
<file path=[Content_Types].xml><?xml version="1.0" encoding="utf-8"?>
<Types xmlns="http://schemas.openxmlformats.org/package/2006/content-types">
  <Default Extension="png" ContentType="image/png"/>
  <Default Extension="shavlik" ContentType="image/jpeg"/>
  <Default Extension="cohesiveFT" ContentType="image/jpeg"/>
  <Default Extension="jpeg" ContentType="image/jpeg"/>
  <Default Extension="emf" ContentType="image/x-emf"/>
  <Default Extension="1c" ContentType="image/jpeg"/>
  <Default Extension="dotnetnuke" ContentType="image/jpeg"/>
  <Default Extension="wmf" ContentType="image/x-wmf"/>
  <Default Extension="rels" ContentType="application/vnd.openxmlformats-package.relationships+xml"/>
  <Default Extension="xml" ContentType="application/xml"/>
  <Default Extension="thinkflow" ContentType="image/jpeg"/>
  <Default Extension="aiscaler" ContentType="image/jpeg"/>
  <Default Extension="cavedigital" ContentType="image/jpeg"/>
  <Default Extension="derdack" ContentType="image/jpeg"/>
  <Default Extension="wdp" ContentType="image/vnd.ms-photo"/>
  <Default Extension="alertlogic" ContentType="image/jpeg"/>
  <Default Extension="tagetik" ContentType="image/jpeg"/>
  <Default Extension="bluestripe" ContentType="image/jpeg"/>
  <Default Extension="scalearc" ContentType="image/jpeg"/>
  <Default Extension="tervela" ContentType="image/jpeg"/>
  <Default Extension="logtrust" ContentType="image/jpeg"/>
  <Default Extension="jpg" ContentType="image/jpeg"/>
  <Default Extension="clustrix" ContentType="image/jpeg"/>
  <Default Extension="apprenda"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6" r:id="rId5"/>
  </p:sldMasterIdLst>
  <p:notesMasterIdLst>
    <p:notesMasterId r:id="rId60"/>
  </p:notesMasterIdLst>
  <p:handoutMasterIdLst>
    <p:handoutMasterId r:id="rId61"/>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9" r:id="rId54"/>
    <p:sldId id="305" r:id="rId55"/>
    <p:sldId id="310" r:id="rId56"/>
    <p:sldId id="306" r:id="rId57"/>
    <p:sldId id="307" r:id="rId58"/>
    <p:sldId id="308"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Lst>
        </p14:section>
        <p14:section name="Core Content" id="{F959F70A-64D3-419E-8AA4-06103902A59A}">
          <p14:sldIdLst>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9"/>
            <p14:sldId id="305"/>
            <p14:sldId id="310"/>
            <p14:sldId id="306"/>
            <p14:sldId id="307"/>
            <p14:sldId id="30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1577" autoAdjust="0"/>
  </p:normalViewPr>
  <p:slideViewPr>
    <p:cSldViewPr snapToObjects="1">
      <p:cViewPr varScale="1">
        <p:scale>
          <a:sx n="75" d="100"/>
          <a:sy n="75" d="100"/>
        </p:scale>
        <p:origin x="1812" y="7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9044"/>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106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8443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1582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7744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50132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1385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34688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5657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8913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8581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8204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61924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A500E9-33F6-47FE-95D0-50F637164353}"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92476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09247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49864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9059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2063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563995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34458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5989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83342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7827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49380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218747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052866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444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496961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60978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30">
              <a:spcAft>
                <a:spcPts val="346"/>
              </a:spcAft>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10981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30">
              <a:spcAft>
                <a:spcPts val="346"/>
              </a:spcAft>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6784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5DE83-10A7-4524-83CF-F4C4CB31A89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626315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30">
              <a:spcAft>
                <a:spcPts val="346"/>
              </a:spcAft>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835774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66310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39434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96889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208570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65342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091544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49</a:t>
            </a:fld>
            <a:endParaRPr lang="en-US"/>
          </a:p>
        </p:txBody>
      </p:sp>
    </p:spTree>
    <p:extLst>
      <p:ext uri="{BB962C8B-B14F-4D97-AF65-F5344CB8AC3E}">
        <p14:creationId xmlns:p14="http://schemas.microsoft.com/office/powerpoint/2010/main" val="2640330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288471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252787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88142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823554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9264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5648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8565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2882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2162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3678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08161319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50-50 Right Photo Layout_02">
    <p:bg bwMode="auto">
      <p:bgPr>
        <a:solidFill>
          <a:srgbClr val="68217A"/>
        </a:solidFill>
        <a:effectLst/>
      </p:bgPr>
    </p:bg>
    <p:spTree>
      <p:nvGrpSpPr>
        <p:cNvPr id="1" name=""/>
        <p:cNvGrpSpPr/>
        <p:nvPr/>
      </p:nvGrpSpPr>
      <p:grpSpPr>
        <a:xfrm>
          <a:off x="0" y="0"/>
          <a:ext cx="0" cy="0"/>
          <a:chOff x="0" y="0"/>
          <a:chExt cx="0" cy="0"/>
        </a:xfrm>
      </p:grpSpPr>
      <p:pic>
        <p:nvPicPr>
          <p:cNvPr id="9"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Tree>
    <p:extLst>
      <p:ext uri="{BB962C8B-B14F-4D97-AF65-F5344CB8AC3E}">
        <p14:creationId xmlns:p14="http://schemas.microsoft.com/office/powerpoint/2010/main" val="116854881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50-50 Right Photo Layout_03">
    <p:bg bwMode="auto">
      <p:bgPr>
        <a:solidFill>
          <a:srgbClr val="7AB13D"/>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80069644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50-50 Right Photo Layout_03">
    <p:bg bwMode="auto">
      <p:bgPr>
        <a:solidFill>
          <a:srgbClr val="DC3C0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37080183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423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8330" y="1144706"/>
            <a:ext cx="11255709" cy="2435131"/>
          </a:xfrm>
        </p:spPr>
        <p:txBody>
          <a:bodyPr anchor="b"/>
          <a:lstStyle>
            <a:lvl1pPr algn="l">
              <a:defRPr sz="6119"/>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672"/>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407482112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4423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2127382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2043" y="2153641"/>
            <a:ext cx="11301996" cy="4060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a:solidFill>
                  <a:prstClr val="black"/>
                </a:solidFill>
              </a:rPr>
              <a:pPr/>
              <a:t>‹#›</a:t>
            </a:fld>
            <a:endParaRPr dirty="0">
              <a:solidFill>
                <a:prstClr val="black"/>
              </a:solidFill>
            </a:endParaRPr>
          </a:p>
        </p:txBody>
      </p:sp>
      <p:sp>
        <p:nvSpPr>
          <p:cNvPr id="5" name="Text Placeholder 4"/>
          <p:cNvSpPr>
            <a:spLocks noGrp="1"/>
          </p:cNvSpPr>
          <p:nvPr>
            <p:ph type="body" sz="quarter" idx="13" hasCustomPrompt="1"/>
          </p:nvPr>
        </p:nvSpPr>
        <p:spPr>
          <a:xfrm>
            <a:off x="571625" y="1564636"/>
            <a:ext cx="11302942" cy="446305"/>
          </a:xfrm>
        </p:spPr>
        <p:txBody>
          <a:bodyPr>
            <a:normAutofit/>
          </a:bodyPr>
          <a:lstStyle>
            <a:lvl1pPr marL="0" indent="0">
              <a:buFontTx/>
              <a:buNone/>
              <a:defRPr sz="2040" cap="all" baseline="0"/>
            </a:lvl1pPr>
            <a:lvl5pPr>
              <a:defRPr/>
            </a:lvl5pPr>
          </a:lstStyle>
          <a:p>
            <a:pPr lvl="0"/>
            <a:r>
              <a:rPr lang="en-US" dirty="0" smtClean="0"/>
              <a:t>Secondary refining headline</a:t>
            </a:r>
            <a:endParaRPr lang="en-US" dirty="0"/>
          </a:p>
        </p:txBody>
      </p:sp>
    </p:spTree>
    <p:extLst>
      <p:ext uri="{BB962C8B-B14F-4D97-AF65-F5344CB8AC3E}">
        <p14:creationId xmlns:p14="http://schemas.microsoft.com/office/powerpoint/2010/main" val="286396718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4423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8637043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2043" y="424788"/>
            <a:ext cx="11301996" cy="940467"/>
          </a:xfrm>
        </p:spPr>
        <p:txBody>
          <a:bodyPr>
            <a:normAutofit/>
          </a:bodyPr>
          <a:lstStyle>
            <a:lvl1pPr>
              <a:defRPr sz="4488"/>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a:solidFill>
                  <a:prstClr val="black"/>
                </a:solidFill>
              </a:rPr>
              <a:pPr/>
              <a:t>‹#›</a:t>
            </a:fld>
            <a:endParaRPr dirty="0">
              <a:solidFill>
                <a:prstClr val="black"/>
              </a:solidFill>
            </a:endParaRPr>
          </a:p>
        </p:txBody>
      </p:sp>
      <p:graphicFrame>
        <p:nvGraphicFramePr>
          <p:cNvPr id="6" name="Table 5"/>
          <p:cNvGraphicFramePr>
            <a:graphicFrameLocks noGrp="1"/>
          </p:cNvGraphicFramePr>
          <p:nvPr userDrawn="1"/>
        </p:nvGraphicFramePr>
        <p:xfrm>
          <a:off x="595915" y="1505991"/>
          <a:ext cx="11278124" cy="4406400"/>
        </p:xfrm>
        <a:graphic>
          <a:graphicData uri="http://schemas.openxmlformats.org/drawingml/2006/table">
            <a:tbl>
              <a:tblPr firstRow="1" bandRow="1">
                <a:tableStyleId>{5C22544A-7EE6-4342-B048-85BDC9FD1C3A}</a:tableStyleId>
              </a:tblPr>
              <a:tblGrid>
                <a:gridCol w="2819531"/>
                <a:gridCol w="2819531"/>
                <a:gridCol w="2819531"/>
                <a:gridCol w="2819531"/>
              </a:tblGrid>
              <a:tr h="657264">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9910" marR="139910" marT="139891" marB="139891"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249712">
                <a:tc>
                  <a:txBody>
                    <a:bodyPr/>
                    <a:lstStyle/>
                    <a:p>
                      <a:r>
                        <a:rPr lang="en-US" sz="1600" dirty="0" smtClean="0">
                          <a:solidFill>
                            <a:srgbClr val="3C454F"/>
                          </a:solidFill>
                        </a:rPr>
                        <a:t>Content</a:t>
                      </a:r>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38100" cmpd="sng">
                      <a:noFill/>
                    </a:lnT>
                    <a:lnB w="12700" cmpd="sng">
                      <a:noFill/>
                    </a:lnB>
                    <a:lnTlToBr w="12700" cmpd="sng">
                      <a:noFill/>
                      <a:prstDash val="solid"/>
                    </a:lnTlToBr>
                    <a:lnBlToTr w="12700" cmpd="sng">
                      <a:noFill/>
                      <a:prstDash val="solid"/>
                    </a:lnBlToTr>
                  </a:tcPr>
                </a:tc>
              </a:tr>
              <a:tr h="1249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r>
              <a:tr h="1249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9910" marR="139910" marT="139891" marB="139891">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096201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4423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18333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4423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66054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4423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044" y="466301"/>
            <a:ext cx="4295671" cy="1975233"/>
          </a:xfrm>
        </p:spPr>
        <p:txBody>
          <a:bodyPr anchor="b">
            <a:noAutofit/>
          </a:bodyPr>
          <a:lstStyle>
            <a:lvl1pPr>
              <a:defRPr sz="4080"/>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586917" cy="4970646"/>
          </a:xfrm>
        </p:spPr>
        <p:txBody>
          <a:bodyPr/>
          <a:lstStyle>
            <a:lvl1pPr>
              <a:defRPr sz="3264">
                <a:latin typeface="+mj-lt"/>
              </a:defRPr>
            </a:lvl1pPr>
            <a:lvl2pPr>
              <a:defRPr sz="2856">
                <a:latin typeface="+mj-lt"/>
              </a:defRPr>
            </a:lvl2pPr>
            <a:lvl3pPr>
              <a:defRPr sz="2448">
                <a:latin typeface="+mj-lt"/>
              </a:defRPr>
            </a:lvl3pPr>
            <a:lvl4pPr>
              <a:defRPr sz="2040">
                <a:latin typeface="+mj-lt"/>
              </a:defRPr>
            </a:lvl4pPr>
            <a:lvl5pPr>
              <a:defRPr sz="2040">
                <a:latin typeface="+mj-lt"/>
              </a:defRPr>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2044" y="2655911"/>
            <a:ext cx="4295671" cy="3329913"/>
          </a:xfrm>
        </p:spPr>
        <p:txBody>
          <a:bodyPr>
            <a:normAutofit/>
          </a:bodyPr>
          <a:lstStyle>
            <a:lvl1pPr marL="0" indent="0">
              <a:buNone/>
              <a:defRPr sz="2040"/>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dirty="0" smtClean="0"/>
              <a:t>Click to edit Master text styles</a:t>
            </a:r>
          </a:p>
        </p:txBody>
      </p:sp>
    </p:spTree>
    <p:extLst>
      <p:ext uri="{BB962C8B-B14F-4D97-AF65-F5344CB8AC3E}">
        <p14:creationId xmlns:p14="http://schemas.microsoft.com/office/powerpoint/2010/main" val="41180899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65642" y="1212850"/>
            <a:ext cx="5608797" cy="2496196"/>
          </a:xfrm>
        </p:spPr>
        <p:txBody>
          <a:bodyPr wrap="square">
            <a:spAutoFit/>
          </a:bodyPr>
          <a:lstStyle>
            <a:lvl1pPr marL="293056" indent="-293056">
              <a:spcBef>
                <a:spcPts val="1248"/>
              </a:spcBef>
              <a:buClr>
                <a:schemeClr val="tx1"/>
              </a:buClr>
              <a:buFont typeface="Arial" pitchFamily="34" charset="0"/>
              <a:buChar char="•"/>
              <a:defRPr sz="3264"/>
            </a:lvl1pPr>
            <a:lvl2pPr marL="541736" indent="-237836">
              <a:defRPr sz="2040"/>
            </a:lvl2pPr>
            <a:lvl3pPr marL="713507" indent="-171771">
              <a:tabLst/>
              <a:defRPr sz="2040"/>
            </a:lvl3pPr>
            <a:lvl4pPr marL="898489" indent="-184983">
              <a:defRPr/>
            </a:lvl4pPr>
            <a:lvl5pPr marL="1070260" indent="-17177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460618" y="1212850"/>
            <a:ext cx="5610214" cy="2496196"/>
          </a:xfrm>
        </p:spPr>
        <p:txBody>
          <a:bodyPr wrap="square">
            <a:spAutoFit/>
          </a:bodyPr>
          <a:lstStyle>
            <a:lvl1pPr marL="293056" indent="-293056">
              <a:spcBef>
                <a:spcPts val="1248"/>
              </a:spcBef>
              <a:buClr>
                <a:schemeClr val="tx1"/>
              </a:buClr>
              <a:buFont typeface="Arial" pitchFamily="34" charset="0"/>
              <a:buChar char="•"/>
              <a:defRPr sz="3264"/>
            </a:lvl1pPr>
            <a:lvl2pPr marL="541736" indent="-237836">
              <a:defRPr sz="2040"/>
            </a:lvl2pPr>
            <a:lvl3pPr marL="713507" indent="-171771">
              <a:tabLst/>
              <a:defRPr sz="2040"/>
            </a:lvl3pPr>
            <a:lvl4pPr marL="898489" indent="-184983">
              <a:defRPr/>
            </a:lvl4pPr>
            <a:lvl5pPr marL="1070260" indent="-17177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Box 2"/>
          <p:cNvSpPr txBox="1"/>
          <p:nvPr userDrawn="1"/>
        </p:nvSpPr>
        <p:spPr>
          <a:xfrm>
            <a:off x="364099" y="6383650"/>
            <a:ext cx="1705375" cy="555610"/>
          </a:xfrm>
          <a:prstGeom prst="rect">
            <a:avLst/>
          </a:prstGeom>
          <a:noFill/>
        </p:spPr>
        <p:txBody>
          <a:bodyPr wrap="square" lIns="186521" tIns="149217" rIns="186521" bIns="149217" rtlCol="0">
            <a:spAutoFit/>
          </a:bodyPr>
          <a:lstStyle/>
          <a:p>
            <a:pPr defTabSz="932597">
              <a:lnSpc>
                <a:spcPct val="90000"/>
              </a:lnSpc>
            </a:pPr>
            <a:r>
              <a:rPr lang="en-US" sz="1836" dirty="0" smtClean="0">
                <a:gradFill>
                  <a:gsLst>
                    <a:gs pos="2917">
                      <a:prstClr val="black"/>
                    </a:gs>
                    <a:gs pos="30000">
                      <a:prstClr val="black"/>
                    </a:gs>
                  </a:gsLst>
                  <a:lin ang="5400000" scaled="0"/>
                </a:gradFill>
              </a:rPr>
              <a:t>4/2/2014</a:t>
            </a:r>
          </a:p>
        </p:txBody>
      </p:sp>
    </p:spTree>
    <p:extLst>
      <p:ext uri="{BB962C8B-B14F-4D97-AF65-F5344CB8AC3E}">
        <p14:creationId xmlns:p14="http://schemas.microsoft.com/office/powerpoint/2010/main" val="3196727188"/>
      </p:ext>
    </p:extLst>
  </p:cSld>
  <p:clrMapOvr>
    <a:masterClrMapping/>
  </p:clrMapOvr>
  <p:transition>
    <p:fade/>
  </p:transition>
  <p:timing>
    <p:tnLst>
      <p:par>
        <p:cTn id="1" dur="indefinite" restart="never" nodeType="tmRoot"/>
      </p:par>
    </p:tnLst>
  </p:timing>
  <p:hf hdr="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57039555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36546223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50-50 Right Photo Layout">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182483557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 id="2147484285" r:id="rId35"/>
    <p:sldLayoutId id="2147484299" r:id="rId36"/>
    <p:sldLayoutId id="2147484300"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4235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043" y="424788"/>
            <a:ext cx="11301996" cy="135195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2043" y="1914363"/>
            <a:ext cx="11301996" cy="42995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7111157"/>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Lst>
  <p:transition>
    <p:fade/>
  </p:transition>
  <p:timing>
    <p:tnLst>
      <p:par>
        <p:cTn id="1" dur="indefinite" restart="never" nodeType="tmRoot"/>
      </p:par>
    </p:tnLst>
  </p:timing>
  <p:hf hdr="0" ftr="0" dt="0"/>
  <p:txStyles>
    <p:titleStyle>
      <a:lvl1pPr algn="l" defTabSz="932597" rtl="0" eaLnBrk="1" latinLnBrk="0" hangingPunct="1">
        <a:lnSpc>
          <a:spcPct val="90000"/>
        </a:lnSpc>
        <a:spcBef>
          <a:spcPct val="0"/>
        </a:spcBef>
        <a:buNone/>
        <a:defRPr sz="5507" kern="1200">
          <a:solidFill>
            <a:schemeClr val="bg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3672" kern="1200">
          <a:solidFill>
            <a:srgbClr val="61708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3264" kern="1200">
          <a:solidFill>
            <a:srgbClr val="61708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856" kern="1200">
          <a:solidFill>
            <a:srgbClr val="61708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2448" kern="1200">
          <a:solidFill>
            <a:srgbClr val="61708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2448" kern="1200">
          <a:solidFill>
            <a:srgbClr val="61708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microsoft.com/office/2007/relationships/hdphoto" Target="../media/hdphoto7.wdp"/><Relationship Id="rId5" Type="http://schemas.openxmlformats.org/officeDocument/2006/relationships/image" Target="../media/image30.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3.jpeg"/><Relationship Id="rId5" Type="http://schemas.microsoft.com/office/2007/relationships/hdphoto" Target="../media/hdphoto8.wdp"/><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emf"/><Relationship Id="rId7" Type="http://schemas.microsoft.com/office/2007/relationships/hdphoto" Target="../media/hdphoto9.wdp"/><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image" Target="../media/image40.png"/><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microsoft.com/office/2007/relationships/hdphoto" Target="../media/hdphoto10.wdp"/></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emf"/><Relationship Id="rId7" Type="http://schemas.microsoft.com/office/2007/relationships/hdphoto" Target="../media/hdphoto9.wdp"/><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40.png"/><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8.emf"/><Relationship Id="rId7"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44.emf"/><Relationship Id="rId5" Type="http://schemas.openxmlformats.org/officeDocument/2006/relationships/image" Target="../media/image37.emf"/><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36.emf"/><Relationship Id="rId7"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5.emf"/><Relationship Id="rId2" Type="http://schemas.openxmlformats.org/officeDocument/2006/relationships/notesSlide" Target="../notesSlides/notesSlide19.xml"/><Relationship Id="rId1" Type="http://schemas.openxmlformats.org/officeDocument/2006/relationships/slideLayout" Target="../slideLayouts/slideLayout41.xml"/><Relationship Id="rId6" Type="http://schemas.openxmlformats.org/officeDocument/2006/relationships/image" Target="../media/image44.emf"/><Relationship Id="rId5" Type="http://schemas.openxmlformats.org/officeDocument/2006/relationships/image" Target="../media/image46.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6.emf"/><Relationship Id="rId5" Type="http://schemas.openxmlformats.org/officeDocument/2006/relationships/image" Target="../media/image2.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image" Target="../media/image36.emf"/><Relationship Id="rId5" Type="http://schemas.openxmlformats.org/officeDocument/2006/relationships/image" Target="../media/image37.emf"/><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41.xml"/><Relationship Id="rId5" Type="http://schemas.openxmlformats.org/officeDocument/2006/relationships/image" Target="../media/image45.emf"/><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image" Target="../media/image48.emf"/><Relationship Id="rId5" Type="http://schemas.openxmlformats.org/officeDocument/2006/relationships/image" Target="../media/image37.emf"/><Relationship Id="rId4" Type="http://schemas.openxmlformats.org/officeDocument/2006/relationships/image" Target="../media/image39.emf"/></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microsoft.com/office/2007/relationships/hdphoto" Target="../media/hdphoto6.wdp"/><Relationship Id="rId5" Type="http://schemas.openxmlformats.org/officeDocument/2006/relationships/image" Target="../media/image47.png"/><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8.emf"/><Relationship Id="rId3" Type="http://schemas.openxmlformats.org/officeDocument/2006/relationships/image" Target="../media/image51.emf"/><Relationship Id="rId7" Type="http://schemas.openxmlformats.org/officeDocument/2006/relationships/image" Target="../media/image55.png"/><Relationship Id="rId12" Type="http://schemas.openxmlformats.org/officeDocument/2006/relationships/image" Target="../media/image57.emf"/><Relationship Id="rId2" Type="http://schemas.openxmlformats.org/officeDocument/2006/relationships/notesSlide" Target="../notesSlides/notesSlide26.xml"/><Relationship Id="rId1" Type="http://schemas.openxmlformats.org/officeDocument/2006/relationships/slideLayout" Target="../slideLayouts/slideLayout43.xml"/><Relationship Id="rId6" Type="http://schemas.openxmlformats.org/officeDocument/2006/relationships/image" Target="../media/image54.emf"/><Relationship Id="rId11" Type="http://schemas.openxmlformats.org/officeDocument/2006/relationships/image" Target="../media/image56.png"/><Relationship Id="rId5" Type="http://schemas.openxmlformats.org/officeDocument/2006/relationships/image" Target="../media/image53.emf"/><Relationship Id="rId10" Type="http://schemas.openxmlformats.org/officeDocument/2006/relationships/image" Target="../media/image42.emf"/><Relationship Id="rId4" Type="http://schemas.openxmlformats.org/officeDocument/2006/relationships/image" Target="../media/image52.png"/><Relationship Id="rId9" Type="http://schemas.microsoft.com/office/2007/relationships/hdphoto" Target="../media/hdphoto6.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6.emf"/><Relationship Id="rId7"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4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59.emf"/></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emf"/><Relationship Id="rId7" Type="http://schemas.microsoft.com/office/2007/relationships/hdphoto" Target="../media/hdphoto12.wdp"/><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62.png"/><Relationship Id="rId5" Type="http://schemas.microsoft.com/office/2007/relationships/hdphoto" Target="../media/hdphoto11.wdp"/><Relationship Id="rId10" Type="http://schemas.openxmlformats.org/officeDocument/2006/relationships/image" Target="../media/image64.emf"/><Relationship Id="rId4" Type="http://schemas.openxmlformats.org/officeDocument/2006/relationships/image" Target="../media/image61.png"/><Relationship Id="rId9" Type="http://schemas.microsoft.com/office/2007/relationships/hdphoto" Target="../media/hdphoto13.wdp"/></Relationships>
</file>

<file path=ppt/slides/_rels/slide32.xml.rels><?xml version="1.0" encoding="UTF-8" standalone="yes"?>
<Relationships xmlns="http://schemas.openxmlformats.org/package/2006/relationships"><Relationship Id="rId13" Type="http://schemas.openxmlformats.org/officeDocument/2006/relationships/image" Target="../media/image75.bluestripe"/><Relationship Id="rId18" Type="http://schemas.openxmlformats.org/officeDocument/2006/relationships/image" Target="../media/image80.jpeg"/><Relationship Id="rId26" Type="http://schemas.openxmlformats.org/officeDocument/2006/relationships/image" Target="../media/image88.png"/><Relationship Id="rId39" Type="http://schemas.openxmlformats.org/officeDocument/2006/relationships/image" Target="../media/image101.jpeg"/><Relationship Id="rId21" Type="http://schemas.openxmlformats.org/officeDocument/2006/relationships/image" Target="../media/image83.jpg"/><Relationship Id="rId34" Type="http://schemas.openxmlformats.org/officeDocument/2006/relationships/image" Target="../media/image96.jpg"/><Relationship Id="rId42" Type="http://schemas.openxmlformats.org/officeDocument/2006/relationships/image" Target="../media/image104.jpg"/><Relationship Id="rId47" Type="http://schemas.openxmlformats.org/officeDocument/2006/relationships/image" Target="../media/image109.jpg"/><Relationship Id="rId50" Type="http://schemas.openxmlformats.org/officeDocument/2006/relationships/image" Target="../media/image112.clustrix"/><Relationship Id="rId55" Type="http://schemas.openxmlformats.org/officeDocument/2006/relationships/image" Target="../media/image117.jpg"/><Relationship Id="rId63" Type="http://schemas.openxmlformats.org/officeDocument/2006/relationships/image" Target="../media/image125.dotnetnuke"/><Relationship Id="rId7" Type="http://schemas.openxmlformats.org/officeDocument/2006/relationships/image" Target="../media/image69.shavlik"/><Relationship Id="rId2" Type="http://schemas.openxmlformats.org/officeDocument/2006/relationships/notesSlide" Target="../notesSlides/notesSlide29.xml"/><Relationship Id="rId16" Type="http://schemas.openxmlformats.org/officeDocument/2006/relationships/image" Target="../media/image78.png"/><Relationship Id="rId20" Type="http://schemas.openxmlformats.org/officeDocument/2006/relationships/image" Target="../media/image82.jpg"/><Relationship Id="rId29" Type="http://schemas.openxmlformats.org/officeDocument/2006/relationships/image" Target="../media/image91.jpg"/><Relationship Id="rId41" Type="http://schemas.openxmlformats.org/officeDocument/2006/relationships/image" Target="../media/image103.aiscaler"/><Relationship Id="rId54" Type="http://schemas.openxmlformats.org/officeDocument/2006/relationships/image" Target="../media/image116.png"/><Relationship Id="rId62" Type="http://schemas.openxmlformats.org/officeDocument/2006/relationships/image" Target="../media/image124.jpeg"/><Relationship Id="rId1" Type="http://schemas.openxmlformats.org/officeDocument/2006/relationships/slideLayout" Target="../slideLayouts/slideLayout14.xml"/><Relationship Id="rId6" Type="http://schemas.openxmlformats.org/officeDocument/2006/relationships/image" Target="../media/image68.jpg"/><Relationship Id="rId11" Type="http://schemas.openxmlformats.org/officeDocument/2006/relationships/image" Target="../media/image73.jpg"/><Relationship Id="rId24" Type="http://schemas.openxmlformats.org/officeDocument/2006/relationships/image" Target="../media/image86.scalearc"/><Relationship Id="rId32" Type="http://schemas.openxmlformats.org/officeDocument/2006/relationships/image" Target="../media/image94.png"/><Relationship Id="rId37" Type="http://schemas.openxmlformats.org/officeDocument/2006/relationships/image" Target="../media/image99.logtrust"/><Relationship Id="rId40" Type="http://schemas.openxmlformats.org/officeDocument/2006/relationships/image" Target="../media/image102.png"/><Relationship Id="rId45" Type="http://schemas.openxmlformats.org/officeDocument/2006/relationships/image" Target="../media/image107.png"/><Relationship Id="rId53" Type="http://schemas.openxmlformats.org/officeDocument/2006/relationships/image" Target="../media/image115.jpg"/><Relationship Id="rId58" Type="http://schemas.openxmlformats.org/officeDocument/2006/relationships/image" Target="../media/image120.apprenda"/><Relationship Id="rId66" Type="http://schemas.openxmlformats.org/officeDocument/2006/relationships/image" Target="../media/image128.png"/><Relationship Id="rId5" Type="http://schemas.openxmlformats.org/officeDocument/2006/relationships/image" Target="../media/image67.png"/><Relationship Id="rId15" Type="http://schemas.openxmlformats.org/officeDocument/2006/relationships/image" Target="../media/image77.jpg"/><Relationship Id="rId23" Type="http://schemas.openxmlformats.org/officeDocument/2006/relationships/image" Target="../media/image85.jpeg"/><Relationship Id="rId28" Type="http://schemas.openxmlformats.org/officeDocument/2006/relationships/image" Target="../media/image90.jpg"/><Relationship Id="rId36" Type="http://schemas.openxmlformats.org/officeDocument/2006/relationships/image" Target="../media/image98.tervela"/><Relationship Id="rId49" Type="http://schemas.openxmlformats.org/officeDocument/2006/relationships/image" Target="../media/image111.png"/><Relationship Id="rId57" Type="http://schemas.openxmlformats.org/officeDocument/2006/relationships/image" Target="../media/image119.derdack"/><Relationship Id="rId61" Type="http://schemas.openxmlformats.org/officeDocument/2006/relationships/image" Target="../media/image123.png"/><Relationship Id="rId10" Type="http://schemas.openxmlformats.org/officeDocument/2006/relationships/image" Target="../media/image72.jpg"/><Relationship Id="rId19" Type="http://schemas.openxmlformats.org/officeDocument/2006/relationships/image" Target="../media/image81.jpeg"/><Relationship Id="rId31" Type="http://schemas.openxmlformats.org/officeDocument/2006/relationships/image" Target="../media/image93.thinkflow"/><Relationship Id="rId44" Type="http://schemas.openxmlformats.org/officeDocument/2006/relationships/image" Target="../media/image106.1c"/><Relationship Id="rId52" Type="http://schemas.openxmlformats.org/officeDocument/2006/relationships/image" Target="../media/image114.jpeg"/><Relationship Id="rId60" Type="http://schemas.openxmlformats.org/officeDocument/2006/relationships/image" Target="../media/image122.png"/><Relationship Id="rId65" Type="http://schemas.openxmlformats.org/officeDocument/2006/relationships/image" Target="../media/image127.jpeg"/><Relationship Id="rId4" Type="http://schemas.openxmlformats.org/officeDocument/2006/relationships/image" Target="../media/image66.png"/><Relationship Id="rId9" Type="http://schemas.openxmlformats.org/officeDocument/2006/relationships/image" Target="../media/image71.tagetik"/><Relationship Id="rId14" Type="http://schemas.openxmlformats.org/officeDocument/2006/relationships/image" Target="../media/image76.jp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jpeg"/><Relationship Id="rId35" Type="http://schemas.openxmlformats.org/officeDocument/2006/relationships/image" Target="../media/image97.jpeg"/><Relationship Id="rId43" Type="http://schemas.openxmlformats.org/officeDocument/2006/relationships/image" Target="../media/image105.png"/><Relationship Id="rId48" Type="http://schemas.openxmlformats.org/officeDocument/2006/relationships/image" Target="../media/image110.jpeg"/><Relationship Id="rId56" Type="http://schemas.openxmlformats.org/officeDocument/2006/relationships/image" Target="../media/image118.cavedigital"/><Relationship Id="rId64" Type="http://schemas.openxmlformats.org/officeDocument/2006/relationships/image" Target="../media/image126.jpeg"/><Relationship Id="rId8" Type="http://schemas.openxmlformats.org/officeDocument/2006/relationships/image" Target="../media/image70.png"/><Relationship Id="rId51" Type="http://schemas.openxmlformats.org/officeDocument/2006/relationships/image" Target="../media/image113.cohesiveFT"/><Relationship Id="rId3" Type="http://schemas.openxmlformats.org/officeDocument/2006/relationships/image" Target="../media/image65.alertlogic"/><Relationship Id="rId12" Type="http://schemas.openxmlformats.org/officeDocument/2006/relationships/image" Target="../media/image74.png"/><Relationship Id="rId17" Type="http://schemas.openxmlformats.org/officeDocument/2006/relationships/image" Target="../media/image79.jpeg"/><Relationship Id="rId25" Type="http://schemas.openxmlformats.org/officeDocument/2006/relationships/image" Target="../media/image87.png"/><Relationship Id="rId33" Type="http://schemas.openxmlformats.org/officeDocument/2006/relationships/image" Target="../media/image95.jpeg"/><Relationship Id="rId38" Type="http://schemas.openxmlformats.org/officeDocument/2006/relationships/image" Target="../media/image100.jpeg"/><Relationship Id="rId46" Type="http://schemas.openxmlformats.org/officeDocument/2006/relationships/image" Target="../media/image108.png"/><Relationship Id="rId59" Type="http://schemas.openxmlformats.org/officeDocument/2006/relationships/image" Target="../media/image1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about/corporatecitizenship/en-us/reporting/transparency/pppfaqs/" TargetMode="External"/><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8.xml"/><Relationship Id="rId1" Type="http://schemas.openxmlformats.org/officeDocument/2006/relationships/slideLayout" Target="../slideLayouts/slideLayout41.xml"/><Relationship Id="rId5" Type="http://schemas.openxmlformats.org/officeDocument/2006/relationships/image" Target="../media/image133.png"/><Relationship Id="rId4" Type="http://schemas.openxmlformats.org/officeDocument/2006/relationships/hyperlink" Target="https://www.eff.org/who-has-your-back-government-data-requests-201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0.xml"/><Relationship Id="rId5" Type="http://schemas.openxmlformats.org/officeDocument/2006/relationships/slideLayout" Target="../slideLayouts/slideLayout41.xml"/><Relationship Id="rId4" Type="http://schemas.openxmlformats.org/officeDocument/2006/relationships/tags" Target="../tags/tag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34.pn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hyperlink" Target="http://www.microsoft.com/learning/en/us/classlocator.aspx" TargetMode="External"/><Relationship Id="rId9" Type="http://schemas.openxmlformats.org/officeDocument/2006/relationships/image" Target="../media/image137.wmf"/></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9.xml"/><Relationship Id="rId6" Type="http://schemas.openxmlformats.org/officeDocument/2006/relationships/image" Target="../media/image140.jpg"/><Relationship Id="rId5" Type="http://schemas.openxmlformats.org/officeDocument/2006/relationships/image" Target="../media/image139.png"/><Relationship Id="rId4" Type="http://schemas.openxmlformats.org/officeDocument/2006/relationships/image" Target="../media/image138.png"/></Relationships>
</file>

<file path=ppt/slides/_rels/slide5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4.png"/><Relationship Id="rId3"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20.png"/><Relationship Id="rId17" Type="http://schemas.microsoft.com/office/2007/relationships/hdphoto" Target="../media/hdphoto5.wdp"/><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microsoft.com/office/2007/relationships/hdphoto" Target="../media/hdphoto4.wdp"/><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4283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4639" y="295274"/>
            <a:ext cx="11889564" cy="917575"/>
          </a:xfrm>
        </p:spPr>
        <p:txBody>
          <a:bodyPr/>
          <a:lstStyle/>
          <a:p>
            <a:r>
              <a:rPr lang="en-US" dirty="0" smtClean="0"/>
              <a:t>Trustworthy foundation</a:t>
            </a:r>
            <a:endParaRPr lang="en-US" dirty="0"/>
          </a:p>
        </p:txBody>
      </p:sp>
      <p:sp>
        <p:nvSpPr>
          <p:cNvPr id="9" name="Text Placeholder 18"/>
          <p:cNvSpPr txBox="1">
            <a:spLocks/>
          </p:cNvSpPr>
          <p:nvPr/>
        </p:nvSpPr>
        <p:spPr>
          <a:xfrm>
            <a:off x="274640" y="1133475"/>
            <a:ext cx="11893110" cy="461665"/>
          </a:xfrm>
          <a:prstGeom prst="rect">
            <a:avLst/>
          </a:prstGeom>
          <a:no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2000" cap="all" dirty="0" smtClean="0">
                <a:gradFill>
                  <a:gsLst>
                    <a:gs pos="1250">
                      <a:srgbClr val="FFFFFF"/>
                    </a:gs>
                    <a:gs pos="100000">
                      <a:srgbClr val="FFFFFF"/>
                    </a:gs>
                  </a:gsLst>
                  <a:lin ang="5400000" scaled="0"/>
                </a:gradFill>
                <a:latin typeface="Segoe UI"/>
              </a:rPr>
              <a:t>Digital Crimes unit disrupts </a:t>
            </a:r>
            <a:r>
              <a:rPr lang="en-US" sz="2000" cap="all" dirty="0">
                <a:gradFill>
                  <a:gsLst>
                    <a:gs pos="1250">
                      <a:srgbClr val="FFFFFF"/>
                    </a:gs>
                    <a:gs pos="100000">
                      <a:srgbClr val="FFFFFF"/>
                    </a:gs>
                  </a:gsLst>
                  <a:lin ang="5400000" scaled="0"/>
                </a:gradFill>
                <a:latin typeface="Segoe UI"/>
              </a:rPr>
              <a:t>some of the most difficult </a:t>
            </a:r>
            <a:r>
              <a:rPr lang="en-US" sz="2000" cap="all" dirty="0" smtClean="0">
                <a:gradFill>
                  <a:gsLst>
                    <a:gs pos="1250">
                      <a:srgbClr val="FFFFFF"/>
                    </a:gs>
                    <a:gs pos="100000">
                      <a:srgbClr val="FFFFFF"/>
                    </a:gs>
                  </a:gsLst>
                  <a:lin ang="5400000" scaled="0"/>
                </a:gradFill>
                <a:latin typeface="Segoe UI"/>
              </a:rPr>
              <a:t>cyber </a:t>
            </a:r>
            <a:r>
              <a:rPr lang="en-US" sz="2000" cap="all" dirty="0">
                <a:gradFill>
                  <a:gsLst>
                    <a:gs pos="1250">
                      <a:srgbClr val="FFFFFF"/>
                    </a:gs>
                    <a:gs pos="100000">
                      <a:srgbClr val="FFFFFF"/>
                    </a:gs>
                  </a:gsLst>
                  <a:lin ang="5400000" scaled="0"/>
                </a:gradFill>
                <a:latin typeface="Segoe UI"/>
              </a:rPr>
              <a:t>threats </a:t>
            </a:r>
            <a:r>
              <a:rPr lang="en-US" sz="2000" cap="all" dirty="0" smtClean="0">
                <a:gradFill>
                  <a:gsLst>
                    <a:gs pos="1250">
                      <a:srgbClr val="FFFFFF"/>
                    </a:gs>
                    <a:gs pos="100000">
                      <a:srgbClr val="FFFFFF"/>
                    </a:gs>
                  </a:gsLst>
                  <a:lin ang="5400000" scaled="0"/>
                </a:gradFill>
                <a:latin typeface="Segoe UI"/>
              </a:rPr>
              <a:t>facing SOCIETY</a:t>
            </a:r>
            <a:endParaRPr lang="en-US" sz="2000" cap="all" dirty="0">
              <a:gradFill>
                <a:gsLst>
                  <a:gs pos="1250">
                    <a:srgbClr val="FFFFFF"/>
                  </a:gs>
                  <a:gs pos="100000">
                    <a:srgbClr val="FFFFFF"/>
                  </a:gs>
                </a:gsLst>
                <a:lin ang="5400000" scaled="0"/>
              </a:gradFill>
              <a:latin typeface="Segoe UI"/>
            </a:endParaRPr>
          </a:p>
        </p:txBody>
      </p:sp>
      <p:sp>
        <p:nvSpPr>
          <p:cNvPr id="10" name="Rectangle 9"/>
          <p:cNvSpPr/>
          <p:nvPr/>
        </p:nvSpPr>
        <p:spPr>
          <a:xfrm>
            <a:off x="0" y="1783864"/>
            <a:ext cx="12433575" cy="4493453"/>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5558" t="5436" r="5294" b="3342"/>
          <a:stretch/>
        </p:blipFill>
        <p:spPr>
          <a:xfrm>
            <a:off x="0" y="1783865"/>
            <a:ext cx="7818438" cy="4493452"/>
          </a:xfrm>
          <a:prstGeom prst="rect">
            <a:avLst/>
          </a:prstGeom>
        </p:spPr>
      </p:pic>
      <p:sp>
        <p:nvSpPr>
          <p:cNvPr id="15" name="TextBox 14"/>
          <p:cNvSpPr txBox="1"/>
          <p:nvPr/>
        </p:nvSpPr>
        <p:spPr>
          <a:xfrm>
            <a:off x="7894637" y="2051051"/>
            <a:ext cx="4625865" cy="4321183"/>
          </a:xfrm>
          <a:prstGeom prst="rect">
            <a:avLst/>
          </a:prstGeom>
          <a:noFill/>
        </p:spPr>
        <p:txBody>
          <a:bodyPr wrap="square" lIns="182880" tIns="146304" rIns="182880" bIns="146304" rtlCol="0">
            <a:spAutoFit/>
          </a:bodyPr>
          <a:lstStyle/>
          <a:p>
            <a:r>
              <a:rPr lang="en-US" sz="2400" dirty="0" smtClean="0">
                <a:solidFill>
                  <a:srgbClr val="FFFFFF"/>
                </a:solidFill>
              </a:rPr>
              <a:t>Mission:</a:t>
            </a:r>
          </a:p>
          <a:p>
            <a:pPr marL="342900" indent="-342900">
              <a:buFont typeface="Arial" panose="020B0604020202020204" pitchFamily="34" charset="0"/>
              <a:buChar char="•"/>
            </a:pPr>
            <a:r>
              <a:rPr lang="en-US" sz="2400" dirty="0" smtClean="0">
                <a:solidFill>
                  <a:srgbClr val="FFFFFF"/>
                </a:solidFill>
              </a:rPr>
              <a:t>Proactive malware disruption</a:t>
            </a:r>
          </a:p>
          <a:p>
            <a:pPr marL="809271" lvl="1" indent="-342900">
              <a:buFont typeface="Arial" panose="020B0604020202020204" pitchFamily="34" charset="0"/>
              <a:buChar char="•"/>
            </a:pPr>
            <a:r>
              <a:rPr lang="en-US" sz="2400" dirty="0" smtClean="0">
                <a:solidFill>
                  <a:srgbClr val="FFFFFF"/>
                </a:solidFill>
              </a:rPr>
              <a:t>Feeds enable Azure AD reports on logins from compromised devices</a:t>
            </a:r>
            <a:endParaRPr lang="en-US" sz="2400" dirty="0">
              <a:solidFill>
                <a:srgbClr val="FFFFFF"/>
              </a:solidFill>
            </a:endParaRPr>
          </a:p>
          <a:p>
            <a:pPr marL="342900" indent="-342900">
              <a:buFont typeface="Arial" panose="020B0604020202020204" pitchFamily="34" charset="0"/>
              <a:buChar char="•"/>
            </a:pPr>
            <a:r>
              <a:rPr lang="en-US" sz="2400" dirty="0">
                <a:solidFill>
                  <a:srgbClr val="FFFFFF"/>
                </a:solidFill>
              </a:rPr>
              <a:t>IP crimes, including piracy</a:t>
            </a:r>
          </a:p>
          <a:p>
            <a:pPr marL="342900" indent="-342900">
              <a:buFont typeface="Arial" panose="020B0604020202020204" pitchFamily="34" charset="0"/>
              <a:buChar char="•"/>
            </a:pPr>
            <a:r>
              <a:rPr lang="en-US" sz="2400" dirty="0">
                <a:solidFill>
                  <a:srgbClr val="FFFFFF"/>
                </a:solidFill>
              </a:rPr>
              <a:t>Protecting consumers, emphasizing vulnerable populations (children, disabled and the elderly)     </a:t>
            </a:r>
          </a:p>
          <a:p>
            <a:pPr marL="342900" indent="-342900">
              <a:lnSpc>
                <a:spcPct val="90000"/>
              </a:lnSpc>
              <a:spcAft>
                <a:spcPts val="600"/>
              </a:spcAft>
              <a:buFont typeface="Arial" panose="020B0604020202020204" pitchFamily="34" charset="0"/>
              <a:buChar char="•"/>
            </a:pPr>
            <a:endParaRPr lang="en-US" sz="2400" dirty="0" err="1"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30069928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0" y="1783864"/>
            <a:ext cx="12433575" cy="4493453"/>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nvGrpSpPr>
          <p:cNvPr id="3" name="Group 2"/>
          <p:cNvGrpSpPr/>
          <p:nvPr/>
        </p:nvGrpSpPr>
        <p:grpSpPr>
          <a:xfrm>
            <a:off x="691764" y="3954462"/>
            <a:ext cx="668804" cy="633432"/>
            <a:chOff x="677397" y="4309801"/>
            <a:chExt cx="655750" cy="621068"/>
          </a:xfrm>
          <a:solidFill>
            <a:schemeClr val="tx1"/>
          </a:solidFill>
        </p:grpSpPr>
        <p:sp>
          <p:nvSpPr>
            <p:cNvPr id="55" name="Freeform 54"/>
            <p:cNvSpPr>
              <a:spLocks noEditPoints="1"/>
            </p:cNvSpPr>
            <p:nvPr/>
          </p:nvSpPr>
          <p:spPr bwMode="auto">
            <a:xfrm>
              <a:off x="677397" y="4693874"/>
              <a:ext cx="655750" cy="236995"/>
            </a:xfrm>
            <a:custGeom>
              <a:avLst/>
              <a:gdLst>
                <a:gd name="T0" fmla="*/ 1311 w 1311"/>
                <a:gd name="T1" fmla="*/ 432 h 474"/>
                <a:gd name="T2" fmla="*/ 1311 w 1311"/>
                <a:gd name="T3" fmla="*/ 452 h 474"/>
                <a:gd name="T4" fmla="*/ 1263 w 1311"/>
                <a:gd name="T5" fmla="*/ 474 h 474"/>
                <a:gd name="T6" fmla="*/ 49 w 1311"/>
                <a:gd name="T7" fmla="*/ 473 h 474"/>
                <a:gd name="T8" fmla="*/ 0 w 1311"/>
                <a:gd name="T9" fmla="*/ 452 h 474"/>
                <a:gd name="T10" fmla="*/ 0 w 1311"/>
                <a:gd name="T11" fmla="*/ 432 h 474"/>
                <a:gd name="T12" fmla="*/ 9 w 1311"/>
                <a:gd name="T13" fmla="*/ 414 h 474"/>
                <a:gd name="T14" fmla="*/ 122 w 1311"/>
                <a:gd name="T15" fmla="*/ 45 h 474"/>
                <a:gd name="T16" fmla="*/ 178 w 1311"/>
                <a:gd name="T17" fmla="*/ 2 h 474"/>
                <a:gd name="T18" fmla="*/ 1125 w 1311"/>
                <a:gd name="T19" fmla="*/ 2 h 474"/>
                <a:gd name="T20" fmla="*/ 1147 w 1311"/>
                <a:gd name="T21" fmla="*/ 4 h 474"/>
                <a:gd name="T22" fmla="*/ 1177 w 1311"/>
                <a:gd name="T23" fmla="*/ 31 h 474"/>
                <a:gd name="T24" fmla="*/ 1261 w 1311"/>
                <a:gd name="T25" fmla="*/ 288 h 474"/>
                <a:gd name="T26" fmla="*/ 1311 w 1311"/>
                <a:gd name="T27" fmla="*/ 432 h 474"/>
                <a:gd name="T28" fmla="*/ 878 w 1311"/>
                <a:gd name="T29" fmla="*/ 177 h 474"/>
                <a:gd name="T30" fmla="*/ 431 w 1311"/>
                <a:gd name="T31" fmla="*/ 177 h 474"/>
                <a:gd name="T32" fmla="*/ 417 w 1311"/>
                <a:gd name="T33" fmla="*/ 341 h 474"/>
                <a:gd name="T34" fmla="*/ 895 w 1311"/>
                <a:gd name="T35" fmla="*/ 341 h 474"/>
                <a:gd name="T36" fmla="*/ 878 w 1311"/>
                <a:gd name="T37" fmla="*/ 17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1" h="474">
                  <a:moveTo>
                    <a:pt x="1311" y="432"/>
                  </a:moveTo>
                  <a:cubicBezTo>
                    <a:pt x="1311" y="438"/>
                    <a:pt x="1311" y="445"/>
                    <a:pt x="1311" y="452"/>
                  </a:cubicBezTo>
                  <a:cubicBezTo>
                    <a:pt x="1300" y="471"/>
                    <a:pt x="1283" y="474"/>
                    <a:pt x="1263" y="474"/>
                  </a:cubicBezTo>
                  <a:cubicBezTo>
                    <a:pt x="858" y="473"/>
                    <a:pt x="454" y="473"/>
                    <a:pt x="49" y="473"/>
                  </a:cubicBezTo>
                  <a:cubicBezTo>
                    <a:pt x="29" y="473"/>
                    <a:pt x="12" y="469"/>
                    <a:pt x="0" y="452"/>
                  </a:cubicBezTo>
                  <a:cubicBezTo>
                    <a:pt x="0" y="445"/>
                    <a:pt x="0" y="438"/>
                    <a:pt x="0" y="432"/>
                  </a:cubicBezTo>
                  <a:cubicBezTo>
                    <a:pt x="3" y="426"/>
                    <a:pt x="7" y="420"/>
                    <a:pt x="9" y="414"/>
                  </a:cubicBezTo>
                  <a:cubicBezTo>
                    <a:pt x="47" y="291"/>
                    <a:pt x="84" y="168"/>
                    <a:pt x="122" y="45"/>
                  </a:cubicBezTo>
                  <a:cubicBezTo>
                    <a:pt x="134" y="6"/>
                    <a:pt x="138" y="2"/>
                    <a:pt x="178" y="2"/>
                  </a:cubicBezTo>
                  <a:cubicBezTo>
                    <a:pt x="494" y="2"/>
                    <a:pt x="809" y="2"/>
                    <a:pt x="1125" y="2"/>
                  </a:cubicBezTo>
                  <a:cubicBezTo>
                    <a:pt x="1132" y="2"/>
                    <a:pt x="1142" y="0"/>
                    <a:pt x="1147" y="4"/>
                  </a:cubicBezTo>
                  <a:cubicBezTo>
                    <a:pt x="1158" y="11"/>
                    <a:pt x="1173" y="20"/>
                    <a:pt x="1177" y="31"/>
                  </a:cubicBezTo>
                  <a:cubicBezTo>
                    <a:pt x="1206" y="116"/>
                    <a:pt x="1233" y="202"/>
                    <a:pt x="1261" y="288"/>
                  </a:cubicBezTo>
                  <a:cubicBezTo>
                    <a:pt x="1277" y="336"/>
                    <a:pt x="1294" y="384"/>
                    <a:pt x="1311" y="432"/>
                  </a:cubicBezTo>
                  <a:close/>
                  <a:moveTo>
                    <a:pt x="878" y="177"/>
                  </a:moveTo>
                  <a:cubicBezTo>
                    <a:pt x="727" y="177"/>
                    <a:pt x="580" y="177"/>
                    <a:pt x="431" y="177"/>
                  </a:cubicBezTo>
                  <a:cubicBezTo>
                    <a:pt x="426" y="232"/>
                    <a:pt x="421" y="286"/>
                    <a:pt x="417" y="341"/>
                  </a:cubicBezTo>
                  <a:cubicBezTo>
                    <a:pt x="578" y="341"/>
                    <a:pt x="736" y="341"/>
                    <a:pt x="895" y="341"/>
                  </a:cubicBezTo>
                  <a:cubicBezTo>
                    <a:pt x="889" y="285"/>
                    <a:pt x="884" y="231"/>
                    <a:pt x="878"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sp>
          <p:nvSpPr>
            <p:cNvPr id="56" name="Freeform 55"/>
            <p:cNvSpPr>
              <a:spLocks noEditPoints="1"/>
            </p:cNvSpPr>
            <p:nvPr/>
          </p:nvSpPr>
          <p:spPr bwMode="auto">
            <a:xfrm>
              <a:off x="736485" y="4309801"/>
              <a:ext cx="538216" cy="380219"/>
            </a:xfrm>
            <a:custGeom>
              <a:avLst/>
              <a:gdLst>
                <a:gd name="T0" fmla="*/ 540 w 1076"/>
                <a:gd name="T1" fmla="*/ 0 h 760"/>
                <a:gd name="T2" fmla="*/ 1026 w 1076"/>
                <a:gd name="T3" fmla="*/ 0 h 760"/>
                <a:gd name="T4" fmla="*/ 1076 w 1076"/>
                <a:gd name="T5" fmla="*/ 50 h 760"/>
                <a:gd name="T6" fmla="*/ 1076 w 1076"/>
                <a:gd name="T7" fmla="*/ 710 h 760"/>
                <a:gd name="T8" fmla="*/ 1027 w 1076"/>
                <a:gd name="T9" fmla="*/ 760 h 760"/>
                <a:gd name="T10" fmla="*/ 49 w 1076"/>
                <a:gd name="T11" fmla="*/ 760 h 760"/>
                <a:gd name="T12" fmla="*/ 0 w 1076"/>
                <a:gd name="T13" fmla="*/ 710 h 760"/>
                <a:gd name="T14" fmla="*/ 0 w 1076"/>
                <a:gd name="T15" fmla="*/ 50 h 760"/>
                <a:gd name="T16" fmla="*/ 52 w 1076"/>
                <a:gd name="T17" fmla="*/ 0 h 760"/>
                <a:gd name="T18" fmla="*/ 540 w 1076"/>
                <a:gd name="T19" fmla="*/ 0 h 760"/>
                <a:gd name="T20" fmla="*/ 99 w 1076"/>
                <a:gd name="T21" fmla="*/ 90 h 760"/>
                <a:gd name="T22" fmla="*/ 99 w 1076"/>
                <a:gd name="T23" fmla="*/ 660 h 760"/>
                <a:gd name="T24" fmla="*/ 976 w 1076"/>
                <a:gd name="T25" fmla="*/ 660 h 760"/>
                <a:gd name="T26" fmla="*/ 976 w 1076"/>
                <a:gd name="T27" fmla="*/ 90 h 760"/>
                <a:gd name="T28" fmla="*/ 99 w 1076"/>
                <a:gd name="T29" fmla="*/ 9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6" h="760">
                  <a:moveTo>
                    <a:pt x="540" y="0"/>
                  </a:moveTo>
                  <a:cubicBezTo>
                    <a:pt x="702" y="0"/>
                    <a:pt x="864" y="0"/>
                    <a:pt x="1026" y="0"/>
                  </a:cubicBezTo>
                  <a:cubicBezTo>
                    <a:pt x="1067" y="0"/>
                    <a:pt x="1076" y="9"/>
                    <a:pt x="1076" y="50"/>
                  </a:cubicBezTo>
                  <a:cubicBezTo>
                    <a:pt x="1076" y="270"/>
                    <a:pt x="1076" y="490"/>
                    <a:pt x="1076" y="710"/>
                  </a:cubicBezTo>
                  <a:cubicBezTo>
                    <a:pt x="1076" y="752"/>
                    <a:pt x="1068" y="760"/>
                    <a:pt x="1027" y="760"/>
                  </a:cubicBezTo>
                  <a:cubicBezTo>
                    <a:pt x="701" y="760"/>
                    <a:pt x="375" y="760"/>
                    <a:pt x="49" y="760"/>
                  </a:cubicBezTo>
                  <a:cubicBezTo>
                    <a:pt x="8" y="760"/>
                    <a:pt x="0" y="751"/>
                    <a:pt x="0" y="710"/>
                  </a:cubicBezTo>
                  <a:cubicBezTo>
                    <a:pt x="0" y="490"/>
                    <a:pt x="0" y="270"/>
                    <a:pt x="0" y="50"/>
                  </a:cubicBezTo>
                  <a:cubicBezTo>
                    <a:pt x="0" y="9"/>
                    <a:pt x="9" y="0"/>
                    <a:pt x="52" y="0"/>
                  </a:cubicBezTo>
                  <a:cubicBezTo>
                    <a:pt x="214" y="0"/>
                    <a:pt x="377" y="0"/>
                    <a:pt x="540" y="0"/>
                  </a:cubicBezTo>
                  <a:close/>
                  <a:moveTo>
                    <a:pt x="99" y="90"/>
                  </a:moveTo>
                  <a:cubicBezTo>
                    <a:pt x="99" y="282"/>
                    <a:pt x="99" y="471"/>
                    <a:pt x="99" y="660"/>
                  </a:cubicBezTo>
                  <a:cubicBezTo>
                    <a:pt x="393" y="660"/>
                    <a:pt x="685" y="660"/>
                    <a:pt x="976" y="660"/>
                  </a:cubicBezTo>
                  <a:cubicBezTo>
                    <a:pt x="976" y="469"/>
                    <a:pt x="976" y="280"/>
                    <a:pt x="976" y="90"/>
                  </a:cubicBezTo>
                  <a:cubicBezTo>
                    <a:pt x="683" y="90"/>
                    <a:pt x="392" y="90"/>
                    <a:pt x="9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sp>
          <p:nvSpPr>
            <p:cNvPr id="57" name="Freeform 56"/>
            <p:cNvSpPr>
              <a:spLocks noEditPoints="1"/>
            </p:cNvSpPr>
            <p:nvPr/>
          </p:nvSpPr>
          <p:spPr bwMode="auto">
            <a:xfrm>
              <a:off x="861726" y="4433758"/>
              <a:ext cx="289018" cy="143225"/>
            </a:xfrm>
            <a:custGeom>
              <a:avLst/>
              <a:gdLst>
                <a:gd name="T0" fmla="*/ 569 w 579"/>
                <a:gd name="T1" fmla="*/ 116 h 286"/>
                <a:gd name="T2" fmla="*/ 550 w 579"/>
                <a:gd name="T3" fmla="*/ 117 h 286"/>
                <a:gd name="T4" fmla="*/ 310 w 579"/>
                <a:gd name="T5" fmla="*/ 117 h 286"/>
                <a:gd name="T6" fmla="*/ 280 w 579"/>
                <a:gd name="T7" fmla="*/ 135 h 286"/>
                <a:gd name="T8" fmla="*/ 299 w 579"/>
                <a:gd name="T9" fmla="*/ 136 h 286"/>
                <a:gd name="T10" fmla="*/ 548 w 579"/>
                <a:gd name="T11" fmla="*/ 136 h 286"/>
                <a:gd name="T12" fmla="*/ 562 w 579"/>
                <a:gd name="T13" fmla="*/ 137 h 286"/>
                <a:gd name="T14" fmla="*/ 571 w 579"/>
                <a:gd name="T15" fmla="*/ 155 h 286"/>
                <a:gd name="T16" fmla="*/ 536 w 579"/>
                <a:gd name="T17" fmla="*/ 190 h 286"/>
                <a:gd name="T18" fmla="*/ 513 w 579"/>
                <a:gd name="T19" fmla="*/ 184 h 286"/>
                <a:gd name="T20" fmla="*/ 470 w 579"/>
                <a:gd name="T21" fmla="*/ 184 h 286"/>
                <a:gd name="T22" fmla="*/ 438 w 579"/>
                <a:gd name="T23" fmla="*/ 185 h 286"/>
                <a:gd name="T24" fmla="*/ 402 w 579"/>
                <a:gd name="T25" fmla="*/ 185 h 286"/>
                <a:gd name="T26" fmla="*/ 360 w 579"/>
                <a:gd name="T27" fmla="*/ 182 h 286"/>
                <a:gd name="T28" fmla="*/ 346 w 579"/>
                <a:gd name="T29" fmla="*/ 165 h 286"/>
                <a:gd name="T30" fmla="*/ 311 w 579"/>
                <a:gd name="T31" fmla="*/ 174 h 286"/>
                <a:gd name="T32" fmla="*/ 274 w 579"/>
                <a:gd name="T33" fmla="*/ 193 h 286"/>
                <a:gd name="T34" fmla="*/ 247 w 579"/>
                <a:gd name="T35" fmla="*/ 209 h 286"/>
                <a:gd name="T36" fmla="*/ 99 w 579"/>
                <a:gd name="T37" fmla="*/ 271 h 286"/>
                <a:gd name="T38" fmla="*/ 1 w 579"/>
                <a:gd name="T39" fmla="*/ 146 h 286"/>
                <a:gd name="T40" fmla="*/ 95 w 579"/>
                <a:gd name="T41" fmla="*/ 17 h 286"/>
                <a:gd name="T42" fmla="*/ 246 w 579"/>
                <a:gd name="T43" fmla="*/ 76 h 286"/>
                <a:gd name="T44" fmla="*/ 279 w 579"/>
                <a:gd name="T45" fmla="*/ 94 h 286"/>
                <a:gd name="T46" fmla="*/ 534 w 579"/>
                <a:gd name="T47" fmla="*/ 94 h 286"/>
                <a:gd name="T48" fmla="*/ 569 w 579"/>
                <a:gd name="T49" fmla="*/ 116 h 286"/>
                <a:gd name="T50" fmla="*/ 106 w 579"/>
                <a:gd name="T51" fmla="*/ 143 h 286"/>
                <a:gd name="T52" fmla="*/ 73 w 579"/>
                <a:gd name="T53" fmla="*/ 111 h 286"/>
                <a:gd name="T54" fmla="*/ 40 w 579"/>
                <a:gd name="T55" fmla="*/ 144 h 286"/>
                <a:gd name="T56" fmla="*/ 74 w 579"/>
                <a:gd name="T57" fmla="*/ 176 h 286"/>
                <a:gd name="T58" fmla="*/ 106 w 579"/>
                <a:gd name="T59" fmla="*/ 14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9" h="286">
                  <a:moveTo>
                    <a:pt x="569" y="116"/>
                  </a:moveTo>
                  <a:cubicBezTo>
                    <a:pt x="561" y="116"/>
                    <a:pt x="556" y="117"/>
                    <a:pt x="550" y="117"/>
                  </a:cubicBezTo>
                  <a:cubicBezTo>
                    <a:pt x="470" y="117"/>
                    <a:pt x="390" y="117"/>
                    <a:pt x="310" y="117"/>
                  </a:cubicBezTo>
                  <a:cubicBezTo>
                    <a:pt x="297" y="117"/>
                    <a:pt x="286" y="120"/>
                    <a:pt x="280" y="135"/>
                  </a:cubicBezTo>
                  <a:cubicBezTo>
                    <a:pt x="287" y="136"/>
                    <a:pt x="293" y="136"/>
                    <a:pt x="299" y="136"/>
                  </a:cubicBezTo>
                  <a:cubicBezTo>
                    <a:pt x="382" y="136"/>
                    <a:pt x="465" y="136"/>
                    <a:pt x="548" y="136"/>
                  </a:cubicBezTo>
                  <a:cubicBezTo>
                    <a:pt x="553" y="136"/>
                    <a:pt x="558" y="136"/>
                    <a:pt x="562" y="137"/>
                  </a:cubicBezTo>
                  <a:cubicBezTo>
                    <a:pt x="574" y="138"/>
                    <a:pt x="579" y="146"/>
                    <a:pt x="571" y="155"/>
                  </a:cubicBezTo>
                  <a:cubicBezTo>
                    <a:pt x="561" y="167"/>
                    <a:pt x="549" y="179"/>
                    <a:pt x="536" y="190"/>
                  </a:cubicBezTo>
                  <a:cubicBezTo>
                    <a:pt x="528" y="197"/>
                    <a:pt x="520" y="192"/>
                    <a:pt x="513" y="184"/>
                  </a:cubicBezTo>
                  <a:cubicBezTo>
                    <a:pt x="498" y="163"/>
                    <a:pt x="487" y="164"/>
                    <a:pt x="470" y="184"/>
                  </a:cubicBezTo>
                  <a:cubicBezTo>
                    <a:pt x="461" y="196"/>
                    <a:pt x="448" y="196"/>
                    <a:pt x="438" y="185"/>
                  </a:cubicBezTo>
                  <a:cubicBezTo>
                    <a:pt x="426" y="172"/>
                    <a:pt x="414" y="172"/>
                    <a:pt x="402" y="185"/>
                  </a:cubicBezTo>
                  <a:cubicBezTo>
                    <a:pt x="391" y="198"/>
                    <a:pt x="371" y="196"/>
                    <a:pt x="360" y="182"/>
                  </a:cubicBezTo>
                  <a:cubicBezTo>
                    <a:pt x="356" y="177"/>
                    <a:pt x="352" y="170"/>
                    <a:pt x="346" y="165"/>
                  </a:cubicBezTo>
                  <a:cubicBezTo>
                    <a:pt x="336" y="158"/>
                    <a:pt x="318" y="162"/>
                    <a:pt x="311" y="174"/>
                  </a:cubicBezTo>
                  <a:cubicBezTo>
                    <a:pt x="302" y="189"/>
                    <a:pt x="291" y="196"/>
                    <a:pt x="274" y="193"/>
                  </a:cubicBezTo>
                  <a:cubicBezTo>
                    <a:pt x="261" y="191"/>
                    <a:pt x="254" y="198"/>
                    <a:pt x="247" y="209"/>
                  </a:cubicBezTo>
                  <a:cubicBezTo>
                    <a:pt x="217" y="261"/>
                    <a:pt x="156" y="286"/>
                    <a:pt x="99" y="271"/>
                  </a:cubicBezTo>
                  <a:cubicBezTo>
                    <a:pt x="42" y="256"/>
                    <a:pt x="2" y="204"/>
                    <a:pt x="1" y="146"/>
                  </a:cubicBezTo>
                  <a:cubicBezTo>
                    <a:pt x="0" y="87"/>
                    <a:pt x="39" y="34"/>
                    <a:pt x="95" y="17"/>
                  </a:cubicBezTo>
                  <a:cubicBezTo>
                    <a:pt x="153" y="0"/>
                    <a:pt x="215" y="24"/>
                    <a:pt x="246" y="76"/>
                  </a:cubicBezTo>
                  <a:cubicBezTo>
                    <a:pt x="254" y="90"/>
                    <a:pt x="264" y="95"/>
                    <a:pt x="279" y="94"/>
                  </a:cubicBezTo>
                  <a:cubicBezTo>
                    <a:pt x="364" y="94"/>
                    <a:pt x="449" y="94"/>
                    <a:pt x="534" y="94"/>
                  </a:cubicBezTo>
                  <a:cubicBezTo>
                    <a:pt x="550" y="94"/>
                    <a:pt x="560" y="101"/>
                    <a:pt x="569" y="116"/>
                  </a:cubicBezTo>
                  <a:close/>
                  <a:moveTo>
                    <a:pt x="106" y="143"/>
                  </a:moveTo>
                  <a:cubicBezTo>
                    <a:pt x="106" y="124"/>
                    <a:pt x="92" y="111"/>
                    <a:pt x="73" y="111"/>
                  </a:cubicBezTo>
                  <a:cubicBezTo>
                    <a:pt x="55" y="112"/>
                    <a:pt x="40" y="126"/>
                    <a:pt x="40" y="144"/>
                  </a:cubicBezTo>
                  <a:cubicBezTo>
                    <a:pt x="41" y="162"/>
                    <a:pt x="55" y="176"/>
                    <a:pt x="74" y="176"/>
                  </a:cubicBezTo>
                  <a:cubicBezTo>
                    <a:pt x="93" y="176"/>
                    <a:pt x="106" y="162"/>
                    <a:pt x="106"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grpSp>
      <p:sp>
        <p:nvSpPr>
          <p:cNvPr id="10" name="Text Placeholder 2"/>
          <p:cNvSpPr>
            <a:spLocks noGrp="1"/>
          </p:cNvSpPr>
          <p:nvPr/>
        </p:nvSpPr>
        <p:spPr>
          <a:xfrm>
            <a:off x="1526870" y="4148356"/>
            <a:ext cx="2564818" cy="272020"/>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ts val="1176"/>
              </a:spcBef>
              <a:spcAft>
                <a:spcPts val="1176"/>
              </a:spcAft>
              <a:buClrTx/>
              <a:buSzPct val="80000"/>
              <a:buFont typeface="Arial" pitchFamily="34" charset="0"/>
              <a:buChar char="•"/>
              <a:tabLst/>
              <a:defRPr sz="3920" kern="1200" spc="-70" baseline="0">
                <a:solidFill>
                  <a:schemeClr val="tx1"/>
                </a:solidFill>
                <a:latin typeface="Segoe UI Light" pitchFamily="34" charset="0"/>
                <a:ea typeface="+mn-ea"/>
                <a:cs typeface="+mn-cs"/>
              </a:defRPr>
            </a:lvl1pPr>
            <a:lvl2pPr marL="0" marR="0" indent="0" algn="l" defTabSz="1184333" rtl="0" eaLnBrk="1" fontAlgn="auto" latinLnBrk="0" hangingPunct="1">
              <a:lnSpc>
                <a:spcPct val="90000"/>
              </a:lnSpc>
              <a:spcBef>
                <a:spcPts val="1176"/>
              </a:spcBef>
              <a:spcAft>
                <a:spcPts val="1176"/>
              </a:spcAft>
              <a:buClrTx/>
              <a:buSzTx/>
              <a:buFontTx/>
              <a:buNone/>
              <a:tabLst/>
              <a:defRPr sz="2400" kern="1200" spc="0" baseline="0">
                <a:solidFill>
                  <a:schemeClr val="tx1"/>
                </a:solidFill>
                <a:latin typeface="+mn-lt"/>
                <a:ea typeface="+mn-ea"/>
                <a:cs typeface="+mn-cs"/>
              </a:defRPr>
            </a:lvl2pPr>
            <a:lvl3pPr marL="0" marR="0" indent="0"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0" marR="0" indent="0"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0" marR="0" indent="0"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399"/>
              </a:spcBef>
              <a:spcAft>
                <a:spcPts val="1799"/>
              </a:spcAft>
              <a:buFont typeface="Arial" pitchFamily="34" charset="0"/>
              <a:buNone/>
            </a:pPr>
            <a:r>
              <a:rPr lang="en-US" sz="2652" dirty="0">
                <a:solidFill>
                  <a:srgbClr val="FFFFFF"/>
                </a:solidFill>
                <a:latin typeface="Segoe UI"/>
              </a:rPr>
              <a:t>Assume Breach</a:t>
            </a:r>
          </a:p>
        </p:txBody>
      </p:sp>
      <p:sp>
        <p:nvSpPr>
          <p:cNvPr id="52" name="Rectangle 51"/>
          <p:cNvSpPr/>
          <p:nvPr/>
        </p:nvSpPr>
        <p:spPr>
          <a:xfrm>
            <a:off x="691764" y="4696571"/>
            <a:ext cx="3170851" cy="338192"/>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228508" rIns="91403" bIns="228508"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sz="1799" spc="-20" dirty="0">
                <a:solidFill>
                  <a:prstClr val="white"/>
                </a:solidFill>
                <a:latin typeface="Segoe UI Semibold" panose="020B0702040204020203" pitchFamily="34" charset="0"/>
              </a:rPr>
              <a:t>War game exercises</a:t>
            </a:r>
            <a:endParaRPr lang="en-US" sz="1199" spc="-20" dirty="0">
              <a:solidFill>
                <a:prstClr val="white"/>
              </a:solidFill>
              <a:latin typeface="Segoe UI Semibold" panose="020B0702040204020203" pitchFamily="34" charset="0"/>
            </a:endParaRPr>
          </a:p>
        </p:txBody>
      </p:sp>
      <p:sp>
        <p:nvSpPr>
          <p:cNvPr id="53" name="Rectangle 52"/>
          <p:cNvSpPr/>
          <p:nvPr/>
        </p:nvSpPr>
        <p:spPr>
          <a:xfrm>
            <a:off x="691764" y="5070575"/>
            <a:ext cx="3170851" cy="338162"/>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228508" rIns="91403" bIns="228508"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sz="1799" spc="-20" dirty="0">
                <a:solidFill>
                  <a:prstClr val="white"/>
                </a:solidFill>
                <a:latin typeface="Segoe UI Semibold" panose="020B0702040204020203" pitchFamily="34" charset="0"/>
              </a:rPr>
              <a:t>Live site penetration testing </a:t>
            </a:r>
            <a:endParaRPr lang="en-US" sz="1199" spc="-20" dirty="0">
              <a:solidFill>
                <a:prstClr val="white"/>
              </a:solidFill>
              <a:latin typeface="Segoe UI Semibold" panose="020B0702040204020203" pitchFamily="34" charset="0"/>
            </a:endParaRPr>
          </a:p>
        </p:txBody>
      </p:sp>
      <p:sp>
        <p:nvSpPr>
          <p:cNvPr id="54" name="Rectangle 53"/>
          <p:cNvSpPr/>
          <p:nvPr/>
        </p:nvSpPr>
        <p:spPr>
          <a:xfrm>
            <a:off x="691764" y="5444550"/>
            <a:ext cx="3170851" cy="642318"/>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228508" rIns="91403" bIns="228508"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nSpc>
                <a:spcPts val="1938"/>
              </a:lnSpc>
            </a:pPr>
            <a:r>
              <a:rPr lang="en-US" sz="1799" spc="-20" dirty="0">
                <a:solidFill>
                  <a:prstClr val="white"/>
                </a:solidFill>
                <a:latin typeface="Segoe UI Semibold" panose="020B0702040204020203" pitchFamily="34" charset="0"/>
              </a:rPr>
              <a:t>Centralized security</a:t>
            </a:r>
          </a:p>
          <a:p>
            <a:pPr>
              <a:lnSpc>
                <a:spcPts val="1938"/>
              </a:lnSpc>
            </a:pPr>
            <a:r>
              <a:rPr lang="en-US" sz="1799" spc="-20" dirty="0">
                <a:solidFill>
                  <a:prstClr val="white"/>
                </a:solidFill>
                <a:latin typeface="Segoe UI Semibold" panose="020B0702040204020203" pitchFamily="34" charset="0"/>
              </a:rPr>
              <a:t>logging &amp; monitoring </a:t>
            </a:r>
            <a:endParaRPr lang="en-US" sz="1199" spc="-20" dirty="0">
              <a:solidFill>
                <a:prstClr val="white"/>
              </a:solidFill>
              <a:latin typeface="Segoe UI Semibold" panose="020B0702040204020203" pitchFamily="34" charset="0"/>
            </a:endParaRPr>
          </a:p>
        </p:txBody>
      </p:sp>
      <p:sp>
        <p:nvSpPr>
          <p:cNvPr id="45" name="Text Placeholder 2"/>
          <p:cNvSpPr txBox="1">
            <a:spLocks/>
          </p:cNvSpPr>
          <p:nvPr/>
        </p:nvSpPr>
        <p:spPr>
          <a:xfrm>
            <a:off x="1373436" y="2099579"/>
            <a:ext cx="2333697" cy="311980"/>
          </a:xfrm>
          <a:prstGeom prst="rect">
            <a:avLst/>
          </a:prstGeom>
          <a:noFill/>
        </p:spPr>
        <p:txBody>
          <a:bodyPr vert="horz" lIns="0" tIns="0" rIns="0" bIns="0" rtlCol="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652" dirty="0">
                <a:solidFill>
                  <a:srgbClr val="FFFFFF"/>
                </a:solidFill>
              </a:rPr>
              <a:t>Prevent Breach</a:t>
            </a:r>
          </a:p>
        </p:txBody>
      </p:sp>
      <p:sp>
        <p:nvSpPr>
          <p:cNvPr id="46" name="Freeform 45"/>
          <p:cNvSpPr>
            <a:spLocks/>
          </p:cNvSpPr>
          <p:nvPr/>
        </p:nvSpPr>
        <p:spPr bwMode="auto">
          <a:xfrm>
            <a:off x="700486" y="1897062"/>
            <a:ext cx="484437" cy="642055"/>
          </a:xfrm>
          <a:custGeom>
            <a:avLst/>
            <a:gdLst>
              <a:gd name="T0" fmla="*/ 154 w 937"/>
              <a:gd name="T1" fmla="*/ 632 h 1242"/>
              <a:gd name="T2" fmla="*/ 186 w 937"/>
              <a:gd name="T3" fmla="*/ 542 h 1242"/>
              <a:gd name="T4" fmla="*/ 169 w 937"/>
              <a:gd name="T5" fmla="*/ 196 h 1242"/>
              <a:gd name="T6" fmla="*/ 171 w 937"/>
              <a:gd name="T7" fmla="*/ 153 h 1242"/>
              <a:gd name="T8" fmla="*/ 242 w 937"/>
              <a:gd name="T9" fmla="*/ 92 h 1242"/>
              <a:gd name="T10" fmla="*/ 294 w 937"/>
              <a:gd name="T11" fmla="*/ 160 h 1242"/>
              <a:gd name="T12" fmla="*/ 316 w 937"/>
              <a:gd name="T13" fmla="*/ 541 h 1242"/>
              <a:gd name="T14" fmla="*/ 331 w 937"/>
              <a:gd name="T15" fmla="*/ 587 h 1242"/>
              <a:gd name="T16" fmla="*/ 349 w 937"/>
              <a:gd name="T17" fmla="*/ 586 h 1242"/>
              <a:gd name="T18" fmla="*/ 363 w 937"/>
              <a:gd name="T19" fmla="*/ 536 h 1242"/>
              <a:gd name="T20" fmla="*/ 365 w 937"/>
              <a:gd name="T21" fmla="*/ 169 h 1242"/>
              <a:gd name="T22" fmla="*/ 370 w 937"/>
              <a:gd name="T23" fmla="*/ 55 h 1242"/>
              <a:gd name="T24" fmla="*/ 430 w 937"/>
              <a:gd name="T25" fmla="*/ 0 h 1242"/>
              <a:gd name="T26" fmla="*/ 492 w 937"/>
              <a:gd name="T27" fmla="*/ 54 h 1242"/>
              <a:gd name="T28" fmla="*/ 497 w 937"/>
              <a:gd name="T29" fmla="*/ 137 h 1242"/>
              <a:gd name="T30" fmla="*/ 499 w 937"/>
              <a:gd name="T31" fmla="*/ 523 h 1242"/>
              <a:gd name="T32" fmla="*/ 499 w 937"/>
              <a:gd name="T33" fmla="*/ 568 h 1242"/>
              <a:gd name="T34" fmla="*/ 553 w 937"/>
              <a:gd name="T35" fmla="*/ 537 h 1242"/>
              <a:gd name="T36" fmla="*/ 569 w 937"/>
              <a:gd name="T37" fmla="*/ 293 h 1242"/>
              <a:gd name="T38" fmla="*/ 582 w 937"/>
              <a:gd name="T39" fmla="*/ 152 h 1242"/>
              <a:gd name="T40" fmla="*/ 632 w 937"/>
              <a:gd name="T41" fmla="*/ 96 h 1242"/>
              <a:gd name="T42" fmla="*/ 697 w 937"/>
              <a:gd name="T43" fmla="*/ 143 h 1242"/>
              <a:gd name="T44" fmla="*/ 703 w 937"/>
              <a:gd name="T45" fmla="*/ 182 h 1242"/>
              <a:gd name="T46" fmla="*/ 679 w 937"/>
              <a:gd name="T47" fmla="*/ 702 h 1242"/>
              <a:gd name="T48" fmla="*/ 672 w 937"/>
              <a:gd name="T49" fmla="*/ 743 h 1242"/>
              <a:gd name="T50" fmla="*/ 411 w 937"/>
              <a:gd name="T51" fmla="*/ 982 h 1242"/>
              <a:gd name="T52" fmla="*/ 387 w 937"/>
              <a:gd name="T53" fmla="*/ 1119 h 1242"/>
              <a:gd name="T54" fmla="*/ 399 w 937"/>
              <a:gd name="T55" fmla="*/ 1122 h 1242"/>
              <a:gd name="T56" fmla="*/ 410 w 937"/>
              <a:gd name="T57" fmla="*/ 1089 h 1242"/>
              <a:gd name="T58" fmla="*/ 529 w 937"/>
              <a:gd name="T59" fmla="*/ 857 h 1242"/>
              <a:gd name="T60" fmla="*/ 667 w 937"/>
              <a:gd name="T61" fmla="*/ 798 h 1242"/>
              <a:gd name="T62" fmla="*/ 687 w 937"/>
              <a:gd name="T63" fmla="*/ 847 h 1242"/>
              <a:gd name="T64" fmla="*/ 703 w 937"/>
              <a:gd name="T65" fmla="*/ 795 h 1242"/>
              <a:gd name="T66" fmla="*/ 768 w 937"/>
              <a:gd name="T67" fmla="*/ 648 h 1242"/>
              <a:gd name="T68" fmla="*/ 879 w 937"/>
              <a:gd name="T69" fmla="*/ 577 h 1242"/>
              <a:gd name="T70" fmla="*/ 928 w 937"/>
              <a:gd name="T71" fmla="*/ 640 h 1242"/>
              <a:gd name="T72" fmla="*/ 914 w 937"/>
              <a:gd name="T73" fmla="*/ 676 h 1242"/>
              <a:gd name="T74" fmla="*/ 803 w 937"/>
              <a:gd name="T75" fmla="*/ 983 h 1242"/>
              <a:gd name="T76" fmla="*/ 487 w 937"/>
              <a:gd name="T77" fmla="*/ 1233 h 1242"/>
              <a:gd name="T78" fmla="*/ 238 w 937"/>
              <a:gd name="T79" fmla="*/ 1233 h 1242"/>
              <a:gd name="T80" fmla="*/ 70 w 937"/>
              <a:gd name="T81" fmla="*/ 1118 h 1242"/>
              <a:gd name="T82" fmla="*/ 34 w 937"/>
              <a:gd name="T83" fmla="*/ 918 h 1242"/>
              <a:gd name="T84" fmla="*/ 13 w 937"/>
              <a:gd name="T85" fmla="*/ 584 h 1242"/>
              <a:gd name="T86" fmla="*/ 1 w 937"/>
              <a:gd name="T87" fmla="*/ 309 h 1242"/>
              <a:gd name="T88" fmla="*/ 7 w 937"/>
              <a:gd name="T89" fmla="*/ 275 h 1242"/>
              <a:gd name="T90" fmla="*/ 67 w 937"/>
              <a:gd name="T91" fmla="*/ 229 h 1242"/>
              <a:gd name="T92" fmla="*/ 104 w 937"/>
              <a:gd name="T93" fmla="*/ 287 h 1242"/>
              <a:gd name="T94" fmla="*/ 136 w 937"/>
              <a:gd name="T95" fmla="*/ 584 h 1242"/>
              <a:gd name="T96" fmla="*/ 154 w 937"/>
              <a:gd name="T97" fmla="*/ 632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1242">
                <a:moveTo>
                  <a:pt x="154" y="632"/>
                </a:moveTo>
                <a:cubicBezTo>
                  <a:pt x="195" y="603"/>
                  <a:pt x="187" y="571"/>
                  <a:pt x="186" y="542"/>
                </a:cubicBezTo>
                <a:cubicBezTo>
                  <a:pt x="181" y="427"/>
                  <a:pt x="174" y="311"/>
                  <a:pt x="169" y="196"/>
                </a:cubicBezTo>
                <a:cubicBezTo>
                  <a:pt x="168" y="182"/>
                  <a:pt x="168" y="167"/>
                  <a:pt x="171" y="153"/>
                </a:cubicBezTo>
                <a:cubicBezTo>
                  <a:pt x="178" y="115"/>
                  <a:pt x="208" y="90"/>
                  <a:pt x="242" y="92"/>
                </a:cubicBezTo>
                <a:cubicBezTo>
                  <a:pt x="275" y="95"/>
                  <a:pt x="292" y="116"/>
                  <a:pt x="294" y="160"/>
                </a:cubicBezTo>
                <a:cubicBezTo>
                  <a:pt x="301" y="287"/>
                  <a:pt x="308" y="414"/>
                  <a:pt x="316" y="541"/>
                </a:cubicBezTo>
                <a:cubicBezTo>
                  <a:pt x="316" y="557"/>
                  <a:pt x="326" y="571"/>
                  <a:pt x="331" y="587"/>
                </a:cubicBezTo>
                <a:cubicBezTo>
                  <a:pt x="337" y="586"/>
                  <a:pt x="343" y="586"/>
                  <a:pt x="349" y="586"/>
                </a:cubicBezTo>
                <a:cubicBezTo>
                  <a:pt x="354" y="569"/>
                  <a:pt x="362" y="552"/>
                  <a:pt x="363" y="536"/>
                </a:cubicBezTo>
                <a:cubicBezTo>
                  <a:pt x="364" y="413"/>
                  <a:pt x="364" y="291"/>
                  <a:pt x="365" y="169"/>
                </a:cubicBezTo>
                <a:cubicBezTo>
                  <a:pt x="365" y="131"/>
                  <a:pt x="367" y="93"/>
                  <a:pt x="370" y="55"/>
                </a:cubicBezTo>
                <a:cubicBezTo>
                  <a:pt x="374" y="18"/>
                  <a:pt x="395" y="0"/>
                  <a:pt x="430" y="0"/>
                </a:cubicBezTo>
                <a:cubicBezTo>
                  <a:pt x="465" y="1"/>
                  <a:pt x="487" y="19"/>
                  <a:pt x="492" y="54"/>
                </a:cubicBezTo>
                <a:cubicBezTo>
                  <a:pt x="496" y="81"/>
                  <a:pt x="496" y="109"/>
                  <a:pt x="497" y="137"/>
                </a:cubicBezTo>
                <a:cubicBezTo>
                  <a:pt x="498" y="265"/>
                  <a:pt x="498" y="394"/>
                  <a:pt x="499" y="523"/>
                </a:cubicBezTo>
                <a:cubicBezTo>
                  <a:pt x="499" y="539"/>
                  <a:pt x="499" y="554"/>
                  <a:pt x="499" y="568"/>
                </a:cubicBezTo>
                <a:cubicBezTo>
                  <a:pt x="534" y="587"/>
                  <a:pt x="550" y="577"/>
                  <a:pt x="553" y="537"/>
                </a:cubicBezTo>
                <a:cubicBezTo>
                  <a:pt x="559" y="456"/>
                  <a:pt x="563" y="374"/>
                  <a:pt x="569" y="293"/>
                </a:cubicBezTo>
                <a:cubicBezTo>
                  <a:pt x="573" y="246"/>
                  <a:pt x="577" y="199"/>
                  <a:pt x="582" y="152"/>
                </a:cubicBezTo>
                <a:cubicBezTo>
                  <a:pt x="585" y="121"/>
                  <a:pt x="599" y="98"/>
                  <a:pt x="632" y="96"/>
                </a:cubicBezTo>
                <a:cubicBezTo>
                  <a:pt x="665" y="94"/>
                  <a:pt x="687" y="113"/>
                  <a:pt x="697" y="143"/>
                </a:cubicBezTo>
                <a:cubicBezTo>
                  <a:pt x="701" y="155"/>
                  <a:pt x="703" y="169"/>
                  <a:pt x="703" y="182"/>
                </a:cubicBezTo>
                <a:cubicBezTo>
                  <a:pt x="695" y="355"/>
                  <a:pt x="687" y="528"/>
                  <a:pt x="679" y="702"/>
                </a:cubicBezTo>
                <a:cubicBezTo>
                  <a:pt x="678" y="714"/>
                  <a:pt x="675" y="727"/>
                  <a:pt x="672" y="743"/>
                </a:cubicBezTo>
                <a:cubicBezTo>
                  <a:pt x="530" y="762"/>
                  <a:pt x="457" y="860"/>
                  <a:pt x="411" y="982"/>
                </a:cubicBezTo>
                <a:cubicBezTo>
                  <a:pt x="394" y="1025"/>
                  <a:pt x="377" y="1071"/>
                  <a:pt x="387" y="1119"/>
                </a:cubicBezTo>
                <a:cubicBezTo>
                  <a:pt x="391" y="1120"/>
                  <a:pt x="395" y="1121"/>
                  <a:pt x="399" y="1122"/>
                </a:cubicBezTo>
                <a:cubicBezTo>
                  <a:pt x="403" y="1111"/>
                  <a:pt x="408" y="1100"/>
                  <a:pt x="410" y="1089"/>
                </a:cubicBezTo>
                <a:cubicBezTo>
                  <a:pt x="429" y="1000"/>
                  <a:pt x="469" y="924"/>
                  <a:pt x="529" y="857"/>
                </a:cubicBezTo>
                <a:cubicBezTo>
                  <a:pt x="570" y="810"/>
                  <a:pt x="624" y="787"/>
                  <a:pt x="667" y="798"/>
                </a:cubicBezTo>
                <a:cubicBezTo>
                  <a:pt x="672" y="810"/>
                  <a:pt x="677" y="822"/>
                  <a:pt x="687" y="847"/>
                </a:cubicBezTo>
                <a:cubicBezTo>
                  <a:pt x="694" y="823"/>
                  <a:pt x="697" y="808"/>
                  <a:pt x="703" y="795"/>
                </a:cubicBezTo>
                <a:cubicBezTo>
                  <a:pt x="724" y="745"/>
                  <a:pt x="742" y="694"/>
                  <a:pt x="768" y="648"/>
                </a:cubicBezTo>
                <a:cubicBezTo>
                  <a:pt x="791" y="607"/>
                  <a:pt x="827" y="576"/>
                  <a:pt x="879" y="577"/>
                </a:cubicBezTo>
                <a:cubicBezTo>
                  <a:pt x="917" y="577"/>
                  <a:pt x="937" y="603"/>
                  <a:pt x="928" y="640"/>
                </a:cubicBezTo>
                <a:cubicBezTo>
                  <a:pt x="925" y="652"/>
                  <a:pt x="919" y="664"/>
                  <a:pt x="914" y="676"/>
                </a:cubicBezTo>
                <a:cubicBezTo>
                  <a:pt x="877" y="778"/>
                  <a:pt x="837" y="880"/>
                  <a:pt x="803" y="983"/>
                </a:cubicBezTo>
                <a:cubicBezTo>
                  <a:pt x="765" y="1098"/>
                  <a:pt x="675" y="1242"/>
                  <a:pt x="487" y="1233"/>
                </a:cubicBezTo>
                <a:cubicBezTo>
                  <a:pt x="404" y="1230"/>
                  <a:pt x="321" y="1231"/>
                  <a:pt x="238" y="1233"/>
                </a:cubicBezTo>
                <a:cubicBezTo>
                  <a:pt x="154" y="1235"/>
                  <a:pt x="94" y="1195"/>
                  <a:pt x="70" y="1118"/>
                </a:cubicBezTo>
                <a:cubicBezTo>
                  <a:pt x="49" y="1054"/>
                  <a:pt x="40" y="985"/>
                  <a:pt x="34" y="918"/>
                </a:cubicBezTo>
                <a:cubicBezTo>
                  <a:pt x="23" y="807"/>
                  <a:pt x="19" y="696"/>
                  <a:pt x="13" y="584"/>
                </a:cubicBezTo>
                <a:cubicBezTo>
                  <a:pt x="8" y="493"/>
                  <a:pt x="4" y="401"/>
                  <a:pt x="1" y="309"/>
                </a:cubicBezTo>
                <a:cubicBezTo>
                  <a:pt x="0" y="298"/>
                  <a:pt x="3" y="285"/>
                  <a:pt x="7" y="275"/>
                </a:cubicBezTo>
                <a:cubicBezTo>
                  <a:pt x="17" y="247"/>
                  <a:pt x="34" y="224"/>
                  <a:pt x="67" y="229"/>
                </a:cubicBezTo>
                <a:cubicBezTo>
                  <a:pt x="98" y="234"/>
                  <a:pt x="102" y="261"/>
                  <a:pt x="104" y="287"/>
                </a:cubicBezTo>
                <a:cubicBezTo>
                  <a:pt x="115" y="386"/>
                  <a:pt x="124" y="485"/>
                  <a:pt x="136" y="584"/>
                </a:cubicBezTo>
                <a:cubicBezTo>
                  <a:pt x="137" y="599"/>
                  <a:pt x="146" y="613"/>
                  <a:pt x="154" y="632"/>
                </a:cubicBezTo>
                <a:close/>
              </a:path>
            </a:pathLst>
          </a:custGeom>
          <a:solidFill>
            <a:schemeClr val="tx1"/>
          </a:solidFill>
          <a:ln>
            <a:noFill/>
          </a:ln>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sp>
        <p:nvSpPr>
          <p:cNvPr id="48" name="Rectangle 47"/>
          <p:cNvSpPr/>
          <p:nvPr/>
        </p:nvSpPr>
        <p:spPr>
          <a:xfrm>
            <a:off x="691764" y="2617388"/>
            <a:ext cx="3170851" cy="360250"/>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228508" rIns="91403" bIns="228508"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sz="1799" spc="-20" dirty="0">
                <a:solidFill>
                  <a:prstClr val="white"/>
                </a:solidFill>
                <a:latin typeface="Segoe UI Semibold" panose="020B0702040204020203" pitchFamily="34" charset="0"/>
              </a:rPr>
              <a:t>Threat model</a:t>
            </a:r>
            <a:endParaRPr lang="en-US" sz="1199" spc="-20" dirty="0">
              <a:solidFill>
                <a:prstClr val="white"/>
              </a:solidFill>
              <a:latin typeface="Segoe UI Semibold" panose="020B0702040204020203" pitchFamily="34" charset="0"/>
            </a:endParaRPr>
          </a:p>
        </p:txBody>
      </p:sp>
      <p:sp>
        <p:nvSpPr>
          <p:cNvPr id="49" name="Rectangle 48"/>
          <p:cNvSpPr/>
          <p:nvPr/>
        </p:nvSpPr>
        <p:spPr>
          <a:xfrm>
            <a:off x="691764" y="3010881"/>
            <a:ext cx="3170851" cy="338162"/>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228508" rIns="91403" bIns="228508"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sz="1799" spc="-20" dirty="0">
                <a:solidFill>
                  <a:prstClr val="white"/>
                </a:solidFill>
                <a:latin typeface="Segoe UI Semibold" panose="020B0702040204020203" pitchFamily="34" charset="0"/>
              </a:rPr>
              <a:t>Code review</a:t>
            </a:r>
            <a:endParaRPr lang="en-US" sz="1199" spc="-20" dirty="0">
              <a:solidFill>
                <a:prstClr val="white"/>
              </a:solidFill>
              <a:latin typeface="Segoe UI Semibold" panose="020B0702040204020203" pitchFamily="34" charset="0"/>
            </a:endParaRPr>
          </a:p>
        </p:txBody>
      </p:sp>
      <p:sp>
        <p:nvSpPr>
          <p:cNvPr id="51" name="Rectangle 50"/>
          <p:cNvSpPr/>
          <p:nvPr/>
        </p:nvSpPr>
        <p:spPr>
          <a:xfrm>
            <a:off x="691764" y="3382285"/>
            <a:ext cx="3170851" cy="338162"/>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228508" rIns="91403" bIns="228508"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sz="1799" spc="-20" dirty="0">
                <a:solidFill>
                  <a:prstClr val="white"/>
                </a:solidFill>
                <a:latin typeface="Segoe UI Semibold" panose="020B0702040204020203" pitchFamily="34" charset="0"/>
              </a:rPr>
              <a:t>Security testing</a:t>
            </a:r>
            <a:endParaRPr lang="en-US" sz="1199" spc="-20" dirty="0">
              <a:solidFill>
                <a:prstClr val="white"/>
              </a:solidFill>
              <a:latin typeface="Segoe UI Semibold" panose="020B0702040204020203" pitchFamily="34" charset="0"/>
            </a:endParaRPr>
          </a:p>
        </p:txBody>
      </p:sp>
      <p:sp>
        <p:nvSpPr>
          <p:cNvPr id="58" name="Rectangle 57"/>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71" name="Group 70"/>
          <p:cNvGrpSpPr/>
          <p:nvPr/>
        </p:nvGrpSpPr>
        <p:grpSpPr>
          <a:xfrm>
            <a:off x="4069091" y="1783864"/>
            <a:ext cx="273220" cy="4493453"/>
            <a:chOff x="3988803" y="1931076"/>
            <a:chExt cx="267887" cy="4405746"/>
          </a:xfrm>
        </p:grpSpPr>
        <p:cxnSp>
          <p:nvCxnSpPr>
            <p:cNvPr id="15" name="Straight Connector 14"/>
            <p:cNvCxnSpPr/>
            <p:nvPr/>
          </p:nvCxnSpPr>
          <p:spPr>
            <a:xfrm flipH="1" flipV="1">
              <a:off x="3988803" y="5526083"/>
              <a:ext cx="249923" cy="352514"/>
            </a:xfrm>
            <a:prstGeom prst="line">
              <a:avLst/>
            </a:prstGeom>
            <a:ln w="12700" cap="rnd">
              <a:solidFill>
                <a:schemeClr val="tx1"/>
              </a:solidFill>
              <a:prstDash val="solid"/>
              <a:round/>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988803" y="5114248"/>
              <a:ext cx="267887" cy="411902"/>
            </a:xfrm>
            <a:prstGeom prst="line">
              <a:avLst/>
            </a:prstGeom>
            <a:ln w="12700" cap="rnd">
              <a:solidFill>
                <a:schemeClr val="tx1"/>
              </a:solidFill>
              <a:prstDash val="solid"/>
              <a:round/>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42175" y="5886720"/>
              <a:ext cx="0" cy="450102"/>
            </a:xfrm>
            <a:prstGeom prst="line">
              <a:avLst/>
            </a:prstGeom>
            <a:ln w="12700" cap="rnd">
              <a:solidFill>
                <a:schemeClr val="tx1"/>
              </a:solidFill>
              <a:prstDash val="solid"/>
              <a:round/>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56690" y="1931076"/>
              <a:ext cx="0" cy="3179421"/>
            </a:xfrm>
            <a:prstGeom prst="line">
              <a:avLst/>
            </a:prstGeom>
            <a:ln w="12700" cap="rnd">
              <a:solidFill>
                <a:schemeClr val="tx1"/>
              </a:solidFill>
              <a:prstDash val="solid"/>
              <a:round/>
            </a:ln>
            <a:effectLst/>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5416202" y="2027109"/>
            <a:ext cx="6570359" cy="3373195"/>
          </a:xfrm>
          <a:prstGeom prst="rect">
            <a:avLst/>
          </a:prstGeom>
        </p:spPr>
        <p:txBody>
          <a:bodyPr vert="horz" wrap="square" lIns="91403" tIns="45702" rIns="91403" bIns="45702"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2040" b="1" dirty="0">
                <a:solidFill>
                  <a:srgbClr val="FFFFFF"/>
                </a:solidFill>
                <a:ea typeface="Segoe UI" panose="020B0502040204020203" pitchFamily="34" charset="0"/>
                <a:cs typeface="Segoe UI" panose="020B0502040204020203" pitchFamily="34" charset="0"/>
              </a:rPr>
              <a:t>Assume breach </a:t>
            </a:r>
            <a:r>
              <a:rPr lang="en-US" sz="2040" dirty="0">
                <a:solidFill>
                  <a:srgbClr val="FFFFFF"/>
                </a:solidFill>
                <a:ea typeface="Segoe UI" panose="020B0502040204020203" pitchFamily="34" charset="0"/>
                <a:cs typeface="Segoe UI" panose="020B0502040204020203" pitchFamily="34" charset="0"/>
              </a:rPr>
              <a:t>identifies &amp; addresses potential gaps</a:t>
            </a:r>
            <a:br>
              <a:rPr lang="en-US" sz="2040" dirty="0">
                <a:solidFill>
                  <a:srgbClr val="FFFFFF"/>
                </a:solidFill>
                <a:ea typeface="Segoe UI" panose="020B0502040204020203" pitchFamily="34" charset="0"/>
                <a:cs typeface="Segoe UI" panose="020B0502040204020203" pitchFamily="34" charset="0"/>
              </a:rPr>
            </a:br>
            <a:r>
              <a:rPr lang="en-US" sz="2040" dirty="0">
                <a:solidFill>
                  <a:srgbClr val="FFFFFF"/>
                </a:solidFill>
                <a:ea typeface="Segoe UI" panose="020B0502040204020203" pitchFamily="34" charset="0"/>
                <a:cs typeface="Segoe UI" panose="020B0502040204020203" pitchFamily="34" charset="0"/>
              </a:rPr>
              <a:t> </a:t>
            </a:r>
          </a:p>
          <a:p>
            <a:pPr>
              <a:spcBef>
                <a:spcPts val="600"/>
              </a:spcBef>
              <a:spcAft>
                <a:spcPts val="600"/>
              </a:spcAft>
            </a:pPr>
            <a:r>
              <a:rPr lang="en-US" sz="2040" spc="-60" dirty="0">
                <a:solidFill>
                  <a:srgbClr val="FFFFFF"/>
                </a:solidFill>
                <a:ea typeface="Segoe UI" panose="020B0502040204020203" pitchFamily="34" charset="0"/>
                <a:cs typeface="Segoe UI" panose="020B0502040204020203" pitchFamily="34" charset="0"/>
              </a:rPr>
              <a:t>Scope </a:t>
            </a:r>
            <a:r>
              <a:rPr lang="en-US" sz="2040" b="1" spc="-60" dirty="0">
                <a:solidFill>
                  <a:srgbClr val="FFFFFF"/>
                </a:solidFill>
                <a:ea typeface="Segoe UI" panose="020B0502040204020203" pitchFamily="34" charset="0"/>
                <a:cs typeface="Segoe UI" panose="020B0502040204020203" pitchFamily="34" charset="0"/>
              </a:rPr>
              <a:t>ongoing live site </a:t>
            </a:r>
            <a:r>
              <a:rPr lang="en-US" sz="2040" spc="-60" dirty="0">
                <a:solidFill>
                  <a:srgbClr val="FFFFFF"/>
                </a:solidFill>
                <a:ea typeface="Segoe UI" panose="020B0502040204020203" pitchFamily="34" charset="0"/>
                <a:cs typeface="Segoe UI" panose="020B0502040204020203" pitchFamily="34" charset="0"/>
              </a:rPr>
              <a:t>testing of security response plans to drastically improve </a:t>
            </a:r>
            <a:r>
              <a:rPr lang="en-US" sz="2040" b="1" spc="-60" dirty="0">
                <a:solidFill>
                  <a:srgbClr val="FFFFFF"/>
                </a:solidFill>
                <a:ea typeface="Segoe UI" panose="020B0502040204020203" pitchFamily="34" charset="0"/>
                <a:cs typeface="Segoe UI" panose="020B0502040204020203" pitchFamily="34" charset="0"/>
              </a:rPr>
              <a:t>mean time to detection &amp; recovery</a:t>
            </a:r>
          </a:p>
          <a:p>
            <a:pPr>
              <a:spcBef>
                <a:spcPts val="1799"/>
              </a:spcBef>
              <a:spcAft>
                <a:spcPts val="600"/>
              </a:spcAft>
            </a:pPr>
            <a:r>
              <a:rPr lang="en-US" sz="2040" dirty="0">
                <a:solidFill>
                  <a:srgbClr val="FFFFFF"/>
                </a:solidFill>
                <a:ea typeface="Segoe UI" panose="020B0502040204020203" pitchFamily="34" charset="0"/>
                <a:cs typeface="Segoe UI" panose="020B0502040204020203" pitchFamily="34" charset="0"/>
              </a:rPr>
              <a:t>Reduce exposure to </a:t>
            </a:r>
            <a:r>
              <a:rPr lang="en-US" sz="2040" b="1" dirty="0">
                <a:solidFill>
                  <a:srgbClr val="FFFFFF"/>
                </a:solidFill>
                <a:ea typeface="Segoe UI" panose="020B0502040204020203" pitchFamily="34" charset="0"/>
                <a:cs typeface="Segoe UI" panose="020B0502040204020203" pitchFamily="34" charset="0"/>
              </a:rPr>
              <a:t>internal attack </a:t>
            </a:r>
            <a:r>
              <a:rPr lang="en-US" sz="2040" dirty="0">
                <a:solidFill>
                  <a:srgbClr val="FFFFFF"/>
                </a:solidFill>
                <a:ea typeface="Segoe UI" panose="020B0502040204020203" pitchFamily="34" charset="0"/>
                <a:cs typeface="Segoe UI" panose="020B0502040204020203" pitchFamily="34" charset="0"/>
              </a:rPr>
              <a:t>(ensuring once inside, attackers do not have broad access)</a:t>
            </a:r>
          </a:p>
          <a:p>
            <a:pPr>
              <a:spcBef>
                <a:spcPts val="1799"/>
              </a:spcBef>
              <a:spcAft>
                <a:spcPts val="600"/>
              </a:spcAft>
            </a:pPr>
            <a:r>
              <a:rPr lang="en-US" sz="2040" dirty="0">
                <a:solidFill>
                  <a:srgbClr val="FFFFFF"/>
                </a:solidFill>
                <a:ea typeface="Segoe UI" panose="020B0502040204020203" pitchFamily="34" charset="0"/>
                <a:cs typeface="Segoe UI" panose="020B0502040204020203" pitchFamily="34" charset="0"/>
              </a:rPr>
              <a:t>Periodic environment</a:t>
            </a:r>
            <a:r>
              <a:rPr lang="en-US" sz="2040" b="1" dirty="0">
                <a:solidFill>
                  <a:srgbClr val="FFFFFF"/>
                </a:solidFill>
                <a:ea typeface="Segoe UI" panose="020B0502040204020203" pitchFamily="34" charset="0"/>
                <a:cs typeface="Segoe UI" panose="020B0502040204020203" pitchFamily="34" charset="0"/>
              </a:rPr>
              <a:t> post breach </a:t>
            </a:r>
            <a:br>
              <a:rPr lang="en-US" sz="2040" b="1" dirty="0">
                <a:solidFill>
                  <a:srgbClr val="FFFFFF"/>
                </a:solidFill>
                <a:ea typeface="Segoe UI" panose="020B0502040204020203" pitchFamily="34" charset="0"/>
                <a:cs typeface="Segoe UI" panose="020B0502040204020203" pitchFamily="34" charset="0"/>
              </a:rPr>
            </a:br>
            <a:r>
              <a:rPr lang="en-US" sz="2040" b="1" dirty="0">
                <a:solidFill>
                  <a:srgbClr val="FFFFFF"/>
                </a:solidFill>
                <a:ea typeface="Segoe UI" panose="020B0502040204020203" pitchFamily="34" charset="0"/>
                <a:cs typeface="Segoe UI" panose="020B0502040204020203" pitchFamily="34" charset="0"/>
              </a:rPr>
              <a:t>assessment &amp; clean state</a:t>
            </a:r>
          </a:p>
        </p:txBody>
      </p:sp>
      <p:grpSp>
        <p:nvGrpSpPr>
          <p:cNvPr id="61" name="Group 60"/>
          <p:cNvGrpSpPr/>
          <p:nvPr/>
        </p:nvGrpSpPr>
        <p:grpSpPr>
          <a:xfrm>
            <a:off x="4786155" y="2045613"/>
            <a:ext cx="486024" cy="434057"/>
            <a:chOff x="4912595" y="1720467"/>
            <a:chExt cx="476537" cy="425585"/>
          </a:xfrm>
          <a:solidFill>
            <a:srgbClr val="0171B0"/>
          </a:solidFill>
        </p:grpSpPr>
        <p:sp>
          <p:nvSpPr>
            <p:cNvPr id="43" name="Freeform 42"/>
            <p:cNvSpPr>
              <a:spLocks/>
            </p:cNvSpPr>
            <p:nvPr/>
          </p:nvSpPr>
          <p:spPr bwMode="auto">
            <a:xfrm>
              <a:off x="4912595" y="1936088"/>
              <a:ext cx="231967" cy="209964"/>
            </a:xfrm>
            <a:custGeom>
              <a:avLst/>
              <a:gdLst>
                <a:gd name="T0" fmla="*/ 533 w 631"/>
                <a:gd name="T1" fmla="*/ 99 h 631"/>
                <a:gd name="T2" fmla="*/ 461 w 631"/>
                <a:gd name="T3" fmla="*/ 0 h 631"/>
                <a:gd name="T4" fmla="*/ 45 w 631"/>
                <a:gd name="T5" fmla="*/ 416 h 631"/>
                <a:gd name="T6" fmla="*/ 49 w 631"/>
                <a:gd name="T7" fmla="*/ 582 h 631"/>
                <a:gd name="T8" fmla="*/ 215 w 631"/>
                <a:gd name="T9" fmla="*/ 586 h 631"/>
                <a:gd name="T10" fmla="*/ 631 w 631"/>
                <a:gd name="T11" fmla="*/ 171 h 631"/>
                <a:gd name="T12" fmla="*/ 533 w 631"/>
                <a:gd name="T13" fmla="*/ 99 h 631"/>
              </a:gdLst>
              <a:ahLst/>
              <a:cxnLst>
                <a:cxn ang="0">
                  <a:pos x="T0" y="T1"/>
                </a:cxn>
                <a:cxn ang="0">
                  <a:pos x="T2" y="T3"/>
                </a:cxn>
                <a:cxn ang="0">
                  <a:pos x="T4" y="T5"/>
                </a:cxn>
                <a:cxn ang="0">
                  <a:pos x="T6" y="T7"/>
                </a:cxn>
                <a:cxn ang="0">
                  <a:pos x="T8" y="T9"/>
                </a:cxn>
                <a:cxn ang="0">
                  <a:pos x="T10" y="T11"/>
                </a:cxn>
                <a:cxn ang="0">
                  <a:pos x="T12" y="T13"/>
                </a:cxn>
              </a:cxnLst>
              <a:rect l="0" t="0" r="r" b="b"/>
              <a:pathLst>
                <a:path w="631" h="631">
                  <a:moveTo>
                    <a:pt x="533" y="99"/>
                  </a:moveTo>
                  <a:cubicBezTo>
                    <a:pt x="503" y="69"/>
                    <a:pt x="479" y="36"/>
                    <a:pt x="461" y="0"/>
                  </a:cubicBezTo>
                  <a:cubicBezTo>
                    <a:pt x="45" y="416"/>
                    <a:pt x="45" y="416"/>
                    <a:pt x="45" y="416"/>
                  </a:cubicBezTo>
                  <a:cubicBezTo>
                    <a:pt x="0" y="461"/>
                    <a:pt x="2" y="535"/>
                    <a:pt x="49" y="582"/>
                  </a:cubicBezTo>
                  <a:cubicBezTo>
                    <a:pt x="96" y="629"/>
                    <a:pt x="171" y="631"/>
                    <a:pt x="215" y="586"/>
                  </a:cubicBezTo>
                  <a:cubicBezTo>
                    <a:pt x="631" y="171"/>
                    <a:pt x="631" y="171"/>
                    <a:pt x="631" y="171"/>
                  </a:cubicBezTo>
                  <a:cubicBezTo>
                    <a:pt x="596" y="152"/>
                    <a:pt x="562" y="128"/>
                    <a:pt x="533" y="9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sp>
          <p:nvSpPr>
            <p:cNvPr id="44" name="Freeform 43"/>
            <p:cNvSpPr>
              <a:spLocks noEditPoints="1"/>
            </p:cNvSpPr>
            <p:nvPr/>
          </p:nvSpPr>
          <p:spPr bwMode="auto">
            <a:xfrm>
              <a:off x="5066284" y="1720467"/>
              <a:ext cx="322848" cy="292132"/>
            </a:xfrm>
            <a:custGeom>
              <a:avLst/>
              <a:gdLst>
                <a:gd name="T0" fmla="*/ 721 w 878"/>
                <a:gd name="T1" fmla="*/ 157 h 878"/>
                <a:gd name="T2" fmla="*/ 156 w 878"/>
                <a:gd name="T3" fmla="*/ 157 h 878"/>
                <a:gd name="T4" fmla="*/ 156 w 878"/>
                <a:gd name="T5" fmla="*/ 722 h 878"/>
                <a:gd name="T6" fmla="*/ 721 w 878"/>
                <a:gd name="T7" fmla="*/ 722 h 878"/>
                <a:gd name="T8" fmla="*/ 721 w 878"/>
                <a:gd name="T9" fmla="*/ 157 h 878"/>
                <a:gd name="T10" fmla="*/ 645 w 878"/>
                <a:gd name="T11" fmla="*/ 645 h 878"/>
                <a:gd name="T12" fmla="*/ 233 w 878"/>
                <a:gd name="T13" fmla="*/ 645 h 878"/>
                <a:gd name="T14" fmla="*/ 233 w 878"/>
                <a:gd name="T15" fmla="*/ 233 h 878"/>
                <a:gd name="T16" fmla="*/ 645 w 878"/>
                <a:gd name="T17" fmla="*/ 233 h 878"/>
                <a:gd name="T18" fmla="*/ 645 w 878"/>
                <a:gd name="T19" fmla="*/ 645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878">
                  <a:moveTo>
                    <a:pt x="721" y="157"/>
                  </a:moveTo>
                  <a:cubicBezTo>
                    <a:pt x="565" y="0"/>
                    <a:pt x="312" y="0"/>
                    <a:pt x="156" y="157"/>
                  </a:cubicBezTo>
                  <a:cubicBezTo>
                    <a:pt x="0" y="313"/>
                    <a:pt x="0" y="566"/>
                    <a:pt x="156" y="722"/>
                  </a:cubicBezTo>
                  <a:cubicBezTo>
                    <a:pt x="312" y="878"/>
                    <a:pt x="565" y="878"/>
                    <a:pt x="721" y="722"/>
                  </a:cubicBezTo>
                  <a:cubicBezTo>
                    <a:pt x="878" y="566"/>
                    <a:pt x="878" y="313"/>
                    <a:pt x="721" y="157"/>
                  </a:cubicBezTo>
                  <a:close/>
                  <a:moveTo>
                    <a:pt x="645" y="645"/>
                  </a:moveTo>
                  <a:cubicBezTo>
                    <a:pt x="531" y="759"/>
                    <a:pt x="347" y="759"/>
                    <a:pt x="233" y="645"/>
                  </a:cubicBezTo>
                  <a:cubicBezTo>
                    <a:pt x="119" y="531"/>
                    <a:pt x="119" y="347"/>
                    <a:pt x="233" y="233"/>
                  </a:cubicBezTo>
                  <a:cubicBezTo>
                    <a:pt x="347" y="119"/>
                    <a:pt x="531" y="119"/>
                    <a:pt x="645" y="233"/>
                  </a:cubicBezTo>
                  <a:cubicBezTo>
                    <a:pt x="759" y="347"/>
                    <a:pt x="759" y="531"/>
                    <a:pt x="645" y="6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grpSp>
      <p:sp>
        <p:nvSpPr>
          <p:cNvPr id="21" name="Freeform 20"/>
          <p:cNvSpPr>
            <a:spLocks noEditPoints="1"/>
          </p:cNvSpPr>
          <p:nvPr/>
        </p:nvSpPr>
        <p:spPr bwMode="black">
          <a:xfrm>
            <a:off x="4802667" y="4779497"/>
            <a:ext cx="453001" cy="500235"/>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tx1"/>
          </a:solidFill>
          <a:ln>
            <a:noFill/>
          </a:ln>
        </p:spPr>
        <p:txBody>
          <a:bodyPr vert="horz" wrap="square" lIns="82272" tIns="41137" rIns="82272" bIns="41137"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grpSp>
        <p:nvGrpSpPr>
          <p:cNvPr id="62" name="Group 61"/>
          <p:cNvGrpSpPr/>
          <p:nvPr/>
        </p:nvGrpSpPr>
        <p:grpSpPr>
          <a:xfrm>
            <a:off x="4791092" y="2944634"/>
            <a:ext cx="476150" cy="431377"/>
            <a:chOff x="4917435" y="2538876"/>
            <a:chExt cx="466856" cy="422957"/>
          </a:xfrm>
          <a:solidFill>
            <a:srgbClr val="0171B0"/>
          </a:solidFill>
        </p:grpSpPr>
        <p:sp>
          <p:nvSpPr>
            <p:cNvPr id="41" name="Freeform 40"/>
            <p:cNvSpPr>
              <a:spLocks/>
            </p:cNvSpPr>
            <p:nvPr/>
          </p:nvSpPr>
          <p:spPr bwMode="auto">
            <a:xfrm>
              <a:off x="4942358" y="2576026"/>
              <a:ext cx="417328" cy="348752"/>
            </a:xfrm>
            <a:custGeom>
              <a:avLst/>
              <a:gdLst>
                <a:gd name="T0" fmla="*/ 0 w 1120"/>
                <a:gd name="T1" fmla="*/ 534 h 1034"/>
                <a:gd name="T2" fmla="*/ 27 w 1120"/>
                <a:gd name="T3" fmla="*/ 535 h 1034"/>
                <a:gd name="T4" fmla="*/ 243 w 1120"/>
                <a:gd name="T5" fmla="*/ 535 h 1034"/>
                <a:gd name="T6" fmla="*/ 251 w 1120"/>
                <a:gd name="T7" fmla="*/ 534 h 1034"/>
                <a:gd name="T8" fmla="*/ 330 w 1120"/>
                <a:gd name="T9" fmla="*/ 121 h 1034"/>
                <a:gd name="T10" fmla="*/ 332 w 1120"/>
                <a:gd name="T11" fmla="*/ 120 h 1034"/>
                <a:gd name="T12" fmla="*/ 422 w 1120"/>
                <a:gd name="T13" fmla="*/ 530 h 1034"/>
                <a:gd name="T14" fmla="*/ 424 w 1120"/>
                <a:gd name="T15" fmla="*/ 530 h 1034"/>
                <a:gd name="T16" fmla="*/ 438 w 1120"/>
                <a:gd name="T17" fmla="*/ 393 h 1034"/>
                <a:gd name="T18" fmla="*/ 526 w 1120"/>
                <a:gd name="T19" fmla="*/ 459 h 1034"/>
                <a:gd name="T20" fmla="*/ 692 w 1120"/>
                <a:gd name="T21" fmla="*/ 0 h 1034"/>
                <a:gd name="T22" fmla="*/ 694 w 1120"/>
                <a:gd name="T23" fmla="*/ 0 h 1034"/>
                <a:gd name="T24" fmla="*/ 881 w 1120"/>
                <a:gd name="T25" fmla="*/ 719 h 1034"/>
                <a:gd name="T26" fmla="*/ 883 w 1120"/>
                <a:gd name="T27" fmla="*/ 719 h 1034"/>
                <a:gd name="T28" fmla="*/ 958 w 1120"/>
                <a:gd name="T29" fmla="*/ 241 h 1034"/>
                <a:gd name="T30" fmla="*/ 959 w 1120"/>
                <a:gd name="T31" fmla="*/ 241 h 1034"/>
                <a:gd name="T32" fmla="*/ 1065 w 1120"/>
                <a:gd name="T33" fmla="*/ 514 h 1034"/>
                <a:gd name="T34" fmla="*/ 1120 w 1120"/>
                <a:gd name="T35" fmla="*/ 514 h 1034"/>
                <a:gd name="T36" fmla="*/ 1120 w 1120"/>
                <a:gd name="T37" fmla="*/ 575 h 1034"/>
                <a:gd name="T38" fmla="*/ 1031 w 1120"/>
                <a:gd name="T39" fmla="*/ 575 h 1034"/>
                <a:gd name="T40" fmla="*/ 1017 w 1120"/>
                <a:gd name="T41" fmla="*/ 566 h 1034"/>
                <a:gd name="T42" fmla="*/ 991 w 1120"/>
                <a:gd name="T43" fmla="*/ 497 h 1034"/>
                <a:gd name="T44" fmla="*/ 984 w 1120"/>
                <a:gd name="T45" fmla="*/ 487 h 1034"/>
                <a:gd name="T46" fmla="*/ 899 w 1120"/>
                <a:gd name="T47" fmla="*/ 1034 h 1034"/>
                <a:gd name="T48" fmla="*/ 897 w 1120"/>
                <a:gd name="T49" fmla="*/ 1034 h 1034"/>
                <a:gd name="T50" fmla="*/ 684 w 1120"/>
                <a:gd name="T51" fmla="*/ 214 h 1034"/>
                <a:gd name="T52" fmla="*/ 682 w 1120"/>
                <a:gd name="T53" fmla="*/ 214 h 1034"/>
                <a:gd name="T54" fmla="*/ 558 w 1120"/>
                <a:gd name="T55" fmla="*/ 559 h 1034"/>
                <a:gd name="T56" fmla="*/ 491 w 1120"/>
                <a:gd name="T57" fmla="*/ 509 h 1034"/>
                <a:gd name="T58" fmla="*/ 449 w 1120"/>
                <a:gd name="T59" fmla="*/ 940 h 1034"/>
                <a:gd name="T60" fmla="*/ 447 w 1120"/>
                <a:gd name="T61" fmla="*/ 940 h 1034"/>
                <a:gd name="T62" fmla="*/ 337 w 1120"/>
                <a:gd name="T63" fmla="*/ 440 h 1034"/>
                <a:gd name="T64" fmla="*/ 335 w 1120"/>
                <a:gd name="T65" fmla="*/ 440 h 1034"/>
                <a:gd name="T66" fmla="*/ 305 w 1120"/>
                <a:gd name="T67" fmla="*/ 595 h 1034"/>
                <a:gd name="T68" fmla="*/ 0 w 1120"/>
                <a:gd name="T69" fmla="*/ 595 h 1034"/>
                <a:gd name="T70" fmla="*/ 0 w 1120"/>
                <a:gd name="T71" fmla="*/ 5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0" h="1034">
                  <a:moveTo>
                    <a:pt x="0" y="534"/>
                  </a:moveTo>
                  <a:cubicBezTo>
                    <a:pt x="9" y="534"/>
                    <a:pt x="18" y="535"/>
                    <a:pt x="27" y="535"/>
                  </a:cubicBezTo>
                  <a:cubicBezTo>
                    <a:pt x="99" y="535"/>
                    <a:pt x="171" y="535"/>
                    <a:pt x="243" y="535"/>
                  </a:cubicBezTo>
                  <a:cubicBezTo>
                    <a:pt x="246" y="535"/>
                    <a:pt x="248" y="534"/>
                    <a:pt x="251" y="534"/>
                  </a:cubicBezTo>
                  <a:cubicBezTo>
                    <a:pt x="278" y="396"/>
                    <a:pt x="304" y="259"/>
                    <a:pt x="330" y="121"/>
                  </a:cubicBezTo>
                  <a:cubicBezTo>
                    <a:pt x="331" y="121"/>
                    <a:pt x="332" y="121"/>
                    <a:pt x="332" y="120"/>
                  </a:cubicBezTo>
                  <a:cubicBezTo>
                    <a:pt x="362" y="257"/>
                    <a:pt x="392" y="394"/>
                    <a:pt x="422" y="530"/>
                  </a:cubicBezTo>
                  <a:cubicBezTo>
                    <a:pt x="423" y="530"/>
                    <a:pt x="424" y="530"/>
                    <a:pt x="424" y="530"/>
                  </a:cubicBezTo>
                  <a:cubicBezTo>
                    <a:pt x="429" y="485"/>
                    <a:pt x="433" y="440"/>
                    <a:pt x="438" y="393"/>
                  </a:cubicBezTo>
                  <a:cubicBezTo>
                    <a:pt x="468" y="415"/>
                    <a:pt x="496" y="437"/>
                    <a:pt x="526" y="459"/>
                  </a:cubicBezTo>
                  <a:cubicBezTo>
                    <a:pt x="582" y="305"/>
                    <a:pt x="637" y="153"/>
                    <a:pt x="692" y="0"/>
                  </a:cubicBezTo>
                  <a:cubicBezTo>
                    <a:pt x="693" y="0"/>
                    <a:pt x="693" y="0"/>
                    <a:pt x="694" y="0"/>
                  </a:cubicBezTo>
                  <a:cubicBezTo>
                    <a:pt x="757" y="240"/>
                    <a:pt x="819" y="479"/>
                    <a:pt x="881" y="719"/>
                  </a:cubicBezTo>
                  <a:cubicBezTo>
                    <a:pt x="882" y="719"/>
                    <a:pt x="883" y="719"/>
                    <a:pt x="883" y="719"/>
                  </a:cubicBezTo>
                  <a:cubicBezTo>
                    <a:pt x="908" y="560"/>
                    <a:pt x="933" y="400"/>
                    <a:pt x="958" y="241"/>
                  </a:cubicBezTo>
                  <a:cubicBezTo>
                    <a:pt x="958" y="241"/>
                    <a:pt x="959" y="241"/>
                    <a:pt x="959" y="241"/>
                  </a:cubicBezTo>
                  <a:cubicBezTo>
                    <a:pt x="995" y="332"/>
                    <a:pt x="1030" y="422"/>
                    <a:pt x="1065" y="514"/>
                  </a:cubicBezTo>
                  <a:cubicBezTo>
                    <a:pt x="1083" y="514"/>
                    <a:pt x="1102" y="514"/>
                    <a:pt x="1120" y="514"/>
                  </a:cubicBezTo>
                  <a:cubicBezTo>
                    <a:pt x="1120" y="534"/>
                    <a:pt x="1120" y="555"/>
                    <a:pt x="1120" y="575"/>
                  </a:cubicBezTo>
                  <a:cubicBezTo>
                    <a:pt x="1090" y="575"/>
                    <a:pt x="1061" y="575"/>
                    <a:pt x="1031" y="575"/>
                  </a:cubicBezTo>
                  <a:cubicBezTo>
                    <a:pt x="1024" y="575"/>
                    <a:pt x="1019" y="573"/>
                    <a:pt x="1017" y="566"/>
                  </a:cubicBezTo>
                  <a:cubicBezTo>
                    <a:pt x="1009" y="543"/>
                    <a:pt x="999" y="520"/>
                    <a:pt x="991" y="497"/>
                  </a:cubicBezTo>
                  <a:cubicBezTo>
                    <a:pt x="989" y="494"/>
                    <a:pt x="988" y="491"/>
                    <a:pt x="984" y="487"/>
                  </a:cubicBezTo>
                  <a:cubicBezTo>
                    <a:pt x="956" y="670"/>
                    <a:pt x="928" y="852"/>
                    <a:pt x="899" y="1034"/>
                  </a:cubicBezTo>
                  <a:cubicBezTo>
                    <a:pt x="899" y="1034"/>
                    <a:pt x="898" y="1034"/>
                    <a:pt x="897" y="1034"/>
                  </a:cubicBezTo>
                  <a:cubicBezTo>
                    <a:pt x="826" y="761"/>
                    <a:pt x="755" y="488"/>
                    <a:pt x="684" y="214"/>
                  </a:cubicBezTo>
                  <a:cubicBezTo>
                    <a:pt x="683" y="214"/>
                    <a:pt x="683" y="214"/>
                    <a:pt x="682" y="214"/>
                  </a:cubicBezTo>
                  <a:cubicBezTo>
                    <a:pt x="641" y="329"/>
                    <a:pt x="600" y="443"/>
                    <a:pt x="558" y="559"/>
                  </a:cubicBezTo>
                  <a:cubicBezTo>
                    <a:pt x="535" y="542"/>
                    <a:pt x="514" y="527"/>
                    <a:pt x="491" y="509"/>
                  </a:cubicBezTo>
                  <a:cubicBezTo>
                    <a:pt x="477" y="655"/>
                    <a:pt x="463" y="797"/>
                    <a:pt x="449" y="940"/>
                  </a:cubicBezTo>
                  <a:cubicBezTo>
                    <a:pt x="449" y="940"/>
                    <a:pt x="448" y="940"/>
                    <a:pt x="447" y="940"/>
                  </a:cubicBezTo>
                  <a:cubicBezTo>
                    <a:pt x="410" y="773"/>
                    <a:pt x="374" y="607"/>
                    <a:pt x="337" y="440"/>
                  </a:cubicBezTo>
                  <a:cubicBezTo>
                    <a:pt x="336" y="440"/>
                    <a:pt x="335" y="440"/>
                    <a:pt x="335" y="440"/>
                  </a:cubicBezTo>
                  <a:cubicBezTo>
                    <a:pt x="325" y="491"/>
                    <a:pt x="315" y="542"/>
                    <a:pt x="305" y="595"/>
                  </a:cubicBezTo>
                  <a:cubicBezTo>
                    <a:pt x="203" y="595"/>
                    <a:pt x="101" y="595"/>
                    <a:pt x="0" y="595"/>
                  </a:cubicBezTo>
                  <a:cubicBezTo>
                    <a:pt x="0" y="575"/>
                    <a:pt x="0" y="554"/>
                    <a:pt x="0" y="5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sp>
          <p:nvSpPr>
            <p:cNvPr id="42" name="Freeform 41"/>
            <p:cNvSpPr>
              <a:spLocks noEditPoints="1"/>
            </p:cNvSpPr>
            <p:nvPr/>
          </p:nvSpPr>
          <p:spPr bwMode="auto">
            <a:xfrm>
              <a:off x="4917435" y="2538876"/>
              <a:ext cx="466856" cy="422957"/>
            </a:xfrm>
            <a:custGeom>
              <a:avLst/>
              <a:gdLst>
                <a:gd name="T0" fmla="*/ 1163 w 1253"/>
                <a:gd name="T1" fmla="*/ 1254 h 1254"/>
                <a:gd name="T2" fmla="*/ 91 w 1253"/>
                <a:gd name="T3" fmla="*/ 1254 h 1254"/>
                <a:gd name="T4" fmla="*/ 0 w 1253"/>
                <a:gd name="T5" fmla="*/ 1163 h 1254"/>
                <a:gd name="T6" fmla="*/ 0 w 1253"/>
                <a:gd name="T7" fmla="*/ 91 h 1254"/>
                <a:gd name="T8" fmla="*/ 91 w 1253"/>
                <a:gd name="T9" fmla="*/ 0 h 1254"/>
                <a:gd name="T10" fmla="*/ 1163 w 1253"/>
                <a:gd name="T11" fmla="*/ 0 h 1254"/>
                <a:gd name="T12" fmla="*/ 1253 w 1253"/>
                <a:gd name="T13" fmla="*/ 91 h 1254"/>
                <a:gd name="T14" fmla="*/ 1253 w 1253"/>
                <a:gd name="T15" fmla="*/ 1163 h 1254"/>
                <a:gd name="T16" fmla="*/ 1163 w 1253"/>
                <a:gd name="T17" fmla="*/ 1254 h 1254"/>
                <a:gd name="T18" fmla="*/ 91 w 1253"/>
                <a:gd name="T19" fmla="*/ 57 h 1254"/>
                <a:gd name="T20" fmla="*/ 57 w 1253"/>
                <a:gd name="T21" fmla="*/ 91 h 1254"/>
                <a:gd name="T22" fmla="*/ 57 w 1253"/>
                <a:gd name="T23" fmla="*/ 1163 h 1254"/>
                <a:gd name="T24" fmla="*/ 91 w 1253"/>
                <a:gd name="T25" fmla="*/ 1197 h 1254"/>
                <a:gd name="T26" fmla="*/ 1163 w 1253"/>
                <a:gd name="T27" fmla="*/ 1197 h 1254"/>
                <a:gd name="T28" fmla="*/ 1197 w 1253"/>
                <a:gd name="T29" fmla="*/ 1163 h 1254"/>
                <a:gd name="T30" fmla="*/ 1197 w 1253"/>
                <a:gd name="T31" fmla="*/ 91 h 1254"/>
                <a:gd name="T32" fmla="*/ 1163 w 1253"/>
                <a:gd name="T33" fmla="*/ 57 h 1254"/>
                <a:gd name="T34" fmla="*/ 91 w 1253"/>
                <a:gd name="T35" fmla="*/ 5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3" h="1254">
                  <a:moveTo>
                    <a:pt x="1163" y="1254"/>
                  </a:moveTo>
                  <a:cubicBezTo>
                    <a:pt x="91" y="1254"/>
                    <a:pt x="91" y="1254"/>
                    <a:pt x="91" y="1254"/>
                  </a:cubicBezTo>
                  <a:cubicBezTo>
                    <a:pt x="41" y="1254"/>
                    <a:pt x="0" y="1213"/>
                    <a:pt x="0" y="1163"/>
                  </a:cubicBezTo>
                  <a:cubicBezTo>
                    <a:pt x="0" y="91"/>
                    <a:pt x="0" y="91"/>
                    <a:pt x="0" y="91"/>
                  </a:cubicBezTo>
                  <a:cubicBezTo>
                    <a:pt x="0" y="41"/>
                    <a:pt x="41" y="0"/>
                    <a:pt x="91" y="0"/>
                  </a:cubicBezTo>
                  <a:cubicBezTo>
                    <a:pt x="1163" y="0"/>
                    <a:pt x="1163" y="0"/>
                    <a:pt x="1163" y="0"/>
                  </a:cubicBezTo>
                  <a:cubicBezTo>
                    <a:pt x="1213" y="0"/>
                    <a:pt x="1253" y="41"/>
                    <a:pt x="1253" y="91"/>
                  </a:cubicBezTo>
                  <a:cubicBezTo>
                    <a:pt x="1253" y="1163"/>
                    <a:pt x="1253" y="1163"/>
                    <a:pt x="1253" y="1163"/>
                  </a:cubicBezTo>
                  <a:cubicBezTo>
                    <a:pt x="1253" y="1213"/>
                    <a:pt x="1213" y="1254"/>
                    <a:pt x="1163" y="1254"/>
                  </a:cubicBezTo>
                  <a:close/>
                  <a:moveTo>
                    <a:pt x="91" y="57"/>
                  </a:moveTo>
                  <a:cubicBezTo>
                    <a:pt x="72" y="57"/>
                    <a:pt x="57" y="72"/>
                    <a:pt x="57" y="91"/>
                  </a:cubicBezTo>
                  <a:cubicBezTo>
                    <a:pt x="57" y="1163"/>
                    <a:pt x="57" y="1163"/>
                    <a:pt x="57" y="1163"/>
                  </a:cubicBezTo>
                  <a:cubicBezTo>
                    <a:pt x="57" y="1182"/>
                    <a:pt x="72" y="1197"/>
                    <a:pt x="91" y="1197"/>
                  </a:cubicBezTo>
                  <a:cubicBezTo>
                    <a:pt x="1163" y="1197"/>
                    <a:pt x="1163" y="1197"/>
                    <a:pt x="1163" y="1197"/>
                  </a:cubicBezTo>
                  <a:cubicBezTo>
                    <a:pt x="1181" y="1197"/>
                    <a:pt x="1197" y="1182"/>
                    <a:pt x="1197" y="1163"/>
                  </a:cubicBezTo>
                  <a:cubicBezTo>
                    <a:pt x="1197" y="91"/>
                    <a:pt x="1197" y="91"/>
                    <a:pt x="1197" y="91"/>
                  </a:cubicBezTo>
                  <a:cubicBezTo>
                    <a:pt x="1197" y="72"/>
                    <a:pt x="1181" y="57"/>
                    <a:pt x="1163" y="57"/>
                  </a:cubicBezTo>
                  <a:lnTo>
                    <a:pt x="91" y="57"/>
                  </a:lnTo>
                  <a:close/>
                </a:path>
              </a:pathLst>
            </a:custGeom>
            <a:grpFill/>
            <a:ln w="9525">
              <a:solidFill>
                <a:schemeClr val="tx1"/>
              </a:solidFill>
              <a:round/>
              <a:headEnd/>
              <a:tailEnd/>
            </a:ln>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grpSp>
      <p:grpSp>
        <p:nvGrpSpPr>
          <p:cNvPr id="60" name="Group 59"/>
          <p:cNvGrpSpPr/>
          <p:nvPr/>
        </p:nvGrpSpPr>
        <p:grpSpPr>
          <a:xfrm>
            <a:off x="4762542" y="3841581"/>
            <a:ext cx="533248" cy="493660"/>
            <a:chOff x="4889443" y="3670571"/>
            <a:chExt cx="522840" cy="484024"/>
          </a:xfrm>
          <a:solidFill>
            <a:schemeClr val="tx1"/>
          </a:solidFill>
        </p:grpSpPr>
        <p:sp>
          <p:nvSpPr>
            <p:cNvPr id="24" name="Freeform 23"/>
            <p:cNvSpPr>
              <a:spLocks/>
            </p:cNvSpPr>
            <p:nvPr/>
          </p:nvSpPr>
          <p:spPr bwMode="black">
            <a:xfrm>
              <a:off x="4976784" y="3852080"/>
              <a:ext cx="348158" cy="302515"/>
            </a:xfrm>
            <a:custGeom>
              <a:avLst/>
              <a:gdLst>
                <a:gd name="T0" fmla="*/ 237 w 245"/>
                <a:gd name="T1" fmla="*/ 0 h 235"/>
                <a:gd name="T2" fmla="*/ 218 w 245"/>
                <a:gd name="T3" fmla="*/ 10 h 235"/>
                <a:gd name="T4" fmla="*/ 131 w 245"/>
                <a:gd name="T5" fmla="*/ 30 h 235"/>
                <a:gd name="T6" fmla="*/ 131 w 245"/>
                <a:gd name="T7" fmla="*/ 201 h 235"/>
                <a:gd name="T8" fmla="*/ 115 w 245"/>
                <a:gd name="T9" fmla="*/ 201 h 235"/>
                <a:gd name="T10" fmla="*/ 115 w 245"/>
                <a:gd name="T11" fmla="*/ 30 h 235"/>
                <a:gd name="T12" fmla="*/ 27 w 245"/>
                <a:gd name="T13" fmla="*/ 10 h 235"/>
                <a:gd name="T14" fmla="*/ 9 w 245"/>
                <a:gd name="T15" fmla="*/ 0 h 235"/>
                <a:gd name="T16" fmla="*/ 0 w 245"/>
                <a:gd name="T17" fmla="*/ 67 h 235"/>
                <a:gd name="T18" fmla="*/ 123 w 245"/>
                <a:gd name="T19" fmla="*/ 235 h 235"/>
                <a:gd name="T20" fmla="*/ 245 w 245"/>
                <a:gd name="T21" fmla="*/ 67 h 235"/>
                <a:gd name="T22" fmla="*/ 237 w 245"/>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35">
                  <a:moveTo>
                    <a:pt x="237" y="0"/>
                  </a:moveTo>
                  <a:cubicBezTo>
                    <a:pt x="232" y="3"/>
                    <a:pt x="226" y="7"/>
                    <a:pt x="218" y="10"/>
                  </a:cubicBezTo>
                  <a:cubicBezTo>
                    <a:pt x="198" y="20"/>
                    <a:pt x="169" y="29"/>
                    <a:pt x="131" y="30"/>
                  </a:cubicBezTo>
                  <a:cubicBezTo>
                    <a:pt x="131" y="201"/>
                    <a:pt x="131" y="201"/>
                    <a:pt x="131" y="201"/>
                  </a:cubicBezTo>
                  <a:cubicBezTo>
                    <a:pt x="115" y="201"/>
                    <a:pt x="115" y="201"/>
                    <a:pt x="115" y="201"/>
                  </a:cubicBezTo>
                  <a:cubicBezTo>
                    <a:pt x="115" y="30"/>
                    <a:pt x="115" y="30"/>
                    <a:pt x="115" y="30"/>
                  </a:cubicBezTo>
                  <a:cubicBezTo>
                    <a:pt x="76" y="29"/>
                    <a:pt x="47" y="20"/>
                    <a:pt x="27" y="10"/>
                  </a:cubicBezTo>
                  <a:cubicBezTo>
                    <a:pt x="19" y="7"/>
                    <a:pt x="13" y="3"/>
                    <a:pt x="9" y="0"/>
                  </a:cubicBezTo>
                  <a:cubicBezTo>
                    <a:pt x="3" y="20"/>
                    <a:pt x="0" y="43"/>
                    <a:pt x="0" y="67"/>
                  </a:cubicBezTo>
                  <a:cubicBezTo>
                    <a:pt x="0" y="149"/>
                    <a:pt x="61" y="235"/>
                    <a:pt x="123" y="235"/>
                  </a:cubicBezTo>
                  <a:cubicBezTo>
                    <a:pt x="184" y="235"/>
                    <a:pt x="245" y="149"/>
                    <a:pt x="245" y="67"/>
                  </a:cubicBezTo>
                  <a:cubicBezTo>
                    <a:pt x="245" y="43"/>
                    <a:pt x="242" y="20"/>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25" name="Freeform 24"/>
            <p:cNvSpPr>
              <a:spLocks/>
            </p:cNvSpPr>
            <p:nvPr/>
          </p:nvSpPr>
          <p:spPr bwMode="black">
            <a:xfrm>
              <a:off x="4992445" y="3838998"/>
              <a:ext cx="1205" cy="2726"/>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26" name="Freeform 25"/>
            <p:cNvSpPr>
              <a:spLocks/>
            </p:cNvSpPr>
            <p:nvPr/>
          </p:nvSpPr>
          <p:spPr bwMode="black">
            <a:xfrm>
              <a:off x="4989433" y="3841724"/>
              <a:ext cx="3012" cy="10357"/>
            </a:xfrm>
            <a:custGeom>
              <a:avLst/>
              <a:gdLst>
                <a:gd name="T0" fmla="*/ 2 w 2"/>
                <a:gd name="T1" fmla="*/ 0 h 8"/>
                <a:gd name="T2" fmla="*/ 0 w 2"/>
                <a:gd name="T3" fmla="*/ 8 h 8"/>
                <a:gd name="T4" fmla="*/ 2 w 2"/>
                <a:gd name="T5" fmla="*/ 0 h 8"/>
              </a:gdLst>
              <a:ahLst/>
              <a:cxnLst>
                <a:cxn ang="0">
                  <a:pos x="T0" y="T1"/>
                </a:cxn>
                <a:cxn ang="0">
                  <a:pos x="T2" y="T3"/>
                </a:cxn>
                <a:cxn ang="0">
                  <a:pos x="T4" y="T5"/>
                </a:cxn>
              </a:cxnLst>
              <a:rect l="0" t="0" r="r" b="b"/>
              <a:pathLst>
                <a:path w="2" h="8">
                  <a:moveTo>
                    <a:pt x="2" y="0"/>
                  </a:moveTo>
                  <a:cubicBezTo>
                    <a:pt x="1" y="3"/>
                    <a:pt x="0" y="5"/>
                    <a:pt x="0" y="8"/>
                  </a:cubicBezTo>
                  <a:cubicBezTo>
                    <a:pt x="0" y="5"/>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27" name="Freeform 26"/>
            <p:cNvSpPr>
              <a:spLocks/>
            </p:cNvSpPr>
            <p:nvPr/>
          </p:nvSpPr>
          <p:spPr bwMode="black">
            <a:xfrm>
              <a:off x="5309281" y="3841724"/>
              <a:ext cx="4819" cy="10357"/>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2" y="5"/>
                    <a:pt x="1"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28" name="Freeform 27"/>
            <p:cNvSpPr>
              <a:spLocks/>
            </p:cNvSpPr>
            <p:nvPr/>
          </p:nvSpPr>
          <p:spPr bwMode="black">
            <a:xfrm>
              <a:off x="4993650" y="3832457"/>
              <a:ext cx="3012" cy="6541"/>
            </a:xfrm>
            <a:custGeom>
              <a:avLst/>
              <a:gdLst>
                <a:gd name="T0" fmla="*/ 0 w 2"/>
                <a:gd name="T1" fmla="*/ 5 h 5"/>
                <a:gd name="T2" fmla="*/ 2 w 2"/>
                <a:gd name="T3" fmla="*/ 0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cubicBezTo>
                    <a:pt x="1" y="4"/>
                    <a:pt x="1" y="2"/>
                    <a:pt x="2" y="0"/>
                  </a:cubicBezTo>
                  <a:cubicBezTo>
                    <a:pt x="2" y="0"/>
                    <a:pt x="2" y="0"/>
                    <a:pt x="2" y="0"/>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29" name="Freeform 28"/>
            <p:cNvSpPr>
              <a:spLocks/>
            </p:cNvSpPr>
            <p:nvPr/>
          </p:nvSpPr>
          <p:spPr bwMode="black">
            <a:xfrm>
              <a:off x="5308077" y="3838998"/>
              <a:ext cx="1205" cy="2726"/>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0" name="Freeform 29"/>
            <p:cNvSpPr>
              <a:spLocks noEditPoints="1"/>
            </p:cNvSpPr>
            <p:nvPr/>
          </p:nvSpPr>
          <p:spPr bwMode="black">
            <a:xfrm>
              <a:off x="4996662" y="3751787"/>
              <a:ext cx="308403" cy="118280"/>
            </a:xfrm>
            <a:custGeom>
              <a:avLst/>
              <a:gdLst>
                <a:gd name="T0" fmla="*/ 109 w 217"/>
                <a:gd name="T1" fmla="*/ 0 h 92"/>
                <a:gd name="T2" fmla="*/ 0 w 217"/>
                <a:gd name="T3" fmla="*/ 63 h 92"/>
                <a:gd name="T4" fmla="*/ 19 w 217"/>
                <a:gd name="T5" fmla="*/ 74 h 92"/>
                <a:gd name="T6" fmla="*/ 109 w 217"/>
                <a:gd name="T7" fmla="*/ 92 h 92"/>
                <a:gd name="T8" fmla="*/ 196 w 217"/>
                <a:gd name="T9" fmla="*/ 74 h 92"/>
                <a:gd name="T10" fmla="*/ 217 w 217"/>
                <a:gd name="T11" fmla="*/ 63 h 92"/>
                <a:gd name="T12" fmla="*/ 109 w 217"/>
                <a:gd name="T13" fmla="*/ 0 h 92"/>
                <a:gd name="T14" fmla="*/ 45 w 217"/>
                <a:gd name="T15" fmla="*/ 47 h 92"/>
                <a:gd name="T16" fmla="*/ 31 w 217"/>
                <a:gd name="T17" fmla="*/ 33 h 92"/>
                <a:gd name="T18" fmla="*/ 45 w 217"/>
                <a:gd name="T19" fmla="*/ 20 h 92"/>
                <a:gd name="T20" fmla="*/ 59 w 217"/>
                <a:gd name="T21" fmla="*/ 33 h 92"/>
                <a:gd name="T22" fmla="*/ 45 w 217"/>
                <a:gd name="T23" fmla="*/ 47 h 92"/>
                <a:gd name="T24" fmla="*/ 172 w 217"/>
                <a:gd name="T25" fmla="*/ 47 h 92"/>
                <a:gd name="T26" fmla="*/ 158 w 217"/>
                <a:gd name="T27" fmla="*/ 33 h 92"/>
                <a:gd name="T28" fmla="*/ 172 w 217"/>
                <a:gd name="T29" fmla="*/ 20 h 92"/>
                <a:gd name="T30" fmla="*/ 186 w 217"/>
                <a:gd name="T31" fmla="*/ 33 h 92"/>
                <a:gd name="T32" fmla="*/ 172 w 217"/>
                <a:gd name="T3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92">
                  <a:moveTo>
                    <a:pt x="109" y="0"/>
                  </a:moveTo>
                  <a:cubicBezTo>
                    <a:pt x="49" y="0"/>
                    <a:pt x="16" y="25"/>
                    <a:pt x="0" y="63"/>
                  </a:cubicBezTo>
                  <a:cubicBezTo>
                    <a:pt x="5" y="66"/>
                    <a:pt x="11" y="70"/>
                    <a:pt x="19" y="74"/>
                  </a:cubicBezTo>
                  <a:cubicBezTo>
                    <a:pt x="39" y="83"/>
                    <a:pt x="68" y="92"/>
                    <a:pt x="109" y="92"/>
                  </a:cubicBezTo>
                  <a:cubicBezTo>
                    <a:pt x="148" y="92"/>
                    <a:pt x="177" y="83"/>
                    <a:pt x="196" y="74"/>
                  </a:cubicBezTo>
                  <a:cubicBezTo>
                    <a:pt x="205" y="70"/>
                    <a:pt x="212" y="66"/>
                    <a:pt x="217" y="63"/>
                  </a:cubicBezTo>
                  <a:cubicBezTo>
                    <a:pt x="201" y="25"/>
                    <a:pt x="168" y="0"/>
                    <a:pt x="109" y="0"/>
                  </a:cubicBezTo>
                  <a:close/>
                  <a:moveTo>
                    <a:pt x="45" y="47"/>
                  </a:moveTo>
                  <a:cubicBezTo>
                    <a:pt x="37" y="47"/>
                    <a:pt x="31" y="41"/>
                    <a:pt x="31" y="33"/>
                  </a:cubicBezTo>
                  <a:cubicBezTo>
                    <a:pt x="31" y="26"/>
                    <a:pt x="37" y="20"/>
                    <a:pt x="45" y="20"/>
                  </a:cubicBezTo>
                  <a:cubicBezTo>
                    <a:pt x="53" y="20"/>
                    <a:pt x="59" y="26"/>
                    <a:pt x="59" y="33"/>
                  </a:cubicBezTo>
                  <a:cubicBezTo>
                    <a:pt x="59" y="41"/>
                    <a:pt x="53" y="47"/>
                    <a:pt x="45" y="47"/>
                  </a:cubicBezTo>
                  <a:close/>
                  <a:moveTo>
                    <a:pt x="172" y="47"/>
                  </a:moveTo>
                  <a:cubicBezTo>
                    <a:pt x="164" y="47"/>
                    <a:pt x="158" y="41"/>
                    <a:pt x="158" y="33"/>
                  </a:cubicBezTo>
                  <a:cubicBezTo>
                    <a:pt x="158" y="26"/>
                    <a:pt x="164" y="20"/>
                    <a:pt x="172" y="20"/>
                  </a:cubicBezTo>
                  <a:cubicBezTo>
                    <a:pt x="180" y="20"/>
                    <a:pt x="186" y="26"/>
                    <a:pt x="186" y="33"/>
                  </a:cubicBezTo>
                  <a:cubicBezTo>
                    <a:pt x="186" y="41"/>
                    <a:pt x="180" y="47"/>
                    <a:pt x="17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1" name="Freeform 30"/>
            <p:cNvSpPr>
              <a:spLocks/>
            </p:cNvSpPr>
            <p:nvPr/>
          </p:nvSpPr>
          <p:spPr bwMode="black">
            <a:xfrm>
              <a:off x="5305065" y="3832457"/>
              <a:ext cx="3012" cy="6541"/>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0"/>
                    <a:pt x="0" y="0"/>
                    <a:pt x="0" y="0"/>
                  </a:cubicBezTo>
                  <a:cubicBezTo>
                    <a:pt x="1" y="2"/>
                    <a:pt x="1" y="3"/>
                    <a:pt x="2" y="5"/>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2" name="Freeform 31"/>
            <p:cNvSpPr>
              <a:spLocks/>
            </p:cNvSpPr>
            <p:nvPr/>
          </p:nvSpPr>
          <p:spPr bwMode="black">
            <a:xfrm>
              <a:off x="5057499" y="3677112"/>
              <a:ext cx="186729" cy="92662"/>
            </a:xfrm>
            <a:custGeom>
              <a:avLst/>
              <a:gdLst>
                <a:gd name="T0" fmla="*/ 2 w 131"/>
                <a:gd name="T1" fmla="*/ 11 h 72"/>
                <a:gd name="T2" fmla="*/ 61 w 131"/>
                <a:gd name="T3" fmla="*/ 70 h 72"/>
                <a:gd name="T4" fmla="val 19800000"/>
                <a:gd name="T5" fmla="*/ 72 h 72"/>
                <a:gd name="T6" fmla="*/ 70 w 131"/>
                <a:gd name="T7" fmla="*/ 70 h 72"/>
                <a:gd name="T8" fmla="*/ 129 w 131"/>
                <a:gd name="T9" fmla="*/ 11 h 72"/>
                <a:gd name="T10" fmla="*/ 129 w 131"/>
                <a:gd name="T11" fmla="*/ 2 h 72"/>
                <a:gd name="T12" fmla="*/ 121 w 131"/>
                <a:gd name="T13" fmla="*/ 2 h 72"/>
                <a:gd name="T14" fmla="*/ 66 w 131"/>
                <a:gd name="T15" fmla="*/ 57 h 72"/>
                <a:gd name="T16" fmla="*/ 10 w 131"/>
                <a:gd name="T17" fmla="*/ 2 h 72"/>
                <a:gd name="T18" fmla="*/ 2 w 131"/>
                <a:gd name="T19" fmla="*/ 2 h 72"/>
                <a:gd name="T20" fmla="*/ 2 w 131"/>
                <a:gd name="T2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2">
                  <a:moveTo>
                    <a:pt x="2" y="11"/>
                  </a:moveTo>
                  <a:cubicBezTo>
                    <a:pt x="61" y="70"/>
                    <a:pt x="61" y="70"/>
                    <a:pt x="61" y="70"/>
                  </a:cubicBezTo>
                  <a:cubicBezTo>
                    <a:pt x="62" y="71"/>
                    <a:pt x="64" y="72"/>
                    <a:pt x="66" y="72"/>
                  </a:cubicBezTo>
                  <a:cubicBezTo>
                    <a:pt x="67" y="72"/>
                    <a:pt x="69" y="71"/>
                    <a:pt x="70" y="70"/>
                  </a:cubicBezTo>
                  <a:cubicBezTo>
                    <a:pt x="129" y="11"/>
                    <a:pt x="129" y="11"/>
                    <a:pt x="129" y="11"/>
                  </a:cubicBezTo>
                  <a:cubicBezTo>
                    <a:pt x="131" y="8"/>
                    <a:pt x="131" y="5"/>
                    <a:pt x="129" y="2"/>
                  </a:cubicBezTo>
                  <a:cubicBezTo>
                    <a:pt x="127" y="0"/>
                    <a:pt x="123" y="0"/>
                    <a:pt x="121" y="2"/>
                  </a:cubicBezTo>
                  <a:cubicBezTo>
                    <a:pt x="66" y="57"/>
                    <a:pt x="66" y="57"/>
                    <a:pt x="66" y="57"/>
                  </a:cubicBezTo>
                  <a:cubicBezTo>
                    <a:pt x="10" y="2"/>
                    <a:pt x="10" y="2"/>
                    <a:pt x="10" y="2"/>
                  </a:cubicBezTo>
                  <a:cubicBezTo>
                    <a:pt x="8" y="0"/>
                    <a:pt x="4" y="0"/>
                    <a:pt x="2" y="2"/>
                  </a:cubicBezTo>
                  <a:cubicBezTo>
                    <a:pt x="0" y="5"/>
                    <a:pt x="0" y="8"/>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3" name="Oval 32"/>
            <p:cNvSpPr>
              <a:spLocks noChangeArrowheads="1"/>
            </p:cNvSpPr>
            <p:nvPr/>
          </p:nvSpPr>
          <p:spPr bwMode="black">
            <a:xfrm>
              <a:off x="5050271" y="3670571"/>
              <a:ext cx="33129" cy="294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4" name="Oval 33"/>
            <p:cNvSpPr>
              <a:spLocks noChangeArrowheads="1"/>
            </p:cNvSpPr>
            <p:nvPr/>
          </p:nvSpPr>
          <p:spPr bwMode="black">
            <a:xfrm>
              <a:off x="5218326" y="3670571"/>
              <a:ext cx="33129" cy="294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5" name="Freeform 34"/>
            <p:cNvSpPr>
              <a:spLocks/>
            </p:cNvSpPr>
            <p:nvPr/>
          </p:nvSpPr>
          <p:spPr bwMode="black">
            <a:xfrm>
              <a:off x="4902695" y="3863527"/>
              <a:ext cx="153599" cy="70860"/>
            </a:xfrm>
            <a:custGeom>
              <a:avLst/>
              <a:gdLst>
                <a:gd name="T0" fmla="*/ 101 w 108"/>
                <a:gd name="T1" fmla="*/ 34 h 55"/>
                <a:gd name="T2" fmla="*/ 14 w 108"/>
                <a:gd name="T3" fmla="*/ 2 h 55"/>
                <a:gd name="T4" fmla="*/ 1 w 108"/>
                <a:gd name="T5" fmla="*/ 8 h 55"/>
                <a:gd name="T6" fmla="*/ 7 w 108"/>
                <a:gd name="T7" fmla="*/ 21 h 55"/>
                <a:gd name="T8" fmla="*/ 94 w 108"/>
                <a:gd name="T9" fmla="*/ 53 h 55"/>
                <a:gd name="T10" fmla="*/ 107 w 108"/>
                <a:gd name="T11" fmla="*/ 47 h 55"/>
                <a:gd name="T12" fmla="*/ 101 w 108"/>
                <a:gd name="T13" fmla="*/ 34 h 55"/>
              </a:gdLst>
              <a:ahLst/>
              <a:cxnLst>
                <a:cxn ang="0">
                  <a:pos x="T0" y="T1"/>
                </a:cxn>
                <a:cxn ang="0">
                  <a:pos x="T2" y="T3"/>
                </a:cxn>
                <a:cxn ang="0">
                  <a:pos x="T4" y="T5"/>
                </a:cxn>
                <a:cxn ang="0">
                  <a:pos x="T6" y="T7"/>
                </a:cxn>
                <a:cxn ang="0">
                  <a:pos x="T8" y="T9"/>
                </a:cxn>
                <a:cxn ang="0">
                  <a:pos x="T10" y="T11"/>
                </a:cxn>
                <a:cxn ang="0">
                  <a:pos x="T12" y="T13"/>
                </a:cxn>
              </a:cxnLst>
              <a:rect l="0" t="0" r="r" b="b"/>
              <a:pathLst>
                <a:path w="108" h="55">
                  <a:moveTo>
                    <a:pt x="101" y="34"/>
                  </a:moveTo>
                  <a:cubicBezTo>
                    <a:pt x="14" y="2"/>
                    <a:pt x="14" y="2"/>
                    <a:pt x="14" y="2"/>
                  </a:cubicBezTo>
                  <a:cubicBezTo>
                    <a:pt x="9" y="0"/>
                    <a:pt x="3" y="3"/>
                    <a:pt x="1" y="8"/>
                  </a:cubicBezTo>
                  <a:cubicBezTo>
                    <a:pt x="0" y="13"/>
                    <a:pt x="2" y="19"/>
                    <a:pt x="7" y="21"/>
                  </a:cubicBezTo>
                  <a:cubicBezTo>
                    <a:pt x="94" y="53"/>
                    <a:pt x="94" y="53"/>
                    <a:pt x="94" y="53"/>
                  </a:cubicBezTo>
                  <a:cubicBezTo>
                    <a:pt x="99" y="55"/>
                    <a:pt x="105" y="52"/>
                    <a:pt x="107" y="47"/>
                  </a:cubicBezTo>
                  <a:cubicBezTo>
                    <a:pt x="108" y="42"/>
                    <a:pt x="106" y="36"/>
                    <a:pt x="10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6" name="Freeform 35"/>
            <p:cNvSpPr>
              <a:spLocks/>
            </p:cNvSpPr>
            <p:nvPr/>
          </p:nvSpPr>
          <p:spPr bwMode="black">
            <a:xfrm>
              <a:off x="4920766" y="4040130"/>
              <a:ext cx="155406" cy="69225"/>
            </a:xfrm>
            <a:custGeom>
              <a:avLst/>
              <a:gdLst>
                <a:gd name="T0" fmla="*/ 95 w 109"/>
                <a:gd name="T1" fmla="*/ 2 h 54"/>
                <a:gd name="T2" fmla="*/ 8 w 109"/>
                <a:gd name="T3" fmla="*/ 34 h 54"/>
                <a:gd name="T4" fmla="*/ 2 w 109"/>
                <a:gd name="T5" fmla="*/ 47 h 54"/>
                <a:gd name="T6" fmla="*/ 15 w 109"/>
                <a:gd name="T7" fmla="*/ 53 h 54"/>
                <a:gd name="T8" fmla="*/ 102 w 109"/>
                <a:gd name="T9" fmla="*/ 20 h 54"/>
                <a:gd name="T10" fmla="*/ 107 w 109"/>
                <a:gd name="T11" fmla="*/ 8 h 54"/>
                <a:gd name="T12" fmla="*/ 95 w 10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95" y="2"/>
                  </a:moveTo>
                  <a:cubicBezTo>
                    <a:pt x="8" y="34"/>
                    <a:pt x="8" y="34"/>
                    <a:pt x="8" y="34"/>
                  </a:cubicBezTo>
                  <a:cubicBezTo>
                    <a:pt x="3" y="36"/>
                    <a:pt x="0" y="41"/>
                    <a:pt x="2" y="47"/>
                  </a:cubicBezTo>
                  <a:cubicBezTo>
                    <a:pt x="4" y="52"/>
                    <a:pt x="10" y="54"/>
                    <a:pt x="15" y="53"/>
                  </a:cubicBezTo>
                  <a:cubicBezTo>
                    <a:pt x="102" y="20"/>
                    <a:pt x="102" y="20"/>
                    <a:pt x="102" y="20"/>
                  </a:cubicBezTo>
                  <a:cubicBezTo>
                    <a:pt x="107" y="19"/>
                    <a:pt x="109" y="13"/>
                    <a:pt x="107" y="8"/>
                  </a:cubicBezTo>
                  <a:cubicBezTo>
                    <a:pt x="106" y="2"/>
                    <a:pt x="100" y="0"/>
                    <a:pt x="9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7" name="Freeform 36"/>
            <p:cNvSpPr>
              <a:spLocks/>
            </p:cNvSpPr>
            <p:nvPr/>
          </p:nvSpPr>
          <p:spPr bwMode="black">
            <a:xfrm>
              <a:off x="4889443" y="3977992"/>
              <a:ext cx="162635" cy="26164"/>
            </a:xfrm>
            <a:custGeom>
              <a:avLst/>
              <a:gdLst>
                <a:gd name="T0" fmla="*/ 104 w 114"/>
                <a:gd name="T1" fmla="*/ 0 h 20"/>
                <a:gd name="T2" fmla="*/ 10 w 114"/>
                <a:gd name="T3" fmla="*/ 0 h 20"/>
                <a:gd name="T4" fmla="*/ 0 w 114"/>
                <a:gd name="T5" fmla="*/ 10 h 20"/>
                <a:gd name="T6" fmla="*/ 10 w 114"/>
                <a:gd name="T7" fmla="*/ 20 h 20"/>
                <a:gd name="T8" fmla="*/ 104 w 114"/>
                <a:gd name="T9" fmla="*/ 20 h 20"/>
                <a:gd name="T10" fmla="*/ 114 w 114"/>
                <a:gd name="T11" fmla="*/ 10 h 20"/>
                <a:gd name="T12" fmla="*/ 104 w 1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0"/>
                  </a:moveTo>
                  <a:cubicBezTo>
                    <a:pt x="10" y="0"/>
                    <a:pt x="10" y="0"/>
                    <a:pt x="10" y="0"/>
                  </a:cubicBezTo>
                  <a:cubicBezTo>
                    <a:pt x="5" y="0"/>
                    <a:pt x="0" y="4"/>
                    <a:pt x="0" y="10"/>
                  </a:cubicBezTo>
                  <a:cubicBezTo>
                    <a:pt x="0" y="15"/>
                    <a:pt x="5" y="20"/>
                    <a:pt x="10" y="20"/>
                  </a:cubicBezTo>
                  <a:cubicBezTo>
                    <a:pt x="104" y="20"/>
                    <a:pt x="104" y="20"/>
                    <a:pt x="104" y="20"/>
                  </a:cubicBezTo>
                  <a:cubicBezTo>
                    <a:pt x="110" y="20"/>
                    <a:pt x="114" y="15"/>
                    <a:pt x="114" y="10"/>
                  </a:cubicBezTo>
                  <a:cubicBezTo>
                    <a:pt x="114" y="4"/>
                    <a:pt x="110"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8" name="Freeform 37"/>
            <p:cNvSpPr>
              <a:spLocks/>
            </p:cNvSpPr>
            <p:nvPr/>
          </p:nvSpPr>
          <p:spPr bwMode="black">
            <a:xfrm>
              <a:off x="5245432" y="3863527"/>
              <a:ext cx="155406" cy="70860"/>
            </a:xfrm>
            <a:custGeom>
              <a:avLst/>
              <a:gdLst>
                <a:gd name="T0" fmla="*/ 14 w 109"/>
                <a:gd name="T1" fmla="*/ 53 h 55"/>
                <a:gd name="T2" fmla="*/ 101 w 109"/>
                <a:gd name="T3" fmla="*/ 21 h 55"/>
                <a:gd name="T4" fmla="*/ 107 w 109"/>
                <a:gd name="T5" fmla="*/ 8 h 55"/>
                <a:gd name="T6" fmla="*/ 94 w 109"/>
                <a:gd name="T7" fmla="*/ 2 h 55"/>
                <a:gd name="T8" fmla="*/ 7 w 109"/>
                <a:gd name="T9" fmla="*/ 34 h 55"/>
                <a:gd name="T10" fmla="*/ 2 w 109"/>
                <a:gd name="T11" fmla="*/ 47 h 55"/>
                <a:gd name="T12" fmla="*/ 14 w 10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109" h="55">
                  <a:moveTo>
                    <a:pt x="14" y="53"/>
                  </a:moveTo>
                  <a:cubicBezTo>
                    <a:pt x="101" y="21"/>
                    <a:pt x="101" y="21"/>
                    <a:pt x="101" y="21"/>
                  </a:cubicBezTo>
                  <a:cubicBezTo>
                    <a:pt x="106" y="19"/>
                    <a:pt x="109" y="13"/>
                    <a:pt x="107" y="8"/>
                  </a:cubicBezTo>
                  <a:cubicBezTo>
                    <a:pt x="105" y="3"/>
                    <a:pt x="99" y="0"/>
                    <a:pt x="94" y="2"/>
                  </a:cubicBezTo>
                  <a:cubicBezTo>
                    <a:pt x="7" y="34"/>
                    <a:pt x="7" y="34"/>
                    <a:pt x="7" y="34"/>
                  </a:cubicBezTo>
                  <a:cubicBezTo>
                    <a:pt x="2" y="36"/>
                    <a:pt x="0" y="42"/>
                    <a:pt x="2" y="47"/>
                  </a:cubicBezTo>
                  <a:cubicBezTo>
                    <a:pt x="3" y="52"/>
                    <a:pt x="9" y="55"/>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39" name="Freeform 38"/>
            <p:cNvSpPr>
              <a:spLocks/>
            </p:cNvSpPr>
            <p:nvPr/>
          </p:nvSpPr>
          <p:spPr bwMode="black">
            <a:xfrm>
              <a:off x="5225555" y="4040130"/>
              <a:ext cx="155406" cy="69225"/>
            </a:xfrm>
            <a:custGeom>
              <a:avLst/>
              <a:gdLst>
                <a:gd name="T0" fmla="*/ 8 w 109"/>
                <a:gd name="T1" fmla="*/ 20 h 54"/>
                <a:gd name="T2" fmla="*/ 94 w 109"/>
                <a:gd name="T3" fmla="*/ 53 h 54"/>
                <a:gd name="T4" fmla="*/ 107 w 109"/>
                <a:gd name="T5" fmla="*/ 47 h 54"/>
                <a:gd name="T6" fmla="*/ 101 w 109"/>
                <a:gd name="T7" fmla="*/ 34 h 54"/>
                <a:gd name="T8" fmla="*/ 14 w 109"/>
                <a:gd name="T9" fmla="*/ 2 h 54"/>
                <a:gd name="T10" fmla="*/ 2 w 109"/>
                <a:gd name="T11" fmla="*/ 8 h 54"/>
                <a:gd name="T12" fmla="*/ 8 w 109"/>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8" y="20"/>
                  </a:moveTo>
                  <a:cubicBezTo>
                    <a:pt x="94" y="53"/>
                    <a:pt x="94" y="53"/>
                    <a:pt x="94" y="53"/>
                  </a:cubicBezTo>
                  <a:cubicBezTo>
                    <a:pt x="99" y="54"/>
                    <a:pt x="105" y="52"/>
                    <a:pt x="107" y="47"/>
                  </a:cubicBezTo>
                  <a:cubicBezTo>
                    <a:pt x="109" y="41"/>
                    <a:pt x="106" y="36"/>
                    <a:pt x="101" y="34"/>
                  </a:cubicBezTo>
                  <a:cubicBezTo>
                    <a:pt x="14" y="2"/>
                    <a:pt x="14" y="2"/>
                    <a:pt x="14" y="2"/>
                  </a:cubicBezTo>
                  <a:cubicBezTo>
                    <a:pt x="9" y="0"/>
                    <a:pt x="4" y="2"/>
                    <a:pt x="2" y="8"/>
                  </a:cubicBezTo>
                  <a:cubicBezTo>
                    <a:pt x="0" y="13"/>
                    <a:pt x="2" y="19"/>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sp>
          <p:nvSpPr>
            <p:cNvPr id="40" name="Freeform 39"/>
            <p:cNvSpPr>
              <a:spLocks/>
            </p:cNvSpPr>
            <p:nvPr/>
          </p:nvSpPr>
          <p:spPr bwMode="black">
            <a:xfrm>
              <a:off x="5249648" y="3977992"/>
              <a:ext cx="162635" cy="26164"/>
            </a:xfrm>
            <a:custGeom>
              <a:avLst/>
              <a:gdLst>
                <a:gd name="T0" fmla="*/ 10 w 114"/>
                <a:gd name="T1" fmla="*/ 20 h 20"/>
                <a:gd name="T2" fmla="*/ 104 w 114"/>
                <a:gd name="T3" fmla="*/ 20 h 20"/>
                <a:gd name="T4" fmla="*/ 114 w 114"/>
                <a:gd name="T5" fmla="*/ 10 h 20"/>
                <a:gd name="T6" fmla="*/ 104 w 114"/>
                <a:gd name="T7" fmla="*/ 0 h 20"/>
                <a:gd name="T8" fmla="*/ 10 w 114"/>
                <a:gd name="T9" fmla="*/ 0 h 20"/>
                <a:gd name="T10" fmla="*/ 0 w 114"/>
                <a:gd name="T11" fmla="*/ 10 h 20"/>
                <a:gd name="T12" fmla="*/ 10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 y="20"/>
                  </a:moveTo>
                  <a:cubicBezTo>
                    <a:pt x="104" y="20"/>
                    <a:pt x="104" y="20"/>
                    <a:pt x="104" y="20"/>
                  </a:cubicBezTo>
                  <a:cubicBezTo>
                    <a:pt x="109" y="20"/>
                    <a:pt x="114" y="15"/>
                    <a:pt x="114" y="10"/>
                  </a:cubicBezTo>
                  <a:cubicBezTo>
                    <a:pt x="114" y="4"/>
                    <a:pt x="109" y="0"/>
                    <a:pt x="104" y="0"/>
                  </a:cubicBezTo>
                  <a:cubicBezTo>
                    <a:pt x="10" y="0"/>
                    <a:pt x="10" y="0"/>
                    <a:pt x="10" y="0"/>
                  </a:cubicBezTo>
                  <a:cubicBezTo>
                    <a:pt x="4" y="0"/>
                    <a:pt x="0" y="4"/>
                    <a:pt x="0" y="10"/>
                  </a:cubicBezTo>
                  <a:cubicBezTo>
                    <a:pt x="0" y="15"/>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99" dirty="0">
                <a:solidFill>
                  <a:prstClr val="black"/>
                </a:solidFill>
              </a:endParaRPr>
            </a:p>
          </p:txBody>
        </p:sp>
      </p:grpSp>
      <p:sp>
        <p:nvSpPr>
          <p:cNvPr id="50" name="Title 1"/>
          <p:cNvSpPr>
            <a:spLocks noGrp="1"/>
          </p:cNvSpPr>
          <p:nvPr>
            <p:ph type="title"/>
          </p:nvPr>
        </p:nvSpPr>
        <p:spPr>
          <a:xfrm>
            <a:off x="274639" y="295274"/>
            <a:ext cx="11889564" cy="917575"/>
          </a:xfrm>
        </p:spPr>
        <p:txBody>
          <a:bodyPr/>
          <a:lstStyle/>
          <a:p>
            <a:r>
              <a:rPr lang="en-US" dirty="0" smtClean="0"/>
              <a:t>Trustworthy foundation</a:t>
            </a:r>
            <a:endParaRPr lang="en-US" dirty="0"/>
          </a:p>
        </p:txBody>
      </p:sp>
      <p:sp>
        <p:nvSpPr>
          <p:cNvPr id="63" name="Text Placeholder 18"/>
          <p:cNvSpPr txBox="1">
            <a:spLocks/>
          </p:cNvSpPr>
          <p:nvPr/>
        </p:nvSpPr>
        <p:spPr>
          <a:xfrm>
            <a:off x="274640" y="1133475"/>
            <a:ext cx="11893110"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2000" cap="all" dirty="0" smtClean="0">
                <a:gradFill>
                  <a:gsLst>
                    <a:gs pos="1250">
                      <a:srgbClr val="FFFFFF"/>
                    </a:gs>
                    <a:gs pos="100000">
                      <a:srgbClr val="FFFFFF"/>
                    </a:gs>
                  </a:gsLst>
                  <a:lin ang="5400000" scaled="0"/>
                </a:gradFill>
                <a:latin typeface="Segoe UI"/>
              </a:rPr>
              <a:t>Assume breach helps identify and address threats before they impact customers</a:t>
            </a:r>
            <a:endParaRPr lang="en-US" sz="2000" cap="all" dirty="0">
              <a:gradFill>
                <a:gsLst>
                  <a:gs pos="125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380466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animBg="1"/>
      <p:bldP spid="53"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5466" y="6231688"/>
            <a:ext cx="280755" cy="2853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2" name="Title 1"/>
          <p:cNvSpPr>
            <a:spLocks noGrp="1"/>
          </p:cNvSpPr>
          <p:nvPr>
            <p:ph type="title"/>
          </p:nvPr>
        </p:nvSpPr>
        <p:spPr>
          <a:noFill/>
        </p:spPr>
        <p:txBody>
          <a:bodyPr/>
          <a:lstStyle/>
          <a:p>
            <a:r>
              <a:rPr lang="en-US" dirty="0"/>
              <a:t>S</a:t>
            </a:r>
            <a:r>
              <a:rPr lang="en-US" dirty="0" smtClean="0"/>
              <a:t>hared responsibility</a:t>
            </a:r>
            <a:endParaRPr lang="en-US" dirty="0"/>
          </a:p>
        </p:txBody>
      </p:sp>
      <p:sp>
        <p:nvSpPr>
          <p:cNvPr id="39" name="Text Placeholder 18"/>
          <p:cNvSpPr txBox="1">
            <a:spLocks/>
          </p:cNvSpPr>
          <p:nvPr/>
        </p:nvSpPr>
        <p:spPr>
          <a:xfrm>
            <a:off x="350837" y="1133125"/>
            <a:ext cx="11870032" cy="44630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40" cap="all" dirty="0" smtClean="0">
                <a:solidFill>
                  <a:srgbClr val="FFFFFF"/>
                </a:solidFill>
              </a:rPr>
              <a:t>reduces </a:t>
            </a:r>
            <a:r>
              <a:rPr lang="en-US" sz="2040" cap="all" dirty="0">
                <a:solidFill>
                  <a:srgbClr val="FFFFFF"/>
                </a:solidFill>
              </a:rPr>
              <a:t>security costs + </a:t>
            </a:r>
            <a:r>
              <a:rPr lang="en-US" sz="2040" cap="all" dirty="0" smtClean="0">
                <a:solidFill>
                  <a:srgbClr val="FFFFFF"/>
                </a:solidFill>
              </a:rPr>
              <a:t>Maintains </a:t>
            </a:r>
            <a:r>
              <a:rPr lang="en-US" sz="2040" cap="all" dirty="0">
                <a:solidFill>
                  <a:srgbClr val="FFFFFF"/>
                </a:solidFill>
              </a:rPr>
              <a:t>Flexibility, access, &amp; control </a:t>
            </a:r>
          </a:p>
        </p:txBody>
      </p:sp>
      <p:sp>
        <p:nvSpPr>
          <p:cNvPr id="6" name="Rectangle 5"/>
          <p:cNvSpPr/>
          <p:nvPr/>
        </p:nvSpPr>
        <p:spPr>
          <a:xfrm>
            <a:off x="5287907" y="6217410"/>
            <a:ext cx="984742" cy="318286"/>
          </a:xfrm>
          <a:prstGeom prst="rect">
            <a:avLst/>
          </a:prstGeom>
        </p:spPr>
        <p:txBody>
          <a:bodyPr wrap="none">
            <a:spAutoFit/>
          </a:bodyPr>
          <a:lstStyle/>
          <a:p>
            <a:pPr defTabSz="932597"/>
            <a:r>
              <a:rPr lang="en-US" sz="1428" dirty="0">
                <a:solidFill>
                  <a:srgbClr val="FFFFFF"/>
                </a:solidFill>
              </a:rPr>
              <a:t>Customer</a:t>
            </a:r>
          </a:p>
        </p:txBody>
      </p:sp>
      <p:sp>
        <p:nvSpPr>
          <p:cNvPr id="28" name="Rectangle 27"/>
          <p:cNvSpPr/>
          <p:nvPr/>
        </p:nvSpPr>
        <p:spPr>
          <a:xfrm>
            <a:off x="7311774" y="6231688"/>
            <a:ext cx="280755" cy="285349"/>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defTabSz="932597"/>
            <a:endParaRPr lang="en-US" sz="1836" dirty="0">
              <a:solidFill>
                <a:srgbClr val="FFFFFF"/>
              </a:solidFill>
            </a:endParaRPr>
          </a:p>
        </p:txBody>
      </p:sp>
      <p:sp>
        <p:nvSpPr>
          <p:cNvPr id="29" name="Rectangle 28"/>
          <p:cNvSpPr/>
          <p:nvPr/>
        </p:nvSpPr>
        <p:spPr>
          <a:xfrm>
            <a:off x="7697484" y="6217410"/>
            <a:ext cx="972251" cy="318286"/>
          </a:xfrm>
          <a:prstGeom prst="rect">
            <a:avLst/>
          </a:prstGeom>
        </p:spPr>
        <p:txBody>
          <a:bodyPr wrap="none">
            <a:spAutoFit/>
          </a:bodyPr>
          <a:lstStyle/>
          <a:p>
            <a:pPr defTabSz="932597"/>
            <a:r>
              <a:rPr lang="en-US" sz="1428" dirty="0">
                <a:solidFill>
                  <a:srgbClr val="FFFFFF"/>
                </a:solidFill>
              </a:rPr>
              <a:t>Microsoft</a:t>
            </a:r>
          </a:p>
        </p:txBody>
      </p:sp>
      <p:grpSp>
        <p:nvGrpSpPr>
          <p:cNvPr id="4" name="Group 3"/>
          <p:cNvGrpSpPr/>
          <p:nvPr/>
        </p:nvGrpSpPr>
        <p:grpSpPr>
          <a:xfrm>
            <a:off x="2923400" y="1824483"/>
            <a:ext cx="7586355" cy="4097695"/>
            <a:chOff x="1452033" y="1824483"/>
            <a:chExt cx="9456959" cy="4097695"/>
          </a:xfrm>
        </p:grpSpPr>
        <p:grpSp>
          <p:nvGrpSpPr>
            <p:cNvPr id="54" name="Group 53"/>
            <p:cNvGrpSpPr/>
            <p:nvPr/>
          </p:nvGrpSpPr>
          <p:grpSpPr>
            <a:xfrm>
              <a:off x="1452033" y="2306703"/>
              <a:ext cx="7084000" cy="3615475"/>
              <a:chOff x="1422826" y="2046427"/>
              <a:chExt cx="6945729" cy="3544905"/>
            </a:xfrm>
            <a:solidFill>
              <a:srgbClr val="92D050"/>
            </a:solidFill>
          </p:grpSpPr>
          <p:sp>
            <p:nvSpPr>
              <p:cNvPr id="55" name="Rectangle 54"/>
              <p:cNvSpPr/>
              <p:nvPr/>
            </p:nvSpPr>
            <p:spPr>
              <a:xfrm>
                <a:off x="1422827" y="4828178"/>
                <a:ext cx="2292444" cy="360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6" name="Rectangle 55"/>
              <p:cNvSpPr/>
              <p:nvPr/>
            </p:nvSpPr>
            <p:spPr>
              <a:xfrm>
                <a:off x="1422827" y="4430785"/>
                <a:ext cx="2292444"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2" name="Rectangle 71"/>
              <p:cNvSpPr/>
              <p:nvPr/>
            </p:nvSpPr>
            <p:spPr>
              <a:xfrm>
                <a:off x="1422827" y="5225572"/>
                <a:ext cx="2292444"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3" name="Rectangle 72"/>
              <p:cNvSpPr/>
              <p:nvPr/>
            </p:nvSpPr>
            <p:spPr>
              <a:xfrm>
                <a:off x="1422828" y="3635999"/>
                <a:ext cx="4619086"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4" name="Rectangle 73"/>
              <p:cNvSpPr/>
              <p:nvPr/>
            </p:nvSpPr>
            <p:spPr>
              <a:xfrm>
                <a:off x="1422828" y="3238606"/>
                <a:ext cx="4619086"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5" name="Rectangle 74"/>
              <p:cNvSpPr/>
              <p:nvPr/>
            </p:nvSpPr>
            <p:spPr>
              <a:xfrm>
                <a:off x="1422827" y="4033392"/>
                <a:ext cx="2292444"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4" name="Rectangle 83"/>
              <p:cNvSpPr/>
              <p:nvPr/>
            </p:nvSpPr>
            <p:spPr>
              <a:xfrm>
                <a:off x="1422827" y="2443820"/>
                <a:ext cx="6945728"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5" name="Rectangle 84"/>
              <p:cNvSpPr/>
              <p:nvPr/>
            </p:nvSpPr>
            <p:spPr>
              <a:xfrm>
                <a:off x="1422827" y="2046427"/>
                <a:ext cx="6945728"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6" name="Rectangle 85"/>
              <p:cNvSpPr/>
              <p:nvPr/>
            </p:nvSpPr>
            <p:spPr>
              <a:xfrm>
                <a:off x="1422826" y="2841213"/>
                <a:ext cx="6945729"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sp>
          <p:nvSpPr>
            <p:cNvPr id="87" name="Rectangle 86"/>
            <p:cNvSpPr/>
            <p:nvPr/>
          </p:nvSpPr>
          <p:spPr>
            <a:xfrm>
              <a:off x="1452034" y="1824483"/>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dirty="0">
                  <a:solidFill>
                    <a:srgbClr val="FFFFFF"/>
                  </a:solidFill>
                </a:rPr>
                <a:t>On-Premises</a:t>
              </a:r>
            </a:p>
          </p:txBody>
        </p:sp>
        <p:sp>
          <p:nvSpPr>
            <p:cNvPr id="88" name="Rectangle 87"/>
            <p:cNvSpPr/>
            <p:nvPr/>
          </p:nvSpPr>
          <p:spPr>
            <a:xfrm>
              <a:off x="3824993" y="1824483"/>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dirty="0">
                  <a:solidFill>
                    <a:srgbClr val="FFFFFF"/>
                  </a:solidFill>
                </a:rPr>
                <a:t>IaaS</a:t>
              </a:r>
            </a:p>
          </p:txBody>
        </p:sp>
        <p:sp>
          <p:nvSpPr>
            <p:cNvPr id="89" name="Rectangle 88"/>
            <p:cNvSpPr/>
            <p:nvPr/>
          </p:nvSpPr>
          <p:spPr>
            <a:xfrm>
              <a:off x="6197952" y="1824484"/>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dirty="0">
                  <a:solidFill>
                    <a:srgbClr val="FFFFFF"/>
                  </a:solidFill>
                </a:rPr>
                <a:t>PaaS</a:t>
              </a:r>
            </a:p>
          </p:txBody>
        </p:sp>
        <p:sp>
          <p:nvSpPr>
            <p:cNvPr id="92" name="Rectangle 91"/>
            <p:cNvSpPr/>
            <p:nvPr/>
          </p:nvSpPr>
          <p:spPr>
            <a:xfrm>
              <a:off x="8570912" y="1824484"/>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dirty="0">
                  <a:solidFill>
                    <a:srgbClr val="FFFFFF"/>
                  </a:solidFill>
                </a:rPr>
                <a:t>SaaS</a:t>
              </a:r>
            </a:p>
          </p:txBody>
        </p:sp>
        <p:sp>
          <p:nvSpPr>
            <p:cNvPr id="93" name="Rectangle 92"/>
            <p:cNvSpPr/>
            <p:nvPr/>
          </p:nvSpPr>
          <p:spPr>
            <a:xfrm>
              <a:off x="3824993" y="5143832"/>
              <a:ext cx="7083985" cy="368055"/>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95" name="Rectangle 94"/>
            <p:cNvSpPr/>
            <p:nvPr/>
          </p:nvSpPr>
          <p:spPr>
            <a:xfrm>
              <a:off x="3824993" y="4738527"/>
              <a:ext cx="7083985"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97" name="Rectangle 96"/>
            <p:cNvSpPr/>
            <p:nvPr/>
          </p:nvSpPr>
          <p:spPr>
            <a:xfrm>
              <a:off x="3824993" y="5549136"/>
              <a:ext cx="7083985"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01" name="Rectangle 100"/>
            <p:cNvSpPr/>
            <p:nvPr/>
          </p:nvSpPr>
          <p:spPr>
            <a:xfrm>
              <a:off x="6197953" y="3927919"/>
              <a:ext cx="4711008"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09" name="Rectangle 108"/>
            <p:cNvSpPr/>
            <p:nvPr/>
          </p:nvSpPr>
          <p:spPr>
            <a:xfrm>
              <a:off x="6197953" y="3522615"/>
              <a:ext cx="4711008"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1" name="Rectangle 110"/>
            <p:cNvSpPr/>
            <p:nvPr/>
          </p:nvSpPr>
          <p:spPr>
            <a:xfrm>
              <a:off x="3824993" y="4333223"/>
              <a:ext cx="7083985"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3" name="Rectangle 112"/>
            <p:cNvSpPr/>
            <p:nvPr/>
          </p:nvSpPr>
          <p:spPr>
            <a:xfrm>
              <a:off x="8570910" y="2712007"/>
              <a:ext cx="2338081"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5" name="Rectangle 114"/>
            <p:cNvSpPr/>
            <p:nvPr/>
          </p:nvSpPr>
          <p:spPr>
            <a:xfrm>
              <a:off x="8570910" y="2306703"/>
              <a:ext cx="2338081"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7" name="Rectangle 116"/>
            <p:cNvSpPr/>
            <p:nvPr/>
          </p:nvSpPr>
          <p:spPr>
            <a:xfrm>
              <a:off x="8570910" y="3117311"/>
              <a:ext cx="2338051" cy="373041"/>
            </a:xfrm>
            <a:prstGeom prst="rect">
              <a:avLst/>
            </a:prstGeom>
            <a:solidFill>
              <a:srgbClr val="DC3C00"/>
            </a:solidFill>
            <a:ln w="9525" cap="flat" cmpd="sng" algn="ctr">
              <a:noFill/>
              <a:prstDash val="solid"/>
            </a:ln>
            <a:effectLst/>
          </p:spPr>
          <p:txBody>
            <a:bodyPr lIns="0" tIns="45559" rIns="0" bIns="45559" rtlCol="0" anchor="t" anchorCtr="0"/>
            <a:lstStyle/>
            <a:p>
              <a:pPr algn="ctr" defTabSz="1238443">
                <a:defRPr/>
              </a:pPr>
              <a:endParaRPr lang="en-US" sz="1599" b="1" kern="0" dirty="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grpSp>
      <p:grpSp>
        <p:nvGrpSpPr>
          <p:cNvPr id="5" name="Group 4"/>
          <p:cNvGrpSpPr/>
          <p:nvPr/>
        </p:nvGrpSpPr>
        <p:grpSpPr>
          <a:xfrm>
            <a:off x="866000" y="2306703"/>
            <a:ext cx="1869354" cy="3615474"/>
            <a:chOff x="427037" y="2306703"/>
            <a:chExt cx="2707554" cy="3615474"/>
          </a:xfrm>
        </p:grpSpPr>
        <p:sp>
          <p:nvSpPr>
            <p:cNvPr id="94" name="Rectangle 93"/>
            <p:cNvSpPr/>
            <p:nvPr/>
          </p:nvSpPr>
          <p:spPr>
            <a:xfrm>
              <a:off x="427037" y="5143831"/>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smtClean="0">
                  <a:solidFill>
                    <a:srgbClr val="FFFFFF">
                      <a:alpha val="99000"/>
                    </a:srgbClr>
                  </a:solidFill>
                  <a:ea typeface="Segoe UI" panose="020B0502040204020203" pitchFamily="34" charset="0"/>
                  <a:cs typeface="Segoe UI Semibold" panose="020B0702040204020203" pitchFamily="34" charset="0"/>
                </a:rPr>
                <a:t>Networking</a:t>
              </a:r>
              <a:endParaRPr lang="en-US" sz="1836" dirty="0">
                <a:solidFill>
                  <a:srgbClr val="FFFFFF">
                    <a:alpha val="99000"/>
                  </a:srgbClr>
                </a:solidFill>
                <a:ea typeface="Segoe UI" panose="020B0502040204020203" pitchFamily="34" charset="0"/>
                <a:cs typeface="Segoe UI Semibold" panose="020B0702040204020203" pitchFamily="34" charset="0"/>
              </a:endParaRPr>
            </a:p>
          </p:txBody>
        </p:sp>
        <p:sp>
          <p:nvSpPr>
            <p:cNvPr id="96" name="Rectangle 95"/>
            <p:cNvSpPr/>
            <p:nvPr/>
          </p:nvSpPr>
          <p:spPr>
            <a:xfrm>
              <a:off x="427037" y="4738527"/>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smtClean="0">
                  <a:solidFill>
                    <a:srgbClr val="FFFFFF">
                      <a:alpha val="99000"/>
                    </a:srgbClr>
                  </a:solidFill>
                  <a:ea typeface="Segoe UI" panose="020B0502040204020203" pitchFamily="34" charset="0"/>
                  <a:cs typeface="Segoe UI Semibold" panose="020B0702040204020203" pitchFamily="34" charset="0"/>
                </a:rPr>
                <a:t>Hardware</a:t>
              </a:r>
              <a:endParaRPr lang="en-US" sz="1836" dirty="0">
                <a:solidFill>
                  <a:srgbClr val="FFFFFF">
                    <a:alpha val="99000"/>
                  </a:srgbClr>
                </a:solidFill>
                <a:ea typeface="Segoe UI" panose="020B0502040204020203" pitchFamily="34" charset="0"/>
                <a:cs typeface="Segoe UI Semibold" panose="020B0702040204020203" pitchFamily="34" charset="0"/>
              </a:endParaRPr>
            </a:p>
          </p:txBody>
        </p:sp>
        <p:sp>
          <p:nvSpPr>
            <p:cNvPr id="98" name="Rectangle 97"/>
            <p:cNvSpPr/>
            <p:nvPr/>
          </p:nvSpPr>
          <p:spPr>
            <a:xfrm>
              <a:off x="427037" y="5549136"/>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smtClean="0">
                  <a:solidFill>
                    <a:srgbClr val="FFFFFF">
                      <a:alpha val="99000"/>
                    </a:srgbClr>
                  </a:solidFill>
                  <a:ea typeface="Segoe UI" panose="020B0502040204020203" pitchFamily="34" charset="0"/>
                  <a:cs typeface="Segoe UI Semibold" panose="020B0702040204020203" pitchFamily="34" charset="0"/>
                </a:rPr>
                <a:t>Physical Security</a:t>
              </a:r>
              <a:endParaRPr lang="en-US" sz="1836" dirty="0">
                <a:solidFill>
                  <a:srgbClr val="FFFFFF">
                    <a:alpha val="99000"/>
                  </a:srgbClr>
                </a:solidFill>
                <a:ea typeface="Segoe UI" panose="020B0502040204020203" pitchFamily="34" charset="0"/>
                <a:cs typeface="Segoe UI Semibold" panose="020B0702040204020203" pitchFamily="34" charset="0"/>
              </a:endParaRPr>
            </a:p>
          </p:txBody>
        </p:sp>
        <p:sp>
          <p:nvSpPr>
            <p:cNvPr id="102" name="Rectangle 101"/>
            <p:cNvSpPr/>
            <p:nvPr/>
          </p:nvSpPr>
          <p:spPr>
            <a:xfrm>
              <a:off x="427037" y="3927919"/>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smtClean="0">
                  <a:solidFill>
                    <a:srgbClr val="FFFFFF">
                      <a:alpha val="99000"/>
                    </a:srgbClr>
                  </a:solidFill>
                  <a:ea typeface="Segoe UI" panose="020B0502040204020203" pitchFamily="34" charset="0"/>
                  <a:cs typeface="Segoe UI Semibold" panose="020B0702040204020203" pitchFamily="34" charset="0"/>
                </a:rPr>
                <a:t>Operating System</a:t>
              </a:r>
              <a:endParaRPr lang="en-US" sz="1836" dirty="0">
                <a:solidFill>
                  <a:srgbClr val="FFFFFF">
                    <a:alpha val="99000"/>
                  </a:srgbClr>
                </a:solidFill>
                <a:ea typeface="Segoe UI" panose="020B0502040204020203" pitchFamily="34" charset="0"/>
                <a:cs typeface="Segoe UI Semibold" panose="020B0702040204020203" pitchFamily="34" charset="0"/>
              </a:endParaRPr>
            </a:p>
          </p:txBody>
        </p:sp>
        <p:sp>
          <p:nvSpPr>
            <p:cNvPr id="110" name="Rectangle 109"/>
            <p:cNvSpPr/>
            <p:nvPr/>
          </p:nvSpPr>
          <p:spPr>
            <a:xfrm>
              <a:off x="427037" y="3522615"/>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smtClean="0">
                  <a:solidFill>
                    <a:srgbClr val="FFFFFF">
                      <a:alpha val="99000"/>
                    </a:srgbClr>
                  </a:solidFill>
                  <a:ea typeface="Segoe UI" panose="020B0502040204020203" pitchFamily="34" charset="0"/>
                  <a:cs typeface="Segoe UI Semibold" panose="020B0702040204020203" pitchFamily="34" charset="0"/>
                </a:rPr>
                <a:t>Middleware</a:t>
              </a:r>
              <a:endParaRPr lang="en-US" sz="1836" dirty="0">
                <a:solidFill>
                  <a:srgbClr val="FFFFFF">
                    <a:alpha val="99000"/>
                  </a:srgbClr>
                </a:solidFill>
                <a:ea typeface="Segoe UI" panose="020B0502040204020203" pitchFamily="34" charset="0"/>
                <a:cs typeface="Segoe UI Semibold" panose="020B0702040204020203" pitchFamily="34" charset="0"/>
              </a:endParaRPr>
            </a:p>
          </p:txBody>
        </p:sp>
        <p:sp>
          <p:nvSpPr>
            <p:cNvPr id="112" name="Rectangle 111"/>
            <p:cNvSpPr/>
            <p:nvPr/>
          </p:nvSpPr>
          <p:spPr>
            <a:xfrm>
              <a:off x="427037" y="4333223"/>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a:solidFill>
                    <a:srgbClr val="FFFFFF">
                      <a:alpha val="99000"/>
                    </a:srgbClr>
                  </a:solidFill>
                  <a:ea typeface="Segoe UI" panose="020B0502040204020203" pitchFamily="34" charset="0"/>
                  <a:cs typeface="Segoe UI Semibold" panose="020B0702040204020203" pitchFamily="34" charset="0"/>
                </a:rPr>
                <a:t>Virtualization</a:t>
              </a:r>
            </a:p>
          </p:txBody>
        </p:sp>
        <p:sp>
          <p:nvSpPr>
            <p:cNvPr id="114" name="Rectangle 113"/>
            <p:cNvSpPr/>
            <p:nvPr/>
          </p:nvSpPr>
          <p:spPr>
            <a:xfrm>
              <a:off x="427037" y="2712007"/>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a:solidFill>
                    <a:srgbClr val="FFFFFF">
                      <a:alpha val="99000"/>
                    </a:srgbClr>
                  </a:solidFill>
                  <a:ea typeface="Segoe UI" panose="020B0502040204020203" pitchFamily="34" charset="0"/>
                  <a:cs typeface="Segoe UI Semibold" panose="020B0702040204020203" pitchFamily="34" charset="0"/>
                </a:rPr>
                <a:t>Data</a:t>
              </a:r>
            </a:p>
          </p:txBody>
        </p:sp>
        <p:sp>
          <p:nvSpPr>
            <p:cNvPr id="116" name="Rectangle 115"/>
            <p:cNvSpPr/>
            <p:nvPr/>
          </p:nvSpPr>
          <p:spPr>
            <a:xfrm>
              <a:off x="427037" y="2306703"/>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a:solidFill>
                    <a:srgbClr val="FFFFFF">
                      <a:alpha val="99000"/>
                    </a:srgbClr>
                  </a:solidFill>
                  <a:ea typeface="Segoe UI" panose="020B0502040204020203" pitchFamily="34" charset="0"/>
                  <a:cs typeface="Segoe UI Semibold" panose="020B0702040204020203" pitchFamily="34" charset="0"/>
                </a:rPr>
                <a:t>Applications</a:t>
              </a:r>
            </a:p>
          </p:txBody>
        </p:sp>
        <p:sp>
          <p:nvSpPr>
            <p:cNvPr id="118" name="Rectangle 117"/>
            <p:cNvSpPr/>
            <p:nvPr/>
          </p:nvSpPr>
          <p:spPr>
            <a:xfrm>
              <a:off x="427037" y="3117311"/>
              <a:ext cx="2707554" cy="373041"/>
            </a:xfrm>
            <a:prstGeom prst="rect">
              <a:avLst/>
            </a:prstGeom>
            <a:no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38443">
                <a:defRPr/>
              </a:pPr>
              <a:r>
                <a:rPr lang="en-US" sz="1836" dirty="0" smtClean="0">
                  <a:solidFill>
                    <a:srgbClr val="FFFFFF">
                      <a:alpha val="99000"/>
                    </a:srgbClr>
                  </a:solidFill>
                  <a:ea typeface="Segoe UI" panose="020B0502040204020203" pitchFamily="34" charset="0"/>
                  <a:cs typeface="Segoe UI Semibold" panose="020B0702040204020203" pitchFamily="34" charset="0"/>
                </a:rPr>
                <a:t>Users</a:t>
              </a:r>
              <a:endParaRPr lang="en-US" sz="1836" dirty="0">
                <a:solidFill>
                  <a:srgbClr val="FFFFFF">
                    <a:alpha val="99000"/>
                  </a:srgbClr>
                </a:solidFill>
                <a:ea typeface="Segoe UI" panose="020B05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205766014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Transparency &amp; independent verification</a:t>
            </a:r>
            <a:endParaRPr lang="en-US" dirty="0"/>
          </a:p>
        </p:txBody>
      </p:sp>
      <p:sp>
        <p:nvSpPr>
          <p:cNvPr id="4" name="Text Placeholder 3"/>
          <p:cNvSpPr>
            <a:spLocks noGrp="1"/>
          </p:cNvSpPr>
          <p:nvPr>
            <p:ph type="body" sz="quarter" idx="4294967295"/>
          </p:nvPr>
        </p:nvSpPr>
        <p:spPr>
          <a:xfrm>
            <a:off x="350837" y="1133475"/>
            <a:ext cx="12085638" cy="461665"/>
          </a:xfrm>
        </p:spPr>
        <p:txBody>
          <a:bodyPr/>
          <a:lstStyle/>
          <a:p>
            <a:pPr marL="0" indent="0">
              <a:buNone/>
            </a:pPr>
            <a:r>
              <a:rPr lang="en-US" sz="2000" cap="all" dirty="0" smtClean="0">
                <a:latin typeface="+mn-lt"/>
              </a:rPr>
              <a:t>AIDs CUSTOMERS in meeting security &amp; Compliance Obligations</a:t>
            </a:r>
            <a:endParaRPr lang="en-US" sz="2000" cap="all" dirty="0">
              <a:latin typeface="+mn-lt"/>
            </a:endParaRPr>
          </a:p>
        </p:txBody>
      </p:sp>
      <p:grpSp>
        <p:nvGrpSpPr>
          <p:cNvPr id="30" name="Group 29"/>
          <p:cNvGrpSpPr/>
          <p:nvPr/>
        </p:nvGrpSpPr>
        <p:grpSpPr>
          <a:xfrm>
            <a:off x="8310703" y="1965721"/>
            <a:ext cx="2467209" cy="2160387"/>
            <a:chOff x="3851468" y="1578592"/>
            <a:chExt cx="2419052" cy="2118219"/>
          </a:xfrm>
        </p:grpSpPr>
        <p:sp>
          <p:nvSpPr>
            <p:cNvPr id="8" name="Rectangle 7"/>
            <p:cNvSpPr/>
            <p:nvPr/>
          </p:nvSpPr>
          <p:spPr>
            <a:xfrm>
              <a:off x="4010763" y="1578592"/>
              <a:ext cx="2118219" cy="2118219"/>
            </a:xfrm>
            <a:prstGeom prst="rect">
              <a:avLst/>
            </a:prstGeom>
            <a:solidFill>
              <a:srgbClr val="DC3C00"/>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5" name="Rectangle 4"/>
            <p:cNvSpPr/>
            <p:nvPr/>
          </p:nvSpPr>
          <p:spPr>
            <a:xfrm>
              <a:off x="3851468" y="3009190"/>
              <a:ext cx="2419052" cy="630942"/>
            </a:xfrm>
            <a:prstGeom prst="rect">
              <a:avLst/>
            </a:prstGeom>
          </p:spPr>
          <p:txBody>
            <a:bodyPr wrap="square" anchor="b">
              <a:spAutoFit/>
            </a:bodyPr>
            <a:lstStyle/>
            <a:p>
              <a:pPr algn="ctr" defTabSz="932597">
                <a:lnSpc>
                  <a:spcPts val="2142"/>
                </a:lnSpc>
              </a:pPr>
              <a:r>
                <a:rPr lang="en-US" sz="2040" kern="0" dirty="0">
                  <a:solidFill>
                    <a:srgbClr val="FFFFFF"/>
                  </a:solidFill>
                </a:rPr>
                <a:t>Best practices </a:t>
              </a:r>
              <a:br>
                <a:rPr lang="en-US" sz="2040" kern="0" dirty="0">
                  <a:solidFill>
                    <a:srgbClr val="FFFFFF"/>
                  </a:solidFill>
                </a:rPr>
              </a:br>
              <a:r>
                <a:rPr lang="en-US" sz="2040" kern="0" dirty="0">
                  <a:solidFill>
                    <a:srgbClr val="FFFFFF"/>
                  </a:solidFill>
                </a:rPr>
                <a:t>and guidance</a:t>
              </a:r>
            </a:p>
          </p:txBody>
        </p:sp>
        <p:grpSp>
          <p:nvGrpSpPr>
            <p:cNvPr id="9" name="Group 8"/>
            <p:cNvGrpSpPr/>
            <p:nvPr/>
          </p:nvGrpSpPr>
          <p:grpSpPr>
            <a:xfrm>
              <a:off x="4583548" y="1956970"/>
              <a:ext cx="840364" cy="840821"/>
              <a:chOff x="4638140" y="1997914"/>
              <a:chExt cx="777082" cy="777505"/>
            </a:xfrm>
          </p:grpSpPr>
          <p:sp>
            <p:nvSpPr>
              <p:cNvPr id="15" name="Freeform 9"/>
              <p:cNvSpPr>
                <a:spLocks noEditPoints="1"/>
              </p:cNvSpPr>
              <p:nvPr/>
            </p:nvSpPr>
            <p:spPr bwMode="auto">
              <a:xfrm>
                <a:off x="4638140" y="1997914"/>
                <a:ext cx="777082" cy="777505"/>
              </a:xfrm>
              <a:custGeom>
                <a:avLst/>
                <a:gdLst>
                  <a:gd name="T0" fmla="*/ 2874 w 3671"/>
                  <a:gd name="T1" fmla="*/ 3100 h 3673"/>
                  <a:gd name="T2" fmla="*/ 3236 w 3671"/>
                  <a:gd name="T3" fmla="*/ 2924 h 3673"/>
                  <a:gd name="T4" fmla="*/ 1108 w 3671"/>
                  <a:gd name="T5" fmla="*/ 1714 h 3673"/>
                  <a:gd name="T6" fmla="*/ 888 w 3671"/>
                  <a:gd name="T7" fmla="*/ 1739 h 3673"/>
                  <a:gd name="T8" fmla="*/ 687 w 3671"/>
                  <a:gd name="T9" fmla="*/ 1816 h 3673"/>
                  <a:gd name="T10" fmla="*/ 514 w 3671"/>
                  <a:gd name="T11" fmla="*/ 1937 h 3673"/>
                  <a:gd name="T12" fmla="*/ 376 w 3671"/>
                  <a:gd name="T13" fmla="*/ 2098 h 3673"/>
                  <a:gd name="T14" fmla="*/ 279 w 3671"/>
                  <a:gd name="T15" fmla="*/ 2289 h 3673"/>
                  <a:gd name="T16" fmla="*/ 231 w 3671"/>
                  <a:gd name="T17" fmla="*/ 2504 h 3673"/>
                  <a:gd name="T18" fmla="*/ 238 w 3671"/>
                  <a:gd name="T19" fmla="*/ 2730 h 3673"/>
                  <a:gd name="T20" fmla="*/ 305 w 3671"/>
                  <a:gd name="T21" fmla="*/ 2941 h 3673"/>
                  <a:gd name="T22" fmla="*/ 423 w 3671"/>
                  <a:gd name="T23" fmla="*/ 3129 h 3673"/>
                  <a:gd name="T24" fmla="*/ 581 w 3671"/>
                  <a:gd name="T25" fmla="*/ 3280 h 3673"/>
                  <a:gd name="T26" fmla="*/ 772 w 3671"/>
                  <a:gd name="T27" fmla="*/ 3390 h 3673"/>
                  <a:gd name="T28" fmla="*/ 986 w 3671"/>
                  <a:gd name="T29" fmla="*/ 3444 h 3673"/>
                  <a:gd name="T30" fmla="*/ 1214 w 3671"/>
                  <a:gd name="T31" fmla="*/ 3440 h 3673"/>
                  <a:gd name="T32" fmla="*/ 1428 w 3671"/>
                  <a:gd name="T33" fmla="*/ 3381 h 3673"/>
                  <a:gd name="T34" fmla="*/ 1614 w 3671"/>
                  <a:gd name="T35" fmla="*/ 3276 h 3673"/>
                  <a:gd name="T36" fmla="*/ 1767 w 3671"/>
                  <a:gd name="T37" fmla="*/ 3130 h 3673"/>
                  <a:gd name="T38" fmla="*/ 1880 w 3671"/>
                  <a:gd name="T39" fmla="*/ 2950 h 3673"/>
                  <a:gd name="T40" fmla="*/ 1946 w 3671"/>
                  <a:gd name="T41" fmla="*/ 2743 h 3673"/>
                  <a:gd name="T42" fmla="*/ 1959 w 3671"/>
                  <a:gd name="T43" fmla="*/ 2513 h 3673"/>
                  <a:gd name="T44" fmla="*/ 1911 w 3671"/>
                  <a:gd name="T45" fmla="*/ 2290 h 3673"/>
                  <a:gd name="T46" fmla="*/ 1809 w 3671"/>
                  <a:gd name="T47" fmla="*/ 2091 h 3673"/>
                  <a:gd name="T48" fmla="*/ 1661 w 3671"/>
                  <a:gd name="T49" fmla="*/ 1926 h 3673"/>
                  <a:gd name="T50" fmla="*/ 1477 w 3671"/>
                  <a:gd name="T51" fmla="*/ 1802 h 3673"/>
                  <a:gd name="T52" fmla="*/ 1263 w 3671"/>
                  <a:gd name="T53" fmla="*/ 1730 h 3673"/>
                  <a:gd name="T54" fmla="*/ 1210 w 3671"/>
                  <a:gd name="T55" fmla="*/ 225 h 3673"/>
                  <a:gd name="T56" fmla="*/ 1370 w 3671"/>
                  <a:gd name="T57" fmla="*/ 1526 h 3673"/>
                  <a:gd name="T58" fmla="*/ 1586 w 3671"/>
                  <a:gd name="T59" fmla="*/ 1605 h 3673"/>
                  <a:gd name="T60" fmla="*/ 1774 w 3671"/>
                  <a:gd name="T61" fmla="*/ 1721 h 3673"/>
                  <a:gd name="T62" fmla="*/ 1931 w 3671"/>
                  <a:gd name="T63" fmla="*/ 1874 h 3673"/>
                  <a:gd name="T64" fmla="*/ 2056 w 3671"/>
                  <a:gd name="T65" fmla="*/ 2064 h 3673"/>
                  <a:gd name="T66" fmla="*/ 2147 w 3671"/>
                  <a:gd name="T67" fmla="*/ 2297 h 3673"/>
                  <a:gd name="T68" fmla="*/ 2190 w 3671"/>
                  <a:gd name="T69" fmla="*/ 2543 h 3673"/>
                  <a:gd name="T70" fmla="*/ 2174 w 3671"/>
                  <a:gd name="T71" fmla="*/ 2777 h 3673"/>
                  <a:gd name="T72" fmla="*/ 2105 w 3671"/>
                  <a:gd name="T73" fmla="*/ 3001 h 3673"/>
                  <a:gd name="T74" fmla="*/ 1984 w 3671"/>
                  <a:gd name="T75" fmla="*/ 3214 h 3673"/>
                  <a:gd name="T76" fmla="*/ 2648 w 3671"/>
                  <a:gd name="T77" fmla="*/ 3351 h 3673"/>
                  <a:gd name="T78" fmla="*/ 3441 w 3671"/>
                  <a:gd name="T79" fmla="*/ 225 h 3673"/>
                  <a:gd name="T80" fmla="*/ 3668 w 3671"/>
                  <a:gd name="T81" fmla="*/ 0 h 3673"/>
                  <a:gd name="T82" fmla="*/ 3671 w 3671"/>
                  <a:gd name="T83" fmla="*/ 2178 h 3673"/>
                  <a:gd name="T84" fmla="*/ 3670 w 3671"/>
                  <a:gd name="T85" fmla="*/ 2793 h 3673"/>
                  <a:gd name="T86" fmla="*/ 3644 w 3671"/>
                  <a:gd name="T87" fmla="*/ 2841 h 3673"/>
                  <a:gd name="T88" fmla="*/ 2891 w 3671"/>
                  <a:gd name="T89" fmla="*/ 3571 h 3673"/>
                  <a:gd name="T90" fmla="*/ 1573 w 3671"/>
                  <a:gd name="T91" fmla="*/ 3578 h 3673"/>
                  <a:gd name="T92" fmla="*/ 1443 w 3671"/>
                  <a:gd name="T93" fmla="*/ 3617 h 3673"/>
                  <a:gd name="T94" fmla="*/ 1207 w 3671"/>
                  <a:gd name="T95" fmla="*/ 3667 h 3673"/>
                  <a:gd name="T96" fmla="*/ 973 w 3671"/>
                  <a:gd name="T97" fmla="*/ 3667 h 3673"/>
                  <a:gd name="T98" fmla="*/ 750 w 3671"/>
                  <a:gd name="T99" fmla="*/ 3619 h 3673"/>
                  <a:gd name="T100" fmla="*/ 543 w 3671"/>
                  <a:gd name="T101" fmla="*/ 3527 h 3673"/>
                  <a:gd name="T102" fmla="*/ 359 w 3671"/>
                  <a:gd name="T103" fmla="*/ 3391 h 3673"/>
                  <a:gd name="T104" fmla="*/ 205 w 3671"/>
                  <a:gd name="T105" fmla="*/ 3217 h 3673"/>
                  <a:gd name="T106" fmla="*/ 87 w 3671"/>
                  <a:gd name="T107" fmla="*/ 3005 h 3673"/>
                  <a:gd name="T108" fmla="*/ 17 w 3671"/>
                  <a:gd name="T109" fmla="*/ 2777 h 3673"/>
                  <a:gd name="T110" fmla="*/ 0 w 3671"/>
                  <a:gd name="T111" fmla="*/ 2548 h 3673"/>
                  <a:gd name="T112" fmla="*/ 32 w 3671"/>
                  <a:gd name="T113" fmla="*/ 2323 h 3673"/>
                  <a:gd name="T114" fmla="*/ 110 w 3671"/>
                  <a:gd name="T115" fmla="*/ 2109 h 3673"/>
                  <a:gd name="T116" fmla="*/ 230 w 3671"/>
                  <a:gd name="T117" fmla="*/ 1914 h 3673"/>
                  <a:gd name="T118" fmla="*/ 388 w 3671"/>
                  <a:gd name="T119" fmla="*/ 1748 h 3673"/>
                  <a:gd name="T120" fmla="*/ 582 w 3671"/>
                  <a:gd name="T121" fmla="*/ 1616 h 3673"/>
                  <a:gd name="T122" fmla="*/ 815 w 3671"/>
                  <a:gd name="T123" fmla="*/ 1526 h 3673"/>
                  <a:gd name="T124" fmla="*/ 983 w 3671"/>
                  <a:gd name="T125" fmla="*/ 0 h 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1" h="3673">
                    <a:moveTo>
                      <a:pt x="2874" y="2746"/>
                    </a:moveTo>
                    <a:lnTo>
                      <a:pt x="2874" y="2922"/>
                    </a:lnTo>
                    <a:lnTo>
                      <a:pt x="2874" y="3100"/>
                    </a:lnTo>
                    <a:lnTo>
                      <a:pt x="2874" y="3278"/>
                    </a:lnTo>
                    <a:lnTo>
                      <a:pt x="3056" y="3101"/>
                    </a:lnTo>
                    <a:lnTo>
                      <a:pt x="3236" y="2924"/>
                    </a:lnTo>
                    <a:lnTo>
                      <a:pt x="3417" y="2746"/>
                    </a:lnTo>
                    <a:lnTo>
                      <a:pt x="2874" y="2746"/>
                    </a:lnTo>
                    <a:close/>
                    <a:moveTo>
                      <a:pt x="1108" y="1714"/>
                    </a:moveTo>
                    <a:lnTo>
                      <a:pt x="1033" y="1716"/>
                    </a:lnTo>
                    <a:lnTo>
                      <a:pt x="959" y="1724"/>
                    </a:lnTo>
                    <a:lnTo>
                      <a:pt x="888" y="1739"/>
                    </a:lnTo>
                    <a:lnTo>
                      <a:pt x="818" y="1759"/>
                    </a:lnTo>
                    <a:lnTo>
                      <a:pt x="751" y="1784"/>
                    </a:lnTo>
                    <a:lnTo>
                      <a:pt x="687" y="1816"/>
                    </a:lnTo>
                    <a:lnTo>
                      <a:pt x="626" y="1851"/>
                    </a:lnTo>
                    <a:lnTo>
                      <a:pt x="569" y="1893"/>
                    </a:lnTo>
                    <a:lnTo>
                      <a:pt x="514" y="1937"/>
                    </a:lnTo>
                    <a:lnTo>
                      <a:pt x="464" y="1987"/>
                    </a:lnTo>
                    <a:lnTo>
                      <a:pt x="418" y="2041"/>
                    </a:lnTo>
                    <a:lnTo>
                      <a:pt x="376" y="2098"/>
                    </a:lnTo>
                    <a:lnTo>
                      <a:pt x="339" y="2158"/>
                    </a:lnTo>
                    <a:lnTo>
                      <a:pt x="307" y="2222"/>
                    </a:lnTo>
                    <a:lnTo>
                      <a:pt x="279" y="2289"/>
                    </a:lnTo>
                    <a:lnTo>
                      <a:pt x="258" y="2358"/>
                    </a:lnTo>
                    <a:lnTo>
                      <a:pt x="241" y="2430"/>
                    </a:lnTo>
                    <a:lnTo>
                      <a:pt x="231" y="2504"/>
                    </a:lnTo>
                    <a:lnTo>
                      <a:pt x="226" y="2581"/>
                    </a:lnTo>
                    <a:lnTo>
                      <a:pt x="229" y="2656"/>
                    </a:lnTo>
                    <a:lnTo>
                      <a:pt x="238" y="2730"/>
                    </a:lnTo>
                    <a:lnTo>
                      <a:pt x="254" y="2803"/>
                    </a:lnTo>
                    <a:lnTo>
                      <a:pt x="277" y="2873"/>
                    </a:lnTo>
                    <a:lnTo>
                      <a:pt x="305" y="2941"/>
                    </a:lnTo>
                    <a:lnTo>
                      <a:pt x="339" y="3007"/>
                    </a:lnTo>
                    <a:lnTo>
                      <a:pt x="378" y="3069"/>
                    </a:lnTo>
                    <a:lnTo>
                      <a:pt x="423" y="3129"/>
                    </a:lnTo>
                    <a:lnTo>
                      <a:pt x="471" y="3183"/>
                    </a:lnTo>
                    <a:lnTo>
                      <a:pt x="524" y="3234"/>
                    </a:lnTo>
                    <a:lnTo>
                      <a:pt x="581" y="3280"/>
                    </a:lnTo>
                    <a:lnTo>
                      <a:pt x="641" y="3323"/>
                    </a:lnTo>
                    <a:lnTo>
                      <a:pt x="705" y="3358"/>
                    </a:lnTo>
                    <a:lnTo>
                      <a:pt x="772" y="3390"/>
                    </a:lnTo>
                    <a:lnTo>
                      <a:pt x="841" y="3414"/>
                    </a:lnTo>
                    <a:lnTo>
                      <a:pt x="912" y="3432"/>
                    </a:lnTo>
                    <a:lnTo>
                      <a:pt x="986" y="3444"/>
                    </a:lnTo>
                    <a:lnTo>
                      <a:pt x="1061" y="3449"/>
                    </a:lnTo>
                    <a:lnTo>
                      <a:pt x="1138" y="3448"/>
                    </a:lnTo>
                    <a:lnTo>
                      <a:pt x="1214" y="3440"/>
                    </a:lnTo>
                    <a:lnTo>
                      <a:pt x="1287" y="3425"/>
                    </a:lnTo>
                    <a:lnTo>
                      <a:pt x="1359" y="3406"/>
                    </a:lnTo>
                    <a:lnTo>
                      <a:pt x="1428" y="3381"/>
                    </a:lnTo>
                    <a:lnTo>
                      <a:pt x="1492" y="3351"/>
                    </a:lnTo>
                    <a:lnTo>
                      <a:pt x="1555" y="3316"/>
                    </a:lnTo>
                    <a:lnTo>
                      <a:pt x="1614" y="3276"/>
                    </a:lnTo>
                    <a:lnTo>
                      <a:pt x="1669" y="3231"/>
                    </a:lnTo>
                    <a:lnTo>
                      <a:pt x="1720" y="3182"/>
                    </a:lnTo>
                    <a:lnTo>
                      <a:pt x="1767" y="3130"/>
                    </a:lnTo>
                    <a:lnTo>
                      <a:pt x="1809" y="3073"/>
                    </a:lnTo>
                    <a:lnTo>
                      <a:pt x="1847" y="3014"/>
                    </a:lnTo>
                    <a:lnTo>
                      <a:pt x="1880" y="2950"/>
                    </a:lnTo>
                    <a:lnTo>
                      <a:pt x="1907" y="2883"/>
                    </a:lnTo>
                    <a:lnTo>
                      <a:pt x="1930" y="2814"/>
                    </a:lnTo>
                    <a:lnTo>
                      <a:pt x="1946" y="2743"/>
                    </a:lnTo>
                    <a:lnTo>
                      <a:pt x="1956" y="2668"/>
                    </a:lnTo>
                    <a:lnTo>
                      <a:pt x="1961" y="2592"/>
                    </a:lnTo>
                    <a:lnTo>
                      <a:pt x="1959" y="2513"/>
                    </a:lnTo>
                    <a:lnTo>
                      <a:pt x="1949" y="2437"/>
                    </a:lnTo>
                    <a:lnTo>
                      <a:pt x="1933" y="2362"/>
                    </a:lnTo>
                    <a:lnTo>
                      <a:pt x="1911" y="2290"/>
                    </a:lnTo>
                    <a:lnTo>
                      <a:pt x="1883" y="2221"/>
                    </a:lnTo>
                    <a:lnTo>
                      <a:pt x="1848" y="2155"/>
                    </a:lnTo>
                    <a:lnTo>
                      <a:pt x="1809" y="2091"/>
                    </a:lnTo>
                    <a:lnTo>
                      <a:pt x="1765" y="2032"/>
                    </a:lnTo>
                    <a:lnTo>
                      <a:pt x="1716" y="1977"/>
                    </a:lnTo>
                    <a:lnTo>
                      <a:pt x="1661" y="1926"/>
                    </a:lnTo>
                    <a:lnTo>
                      <a:pt x="1604" y="1880"/>
                    </a:lnTo>
                    <a:lnTo>
                      <a:pt x="1542" y="1839"/>
                    </a:lnTo>
                    <a:lnTo>
                      <a:pt x="1477" y="1802"/>
                    </a:lnTo>
                    <a:lnTo>
                      <a:pt x="1408" y="1772"/>
                    </a:lnTo>
                    <a:lnTo>
                      <a:pt x="1336" y="1748"/>
                    </a:lnTo>
                    <a:lnTo>
                      <a:pt x="1263" y="1730"/>
                    </a:lnTo>
                    <a:lnTo>
                      <a:pt x="1186" y="1719"/>
                    </a:lnTo>
                    <a:lnTo>
                      <a:pt x="1108" y="1714"/>
                    </a:lnTo>
                    <a:close/>
                    <a:moveTo>
                      <a:pt x="1210" y="225"/>
                    </a:moveTo>
                    <a:lnTo>
                      <a:pt x="1210" y="1491"/>
                    </a:lnTo>
                    <a:lnTo>
                      <a:pt x="1291" y="1507"/>
                    </a:lnTo>
                    <a:lnTo>
                      <a:pt x="1370" y="1526"/>
                    </a:lnTo>
                    <a:lnTo>
                      <a:pt x="1444" y="1548"/>
                    </a:lnTo>
                    <a:lnTo>
                      <a:pt x="1517" y="1575"/>
                    </a:lnTo>
                    <a:lnTo>
                      <a:pt x="1586" y="1605"/>
                    </a:lnTo>
                    <a:lnTo>
                      <a:pt x="1652" y="1639"/>
                    </a:lnTo>
                    <a:lnTo>
                      <a:pt x="1714" y="1678"/>
                    </a:lnTo>
                    <a:lnTo>
                      <a:pt x="1774" y="1721"/>
                    </a:lnTo>
                    <a:lnTo>
                      <a:pt x="1829" y="1768"/>
                    </a:lnTo>
                    <a:lnTo>
                      <a:pt x="1882" y="1819"/>
                    </a:lnTo>
                    <a:lnTo>
                      <a:pt x="1931" y="1874"/>
                    </a:lnTo>
                    <a:lnTo>
                      <a:pt x="1975" y="1933"/>
                    </a:lnTo>
                    <a:lnTo>
                      <a:pt x="2018" y="1996"/>
                    </a:lnTo>
                    <a:lnTo>
                      <a:pt x="2056" y="2064"/>
                    </a:lnTo>
                    <a:lnTo>
                      <a:pt x="2090" y="2137"/>
                    </a:lnTo>
                    <a:lnTo>
                      <a:pt x="2120" y="2214"/>
                    </a:lnTo>
                    <a:lnTo>
                      <a:pt x="2147" y="2297"/>
                    </a:lnTo>
                    <a:lnTo>
                      <a:pt x="2168" y="2380"/>
                    </a:lnTo>
                    <a:lnTo>
                      <a:pt x="2182" y="2463"/>
                    </a:lnTo>
                    <a:lnTo>
                      <a:pt x="2190" y="2543"/>
                    </a:lnTo>
                    <a:lnTo>
                      <a:pt x="2191" y="2622"/>
                    </a:lnTo>
                    <a:lnTo>
                      <a:pt x="2185" y="2700"/>
                    </a:lnTo>
                    <a:lnTo>
                      <a:pt x="2174" y="2777"/>
                    </a:lnTo>
                    <a:lnTo>
                      <a:pt x="2157" y="2853"/>
                    </a:lnTo>
                    <a:lnTo>
                      <a:pt x="2134" y="2928"/>
                    </a:lnTo>
                    <a:lnTo>
                      <a:pt x="2105" y="3001"/>
                    </a:lnTo>
                    <a:lnTo>
                      <a:pt x="2070" y="3074"/>
                    </a:lnTo>
                    <a:lnTo>
                      <a:pt x="2030" y="3144"/>
                    </a:lnTo>
                    <a:lnTo>
                      <a:pt x="1984" y="3214"/>
                    </a:lnTo>
                    <a:lnTo>
                      <a:pt x="1933" y="3282"/>
                    </a:lnTo>
                    <a:lnTo>
                      <a:pt x="1876" y="3351"/>
                    </a:lnTo>
                    <a:lnTo>
                      <a:pt x="2648" y="3351"/>
                    </a:lnTo>
                    <a:lnTo>
                      <a:pt x="2648" y="2519"/>
                    </a:lnTo>
                    <a:lnTo>
                      <a:pt x="3441" y="2519"/>
                    </a:lnTo>
                    <a:lnTo>
                      <a:pt x="3441" y="225"/>
                    </a:lnTo>
                    <a:lnTo>
                      <a:pt x="1210" y="225"/>
                    </a:lnTo>
                    <a:close/>
                    <a:moveTo>
                      <a:pt x="983" y="0"/>
                    </a:moveTo>
                    <a:lnTo>
                      <a:pt x="3668" y="0"/>
                    </a:lnTo>
                    <a:lnTo>
                      <a:pt x="3670" y="21"/>
                    </a:lnTo>
                    <a:lnTo>
                      <a:pt x="3670" y="42"/>
                    </a:lnTo>
                    <a:lnTo>
                      <a:pt x="3671" y="2178"/>
                    </a:lnTo>
                    <a:lnTo>
                      <a:pt x="3670" y="2476"/>
                    </a:lnTo>
                    <a:lnTo>
                      <a:pt x="3671" y="2774"/>
                    </a:lnTo>
                    <a:lnTo>
                      <a:pt x="3670" y="2793"/>
                    </a:lnTo>
                    <a:lnTo>
                      <a:pt x="3665" y="2811"/>
                    </a:lnTo>
                    <a:lnTo>
                      <a:pt x="3657" y="2825"/>
                    </a:lnTo>
                    <a:lnTo>
                      <a:pt x="3644" y="2841"/>
                    </a:lnTo>
                    <a:lnTo>
                      <a:pt x="2919" y="3552"/>
                    </a:lnTo>
                    <a:lnTo>
                      <a:pt x="2906" y="3564"/>
                    </a:lnTo>
                    <a:lnTo>
                      <a:pt x="2891" y="3571"/>
                    </a:lnTo>
                    <a:lnTo>
                      <a:pt x="2874" y="3577"/>
                    </a:lnTo>
                    <a:lnTo>
                      <a:pt x="2857" y="3578"/>
                    </a:lnTo>
                    <a:lnTo>
                      <a:pt x="1573" y="3578"/>
                    </a:lnTo>
                    <a:lnTo>
                      <a:pt x="1547" y="3580"/>
                    </a:lnTo>
                    <a:lnTo>
                      <a:pt x="1523" y="3588"/>
                    </a:lnTo>
                    <a:lnTo>
                      <a:pt x="1443" y="3617"/>
                    </a:lnTo>
                    <a:lnTo>
                      <a:pt x="1364" y="3639"/>
                    </a:lnTo>
                    <a:lnTo>
                      <a:pt x="1285" y="3656"/>
                    </a:lnTo>
                    <a:lnTo>
                      <a:pt x="1207" y="3667"/>
                    </a:lnTo>
                    <a:lnTo>
                      <a:pt x="1128" y="3673"/>
                    </a:lnTo>
                    <a:lnTo>
                      <a:pt x="1050" y="3673"/>
                    </a:lnTo>
                    <a:lnTo>
                      <a:pt x="973" y="3667"/>
                    </a:lnTo>
                    <a:lnTo>
                      <a:pt x="897" y="3657"/>
                    </a:lnTo>
                    <a:lnTo>
                      <a:pt x="823" y="3641"/>
                    </a:lnTo>
                    <a:lnTo>
                      <a:pt x="750" y="3619"/>
                    </a:lnTo>
                    <a:lnTo>
                      <a:pt x="679" y="3594"/>
                    </a:lnTo>
                    <a:lnTo>
                      <a:pt x="610" y="3562"/>
                    </a:lnTo>
                    <a:lnTo>
                      <a:pt x="543" y="3527"/>
                    </a:lnTo>
                    <a:lnTo>
                      <a:pt x="479" y="3485"/>
                    </a:lnTo>
                    <a:lnTo>
                      <a:pt x="417" y="3441"/>
                    </a:lnTo>
                    <a:lnTo>
                      <a:pt x="359" y="3391"/>
                    </a:lnTo>
                    <a:lnTo>
                      <a:pt x="305" y="3337"/>
                    </a:lnTo>
                    <a:lnTo>
                      <a:pt x="253" y="3279"/>
                    </a:lnTo>
                    <a:lnTo>
                      <a:pt x="205" y="3217"/>
                    </a:lnTo>
                    <a:lnTo>
                      <a:pt x="162" y="3150"/>
                    </a:lnTo>
                    <a:lnTo>
                      <a:pt x="122" y="3079"/>
                    </a:lnTo>
                    <a:lnTo>
                      <a:pt x="87" y="3005"/>
                    </a:lnTo>
                    <a:lnTo>
                      <a:pt x="57" y="2927"/>
                    </a:lnTo>
                    <a:lnTo>
                      <a:pt x="33" y="2852"/>
                    </a:lnTo>
                    <a:lnTo>
                      <a:pt x="17" y="2777"/>
                    </a:lnTo>
                    <a:lnTo>
                      <a:pt x="6" y="2700"/>
                    </a:lnTo>
                    <a:lnTo>
                      <a:pt x="0" y="2624"/>
                    </a:lnTo>
                    <a:lnTo>
                      <a:pt x="0" y="2548"/>
                    </a:lnTo>
                    <a:lnTo>
                      <a:pt x="6" y="2473"/>
                    </a:lnTo>
                    <a:lnTo>
                      <a:pt x="17" y="2397"/>
                    </a:lnTo>
                    <a:lnTo>
                      <a:pt x="32" y="2323"/>
                    </a:lnTo>
                    <a:lnTo>
                      <a:pt x="54" y="2250"/>
                    </a:lnTo>
                    <a:lnTo>
                      <a:pt x="79" y="2178"/>
                    </a:lnTo>
                    <a:lnTo>
                      <a:pt x="110" y="2109"/>
                    </a:lnTo>
                    <a:lnTo>
                      <a:pt x="145" y="2041"/>
                    </a:lnTo>
                    <a:lnTo>
                      <a:pt x="185" y="1976"/>
                    </a:lnTo>
                    <a:lnTo>
                      <a:pt x="230" y="1914"/>
                    </a:lnTo>
                    <a:lnTo>
                      <a:pt x="279" y="1855"/>
                    </a:lnTo>
                    <a:lnTo>
                      <a:pt x="331" y="1799"/>
                    </a:lnTo>
                    <a:lnTo>
                      <a:pt x="388" y="1748"/>
                    </a:lnTo>
                    <a:lnTo>
                      <a:pt x="450" y="1700"/>
                    </a:lnTo>
                    <a:lnTo>
                      <a:pt x="514" y="1655"/>
                    </a:lnTo>
                    <a:lnTo>
                      <a:pt x="582" y="1616"/>
                    </a:lnTo>
                    <a:lnTo>
                      <a:pt x="658" y="1580"/>
                    </a:lnTo>
                    <a:lnTo>
                      <a:pt x="735" y="1550"/>
                    </a:lnTo>
                    <a:lnTo>
                      <a:pt x="815" y="1526"/>
                    </a:lnTo>
                    <a:lnTo>
                      <a:pt x="897" y="1507"/>
                    </a:lnTo>
                    <a:lnTo>
                      <a:pt x="983" y="1494"/>
                    </a:lnTo>
                    <a:lnTo>
                      <a:pt x="983"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18" name="Freeform 12"/>
              <p:cNvSpPr>
                <a:spLocks/>
              </p:cNvSpPr>
              <p:nvPr/>
            </p:nvSpPr>
            <p:spPr bwMode="auto">
              <a:xfrm>
                <a:off x="4729241" y="2431534"/>
                <a:ext cx="260156" cy="182258"/>
              </a:xfrm>
              <a:custGeom>
                <a:avLst/>
                <a:gdLst>
                  <a:gd name="T0" fmla="*/ 1115 w 1229"/>
                  <a:gd name="T1" fmla="*/ 0 h 861"/>
                  <a:gd name="T2" fmla="*/ 1136 w 1229"/>
                  <a:gd name="T3" fmla="*/ 0 h 861"/>
                  <a:gd name="T4" fmla="*/ 1156 w 1229"/>
                  <a:gd name="T5" fmla="*/ 6 h 861"/>
                  <a:gd name="T6" fmla="*/ 1173 w 1229"/>
                  <a:gd name="T7" fmla="*/ 15 h 861"/>
                  <a:gd name="T8" fmla="*/ 1190 w 1229"/>
                  <a:gd name="T9" fmla="*/ 28 h 861"/>
                  <a:gd name="T10" fmla="*/ 1206 w 1229"/>
                  <a:gd name="T11" fmla="*/ 46 h 861"/>
                  <a:gd name="T12" fmla="*/ 1219 w 1229"/>
                  <a:gd name="T13" fmla="*/ 68 h 861"/>
                  <a:gd name="T14" fmla="*/ 1227 w 1229"/>
                  <a:gd name="T15" fmla="*/ 92 h 861"/>
                  <a:gd name="T16" fmla="*/ 1229 w 1229"/>
                  <a:gd name="T17" fmla="*/ 116 h 861"/>
                  <a:gd name="T18" fmla="*/ 1225 w 1229"/>
                  <a:gd name="T19" fmla="*/ 141 h 861"/>
                  <a:gd name="T20" fmla="*/ 1214 w 1229"/>
                  <a:gd name="T21" fmla="*/ 165 h 861"/>
                  <a:gd name="T22" fmla="*/ 1199 w 1229"/>
                  <a:gd name="T23" fmla="*/ 186 h 861"/>
                  <a:gd name="T24" fmla="*/ 1181 w 1229"/>
                  <a:gd name="T25" fmla="*/ 205 h 861"/>
                  <a:gd name="T26" fmla="*/ 577 w 1229"/>
                  <a:gd name="T27" fmla="*/ 811 h 861"/>
                  <a:gd name="T28" fmla="*/ 552 w 1229"/>
                  <a:gd name="T29" fmla="*/ 833 h 861"/>
                  <a:gd name="T30" fmla="*/ 528 w 1229"/>
                  <a:gd name="T31" fmla="*/ 849 h 861"/>
                  <a:gd name="T32" fmla="*/ 503 w 1229"/>
                  <a:gd name="T33" fmla="*/ 858 h 861"/>
                  <a:gd name="T34" fmla="*/ 480 w 1229"/>
                  <a:gd name="T35" fmla="*/ 861 h 861"/>
                  <a:gd name="T36" fmla="*/ 456 w 1229"/>
                  <a:gd name="T37" fmla="*/ 859 h 861"/>
                  <a:gd name="T38" fmla="*/ 433 w 1229"/>
                  <a:gd name="T39" fmla="*/ 849 h 861"/>
                  <a:gd name="T40" fmla="*/ 408 w 1229"/>
                  <a:gd name="T41" fmla="*/ 833 h 861"/>
                  <a:gd name="T42" fmla="*/ 384 w 1229"/>
                  <a:gd name="T43" fmla="*/ 812 h 861"/>
                  <a:gd name="T44" fmla="*/ 41 w 1229"/>
                  <a:gd name="T45" fmla="*/ 470 h 861"/>
                  <a:gd name="T46" fmla="*/ 22 w 1229"/>
                  <a:gd name="T47" fmla="*/ 446 h 861"/>
                  <a:gd name="T48" fmla="*/ 9 w 1229"/>
                  <a:gd name="T49" fmla="*/ 423 h 861"/>
                  <a:gd name="T50" fmla="*/ 2 w 1229"/>
                  <a:gd name="T51" fmla="*/ 397 h 861"/>
                  <a:gd name="T52" fmla="*/ 0 w 1229"/>
                  <a:gd name="T53" fmla="*/ 372 h 861"/>
                  <a:gd name="T54" fmla="*/ 6 w 1229"/>
                  <a:gd name="T55" fmla="*/ 347 h 861"/>
                  <a:gd name="T56" fmla="*/ 16 w 1229"/>
                  <a:gd name="T57" fmla="*/ 324 h 861"/>
                  <a:gd name="T58" fmla="*/ 32 w 1229"/>
                  <a:gd name="T59" fmla="*/ 302 h 861"/>
                  <a:gd name="T60" fmla="*/ 54 w 1229"/>
                  <a:gd name="T61" fmla="*/ 286 h 861"/>
                  <a:gd name="T62" fmla="*/ 76 w 1229"/>
                  <a:gd name="T63" fmla="*/ 275 h 861"/>
                  <a:gd name="T64" fmla="*/ 102 w 1229"/>
                  <a:gd name="T65" fmla="*/ 269 h 861"/>
                  <a:gd name="T66" fmla="*/ 126 w 1229"/>
                  <a:gd name="T67" fmla="*/ 270 h 861"/>
                  <a:gd name="T68" fmla="*/ 152 w 1229"/>
                  <a:gd name="T69" fmla="*/ 277 h 861"/>
                  <a:gd name="T70" fmla="*/ 176 w 1229"/>
                  <a:gd name="T71" fmla="*/ 290 h 861"/>
                  <a:gd name="T72" fmla="*/ 200 w 1229"/>
                  <a:gd name="T73" fmla="*/ 309 h 861"/>
                  <a:gd name="T74" fmla="*/ 291 w 1229"/>
                  <a:gd name="T75" fmla="*/ 402 h 861"/>
                  <a:gd name="T76" fmla="*/ 384 w 1229"/>
                  <a:gd name="T77" fmla="*/ 495 h 861"/>
                  <a:gd name="T78" fmla="*/ 479 w 1229"/>
                  <a:gd name="T79" fmla="*/ 591 h 861"/>
                  <a:gd name="T80" fmla="*/ 660 w 1229"/>
                  <a:gd name="T81" fmla="*/ 409 h 861"/>
                  <a:gd name="T82" fmla="*/ 839 w 1229"/>
                  <a:gd name="T83" fmla="*/ 230 h 861"/>
                  <a:gd name="T84" fmla="*/ 1017 w 1229"/>
                  <a:gd name="T85" fmla="*/ 53 h 861"/>
                  <a:gd name="T86" fmla="*/ 1041 w 1229"/>
                  <a:gd name="T87" fmla="*/ 32 h 861"/>
                  <a:gd name="T88" fmla="*/ 1066 w 1229"/>
                  <a:gd name="T89" fmla="*/ 16 h 861"/>
                  <a:gd name="T90" fmla="*/ 1093 w 1229"/>
                  <a:gd name="T91" fmla="*/ 5 h 861"/>
                  <a:gd name="T92" fmla="*/ 1115 w 1229"/>
                  <a:gd name="T9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9" h="861">
                    <a:moveTo>
                      <a:pt x="1115" y="0"/>
                    </a:moveTo>
                    <a:lnTo>
                      <a:pt x="1136" y="0"/>
                    </a:lnTo>
                    <a:lnTo>
                      <a:pt x="1156" y="6"/>
                    </a:lnTo>
                    <a:lnTo>
                      <a:pt x="1173" y="15"/>
                    </a:lnTo>
                    <a:lnTo>
                      <a:pt x="1190" y="28"/>
                    </a:lnTo>
                    <a:lnTo>
                      <a:pt x="1206" y="46"/>
                    </a:lnTo>
                    <a:lnTo>
                      <a:pt x="1219" y="68"/>
                    </a:lnTo>
                    <a:lnTo>
                      <a:pt x="1227" y="92"/>
                    </a:lnTo>
                    <a:lnTo>
                      <a:pt x="1229" y="116"/>
                    </a:lnTo>
                    <a:lnTo>
                      <a:pt x="1225" y="141"/>
                    </a:lnTo>
                    <a:lnTo>
                      <a:pt x="1214" y="165"/>
                    </a:lnTo>
                    <a:lnTo>
                      <a:pt x="1199" y="186"/>
                    </a:lnTo>
                    <a:lnTo>
                      <a:pt x="1181" y="205"/>
                    </a:lnTo>
                    <a:lnTo>
                      <a:pt x="577" y="811"/>
                    </a:lnTo>
                    <a:lnTo>
                      <a:pt x="552" y="833"/>
                    </a:lnTo>
                    <a:lnTo>
                      <a:pt x="528" y="849"/>
                    </a:lnTo>
                    <a:lnTo>
                      <a:pt x="503" y="858"/>
                    </a:lnTo>
                    <a:lnTo>
                      <a:pt x="480" y="861"/>
                    </a:lnTo>
                    <a:lnTo>
                      <a:pt x="456" y="859"/>
                    </a:lnTo>
                    <a:lnTo>
                      <a:pt x="433" y="849"/>
                    </a:lnTo>
                    <a:lnTo>
                      <a:pt x="408" y="833"/>
                    </a:lnTo>
                    <a:lnTo>
                      <a:pt x="384" y="812"/>
                    </a:lnTo>
                    <a:lnTo>
                      <a:pt x="41" y="470"/>
                    </a:lnTo>
                    <a:lnTo>
                      <a:pt x="22" y="446"/>
                    </a:lnTo>
                    <a:lnTo>
                      <a:pt x="9" y="423"/>
                    </a:lnTo>
                    <a:lnTo>
                      <a:pt x="2" y="397"/>
                    </a:lnTo>
                    <a:lnTo>
                      <a:pt x="0" y="372"/>
                    </a:lnTo>
                    <a:lnTo>
                      <a:pt x="6" y="347"/>
                    </a:lnTo>
                    <a:lnTo>
                      <a:pt x="16" y="324"/>
                    </a:lnTo>
                    <a:lnTo>
                      <a:pt x="32" y="302"/>
                    </a:lnTo>
                    <a:lnTo>
                      <a:pt x="54" y="286"/>
                    </a:lnTo>
                    <a:lnTo>
                      <a:pt x="76" y="275"/>
                    </a:lnTo>
                    <a:lnTo>
                      <a:pt x="102" y="269"/>
                    </a:lnTo>
                    <a:lnTo>
                      <a:pt x="126" y="270"/>
                    </a:lnTo>
                    <a:lnTo>
                      <a:pt x="152" y="277"/>
                    </a:lnTo>
                    <a:lnTo>
                      <a:pt x="176" y="290"/>
                    </a:lnTo>
                    <a:lnTo>
                      <a:pt x="200" y="309"/>
                    </a:lnTo>
                    <a:lnTo>
                      <a:pt x="291" y="402"/>
                    </a:lnTo>
                    <a:lnTo>
                      <a:pt x="384" y="495"/>
                    </a:lnTo>
                    <a:lnTo>
                      <a:pt x="479" y="591"/>
                    </a:lnTo>
                    <a:lnTo>
                      <a:pt x="660" y="409"/>
                    </a:lnTo>
                    <a:lnTo>
                      <a:pt x="839" y="230"/>
                    </a:lnTo>
                    <a:lnTo>
                      <a:pt x="1017" y="53"/>
                    </a:lnTo>
                    <a:lnTo>
                      <a:pt x="1041" y="32"/>
                    </a:lnTo>
                    <a:lnTo>
                      <a:pt x="1066" y="16"/>
                    </a:lnTo>
                    <a:lnTo>
                      <a:pt x="1093" y="5"/>
                    </a:lnTo>
                    <a:lnTo>
                      <a:pt x="1115"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grpSp>
        <p:nvGrpSpPr>
          <p:cNvPr id="29" name="Group 28"/>
          <p:cNvGrpSpPr/>
          <p:nvPr/>
        </p:nvGrpSpPr>
        <p:grpSpPr>
          <a:xfrm>
            <a:off x="1895209" y="1965721"/>
            <a:ext cx="2160387" cy="2160387"/>
            <a:chOff x="1857352" y="1578592"/>
            <a:chExt cx="2118219" cy="2118219"/>
          </a:xfrm>
        </p:grpSpPr>
        <p:sp>
          <p:nvSpPr>
            <p:cNvPr id="10" name="Rectangle 9"/>
            <p:cNvSpPr/>
            <p:nvPr/>
          </p:nvSpPr>
          <p:spPr>
            <a:xfrm>
              <a:off x="1857352" y="1578592"/>
              <a:ext cx="2118219" cy="2118219"/>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 name="Rectangle 5"/>
            <p:cNvSpPr/>
            <p:nvPr/>
          </p:nvSpPr>
          <p:spPr>
            <a:xfrm>
              <a:off x="1860006" y="3009190"/>
              <a:ext cx="2112910" cy="630942"/>
            </a:xfrm>
            <a:prstGeom prst="rect">
              <a:avLst/>
            </a:prstGeom>
          </p:spPr>
          <p:txBody>
            <a:bodyPr wrap="square" anchor="b">
              <a:spAutoFit/>
            </a:bodyPr>
            <a:lstStyle/>
            <a:p>
              <a:pPr algn="ctr" defTabSz="932597">
                <a:lnSpc>
                  <a:spcPts val="2142"/>
                </a:lnSpc>
              </a:pPr>
              <a:r>
                <a:rPr lang="en-US" sz="2040" kern="0" spc="-31" dirty="0">
                  <a:solidFill>
                    <a:srgbClr val="FFFFFF"/>
                  </a:solidFill>
                </a:rPr>
                <a:t>Third-party verification</a:t>
              </a:r>
            </a:p>
          </p:txBody>
        </p:sp>
        <p:grpSp>
          <p:nvGrpSpPr>
            <p:cNvPr id="27" name="Group 26"/>
            <p:cNvGrpSpPr/>
            <p:nvPr/>
          </p:nvGrpSpPr>
          <p:grpSpPr>
            <a:xfrm>
              <a:off x="2449182" y="1908587"/>
              <a:ext cx="929229" cy="809372"/>
              <a:chOff x="2449182" y="1908587"/>
              <a:chExt cx="929229" cy="809372"/>
            </a:xfrm>
          </p:grpSpPr>
          <p:sp>
            <p:nvSpPr>
              <p:cNvPr id="23" name="Freeform 18"/>
              <p:cNvSpPr>
                <a:spLocks/>
              </p:cNvSpPr>
              <p:nvPr/>
            </p:nvSpPr>
            <p:spPr bwMode="auto">
              <a:xfrm rot="762398">
                <a:off x="2837449" y="1908587"/>
                <a:ext cx="331477" cy="574639"/>
              </a:xfrm>
              <a:custGeom>
                <a:avLst/>
                <a:gdLst>
                  <a:gd name="T0" fmla="*/ 931 w 1688"/>
                  <a:gd name="T1" fmla="*/ 4 h 2929"/>
                  <a:gd name="T2" fmla="*/ 1095 w 1688"/>
                  <a:gd name="T3" fmla="*/ 38 h 2929"/>
                  <a:gd name="T4" fmla="*/ 1246 w 1688"/>
                  <a:gd name="T5" fmla="*/ 102 h 2929"/>
                  <a:gd name="T6" fmla="*/ 1381 w 1688"/>
                  <a:gd name="T7" fmla="*/ 192 h 2929"/>
                  <a:gd name="T8" fmla="*/ 1495 w 1688"/>
                  <a:gd name="T9" fmla="*/ 307 h 2929"/>
                  <a:gd name="T10" fmla="*/ 1586 w 1688"/>
                  <a:gd name="T11" fmla="*/ 442 h 2929"/>
                  <a:gd name="T12" fmla="*/ 1649 w 1688"/>
                  <a:gd name="T13" fmla="*/ 593 h 2929"/>
                  <a:gd name="T14" fmla="*/ 1684 w 1688"/>
                  <a:gd name="T15" fmla="*/ 758 h 2929"/>
                  <a:gd name="T16" fmla="*/ 1684 w 1688"/>
                  <a:gd name="T17" fmla="*/ 928 h 2929"/>
                  <a:gd name="T18" fmla="*/ 1652 w 1688"/>
                  <a:gd name="T19" fmla="*/ 1086 h 2929"/>
                  <a:gd name="T20" fmla="*/ 1593 w 1688"/>
                  <a:gd name="T21" fmla="*/ 1233 h 2929"/>
                  <a:gd name="T22" fmla="*/ 1509 w 1688"/>
                  <a:gd name="T23" fmla="*/ 1364 h 2929"/>
                  <a:gd name="T24" fmla="*/ 1402 w 1688"/>
                  <a:gd name="T25" fmla="*/ 1478 h 2929"/>
                  <a:gd name="T26" fmla="*/ 1276 w 1688"/>
                  <a:gd name="T27" fmla="*/ 1569 h 2929"/>
                  <a:gd name="T28" fmla="*/ 1272 w 1688"/>
                  <a:gd name="T29" fmla="*/ 2556 h 2929"/>
                  <a:gd name="T30" fmla="*/ 1242 w 1688"/>
                  <a:gd name="T31" fmla="*/ 2665 h 2929"/>
                  <a:gd name="T32" fmla="*/ 1187 w 1688"/>
                  <a:gd name="T33" fmla="*/ 2760 h 2929"/>
                  <a:gd name="T34" fmla="*/ 1108 w 1688"/>
                  <a:gd name="T35" fmla="*/ 2839 h 2929"/>
                  <a:gd name="T36" fmla="*/ 1012 w 1688"/>
                  <a:gd name="T37" fmla="*/ 2894 h 2929"/>
                  <a:gd name="T38" fmla="*/ 903 w 1688"/>
                  <a:gd name="T39" fmla="*/ 2925 h 2929"/>
                  <a:gd name="T40" fmla="*/ 786 w 1688"/>
                  <a:gd name="T41" fmla="*/ 2925 h 2929"/>
                  <a:gd name="T42" fmla="*/ 675 w 1688"/>
                  <a:gd name="T43" fmla="*/ 2894 h 2929"/>
                  <a:gd name="T44" fmla="*/ 580 w 1688"/>
                  <a:gd name="T45" fmla="*/ 2839 h 2929"/>
                  <a:gd name="T46" fmla="*/ 503 w 1688"/>
                  <a:gd name="T47" fmla="*/ 2760 h 2929"/>
                  <a:gd name="T48" fmla="*/ 446 w 1688"/>
                  <a:gd name="T49" fmla="*/ 2665 h 2929"/>
                  <a:gd name="T50" fmla="*/ 415 w 1688"/>
                  <a:gd name="T51" fmla="*/ 2556 h 2929"/>
                  <a:gd name="T52" fmla="*/ 413 w 1688"/>
                  <a:gd name="T53" fmla="*/ 1569 h 2929"/>
                  <a:gd name="T54" fmla="*/ 286 w 1688"/>
                  <a:gd name="T55" fmla="*/ 1478 h 2929"/>
                  <a:gd name="T56" fmla="*/ 179 w 1688"/>
                  <a:gd name="T57" fmla="*/ 1364 h 2929"/>
                  <a:gd name="T58" fmla="*/ 95 w 1688"/>
                  <a:gd name="T59" fmla="*/ 1233 h 2929"/>
                  <a:gd name="T60" fmla="*/ 35 w 1688"/>
                  <a:gd name="T61" fmla="*/ 1086 h 2929"/>
                  <a:gd name="T62" fmla="*/ 4 w 1688"/>
                  <a:gd name="T63" fmla="*/ 928 h 2929"/>
                  <a:gd name="T64" fmla="*/ 4 w 1688"/>
                  <a:gd name="T65" fmla="*/ 758 h 2929"/>
                  <a:gd name="T66" fmla="*/ 38 w 1688"/>
                  <a:gd name="T67" fmla="*/ 593 h 2929"/>
                  <a:gd name="T68" fmla="*/ 102 w 1688"/>
                  <a:gd name="T69" fmla="*/ 442 h 2929"/>
                  <a:gd name="T70" fmla="*/ 193 w 1688"/>
                  <a:gd name="T71" fmla="*/ 307 h 2929"/>
                  <a:gd name="T72" fmla="*/ 308 w 1688"/>
                  <a:gd name="T73" fmla="*/ 192 h 2929"/>
                  <a:gd name="T74" fmla="*/ 442 w 1688"/>
                  <a:gd name="T75" fmla="*/ 102 h 2929"/>
                  <a:gd name="T76" fmla="*/ 592 w 1688"/>
                  <a:gd name="T77" fmla="*/ 38 h 2929"/>
                  <a:gd name="T78" fmla="*/ 758 w 1688"/>
                  <a:gd name="T79" fmla="*/ 4 h 2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8" h="2929">
                    <a:moveTo>
                      <a:pt x="844" y="0"/>
                    </a:moveTo>
                    <a:lnTo>
                      <a:pt x="931" y="4"/>
                    </a:lnTo>
                    <a:lnTo>
                      <a:pt x="1014" y="17"/>
                    </a:lnTo>
                    <a:lnTo>
                      <a:pt x="1095" y="38"/>
                    </a:lnTo>
                    <a:lnTo>
                      <a:pt x="1173" y="67"/>
                    </a:lnTo>
                    <a:lnTo>
                      <a:pt x="1246" y="102"/>
                    </a:lnTo>
                    <a:lnTo>
                      <a:pt x="1316" y="144"/>
                    </a:lnTo>
                    <a:lnTo>
                      <a:pt x="1381" y="192"/>
                    </a:lnTo>
                    <a:lnTo>
                      <a:pt x="1441" y="248"/>
                    </a:lnTo>
                    <a:lnTo>
                      <a:pt x="1495" y="307"/>
                    </a:lnTo>
                    <a:lnTo>
                      <a:pt x="1544" y="372"/>
                    </a:lnTo>
                    <a:lnTo>
                      <a:pt x="1586" y="442"/>
                    </a:lnTo>
                    <a:lnTo>
                      <a:pt x="1622" y="516"/>
                    </a:lnTo>
                    <a:lnTo>
                      <a:pt x="1649" y="593"/>
                    </a:lnTo>
                    <a:lnTo>
                      <a:pt x="1672" y="675"/>
                    </a:lnTo>
                    <a:lnTo>
                      <a:pt x="1684" y="758"/>
                    </a:lnTo>
                    <a:lnTo>
                      <a:pt x="1688" y="845"/>
                    </a:lnTo>
                    <a:lnTo>
                      <a:pt x="1684" y="928"/>
                    </a:lnTo>
                    <a:lnTo>
                      <a:pt x="1672" y="1008"/>
                    </a:lnTo>
                    <a:lnTo>
                      <a:pt x="1652" y="1086"/>
                    </a:lnTo>
                    <a:lnTo>
                      <a:pt x="1626" y="1161"/>
                    </a:lnTo>
                    <a:lnTo>
                      <a:pt x="1593" y="1233"/>
                    </a:lnTo>
                    <a:lnTo>
                      <a:pt x="1554" y="1301"/>
                    </a:lnTo>
                    <a:lnTo>
                      <a:pt x="1509" y="1364"/>
                    </a:lnTo>
                    <a:lnTo>
                      <a:pt x="1457" y="1424"/>
                    </a:lnTo>
                    <a:lnTo>
                      <a:pt x="1402" y="1478"/>
                    </a:lnTo>
                    <a:lnTo>
                      <a:pt x="1341" y="1526"/>
                    </a:lnTo>
                    <a:lnTo>
                      <a:pt x="1276" y="1569"/>
                    </a:lnTo>
                    <a:lnTo>
                      <a:pt x="1276" y="2496"/>
                    </a:lnTo>
                    <a:lnTo>
                      <a:pt x="1272" y="2556"/>
                    </a:lnTo>
                    <a:lnTo>
                      <a:pt x="1261" y="2611"/>
                    </a:lnTo>
                    <a:lnTo>
                      <a:pt x="1242" y="2665"/>
                    </a:lnTo>
                    <a:lnTo>
                      <a:pt x="1217" y="2715"/>
                    </a:lnTo>
                    <a:lnTo>
                      <a:pt x="1187" y="2760"/>
                    </a:lnTo>
                    <a:lnTo>
                      <a:pt x="1149" y="2802"/>
                    </a:lnTo>
                    <a:lnTo>
                      <a:pt x="1108" y="2839"/>
                    </a:lnTo>
                    <a:lnTo>
                      <a:pt x="1062" y="2869"/>
                    </a:lnTo>
                    <a:lnTo>
                      <a:pt x="1012" y="2894"/>
                    </a:lnTo>
                    <a:lnTo>
                      <a:pt x="959" y="2914"/>
                    </a:lnTo>
                    <a:lnTo>
                      <a:pt x="903" y="2925"/>
                    </a:lnTo>
                    <a:lnTo>
                      <a:pt x="844" y="2929"/>
                    </a:lnTo>
                    <a:lnTo>
                      <a:pt x="786" y="2925"/>
                    </a:lnTo>
                    <a:lnTo>
                      <a:pt x="729" y="2914"/>
                    </a:lnTo>
                    <a:lnTo>
                      <a:pt x="675" y="2894"/>
                    </a:lnTo>
                    <a:lnTo>
                      <a:pt x="626" y="2869"/>
                    </a:lnTo>
                    <a:lnTo>
                      <a:pt x="580" y="2839"/>
                    </a:lnTo>
                    <a:lnTo>
                      <a:pt x="538" y="2802"/>
                    </a:lnTo>
                    <a:lnTo>
                      <a:pt x="503" y="2760"/>
                    </a:lnTo>
                    <a:lnTo>
                      <a:pt x="471" y="2715"/>
                    </a:lnTo>
                    <a:lnTo>
                      <a:pt x="446" y="2665"/>
                    </a:lnTo>
                    <a:lnTo>
                      <a:pt x="428" y="2611"/>
                    </a:lnTo>
                    <a:lnTo>
                      <a:pt x="415" y="2556"/>
                    </a:lnTo>
                    <a:lnTo>
                      <a:pt x="413" y="2496"/>
                    </a:lnTo>
                    <a:lnTo>
                      <a:pt x="413" y="1569"/>
                    </a:lnTo>
                    <a:lnTo>
                      <a:pt x="346" y="1526"/>
                    </a:lnTo>
                    <a:lnTo>
                      <a:pt x="286" y="1478"/>
                    </a:lnTo>
                    <a:lnTo>
                      <a:pt x="230" y="1424"/>
                    </a:lnTo>
                    <a:lnTo>
                      <a:pt x="179" y="1364"/>
                    </a:lnTo>
                    <a:lnTo>
                      <a:pt x="134" y="1301"/>
                    </a:lnTo>
                    <a:lnTo>
                      <a:pt x="95" y="1233"/>
                    </a:lnTo>
                    <a:lnTo>
                      <a:pt x="62" y="1161"/>
                    </a:lnTo>
                    <a:lnTo>
                      <a:pt x="35" y="1086"/>
                    </a:lnTo>
                    <a:lnTo>
                      <a:pt x="16" y="1008"/>
                    </a:lnTo>
                    <a:lnTo>
                      <a:pt x="4" y="928"/>
                    </a:lnTo>
                    <a:lnTo>
                      <a:pt x="0" y="845"/>
                    </a:lnTo>
                    <a:lnTo>
                      <a:pt x="4" y="758"/>
                    </a:lnTo>
                    <a:lnTo>
                      <a:pt x="18" y="675"/>
                    </a:lnTo>
                    <a:lnTo>
                      <a:pt x="38" y="593"/>
                    </a:lnTo>
                    <a:lnTo>
                      <a:pt x="66" y="516"/>
                    </a:lnTo>
                    <a:lnTo>
                      <a:pt x="102" y="442"/>
                    </a:lnTo>
                    <a:lnTo>
                      <a:pt x="145" y="372"/>
                    </a:lnTo>
                    <a:lnTo>
                      <a:pt x="193" y="307"/>
                    </a:lnTo>
                    <a:lnTo>
                      <a:pt x="247" y="248"/>
                    </a:lnTo>
                    <a:lnTo>
                      <a:pt x="308" y="192"/>
                    </a:lnTo>
                    <a:lnTo>
                      <a:pt x="373" y="144"/>
                    </a:lnTo>
                    <a:lnTo>
                      <a:pt x="442" y="102"/>
                    </a:lnTo>
                    <a:lnTo>
                      <a:pt x="515" y="67"/>
                    </a:lnTo>
                    <a:lnTo>
                      <a:pt x="592" y="38"/>
                    </a:lnTo>
                    <a:lnTo>
                      <a:pt x="674" y="17"/>
                    </a:lnTo>
                    <a:lnTo>
                      <a:pt x="758" y="4"/>
                    </a:lnTo>
                    <a:lnTo>
                      <a:pt x="844" y="0"/>
                    </a:lnTo>
                    <a:close/>
                  </a:path>
                </a:pathLst>
              </a:custGeom>
              <a:no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24" name="Rectangle 19"/>
              <p:cNvSpPr>
                <a:spLocks noChangeArrowheads="1"/>
              </p:cNvSpPr>
              <p:nvPr/>
            </p:nvSpPr>
            <p:spPr bwMode="auto">
              <a:xfrm rot="762398">
                <a:off x="2449182" y="2626700"/>
                <a:ext cx="893162" cy="91259"/>
              </a:xfrm>
              <a:prstGeom prst="rect">
                <a:avLst/>
              </a:prstGeom>
              <a:noFill/>
              <a:ln w="0">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25" name="Freeform 20"/>
              <p:cNvSpPr>
                <a:spLocks/>
              </p:cNvSpPr>
              <p:nvPr/>
            </p:nvSpPr>
            <p:spPr bwMode="auto">
              <a:xfrm rot="762398">
                <a:off x="2485249" y="2432889"/>
                <a:ext cx="893162" cy="158968"/>
              </a:xfrm>
              <a:custGeom>
                <a:avLst/>
                <a:gdLst>
                  <a:gd name="T0" fmla="*/ 416 w 4552"/>
                  <a:gd name="T1" fmla="*/ 0 h 810"/>
                  <a:gd name="T2" fmla="*/ 1691 w 4552"/>
                  <a:gd name="T3" fmla="*/ 0 h 810"/>
                  <a:gd name="T4" fmla="*/ 1709 w 4552"/>
                  <a:gd name="T5" fmla="*/ 62 h 810"/>
                  <a:gd name="T6" fmla="*/ 1736 w 4552"/>
                  <a:gd name="T7" fmla="*/ 119 h 810"/>
                  <a:gd name="T8" fmla="*/ 1767 w 4552"/>
                  <a:gd name="T9" fmla="*/ 174 h 810"/>
                  <a:gd name="T10" fmla="*/ 1806 w 4552"/>
                  <a:gd name="T11" fmla="*/ 224 h 810"/>
                  <a:gd name="T12" fmla="*/ 1850 w 4552"/>
                  <a:gd name="T13" fmla="*/ 271 h 810"/>
                  <a:gd name="T14" fmla="*/ 1899 w 4552"/>
                  <a:gd name="T15" fmla="*/ 312 h 810"/>
                  <a:gd name="T16" fmla="*/ 1953 w 4552"/>
                  <a:gd name="T17" fmla="*/ 348 h 810"/>
                  <a:gd name="T18" fmla="*/ 2011 w 4552"/>
                  <a:gd name="T19" fmla="*/ 378 h 810"/>
                  <a:gd name="T20" fmla="*/ 2073 w 4552"/>
                  <a:gd name="T21" fmla="*/ 403 h 810"/>
                  <a:gd name="T22" fmla="*/ 2138 w 4552"/>
                  <a:gd name="T23" fmla="*/ 421 h 810"/>
                  <a:gd name="T24" fmla="*/ 2205 w 4552"/>
                  <a:gd name="T25" fmla="*/ 432 h 810"/>
                  <a:gd name="T26" fmla="*/ 2276 w 4552"/>
                  <a:gd name="T27" fmla="*/ 436 h 810"/>
                  <a:gd name="T28" fmla="*/ 2346 w 4552"/>
                  <a:gd name="T29" fmla="*/ 432 h 810"/>
                  <a:gd name="T30" fmla="*/ 2414 w 4552"/>
                  <a:gd name="T31" fmla="*/ 421 h 810"/>
                  <a:gd name="T32" fmla="*/ 2479 w 4552"/>
                  <a:gd name="T33" fmla="*/ 403 h 810"/>
                  <a:gd name="T34" fmla="*/ 2541 w 4552"/>
                  <a:gd name="T35" fmla="*/ 378 h 810"/>
                  <a:gd name="T36" fmla="*/ 2599 w 4552"/>
                  <a:gd name="T37" fmla="*/ 348 h 810"/>
                  <a:gd name="T38" fmla="*/ 2653 w 4552"/>
                  <a:gd name="T39" fmla="*/ 312 h 810"/>
                  <a:gd name="T40" fmla="*/ 2701 w 4552"/>
                  <a:gd name="T41" fmla="*/ 271 h 810"/>
                  <a:gd name="T42" fmla="*/ 2746 w 4552"/>
                  <a:gd name="T43" fmla="*/ 224 h 810"/>
                  <a:gd name="T44" fmla="*/ 2784 w 4552"/>
                  <a:gd name="T45" fmla="*/ 174 h 810"/>
                  <a:gd name="T46" fmla="*/ 2816 w 4552"/>
                  <a:gd name="T47" fmla="*/ 119 h 810"/>
                  <a:gd name="T48" fmla="*/ 2842 w 4552"/>
                  <a:gd name="T49" fmla="*/ 62 h 810"/>
                  <a:gd name="T50" fmla="*/ 2860 w 4552"/>
                  <a:gd name="T51" fmla="*/ 0 h 810"/>
                  <a:gd name="T52" fmla="*/ 4168 w 4552"/>
                  <a:gd name="T53" fmla="*/ 0 h 810"/>
                  <a:gd name="T54" fmla="*/ 4552 w 4552"/>
                  <a:gd name="T55" fmla="*/ 810 h 810"/>
                  <a:gd name="T56" fmla="*/ 0 w 4552"/>
                  <a:gd name="T57" fmla="*/ 810 h 810"/>
                  <a:gd name="T58" fmla="*/ 416 w 4552"/>
                  <a:gd name="T5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52" h="810">
                    <a:moveTo>
                      <a:pt x="416" y="0"/>
                    </a:moveTo>
                    <a:lnTo>
                      <a:pt x="1691" y="0"/>
                    </a:lnTo>
                    <a:lnTo>
                      <a:pt x="1709" y="62"/>
                    </a:lnTo>
                    <a:lnTo>
                      <a:pt x="1736" y="119"/>
                    </a:lnTo>
                    <a:lnTo>
                      <a:pt x="1767" y="174"/>
                    </a:lnTo>
                    <a:lnTo>
                      <a:pt x="1806" y="224"/>
                    </a:lnTo>
                    <a:lnTo>
                      <a:pt x="1850" y="271"/>
                    </a:lnTo>
                    <a:lnTo>
                      <a:pt x="1899" y="312"/>
                    </a:lnTo>
                    <a:lnTo>
                      <a:pt x="1953" y="348"/>
                    </a:lnTo>
                    <a:lnTo>
                      <a:pt x="2011" y="378"/>
                    </a:lnTo>
                    <a:lnTo>
                      <a:pt x="2073" y="403"/>
                    </a:lnTo>
                    <a:lnTo>
                      <a:pt x="2138" y="421"/>
                    </a:lnTo>
                    <a:lnTo>
                      <a:pt x="2205" y="432"/>
                    </a:lnTo>
                    <a:lnTo>
                      <a:pt x="2276" y="436"/>
                    </a:lnTo>
                    <a:lnTo>
                      <a:pt x="2346" y="432"/>
                    </a:lnTo>
                    <a:lnTo>
                      <a:pt x="2414" y="421"/>
                    </a:lnTo>
                    <a:lnTo>
                      <a:pt x="2479" y="403"/>
                    </a:lnTo>
                    <a:lnTo>
                      <a:pt x="2541" y="378"/>
                    </a:lnTo>
                    <a:lnTo>
                      <a:pt x="2599" y="348"/>
                    </a:lnTo>
                    <a:lnTo>
                      <a:pt x="2653" y="312"/>
                    </a:lnTo>
                    <a:lnTo>
                      <a:pt x="2701" y="271"/>
                    </a:lnTo>
                    <a:lnTo>
                      <a:pt x="2746" y="224"/>
                    </a:lnTo>
                    <a:lnTo>
                      <a:pt x="2784" y="174"/>
                    </a:lnTo>
                    <a:lnTo>
                      <a:pt x="2816" y="119"/>
                    </a:lnTo>
                    <a:lnTo>
                      <a:pt x="2842" y="62"/>
                    </a:lnTo>
                    <a:lnTo>
                      <a:pt x="2860" y="0"/>
                    </a:lnTo>
                    <a:lnTo>
                      <a:pt x="4168" y="0"/>
                    </a:lnTo>
                    <a:lnTo>
                      <a:pt x="4552" y="810"/>
                    </a:lnTo>
                    <a:lnTo>
                      <a:pt x="0" y="810"/>
                    </a:lnTo>
                    <a:lnTo>
                      <a:pt x="416" y="0"/>
                    </a:lnTo>
                    <a:close/>
                  </a:path>
                </a:pathLst>
              </a:custGeom>
              <a:no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grpSp>
        <p:nvGrpSpPr>
          <p:cNvPr id="35" name="Group 34"/>
          <p:cNvGrpSpPr/>
          <p:nvPr/>
        </p:nvGrpSpPr>
        <p:grpSpPr>
          <a:xfrm>
            <a:off x="3929022" y="4153349"/>
            <a:ext cx="2467209" cy="2160387"/>
            <a:chOff x="3851468" y="3723520"/>
            <a:chExt cx="2419052" cy="2118219"/>
          </a:xfrm>
        </p:grpSpPr>
        <p:sp>
          <p:nvSpPr>
            <p:cNvPr id="43" name="Rectangle 42"/>
            <p:cNvSpPr/>
            <p:nvPr/>
          </p:nvSpPr>
          <p:spPr>
            <a:xfrm>
              <a:off x="4001885" y="3723520"/>
              <a:ext cx="2118219" cy="2118219"/>
            </a:xfrm>
            <a:prstGeom prst="rect">
              <a:avLst/>
            </a:prstGeom>
            <a:solidFill>
              <a:srgbClr val="DC3C00"/>
            </a:soli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47" name="Rectangle 46"/>
            <p:cNvSpPr/>
            <p:nvPr/>
          </p:nvSpPr>
          <p:spPr>
            <a:xfrm>
              <a:off x="3851468" y="5137132"/>
              <a:ext cx="2419052" cy="630942"/>
            </a:xfrm>
            <a:prstGeom prst="rect">
              <a:avLst/>
            </a:prstGeom>
          </p:spPr>
          <p:txBody>
            <a:bodyPr wrap="square" anchor="b">
              <a:spAutoFit/>
            </a:bodyPr>
            <a:lstStyle/>
            <a:p>
              <a:pPr algn="ctr" defTabSz="932597">
                <a:lnSpc>
                  <a:spcPts val="2142"/>
                </a:lnSpc>
              </a:pPr>
              <a:r>
                <a:rPr lang="en-US" sz="2040" kern="0" dirty="0">
                  <a:solidFill>
                    <a:srgbClr val="FFFFFF"/>
                  </a:solidFill>
                </a:rPr>
                <a:t>Cloud Security Alliance</a:t>
              </a:r>
            </a:p>
          </p:txBody>
        </p:sp>
        <p:sp>
          <p:nvSpPr>
            <p:cNvPr id="52" name="Freeform 25"/>
            <p:cNvSpPr>
              <a:spLocks/>
            </p:cNvSpPr>
            <p:nvPr/>
          </p:nvSpPr>
          <p:spPr bwMode="auto">
            <a:xfrm>
              <a:off x="4573967" y="4163691"/>
              <a:ext cx="955782" cy="618391"/>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nvGrpSpPr>
          <p:cNvPr id="33" name="Group 32"/>
          <p:cNvGrpSpPr/>
          <p:nvPr/>
        </p:nvGrpSpPr>
        <p:grpSpPr>
          <a:xfrm>
            <a:off x="8468739" y="4153349"/>
            <a:ext cx="2160387" cy="2160387"/>
            <a:chOff x="8302574" y="3723520"/>
            <a:chExt cx="2118219" cy="2118219"/>
          </a:xfrm>
        </p:grpSpPr>
        <p:sp>
          <p:nvSpPr>
            <p:cNvPr id="46" name="Rectangle 45"/>
            <p:cNvSpPr/>
            <p:nvPr/>
          </p:nvSpPr>
          <p:spPr>
            <a:xfrm>
              <a:off x="8302574" y="3723520"/>
              <a:ext cx="2118219" cy="2118219"/>
            </a:xfrm>
            <a:prstGeom prst="rect">
              <a:avLst/>
            </a:prstGeom>
            <a:solidFill>
              <a:srgbClr val="DC3C00"/>
            </a:soli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0" name="Rectangle 49"/>
            <p:cNvSpPr/>
            <p:nvPr/>
          </p:nvSpPr>
          <p:spPr>
            <a:xfrm>
              <a:off x="8339502" y="4867828"/>
              <a:ext cx="2044363" cy="900246"/>
            </a:xfrm>
            <a:prstGeom prst="rect">
              <a:avLst/>
            </a:prstGeom>
          </p:spPr>
          <p:txBody>
            <a:bodyPr wrap="square" anchor="b">
              <a:spAutoFit/>
            </a:bodyPr>
            <a:lstStyle/>
            <a:p>
              <a:pPr algn="ctr" defTabSz="932597">
                <a:lnSpc>
                  <a:spcPts val="2142"/>
                </a:lnSpc>
              </a:pPr>
              <a:r>
                <a:rPr lang="en-US" sz="2040" kern="0" dirty="0">
                  <a:solidFill>
                    <a:srgbClr val="FFFFFF"/>
                  </a:solidFill>
                </a:rPr>
                <a:t>Security </a:t>
              </a:r>
              <a:r>
                <a:rPr lang="en-US" sz="2040" kern="0" dirty="0" smtClean="0">
                  <a:solidFill>
                    <a:srgbClr val="FFFFFF"/>
                  </a:solidFill>
                </a:rPr>
                <a:t>Intelligence </a:t>
              </a:r>
              <a:r>
                <a:rPr lang="en-US" sz="2040" kern="0" dirty="0">
                  <a:solidFill>
                    <a:srgbClr val="FFFFFF"/>
                  </a:solidFill>
                </a:rPr>
                <a:t>report</a:t>
              </a:r>
            </a:p>
          </p:txBody>
        </p:sp>
        <p:pic>
          <p:nvPicPr>
            <p:cNvPr id="53" name="Picture 2" descr="http://icons.iconarchive.com/icons/visualpharm/icons8-metro-style/512/Very-Basic-Lock-icon.png"/>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22060"/>
            <a:stretch/>
          </p:blipFill>
          <p:spPr bwMode="auto">
            <a:xfrm>
              <a:off x="9088163" y="4062481"/>
              <a:ext cx="537972" cy="6902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6284299" y="1965721"/>
            <a:ext cx="2160387" cy="2160387"/>
            <a:chOff x="8302574" y="1578592"/>
            <a:chExt cx="2118219" cy="2118219"/>
          </a:xfrm>
        </p:grpSpPr>
        <p:sp>
          <p:nvSpPr>
            <p:cNvPr id="41" name="Rectangle 40"/>
            <p:cNvSpPr/>
            <p:nvPr/>
          </p:nvSpPr>
          <p:spPr>
            <a:xfrm>
              <a:off x="8302574" y="1578592"/>
              <a:ext cx="2118219" cy="2118219"/>
            </a:xfrm>
            <a:prstGeom prst="rect">
              <a:avLst/>
            </a:prstGeom>
            <a:solidFill>
              <a:srgbClr val="DC3C00"/>
            </a:soli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42" name="Rectangle 41"/>
            <p:cNvSpPr/>
            <p:nvPr/>
          </p:nvSpPr>
          <p:spPr>
            <a:xfrm>
              <a:off x="8339502" y="3009191"/>
              <a:ext cx="2044363" cy="630942"/>
            </a:xfrm>
            <a:prstGeom prst="rect">
              <a:avLst/>
            </a:prstGeom>
          </p:spPr>
          <p:txBody>
            <a:bodyPr wrap="square" anchor="b">
              <a:spAutoFit/>
            </a:bodyPr>
            <a:lstStyle/>
            <a:p>
              <a:pPr algn="ctr" defTabSz="932597">
                <a:lnSpc>
                  <a:spcPts val="2142"/>
                </a:lnSpc>
              </a:pPr>
              <a:r>
                <a:rPr lang="en-US" sz="2040" kern="0" dirty="0">
                  <a:solidFill>
                    <a:srgbClr val="FFFFFF"/>
                  </a:solidFill>
                </a:rPr>
                <a:t>Compliance packages</a:t>
              </a:r>
            </a:p>
          </p:txBody>
        </p:sp>
        <p:grpSp>
          <p:nvGrpSpPr>
            <p:cNvPr id="22" name="Group 21"/>
            <p:cNvGrpSpPr/>
            <p:nvPr/>
          </p:nvGrpSpPr>
          <p:grpSpPr>
            <a:xfrm>
              <a:off x="9058466" y="2028387"/>
              <a:ext cx="755869" cy="656042"/>
              <a:chOff x="9058466" y="2028387"/>
              <a:chExt cx="755869" cy="656042"/>
            </a:xfrm>
          </p:grpSpPr>
          <p:sp>
            <p:nvSpPr>
              <p:cNvPr id="67" name="Freeform 7"/>
              <p:cNvSpPr>
                <a:spLocks/>
              </p:cNvSpPr>
              <p:nvPr/>
            </p:nvSpPr>
            <p:spPr bwMode="auto">
              <a:xfrm>
                <a:off x="9163913" y="2028387"/>
                <a:ext cx="650422" cy="523715"/>
              </a:xfrm>
              <a:custGeom>
                <a:avLst/>
                <a:gdLst>
                  <a:gd name="T0" fmla="*/ 2899 w 3459"/>
                  <a:gd name="T1" fmla="*/ 0 h 2791"/>
                  <a:gd name="T2" fmla="*/ 3459 w 3459"/>
                  <a:gd name="T3" fmla="*/ 560 h 2791"/>
                  <a:gd name="T4" fmla="*/ 1227 w 3459"/>
                  <a:gd name="T5" fmla="*/ 2791 h 2791"/>
                  <a:gd name="T6" fmla="*/ 1227 w 3459"/>
                  <a:gd name="T7" fmla="*/ 2791 h 2791"/>
                  <a:gd name="T8" fmla="*/ 0 w 3459"/>
                  <a:gd name="T9" fmla="*/ 1562 h 2791"/>
                  <a:gd name="T10" fmla="*/ 559 w 3459"/>
                  <a:gd name="T11" fmla="*/ 1004 h 2791"/>
                  <a:gd name="T12" fmla="*/ 1227 w 3459"/>
                  <a:gd name="T13" fmla="*/ 1672 h 2791"/>
                  <a:gd name="T14" fmla="*/ 2899 w 3459"/>
                  <a:gd name="T15" fmla="*/ 0 h 27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9" h="2791">
                    <a:moveTo>
                      <a:pt x="2899" y="0"/>
                    </a:moveTo>
                    <a:lnTo>
                      <a:pt x="3459" y="560"/>
                    </a:lnTo>
                    <a:lnTo>
                      <a:pt x="1227" y="2791"/>
                    </a:lnTo>
                    <a:lnTo>
                      <a:pt x="1227" y="2791"/>
                    </a:lnTo>
                    <a:lnTo>
                      <a:pt x="0" y="1562"/>
                    </a:lnTo>
                    <a:lnTo>
                      <a:pt x="559" y="1004"/>
                    </a:lnTo>
                    <a:lnTo>
                      <a:pt x="1227" y="1672"/>
                    </a:lnTo>
                    <a:lnTo>
                      <a:pt x="2899"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8" name="Rounded Rectangle 67"/>
              <p:cNvSpPr/>
              <p:nvPr/>
            </p:nvSpPr>
            <p:spPr>
              <a:xfrm>
                <a:off x="9058466" y="2051212"/>
                <a:ext cx="633215" cy="63321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grpSp>
        <p:nvGrpSpPr>
          <p:cNvPr id="36" name="Group 35"/>
          <p:cNvGrpSpPr/>
          <p:nvPr/>
        </p:nvGrpSpPr>
        <p:grpSpPr>
          <a:xfrm>
            <a:off x="1895209" y="4153349"/>
            <a:ext cx="2160387" cy="2160387"/>
            <a:chOff x="1857352" y="3723520"/>
            <a:chExt cx="2118219" cy="2118219"/>
          </a:xfrm>
        </p:grpSpPr>
        <p:sp>
          <p:nvSpPr>
            <p:cNvPr id="44" name="Rectangle 43"/>
            <p:cNvSpPr/>
            <p:nvPr/>
          </p:nvSpPr>
          <p:spPr>
            <a:xfrm>
              <a:off x="1857352" y="3723520"/>
              <a:ext cx="2118219" cy="2118219"/>
            </a:xfrm>
            <a:prstGeom prst="rect">
              <a:avLst/>
            </a:prstGeom>
            <a:solidFill>
              <a:srgbClr val="DC3C00"/>
            </a:soli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48" name="Rectangle 47"/>
            <p:cNvSpPr/>
            <p:nvPr/>
          </p:nvSpPr>
          <p:spPr>
            <a:xfrm>
              <a:off x="2121533" y="5137132"/>
              <a:ext cx="1518136" cy="630942"/>
            </a:xfrm>
            <a:prstGeom prst="rect">
              <a:avLst/>
            </a:prstGeom>
            <a:solidFill>
              <a:srgbClr val="DC3C00"/>
            </a:solidFill>
            <a:ln>
              <a:noFill/>
              <a:headEnd type="none" w="med" len="med"/>
              <a:tailEnd type="none" w="med" len="med"/>
            </a:ln>
            <a:effectLst/>
          </p:spPr>
          <p:txBody>
            <a:bodyPr wrap="square" anchor="b">
              <a:spAutoFit/>
            </a:bodyPr>
            <a:lstStyle/>
            <a:p>
              <a:pPr algn="ctr" defTabSz="932597">
                <a:lnSpc>
                  <a:spcPts val="2142"/>
                </a:lnSpc>
              </a:pPr>
              <a:r>
                <a:rPr lang="en-US" sz="2040" kern="0" dirty="0">
                  <a:solidFill>
                    <a:srgbClr val="FFFFFF"/>
                  </a:solidFill>
                </a:rPr>
                <a:t>Trust Center</a:t>
              </a:r>
            </a:p>
          </p:txBody>
        </p:sp>
        <p:grpSp>
          <p:nvGrpSpPr>
            <p:cNvPr id="28" name="Group 27"/>
            <p:cNvGrpSpPr/>
            <p:nvPr/>
          </p:nvGrpSpPr>
          <p:grpSpPr>
            <a:xfrm>
              <a:off x="2593429" y="4172186"/>
              <a:ext cx="632622" cy="718103"/>
              <a:chOff x="2593429" y="4172186"/>
              <a:chExt cx="632622" cy="718103"/>
            </a:xfrm>
          </p:grpSpPr>
          <p:sp>
            <p:nvSpPr>
              <p:cNvPr id="63" name="Freeform 10"/>
              <p:cNvSpPr>
                <a:spLocks/>
              </p:cNvSpPr>
              <p:nvPr/>
            </p:nvSpPr>
            <p:spPr bwMode="auto">
              <a:xfrm>
                <a:off x="2593429" y="4172186"/>
                <a:ext cx="632622" cy="718103"/>
              </a:xfrm>
              <a:custGeom>
                <a:avLst/>
                <a:gdLst>
                  <a:gd name="T0" fmla="*/ 3618 w 4193"/>
                  <a:gd name="T1" fmla="*/ 3 h 4800"/>
                  <a:gd name="T2" fmla="*/ 3627 w 4193"/>
                  <a:gd name="T3" fmla="*/ 10 h 4800"/>
                  <a:gd name="T4" fmla="*/ 3635 w 4193"/>
                  <a:gd name="T5" fmla="*/ 22 h 4800"/>
                  <a:gd name="T6" fmla="*/ 3793 w 4193"/>
                  <a:gd name="T7" fmla="*/ 289 h 4800"/>
                  <a:gd name="T8" fmla="*/ 3927 w 4193"/>
                  <a:gd name="T9" fmla="*/ 563 h 4800"/>
                  <a:gd name="T10" fmla="*/ 4037 w 4193"/>
                  <a:gd name="T11" fmla="*/ 845 h 4800"/>
                  <a:gd name="T12" fmla="*/ 4119 w 4193"/>
                  <a:gd name="T13" fmla="*/ 1134 h 4800"/>
                  <a:gd name="T14" fmla="*/ 4171 w 4193"/>
                  <a:gd name="T15" fmla="*/ 1432 h 4800"/>
                  <a:gd name="T16" fmla="*/ 4193 w 4193"/>
                  <a:gd name="T17" fmla="*/ 1737 h 4800"/>
                  <a:gd name="T18" fmla="*/ 4184 w 4193"/>
                  <a:gd name="T19" fmla="*/ 2049 h 4800"/>
                  <a:gd name="T20" fmla="*/ 4152 w 4193"/>
                  <a:gd name="T21" fmla="*/ 2353 h 4800"/>
                  <a:gd name="T22" fmla="*/ 4095 w 4193"/>
                  <a:gd name="T23" fmla="*/ 2647 h 4800"/>
                  <a:gd name="T24" fmla="*/ 4015 w 4193"/>
                  <a:gd name="T25" fmla="*/ 2932 h 4800"/>
                  <a:gd name="T26" fmla="*/ 3910 w 4193"/>
                  <a:gd name="T27" fmla="*/ 3206 h 4800"/>
                  <a:gd name="T28" fmla="*/ 3777 w 4193"/>
                  <a:gd name="T29" fmla="*/ 3470 h 4800"/>
                  <a:gd name="T30" fmla="*/ 3616 w 4193"/>
                  <a:gd name="T31" fmla="*/ 3722 h 4800"/>
                  <a:gd name="T32" fmla="*/ 3465 w 4193"/>
                  <a:gd name="T33" fmla="*/ 3920 h 4800"/>
                  <a:gd name="T34" fmla="*/ 3333 w 4193"/>
                  <a:gd name="T35" fmla="*/ 4064 h 4800"/>
                  <a:gd name="T36" fmla="*/ 3142 w 4193"/>
                  <a:gd name="T37" fmla="*/ 4247 h 4800"/>
                  <a:gd name="T38" fmla="*/ 2939 w 4193"/>
                  <a:gd name="T39" fmla="*/ 4405 h 4800"/>
                  <a:gd name="T40" fmla="*/ 2726 w 4193"/>
                  <a:gd name="T41" fmla="*/ 4540 h 4800"/>
                  <a:gd name="T42" fmla="*/ 2498 w 4193"/>
                  <a:gd name="T43" fmla="*/ 4656 h 4800"/>
                  <a:gd name="T44" fmla="*/ 2262 w 4193"/>
                  <a:gd name="T45" fmla="*/ 4753 h 4800"/>
                  <a:gd name="T46" fmla="*/ 2116 w 4193"/>
                  <a:gd name="T47" fmla="*/ 4800 h 4800"/>
                  <a:gd name="T48" fmla="*/ 2065 w 4193"/>
                  <a:gd name="T49" fmla="*/ 4796 h 4800"/>
                  <a:gd name="T50" fmla="*/ 1894 w 4193"/>
                  <a:gd name="T51" fmla="*/ 4737 h 4800"/>
                  <a:gd name="T52" fmla="*/ 1615 w 4193"/>
                  <a:gd name="T53" fmla="*/ 4615 h 4800"/>
                  <a:gd name="T54" fmla="*/ 1360 w 4193"/>
                  <a:gd name="T55" fmla="*/ 4472 h 4800"/>
                  <a:gd name="T56" fmla="*/ 1126 w 4193"/>
                  <a:gd name="T57" fmla="*/ 4307 h 4800"/>
                  <a:gd name="T58" fmla="*/ 913 w 4193"/>
                  <a:gd name="T59" fmla="*/ 4121 h 4800"/>
                  <a:gd name="T60" fmla="*/ 722 w 4193"/>
                  <a:gd name="T61" fmla="*/ 3914 h 4800"/>
                  <a:gd name="T62" fmla="*/ 553 w 4193"/>
                  <a:gd name="T63" fmla="*/ 3686 h 4800"/>
                  <a:gd name="T64" fmla="*/ 404 w 4193"/>
                  <a:gd name="T65" fmla="*/ 3438 h 4800"/>
                  <a:gd name="T66" fmla="*/ 277 w 4193"/>
                  <a:gd name="T67" fmla="*/ 3170 h 4800"/>
                  <a:gd name="T68" fmla="*/ 170 w 4193"/>
                  <a:gd name="T69" fmla="*/ 2881 h 4800"/>
                  <a:gd name="T70" fmla="*/ 75 w 4193"/>
                  <a:gd name="T71" fmla="*/ 2529 h 4800"/>
                  <a:gd name="T72" fmla="*/ 19 w 4193"/>
                  <a:gd name="T73" fmla="*/ 2182 h 4800"/>
                  <a:gd name="T74" fmla="*/ 0 w 4193"/>
                  <a:gd name="T75" fmla="*/ 1840 h 4800"/>
                  <a:gd name="T76" fmla="*/ 19 w 4193"/>
                  <a:gd name="T77" fmla="*/ 1502 h 4800"/>
                  <a:gd name="T78" fmla="*/ 73 w 4193"/>
                  <a:gd name="T79" fmla="*/ 1169 h 4800"/>
                  <a:gd name="T80" fmla="*/ 163 w 4193"/>
                  <a:gd name="T81" fmla="*/ 841 h 4800"/>
                  <a:gd name="T82" fmla="*/ 290 w 4193"/>
                  <a:gd name="T83" fmla="*/ 518 h 4800"/>
                  <a:gd name="T84" fmla="*/ 453 w 4193"/>
                  <a:gd name="T85" fmla="*/ 199 h 4800"/>
                  <a:gd name="T86" fmla="*/ 569 w 4193"/>
                  <a:gd name="T87" fmla="*/ 7 h 4800"/>
                  <a:gd name="T88" fmla="*/ 576 w 4193"/>
                  <a:gd name="T89" fmla="*/ 2 h 4800"/>
                  <a:gd name="T90" fmla="*/ 729 w 4193"/>
                  <a:gd name="T91" fmla="*/ 42 h 4800"/>
                  <a:gd name="T92" fmla="*/ 1026 w 4193"/>
                  <a:gd name="T93" fmla="*/ 101 h 4800"/>
                  <a:gd name="T94" fmla="*/ 1320 w 4193"/>
                  <a:gd name="T95" fmla="*/ 123 h 4800"/>
                  <a:gd name="T96" fmla="*/ 1615 w 4193"/>
                  <a:gd name="T97" fmla="*/ 105 h 4800"/>
                  <a:gd name="T98" fmla="*/ 1910 w 4193"/>
                  <a:gd name="T99" fmla="*/ 50 h 4800"/>
                  <a:gd name="T100" fmla="*/ 2084 w 4193"/>
                  <a:gd name="T101" fmla="*/ 2 h 4800"/>
                  <a:gd name="T102" fmla="*/ 2139 w 4193"/>
                  <a:gd name="T103" fmla="*/ 7 h 4800"/>
                  <a:gd name="T104" fmla="*/ 2434 w 4193"/>
                  <a:gd name="T105" fmla="*/ 82 h 4800"/>
                  <a:gd name="T106" fmla="*/ 2728 w 4193"/>
                  <a:gd name="T107" fmla="*/ 118 h 4800"/>
                  <a:gd name="T108" fmla="*/ 3022 w 4193"/>
                  <a:gd name="T109" fmla="*/ 115 h 4800"/>
                  <a:gd name="T110" fmla="*/ 3319 w 4193"/>
                  <a:gd name="T111" fmla="*/ 76 h 4800"/>
                  <a:gd name="T112" fmla="*/ 3615 w 4193"/>
                  <a:gd name="T113" fmla="*/ 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93" h="4800">
                    <a:moveTo>
                      <a:pt x="3615" y="0"/>
                    </a:moveTo>
                    <a:lnTo>
                      <a:pt x="3618" y="3"/>
                    </a:lnTo>
                    <a:lnTo>
                      <a:pt x="3622" y="6"/>
                    </a:lnTo>
                    <a:lnTo>
                      <a:pt x="3627" y="10"/>
                    </a:lnTo>
                    <a:lnTo>
                      <a:pt x="3631" y="16"/>
                    </a:lnTo>
                    <a:lnTo>
                      <a:pt x="3635" y="22"/>
                    </a:lnTo>
                    <a:lnTo>
                      <a:pt x="3717" y="155"/>
                    </a:lnTo>
                    <a:lnTo>
                      <a:pt x="3793" y="289"/>
                    </a:lnTo>
                    <a:lnTo>
                      <a:pt x="3863" y="425"/>
                    </a:lnTo>
                    <a:lnTo>
                      <a:pt x="3927" y="563"/>
                    </a:lnTo>
                    <a:lnTo>
                      <a:pt x="3986" y="702"/>
                    </a:lnTo>
                    <a:lnTo>
                      <a:pt x="4037" y="845"/>
                    </a:lnTo>
                    <a:lnTo>
                      <a:pt x="4081" y="988"/>
                    </a:lnTo>
                    <a:lnTo>
                      <a:pt x="4119" y="1134"/>
                    </a:lnTo>
                    <a:lnTo>
                      <a:pt x="4149" y="1281"/>
                    </a:lnTo>
                    <a:lnTo>
                      <a:pt x="4171" y="1432"/>
                    </a:lnTo>
                    <a:lnTo>
                      <a:pt x="4187" y="1583"/>
                    </a:lnTo>
                    <a:lnTo>
                      <a:pt x="4193" y="1737"/>
                    </a:lnTo>
                    <a:lnTo>
                      <a:pt x="4193" y="1893"/>
                    </a:lnTo>
                    <a:lnTo>
                      <a:pt x="4184" y="2049"/>
                    </a:lnTo>
                    <a:lnTo>
                      <a:pt x="4171" y="2201"/>
                    </a:lnTo>
                    <a:lnTo>
                      <a:pt x="4152" y="2353"/>
                    </a:lnTo>
                    <a:lnTo>
                      <a:pt x="4127" y="2501"/>
                    </a:lnTo>
                    <a:lnTo>
                      <a:pt x="4095" y="2647"/>
                    </a:lnTo>
                    <a:lnTo>
                      <a:pt x="4059" y="2790"/>
                    </a:lnTo>
                    <a:lnTo>
                      <a:pt x="4015" y="2932"/>
                    </a:lnTo>
                    <a:lnTo>
                      <a:pt x="3965" y="3071"/>
                    </a:lnTo>
                    <a:lnTo>
                      <a:pt x="3910" y="3206"/>
                    </a:lnTo>
                    <a:lnTo>
                      <a:pt x="3847" y="3339"/>
                    </a:lnTo>
                    <a:lnTo>
                      <a:pt x="3777" y="3470"/>
                    </a:lnTo>
                    <a:lnTo>
                      <a:pt x="3700" y="3597"/>
                    </a:lnTo>
                    <a:lnTo>
                      <a:pt x="3616" y="3722"/>
                    </a:lnTo>
                    <a:lnTo>
                      <a:pt x="3526" y="3843"/>
                    </a:lnTo>
                    <a:lnTo>
                      <a:pt x="3465" y="3920"/>
                    </a:lnTo>
                    <a:lnTo>
                      <a:pt x="3402" y="3994"/>
                    </a:lnTo>
                    <a:lnTo>
                      <a:pt x="3333" y="4064"/>
                    </a:lnTo>
                    <a:lnTo>
                      <a:pt x="3237" y="4161"/>
                    </a:lnTo>
                    <a:lnTo>
                      <a:pt x="3142" y="4247"/>
                    </a:lnTo>
                    <a:lnTo>
                      <a:pt x="3043" y="4329"/>
                    </a:lnTo>
                    <a:lnTo>
                      <a:pt x="2939" y="4405"/>
                    </a:lnTo>
                    <a:lnTo>
                      <a:pt x="2834" y="4475"/>
                    </a:lnTo>
                    <a:lnTo>
                      <a:pt x="2726" y="4540"/>
                    </a:lnTo>
                    <a:lnTo>
                      <a:pt x="2614" y="4600"/>
                    </a:lnTo>
                    <a:lnTo>
                      <a:pt x="2498" y="4656"/>
                    </a:lnTo>
                    <a:lnTo>
                      <a:pt x="2382" y="4707"/>
                    </a:lnTo>
                    <a:lnTo>
                      <a:pt x="2262" y="4753"/>
                    </a:lnTo>
                    <a:lnTo>
                      <a:pt x="2139" y="4794"/>
                    </a:lnTo>
                    <a:lnTo>
                      <a:pt x="2116" y="4800"/>
                    </a:lnTo>
                    <a:lnTo>
                      <a:pt x="2091" y="4800"/>
                    </a:lnTo>
                    <a:lnTo>
                      <a:pt x="2065" y="4796"/>
                    </a:lnTo>
                    <a:lnTo>
                      <a:pt x="2040" y="4790"/>
                    </a:lnTo>
                    <a:lnTo>
                      <a:pt x="1894" y="4737"/>
                    </a:lnTo>
                    <a:lnTo>
                      <a:pt x="1753" y="4679"/>
                    </a:lnTo>
                    <a:lnTo>
                      <a:pt x="1615" y="4615"/>
                    </a:lnTo>
                    <a:lnTo>
                      <a:pt x="1485" y="4546"/>
                    </a:lnTo>
                    <a:lnTo>
                      <a:pt x="1360" y="4472"/>
                    </a:lnTo>
                    <a:lnTo>
                      <a:pt x="1240" y="4393"/>
                    </a:lnTo>
                    <a:lnTo>
                      <a:pt x="1126" y="4307"/>
                    </a:lnTo>
                    <a:lnTo>
                      <a:pt x="1017" y="4216"/>
                    </a:lnTo>
                    <a:lnTo>
                      <a:pt x="913" y="4121"/>
                    </a:lnTo>
                    <a:lnTo>
                      <a:pt x="815" y="4021"/>
                    </a:lnTo>
                    <a:lnTo>
                      <a:pt x="722" y="3914"/>
                    </a:lnTo>
                    <a:lnTo>
                      <a:pt x="634" y="3803"/>
                    </a:lnTo>
                    <a:lnTo>
                      <a:pt x="553" y="3686"/>
                    </a:lnTo>
                    <a:lnTo>
                      <a:pt x="475" y="3565"/>
                    </a:lnTo>
                    <a:lnTo>
                      <a:pt x="404" y="3438"/>
                    </a:lnTo>
                    <a:lnTo>
                      <a:pt x="338" y="3307"/>
                    </a:lnTo>
                    <a:lnTo>
                      <a:pt x="277" y="3170"/>
                    </a:lnTo>
                    <a:lnTo>
                      <a:pt x="221" y="3028"/>
                    </a:lnTo>
                    <a:lnTo>
                      <a:pt x="170" y="2881"/>
                    </a:lnTo>
                    <a:lnTo>
                      <a:pt x="119" y="2704"/>
                    </a:lnTo>
                    <a:lnTo>
                      <a:pt x="75" y="2529"/>
                    </a:lnTo>
                    <a:lnTo>
                      <a:pt x="43" y="2356"/>
                    </a:lnTo>
                    <a:lnTo>
                      <a:pt x="19" y="2182"/>
                    </a:lnTo>
                    <a:lnTo>
                      <a:pt x="5" y="2011"/>
                    </a:lnTo>
                    <a:lnTo>
                      <a:pt x="0" y="1840"/>
                    </a:lnTo>
                    <a:lnTo>
                      <a:pt x="4" y="1671"/>
                    </a:lnTo>
                    <a:lnTo>
                      <a:pt x="19" y="1502"/>
                    </a:lnTo>
                    <a:lnTo>
                      <a:pt x="40" y="1335"/>
                    </a:lnTo>
                    <a:lnTo>
                      <a:pt x="73" y="1169"/>
                    </a:lnTo>
                    <a:lnTo>
                      <a:pt x="113" y="1004"/>
                    </a:lnTo>
                    <a:lnTo>
                      <a:pt x="163" y="841"/>
                    </a:lnTo>
                    <a:lnTo>
                      <a:pt x="223" y="679"/>
                    </a:lnTo>
                    <a:lnTo>
                      <a:pt x="290" y="518"/>
                    </a:lnTo>
                    <a:lnTo>
                      <a:pt x="367" y="358"/>
                    </a:lnTo>
                    <a:lnTo>
                      <a:pt x="453" y="199"/>
                    </a:lnTo>
                    <a:lnTo>
                      <a:pt x="547" y="41"/>
                    </a:lnTo>
                    <a:lnTo>
                      <a:pt x="569" y="7"/>
                    </a:lnTo>
                    <a:lnTo>
                      <a:pt x="573" y="4"/>
                    </a:lnTo>
                    <a:lnTo>
                      <a:pt x="576" y="2"/>
                    </a:lnTo>
                    <a:lnTo>
                      <a:pt x="580" y="0"/>
                    </a:lnTo>
                    <a:lnTo>
                      <a:pt x="729" y="42"/>
                    </a:lnTo>
                    <a:lnTo>
                      <a:pt x="877" y="76"/>
                    </a:lnTo>
                    <a:lnTo>
                      <a:pt x="1026" y="101"/>
                    </a:lnTo>
                    <a:lnTo>
                      <a:pt x="1173" y="115"/>
                    </a:lnTo>
                    <a:lnTo>
                      <a:pt x="1320" y="123"/>
                    </a:lnTo>
                    <a:lnTo>
                      <a:pt x="1468" y="118"/>
                    </a:lnTo>
                    <a:lnTo>
                      <a:pt x="1615" y="105"/>
                    </a:lnTo>
                    <a:lnTo>
                      <a:pt x="1763" y="83"/>
                    </a:lnTo>
                    <a:lnTo>
                      <a:pt x="1910" y="50"/>
                    </a:lnTo>
                    <a:lnTo>
                      <a:pt x="2056" y="6"/>
                    </a:lnTo>
                    <a:lnTo>
                      <a:pt x="2084" y="2"/>
                    </a:lnTo>
                    <a:lnTo>
                      <a:pt x="2113" y="2"/>
                    </a:lnTo>
                    <a:lnTo>
                      <a:pt x="2139" y="7"/>
                    </a:lnTo>
                    <a:lnTo>
                      <a:pt x="2287" y="50"/>
                    </a:lnTo>
                    <a:lnTo>
                      <a:pt x="2434" y="82"/>
                    </a:lnTo>
                    <a:lnTo>
                      <a:pt x="2582" y="105"/>
                    </a:lnTo>
                    <a:lnTo>
                      <a:pt x="2728" y="118"/>
                    </a:lnTo>
                    <a:lnTo>
                      <a:pt x="2875" y="121"/>
                    </a:lnTo>
                    <a:lnTo>
                      <a:pt x="3022" y="115"/>
                    </a:lnTo>
                    <a:lnTo>
                      <a:pt x="3170" y="101"/>
                    </a:lnTo>
                    <a:lnTo>
                      <a:pt x="3319" y="76"/>
                    </a:lnTo>
                    <a:lnTo>
                      <a:pt x="3466" y="42"/>
                    </a:lnTo>
                    <a:lnTo>
                      <a:pt x="3615"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4" name="Freeform 10"/>
              <p:cNvSpPr>
                <a:spLocks/>
              </p:cNvSpPr>
              <p:nvPr/>
            </p:nvSpPr>
            <p:spPr bwMode="auto">
              <a:xfrm>
                <a:off x="2647880" y="4234505"/>
                <a:ext cx="518540" cy="593464"/>
              </a:xfrm>
              <a:custGeom>
                <a:avLst/>
                <a:gdLst>
                  <a:gd name="T0" fmla="*/ 3618 w 4193"/>
                  <a:gd name="T1" fmla="*/ 3 h 4800"/>
                  <a:gd name="T2" fmla="*/ 3627 w 4193"/>
                  <a:gd name="T3" fmla="*/ 10 h 4800"/>
                  <a:gd name="T4" fmla="*/ 3635 w 4193"/>
                  <a:gd name="T5" fmla="*/ 22 h 4800"/>
                  <a:gd name="T6" fmla="*/ 3793 w 4193"/>
                  <a:gd name="T7" fmla="*/ 289 h 4800"/>
                  <a:gd name="T8" fmla="*/ 3927 w 4193"/>
                  <a:gd name="T9" fmla="*/ 563 h 4800"/>
                  <a:gd name="T10" fmla="*/ 4037 w 4193"/>
                  <a:gd name="T11" fmla="*/ 845 h 4800"/>
                  <a:gd name="T12" fmla="*/ 4119 w 4193"/>
                  <a:gd name="T13" fmla="*/ 1134 h 4800"/>
                  <a:gd name="T14" fmla="*/ 4171 w 4193"/>
                  <a:gd name="T15" fmla="*/ 1432 h 4800"/>
                  <a:gd name="T16" fmla="*/ 4193 w 4193"/>
                  <a:gd name="T17" fmla="*/ 1737 h 4800"/>
                  <a:gd name="T18" fmla="*/ 4184 w 4193"/>
                  <a:gd name="T19" fmla="*/ 2049 h 4800"/>
                  <a:gd name="T20" fmla="*/ 4152 w 4193"/>
                  <a:gd name="T21" fmla="*/ 2353 h 4800"/>
                  <a:gd name="T22" fmla="*/ 4095 w 4193"/>
                  <a:gd name="T23" fmla="*/ 2647 h 4800"/>
                  <a:gd name="T24" fmla="*/ 4015 w 4193"/>
                  <a:gd name="T25" fmla="*/ 2932 h 4800"/>
                  <a:gd name="T26" fmla="*/ 3910 w 4193"/>
                  <a:gd name="T27" fmla="*/ 3206 h 4800"/>
                  <a:gd name="T28" fmla="*/ 3777 w 4193"/>
                  <a:gd name="T29" fmla="*/ 3470 h 4800"/>
                  <a:gd name="T30" fmla="*/ 3616 w 4193"/>
                  <a:gd name="T31" fmla="*/ 3722 h 4800"/>
                  <a:gd name="T32" fmla="*/ 3465 w 4193"/>
                  <a:gd name="T33" fmla="*/ 3920 h 4800"/>
                  <a:gd name="T34" fmla="*/ 3333 w 4193"/>
                  <a:gd name="T35" fmla="*/ 4064 h 4800"/>
                  <a:gd name="T36" fmla="*/ 3142 w 4193"/>
                  <a:gd name="T37" fmla="*/ 4247 h 4800"/>
                  <a:gd name="T38" fmla="*/ 2939 w 4193"/>
                  <a:gd name="T39" fmla="*/ 4405 h 4800"/>
                  <a:gd name="T40" fmla="*/ 2726 w 4193"/>
                  <a:gd name="T41" fmla="*/ 4540 h 4800"/>
                  <a:gd name="T42" fmla="*/ 2498 w 4193"/>
                  <a:gd name="T43" fmla="*/ 4656 h 4800"/>
                  <a:gd name="T44" fmla="*/ 2262 w 4193"/>
                  <a:gd name="T45" fmla="*/ 4753 h 4800"/>
                  <a:gd name="T46" fmla="*/ 2116 w 4193"/>
                  <a:gd name="T47" fmla="*/ 4800 h 4800"/>
                  <a:gd name="T48" fmla="*/ 2065 w 4193"/>
                  <a:gd name="T49" fmla="*/ 4796 h 4800"/>
                  <a:gd name="T50" fmla="*/ 1894 w 4193"/>
                  <a:gd name="T51" fmla="*/ 4737 h 4800"/>
                  <a:gd name="T52" fmla="*/ 1615 w 4193"/>
                  <a:gd name="T53" fmla="*/ 4615 h 4800"/>
                  <a:gd name="T54" fmla="*/ 1360 w 4193"/>
                  <a:gd name="T55" fmla="*/ 4472 h 4800"/>
                  <a:gd name="T56" fmla="*/ 1126 w 4193"/>
                  <a:gd name="T57" fmla="*/ 4307 h 4800"/>
                  <a:gd name="T58" fmla="*/ 913 w 4193"/>
                  <a:gd name="T59" fmla="*/ 4121 h 4800"/>
                  <a:gd name="T60" fmla="*/ 722 w 4193"/>
                  <a:gd name="T61" fmla="*/ 3914 h 4800"/>
                  <a:gd name="T62" fmla="*/ 553 w 4193"/>
                  <a:gd name="T63" fmla="*/ 3686 h 4800"/>
                  <a:gd name="T64" fmla="*/ 404 w 4193"/>
                  <a:gd name="T65" fmla="*/ 3438 h 4800"/>
                  <a:gd name="T66" fmla="*/ 277 w 4193"/>
                  <a:gd name="T67" fmla="*/ 3170 h 4800"/>
                  <a:gd name="T68" fmla="*/ 170 w 4193"/>
                  <a:gd name="T69" fmla="*/ 2881 h 4800"/>
                  <a:gd name="T70" fmla="*/ 75 w 4193"/>
                  <a:gd name="T71" fmla="*/ 2529 h 4800"/>
                  <a:gd name="T72" fmla="*/ 19 w 4193"/>
                  <a:gd name="T73" fmla="*/ 2182 h 4800"/>
                  <a:gd name="T74" fmla="*/ 0 w 4193"/>
                  <a:gd name="T75" fmla="*/ 1840 h 4800"/>
                  <a:gd name="T76" fmla="*/ 19 w 4193"/>
                  <a:gd name="T77" fmla="*/ 1502 h 4800"/>
                  <a:gd name="T78" fmla="*/ 73 w 4193"/>
                  <a:gd name="T79" fmla="*/ 1169 h 4800"/>
                  <a:gd name="T80" fmla="*/ 163 w 4193"/>
                  <a:gd name="T81" fmla="*/ 841 h 4800"/>
                  <a:gd name="T82" fmla="*/ 290 w 4193"/>
                  <a:gd name="T83" fmla="*/ 518 h 4800"/>
                  <a:gd name="T84" fmla="*/ 453 w 4193"/>
                  <a:gd name="T85" fmla="*/ 199 h 4800"/>
                  <a:gd name="T86" fmla="*/ 569 w 4193"/>
                  <a:gd name="T87" fmla="*/ 7 h 4800"/>
                  <a:gd name="T88" fmla="*/ 576 w 4193"/>
                  <a:gd name="T89" fmla="*/ 2 h 4800"/>
                  <a:gd name="T90" fmla="*/ 729 w 4193"/>
                  <a:gd name="T91" fmla="*/ 42 h 4800"/>
                  <a:gd name="T92" fmla="*/ 1026 w 4193"/>
                  <a:gd name="T93" fmla="*/ 101 h 4800"/>
                  <a:gd name="T94" fmla="*/ 1320 w 4193"/>
                  <a:gd name="T95" fmla="*/ 123 h 4800"/>
                  <a:gd name="T96" fmla="*/ 1615 w 4193"/>
                  <a:gd name="T97" fmla="*/ 105 h 4800"/>
                  <a:gd name="T98" fmla="*/ 1910 w 4193"/>
                  <a:gd name="T99" fmla="*/ 50 h 4800"/>
                  <a:gd name="T100" fmla="*/ 2084 w 4193"/>
                  <a:gd name="T101" fmla="*/ 2 h 4800"/>
                  <a:gd name="T102" fmla="*/ 2139 w 4193"/>
                  <a:gd name="T103" fmla="*/ 7 h 4800"/>
                  <a:gd name="T104" fmla="*/ 2434 w 4193"/>
                  <a:gd name="T105" fmla="*/ 82 h 4800"/>
                  <a:gd name="T106" fmla="*/ 2728 w 4193"/>
                  <a:gd name="T107" fmla="*/ 118 h 4800"/>
                  <a:gd name="T108" fmla="*/ 3022 w 4193"/>
                  <a:gd name="T109" fmla="*/ 115 h 4800"/>
                  <a:gd name="T110" fmla="*/ 3319 w 4193"/>
                  <a:gd name="T111" fmla="*/ 76 h 4800"/>
                  <a:gd name="T112" fmla="*/ 3615 w 4193"/>
                  <a:gd name="T113" fmla="*/ 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93" h="4800">
                    <a:moveTo>
                      <a:pt x="3615" y="0"/>
                    </a:moveTo>
                    <a:lnTo>
                      <a:pt x="3618" y="3"/>
                    </a:lnTo>
                    <a:lnTo>
                      <a:pt x="3622" y="6"/>
                    </a:lnTo>
                    <a:lnTo>
                      <a:pt x="3627" y="10"/>
                    </a:lnTo>
                    <a:lnTo>
                      <a:pt x="3631" y="16"/>
                    </a:lnTo>
                    <a:lnTo>
                      <a:pt x="3635" y="22"/>
                    </a:lnTo>
                    <a:lnTo>
                      <a:pt x="3717" y="155"/>
                    </a:lnTo>
                    <a:lnTo>
                      <a:pt x="3793" y="289"/>
                    </a:lnTo>
                    <a:lnTo>
                      <a:pt x="3863" y="425"/>
                    </a:lnTo>
                    <a:lnTo>
                      <a:pt x="3927" y="563"/>
                    </a:lnTo>
                    <a:lnTo>
                      <a:pt x="3986" y="702"/>
                    </a:lnTo>
                    <a:lnTo>
                      <a:pt x="4037" y="845"/>
                    </a:lnTo>
                    <a:lnTo>
                      <a:pt x="4081" y="988"/>
                    </a:lnTo>
                    <a:lnTo>
                      <a:pt x="4119" y="1134"/>
                    </a:lnTo>
                    <a:lnTo>
                      <a:pt x="4149" y="1281"/>
                    </a:lnTo>
                    <a:lnTo>
                      <a:pt x="4171" y="1432"/>
                    </a:lnTo>
                    <a:lnTo>
                      <a:pt x="4187" y="1583"/>
                    </a:lnTo>
                    <a:lnTo>
                      <a:pt x="4193" y="1737"/>
                    </a:lnTo>
                    <a:lnTo>
                      <a:pt x="4193" y="1893"/>
                    </a:lnTo>
                    <a:lnTo>
                      <a:pt x="4184" y="2049"/>
                    </a:lnTo>
                    <a:lnTo>
                      <a:pt x="4171" y="2201"/>
                    </a:lnTo>
                    <a:lnTo>
                      <a:pt x="4152" y="2353"/>
                    </a:lnTo>
                    <a:lnTo>
                      <a:pt x="4127" y="2501"/>
                    </a:lnTo>
                    <a:lnTo>
                      <a:pt x="4095" y="2647"/>
                    </a:lnTo>
                    <a:lnTo>
                      <a:pt x="4059" y="2790"/>
                    </a:lnTo>
                    <a:lnTo>
                      <a:pt x="4015" y="2932"/>
                    </a:lnTo>
                    <a:lnTo>
                      <a:pt x="3965" y="3071"/>
                    </a:lnTo>
                    <a:lnTo>
                      <a:pt x="3910" y="3206"/>
                    </a:lnTo>
                    <a:lnTo>
                      <a:pt x="3847" y="3339"/>
                    </a:lnTo>
                    <a:lnTo>
                      <a:pt x="3777" y="3470"/>
                    </a:lnTo>
                    <a:lnTo>
                      <a:pt x="3700" y="3597"/>
                    </a:lnTo>
                    <a:lnTo>
                      <a:pt x="3616" y="3722"/>
                    </a:lnTo>
                    <a:lnTo>
                      <a:pt x="3526" y="3843"/>
                    </a:lnTo>
                    <a:lnTo>
                      <a:pt x="3465" y="3920"/>
                    </a:lnTo>
                    <a:lnTo>
                      <a:pt x="3402" y="3994"/>
                    </a:lnTo>
                    <a:lnTo>
                      <a:pt x="3333" y="4064"/>
                    </a:lnTo>
                    <a:lnTo>
                      <a:pt x="3237" y="4161"/>
                    </a:lnTo>
                    <a:lnTo>
                      <a:pt x="3142" y="4247"/>
                    </a:lnTo>
                    <a:lnTo>
                      <a:pt x="3043" y="4329"/>
                    </a:lnTo>
                    <a:lnTo>
                      <a:pt x="2939" y="4405"/>
                    </a:lnTo>
                    <a:lnTo>
                      <a:pt x="2834" y="4475"/>
                    </a:lnTo>
                    <a:lnTo>
                      <a:pt x="2726" y="4540"/>
                    </a:lnTo>
                    <a:lnTo>
                      <a:pt x="2614" y="4600"/>
                    </a:lnTo>
                    <a:lnTo>
                      <a:pt x="2498" y="4656"/>
                    </a:lnTo>
                    <a:lnTo>
                      <a:pt x="2382" y="4707"/>
                    </a:lnTo>
                    <a:lnTo>
                      <a:pt x="2262" y="4753"/>
                    </a:lnTo>
                    <a:lnTo>
                      <a:pt x="2139" y="4794"/>
                    </a:lnTo>
                    <a:lnTo>
                      <a:pt x="2116" y="4800"/>
                    </a:lnTo>
                    <a:lnTo>
                      <a:pt x="2091" y="4800"/>
                    </a:lnTo>
                    <a:lnTo>
                      <a:pt x="2065" y="4796"/>
                    </a:lnTo>
                    <a:lnTo>
                      <a:pt x="2040" y="4790"/>
                    </a:lnTo>
                    <a:lnTo>
                      <a:pt x="1894" y="4737"/>
                    </a:lnTo>
                    <a:lnTo>
                      <a:pt x="1753" y="4679"/>
                    </a:lnTo>
                    <a:lnTo>
                      <a:pt x="1615" y="4615"/>
                    </a:lnTo>
                    <a:lnTo>
                      <a:pt x="1485" y="4546"/>
                    </a:lnTo>
                    <a:lnTo>
                      <a:pt x="1360" y="4472"/>
                    </a:lnTo>
                    <a:lnTo>
                      <a:pt x="1240" y="4393"/>
                    </a:lnTo>
                    <a:lnTo>
                      <a:pt x="1126" y="4307"/>
                    </a:lnTo>
                    <a:lnTo>
                      <a:pt x="1017" y="4216"/>
                    </a:lnTo>
                    <a:lnTo>
                      <a:pt x="913" y="4121"/>
                    </a:lnTo>
                    <a:lnTo>
                      <a:pt x="815" y="4021"/>
                    </a:lnTo>
                    <a:lnTo>
                      <a:pt x="722" y="3914"/>
                    </a:lnTo>
                    <a:lnTo>
                      <a:pt x="634" y="3803"/>
                    </a:lnTo>
                    <a:lnTo>
                      <a:pt x="553" y="3686"/>
                    </a:lnTo>
                    <a:lnTo>
                      <a:pt x="475" y="3565"/>
                    </a:lnTo>
                    <a:lnTo>
                      <a:pt x="404" y="3438"/>
                    </a:lnTo>
                    <a:lnTo>
                      <a:pt x="338" y="3307"/>
                    </a:lnTo>
                    <a:lnTo>
                      <a:pt x="277" y="3170"/>
                    </a:lnTo>
                    <a:lnTo>
                      <a:pt x="221" y="3028"/>
                    </a:lnTo>
                    <a:lnTo>
                      <a:pt x="170" y="2881"/>
                    </a:lnTo>
                    <a:lnTo>
                      <a:pt x="119" y="2704"/>
                    </a:lnTo>
                    <a:lnTo>
                      <a:pt x="75" y="2529"/>
                    </a:lnTo>
                    <a:lnTo>
                      <a:pt x="43" y="2356"/>
                    </a:lnTo>
                    <a:lnTo>
                      <a:pt x="19" y="2182"/>
                    </a:lnTo>
                    <a:lnTo>
                      <a:pt x="5" y="2011"/>
                    </a:lnTo>
                    <a:lnTo>
                      <a:pt x="0" y="1840"/>
                    </a:lnTo>
                    <a:lnTo>
                      <a:pt x="4" y="1671"/>
                    </a:lnTo>
                    <a:lnTo>
                      <a:pt x="19" y="1502"/>
                    </a:lnTo>
                    <a:lnTo>
                      <a:pt x="40" y="1335"/>
                    </a:lnTo>
                    <a:lnTo>
                      <a:pt x="73" y="1169"/>
                    </a:lnTo>
                    <a:lnTo>
                      <a:pt x="113" y="1004"/>
                    </a:lnTo>
                    <a:lnTo>
                      <a:pt x="163" y="841"/>
                    </a:lnTo>
                    <a:lnTo>
                      <a:pt x="223" y="679"/>
                    </a:lnTo>
                    <a:lnTo>
                      <a:pt x="290" y="518"/>
                    </a:lnTo>
                    <a:lnTo>
                      <a:pt x="367" y="358"/>
                    </a:lnTo>
                    <a:lnTo>
                      <a:pt x="453" y="199"/>
                    </a:lnTo>
                    <a:lnTo>
                      <a:pt x="547" y="41"/>
                    </a:lnTo>
                    <a:lnTo>
                      <a:pt x="569" y="7"/>
                    </a:lnTo>
                    <a:lnTo>
                      <a:pt x="573" y="4"/>
                    </a:lnTo>
                    <a:lnTo>
                      <a:pt x="576" y="2"/>
                    </a:lnTo>
                    <a:lnTo>
                      <a:pt x="580" y="0"/>
                    </a:lnTo>
                    <a:lnTo>
                      <a:pt x="729" y="42"/>
                    </a:lnTo>
                    <a:lnTo>
                      <a:pt x="877" y="76"/>
                    </a:lnTo>
                    <a:lnTo>
                      <a:pt x="1026" y="101"/>
                    </a:lnTo>
                    <a:lnTo>
                      <a:pt x="1173" y="115"/>
                    </a:lnTo>
                    <a:lnTo>
                      <a:pt x="1320" y="123"/>
                    </a:lnTo>
                    <a:lnTo>
                      <a:pt x="1468" y="118"/>
                    </a:lnTo>
                    <a:lnTo>
                      <a:pt x="1615" y="105"/>
                    </a:lnTo>
                    <a:lnTo>
                      <a:pt x="1763" y="83"/>
                    </a:lnTo>
                    <a:lnTo>
                      <a:pt x="1910" y="50"/>
                    </a:lnTo>
                    <a:lnTo>
                      <a:pt x="2056" y="6"/>
                    </a:lnTo>
                    <a:lnTo>
                      <a:pt x="2084" y="2"/>
                    </a:lnTo>
                    <a:lnTo>
                      <a:pt x="2113" y="2"/>
                    </a:lnTo>
                    <a:lnTo>
                      <a:pt x="2139" y="7"/>
                    </a:lnTo>
                    <a:lnTo>
                      <a:pt x="2287" y="50"/>
                    </a:lnTo>
                    <a:lnTo>
                      <a:pt x="2434" y="82"/>
                    </a:lnTo>
                    <a:lnTo>
                      <a:pt x="2582" y="105"/>
                    </a:lnTo>
                    <a:lnTo>
                      <a:pt x="2728" y="118"/>
                    </a:lnTo>
                    <a:lnTo>
                      <a:pt x="2875" y="121"/>
                    </a:lnTo>
                    <a:lnTo>
                      <a:pt x="3022" y="115"/>
                    </a:lnTo>
                    <a:lnTo>
                      <a:pt x="3170" y="101"/>
                    </a:lnTo>
                    <a:lnTo>
                      <a:pt x="3319" y="76"/>
                    </a:lnTo>
                    <a:lnTo>
                      <a:pt x="3466" y="42"/>
                    </a:lnTo>
                    <a:lnTo>
                      <a:pt x="3615" y="0"/>
                    </a:lnTo>
                    <a:close/>
                  </a:path>
                </a:pathLst>
              </a:custGeom>
              <a:solidFill>
                <a:schemeClr val="tx1"/>
              </a:solidFill>
              <a:ln w="28575">
                <a:solidFill>
                  <a:srgbClr val="DC3C00"/>
                </a:solid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grpSp>
        <p:nvGrpSpPr>
          <p:cNvPr id="31" name="Group 30"/>
          <p:cNvGrpSpPr/>
          <p:nvPr/>
        </p:nvGrpSpPr>
        <p:grpSpPr>
          <a:xfrm>
            <a:off x="4089476" y="1965721"/>
            <a:ext cx="2160387" cy="2160387"/>
            <a:chOff x="6150591" y="1578592"/>
            <a:chExt cx="2118219" cy="2118219"/>
          </a:xfrm>
        </p:grpSpPr>
        <p:sp>
          <p:nvSpPr>
            <p:cNvPr id="39" name="Rectangle 38"/>
            <p:cNvSpPr/>
            <p:nvPr/>
          </p:nvSpPr>
          <p:spPr>
            <a:xfrm>
              <a:off x="6150591" y="1578592"/>
              <a:ext cx="2118219" cy="2118219"/>
            </a:xfrm>
            <a:prstGeom prst="rect">
              <a:avLst/>
            </a:prstGeom>
            <a:solidFill>
              <a:srgbClr val="DC3C00"/>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40" name="Rectangle 39"/>
            <p:cNvSpPr/>
            <p:nvPr/>
          </p:nvSpPr>
          <p:spPr>
            <a:xfrm>
              <a:off x="6187520" y="3009191"/>
              <a:ext cx="2044363" cy="630942"/>
            </a:xfrm>
            <a:prstGeom prst="rect">
              <a:avLst/>
            </a:prstGeom>
          </p:spPr>
          <p:txBody>
            <a:bodyPr wrap="square" anchor="b">
              <a:spAutoFit/>
            </a:bodyPr>
            <a:lstStyle/>
            <a:p>
              <a:pPr algn="ctr" defTabSz="932597">
                <a:lnSpc>
                  <a:spcPts val="2142"/>
                </a:lnSpc>
              </a:pPr>
              <a:r>
                <a:rPr lang="en-US" sz="2040" kern="0" dirty="0">
                  <a:solidFill>
                    <a:srgbClr val="FFFFFF"/>
                  </a:solidFill>
                </a:rPr>
                <a:t>Access to </a:t>
              </a:r>
              <a:br>
                <a:rPr lang="en-US" sz="2040" kern="0" dirty="0">
                  <a:solidFill>
                    <a:srgbClr val="FFFFFF"/>
                  </a:solidFill>
                </a:rPr>
              </a:br>
              <a:r>
                <a:rPr lang="en-US" sz="2040" kern="0" dirty="0">
                  <a:solidFill>
                    <a:srgbClr val="FFFFFF"/>
                  </a:solidFill>
                </a:rPr>
                <a:t>audit reports</a:t>
              </a:r>
            </a:p>
          </p:txBody>
        </p:sp>
        <p:pic>
          <p:nvPicPr>
            <p:cNvPr id="1026" name="Picture 2" descr="http://www.idera.com/%7E/media/Corporate/Images/Icons/WhyItRocks/Icon-WIR-28.ashx"/>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535271" y="1964486"/>
              <a:ext cx="1290917" cy="1021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6280512" y="4158535"/>
            <a:ext cx="2160387" cy="2160387"/>
            <a:chOff x="6157059" y="3728605"/>
            <a:chExt cx="2118219" cy="2118219"/>
          </a:xfrm>
        </p:grpSpPr>
        <p:sp>
          <p:nvSpPr>
            <p:cNvPr id="51" name="Rectangle 50"/>
            <p:cNvSpPr/>
            <p:nvPr/>
          </p:nvSpPr>
          <p:spPr>
            <a:xfrm>
              <a:off x="6157059" y="3728605"/>
              <a:ext cx="2118219" cy="2118219"/>
            </a:xfrm>
            <a:prstGeom prst="rect">
              <a:avLst/>
            </a:prstGeom>
            <a:solidFill>
              <a:srgbClr val="DC3C00"/>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54" name="Rectangle 53"/>
            <p:cNvSpPr/>
            <p:nvPr/>
          </p:nvSpPr>
          <p:spPr>
            <a:xfrm>
              <a:off x="6193988" y="4909029"/>
              <a:ext cx="2044363" cy="900246"/>
            </a:xfrm>
            <a:prstGeom prst="rect">
              <a:avLst/>
            </a:prstGeom>
          </p:spPr>
          <p:txBody>
            <a:bodyPr wrap="square" anchor="b">
              <a:spAutoFit/>
            </a:bodyPr>
            <a:lstStyle/>
            <a:p>
              <a:pPr algn="ctr" defTabSz="932597">
                <a:lnSpc>
                  <a:spcPts val="2142"/>
                </a:lnSpc>
              </a:pPr>
              <a:r>
                <a:rPr lang="en-US" sz="2040" kern="0" spc="-102" dirty="0">
                  <a:solidFill>
                    <a:srgbClr val="FFFFFF"/>
                  </a:solidFill>
                </a:rPr>
                <a:t>Security Response Center progress report</a:t>
              </a:r>
            </a:p>
          </p:txBody>
        </p:sp>
        <p:grpSp>
          <p:nvGrpSpPr>
            <p:cNvPr id="21" name="Group 20"/>
            <p:cNvGrpSpPr/>
            <p:nvPr/>
          </p:nvGrpSpPr>
          <p:grpSpPr>
            <a:xfrm>
              <a:off x="6908359" y="4013226"/>
              <a:ext cx="631333" cy="764965"/>
              <a:chOff x="6827674" y="1924448"/>
              <a:chExt cx="694756" cy="841812"/>
            </a:xfrm>
          </p:grpSpPr>
          <p:sp>
            <p:nvSpPr>
              <p:cNvPr id="2051" name="Freeform 7"/>
              <p:cNvSpPr>
                <a:spLocks noEditPoints="1"/>
              </p:cNvSpPr>
              <p:nvPr/>
            </p:nvSpPr>
            <p:spPr bwMode="auto">
              <a:xfrm>
                <a:off x="6827674" y="1924448"/>
                <a:ext cx="694756" cy="841812"/>
              </a:xfrm>
              <a:custGeom>
                <a:avLst/>
                <a:gdLst>
                  <a:gd name="T0" fmla="*/ 2434 w 3325"/>
                  <a:gd name="T1" fmla="*/ 320 h 4031"/>
                  <a:gd name="T2" fmla="*/ 2434 w 3325"/>
                  <a:gd name="T3" fmla="*/ 939 h 4031"/>
                  <a:gd name="T4" fmla="*/ 3039 w 3325"/>
                  <a:gd name="T5" fmla="*/ 939 h 4031"/>
                  <a:gd name="T6" fmla="*/ 2890 w 3325"/>
                  <a:gd name="T7" fmla="*/ 787 h 4031"/>
                  <a:gd name="T8" fmla="*/ 2741 w 3325"/>
                  <a:gd name="T9" fmla="*/ 633 h 4031"/>
                  <a:gd name="T10" fmla="*/ 2588 w 3325"/>
                  <a:gd name="T11" fmla="*/ 479 h 4031"/>
                  <a:gd name="T12" fmla="*/ 2434 w 3325"/>
                  <a:gd name="T13" fmla="*/ 320 h 4031"/>
                  <a:gd name="T14" fmla="*/ 226 w 3325"/>
                  <a:gd name="T15" fmla="*/ 230 h 4031"/>
                  <a:gd name="T16" fmla="*/ 226 w 3325"/>
                  <a:gd name="T17" fmla="*/ 3823 h 4031"/>
                  <a:gd name="T18" fmla="*/ 3144 w 3325"/>
                  <a:gd name="T19" fmla="*/ 3823 h 4031"/>
                  <a:gd name="T20" fmla="*/ 3144 w 3325"/>
                  <a:gd name="T21" fmla="*/ 1152 h 4031"/>
                  <a:gd name="T22" fmla="*/ 2203 w 3325"/>
                  <a:gd name="T23" fmla="*/ 1152 h 4031"/>
                  <a:gd name="T24" fmla="*/ 2203 w 3325"/>
                  <a:gd name="T25" fmla="*/ 230 h 4031"/>
                  <a:gd name="T26" fmla="*/ 226 w 3325"/>
                  <a:gd name="T27" fmla="*/ 230 h 4031"/>
                  <a:gd name="T28" fmla="*/ 2307 w 3325"/>
                  <a:gd name="T29" fmla="*/ 0 h 4031"/>
                  <a:gd name="T30" fmla="*/ 2339 w 3325"/>
                  <a:gd name="T31" fmla="*/ 3 h 4031"/>
                  <a:gd name="T32" fmla="*/ 2366 w 3325"/>
                  <a:gd name="T33" fmla="*/ 9 h 4031"/>
                  <a:gd name="T34" fmla="*/ 2392 w 3325"/>
                  <a:gd name="T35" fmla="*/ 20 h 4031"/>
                  <a:gd name="T36" fmla="*/ 2416 w 3325"/>
                  <a:gd name="T37" fmla="*/ 34 h 4031"/>
                  <a:gd name="T38" fmla="*/ 2439 w 3325"/>
                  <a:gd name="T39" fmla="*/ 55 h 4031"/>
                  <a:gd name="T40" fmla="*/ 2718 w 3325"/>
                  <a:gd name="T41" fmla="*/ 335 h 4031"/>
                  <a:gd name="T42" fmla="*/ 2998 w 3325"/>
                  <a:gd name="T43" fmla="*/ 614 h 4031"/>
                  <a:gd name="T44" fmla="*/ 3276 w 3325"/>
                  <a:gd name="T45" fmla="*/ 894 h 4031"/>
                  <a:gd name="T46" fmla="*/ 3291 w 3325"/>
                  <a:gd name="T47" fmla="*/ 911 h 4031"/>
                  <a:gd name="T48" fmla="*/ 3305 w 3325"/>
                  <a:gd name="T49" fmla="*/ 933 h 4031"/>
                  <a:gd name="T50" fmla="*/ 3314 w 3325"/>
                  <a:gd name="T51" fmla="*/ 956 h 4031"/>
                  <a:gd name="T52" fmla="*/ 3322 w 3325"/>
                  <a:gd name="T53" fmla="*/ 979 h 4031"/>
                  <a:gd name="T54" fmla="*/ 3324 w 3325"/>
                  <a:gd name="T55" fmla="*/ 1002 h 4031"/>
                  <a:gd name="T56" fmla="*/ 3325 w 3325"/>
                  <a:gd name="T57" fmla="*/ 2478 h 4031"/>
                  <a:gd name="T58" fmla="*/ 3325 w 3325"/>
                  <a:gd name="T59" fmla="*/ 3954 h 4031"/>
                  <a:gd name="T60" fmla="*/ 3325 w 3325"/>
                  <a:gd name="T61" fmla="*/ 4031 h 4031"/>
                  <a:gd name="T62" fmla="*/ 0 w 3325"/>
                  <a:gd name="T63" fmla="*/ 4031 h 4031"/>
                  <a:gd name="T64" fmla="*/ 0 w 3325"/>
                  <a:gd name="T65" fmla="*/ 1 h 4031"/>
                  <a:gd name="T66" fmla="*/ 83 w 3325"/>
                  <a:gd name="T67" fmla="*/ 1 h 4031"/>
                  <a:gd name="T68" fmla="*/ 1195 w 3325"/>
                  <a:gd name="T69" fmla="*/ 1 h 4031"/>
                  <a:gd name="T70" fmla="*/ 2307 w 3325"/>
                  <a:gd name="T71" fmla="*/ 0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5" h="4031">
                    <a:moveTo>
                      <a:pt x="2434" y="320"/>
                    </a:moveTo>
                    <a:lnTo>
                      <a:pt x="2434" y="939"/>
                    </a:lnTo>
                    <a:lnTo>
                      <a:pt x="3039" y="939"/>
                    </a:lnTo>
                    <a:lnTo>
                      <a:pt x="2890" y="787"/>
                    </a:lnTo>
                    <a:lnTo>
                      <a:pt x="2741" y="633"/>
                    </a:lnTo>
                    <a:lnTo>
                      <a:pt x="2588" y="479"/>
                    </a:lnTo>
                    <a:lnTo>
                      <a:pt x="2434" y="320"/>
                    </a:lnTo>
                    <a:close/>
                    <a:moveTo>
                      <a:pt x="226" y="230"/>
                    </a:moveTo>
                    <a:lnTo>
                      <a:pt x="226" y="3823"/>
                    </a:lnTo>
                    <a:lnTo>
                      <a:pt x="3144" y="3823"/>
                    </a:lnTo>
                    <a:lnTo>
                      <a:pt x="3144" y="1152"/>
                    </a:lnTo>
                    <a:lnTo>
                      <a:pt x="2203" y="1152"/>
                    </a:lnTo>
                    <a:lnTo>
                      <a:pt x="2203" y="230"/>
                    </a:lnTo>
                    <a:lnTo>
                      <a:pt x="226" y="230"/>
                    </a:lnTo>
                    <a:close/>
                    <a:moveTo>
                      <a:pt x="2307" y="0"/>
                    </a:moveTo>
                    <a:lnTo>
                      <a:pt x="2339" y="3"/>
                    </a:lnTo>
                    <a:lnTo>
                      <a:pt x="2366" y="9"/>
                    </a:lnTo>
                    <a:lnTo>
                      <a:pt x="2392" y="20"/>
                    </a:lnTo>
                    <a:lnTo>
                      <a:pt x="2416" y="34"/>
                    </a:lnTo>
                    <a:lnTo>
                      <a:pt x="2439" y="55"/>
                    </a:lnTo>
                    <a:lnTo>
                      <a:pt x="2718" y="335"/>
                    </a:lnTo>
                    <a:lnTo>
                      <a:pt x="2998" y="614"/>
                    </a:lnTo>
                    <a:lnTo>
                      <a:pt x="3276" y="894"/>
                    </a:lnTo>
                    <a:lnTo>
                      <a:pt x="3291" y="911"/>
                    </a:lnTo>
                    <a:lnTo>
                      <a:pt x="3305" y="933"/>
                    </a:lnTo>
                    <a:lnTo>
                      <a:pt x="3314" y="956"/>
                    </a:lnTo>
                    <a:lnTo>
                      <a:pt x="3322" y="979"/>
                    </a:lnTo>
                    <a:lnTo>
                      <a:pt x="3324" y="1002"/>
                    </a:lnTo>
                    <a:lnTo>
                      <a:pt x="3325" y="2478"/>
                    </a:lnTo>
                    <a:lnTo>
                      <a:pt x="3325" y="3954"/>
                    </a:lnTo>
                    <a:lnTo>
                      <a:pt x="3325" y="4031"/>
                    </a:lnTo>
                    <a:lnTo>
                      <a:pt x="0" y="4031"/>
                    </a:lnTo>
                    <a:lnTo>
                      <a:pt x="0" y="1"/>
                    </a:lnTo>
                    <a:lnTo>
                      <a:pt x="83" y="1"/>
                    </a:lnTo>
                    <a:lnTo>
                      <a:pt x="1195" y="1"/>
                    </a:lnTo>
                    <a:lnTo>
                      <a:pt x="2307"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2063" name="Freeform 10"/>
              <p:cNvSpPr>
                <a:spLocks/>
              </p:cNvSpPr>
              <p:nvPr/>
            </p:nvSpPr>
            <p:spPr bwMode="auto">
              <a:xfrm>
                <a:off x="6953006" y="2358096"/>
                <a:ext cx="397720" cy="213482"/>
              </a:xfrm>
              <a:custGeom>
                <a:avLst/>
                <a:gdLst>
                  <a:gd name="T0" fmla="*/ 1148 w 1904"/>
                  <a:gd name="T1" fmla="*/ 0 h 1021"/>
                  <a:gd name="T2" fmla="*/ 1257 w 1904"/>
                  <a:gd name="T3" fmla="*/ 6 h 1021"/>
                  <a:gd name="T4" fmla="*/ 1367 w 1904"/>
                  <a:gd name="T5" fmla="*/ 20 h 1021"/>
                  <a:gd name="T6" fmla="*/ 1475 w 1904"/>
                  <a:gd name="T7" fmla="*/ 42 h 1021"/>
                  <a:gd name="T8" fmla="*/ 1584 w 1904"/>
                  <a:gd name="T9" fmla="*/ 73 h 1021"/>
                  <a:gd name="T10" fmla="*/ 1691 w 1904"/>
                  <a:gd name="T11" fmla="*/ 111 h 1021"/>
                  <a:gd name="T12" fmla="*/ 1799 w 1904"/>
                  <a:gd name="T13" fmla="*/ 157 h 1021"/>
                  <a:gd name="T14" fmla="*/ 1833 w 1904"/>
                  <a:gd name="T15" fmla="*/ 176 h 1021"/>
                  <a:gd name="T16" fmla="*/ 1868 w 1904"/>
                  <a:gd name="T17" fmla="*/ 196 h 1021"/>
                  <a:gd name="T18" fmla="*/ 1877 w 1904"/>
                  <a:gd name="T19" fmla="*/ 201 h 1021"/>
                  <a:gd name="T20" fmla="*/ 1889 w 1904"/>
                  <a:gd name="T21" fmla="*/ 209 h 1021"/>
                  <a:gd name="T22" fmla="*/ 1904 w 1904"/>
                  <a:gd name="T23" fmla="*/ 217 h 1021"/>
                  <a:gd name="T24" fmla="*/ 1679 w 1904"/>
                  <a:gd name="T25" fmla="*/ 321 h 1021"/>
                  <a:gd name="T26" fmla="*/ 1458 w 1904"/>
                  <a:gd name="T27" fmla="*/ 424 h 1021"/>
                  <a:gd name="T28" fmla="*/ 1240 w 1904"/>
                  <a:gd name="T29" fmla="*/ 525 h 1021"/>
                  <a:gd name="T30" fmla="*/ 1023 w 1904"/>
                  <a:gd name="T31" fmla="*/ 627 h 1021"/>
                  <a:gd name="T32" fmla="*/ 749 w 1904"/>
                  <a:gd name="T33" fmla="*/ 753 h 1021"/>
                  <a:gd name="T34" fmla="*/ 476 w 1904"/>
                  <a:gd name="T35" fmla="*/ 877 h 1021"/>
                  <a:gd name="T36" fmla="*/ 205 w 1904"/>
                  <a:gd name="T37" fmla="*/ 1007 h 1021"/>
                  <a:gd name="T38" fmla="*/ 182 w 1904"/>
                  <a:gd name="T39" fmla="*/ 1015 h 1021"/>
                  <a:gd name="T40" fmla="*/ 162 w 1904"/>
                  <a:gd name="T41" fmla="*/ 1021 h 1021"/>
                  <a:gd name="T42" fmla="*/ 145 w 1904"/>
                  <a:gd name="T43" fmla="*/ 1021 h 1021"/>
                  <a:gd name="T44" fmla="*/ 129 w 1904"/>
                  <a:gd name="T45" fmla="*/ 1019 h 1021"/>
                  <a:gd name="T46" fmla="*/ 116 w 1904"/>
                  <a:gd name="T47" fmla="*/ 1012 h 1021"/>
                  <a:gd name="T48" fmla="*/ 102 w 1904"/>
                  <a:gd name="T49" fmla="*/ 1001 h 1021"/>
                  <a:gd name="T50" fmla="*/ 90 w 1904"/>
                  <a:gd name="T51" fmla="*/ 986 h 1021"/>
                  <a:gd name="T52" fmla="*/ 78 w 1904"/>
                  <a:gd name="T53" fmla="*/ 968 h 1021"/>
                  <a:gd name="T54" fmla="*/ 49 w 1904"/>
                  <a:gd name="T55" fmla="*/ 914 h 1021"/>
                  <a:gd name="T56" fmla="*/ 27 w 1904"/>
                  <a:gd name="T57" fmla="*/ 859 h 1021"/>
                  <a:gd name="T58" fmla="*/ 11 w 1904"/>
                  <a:gd name="T59" fmla="*/ 804 h 1021"/>
                  <a:gd name="T60" fmla="*/ 1 w 1904"/>
                  <a:gd name="T61" fmla="*/ 748 h 1021"/>
                  <a:gd name="T62" fmla="*/ 0 w 1904"/>
                  <a:gd name="T63" fmla="*/ 691 h 1021"/>
                  <a:gd name="T64" fmla="*/ 5 w 1904"/>
                  <a:gd name="T65" fmla="*/ 635 h 1021"/>
                  <a:gd name="T66" fmla="*/ 16 w 1904"/>
                  <a:gd name="T67" fmla="*/ 580 h 1021"/>
                  <a:gd name="T68" fmla="*/ 34 w 1904"/>
                  <a:gd name="T69" fmla="*/ 525 h 1021"/>
                  <a:gd name="T70" fmla="*/ 60 w 1904"/>
                  <a:gd name="T71" fmla="*/ 471 h 1021"/>
                  <a:gd name="T72" fmla="*/ 93 w 1904"/>
                  <a:gd name="T73" fmla="*/ 420 h 1021"/>
                  <a:gd name="T74" fmla="*/ 132 w 1904"/>
                  <a:gd name="T75" fmla="*/ 369 h 1021"/>
                  <a:gd name="T76" fmla="*/ 179 w 1904"/>
                  <a:gd name="T77" fmla="*/ 317 h 1021"/>
                  <a:gd name="T78" fmla="*/ 231 w 1904"/>
                  <a:gd name="T79" fmla="*/ 271 h 1021"/>
                  <a:gd name="T80" fmla="*/ 284 w 1904"/>
                  <a:gd name="T81" fmla="*/ 229 h 1021"/>
                  <a:gd name="T82" fmla="*/ 342 w 1904"/>
                  <a:gd name="T83" fmla="*/ 193 h 1021"/>
                  <a:gd name="T84" fmla="*/ 402 w 1904"/>
                  <a:gd name="T85" fmla="*/ 159 h 1021"/>
                  <a:gd name="T86" fmla="*/ 463 w 1904"/>
                  <a:gd name="T87" fmla="*/ 129 h 1021"/>
                  <a:gd name="T88" fmla="*/ 528 w 1904"/>
                  <a:gd name="T89" fmla="*/ 104 h 1021"/>
                  <a:gd name="T90" fmla="*/ 594 w 1904"/>
                  <a:gd name="T91" fmla="*/ 82 h 1021"/>
                  <a:gd name="T92" fmla="*/ 705 w 1904"/>
                  <a:gd name="T93" fmla="*/ 51 h 1021"/>
                  <a:gd name="T94" fmla="*/ 816 w 1904"/>
                  <a:gd name="T95" fmla="*/ 27 h 1021"/>
                  <a:gd name="T96" fmla="*/ 927 w 1904"/>
                  <a:gd name="T97" fmla="*/ 11 h 1021"/>
                  <a:gd name="T98" fmla="*/ 1037 w 1904"/>
                  <a:gd name="T99" fmla="*/ 1 h 1021"/>
                  <a:gd name="T100" fmla="*/ 1148 w 1904"/>
                  <a:gd name="T101" fmla="*/ 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4" h="1021">
                    <a:moveTo>
                      <a:pt x="1148" y="0"/>
                    </a:moveTo>
                    <a:lnTo>
                      <a:pt x="1257" y="6"/>
                    </a:lnTo>
                    <a:lnTo>
                      <a:pt x="1367" y="20"/>
                    </a:lnTo>
                    <a:lnTo>
                      <a:pt x="1475" y="42"/>
                    </a:lnTo>
                    <a:lnTo>
                      <a:pt x="1584" y="73"/>
                    </a:lnTo>
                    <a:lnTo>
                      <a:pt x="1691" y="111"/>
                    </a:lnTo>
                    <a:lnTo>
                      <a:pt x="1799" y="157"/>
                    </a:lnTo>
                    <a:lnTo>
                      <a:pt x="1833" y="176"/>
                    </a:lnTo>
                    <a:lnTo>
                      <a:pt x="1868" y="196"/>
                    </a:lnTo>
                    <a:lnTo>
                      <a:pt x="1877" y="201"/>
                    </a:lnTo>
                    <a:lnTo>
                      <a:pt x="1889" y="209"/>
                    </a:lnTo>
                    <a:lnTo>
                      <a:pt x="1904" y="217"/>
                    </a:lnTo>
                    <a:lnTo>
                      <a:pt x="1679" y="321"/>
                    </a:lnTo>
                    <a:lnTo>
                      <a:pt x="1458" y="424"/>
                    </a:lnTo>
                    <a:lnTo>
                      <a:pt x="1240" y="525"/>
                    </a:lnTo>
                    <a:lnTo>
                      <a:pt x="1023" y="627"/>
                    </a:lnTo>
                    <a:lnTo>
                      <a:pt x="749" y="753"/>
                    </a:lnTo>
                    <a:lnTo>
                      <a:pt x="476" y="877"/>
                    </a:lnTo>
                    <a:lnTo>
                      <a:pt x="205" y="1007"/>
                    </a:lnTo>
                    <a:lnTo>
                      <a:pt x="182" y="1015"/>
                    </a:lnTo>
                    <a:lnTo>
                      <a:pt x="162" y="1021"/>
                    </a:lnTo>
                    <a:lnTo>
                      <a:pt x="145" y="1021"/>
                    </a:lnTo>
                    <a:lnTo>
                      <a:pt x="129" y="1019"/>
                    </a:lnTo>
                    <a:lnTo>
                      <a:pt x="116" y="1012"/>
                    </a:lnTo>
                    <a:lnTo>
                      <a:pt x="102" y="1001"/>
                    </a:lnTo>
                    <a:lnTo>
                      <a:pt x="90" y="986"/>
                    </a:lnTo>
                    <a:lnTo>
                      <a:pt x="78" y="968"/>
                    </a:lnTo>
                    <a:lnTo>
                      <a:pt x="49" y="914"/>
                    </a:lnTo>
                    <a:lnTo>
                      <a:pt x="27" y="859"/>
                    </a:lnTo>
                    <a:lnTo>
                      <a:pt x="11" y="804"/>
                    </a:lnTo>
                    <a:lnTo>
                      <a:pt x="1" y="748"/>
                    </a:lnTo>
                    <a:lnTo>
                      <a:pt x="0" y="691"/>
                    </a:lnTo>
                    <a:lnTo>
                      <a:pt x="5" y="635"/>
                    </a:lnTo>
                    <a:lnTo>
                      <a:pt x="16" y="580"/>
                    </a:lnTo>
                    <a:lnTo>
                      <a:pt x="34" y="525"/>
                    </a:lnTo>
                    <a:lnTo>
                      <a:pt x="60" y="471"/>
                    </a:lnTo>
                    <a:lnTo>
                      <a:pt x="93" y="420"/>
                    </a:lnTo>
                    <a:lnTo>
                      <a:pt x="132" y="369"/>
                    </a:lnTo>
                    <a:lnTo>
                      <a:pt x="179" y="317"/>
                    </a:lnTo>
                    <a:lnTo>
                      <a:pt x="231" y="271"/>
                    </a:lnTo>
                    <a:lnTo>
                      <a:pt x="284" y="229"/>
                    </a:lnTo>
                    <a:lnTo>
                      <a:pt x="342" y="193"/>
                    </a:lnTo>
                    <a:lnTo>
                      <a:pt x="402" y="159"/>
                    </a:lnTo>
                    <a:lnTo>
                      <a:pt x="463" y="129"/>
                    </a:lnTo>
                    <a:lnTo>
                      <a:pt x="528" y="104"/>
                    </a:lnTo>
                    <a:lnTo>
                      <a:pt x="594" y="82"/>
                    </a:lnTo>
                    <a:lnTo>
                      <a:pt x="705" y="51"/>
                    </a:lnTo>
                    <a:lnTo>
                      <a:pt x="816" y="27"/>
                    </a:lnTo>
                    <a:lnTo>
                      <a:pt x="927" y="11"/>
                    </a:lnTo>
                    <a:lnTo>
                      <a:pt x="1037" y="1"/>
                    </a:lnTo>
                    <a:lnTo>
                      <a:pt x="1148"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2064" name="Freeform 11"/>
              <p:cNvSpPr>
                <a:spLocks/>
              </p:cNvSpPr>
              <p:nvPr/>
            </p:nvSpPr>
            <p:spPr bwMode="auto">
              <a:xfrm>
                <a:off x="7209101" y="2433713"/>
                <a:ext cx="204291" cy="206380"/>
              </a:xfrm>
              <a:custGeom>
                <a:avLst/>
                <a:gdLst>
                  <a:gd name="T0" fmla="*/ 805 w 978"/>
                  <a:gd name="T1" fmla="*/ 0 h 986"/>
                  <a:gd name="T2" fmla="*/ 822 w 978"/>
                  <a:gd name="T3" fmla="*/ 2 h 986"/>
                  <a:gd name="T4" fmla="*/ 838 w 978"/>
                  <a:gd name="T5" fmla="*/ 9 h 986"/>
                  <a:gd name="T6" fmla="*/ 852 w 978"/>
                  <a:gd name="T7" fmla="*/ 22 h 986"/>
                  <a:gd name="T8" fmla="*/ 868 w 978"/>
                  <a:gd name="T9" fmla="*/ 36 h 986"/>
                  <a:gd name="T10" fmla="*/ 883 w 978"/>
                  <a:gd name="T11" fmla="*/ 57 h 986"/>
                  <a:gd name="T12" fmla="*/ 916 w 978"/>
                  <a:gd name="T13" fmla="*/ 110 h 986"/>
                  <a:gd name="T14" fmla="*/ 942 w 978"/>
                  <a:gd name="T15" fmla="*/ 165 h 986"/>
                  <a:gd name="T16" fmla="*/ 961 w 978"/>
                  <a:gd name="T17" fmla="*/ 220 h 986"/>
                  <a:gd name="T18" fmla="*/ 973 w 978"/>
                  <a:gd name="T19" fmla="*/ 276 h 986"/>
                  <a:gd name="T20" fmla="*/ 978 w 978"/>
                  <a:gd name="T21" fmla="*/ 332 h 986"/>
                  <a:gd name="T22" fmla="*/ 976 w 978"/>
                  <a:gd name="T23" fmla="*/ 388 h 986"/>
                  <a:gd name="T24" fmla="*/ 966 w 978"/>
                  <a:gd name="T25" fmla="*/ 445 h 986"/>
                  <a:gd name="T26" fmla="*/ 950 w 978"/>
                  <a:gd name="T27" fmla="*/ 501 h 986"/>
                  <a:gd name="T28" fmla="*/ 926 w 978"/>
                  <a:gd name="T29" fmla="*/ 556 h 986"/>
                  <a:gd name="T30" fmla="*/ 894 w 978"/>
                  <a:gd name="T31" fmla="*/ 610 h 986"/>
                  <a:gd name="T32" fmla="*/ 863 w 978"/>
                  <a:gd name="T33" fmla="*/ 651 h 986"/>
                  <a:gd name="T34" fmla="*/ 827 w 978"/>
                  <a:gd name="T35" fmla="*/ 693 h 986"/>
                  <a:gd name="T36" fmla="*/ 785 w 978"/>
                  <a:gd name="T37" fmla="*/ 734 h 986"/>
                  <a:gd name="T38" fmla="*/ 740 w 978"/>
                  <a:gd name="T39" fmla="*/ 773 h 986"/>
                  <a:gd name="T40" fmla="*/ 690 w 978"/>
                  <a:gd name="T41" fmla="*/ 810 h 986"/>
                  <a:gd name="T42" fmla="*/ 637 w 978"/>
                  <a:gd name="T43" fmla="*/ 845 h 986"/>
                  <a:gd name="T44" fmla="*/ 583 w 978"/>
                  <a:gd name="T45" fmla="*/ 877 h 986"/>
                  <a:gd name="T46" fmla="*/ 527 w 978"/>
                  <a:gd name="T47" fmla="*/ 907 h 986"/>
                  <a:gd name="T48" fmla="*/ 471 w 978"/>
                  <a:gd name="T49" fmla="*/ 931 h 986"/>
                  <a:gd name="T50" fmla="*/ 415 w 978"/>
                  <a:gd name="T51" fmla="*/ 952 h 986"/>
                  <a:gd name="T52" fmla="*/ 360 w 978"/>
                  <a:gd name="T53" fmla="*/ 969 h 986"/>
                  <a:gd name="T54" fmla="*/ 306 w 978"/>
                  <a:gd name="T55" fmla="*/ 980 h 986"/>
                  <a:gd name="T56" fmla="*/ 253 w 978"/>
                  <a:gd name="T57" fmla="*/ 986 h 986"/>
                  <a:gd name="T58" fmla="*/ 170 w 978"/>
                  <a:gd name="T59" fmla="*/ 779 h 986"/>
                  <a:gd name="T60" fmla="*/ 86 w 978"/>
                  <a:gd name="T61" fmla="*/ 573 h 986"/>
                  <a:gd name="T62" fmla="*/ 0 w 978"/>
                  <a:gd name="T63" fmla="*/ 365 h 986"/>
                  <a:gd name="T64" fmla="*/ 102 w 978"/>
                  <a:gd name="T65" fmla="*/ 317 h 986"/>
                  <a:gd name="T66" fmla="*/ 202 w 978"/>
                  <a:gd name="T67" fmla="*/ 271 h 986"/>
                  <a:gd name="T68" fmla="*/ 301 w 978"/>
                  <a:gd name="T69" fmla="*/ 225 h 986"/>
                  <a:gd name="T70" fmla="*/ 448 w 978"/>
                  <a:gd name="T71" fmla="*/ 157 h 986"/>
                  <a:gd name="T72" fmla="*/ 594 w 978"/>
                  <a:gd name="T73" fmla="*/ 89 h 986"/>
                  <a:gd name="T74" fmla="*/ 741 w 978"/>
                  <a:gd name="T75" fmla="*/ 18 h 986"/>
                  <a:gd name="T76" fmla="*/ 764 w 978"/>
                  <a:gd name="T77" fmla="*/ 7 h 986"/>
                  <a:gd name="T78" fmla="*/ 785 w 978"/>
                  <a:gd name="T79" fmla="*/ 1 h 986"/>
                  <a:gd name="T80" fmla="*/ 805 w 978"/>
                  <a:gd name="T81"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8" h="986">
                    <a:moveTo>
                      <a:pt x="805" y="0"/>
                    </a:moveTo>
                    <a:lnTo>
                      <a:pt x="822" y="2"/>
                    </a:lnTo>
                    <a:lnTo>
                      <a:pt x="838" y="9"/>
                    </a:lnTo>
                    <a:lnTo>
                      <a:pt x="852" y="22"/>
                    </a:lnTo>
                    <a:lnTo>
                      <a:pt x="868" y="36"/>
                    </a:lnTo>
                    <a:lnTo>
                      <a:pt x="883" y="57"/>
                    </a:lnTo>
                    <a:lnTo>
                      <a:pt x="916" y="110"/>
                    </a:lnTo>
                    <a:lnTo>
                      <a:pt x="942" y="165"/>
                    </a:lnTo>
                    <a:lnTo>
                      <a:pt x="961" y="220"/>
                    </a:lnTo>
                    <a:lnTo>
                      <a:pt x="973" y="276"/>
                    </a:lnTo>
                    <a:lnTo>
                      <a:pt x="978" y="332"/>
                    </a:lnTo>
                    <a:lnTo>
                      <a:pt x="976" y="388"/>
                    </a:lnTo>
                    <a:lnTo>
                      <a:pt x="966" y="445"/>
                    </a:lnTo>
                    <a:lnTo>
                      <a:pt x="950" y="501"/>
                    </a:lnTo>
                    <a:lnTo>
                      <a:pt x="926" y="556"/>
                    </a:lnTo>
                    <a:lnTo>
                      <a:pt x="894" y="610"/>
                    </a:lnTo>
                    <a:lnTo>
                      <a:pt x="863" y="651"/>
                    </a:lnTo>
                    <a:lnTo>
                      <a:pt x="827" y="693"/>
                    </a:lnTo>
                    <a:lnTo>
                      <a:pt x="785" y="734"/>
                    </a:lnTo>
                    <a:lnTo>
                      <a:pt x="740" y="773"/>
                    </a:lnTo>
                    <a:lnTo>
                      <a:pt x="690" y="810"/>
                    </a:lnTo>
                    <a:lnTo>
                      <a:pt x="637" y="845"/>
                    </a:lnTo>
                    <a:lnTo>
                      <a:pt x="583" y="877"/>
                    </a:lnTo>
                    <a:lnTo>
                      <a:pt x="527" y="907"/>
                    </a:lnTo>
                    <a:lnTo>
                      <a:pt x="471" y="931"/>
                    </a:lnTo>
                    <a:lnTo>
                      <a:pt x="415" y="952"/>
                    </a:lnTo>
                    <a:lnTo>
                      <a:pt x="360" y="969"/>
                    </a:lnTo>
                    <a:lnTo>
                      <a:pt x="306" y="980"/>
                    </a:lnTo>
                    <a:lnTo>
                      <a:pt x="253" y="986"/>
                    </a:lnTo>
                    <a:lnTo>
                      <a:pt x="170" y="779"/>
                    </a:lnTo>
                    <a:lnTo>
                      <a:pt x="86" y="573"/>
                    </a:lnTo>
                    <a:lnTo>
                      <a:pt x="0" y="365"/>
                    </a:lnTo>
                    <a:lnTo>
                      <a:pt x="102" y="317"/>
                    </a:lnTo>
                    <a:lnTo>
                      <a:pt x="202" y="271"/>
                    </a:lnTo>
                    <a:lnTo>
                      <a:pt x="301" y="225"/>
                    </a:lnTo>
                    <a:lnTo>
                      <a:pt x="448" y="157"/>
                    </a:lnTo>
                    <a:lnTo>
                      <a:pt x="594" y="89"/>
                    </a:lnTo>
                    <a:lnTo>
                      <a:pt x="741" y="18"/>
                    </a:lnTo>
                    <a:lnTo>
                      <a:pt x="764" y="7"/>
                    </a:lnTo>
                    <a:lnTo>
                      <a:pt x="785" y="1"/>
                    </a:lnTo>
                    <a:lnTo>
                      <a:pt x="805"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2065" name="Freeform 12"/>
              <p:cNvSpPr>
                <a:spLocks/>
              </p:cNvSpPr>
              <p:nvPr/>
            </p:nvSpPr>
            <p:spPr bwMode="auto">
              <a:xfrm>
                <a:off x="6942562" y="2058135"/>
                <a:ext cx="288263" cy="56817"/>
              </a:xfrm>
              <a:custGeom>
                <a:avLst/>
                <a:gdLst>
                  <a:gd name="T0" fmla="*/ 1219 w 1381"/>
                  <a:gd name="T1" fmla="*/ 0 h 271"/>
                  <a:gd name="T2" fmla="*/ 1253 w 1381"/>
                  <a:gd name="T3" fmla="*/ 2 h 271"/>
                  <a:gd name="T4" fmla="*/ 1285 w 1381"/>
                  <a:gd name="T5" fmla="*/ 10 h 271"/>
                  <a:gd name="T6" fmla="*/ 1312 w 1381"/>
                  <a:gd name="T7" fmla="*/ 22 h 271"/>
                  <a:gd name="T8" fmla="*/ 1337 w 1381"/>
                  <a:gd name="T9" fmla="*/ 39 h 271"/>
                  <a:gd name="T10" fmla="*/ 1355 w 1381"/>
                  <a:gd name="T11" fmla="*/ 60 h 271"/>
                  <a:gd name="T12" fmla="*/ 1370 w 1381"/>
                  <a:gd name="T13" fmla="*/ 83 h 271"/>
                  <a:gd name="T14" fmla="*/ 1378 w 1381"/>
                  <a:gd name="T15" fmla="*/ 110 h 271"/>
                  <a:gd name="T16" fmla="*/ 1381 w 1381"/>
                  <a:gd name="T17" fmla="*/ 138 h 271"/>
                  <a:gd name="T18" fmla="*/ 1378 w 1381"/>
                  <a:gd name="T19" fmla="*/ 166 h 271"/>
                  <a:gd name="T20" fmla="*/ 1368 w 1381"/>
                  <a:gd name="T21" fmla="*/ 192 h 271"/>
                  <a:gd name="T22" fmla="*/ 1355 w 1381"/>
                  <a:gd name="T23" fmla="*/ 214 h 271"/>
                  <a:gd name="T24" fmla="*/ 1335 w 1381"/>
                  <a:gd name="T25" fmla="*/ 233 h 271"/>
                  <a:gd name="T26" fmla="*/ 1312 w 1381"/>
                  <a:gd name="T27" fmla="*/ 249 h 271"/>
                  <a:gd name="T28" fmla="*/ 1286 w 1381"/>
                  <a:gd name="T29" fmla="*/ 261 h 271"/>
                  <a:gd name="T30" fmla="*/ 1256 w 1381"/>
                  <a:gd name="T31" fmla="*/ 269 h 271"/>
                  <a:gd name="T32" fmla="*/ 1223 w 1381"/>
                  <a:gd name="T33" fmla="*/ 271 h 271"/>
                  <a:gd name="T34" fmla="*/ 688 w 1381"/>
                  <a:gd name="T35" fmla="*/ 271 h 271"/>
                  <a:gd name="T36" fmla="*/ 167 w 1381"/>
                  <a:gd name="T37" fmla="*/ 271 h 271"/>
                  <a:gd name="T38" fmla="*/ 129 w 1381"/>
                  <a:gd name="T39" fmla="*/ 269 h 271"/>
                  <a:gd name="T40" fmla="*/ 95 w 1381"/>
                  <a:gd name="T41" fmla="*/ 263 h 271"/>
                  <a:gd name="T42" fmla="*/ 67 w 1381"/>
                  <a:gd name="T43" fmla="*/ 250 h 271"/>
                  <a:gd name="T44" fmla="*/ 42 w 1381"/>
                  <a:gd name="T45" fmla="*/ 236 h 271"/>
                  <a:gd name="T46" fmla="*/ 24 w 1381"/>
                  <a:gd name="T47" fmla="*/ 215 h 271"/>
                  <a:gd name="T48" fmla="*/ 11 w 1381"/>
                  <a:gd name="T49" fmla="*/ 192 h 271"/>
                  <a:gd name="T50" fmla="*/ 2 w 1381"/>
                  <a:gd name="T51" fmla="*/ 165 h 271"/>
                  <a:gd name="T52" fmla="*/ 0 w 1381"/>
                  <a:gd name="T53" fmla="*/ 133 h 271"/>
                  <a:gd name="T54" fmla="*/ 3 w 1381"/>
                  <a:gd name="T55" fmla="*/ 104 h 271"/>
                  <a:gd name="T56" fmla="*/ 12 w 1381"/>
                  <a:gd name="T57" fmla="*/ 77 h 271"/>
                  <a:gd name="T58" fmla="*/ 25 w 1381"/>
                  <a:gd name="T59" fmla="*/ 54 h 271"/>
                  <a:gd name="T60" fmla="*/ 44 w 1381"/>
                  <a:gd name="T61" fmla="*/ 35 h 271"/>
                  <a:gd name="T62" fmla="*/ 67 w 1381"/>
                  <a:gd name="T63" fmla="*/ 19 h 271"/>
                  <a:gd name="T64" fmla="*/ 95 w 1381"/>
                  <a:gd name="T65" fmla="*/ 8 h 271"/>
                  <a:gd name="T66" fmla="*/ 127 w 1381"/>
                  <a:gd name="T67" fmla="*/ 2 h 271"/>
                  <a:gd name="T68" fmla="*/ 163 w 1381"/>
                  <a:gd name="T69" fmla="*/ 0 h 271"/>
                  <a:gd name="T70" fmla="*/ 1219 w 1381"/>
                  <a:gd name="T7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1" h="271">
                    <a:moveTo>
                      <a:pt x="1219" y="0"/>
                    </a:moveTo>
                    <a:lnTo>
                      <a:pt x="1253" y="2"/>
                    </a:lnTo>
                    <a:lnTo>
                      <a:pt x="1285" y="10"/>
                    </a:lnTo>
                    <a:lnTo>
                      <a:pt x="1312" y="22"/>
                    </a:lnTo>
                    <a:lnTo>
                      <a:pt x="1337" y="39"/>
                    </a:lnTo>
                    <a:lnTo>
                      <a:pt x="1355" y="60"/>
                    </a:lnTo>
                    <a:lnTo>
                      <a:pt x="1370" y="83"/>
                    </a:lnTo>
                    <a:lnTo>
                      <a:pt x="1378" y="110"/>
                    </a:lnTo>
                    <a:lnTo>
                      <a:pt x="1381" y="138"/>
                    </a:lnTo>
                    <a:lnTo>
                      <a:pt x="1378" y="166"/>
                    </a:lnTo>
                    <a:lnTo>
                      <a:pt x="1368" y="192"/>
                    </a:lnTo>
                    <a:lnTo>
                      <a:pt x="1355" y="214"/>
                    </a:lnTo>
                    <a:lnTo>
                      <a:pt x="1335" y="233"/>
                    </a:lnTo>
                    <a:lnTo>
                      <a:pt x="1312" y="249"/>
                    </a:lnTo>
                    <a:lnTo>
                      <a:pt x="1286" y="261"/>
                    </a:lnTo>
                    <a:lnTo>
                      <a:pt x="1256" y="269"/>
                    </a:lnTo>
                    <a:lnTo>
                      <a:pt x="1223" y="271"/>
                    </a:lnTo>
                    <a:lnTo>
                      <a:pt x="688" y="271"/>
                    </a:lnTo>
                    <a:lnTo>
                      <a:pt x="167" y="271"/>
                    </a:lnTo>
                    <a:lnTo>
                      <a:pt x="129" y="269"/>
                    </a:lnTo>
                    <a:lnTo>
                      <a:pt x="95" y="263"/>
                    </a:lnTo>
                    <a:lnTo>
                      <a:pt x="67" y="250"/>
                    </a:lnTo>
                    <a:lnTo>
                      <a:pt x="42" y="236"/>
                    </a:lnTo>
                    <a:lnTo>
                      <a:pt x="24" y="215"/>
                    </a:lnTo>
                    <a:lnTo>
                      <a:pt x="11" y="192"/>
                    </a:lnTo>
                    <a:lnTo>
                      <a:pt x="2" y="165"/>
                    </a:lnTo>
                    <a:lnTo>
                      <a:pt x="0" y="133"/>
                    </a:lnTo>
                    <a:lnTo>
                      <a:pt x="3" y="104"/>
                    </a:lnTo>
                    <a:lnTo>
                      <a:pt x="12" y="77"/>
                    </a:lnTo>
                    <a:lnTo>
                      <a:pt x="25" y="54"/>
                    </a:lnTo>
                    <a:lnTo>
                      <a:pt x="44" y="35"/>
                    </a:lnTo>
                    <a:lnTo>
                      <a:pt x="67" y="19"/>
                    </a:lnTo>
                    <a:lnTo>
                      <a:pt x="95" y="8"/>
                    </a:lnTo>
                    <a:lnTo>
                      <a:pt x="127" y="2"/>
                    </a:lnTo>
                    <a:lnTo>
                      <a:pt x="163" y="0"/>
                    </a:lnTo>
                    <a:lnTo>
                      <a:pt x="1219"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2066" name="Freeform 13"/>
              <p:cNvSpPr>
                <a:spLocks/>
              </p:cNvSpPr>
              <p:nvPr/>
            </p:nvSpPr>
            <p:spPr bwMode="auto">
              <a:xfrm>
                <a:off x="6945486" y="2151716"/>
                <a:ext cx="286592" cy="57235"/>
              </a:xfrm>
              <a:custGeom>
                <a:avLst/>
                <a:gdLst>
                  <a:gd name="T0" fmla="*/ 163 w 1373"/>
                  <a:gd name="T1" fmla="*/ 0 h 274"/>
                  <a:gd name="T2" fmla="*/ 1209 w 1373"/>
                  <a:gd name="T3" fmla="*/ 1 h 274"/>
                  <a:gd name="T4" fmla="*/ 1244 w 1373"/>
                  <a:gd name="T5" fmla="*/ 3 h 274"/>
                  <a:gd name="T6" fmla="*/ 1275 w 1373"/>
                  <a:gd name="T7" fmla="*/ 8 h 274"/>
                  <a:gd name="T8" fmla="*/ 1302 w 1373"/>
                  <a:gd name="T9" fmla="*/ 16 h 274"/>
                  <a:gd name="T10" fmla="*/ 1324 w 1373"/>
                  <a:gd name="T11" fmla="*/ 27 h 274"/>
                  <a:gd name="T12" fmla="*/ 1342 w 1373"/>
                  <a:gd name="T13" fmla="*/ 43 h 274"/>
                  <a:gd name="T14" fmla="*/ 1356 w 1373"/>
                  <a:gd name="T15" fmla="*/ 61 h 274"/>
                  <a:gd name="T16" fmla="*/ 1365 w 1373"/>
                  <a:gd name="T17" fmla="*/ 83 h 274"/>
                  <a:gd name="T18" fmla="*/ 1370 w 1373"/>
                  <a:gd name="T19" fmla="*/ 109 h 274"/>
                  <a:gd name="T20" fmla="*/ 1373 w 1373"/>
                  <a:gd name="T21" fmla="*/ 138 h 274"/>
                  <a:gd name="T22" fmla="*/ 1369 w 1373"/>
                  <a:gd name="T23" fmla="*/ 170 h 274"/>
                  <a:gd name="T24" fmla="*/ 1362 w 1373"/>
                  <a:gd name="T25" fmla="*/ 198 h 274"/>
                  <a:gd name="T26" fmla="*/ 1349 w 1373"/>
                  <a:gd name="T27" fmla="*/ 221 h 274"/>
                  <a:gd name="T28" fmla="*/ 1332 w 1373"/>
                  <a:gd name="T29" fmla="*/ 240 h 274"/>
                  <a:gd name="T30" fmla="*/ 1310 w 1373"/>
                  <a:gd name="T31" fmla="*/ 254 h 274"/>
                  <a:gd name="T32" fmla="*/ 1283 w 1373"/>
                  <a:gd name="T33" fmla="*/ 264 h 274"/>
                  <a:gd name="T34" fmla="*/ 1250 w 1373"/>
                  <a:gd name="T35" fmla="*/ 270 h 274"/>
                  <a:gd name="T36" fmla="*/ 1213 w 1373"/>
                  <a:gd name="T37" fmla="*/ 273 h 274"/>
                  <a:gd name="T38" fmla="*/ 686 w 1373"/>
                  <a:gd name="T39" fmla="*/ 273 h 274"/>
                  <a:gd name="T40" fmla="*/ 686 w 1373"/>
                  <a:gd name="T41" fmla="*/ 274 h 274"/>
                  <a:gd name="T42" fmla="*/ 158 w 1373"/>
                  <a:gd name="T43" fmla="*/ 273 h 274"/>
                  <a:gd name="T44" fmla="*/ 122 w 1373"/>
                  <a:gd name="T45" fmla="*/ 270 h 274"/>
                  <a:gd name="T46" fmla="*/ 91 w 1373"/>
                  <a:gd name="T47" fmla="*/ 264 h 274"/>
                  <a:gd name="T48" fmla="*/ 64 w 1373"/>
                  <a:gd name="T49" fmla="*/ 252 h 274"/>
                  <a:gd name="T50" fmla="*/ 41 w 1373"/>
                  <a:gd name="T51" fmla="*/ 236 h 274"/>
                  <a:gd name="T52" fmla="*/ 23 w 1373"/>
                  <a:gd name="T53" fmla="*/ 217 h 274"/>
                  <a:gd name="T54" fmla="*/ 10 w 1373"/>
                  <a:gd name="T55" fmla="*/ 193 h 274"/>
                  <a:gd name="T56" fmla="*/ 3 w 1373"/>
                  <a:gd name="T57" fmla="*/ 165 h 274"/>
                  <a:gd name="T58" fmla="*/ 0 w 1373"/>
                  <a:gd name="T59" fmla="*/ 135 h 274"/>
                  <a:gd name="T60" fmla="*/ 4 w 1373"/>
                  <a:gd name="T61" fmla="*/ 104 h 274"/>
                  <a:gd name="T62" fmla="*/ 12 w 1373"/>
                  <a:gd name="T63" fmla="*/ 77 h 274"/>
                  <a:gd name="T64" fmla="*/ 26 w 1373"/>
                  <a:gd name="T65" fmla="*/ 54 h 274"/>
                  <a:gd name="T66" fmla="*/ 44 w 1373"/>
                  <a:gd name="T67" fmla="*/ 36 h 274"/>
                  <a:gd name="T68" fmla="*/ 66 w 1373"/>
                  <a:gd name="T69" fmla="*/ 20 h 274"/>
                  <a:gd name="T70" fmla="*/ 94 w 1373"/>
                  <a:gd name="T71" fmla="*/ 9 h 274"/>
                  <a:gd name="T72" fmla="*/ 126 w 1373"/>
                  <a:gd name="T73" fmla="*/ 3 h 274"/>
                  <a:gd name="T74" fmla="*/ 163 w 1373"/>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3" h="274">
                    <a:moveTo>
                      <a:pt x="163" y="0"/>
                    </a:moveTo>
                    <a:lnTo>
                      <a:pt x="1209" y="1"/>
                    </a:lnTo>
                    <a:lnTo>
                      <a:pt x="1244" y="3"/>
                    </a:lnTo>
                    <a:lnTo>
                      <a:pt x="1275" y="8"/>
                    </a:lnTo>
                    <a:lnTo>
                      <a:pt x="1302" y="16"/>
                    </a:lnTo>
                    <a:lnTo>
                      <a:pt x="1324" y="27"/>
                    </a:lnTo>
                    <a:lnTo>
                      <a:pt x="1342" y="43"/>
                    </a:lnTo>
                    <a:lnTo>
                      <a:pt x="1356" y="61"/>
                    </a:lnTo>
                    <a:lnTo>
                      <a:pt x="1365" y="83"/>
                    </a:lnTo>
                    <a:lnTo>
                      <a:pt x="1370" y="109"/>
                    </a:lnTo>
                    <a:lnTo>
                      <a:pt x="1373" y="138"/>
                    </a:lnTo>
                    <a:lnTo>
                      <a:pt x="1369" y="170"/>
                    </a:lnTo>
                    <a:lnTo>
                      <a:pt x="1362" y="198"/>
                    </a:lnTo>
                    <a:lnTo>
                      <a:pt x="1349" y="221"/>
                    </a:lnTo>
                    <a:lnTo>
                      <a:pt x="1332" y="240"/>
                    </a:lnTo>
                    <a:lnTo>
                      <a:pt x="1310" y="254"/>
                    </a:lnTo>
                    <a:lnTo>
                      <a:pt x="1283" y="264"/>
                    </a:lnTo>
                    <a:lnTo>
                      <a:pt x="1250" y="270"/>
                    </a:lnTo>
                    <a:lnTo>
                      <a:pt x="1213" y="273"/>
                    </a:lnTo>
                    <a:lnTo>
                      <a:pt x="686" y="273"/>
                    </a:lnTo>
                    <a:lnTo>
                      <a:pt x="686" y="274"/>
                    </a:lnTo>
                    <a:lnTo>
                      <a:pt x="158" y="273"/>
                    </a:lnTo>
                    <a:lnTo>
                      <a:pt x="122" y="270"/>
                    </a:lnTo>
                    <a:lnTo>
                      <a:pt x="91" y="264"/>
                    </a:lnTo>
                    <a:lnTo>
                      <a:pt x="64" y="252"/>
                    </a:lnTo>
                    <a:lnTo>
                      <a:pt x="41" y="236"/>
                    </a:lnTo>
                    <a:lnTo>
                      <a:pt x="23" y="217"/>
                    </a:lnTo>
                    <a:lnTo>
                      <a:pt x="10" y="193"/>
                    </a:lnTo>
                    <a:lnTo>
                      <a:pt x="3" y="165"/>
                    </a:lnTo>
                    <a:lnTo>
                      <a:pt x="0" y="135"/>
                    </a:lnTo>
                    <a:lnTo>
                      <a:pt x="4" y="104"/>
                    </a:lnTo>
                    <a:lnTo>
                      <a:pt x="12" y="77"/>
                    </a:lnTo>
                    <a:lnTo>
                      <a:pt x="26" y="54"/>
                    </a:lnTo>
                    <a:lnTo>
                      <a:pt x="44" y="36"/>
                    </a:lnTo>
                    <a:lnTo>
                      <a:pt x="66" y="20"/>
                    </a:lnTo>
                    <a:lnTo>
                      <a:pt x="94" y="9"/>
                    </a:lnTo>
                    <a:lnTo>
                      <a:pt x="126" y="3"/>
                    </a:lnTo>
                    <a:lnTo>
                      <a:pt x="163"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2067" name="Freeform 14"/>
              <p:cNvSpPr>
                <a:spLocks/>
              </p:cNvSpPr>
              <p:nvPr/>
            </p:nvSpPr>
            <p:spPr bwMode="auto">
              <a:xfrm>
                <a:off x="7011912" y="2532307"/>
                <a:ext cx="197607" cy="116976"/>
              </a:xfrm>
              <a:custGeom>
                <a:avLst/>
                <a:gdLst>
                  <a:gd name="T0" fmla="*/ 721 w 946"/>
                  <a:gd name="T1" fmla="*/ 0 h 560"/>
                  <a:gd name="T2" fmla="*/ 796 w 946"/>
                  <a:gd name="T3" fmla="*/ 185 h 560"/>
                  <a:gd name="T4" fmla="*/ 870 w 946"/>
                  <a:gd name="T5" fmla="*/ 368 h 560"/>
                  <a:gd name="T6" fmla="*/ 946 w 946"/>
                  <a:gd name="T7" fmla="*/ 554 h 560"/>
                  <a:gd name="T8" fmla="*/ 833 w 946"/>
                  <a:gd name="T9" fmla="*/ 560 h 560"/>
                  <a:gd name="T10" fmla="*/ 724 w 946"/>
                  <a:gd name="T11" fmla="*/ 560 h 560"/>
                  <a:gd name="T12" fmla="*/ 615 w 946"/>
                  <a:gd name="T13" fmla="*/ 552 h 560"/>
                  <a:gd name="T14" fmla="*/ 508 w 946"/>
                  <a:gd name="T15" fmla="*/ 535 h 560"/>
                  <a:gd name="T16" fmla="*/ 405 w 946"/>
                  <a:gd name="T17" fmla="*/ 511 h 560"/>
                  <a:gd name="T18" fmla="*/ 302 w 946"/>
                  <a:gd name="T19" fmla="*/ 480 h 560"/>
                  <a:gd name="T20" fmla="*/ 199 w 946"/>
                  <a:gd name="T21" fmla="*/ 439 h 560"/>
                  <a:gd name="T22" fmla="*/ 99 w 946"/>
                  <a:gd name="T23" fmla="*/ 390 h 560"/>
                  <a:gd name="T24" fmla="*/ 0 w 946"/>
                  <a:gd name="T25" fmla="*/ 334 h 560"/>
                  <a:gd name="T26" fmla="*/ 182 w 946"/>
                  <a:gd name="T27" fmla="*/ 250 h 560"/>
                  <a:gd name="T28" fmla="*/ 362 w 946"/>
                  <a:gd name="T29" fmla="*/ 167 h 560"/>
                  <a:gd name="T30" fmla="*/ 541 w 946"/>
                  <a:gd name="T31" fmla="*/ 84 h 560"/>
                  <a:gd name="T32" fmla="*/ 721 w 946"/>
                  <a:gd name="T3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6" h="560">
                    <a:moveTo>
                      <a:pt x="721" y="0"/>
                    </a:moveTo>
                    <a:lnTo>
                      <a:pt x="796" y="185"/>
                    </a:lnTo>
                    <a:lnTo>
                      <a:pt x="870" y="368"/>
                    </a:lnTo>
                    <a:lnTo>
                      <a:pt x="946" y="554"/>
                    </a:lnTo>
                    <a:lnTo>
                      <a:pt x="833" y="560"/>
                    </a:lnTo>
                    <a:lnTo>
                      <a:pt x="724" y="560"/>
                    </a:lnTo>
                    <a:lnTo>
                      <a:pt x="615" y="552"/>
                    </a:lnTo>
                    <a:lnTo>
                      <a:pt x="508" y="535"/>
                    </a:lnTo>
                    <a:lnTo>
                      <a:pt x="405" y="511"/>
                    </a:lnTo>
                    <a:lnTo>
                      <a:pt x="302" y="480"/>
                    </a:lnTo>
                    <a:lnTo>
                      <a:pt x="199" y="439"/>
                    </a:lnTo>
                    <a:lnTo>
                      <a:pt x="99" y="390"/>
                    </a:lnTo>
                    <a:lnTo>
                      <a:pt x="0" y="334"/>
                    </a:lnTo>
                    <a:lnTo>
                      <a:pt x="182" y="250"/>
                    </a:lnTo>
                    <a:lnTo>
                      <a:pt x="362" y="167"/>
                    </a:lnTo>
                    <a:lnTo>
                      <a:pt x="541" y="84"/>
                    </a:lnTo>
                    <a:lnTo>
                      <a:pt x="721"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sp>
        <p:nvSpPr>
          <p:cNvPr id="55" name="Freeform 18"/>
          <p:cNvSpPr>
            <a:spLocks/>
          </p:cNvSpPr>
          <p:nvPr/>
        </p:nvSpPr>
        <p:spPr bwMode="auto">
          <a:xfrm rot="762398">
            <a:off x="2837449" y="2264290"/>
            <a:ext cx="331477" cy="574639"/>
          </a:xfrm>
          <a:custGeom>
            <a:avLst/>
            <a:gdLst>
              <a:gd name="T0" fmla="*/ 931 w 1688"/>
              <a:gd name="T1" fmla="*/ 4 h 2929"/>
              <a:gd name="T2" fmla="*/ 1095 w 1688"/>
              <a:gd name="T3" fmla="*/ 38 h 2929"/>
              <a:gd name="T4" fmla="*/ 1246 w 1688"/>
              <a:gd name="T5" fmla="*/ 102 h 2929"/>
              <a:gd name="T6" fmla="*/ 1381 w 1688"/>
              <a:gd name="T7" fmla="*/ 192 h 2929"/>
              <a:gd name="T8" fmla="*/ 1495 w 1688"/>
              <a:gd name="T9" fmla="*/ 307 h 2929"/>
              <a:gd name="T10" fmla="*/ 1586 w 1688"/>
              <a:gd name="T11" fmla="*/ 442 h 2929"/>
              <a:gd name="T12" fmla="*/ 1649 w 1688"/>
              <a:gd name="T13" fmla="*/ 593 h 2929"/>
              <a:gd name="T14" fmla="*/ 1684 w 1688"/>
              <a:gd name="T15" fmla="*/ 758 h 2929"/>
              <a:gd name="T16" fmla="*/ 1684 w 1688"/>
              <a:gd name="T17" fmla="*/ 928 h 2929"/>
              <a:gd name="T18" fmla="*/ 1652 w 1688"/>
              <a:gd name="T19" fmla="*/ 1086 h 2929"/>
              <a:gd name="T20" fmla="*/ 1593 w 1688"/>
              <a:gd name="T21" fmla="*/ 1233 h 2929"/>
              <a:gd name="T22" fmla="*/ 1509 w 1688"/>
              <a:gd name="T23" fmla="*/ 1364 h 2929"/>
              <a:gd name="T24" fmla="*/ 1402 w 1688"/>
              <a:gd name="T25" fmla="*/ 1478 h 2929"/>
              <a:gd name="T26" fmla="*/ 1276 w 1688"/>
              <a:gd name="T27" fmla="*/ 1569 h 2929"/>
              <a:gd name="T28" fmla="*/ 1272 w 1688"/>
              <a:gd name="T29" fmla="*/ 2556 h 2929"/>
              <a:gd name="T30" fmla="*/ 1242 w 1688"/>
              <a:gd name="T31" fmla="*/ 2665 h 2929"/>
              <a:gd name="T32" fmla="*/ 1187 w 1688"/>
              <a:gd name="T33" fmla="*/ 2760 h 2929"/>
              <a:gd name="T34" fmla="*/ 1108 w 1688"/>
              <a:gd name="T35" fmla="*/ 2839 h 2929"/>
              <a:gd name="T36" fmla="*/ 1012 w 1688"/>
              <a:gd name="T37" fmla="*/ 2894 h 2929"/>
              <a:gd name="T38" fmla="*/ 903 w 1688"/>
              <a:gd name="T39" fmla="*/ 2925 h 2929"/>
              <a:gd name="T40" fmla="*/ 786 w 1688"/>
              <a:gd name="T41" fmla="*/ 2925 h 2929"/>
              <a:gd name="T42" fmla="*/ 675 w 1688"/>
              <a:gd name="T43" fmla="*/ 2894 h 2929"/>
              <a:gd name="T44" fmla="*/ 580 w 1688"/>
              <a:gd name="T45" fmla="*/ 2839 h 2929"/>
              <a:gd name="T46" fmla="*/ 503 w 1688"/>
              <a:gd name="T47" fmla="*/ 2760 h 2929"/>
              <a:gd name="T48" fmla="*/ 446 w 1688"/>
              <a:gd name="T49" fmla="*/ 2665 h 2929"/>
              <a:gd name="T50" fmla="*/ 415 w 1688"/>
              <a:gd name="T51" fmla="*/ 2556 h 2929"/>
              <a:gd name="T52" fmla="*/ 413 w 1688"/>
              <a:gd name="T53" fmla="*/ 1569 h 2929"/>
              <a:gd name="T54" fmla="*/ 286 w 1688"/>
              <a:gd name="T55" fmla="*/ 1478 h 2929"/>
              <a:gd name="T56" fmla="*/ 179 w 1688"/>
              <a:gd name="T57" fmla="*/ 1364 h 2929"/>
              <a:gd name="T58" fmla="*/ 95 w 1688"/>
              <a:gd name="T59" fmla="*/ 1233 h 2929"/>
              <a:gd name="T60" fmla="*/ 35 w 1688"/>
              <a:gd name="T61" fmla="*/ 1086 h 2929"/>
              <a:gd name="T62" fmla="*/ 4 w 1688"/>
              <a:gd name="T63" fmla="*/ 928 h 2929"/>
              <a:gd name="T64" fmla="*/ 4 w 1688"/>
              <a:gd name="T65" fmla="*/ 758 h 2929"/>
              <a:gd name="T66" fmla="*/ 38 w 1688"/>
              <a:gd name="T67" fmla="*/ 593 h 2929"/>
              <a:gd name="T68" fmla="*/ 102 w 1688"/>
              <a:gd name="T69" fmla="*/ 442 h 2929"/>
              <a:gd name="T70" fmla="*/ 193 w 1688"/>
              <a:gd name="T71" fmla="*/ 307 h 2929"/>
              <a:gd name="T72" fmla="*/ 308 w 1688"/>
              <a:gd name="T73" fmla="*/ 192 h 2929"/>
              <a:gd name="T74" fmla="*/ 442 w 1688"/>
              <a:gd name="T75" fmla="*/ 102 h 2929"/>
              <a:gd name="T76" fmla="*/ 592 w 1688"/>
              <a:gd name="T77" fmla="*/ 38 h 2929"/>
              <a:gd name="T78" fmla="*/ 758 w 1688"/>
              <a:gd name="T79" fmla="*/ 4 h 2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8" h="2929">
                <a:moveTo>
                  <a:pt x="844" y="0"/>
                </a:moveTo>
                <a:lnTo>
                  <a:pt x="931" y="4"/>
                </a:lnTo>
                <a:lnTo>
                  <a:pt x="1014" y="17"/>
                </a:lnTo>
                <a:lnTo>
                  <a:pt x="1095" y="38"/>
                </a:lnTo>
                <a:lnTo>
                  <a:pt x="1173" y="67"/>
                </a:lnTo>
                <a:lnTo>
                  <a:pt x="1246" y="102"/>
                </a:lnTo>
                <a:lnTo>
                  <a:pt x="1316" y="144"/>
                </a:lnTo>
                <a:lnTo>
                  <a:pt x="1381" y="192"/>
                </a:lnTo>
                <a:lnTo>
                  <a:pt x="1441" y="248"/>
                </a:lnTo>
                <a:lnTo>
                  <a:pt x="1495" y="307"/>
                </a:lnTo>
                <a:lnTo>
                  <a:pt x="1544" y="372"/>
                </a:lnTo>
                <a:lnTo>
                  <a:pt x="1586" y="442"/>
                </a:lnTo>
                <a:lnTo>
                  <a:pt x="1622" y="516"/>
                </a:lnTo>
                <a:lnTo>
                  <a:pt x="1649" y="593"/>
                </a:lnTo>
                <a:lnTo>
                  <a:pt x="1672" y="675"/>
                </a:lnTo>
                <a:lnTo>
                  <a:pt x="1684" y="758"/>
                </a:lnTo>
                <a:lnTo>
                  <a:pt x="1688" y="845"/>
                </a:lnTo>
                <a:lnTo>
                  <a:pt x="1684" y="928"/>
                </a:lnTo>
                <a:lnTo>
                  <a:pt x="1672" y="1008"/>
                </a:lnTo>
                <a:lnTo>
                  <a:pt x="1652" y="1086"/>
                </a:lnTo>
                <a:lnTo>
                  <a:pt x="1626" y="1161"/>
                </a:lnTo>
                <a:lnTo>
                  <a:pt x="1593" y="1233"/>
                </a:lnTo>
                <a:lnTo>
                  <a:pt x="1554" y="1301"/>
                </a:lnTo>
                <a:lnTo>
                  <a:pt x="1509" y="1364"/>
                </a:lnTo>
                <a:lnTo>
                  <a:pt x="1457" y="1424"/>
                </a:lnTo>
                <a:lnTo>
                  <a:pt x="1402" y="1478"/>
                </a:lnTo>
                <a:lnTo>
                  <a:pt x="1341" y="1526"/>
                </a:lnTo>
                <a:lnTo>
                  <a:pt x="1276" y="1569"/>
                </a:lnTo>
                <a:lnTo>
                  <a:pt x="1276" y="2496"/>
                </a:lnTo>
                <a:lnTo>
                  <a:pt x="1272" y="2556"/>
                </a:lnTo>
                <a:lnTo>
                  <a:pt x="1261" y="2611"/>
                </a:lnTo>
                <a:lnTo>
                  <a:pt x="1242" y="2665"/>
                </a:lnTo>
                <a:lnTo>
                  <a:pt x="1217" y="2715"/>
                </a:lnTo>
                <a:lnTo>
                  <a:pt x="1187" y="2760"/>
                </a:lnTo>
                <a:lnTo>
                  <a:pt x="1149" y="2802"/>
                </a:lnTo>
                <a:lnTo>
                  <a:pt x="1108" y="2839"/>
                </a:lnTo>
                <a:lnTo>
                  <a:pt x="1062" y="2869"/>
                </a:lnTo>
                <a:lnTo>
                  <a:pt x="1012" y="2894"/>
                </a:lnTo>
                <a:lnTo>
                  <a:pt x="959" y="2914"/>
                </a:lnTo>
                <a:lnTo>
                  <a:pt x="903" y="2925"/>
                </a:lnTo>
                <a:lnTo>
                  <a:pt x="844" y="2929"/>
                </a:lnTo>
                <a:lnTo>
                  <a:pt x="786" y="2925"/>
                </a:lnTo>
                <a:lnTo>
                  <a:pt x="729" y="2914"/>
                </a:lnTo>
                <a:lnTo>
                  <a:pt x="675" y="2894"/>
                </a:lnTo>
                <a:lnTo>
                  <a:pt x="626" y="2869"/>
                </a:lnTo>
                <a:lnTo>
                  <a:pt x="580" y="2839"/>
                </a:lnTo>
                <a:lnTo>
                  <a:pt x="538" y="2802"/>
                </a:lnTo>
                <a:lnTo>
                  <a:pt x="503" y="2760"/>
                </a:lnTo>
                <a:lnTo>
                  <a:pt x="471" y="2715"/>
                </a:lnTo>
                <a:lnTo>
                  <a:pt x="446" y="2665"/>
                </a:lnTo>
                <a:lnTo>
                  <a:pt x="428" y="2611"/>
                </a:lnTo>
                <a:lnTo>
                  <a:pt x="415" y="2556"/>
                </a:lnTo>
                <a:lnTo>
                  <a:pt x="413" y="2496"/>
                </a:lnTo>
                <a:lnTo>
                  <a:pt x="413" y="1569"/>
                </a:lnTo>
                <a:lnTo>
                  <a:pt x="346" y="1526"/>
                </a:lnTo>
                <a:lnTo>
                  <a:pt x="286" y="1478"/>
                </a:lnTo>
                <a:lnTo>
                  <a:pt x="230" y="1424"/>
                </a:lnTo>
                <a:lnTo>
                  <a:pt x="179" y="1364"/>
                </a:lnTo>
                <a:lnTo>
                  <a:pt x="134" y="1301"/>
                </a:lnTo>
                <a:lnTo>
                  <a:pt x="95" y="1233"/>
                </a:lnTo>
                <a:lnTo>
                  <a:pt x="62" y="1161"/>
                </a:lnTo>
                <a:lnTo>
                  <a:pt x="35" y="1086"/>
                </a:lnTo>
                <a:lnTo>
                  <a:pt x="16" y="1008"/>
                </a:lnTo>
                <a:lnTo>
                  <a:pt x="4" y="928"/>
                </a:lnTo>
                <a:lnTo>
                  <a:pt x="0" y="845"/>
                </a:lnTo>
                <a:lnTo>
                  <a:pt x="4" y="758"/>
                </a:lnTo>
                <a:lnTo>
                  <a:pt x="18" y="675"/>
                </a:lnTo>
                <a:lnTo>
                  <a:pt x="38" y="593"/>
                </a:lnTo>
                <a:lnTo>
                  <a:pt x="66" y="516"/>
                </a:lnTo>
                <a:lnTo>
                  <a:pt x="102" y="442"/>
                </a:lnTo>
                <a:lnTo>
                  <a:pt x="145" y="372"/>
                </a:lnTo>
                <a:lnTo>
                  <a:pt x="193" y="307"/>
                </a:lnTo>
                <a:lnTo>
                  <a:pt x="247" y="248"/>
                </a:lnTo>
                <a:lnTo>
                  <a:pt x="308" y="192"/>
                </a:lnTo>
                <a:lnTo>
                  <a:pt x="373" y="144"/>
                </a:lnTo>
                <a:lnTo>
                  <a:pt x="442" y="102"/>
                </a:lnTo>
                <a:lnTo>
                  <a:pt x="515" y="67"/>
                </a:lnTo>
                <a:lnTo>
                  <a:pt x="592" y="38"/>
                </a:lnTo>
                <a:lnTo>
                  <a:pt x="674" y="17"/>
                </a:lnTo>
                <a:lnTo>
                  <a:pt x="758" y="4"/>
                </a:lnTo>
                <a:lnTo>
                  <a:pt x="8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kern="0" dirty="0" smtClean="0">
              <a:solidFill>
                <a:srgbClr val="00B0F0"/>
              </a:solidFill>
            </a:endParaRPr>
          </a:p>
        </p:txBody>
      </p:sp>
      <p:sp>
        <p:nvSpPr>
          <p:cNvPr id="56" name="Rectangle 19"/>
          <p:cNvSpPr>
            <a:spLocks noChangeArrowheads="1"/>
          </p:cNvSpPr>
          <p:nvPr/>
        </p:nvSpPr>
        <p:spPr bwMode="auto">
          <a:xfrm rot="762398">
            <a:off x="2449182" y="2982403"/>
            <a:ext cx="893162" cy="9125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defRPr/>
            </a:pPr>
            <a:endParaRPr lang="en-US" kern="0" dirty="0" smtClean="0">
              <a:solidFill>
                <a:srgbClr val="00B0F0"/>
              </a:solidFill>
            </a:endParaRPr>
          </a:p>
        </p:txBody>
      </p:sp>
      <p:sp>
        <p:nvSpPr>
          <p:cNvPr id="57" name="Freeform 20"/>
          <p:cNvSpPr>
            <a:spLocks/>
          </p:cNvSpPr>
          <p:nvPr/>
        </p:nvSpPr>
        <p:spPr bwMode="auto">
          <a:xfrm rot="762398">
            <a:off x="2485249" y="2788592"/>
            <a:ext cx="893162" cy="158968"/>
          </a:xfrm>
          <a:custGeom>
            <a:avLst/>
            <a:gdLst>
              <a:gd name="T0" fmla="*/ 416 w 4552"/>
              <a:gd name="T1" fmla="*/ 0 h 810"/>
              <a:gd name="T2" fmla="*/ 1691 w 4552"/>
              <a:gd name="T3" fmla="*/ 0 h 810"/>
              <a:gd name="T4" fmla="*/ 1709 w 4552"/>
              <a:gd name="T5" fmla="*/ 62 h 810"/>
              <a:gd name="T6" fmla="*/ 1736 w 4552"/>
              <a:gd name="T7" fmla="*/ 119 h 810"/>
              <a:gd name="T8" fmla="*/ 1767 w 4552"/>
              <a:gd name="T9" fmla="*/ 174 h 810"/>
              <a:gd name="T10" fmla="*/ 1806 w 4552"/>
              <a:gd name="T11" fmla="*/ 224 h 810"/>
              <a:gd name="T12" fmla="*/ 1850 w 4552"/>
              <a:gd name="T13" fmla="*/ 271 h 810"/>
              <a:gd name="T14" fmla="*/ 1899 w 4552"/>
              <a:gd name="T15" fmla="*/ 312 h 810"/>
              <a:gd name="T16" fmla="*/ 1953 w 4552"/>
              <a:gd name="T17" fmla="*/ 348 h 810"/>
              <a:gd name="T18" fmla="*/ 2011 w 4552"/>
              <a:gd name="T19" fmla="*/ 378 h 810"/>
              <a:gd name="T20" fmla="*/ 2073 w 4552"/>
              <a:gd name="T21" fmla="*/ 403 h 810"/>
              <a:gd name="T22" fmla="*/ 2138 w 4552"/>
              <a:gd name="T23" fmla="*/ 421 h 810"/>
              <a:gd name="T24" fmla="*/ 2205 w 4552"/>
              <a:gd name="T25" fmla="*/ 432 h 810"/>
              <a:gd name="T26" fmla="*/ 2276 w 4552"/>
              <a:gd name="T27" fmla="*/ 436 h 810"/>
              <a:gd name="T28" fmla="*/ 2346 w 4552"/>
              <a:gd name="T29" fmla="*/ 432 h 810"/>
              <a:gd name="T30" fmla="*/ 2414 w 4552"/>
              <a:gd name="T31" fmla="*/ 421 h 810"/>
              <a:gd name="T32" fmla="*/ 2479 w 4552"/>
              <a:gd name="T33" fmla="*/ 403 h 810"/>
              <a:gd name="T34" fmla="*/ 2541 w 4552"/>
              <a:gd name="T35" fmla="*/ 378 h 810"/>
              <a:gd name="T36" fmla="*/ 2599 w 4552"/>
              <a:gd name="T37" fmla="*/ 348 h 810"/>
              <a:gd name="T38" fmla="*/ 2653 w 4552"/>
              <a:gd name="T39" fmla="*/ 312 h 810"/>
              <a:gd name="T40" fmla="*/ 2701 w 4552"/>
              <a:gd name="T41" fmla="*/ 271 h 810"/>
              <a:gd name="T42" fmla="*/ 2746 w 4552"/>
              <a:gd name="T43" fmla="*/ 224 h 810"/>
              <a:gd name="T44" fmla="*/ 2784 w 4552"/>
              <a:gd name="T45" fmla="*/ 174 h 810"/>
              <a:gd name="T46" fmla="*/ 2816 w 4552"/>
              <a:gd name="T47" fmla="*/ 119 h 810"/>
              <a:gd name="T48" fmla="*/ 2842 w 4552"/>
              <a:gd name="T49" fmla="*/ 62 h 810"/>
              <a:gd name="T50" fmla="*/ 2860 w 4552"/>
              <a:gd name="T51" fmla="*/ 0 h 810"/>
              <a:gd name="T52" fmla="*/ 4168 w 4552"/>
              <a:gd name="T53" fmla="*/ 0 h 810"/>
              <a:gd name="T54" fmla="*/ 4552 w 4552"/>
              <a:gd name="T55" fmla="*/ 810 h 810"/>
              <a:gd name="T56" fmla="*/ 0 w 4552"/>
              <a:gd name="T57" fmla="*/ 810 h 810"/>
              <a:gd name="T58" fmla="*/ 416 w 4552"/>
              <a:gd name="T5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52" h="810">
                <a:moveTo>
                  <a:pt x="416" y="0"/>
                </a:moveTo>
                <a:lnTo>
                  <a:pt x="1691" y="0"/>
                </a:lnTo>
                <a:lnTo>
                  <a:pt x="1709" y="62"/>
                </a:lnTo>
                <a:lnTo>
                  <a:pt x="1736" y="119"/>
                </a:lnTo>
                <a:lnTo>
                  <a:pt x="1767" y="174"/>
                </a:lnTo>
                <a:lnTo>
                  <a:pt x="1806" y="224"/>
                </a:lnTo>
                <a:lnTo>
                  <a:pt x="1850" y="271"/>
                </a:lnTo>
                <a:lnTo>
                  <a:pt x="1899" y="312"/>
                </a:lnTo>
                <a:lnTo>
                  <a:pt x="1953" y="348"/>
                </a:lnTo>
                <a:lnTo>
                  <a:pt x="2011" y="378"/>
                </a:lnTo>
                <a:lnTo>
                  <a:pt x="2073" y="403"/>
                </a:lnTo>
                <a:lnTo>
                  <a:pt x="2138" y="421"/>
                </a:lnTo>
                <a:lnTo>
                  <a:pt x="2205" y="432"/>
                </a:lnTo>
                <a:lnTo>
                  <a:pt x="2276" y="436"/>
                </a:lnTo>
                <a:lnTo>
                  <a:pt x="2346" y="432"/>
                </a:lnTo>
                <a:lnTo>
                  <a:pt x="2414" y="421"/>
                </a:lnTo>
                <a:lnTo>
                  <a:pt x="2479" y="403"/>
                </a:lnTo>
                <a:lnTo>
                  <a:pt x="2541" y="378"/>
                </a:lnTo>
                <a:lnTo>
                  <a:pt x="2599" y="348"/>
                </a:lnTo>
                <a:lnTo>
                  <a:pt x="2653" y="312"/>
                </a:lnTo>
                <a:lnTo>
                  <a:pt x="2701" y="271"/>
                </a:lnTo>
                <a:lnTo>
                  <a:pt x="2746" y="224"/>
                </a:lnTo>
                <a:lnTo>
                  <a:pt x="2784" y="174"/>
                </a:lnTo>
                <a:lnTo>
                  <a:pt x="2816" y="119"/>
                </a:lnTo>
                <a:lnTo>
                  <a:pt x="2842" y="62"/>
                </a:lnTo>
                <a:lnTo>
                  <a:pt x="2860" y="0"/>
                </a:lnTo>
                <a:lnTo>
                  <a:pt x="4168" y="0"/>
                </a:lnTo>
                <a:lnTo>
                  <a:pt x="4552" y="810"/>
                </a:lnTo>
                <a:lnTo>
                  <a:pt x="0" y="810"/>
                </a:lnTo>
                <a:lnTo>
                  <a:pt x="4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kern="0" dirty="0" smtClean="0">
              <a:solidFill>
                <a:srgbClr val="00B0F0"/>
              </a:solidFill>
            </a:endParaRPr>
          </a:p>
        </p:txBody>
      </p:sp>
    </p:spTree>
    <p:extLst>
      <p:ext uri="{BB962C8B-B14F-4D97-AF65-F5344CB8AC3E}">
        <p14:creationId xmlns:p14="http://schemas.microsoft.com/office/powerpoint/2010/main" val="4019282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nodeType="withEffect">
                                  <p:stCondLst>
                                    <p:cond delay="75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1" fill="hold" nodeType="withEffect">
                                  <p:stCondLst>
                                    <p:cond delay="100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par>
                                <p:cTn id="20" presetID="22" presetClass="entr" presetSubtype="1" fill="hold" nodeType="withEffect">
                                  <p:stCondLst>
                                    <p:cond delay="125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par>
                                <p:cTn id="23" presetID="22" presetClass="entr" presetSubtype="1" fill="hold" nodeType="withEffect">
                                  <p:stCondLst>
                                    <p:cond delay="150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par>
                                <p:cTn id="26" presetID="22" presetClass="entr" presetSubtype="1" fill="hold" nodeType="withEffect">
                                  <p:stCondLst>
                                    <p:cond delay="175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1744662"/>
            <a:ext cx="5486400" cy="2731168"/>
          </a:xfrm>
        </p:spPr>
        <p:txBody>
          <a:bodyPr/>
          <a:lstStyle/>
          <a:p>
            <a:r>
              <a:rPr lang="en-US" sz="3800" dirty="0"/>
              <a:t>What technical and operational safeguards are in place</a:t>
            </a:r>
            <a:r>
              <a:rPr lang="en-US" sz="3800" dirty="0" smtClean="0"/>
              <a:t>?</a:t>
            </a:r>
            <a:br>
              <a:rPr lang="en-US" sz="3800" dirty="0" smtClean="0"/>
            </a:br>
            <a:r>
              <a:rPr lang="en-US" sz="3800" dirty="0" smtClean="0"/>
              <a:t/>
            </a:r>
            <a:br>
              <a:rPr lang="en-US" sz="3800" dirty="0" smtClean="0"/>
            </a:br>
            <a:r>
              <a:rPr lang="en-US" sz="3800" dirty="0"/>
              <a:t>What can I do to further ensure the security of my cloud deployments?</a:t>
            </a:r>
            <a:br>
              <a:rPr lang="en-US" sz="3800" dirty="0"/>
            </a:br>
            <a:endParaRPr lang="en-US" sz="3800" dirty="0"/>
          </a:p>
        </p:txBody>
      </p:sp>
      <p:cxnSp>
        <p:nvCxnSpPr>
          <p:cNvPr id="4" name="Straight Connector 3"/>
          <p:cNvCxnSpPr/>
          <p:nvPr/>
        </p:nvCxnSpPr>
        <p:spPr>
          <a:xfrm flipH="1">
            <a:off x="350838" y="3725862"/>
            <a:ext cx="5410201"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549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 t="149" r="1" b="285"/>
          <a:stretch/>
        </p:blipFill>
        <p:spPr>
          <a:xfrm>
            <a:off x="6152542" y="2123421"/>
            <a:ext cx="2825130" cy="2846048"/>
          </a:xfrm>
          <a:prstGeom prst="rect">
            <a:avLst/>
          </a:prstGeom>
          <a:effectLst/>
        </p:spPr>
      </p:pic>
      <p:pic>
        <p:nvPicPr>
          <p:cNvPr id="17" name="Picture 16"/>
          <p:cNvPicPr>
            <a:picLocks/>
          </p:cNvPicPr>
          <p:nvPr/>
        </p:nvPicPr>
        <p:blipFill rotWithShape="1">
          <a:blip r:embed="rId4" cstate="screen">
            <a:extLst>
              <a:ext uri="{BEBA8EAE-BF5A-486C-A8C5-ECC9F3942E4B}">
                <a14:imgProps xmlns:a14="http://schemas.microsoft.com/office/drawing/2010/main">
                  <a14:imgLayer r:embed="rId5">
                    <a14:imgEffect>
                      <a14:brightnessContrast contrast="12000"/>
                    </a14:imgEffect>
                  </a14:imgLayer>
                </a14:imgProps>
              </a:ext>
              <a:ext uri="{28A0092B-C50C-407E-A947-70E740481C1C}">
                <a14:useLocalDpi xmlns:a14="http://schemas.microsoft.com/office/drawing/2010/main"/>
              </a:ext>
            </a:extLst>
          </a:blip>
          <a:srcRect t="-64" b="275"/>
          <a:stretch/>
        </p:blipFill>
        <p:spPr>
          <a:xfrm>
            <a:off x="3183614" y="2123421"/>
            <a:ext cx="2823109" cy="2846048"/>
          </a:xfrm>
          <a:prstGeom prst="rect">
            <a:avLst/>
          </a:prstGeom>
          <a:noFill/>
          <a:ln>
            <a:noFill/>
          </a:ln>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t="1" b="250"/>
          <a:stretch/>
        </p:blipFill>
        <p:spPr>
          <a:xfrm>
            <a:off x="9107413" y="2123421"/>
            <a:ext cx="2821965" cy="2846048"/>
          </a:xfrm>
          <a:prstGeom prst="rect">
            <a:avLst/>
          </a:prstGeom>
        </p:spPr>
      </p:pic>
      <p:sp>
        <p:nvSpPr>
          <p:cNvPr id="31" name="Title 1"/>
          <p:cNvSpPr txBox="1">
            <a:spLocks/>
          </p:cNvSpPr>
          <p:nvPr/>
        </p:nvSpPr>
        <p:spPr>
          <a:xfrm>
            <a:off x="554084" y="373942"/>
            <a:ext cx="11510122" cy="1351952"/>
          </a:xfrm>
          <a:prstGeom prst="rect">
            <a:avLst/>
          </a:prstGeom>
        </p:spPr>
        <p:txBody>
          <a:bodyPr vert="horz" lIns="93260" tIns="46630" rIns="93260" bIns="46630" rtlCol="0" anchor="ctr">
            <a:no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pPr>
              <a:lnSpc>
                <a:spcPts val="4284"/>
              </a:lnSpc>
            </a:pPr>
            <a:r>
              <a:rPr lang="en-US" sz="4400" dirty="0" smtClean="0">
                <a:solidFill>
                  <a:prstClr val="white"/>
                </a:solidFill>
              </a:rPr>
              <a:t>Physical </a:t>
            </a:r>
            <a:r>
              <a:rPr lang="en-US" sz="4400" dirty="0">
                <a:solidFill>
                  <a:prstClr val="white"/>
                </a:solidFill>
              </a:rPr>
              <a:t>data </a:t>
            </a:r>
            <a:r>
              <a:rPr lang="en-US" sz="4400" dirty="0" smtClean="0">
                <a:solidFill>
                  <a:prstClr val="white"/>
                </a:solidFill>
              </a:rPr>
              <a:t>center security</a:t>
            </a:r>
            <a:endParaRPr lang="en-US" sz="4400" dirty="0">
              <a:solidFill>
                <a:prstClr val="white"/>
              </a:solidFill>
            </a:endParaRPr>
          </a:p>
        </p:txBody>
      </p:sp>
      <p:sp>
        <p:nvSpPr>
          <p:cNvPr id="6" name="Rectangle 5"/>
          <p:cNvSpPr/>
          <p:nvPr/>
        </p:nvSpPr>
        <p:spPr>
          <a:xfrm>
            <a:off x="605124" y="2123421"/>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Cameras</a:t>
            </a:r>
          </a:p>
        </p:txBody>
      </p:sp>
      <p:sp>
        <p:nvSpPr>
          <p:cNvPr id="43" name="Rectangle 42"/>
          <p:cNvSpPr/>
          <p:nvPr/>
        </p:nvSpPr>
        <p:spPr>
          <a:xfrm>
            <a:off x="605124" y="2451353"/>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24X7 security staff</a:t>
            </a:r>
          </a:p>
        </p:txBody>
      </p:sp>
      <p:sp>
        <p:nvSpPr>
          <p:cNvPr id="44" name="Rectangle 43"/>
          <p:cNvSpPr/>
          <p:nvPr/>
        </p:nvSpPr>
        <p:spPr>
          <a:xfrm>
            <a:off x="605124" y="2779285"/>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Barriers</a:t>
            </a:r>
          </a:p>
        </p:txBody>
      </p:sp>
      <p:sp>
        <p:nvSpPr>
          <p:cNvPr id="45" name="Rectangle 44"/>
          <p:cNvSpPr/>
          <p:nvPr/>
        </p:nvSpPr>
        <p:spPr>
          <a:xfrm>
            <a:off x="605124" y="3107217"/>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Fencing</a:t>
            </a:r>
          </a:p>
        </p:txBody>
      </p:sp>
      <p:sp>
        <p:nvSpPr>
          <p:cNvPr id="48" name="Rectangle 47"/>
          <p:cNvSpPr/>
          <p:nvPr/>
        </p:nvSpPr>
        <p:spPr>
          <a:xfrm>
            <a:off x="605124" y="3435149"/>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Alarms</a:t>
            </a:r>
          </a:p>
        </p:txBody>
      </p:sp>
      <p:sp>
        <p:nvSpPr>
          <p:cNvPr id="49" name="Rectangle 48"/>
          <p:cNvSpPr/>
          <p:nvPr/>
        </p:nvSpPr>
        <p:spPr>
          <a:xfrm>
            <a:off x="605124" y="3763081"/>
            <a:ext cx="2434758" cy="652822"/>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428"/>
              </a:lnSpc>
            </a:pPr>
            <a:r>
              <a:rPr lang="en-US" sz="1428" dirty="0">
                <a:solidFill>
                  <a:srgbClr val="FFFFFF"/>
                </a:solidFill>
              </a:rPr>
              <a:t>Two-factor access control: Biometric readers &amp; card readers</a:t>
            </a:r>
          </a:p>
        </p:txBody>
      </p:sp>
      <p:sp>
        <p:nvSpPr>
          <p:cNvPr id="50" name="Rectangle 49"/>
          <p:cNvSpPr/>
          <p:nvPr/>
        </p:nvSpPr>
        <p:spPr>
          <a:xfrm>
            <a:off x="605124" y="4464054"/>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Security operations center</a:t>
            </a:r>
          </a:p>
        </p:txBody>
      </p:sp>
      <p:sp>
        <p:nvSpPr>
          <p:cNvPr id="51" name="Rectangle 50"/>
          <p:cNvSpPr/>
          <p:nvPr/>
        </p:nvSpPr>
        <p:spPr>
          <a:xfrm>
            <a:off x="605124" y="5119918"/>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Days of backup power</a:t>
            </a:r>
          </a:p>
        </p:txBody>
      </p:sp>
      <p:sp>
        <p:nvSpPr>
          <p:cNvPr id="52" name="Rectangle 51"/>
          <p:cNvSpPr/>
          <p:nvPr/>
        </p:nvSpPr>
        <p:spPr>
          <a:xfrm>
            <a:off x="605124" y="4791985"/>
            <a:ext cx="2434758" cy="27978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1428" dirty="0">
                <a:solidFill>
                  <a:srgbClr val="FFFFFF"/>
                </a:solidFill>
              </a:rPr>
              <a:t>Seismic bracing</a:t>
            </a:r>
          </a:p>
        </p:txBody>
      </p:sp>
      <p:sp>
        <p:nvSpPr>
          <p:cNvPr id="8" name="Rectangle 7"/>
          <p:cNvSpPr/>
          <p:nvPr/>
        </p:nvSpPr>
        <p:spPr>
          <a:xfrm>
            <a:off x="3183615" y="4969469"/>
            <a:ext cx="2823108" cy="430231"/>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66" name="Rectangle 65"/>
          <p:cNvSpPr/>
          <p:nvPr/>
        </p:nvSpPr>
        <p:spPr>
          <a:xfrm>
            <a:off x="6152542" y="4969469"/>
            <a:ext cx="2823108" cy="430231"/>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67" name="Rectangle 66"/>
          <p:cNvSpPr/>
          <p:nvPr/>
        </p:nvSpPr>
        <p:spPr>
          <a:xfrm>
            <a:off x="9107412" y="4969469"/>
            <a:ext cx="2823108" cy="430231"/>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15" name="TextBox 14"/>
          <p:cNvSpPr txBox="1"/>
          <p:nvPr/>
        </p:nvSpPr>
        <p:spPr>
          <a:xfrm>
            <a:off x="6589650" y="5001526"/>
            <a:ext cx="1966990" cy="382308"/>
          </a:xfrm>
          <a:prstGeom prst="rect">
            <a:avLst/>
          </a:prstGeom>
          <a:solidFill>
            <a:srgbClr val="002050"/>
          </a:solidFill>
        </p:spPr>
        <p:txBody>
          <a:bodyPr wrap="square" rtlCol="0">
            <a:spAutoFit/>
          </a:bodyPr>
          <a:lstStyle/>
          <a:p>
            <a:pPr algn="ctr" defTabSz="932597">
              <a:lnSpc>
                <a:spcPct val="90000"/>
              </a:lnSpc>
              <a:spcBef>
                <a:spcPct val="20000"/>
              </a:spcBef>
              <a:buSzPct val="90000"/>
            </a:pPr>
            <a:r>
              <a:rPr lang="en-US" sz="2040" b="1" spc="-31" dirty="0">
                <a:solidFill>
                  <a:prstClr val="white"/>
                </a:solidFill>
                <a:ea typeface="Segoe UI" pitchFamily="34" charset="0"/>
                <a:cs typeface="Segoe UI" pitchFamily="34" charset="0"/>
              </a:rPr>
              <a:t>Building</a:t>
            </a:r>
          </a:p>
        </p:txBody>
      </p:sp>
      <p:sp>
        <p:nvSpPr>
          <p:cNvPr id="19" name="TextBox 18"/>
          <p:cNvSpPr txBox="1"/>
          <p:nvPr/>
        </p:nvSpPr>
        <p:spPr>
          <a:xfrm>
            <a:off x="3773976" y="5001526"/>
            <a:ext cx="1599815" cy="382308"/>
          </a:xfrm>
          <a:prstGeom prst="rect">
            <a:avLst/>
          </a:prstGeom>
          <a:solidFill>
            <a:srgbClr val="002050"/>
          </a:solidFill>
        </p:spPr>
        <p:txBody>
          <a:bodyPr wrap="square" rtlCol="0">
            <a:spAutoFit/>
          </a:bodyPr>
          <a:lstStyle/>
          <a:p>
            <a:pPr algn="ctr" defTabSz="932597">
              <a:lnSpc>
                <a:spcPct val="90000"/>
              </a:lnSpc>
              <a:spcBef>
                <a:spcPct val="20000"/>
              </a:spcBef>
              <a:buSzPct val="90000"/>
            </a:pPr>
            <a:r>
              <a:rPr lang="en-US" sz="2040" b="1" spc="-31" dirty="0">
                <a:solidFill>
                  <a:prstClr val="white"/>
                </a:solidFill>
                <a:ea typeface="Segoe UI" pitchFamily="34" charset="0"/>
                <a:cs typeface="Segoe UI" pitchFamily="34" charset="0"/>
              </a:rPr>
              <a:t>Perimeter</a:t>
            </a:r>
          </a:p>
        </p:txBody>
      </p:sp>
      <p:sp>
        <p:nvSpPr>
          <p:cNvPr id="23" name="TextBox 22"/>
          <p:cNvSpPr txBox="1"/>
          <p:nvPr/>
        </p:nvSpPr>
        <p:spPr>
          <a:xfrm>
            <a:off x="9215859" y="5001526"/>
            <a:ext cx="2592602" cy="382308"/>
          </a:xfrm>
          <a:prstGeom prst="rect">
            <a:avLst/>
          </a:prstGeom>
          <a:solidFill>
            <a:srgbClr val="002050"/>
          </a:solidFill>
        </p:spPr>
        <p:txBody>
          <a:bodyPr wrap="square" rtlCol="0">
            <a:spAutoFit/>
          </a:bodyPr>
          <a:lstStyle/>
          <a:p>
            <a:pPr algn="ctr" defTabSz="932597">
              <a:lnSpc>
                <a:spcPct val="90000"/>
              </a:lnSpc>
              <a:spcBef>
                <a:spcPct val="20000"/>
              </a:spcBef>
              <a:buSzPct val="90000"/>
            </a:pPr>
            <a:r>
              <a:rPr lang="en-US" sz="2040" b="1" spc="-31" dirty="0">
                <a:solidFill>
                  <a:prstClr val="white"/>
                </a:solidFill>
                <a:ea typeface="Segoe UI" pitchFamily="34" charset="0"/>
                <a:cs typeface="Segoe UI" pitchFamily="34" charset="0"/>
              </a:rPr>
              <a:t>Computer room</a:t>
            </a:r>
          </a:p>
        </p:txBody>
      </p:sp>
    </p:spTree>
    <p:extLst>
      <p:ext uri="{BB962C8B-B14F-4D97-AF65-F5344CB8AC3E}">
        <p14:creationId xmlns:p14="http://schemas.microsoft.com/office/powerpoint/2010/main" val="3270465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42359"/>
        </a:solidFill>
        <a:effectLst/>
      </p:bgPr>
    </p:bg>
    <p:spTree>
      <p:nvGrpSpPr>
        <p:cNvPr id="1" name=""/>
        <p:cNvGrpSpPr/>
        <p:nvPr/>
      </p:nvGrpSpPr>
      <p:grpSpPr>
        <a:xfrm>
          <a:off x="0" y="0"/>
          <a:ext cx="0" cy="0"/>
          <a:chOff x="0" y="0"/>
          <a:chExt cx="0" cy="0"/>
        </a:xfrm>
      </p:grpSpPr>
      <p:sp>
        <p:nvSpPr>
          <p:cNvPr id="54" name="Freeform 25"/>
          <p:cNvSpPr>
            <a:spLocks/>
          </p:cNvSpPr>
          <p:nvPr/>
        </p:nvSpPr>
        <p:spPr bwMode="auto">
          <a:xfrm>
            <a:off x="698122" y="2151724"/>
            <a:ext cx="6016323" cy="4025490"/>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bg1">
              <a:lumMod val="95000"/>
            </a:schemeClr>
          </a:solidFill>
          <a:ln w="19050">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8" name="Rectangle 7"/>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txBox="1">
            <a:spLocks/>
          </p:cNvSpPr>
          <p:nvPr/>
        </p:nvSpPr>
        <p:spPr>
          <a:xfrm>
            <a:off x="198437" y="-20643"/>
            <a:ext cx="11674799"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4896" dirty="0" smtClean="0">
                <a:solidFill>
                  <a:prstClr val="white"/>
                </a:solidFill>
              </a:rPr>
              <a:t>Architecture</a:t>
            </a:r>
            <a:endParaRPr lang="en-US" sz="4896" dirty="0">
              <a:solidFill>
                <a:prstClr val="white"/>
              </a:solidFill>
            </a:endParaRPr>
          </a:p>
        </p:txBody>
      </p:sp>
      <p:sp>
        <p:nvSpPr>
          <p:cNvPr id="137" name="TextBox 7"/>
          <p:cNvSpPr txBox="1"/>
          <p:nvPr/>
        </p:nvSpPr>
        <p:spPr>
          <a:xfrm>
            <a:off x="7077281" y="1550590"/>
            <a:ext cx="5172719" cy="4699151"/>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306"/>
              </a:spcAft>
            </a:pPr>
            <a:r>
              <a:rPr lang="en-US" sz="2040" b="1" dirty="0">
                <a:solidFill>
                  <a:srgbClr val="0171B0"/>
                </a:solidFill>
              </a:rPr>
              <a:t>AZURE: </a:t>
            </a:r>
          </a:p>
          <a:p>
            <a:pPr marL="349724" indent="-349724">
              <a:spcAft>
                <a:spcPts val="306"/>
              </a:spcAft>
              <a:buFont typeface="Arial" panose="020B0604020202020204" pitchFamily="34" charset="0"/>
              <a:buChar char="•"/>
            </a:pPr>
            <a:r>
              <a:rPr lang="en-US" sz="1836" dirty="0">
                <a:solidFill>
                  <a:prstClr val="white"/>
                </a:solidFill>
              </a:rPr>
              <a:t>Centrally manages the platform and helps isolate customer environments using the Fabric Controller</a:t>
            </a:r>
          </a:p>
          <a:p>
            <a:pPr marL="349724" indent="-349724">
              <a:spcAft>
                <a:spcPts val="306"/>
              </a:spcAft>
              <a:buFont typeface="Arial" panose="020B0604020202020204" pitchFamily="34" charset="0"/>
              <a:buChar char="•"/>
            </a:pPr>
            <a:r>
              <a:rPr lang="en-US" sz="1836" dirty="0">
                <a:solidFill>
                  <a:prstClr val="white"/>
                </a:solidFill>
              </a:rPr>
              <a:t>Runs a configuration-hardened version of Windows Server as the Host OS </a:t>
            </a:r>
          </a:p>
          <a:p>
            <a:pPr marL="349724" indent="-349724">
              <a:spcAft>
                <a:spcPts val="306"/>
              </a:spcAft>
              <a:buFont typeface="Arial" panose="020B0604020202020204" pitchFamily="34" charset="0"/>
              <a:buChar char="•"/>
            </a:pPr>
            <a:r>
              <a:rPr lang="en-US" sz="1836" dirty="0">
                <a:solidFill>
                  <a:prstClr val="white"/>
                </a:solidFill>
              </a:rPr>
              <a:t>Uses Hyper-V, a battle tested and enterprise proven hypervisor</a:t>
            </a:r>
          </a:p>
          <a:p>
            <a:pPr marL="349724" indent="-349724">
              <a:spcAft>
                <a:spcPts val="306"/>
              </a:spcAft>
              <a:buFont typeface="Arial" panose="020B0604020202020204" pitchFamily="34" charset="0"/>
              <a:buChar char="•"/>
            </a:pPr>
            <a:r>
              <a:rPr lang="en-US" sz="1836" dirty="0">
                <a:solidFill>
                  <a:prstClr val="white"/>
                </a:solidFill>
              </a:rPr>
              <a:t>Runs Windows Server and Linux on Guest VMs for platform services</a:t>
            </a:r>
          </a:p>
          <a:p>
            <a:pPr>
              <a:spcAft>
                <a:spcPts val="306"/>
              </a:spcAft>
            </a:pPr>
            <a:r>
              <a:rPr lang="en-US" sz="1836" b="1" dirty="0">
                <a:solidFill>
                  <a:srgbClr val="247BC2"/>
                </a:solidFill>
              </a:rPr>
              <a:t>CUSTOMER:</a:t>
            </a:r>
          </a:p>
          <a:p>
            <a:pPr marL="291436" indent="-291436">
              <a:spcAft>
                <a:spcPts val="306"/>
              </a:spcAft>
              <a:buFont typeface="Arial" panose="020B0604020202020204" pitchFamily="34" charset="0"/>
              <a:buChar char="•"/>
            </a:pPr>
            <a:r>
              <a:rPr lang="en-US" sz="1836" dirty="0">
                <a:solidFill>
                  <a:prstClr val="white"/>
                </a:solidFill>
              </a:rPr>
              <a:t>Manages their environment through service management interfaces and subscriptions</a:t>
            </a:r>
          </a:p>
          <a:p>
            <a:pPr marL="291436" indent="-291436">
              <a:spcAft>
                <a:spcPts val="306"/>
              </a:spcAft>
              <a:buFont typeface="Arial" panose="020B0604020202020204" pitchFamily="34" charset="0"/>
              <a:buChar char="•"/>
            </a:pPr>
            <a:r>
              <a:rPr lang="en-US" sz="1836" dirty="0">
                <a:solidFill>
                  <a:prstClr val="white"/>
                </a:solidFill>
              </a:rPr>
              <a:t>Chooses from the gallery or brings their own OS for their Virtual Machines</a:t>
            </a:r>
          </a:p>
        </p:txBody>
      </p:sp>
      <p:cxnSp>
        <p:nvCxnSpPr>
          <p:cNvPr id="139" name="Straight Connector 138"/>
          <p:cNvCxnSpPr/>
          <p:nvPr/>
        </p:nvCxnSpPr>
        <p:spPr>
          <a:xfrm flipV="1">
            <a:off x="6886283" y="1561894"/>
            <a:ext cx="0" cy="487978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956892" y="3113690"/>
            <a:ext cx="2740567" cy="2927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80" name="TextBox 132"/>
          <p:cNvSpPr txBox="1"/>
          <p:nvPr/>
        </p:nvSpPr>
        <p:spPr>
          <a:xfrm>
            <a:off x="4659653" y="4894042"/>
            <a:ext cx="469832" cy="32018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srgbClr val="44546A"/>
                </a:solidFill>
                <a:latin typeface="Segoe UI Semibold" panose="020B0702040204020203" pitchFamily="34" charset="0"/>
              </a:rPr>
              <a:t>Azure Storage </a:t>
            </a:r>
          </a:p>
        </p:txBody>
      </p:sp>
      <p:pic>
        <p:nvPicPr>
          <p:cNvPr id="99" name="Picture 98"/>
          <p:cNvPicPr>
            <a:picLocks noChangeAspect="1"/>
          </p:cNvPicPr>
          <p:nvPr/>
        </p:nvPicPr>
        <p:blipFill>
          <a:blip r:embed="rId3"/>
          <a:stretch>
            <a:fillRect/>
          </a:stretch>
        </p:blipFill>
        <p:spPr>
          <a:xfrm>
            <a:off x="4241441" y="5348831"/>
            <a:ext cx="319937" cy="414968"/>
          </a:xfrm>
          <a:prstGeom prst="rect">
            <a:avLst/>
          </a:prstGeom>
        </p:spPr>
      </p:pic>
      <p:sp>
        <p:nvSpPr>
          <p:cNvPr id="122" name="TextBox 132"/>
          <p:cNvSpPr txBox="1"/>
          <p:nvPr/>
        </p:nvSpPr>
        <p:spPr>
          <a:xfrm>
            <a:off x="4600494" y="5449895"/>
            <a:ext cx="613224" cy="32018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srgbClr val="44546A"/>
                </a:solidFill>
                <a:latin typeface="Segoe UI Semibold" panose="020B0702040204020203" pitchFamily="34" charset="0"/>
              </a:rPr>
              <a:t>SQL Database</a:t>
            </a:r>
          </a:p>
        </p:txBody>
      </p:sp>
      <p:sp>
        <p:nvSpPr>
          <p:cNvPr id="123" name="Trapezoid 122"/>
          <p:cNvSpPr/>
          <p:nvPr/>
        </p:nvSpPr>
        <p:spPr>
          <a:xfrm rot="5400000">
            <a:off x="1218498" y="4407150"/>
            <a:ext cx="2464901" cy="802593"/>
          </a:xfrm>
          <a:prstGeom prst="trapezoid">
            <a:avLst>
              <a:gd name="adj" fmla="val 31044"/>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Semibold" panose="020B0702040204020203" pitchFamily="34" charset="0"/>
            </a:endParaRPr>
          </a:p>
        </p:txBody>
      </p:sp>
      <p:sp>
        <p:nvSpPr>
          <p:cNvPr id="124" name="TextBox 172"/>
          <p:cNvSpPr txBox="1"/>
          <p:nvPr/>
        </p:nvSpPr>
        <p:spPr>
          <a:xfrm>
            <a:off x="2153125" y="4207195"/>
            <a:ext cx="1081892" cy="287745"/>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2"/>
              </a:lnSpc>
            </a:pPr>
            <a:r>
              <a:rPr lang="en-US" sz="1071" dirty="0">
                <a:solidFill>
                  <a:prstClr val="white"/>
                </a:solidFill>
                <a:latin typeface="Segoe UI Semibold" panose="020B0702040204020203" pitchFamily="34" charset="0"/>
              </a:rPr>
              <a:t>Fabric</a:t>
            </a:r>
          </a:p>
          <a:p>
            <a:pPr>
              <a:lnSpc>
                <a:spcPts val="1122"/>
              </a:lnSpc>
            </a:pPr>
            <a:r>
              <a:rPr lang="en-US" sz="1071" dirty="0">
                <a:solidFill>
                  <a:prstClr val="white"/>
                </a:solidFill>
                <a:latin typeface="Segoe UI Semibold" panose="020B0702040204020203" pitchFamily="34" charset="0"/>
              </a:rPr>
              <a:t>Controller</a:t>
            </a:r>
          </a:p>
        </p:txBody>
      </p:sp>
      <p:grpSp>
        <p:nvGrpSpPr>
          <p:cNvPr id="125" name="Group 124"/>
          <p:cNvGrpSpPr/>
          <p:nvPr/>
        </p:nvGrpSpPr>
        <p:grpSpPr>
          <a:xfrm>
            <a:off x="429167" y="2722424"/>
            <a:ext cx="1555336" cy="1663725"/>
            <a:chOff x="991607" y="2441052"/>
            <a:chExt cx="1524978" cy="1631251"/>
          </a:xfrm>
        </p:grpSpPr>
        <p:sp>
          <p:nvSpPr>
            <p:cNvPr id="126" name="TextBox 152"/>
            <p:cNvSpPr txBox="1"/>
            <p:nvPr/>
          </p:nvSpPr>
          <p:spPr>
            <a:xfrm>
              <a:off x="991607" y="2441052"/>
              <a:ext cx="838050" cy="46910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prstClr val="white"/>
                  </a:solidFill>
                  <a:latin typeface="Segoe UI Semibold" panose="020B0702040204020203" pitchFamily="34" charset="0"/>
                </a:rPr>
                <a:t>Customer</a:t>
              </a:r>
            </a:p>
            <a:p>
              <a:pPr algn="ctr"/>
              <a:r>
                <a:rPr lang="en-US" sz="1224" spc="-31" dirty="0">
                  <a:solidFill>
                    <a:prstClr val="white"/>
                  </a:solidFill>
                  <a:latin typeface="Segoe UI Semibold" panose="020B0702040204020203" pitchFamily="34" charset="0"/>
                </a:rPr>
                <a:t>Admin</a:t>
              </a:r>
            </a:p>
          </p:txBody>
        </p:sp>
        <p:cxnSp>
          <p:nvCxnSpPr>
            <p:cNvPr id="127" name="Straight Arrow Connector 126"/>
            <p:cNvCxnSpPr/>
            <p:nvPr/>
          </p:nvCxnSpPr>
          <p:spPr>
            <a:xfrm>
              <a:off x="1393106" y="4068173"/>
              <a:ext cx="1123479" cy="413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393106" y="3789515"/>
              <a:ext cx="0" cy="27865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29" name="Straight Arrow Connector 128"/>
          <p:cNvCxnSpPr/>
          <p:nvPr/>
        </p:nvCxnSpPr>
        <p:spPr>
          <a:xfrm>
            <a:off x="2849470" y="4039409"/>
            <a:ext cx="254114"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2849470" y="5004970"/>
            <a:ext cx="1263028"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32" name="Picture 131"/>
          <p:cNvPicPr>
            <a:picLocks noChangeAspect="1"/>
          </p:cNvPicPr>
          <p:nvPr/>
        </p:nvPicPr>
        <p:blipFill>
          <a:blip r:embed="rId4"/>
          <a:stretch>
            <a:fillRect/>
          </a:stretch>
        </p:blipFill>
        <p:spPr>
          <a:xfrm>
            <a:off x="4200297" y="4876903"/>
            <a:ext cx="388244" cy="338668"/>
          </a:xfrm>
          <a:prstGeom prst="rect">
            <a:avLst/>
          </a:prstGeom>
        </p:spPr>
      </p:pic>
      <p:sp>
        <p:nvSpPr>
          <p:cNvPr id="133" name="Rounded Rectangle 132"/>
          <p:cNvSpPr/>
          <p:nvPr/>
        </p:nvSpPr>
        <p:spPr>
          <a:xfrm>
            <a:off x="4007429" y="3368249"/>
            <a:ext cx="1480035" cy="863678"/>
          </a:xfrm>
          <a:prstGeom prst="roundRect">
            <a:avLst>
              <a:gd name="adj" fmla="val 2778"/>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34" name="Rounded Rectangle 133"/>
          <p:cNvSpPr/>
          <p:nvPr/>
        </p:nvSpPr>
        <p:spPr>
          <a:xfrm>
            <a:off x="4113086" y="3663978"/>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135" name="Group 134"/>
          <p:cNvGrpSpPr/>
          <p:nvPr/>
        </p:nvGrpSpPr>
        <p:grpSpPr>
          <a:xfrm>
            <a:off x="4180074" y="3725602"/>
            <a:ext cx="475760" cy="438638"/>
            <a:chOff x="4401303" y="3262974"/>
            <a:chExt cx="466474" cy="430076"/>
          </a:xfrm>
        </p:grpSpPr>
        <p:pic>
          <p:nvPicPr>
            <p:cNvPr id="136" name="Picture 135"/>
            <p:cNvPicPr>
              <a:picLocks noChangeAspect="1"/>
            </p:cNvPicPr>
            <p:nvPr/>
          </p:nvPicPr>
          <p:blipFill>
            <a:blip r:embed="rId5"/>
            <a:stretch>
              <a:fillRect/>
            </a:stretch>
          </p:blipFill>
          <p:spPr>
            <a:xfrm>
              <a:off x="4481323" y="3262974"/>
              <a:ext cx="318786" cy="292950"/>
            </a:xfrm>
            <a:prstGeom prst="rect">
              <a:avLst/>
            </a:prstGeom>
          </p:spPr>
        </p:pic>
        <p:sp>
          <p:nvSpPr>
            <p:cNvPr id="138"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141" name="Rounded Rectangle 140"/>
          <p:cNvSpPr/>
          <p:nvPr/>
        </p:nvSpPr>
        <p:spPr>
          <a:xfrm>
            <a:off x="4795803" y="3661960"/>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142" name="Group 141"/>
          <p:cNvGrpSpPr/>
          <p:nvPr/>
        </p:nvGrpSpPr>
        <p:grpSpPr>
          <a:xfrm>
            <a:off x="4850473" y="3716442"/>
            <a:ext cx="475760" cy="438638"/>
            <a:chOff x="4401303" y="3262974"/>
            <a:chExt cx="466474" cy="430076"/>
          </a:xfrm>
        </p:grpSpPr>
        <p:pic>
          <p:nvPicPr>
            <p:cNvPr id="145" name="Picture 144"/>
            <p:cNvPicPr>
              <a:picLocks noChangeAspect="1"/>
            </p:cNvPicPr>
            <p:nvPr/>
          </p:nvPicPr>
          <p:blipFill>
            <a:blip r:embed="rId5"/>
            <a:stretch>
              <a:fillRect/>
            </a:stretch>
          </p:blipFill>
          <p:spPr>
            <a:xfrm>
              <a:off x="4481323" y="3262974"/>
              <a:ext cx="318786" cy="292950"/>
            </a:xfrm>
            <a:prstGeom prst="rect">
              <a:avLst/>
            </a:prstGeom>
          </p:spPr>
        </p:pic>
        <p:sp>
          <p:nvSpPr>
            <p:cNvPr id="148"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149" name="TextBox 148"/>
          <p:cNvSpPr txBox="1"/>
          <p:nvPr/>
        </p:nvSpPr>
        <p:spPr>
          <a:xfrm>
            <a:off x="4283707" y="3397376"/>
            <a:ext cx="864339" cy="249299"/>
          </a:xfrm>
          <a:prstGeom prst="rect">
            <a:avLst/>
          </a:prstGeom>
          <a:noFill/>
        </p:spPr>
        <p:txBody>
          <a:bodyPr wrap="none" rtlCol="0">
            <a:spAutoFit/>
          </a:bodyPr>
          <a:lstStyle/>
          <a:p>
            <a:pPr algn="ctr" defTabSz="932597"/>
            <a:r>
              <a:rPr lang="en-US" sz="1020" dirty="0">
                <a:solidFill>
                  <a:srgbClr val="44546A"/>
                </a:solidFill>
                <a:latin typeface="Segoe UI Semibold" panose="020B0702040204020203" pitchFamily="34" charset="0"/>
              </a:rPr>
              <a:t>Customer 2</a:t>
            </a:r>
          </a:p>
        </p:txBody>
      </p:sp>
      <p:sp>
        <p:nvSpPr>
          <p:cNvPr id="150" name="Rounded Rectangle 149"/>
          <p:cNvSpPr/>
          <p:nvPr/>
        </p:nvSpPr>
        <p:spPr>
          <a:xfrm>
            <a:off x="3127300" y="3359691"/>
            <a:ext cx="773300" cy="866273"/>
          </a:xfrm>
          <a:prstGeom prst="roundRect">
            <a:avLst>
              <a:gd name="adj" fmla="val 2778"/>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51" name="Rounded Rectangle 150"/>
          <p:cNvSpPr/>
          <p:nvPr/>
        </p:nvSpPr>
        <p:spPr>
          <a:xfrm>
            <a:off x="3232957" y="3658014"/>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152" name="Group 151"/>
          <p:cNvGrpSpPr/>
          <p:nvPr/>
        </p:nvGrpSpPr>
        <p:grpSpPr>
          <a:xfrm>
            <a:off x="3299944" y="3719638"/>
            <a:ext cx="475760" cy="438638"/>
            <a:chOff x="4401303" y="3262974"/>
            <a:chExt cx="466474" cy="430076"/>
          </a:xfrm>
        </p:grpSpPr>
        <p:pic>
          <p:nvPicPr>
            <p:cNvPr id="153" name="Picture 152"/>
            <p:cNvPicPr>
              <a:picLocks noChangeAspect="1"/>
            </p:cNvPicPr>
            <p:nvPr/>
          </p:nvPicPr>
          <p:blipFill>
            <a:blip r:embed="rId5"/>
            <a:stretch>
              <a:fillRect/>
            </a:stretch>
          </p:blipFill>
          <p:spPr>
            <a:xfrm>
              <a:off x="4481323" y="3262974"/>
              <a:ext cx="318786" cy="292950"/>
            </a:xfrm>
            <a:prstGeom prst="rect">
              <a:avLst/>
            </a:prstGeom>
          </p:spPr>
        </p:pic>
        <p:sp>
          <p:nvSpPr>
            <p:cNvPr id="154"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155" name="TextBox 154"/>
          <p:cNvSpPr txBox="1"/>
          <p:nvPr/>
        </p:nvSpPr>
        <p:spPr>
          <a:xfrm>
            <a:off x="3082987" y="3390407"/>
            <a:ext cx="861927" cy="254262"/>
          </a:xfrm>
          <a:prstGeom prst="rect">
            <a:avLst/>
          </a:prstGeom>
          <a:noFill/>
        </p:spPr>
        <p:txBody>
          <a:bodyPr wrap="none" rtlCol="0">
            <a:spAutoFit/>
          </a:bodyPr>
          <a:lstStyle/>
          <a:p>
            <a:pPr algn="ctr" defTabSz="932597"/>
            <a:r>
              <a:rPr lang="en-US" sz="1020" dirty="0">
                <a:solidFill>
                  <a:srgbClr val="44546A"/>
                </a:solidFill>
                <a:latin typeface="Segoe UI Semibold" panose="020B0702040204020203" pitchFamily="34" charset="0"/>
              </a:rPr>
              <a:t>Customer 1</a:t>
            </a:r>
          </a:p>
        </p:txBody>
      </p:sp>
      <p:cxnSp>
        <p:nvCxnSpPr>
          <p:cNvPr id="158" name="Straight Arrow Connector 157"/>
          <p:cNvCxnSpPr/>
          <p:nvPr/>
        </p:nvCxnSpPr>
        <p:spPr>
          <a:xfrm>
            <a:off x="2846601" y="5556864"/>
            <a:ext cx="1266485"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63" name="Picture 162"/>
          <p:cNvPicPr>
            <a:picLocks noChangeAspect="1"/>
          </p:cNvPicPr>
          <p:nvPr/>
        </p:nvPicPr>
        <p:blipFill>
          <a:blip r:embed="rId6">
            <a:biLevel thresh="25000"/>
          </a:blip>
          <a:stretch>
            <a:fillRect/>
          </a:stretch>
        </p:blipFill>
        <p:spPr>
          <a:xfrm>
            <a:off x="333607" y="3175949"/>
            <a:ext cx="1034072" cy="953932"/>
          </a:xfrm>
          <a:prstGeom prst="rect">
            <a:avLst/>
          </a:prstGeom>
        </p:spPr>
      </p:pic>
      <p:sp>
        <p:nvSpPr>
          <p:cNvPr id="164" name="TextBox 152"/>
          <p:cNvSpPr txBox="1"/>
          <p:nvPr/>
        </p:nvSpPr>
        <p:spPr>
          <a:xfrm>
            <a:off x="542928" y="3350609"/>
            <a:ext cx="590531" cy="41435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prstClr val="white"/>
                </a:solidFill>
                <a:latin typeface="Segoe UI Semibold" panose="020B0702040204020203" pitchFamily="34" charset="0"/>
              </a:rPr>
              <a:t>Portal</a:t>
            </a:r>
          </a:p>
          <a:p>
            <a:pPr algn="ctr"/>
            <a:r>
              <a:rPr lang="en-US" sz="1020" dirty="0">
                <a:solidFill>
                  <a:prstClr val="white"/>
                </a:solidFill>
                <a:latin typeface="Segoe UI Semibold" panose="020B0702040204020203" pitchFamily="34" charset="0"/>
              </a:rPr>
              <a:t>SMAPI</a:t>
            </a:r>
          </a:p>
        </p:txBody>
      </p:sp>
      <p:cxnSp>
        <p:nvCxnSpPr>
          <p:cNvPr id="172" name="Straight Arrow Connector 171"/>
          <p:cNvCxnSpPr/>
          <p:nvPr/>
        </p:nvCxnSpPr>
        <p:spPr>
          <a:xfrm rot="5400000">
            <a:off x="5248432" y="2542922"/>
            <a:ext cx="438439"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662988" y="1859350"/>
            <a:ext cx="1130019" cy="478442"/>
            <a:chOff x="4548677" y="3147612"/>
            <a:chExt cx="1107962" cy="469103"/>
          </a:xfrm>
        </p:grpSpPr>
        <p:sp>
          <p:nvSpPr>
            <p:cNvPr id="168" name="TextBox 152"/>
            <p:cNvSpPr txBox="1"/>
            <p:nvPr/>
          </p:nvSpPr>
          <p:spPr>
            <a:xfrm>
              <a:off x="4548677" y="3147612"/>
              <a:ext cx="552139" cy="46910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24" spc="-31" dirty="0">
                  <a:solidFill>
                    <a:prstClr val="white"/>
                  </a:solidFill>
                  <a:latin typeface="Segoe UI Semibold" panose="020B0702040204020203" pitchFamily="34" charset="0"/>
                </a:rPr>
                <a:t>End</a:t>
              </a:r>
            </a:p>
            <a:p>
              <a:pPr algn="r"/>
              <a:r>
                <a:rPr lang="en-US" sz="1224" spc="-31" dirty="0">
                  <a:solidFill>
                    <a:prstClr val="white"/>
                  </a:solidFill>
                  <a:latin typeface="Segoe UI Semibold" panose="020B0702040204020203" pitchFamily="34" charset="0"/>
                </a:rPr>
                <a:t>Users</a:t>
              </a:r>
            </a:p>
          </p:txBody>
        </p:sp>
        <p:pic>
          <p:nvPicPr>
            <p:cNvPr id="169" name="Picture 168"/>
            <p:cNvPicPr>
              <a:picLocks noChangeAspect="1"/>
            </p:cNvPicPr>
            <p:nvPr/>
          </p:nvPicPr>
          <p:blipFill>
            <a:blip r:embed="rId7">
              <a:biLevel thresh="25000"/>
            </a:blip>
            <a:stretch>
              <a:fillRect/>
            </a:stretch>
          </p:blipFill>
          <p:spPr>
            <a:xfrm>
              <a:off x="5442574" y="3301052"/>
              <a:ext cx="214065" cy="301849"/>
            </a:xfrm>
            <a:prstGeom prst="rect">
              <a:avLst/>
            </a:prstGeom>
          </p:spPr>
        </p:pic>
        <p:pic>
          <p:nvPicPr>
            <p:cNvPr id="170" name="Picture 169"/>
            <p:cNvPicPr>
              <a:picLocks noChangeAspect="1"/>
            </p:cNvPicPr>
            <p:nvPr/>
          </p:nvPicPr>
          <p:blipFill>
            <a:blip r:embed="rId8">
              <a:biLevel thresh="25000"/>
            </a:blip>
            <a:stretch>
              <a:fillRect/>
            </a:stretch>
          </p:blipFill>
          <p:spPr>
            <a:xfrm>
              <a:off x="5161595" y="3342517"/>
              <a:ext cx="308795" cy="203891"/>
            </a:xfrm>
            <a:prstGeom prst="rect">
              <a:avLst/>
            </a:prstGeom>
          </p:spPr>
        </p:pic>
        <p:pic>
          <p:nvPicPr>
            <p:cNvPr id="171" name="Picture 170"/>
            <p:cNvPicPr>
              <a:picLocks noChangeAspect="1"/>
            </p:cNvPicPr>
            <p:nvPr/>
          </p:nvPicPr>
          <p:blipFill>
            <a:blip r:embed="rId6">
              <a:biLevel thresh="25000"/>
            </a:blip>
            <a:stretch>
              <a:fillRect/>
            </a:stretch>
          </p:blipFill>
          <p:spPr>
            <a:xfrm>
              <a:off x="5080386" y="3213537"/>
              <a:ext cx="308544" cy="284632"/>
            </a:xfrm>
            <a:prstGeom prst="rect">
              <a:avLst/>
            </a:prstGeom>
          </p:spPr>
        </p:pic>
      </p:grpSp>
      <p:sp>
        <p:nvSpPr>
          <p:cNvPr id="176" name="Rounded Rectangle 175"/>
          <p:cNvSpPr/>
          <p:nvPr/>
        </p:nvSpPr>
        <p:spPr>
          <a:xfrm>
            <a:off x="3115254" y="4510169"/>
            <a:ext cx="2392448" cy="212984"/>
          </a:xfrm>
          <a:prstGeom prst="roundRect">
            <a:avLst>
              <a:gd name="adj" fmla="val 0"/>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77" name="TextBox 130"/>
          <p:cNvSpPr txBox="1"/>
          <p:nvPr/>
        </p:nvSpPr>
        <p:spPr>
          <a:xfrm>
            <a:off x="4112498" y="4524239"/>
            <a:ext cx="654765" cy="16142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prstClr val="white"/>
                </a:solidFill>
              </a:rPr>
              <a:t>Host OS</a:t>
            </a:r>
          </a:p>
        </p:txBody>
      </p:sp>
      <p:grpSp>
        <p:nvGrpSpPr>
          <p:cNvPr id="178" name="Group 177"/>
          <p:cNvGrpSpPr/>
          <p:nvPr/>
        </p:nvGrpSpPr>
        <p:grpSpPr>
          <a:xfrm>
            <a:off x="3117649" y="4276593"/>
            <a:ext cx="2391742" cy="191300"/>
            <a:chOff x="3740389" y="3237740"/>
            <a:chExt cx="1794055" cy="203046"/>
          </a:xfrm>
        </p:grpSpPr>
        <p:sp>
          <p:nvSpPr>
            <p:cNvPr id="179" name="Rounded Rectangle 178"/>
            <p:cNvSpPr/>
            <p:nvPr/>
          </p:nvSpPr>
          <p:spPr>
            <a:xfrm>
              <a:off x="3740389" y="3237740"/>
              <a:ext cx="1794055" cy="203046"/>
            </a:xfrm>
            <a:prstGeom prst="roundRect">
              <a:avLst>
                <a:gd name="adj" fmla="val 0"/>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80" name="TextBox 130"/>
            <p:cNvSpPr txBox="1"/>
            <p:nvPr/>
          </p:nvSpPr>
          <p:spPr>
            <a:xfrm>
              <a:off x="4446408" y="3262001"/>
              <a:ext cx="513844" cy="1699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prstClr val="white"/>
                  </a:solidFill>
                </a:rPr>
                <a:t>Hypervisor</a:t>
              </a:r>
            </a:p>
          </p:txBody>
        </p:sp>
      </p:grpSp>
      <p:sp>
        <p:nvSpPr>
          <p:cNvPr id="73" name="Slide Number Placeholder 5"/>
          <p:cNvSpPr txBox="1">
            <a:spLocks/>
          </p:cNvSpPr>
          <p:nvPr/>
        </p:nvSpPr>
        <p:spPr>
          <a:xfrm>
            <a:off x="2521680" y="2576994"/>
            <a:ext cx="1474909" cy="372394"/>
          </a:xfrm>
          <a:prstGeom prst="rect">
            <a:avLst/>
          </a:prstGeom>
          <a:no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spTree>
    <p:extLst>
      <p:ext uri="{BB962C8B-B14F-4D97-AF65-F5344CB8AC3E}">
        <p14:creationId xmlns:p14="http://schemas.microsoft.com/office/powerpoint/2010/main" val="4188093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par>
                                <p:cTn id="8" presetID="16" presetClass="entr" presetSubtype="42"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barn(outHorizontal)">
                                      <p:cBhvr>
                                        <p:cTn id="10" dur="500"/>
                                        <p:tgtEl>
                                          <p:spTgt spid="13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7665782" y="1687170"/>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7"/>
          <p:cNvSpPr txBox="1"/>
          <p:nvPr/>
        </p:nvSpPr>
        <p:spPr>
          <a:xfrm>
            <a:off x="8027161" y="2193552"/>
            <a:ext cx="3919357" cy="3749069"/>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612"/>
              </a:spcAft>
            </a:pPr>
            <a:r>
              <a:rPr lang="en-US" sz="2040" b="1" dirty="0">
                <a:solidFill>
                  <a:srgbClr val="0171B0"/>
                </a:solidFill>
              </a:rPr>
              <a:t>AZURE:</a:t>
            </a:r>
            <a:endParaRPr lang="en-US" sz="2040" b="1" dirty="0">
              <a:solidFill>
                <a:srgbClr val="44546A"/>
              </a:solidFill>
            </a:endParaRPr>
          </a:p>
          <a:p>
            <a:pPr marL="241245" indent="-241245">
              <a:buFont typeface="Arial" panose="020B0604020202020204" pitchFamily="34" charset="0"/>
              <a:buChar char="•"/>
            </a:pPr>
            <a:r>
              <a:rPr lang="en-US" sz="1836" dirty="0">
                <a:solidFill>
                  <a:prstClr val="white"/>
                </a:solidFill>
              </a:rPr>
              <a:t>Applies regularly scheduled updates to the platform</a:t>
            </a:r>
          </a:p>
          <a:p>
            <a:pPr marL="241245" indent="-241245">
              <a:buFont typeface="Arial" panose="020B0604020202020204" pitchFamily="34" charset="0"/>
              <a:buChar char="•"/>
            </a:pPr>
            <a:r>
              <a:rPr lang="en-US" sz="1836" dirty="0">
                <a:solidFill>
                  <a:prstClr val="white"/>
                </a:solidFill>
              </a:rPr>
              <a:t>Releases critical patches immediately </a:t>
            </a:r>
          </a:p>
          <a:p>
            <a:pPr marL="241245" indent="-241245">
              <a:buFont typeface="Arial" panose="020B0604020202020204" pitchFamily="34" charset="0"/>
              <a:buChar char="•"/>
            </a:pPr>
            <a:r>
              <a:rPr lang="en-US" sz="1836" dirty="0">
                <a:solidFill>
                  <a:prstClr val="white"/>
                </a:solidFill>
              </a:rPr>
              <a:t>Rigorously reviews &amp; tests all changes</a:t>
            </a:r>
          </a:p>
          <a:p>
            <a:pPr marL="241245" indent="-241245">
              <a:buFont typeface="Arial" panose="020B0604020202020204" pitchFamily="34" charset="0"/>
              <a:buChar char="•"/>
            </a:pPr>
            <a:endParaRPr lang="en-US" sz="1836" dirty="0">
              <a:solidFill>
                <a:srgbClr val="44546A"/>
              </a:solidFill>
            </a:endParaRPr>
          </a:p>
          <a:p>
            <a:pPr>
              <a:spcAft>
                <a:spcPts val="612"/>
              </a:spcAft>
            </a:pPr>
            <a:r>
              <a:rPr lang="en-US" sz="2040" b="1" dirty="0">
                <a:solidFill>
                  <a:srgbClr val="0171B0"/>
                </a:solidFill>
              </a:rPr>
              <a:t>CUSTOMER:</a:t>
            </a:r>
            <a:endParaRPr lang="en-US" sz="2040" b="1" dirty="0">
              <a:solidFill>
                <a:srgbClr val="44546A"/>
              </a:solidFill>
            </a:endParaRPr>
          </a:p>
          <a:p>
            <a:pPr marL="241245" indent="-241245">
              <a:buFont typeface="Arial" panose="020B0604020202020204" pitchFamily="34" charset="0"/>
              <a:buChar char="•"/>
            </a:pPr>
            <a:r>
              <a:rPr lang="en-US" sz="1836" dirty="0">
                <a:solidFill>
                  <a:prstClr val="white"/>
                </a:solidFill>
              </a:rPr>
              <a:t>Applies similar patch management strategies for their Virtual Machines</a:t>
            </a:r>
          </a:p>
        </p:txBody>
      </p:sp>
      <p:sp>
        <p:nvSpPr>
          <p:cNvPr id="29" name="Rectangle 28"/>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30"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Patch management</a:t>
            </a:r>
          </a:p>
        </p:txBody>
      </p:sp>
      <p:sp>
        <p:nvSpPr>
          <p:cNvPr id="10" name="Rectangle 9"/>
          <p:cNvSpPr/>
          <p:nvPr/>
        </p:nvSpPr>
        <p:spPr>
          <a:xfrm>
            <a:off x="608330" y="3486462"/>
            <a:ext cx="1575851" cy="1577792"/>
          </a:xfrm>
          <a:prstGeom prst="rect">
            <a:avLst/>
          </a:prstGeom>
          <a:solidFill>
            <a:schemeClr val="bg1">
              <a:lumMod val="9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57" name="Rectangle 56"/>
          <p:cNvSpPr/>
          <p:nvPr/>
        </p:nvSpPr>
        <p:spPr>
          <a:xfrm>
            <a:off x="2195074" y="3486462"/>
            <a:ext cx="1575851" cy="1577792"/>
          </a:xfrm>
          <a:prstGeom prst="rect">
            <a:avLst/>
          </a:prstGeom>
          <a:solidFill>
            <a:schemeClr val="bg1">
              <a:lumMod val="9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58" name="Rectangle 57"/>
          <p:cNvSpPr/>
          <p:nvPr/>
        </p:nvSpPr>
        <p:spPr>
          <a:xfrm>
            <a:off x="3781818" y="3486462"/>
            <a:ext cx="1575851" cy="1577792"/>
          </a:xfrm>
          <a:prstGeom prst="rect">
            <a:avLst/>
          </a:prstGeom>
          <a:solidFill>
            <a:schemeClr val="bg1">
              <a:lumMod val="9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59" name="Rectangle 58"/>
          <p:cNvSpPr/>
          <p:nvPr/>
        </p:nvSpPr>
        <p:spPr>
          <a:xfrm>
            <a:off x="5365231" y="3486462"/>
            <a:ext cx="1575851" cy="1577792"/>
          </a:xfrm>
          <a:prstGeom prst="rect">
            <a:avLst/>
          </a:prstGeom>
          <a:solidFill>
            <a:schemeClr val="bg1">
              <a:lumMod val="9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33" name="Chevron 32"/>
          <p:cNvSpPr/>
          <p:nvPr/>
        </p:nvSpPr>
        <p:spPr>
          <a:xfrm>
            <a:off x="614993" y="2537553"/>
            <a:ext cx="1794328" cy="938064"/>
          </a:xfrm>
          <a:prstGeom prst="chevron">
            <a:avLst>
              <a:gd name="adj" fmla="val 24568"/>
            </a:avLst>
          </a:prstGeom>
          <a:solidFill>
            <a:srgbClr val="0171B0"/>
          </a:solidFill>
          <a:ln w="9525" cap="flat" cmpd="sng" algn="ctr">
            <a:noFill/>
            <a:prstDash val="solid"/>
            <a:headEnd type="none" w="med" len="med"/>
            <a:tailEnd type="none" w="med" len="med"/>
          </a:ln>
          <a:effectLst/>
        </p:spPr>
      </p:sp>
      <p:sp>
        <p:nvSpPr>
          <p:cNvPr id="25" name="Chevron 24"/>
          <p:cNvSpPr/>
          <p:nvPr/>
        </p:nvSpPr>
        <p:spPr>
          <a:xfrm>
            <a:off x="2203715" y="2537553"/>
            <a:ext cx="1794328" cy="938064"/>
          </a:xfrm>
          <a:prstGeom prst="chevron">
            <a:avLst>
              <a:gd name="adj" fmla="val 24568"/>
            </a:avLst>
          </a:prstGeom>
          <a:solidFill>
            <a:srgbClr val="015F99"/>
          </a:solidFill>
        </p:spPr>
      </p:sp>
      <p:sp>
        <p:nvSpPr>
          <p:cNvPr id="26" name="Chevron 25"/>
          <p:cNvSpPr/>
          <p:nvPr/>
        </p:nvSpPr>
        <p:spPr>
          <a:xfrm>
            <a:off x="3792436" y="2537553"/>
            <a:ext cx="1794328" cy="938064"/>
          </a:xfrm>
          <a:prstGeom prst="chevron">
            <a:avLst>
              <a:gd name="adj" fmla="val 24568"/>
            </a:avLst>
          </a:prstGeom>
          <a:solidFill>
            <a:srgbClr val="004986"/>
          </a:solidFill>
        </p:spPr>
      </p:sp>
      <p:sp>
        <p:nvSpPr>
          <p:cNvPr id="27" name="Chevron 26"/>
          <p:cNvSpPr/>
          <p:nvPr/>
        </p:nvSpPr>
        <p:spPr>
          <a:xfrm>
            <a:off x="5381159" y="2537553"/>
            <a:ext cx="1794328" cy="938064"/>
          </a:xfrm>
          <a:prstGeom prst="chevron">
            <a:avLst>
              <a:gd name="adj" fmla="val 24568"/>
            </a:avLst>
          </a:prstGeom>
          <a:solidFill>
            <a:srgbClr val="1D4380"/>
          </a:solidFill>
        </p:spPr>
      </p:sp>
      <p:sp>
        <p:nvSpPr>
          <p:cNvPr id="34" name="Chevron 4"/>
          <p:cNvSpPr/>
          <p:nvPr/>
        </p:nvSpPr>
        <p:spPr>
          <a:xfrm>
            <a:off x="874494" y="2731210"/>
            <a:ext cx="1342355" cy="550750"/>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40801" tIns="13600" rIns="13600" bIns="13600" numCol="1" spcCol="1270" anchor="ctr" anchorCtr="0">
            <a:noAutofit/>
          </a:bodyPr>
          <a:lstStyle/>
          <a:p>
            <a:pPr algn="ctr" defTabSz="453346">
              <a:spcBef>
                <a:spcPct val="0"/>
              </a:spcBef>
            </a:pPr>
            <a:r>
              <a:rPr lang="en-US" sz="1326" b="1" dirty="0">
                <a:solidFill>
                  <a:prstClr val="white"/>
                </a:solidFill>
              </a:rPr>
              <a:t>Monthly MSRC Patch Review</a:t>
            </a:r>
          </a:p>
        </p:txBody>
      </p:sp>
      <p:sp>
        <p:nvSpPr>
          <p:cNvPr id="43" name="Chevron 4"/>
          <p:cNvSpPr/>
          <p:nvPr/>
        </p:nvSpPr>
        <p:spPr>
          <a:xfrm>
            <a:off x="2603004" y="2731210"/>
            <a:ext cx="1069716" cy="550750"/>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40801" tIns="13600" rIns="13600" bIns="13600" numCol="1" spcCol="1270" anchor="ctr" anchorCtr="0">
            <a:noAutofit/>
          </a:bodyPr>
          <a:lstStyle/>
          <a:p>
            <a:pPr algn="ctr" defTabSz="453346">
              <a:spcBef>
                <a:spcPct val="0"/>
              </a:spcBef>
            </a:pPr>
            <a:r>
              <a:rPr lang="en-US" sz="1326" b="1" dirty="0">
                <a:solidFill>
                  <a:prstClr val="white"/>
                </a:solidFill>
              </a:rPr>
              <a:t>Patching Rollout</a:t>
            </a:r>
          </a:p>
        </p:txBody>
      </p:sp>
      <p:sp>
        <p:nvSpPr>
          <p:cNvPr id="46" name="Chevron 4"/>
          <p:cNvSpPr/>
          <p:nvPr/>
        </p:nvSpPr>
        <p:spPr>
          <a:xfrm>
            <a:off x="4037690" y="2730731"/>
            <a:ext cx="1332623" cy="551707"/>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40801" tIns="13600" rIns="13600" bIns="13600" numCol="1" spcCol="1270" anchor="ctr" anchorCtr="0">
            <a:noAutofit/>
          </a:bodyPr>
          <a:lstStyle/>
          <a:p>
            <a:pPr algn="ctr" defTabSz="453346">
              <a:spcBef>
                <a:spcPct val="0"/>
              </a:spcBef>
            </a:pPr>
            <a:r>
              <a:rPr lang="en-US" sz="1326" b="1" dirty="0">
                <a:solidFill>
                  <a:prstClr val="white"/>
                </a:solidFill>
              </a:rPr>
              <a:t>Scanning</a:t>
            </a:r>
          </a:p>
        </p:txBody>
      </p:sp>
      <p:sp>
        <p:nvSpPr>
          <p:cNvPr id="49" name="Chevron 4"/>
          <p:cNvSpPr/>
          <p:nvPr/>
        </p:nvSpPr>
        <p:spPr>
          <a:xfrm>
            <a:off x="5777891" y="2731211"/>
            <a:ext cx="1035404" cy="55074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40801" tIns="13600" rIns="13600" bIns="13600" numCol="1" spcCol="1270" anchor="ctr" anchorCtr="0">
            <a:noAutofit/>
          </a:bodyPr>
          <a:lstStyle/>
          <a:p>
            <a:pPr algn="ctr" defTabSz="453346">
              <a:spcBef>
                <a:spcPct val="0"/>
              </a:spcBef>
            </a:pPr>
            <a:r>
              <a:rPr lang="en-US" sz="1326" b="1" dirty="0">
                <a:solidFill>
                  <a:prstClr val="white"/>
                </a:solidFill>
              </a:rPr>
              <a:t>Audit Validation</a:t>
            </a:r>
          </a:p>
        </p:txBody>
      </p:sp>
      <p:sp>
        <p:nvSpPr>
          <p:cNvPr id="3" name="Rectangle 2"/>
          <p:cNvSpPr/>
          <p:nvPr/>
        </p:nvSpPr>
        <p:spPr>
          <a:xfrm>
            <a:off x="590657" y="3532468"/>
            <a:ext cx="1593524" cy="1506738"/>
          </a:xfrm>
          <a:prstGeom prst="rect">
            <a:avLst/>
          </a:prstGeom>
        </p:spPr>
        <p:txBody>
          <a:bodyPr wrap="square">
            <a:spAutoFit/>
          </a:bodyPr>
          <a:lstStyle/>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Monitor 100,000+ vulnerability reports</a:t>
            </a:r>
          </a:p>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Sourced from customers &amp; worldwide network of security researchers</a:t>
            </a:r>
          </a:p>
        </p:txBody>
      </p:sp>
      <p:sp>
        <p:nvSpPr>
          <p:cNvPr id="50" name="Rectangle 49"/>
          <p:cNvSpPr/>
          <p:nvPr/>
        </p:nvSpPr>
        <p:spPr>
          <a:xfrm>
            <a:off x="2202643" y="3532469"/>
            <a:ext cx="1548708" cy="996644"/>
          </a:xfrm>
          <a:prstGeom prst="rect">
            <a:avLst/>
          </a:prstGeom>
        </p:spPr>
        <p:txBody>
          <a:bodyPr wrap="square">
            <a:spAutoFit/>
          </a:bodyPr>
          <a:lstStyle/>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Prioritize critical updates</a:t>
            </a:r>
          </a:p>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Monthly OS releases with patches</a:t>
            </a:r>
          </a:p>
        </p:txBody>
      </p:sp>
      <p:sp>
        <p:nvSpPr>
          <p:cNvPr id="51" name="Rectangle 50"/>
          <p:cNvSpPr/>
          <p:nvPr/>
        </p:nvSpPr>
        <p:spPr>
          <a:xfrm>
            <a:off x="5375589" y="3532468"/>
            <a:ext cx="1314467" cy="826613"/>
          </a:xfrm>
          <a:prstGeom prst="rect">
            <a:avLst/>
          </a:prstGeom>
        </p:spPr>
        <p:txBody>
          <a:bodyPr wrap="square">
            <a:spAutoFit/>
          </a:bodyPr>
          <a:lstStyle/>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Reconciliation report</a:t>
            </a:r>
          </a:p>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Resolution summary</a:t>
            </a:r>
          </a:p>
        </p:txBody>
      </p:sp>
      <p:sp>
        <p:nvSpPr>
          <p:cNvPr id="52" name="Rectangle 51"/>
          <p:cNvSpPr/>
          <p:nvPr/>
        </p:nvSpPr>
        <p:spPr>
          <a:xfrm>
            <a:off x="3791399" y="3532469"/>
            <a:ext cx="1601698" cy="996644"/>
          </a:xfrm>
          <a:prstGeom prst="rect">
            <a:avLst/>
          </a:prstGeom>
        </p:spPr>
        <p:txBody>
          <a:bodyPr wrap="square">
            <a:spAutoFit/>
          </a:bodyPr>
          <a:lstStyle/>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Scanning &amp; reporting of all Azure VMs</a:t>
            </a:r>
          </a:p>
          <a:p>
            <a:pPr marL="119813" indent="-119813" defTabSz="951182">
              <a:lnSpc>
                <a:spcPts val="1326"/>
              </a:lnSpc>
              <a:spcAft>
                <a:spcPts val="408"/>
              </a:spcAft>
              <a:buFont typeface="Arial" panose="020B0604020202020204" pitchFamily="34" charset="0"/>
              <a:buChar char="•"/>
            </a:pPr>
            <a:r>
              <a:rPr lang="en-US" sz="1224" spc="-20" dirty="0">
                <a:solidFill>
                  <a:srgbClr val="44546A"/>
                </a:solidFill>
              </a:rPr>
              <a:t>Track &amp; remediate any findings</a:t>
            </a:r>
          </a:p>
        </p:txBody>
      </p:sp>
    </p:spTree>
    <p:extLst>
      <p:ext uri="{BB962C8B-B14F-4D97-AF65-F5344CB8AC3E}">
        <p14:creationId xmlns:p14="http://schemas.microsoft.com/office/powerpoint/2010/main" val="2178142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47" name="Title 1"/>
          <p:cNvSpPr txBox="1">
            <a:spLocks/>
          </p:cNvSpPr>
          <p:nvPr/>
        </p:nvSpPr>
        <p:spPr>
          <a:xfrm>
            <a:off x="572843" y="-20643"/>
            <a:ext cx="923645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Monitoring &amp; logging</a:t>
            </a:r>
          </a:p>
        </p:txBody>
      </p:sp>
      <p:cxnSp>
        <p:nvCxnSpPr>
          <p:cNvPr id="48" name="Straight Connector 47"/>
          <p:cNvCxnSpPr/>
          <p:nvPr/>
        </p:nvCxnSpPr>
        <p:spPr>
          <a:xfrm flipV="1">
            <a:off x="6872524" y="1687171"/>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7"/>
          <p:cNvSpPr txBox="1"/>
          <p:nvPr/>
        </p:nvSpPr>
        <p:spPr>
          <a:xfrm>
            <a:off x="7424649" y="2020650"/>
            <a:ext cx="4709287" cy="4115683"/>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612"/>
              </a:spcAft>
            </a:pPr>
            <a:r>
              <a:rPr lang="en-US" sz="2040" b="1" dirty="0">
                <a:solidFill>
                  <a:srgbClr val="0171B0"/>
                </a:solidFill>
              </a:rPr>
              <a:t>AZURE:</a:t>
            </a:r>
          </a:p>
          <a:p>
            <a:pPr marL="291436" indent="-291436">
              <a:buFont typeface="Arial" panose="020B0604020202020204" pitchFamily="34" charset="0"/>
              <a:buChar char="•"/>
            </a:pPr>
            <a:r>
              <a:rPr lang="en-US" sz="1836" dirty="0">
                <a:solidFill>
                  <a:prstClr val="white"/>
                </a:solidFill>
              </a:rPr>
              <a:t>Performs monitoring &amp; alerting on security events for the platform</a:t>
            </a:r>
          </a:p>
          <a:p>
            <a:pPr marL="291436" indent="-291436">
              <a:buFont typeface="Arial" panose="020B0604020202020204" pitchFamily="34" charset="0"/>
              <a:buChar char="•"/>
            </a:pPr>
            <a:r>
              <a:rPr lang="en-US" sz="1836" dirty="0">
                <a:solidFill>
                  <a:prstClr val="white"/>
                </a:solidFill>
              </a:rPr>
              <a:t>Enables security data collection via Monitoring Agent or Windows Event Forwarding</a:t>
            </a:r>
          </a:p>
          <a:p>
            <a:pPr marL="241245" indent="-241245">
              <a:buFont typeface="Arial" panose="020B0604020202020204" pitchFamily="34" charset="0"/>
              <a:buChar char="•"/>
            </a:pPr>
            <a:endParaRPr lang="en-US" sz="1836" dirty="0">
              <a:solidFill>
                <a:srgbClr val="44546A"/>
              </a:solidFill>
            </a:endParaRPr>
          </a:p>
          <a:p>
            <a:pPr>
              <a:spcAft>
                <a:spcPts val="612"/>
              </a:spcAft>
            </a:pPr>
            <a:r>
              <a:rPr lang="en-US" sz="2040" b="1" dirty="0">
                <a:solidFill>
                  <a:srgbClr val="0171B0"/>
                </a:solidFill>
              </a:rPr>
              <a:t>CUSTOMER:</a:t>
            </a:r>
          </a:p>
          <a:p>
            <a:pPr marL="291436" indent="-291436">
              <a:spcBef>
                <a:spcPts val="306"/>
              </a:spcBef>
              <a:buFont typeface="Arial" panose="020B0604020202020204" pitchFamily="34" charset="0"/>
              <a:buChar char="•"/>
            </a:pPr>
            <a:r>
              <a:rPr lang="en-US" sz="1836" dirty="0">
                <a:solidFill>
                  <a:prstClr val="white"/>
                </a:solidFill>
              </a:rPr>
              <a:t>Configures monitoring  </a:t>
            </a:r>
          </a:p>
          <a:p>
            <a:pPr marL="291436" indent="-291436">
              <a:spcBef>
                <a:spcPts val="306"/>
              </a:spcBef>
              <a:buFont typeface="Arial" panose="020B0604020202020204" pitchFamily="34" charset="0"/>
              <a:buChar char="•"/>
            </a:pPr>
            <a:r>
              <a:rPr lang="en-US" sz="1836" dirty="0">
                <a:solidFill>
                  <a:prstClr val="white"/>
                </a:solidFill>
              </a:rPr>
              <a:t>Exports events to SQL Database, </a:t>
            </a:r>
            <a:r>
              <a:rPr lang="en-US" sz="1836" dirty="0" err="1">
                <a:solidFill>
                  <a:prstClr val="white"/>
                </a:solidFill>
              </a:rPr>
              <a:t>HDInsight</a:t>
            </a:r>
            <a:r>
              <a:rPr lang="en-US" sz="1836" dirty="0">
                <a:solidFill>
                  <a:prstClr val="white"/>
                </a:solidFill>
              </a:rPr>
              <a:t> or a SIEM for analysis</a:t>
            </a:r>
          </a:p>
          <a:p>
            <a:pPr marL="291436" indent="-291436">
              <a:buFont typeface="Arial" panose="020B0604020202020204" pitchFamily="34" charset="0"/>
              <a:buChar char="•"/>
            </a:pPr>
            <a:r>
              <a:rPr lang="en-US" sz="1836" dirty="0">
                <a:solidFill>
                  <a:prstClr val="white"/>
                </a:solidFill>
              </a:rPr>
              <a:t>Monitors alerts &amp; reports</a:t>
            </a:r>
          </a:p>
          <a:p>
            <a:pPr marL="291436" indent="-291436">
              <a:buFont typeface="Arial" panose="020B0604020202020204" pitchFamily="34" charset="0"/>
              <a:buChar char="•"/>
            </a:pPr>
            <a:r>
              <a:rPr lang="en-US" sz="1836" dirty="0">
                <a:solidFill>
                  <a:prstClr val="white"/>
                </a:solidFill>
              </a:rPr>
              <a:t>Responds to alerts</a:t>
            </a:r>
          </a:p>
        </p:txBody>
      </p:sp>
      <p:sp>
        <p:nvSpPr>
          <p:cNvPr id="12" name="Rectangle 11"/>
          <p:cNvSpPr/>
          <p:nvPr/>
        </p:nvSpPr>
        <p:spPr>
          <a:xfrm>
            <a:off x="2197863" y="1688571"/>
            <a:ext cx="4101164" cy="2862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13" name="Rectangle 12"/>
          <p:cNvSpPr/>
          <p:nvPr/>
        </p:nvSpPr>
        <p:spPr>
          <a:xfrm>
            <a:off x="2808166" y="2225822"/>
            <a:ext cx="2856574" cy="16632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4" name="TextBox 132"/>
          <p:cNvSpPr txBox="1"/>
          <p:nvPr/>
        </p:nvSpPr>
        <p:spPr>
          <a:xfrm>
            <a:off x="4185082" y="3507472"/>
            <a:ext cx="469832" cy="32018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srgbClr val="44546A"/>
                </a:solidFill>
                <a:latin typeface="Segoe UI Semibold" panose="020B0702040204020203" pitchFamily="34" charset="0"/>
              </a:rPr>
              <a:t>Azure Storage </a:t>
            </a:r>
          </a:p>
        </p:txBody>
      </p:sp>
      <p:sp>
        <p:nvSpPr>
          <p:cNvPr id="15" name="Rounded Rectangle 14"/>
          <p:cNvSpPr/>
          <p:nvPr/>
        </p:nvSpPr>
        <p:spPr>
          <a:xfrm>
            <a:off x="2602769" y="2062973"/>
            <a:ext cx="3229361" cy="1978308"/>
          </a:xfrm>
          <a:prstGeom prst="roundRect">
            <a:avLst>
              <a:gd name="adj" fmla="val 0"/>
            </a:avLst>
          </a:prstGeom>
          <a:noFill/>
          <a:ln w="1905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53" name="TextBox 152"/>
          <p:cNvSpPr txBox="1"/>
          <p:nvPr/>
        </p:nvSpPr>
        <p:spPr>
          <a:xfrm>
            <a:off x="1198515" y="3891760"/>
            <a:ext cx="854733" cy="4784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prstClr val="white"/>
                </a:solidFill>
                <a:latin typeface="Segoe UI Semibold" panose="020B0702040204020203" pitchFamily="34" charset="0"/>
              </a:rPr>
              <a:t>Customer</a:t>
            </a:r>
          </a:p>
          <a:p>
            <a:pPr algn="ctr"/>
            <a:r>
              <a:rPr lang="en-US" sz="1224" spc="-31" dirty="0">
                <a:solidFill>
                  <a:prstClr val="white"/>
                </a:solidFill>
                <a:latin typeface="Segoe UI Semibold" panose="020B0702040204020203" pitchFamily="34" charset="0"/>
              </a:rPr>
              <a:t>Admin</a:t>
            </a:r>
          </a:p>
        </p:txBody>
      </p:sp>
      <p:grpSp>
        <p:nvGrpSpPr>
          <p:cNvPr id="2" name="Group 1"/>
          <p:cNvGrpSpPr/>
          <p:nvPr/>
        </p:nvGrpSpPr>
        <p:grpSpPr>
          <a:xfrm flipH="1">
            <a:off x="3354258" y="3296885"/>
            <a:ext cx="380438" cy="352178"/>
            <a:chOff x="3816243" y="3232534"/>
            <a:chExt cx="373012" cy="345304"/>
          </a:xfrm>
        </p:grpSpPr>
        <p:cxnSp>
          <p:nvCxnSpPr>
            <p:cNvPr id="58" name="Straight Arrow Connector 57"/>
            <p:cNvCxnSpPr/>
            <p:nvPr/>
          </p:nvCxnSpPr>
          <p:spPr>
            <a:xfrm flipH="1">
              <a:off x="3816243" y="3577838"/>
              <a:ext cx="368893"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189255" y="3232534"/>
              <a:ext cx="0" cy="342663"/>
            </a:xfrm>
            <a:prstGeom prst="line">
              <a:avLst/>
            </a:prstGeom>
            <a:ln w="12700">
              <a:solidFill>
                <a:srgbClr val="7FBA00"/>
              </a:solidFill>
            </a:ln>
          </p:spPr>
          <p:style>
            <a:lnRef idx="1">
              <a:schemeClr val="accent1"/>
            </a:lnRef>
            <a:fillRef idx="0">
              <a:schemeClr val="accent1"/>
            </a:fillRef>
            <a:effectRef idx="0">
              <a:schemeClr val="accent1"/>
            </a:effectRef>
            <a:fontRef idx="minor">
              <a:schemeClr val="tx1"/>
            </a:fontRef>
          </p:style>
        </p:cxnSp>
      </p:grpSp>
      <p:pic>
        <p:nvPicPr>
          <p:cNvPr id="60" name="Picture 59"/>
          <p:cNvPicPr>
            <a:picLocks noChangeAspect="1"/>
          </p:cNvPicPr>
          <p:nvPr/>
        </p:nvPicPr>
        <p:blipFill>
          <a:blip r:embed="rId3"/>
          <a:stretch>
            <a:fillRect/>
          </a:stretch>
        </p:blipFill>
        <p:spPr>
          <a:xfrm>
            <a:off x="3789204" y="3484455"/>
            <a:ext cx="388244" cy="338668"/>
          </a:xfrm>
          <a:prstGeom prst="rect">
            <a:avLst/>
          </a:prstGeom>
        </p:spPr>
      </p:pic>
      <p:sp>
        <p:nvSpPr>
          <p:cNvPr id="64" name="Rounded Rectangle 63"/>
          <p:cNvSpPr/>
          <p:nvPr/>
        </p:nvSpPr>
        <p:spPr>
          <a:xfrm>
            <a:off x="3070428" y="2352149"/>
            <a:ext cx="2391742" cy="940534"/>
          </a:xfrm>
          <a:prstGeom prst="roundRect">
            <a:avLst>
              <a:gd name="adj" fmla="val 2778"/>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65" name="Rounded Rectangle 64"/>
          <p:cNvSpPr/>
          <p:nvPr/>
        </p:nvSpPr>
        <p:spPr>
          <a:xfrm>
            <a:off x="3826849" y="2661592"/>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66" name="Group 65"/>
          <p:cNvGrpSpPr/>
          <p:nvPr/>
        </p:nvGrpSpPr>
        <p:grpSpPr>
          <a:xfrm>
            <a:off x="3877330" y="2723216"/>
            <a:ext cx="475760" cy="438638"/>
            <a:chOff x="4401303" y="3262974"/>
            <a:chExt cx="466474" cy="430076"/>
          </a:xfrm>
        </p:grpSpPr>
        <p:pic>
          <p:nvPicPr>
            <p:cNvPr id="67" name="Picture 66"/>
            <p:cNvPicPr>
              <a:picLocks noChangeAspect="1"/>
            </p:cNvPicPr>
            <p:nvPr/>
          </p:nvPicPr>
          <p:blipFill>
            <a:blip r:embed="rId4"/>
            <a:stretch>
              <a:fillRect/>
            </a:stretch>
          </p:blipFill>
          <p:spPr>
            <a:xfrm>
              <a:off x="4481323" y="3262974"/>
              <a:ext cx="318786" cy="292950"/>
            </a:xfrm>
            <a:prstGeom prst="rect">
              <a:avLst/>
            </a:prstGeom>
          </p:spPr>
        </p:pic>
        <p:sp>
          <p:nvSpPr>
            <p:cNvPr id="68"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69" name="Rounded Rectangle 68"/>
          <p:cNvSpPr/>
          <p:nvPr/>
        </p:nvSpPr>
        <p:spPr>
          <a:xfrm>
            <a:off x="4521580" y="2659575"/>
            <a:ext cx="829096"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72" name="TextBox 146"/>
          <p:cNvSpPr txBox="1"/>
          <p:nvPr/>
        </p:nvSpPr>
        <p:spPr>
          <a:xfrm>
            <a:off x="4595125" y="3024649"/>
            <a:ext cx="698961" cy="12804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Cloud Services</a:t>
            </a:r>
          </a:p>
        </p:txBody>
      </p:sp>
      <p:sp>
        <p:nvSpPr>
          <p:cNvPr id="73" name="TextBox 72"/>
          <p:cNvSpPr txBox="1"/>
          <p:nvPr/>
        </p:nvSpPr>
        <p:spPr>
          <a:xfrm>
            <a:off x="3742727" y="2340133"/>
            <a:ext cx="1072831" cy="254262"/>
          </a:xfrm>
          <a:prstGeom prst="rect">
            <a:avLst/>
          </a:prstGeom>
          <a:noFill/>
        </p:spPr>
        <p:txBody>
          <a:bodyPr wrap="none" rtlCol="0">
            <a:spAutoFit/>
          </a:bodyPr>
          <a:lstStyle/>
          <a:p>
            <a:pPr algn="ctr" defTabSz="932597"/>
            <a:r>
              <a:rPr lang="en-US" sz="1020" dirty="0">
                <a:solidFill>
                  <a:srgbClr val="44546A"/>
                </a:solidFill>
                <a:latin typeface="Segoe UI Semibold" panose="020B0702040204020203" pitchFamily="34" charset="0"/>
              </a:rPr>
              <a:t>Customer VMs</a:t>
            </a:r>
          </a:p>
        </p:txBody>
      </p:sp>
      <p:pic>
        <p:nvPicPr>
          <p:cNvPr id="84" name="Picture 83"/>
          <p:cNvPicPr>
            <a:picLocks noChangeAspect="1"/>
          </p:cNvPicPr>
          <p:nvPr/>
        </p:nvPicPr>
        <p:blipFill>
          <a:blip r:embed="rId5">
            <a:biLevel thresh="25000"/>
          </a:blip>
          <a:stretch>
            <a:fillRect/>
          </a:stretch>
        </p:blipFill>
        <p:spPr>
          <a:xfrm>
            <a:off x="1102955" y="2946387"/>
            <a:ext cx="1034072" cy="953932"/>
          </a:xfrm>
          <a:prstGeom prst="rect">
            <a:avLst/>
          </a:prstGeom>
        </p:spPr>
      </p:pic>
      <p:sp>
        <p:nvSpPr>
          <p:cNvPr id="85" name="TextBox 152"/>
          <p:cNvSpPr txBox="1"/>
          <p:nvPr/>
        </p:nvSpPr>
        <p:spPr>
          <a:xfrm>
            <a:off x="1312276" y="3121047"/>
            <a:ext cx="590531" cy="41435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prstClr val="white"/>
                </a:solidFill>
                <a:latin typeface="Segoe UI Semibold" panose="020B0702040204020203" pitchFamily="34" charset="0"/>
              </a:rPr>
              <a:t>Portal</a:t>
            </a:r>
          </a:p>
          <a:p>
            <a:pPr algn="ctr"/>
            <a:r>
              <a:rPr lang="en-US" sz="1020" dirty="0">
                <a:solidFill>
                  <a:prstClr val="white"/>
                </a:solidFill>
                <a:latin typeface="Segoe UI Semibold" panose="020B0702040204020203" pitchFamily="34" charset="0"/>
              </a:rPr>
              <a:t>SMAPI</a:t>
            </a:r>
          </a:p>
        </p:txBody>
      </p:sp>
      <p:sp>
        <p:nvSpPr>
          <p:cNvPr id="89" name="Rounded Rectangle 88"/>
          <p:cNvSpPr/>
          <p:nvPr/>
        </p:nvSpPr>
        <p:spPr>
          <a:xfrm>
            <a:off x="3162314" y="2666164"/>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86" name="Group 85"/>
          <p:cNvGrpSpPr/>
          <p:nvPr/>
        </p:nvGrpSpPr>
        <p:grpSpPr>
          <a:xfrm>
            <a:off x="3201872" y="2741503"/>
            <a:ext cx="475760" cy="438638"/>
            <a:chOff x="4401303" y="3262974"/>
            <a:chExt cx="466474" cy="430076"/>
          </a:xfrm>
        </p:grpSpPr>
        <p:pic>
          <p:nvPicPr>
            <p:cNvPr id="87" name="Picture 86"/>
            <p:cNvPicPr>
              <a:picLocks noChangeAspect="1"/>
            </p:cNvPicPr>
            <p:nvPr/>
          </p:nvPicPr>
          <p:blipFill>
            <a:blip r:embed="rId4"/>
            <a:stretch>
              <a:fillRect/>
            </a:stretch>
          </p:blipFill>
          <p:spPr>
            <a:xfrm>
              <a:off x="4481323" y="3262974"/>
              <a:ext cx="318786" cy="292950"/>
            </a:xfrm>
            <a:prstGeom prst="rect">
              <a:avLst/>
            </a:prstGeom>
          </p:spPr>
        </p:pic>
        <p:sp>
          <p:nvSpPr>
            <p:cNvPr id="88"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109" name="Rectangle 108"/>
          <p:cNvSpPr/>
          <p:nvPr/>
        </p:nvSpPr>
        <p:spPr>
          <a:xfrm>
            <a:off x="986425" y="2047003"/>
            <a:ext cx="1218603" cy="400110"/>
          </a:xfrm>
          <a:prstGeom prst="rect">
            <a:avLst/>
          </a:prstGeom>
        </p:spPr>
        <p:txBody>
          <a:bodyPr wrap="none">
            <a:spAutoFit/>
          </a:bodyPr>
          <a:lstStyle/>
          <a:p>
            <a:pPr defTabSz="932597">
              <a:lnSpc>
                <a:spcPts val="1224"/>
              </a:lnSpc>
            </a:pPr>
            <a:r>
              <a:rPr lang="en-US" sz="1020" dirty="0">
                <a:solidFill>
                  <a:srgbClr val="70AD47"/>
                </a:solidFill>
              </a:rPr>
              <a:t>Enable </a:t>
            </a:r>
            <a:r>
              <a:rPr lang="en-US" sz="1020" dirty="0" smtClean="0">
                <a:solidFill>
                  <a:srgbClr val="70AD47"/>
                </a:solidFill>
              </a:rPr>
              <a:t/>
            </a:r>
            <a:br>
              <a:rPr lang="en-US" sz="1020" dirty="0" smtClean="0">
                <a:solidFill>
                  <a:srgbClr val="70AD47"/>
                </a:solidFill>
              </a:rPr>
            </a:br>
            <a:r>
              <a:rPr lang="en-US" sz="1020" dirty="0" smtClean="0">
                <a:solidFill>
                  <a:srgbClr val="70AD47"/>
                </a:solidFill>
              </a:rPr>
              <a:t>Monitoring </a:t>
            </a:r>
            <a:r>
              <a:rPr lang="en-US" sz="1020" dirty="0">
                <a:solidFill>
                  <a:srgbClr val="70AD47"/>
                </a:solidFill>
              </a:rPr>
              <a:t>Agent</a:t>
            </a:r>
          </a:p>
        </p:txBody>
      </p:sp>
      <p:cxnSp>
        <p:nvCxnSpPr>
          <p:cNvPr id="111" name="Straight Connector 110"/>
          <p:cNvCxnSpPr/>
          <p:nvPr/>
        </p:nvCxnSpPr>
        <p:spPr>
          <a:xfrm flipV="1">
            <a:off x="1620959" y="2599155"/>
            <a:ext cx="0" cy="373755"/>
          </a:xfrm>
          <a:prstGeom prst="line">
            <a:avLst/>
          </a:prstGeom>
          <a:ln w="12700">
            <a:solidFill>
              <a:srgbClr val="7AB13D"/>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831662" y="3463902"/>
            <a:ext cx="587104" cy="251123"/>
          </a:xfrm>
          <a:prstGeom prst="rect">
            <a:avLst/>
          </a:prstGeom>
        </p:spPr>
        <p:txBody>
          <a:bodyPr wrap="square">
            <a:spAutoFit/>
          </a:bodyPr>
          <a:lstStyle/>
          <a:p>
            <a:pPr defTabSz="932597">
              <a:lnSpc>
                <a:spcPts val="1224"/>
              </a:lnSpc>
            </a:pPr>
            <a:r>
              <a:rPr lang="en-US" sz="1020" dirty="0">
                <a:solidFill>
                  <a:srgbClr val="70AD47"/>
                </a:solidFill>
              </a:rPr>
              <a:t>Events</a:t>
            </a:r>
          </a:p>
        </p:txBody>
      </p:sp>
      <p:sp>
        <p:nvSpPr>
          <p:cNvPr id="130" name="Rectangle 129"/>
          <p:cNvSpPr/>
          <p:nvPr/>
        </p:nvSpPr>
        <p:spPr>
          <a:xfrm>
            <a:off x="4022345" y="4135286"/>
            <a:ext cx="2246242" cy="408075"/>
          </a:xfrm>
          <a:prstGeom prst="rect">
            <a:avLst/>
          </a:prstGeom>
        </p:spPr>
        <p:txBody>
          <a:bodyPr wrap="square">
            <a:spAutoFit/>
          </a:bodyPr>
          <a:lstStyle/>
          <a:p>
            <a:pPr defTabSz="932597">
              <a:lnSpc>
                <a:spcPts val="1224"/>
              </a:lnSpc>
            </a:pPr>
            <a:r>
              <a:rPr lang="en-US" sz="1020" dirty="0">
                <a:solidFill>
                  <a:srgbClr val="70AD47"/>
                </a:solidFill>
              </a:rPr>
              <a:t>Extract event information to SIEM or other Reporting System </a:t>
            </a:r>
          </a:p>
        </p:txBody>
      </p:sp>
      <p:cxnSp>
        <p:nvCxnSpPr>
          <p:cNvPr id="131" name="Straight Arrow Connector 130"/>
          <p:cNvCxnSpPr/>
          <p:nvPr/>
        </p:nvCxnSpPr>
        <p:spPr>
          <a:xfrm flipH="1">
            <a:off x="3703011" y="3809658"/>
            <a:ext cx="1" cy="1045131"/>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3802913" y="4198407"/>
            <a:ext cx="263748" cy="270967"/>
            <a:chOff x="8311901" y="3735285"/>
            <a:chExt cx="431800" cy="443619"/>
          </a:xfrm>
        </p:grpSpPr>
        <p:sp>
          <p:nvSpPr>
            <p:cNvPr id="137" name="Rounded Rectangle 136"/>
            <p:cNvSpPr/>
            <p:nvPr/>
          </p:nvSpPr>
          <p:spPr>
            <a:xfrm>
              <a:off x="8311901" y="3735285"/>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pic>
          <p:nvPicPr>
            <p:cNvPr id="138" name="Picture 137" descr="C:\Users\victor.melniciuc\Desktop\----Test Folder\Icon Works\UI\PNGs\Accept.png"/>
            <p:cNvPicPr preferRelativeResize="0">
              <a:picLocks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Lst>
            </a:blip>
            <a:srcRect/>
            <a:stretch>
              <a:fillRect/>
            </a:stretch>
          </p:blipFill>
          <p:spPr bwMode="auto">
            <a:xfrm>
              <a:off x="8362531" y="3791824"/>
              <a:ext cx="330540" cy="330540"/>
            </a:xfrm>
            <a:prstGeom prst="rect">
              <a:avLst/>
            </a:prstGeom>
            <a:noFill/>
            <a:effectLst/>
          </p:spPr>
        </p:pic>
      </p:grpSp>
      <p:graphicFrame>
        <p:nvGraphicFramePr>
          <p:cNvPr id="143" name="Table 142"/>
          <p:cNvGraphicFramePr>
            <a:graphicFrameLocks noGrp="1"/>
          </p:cNvGraphicFramePr>
          <p:nvPr>
            <p:extLst/>
          </p:nvPr>
        </p:nvGraphicFramePr>
        <p:xfrm>
          <a:off x="2205028" y="4926830"/>
          <a:ext cx="4103454" cy="1305642"/>
        </p:xfrm>
        <a:graphic>
          <a:graphicData uri="http://schemas.openxmlformats.org/drawingml/2006/table">
            <a:tbl>
              <a:tblPr firstRow="1" bandRow="1">
                <a:tableStyleId>{5C22544A-7EE6-4342-B048-85BDC9FD1C3A}</a:tableStyleId>
              </a:tblPr>
              <a:tblGrid>
                <a:gridCol w="601758"/>
                <a:gridCol w="704177"/>
                <a:gridCol w="1305937"/>
                <a:gridCol w="605758"/>
                <a:gridCol w="885824"/>
              </a:tblGrid>
              <a:tr h="217607">
                <a:tc>
                  <a:txBody>
                    <a:bodyPr/>
                    <a:lstStyle/>
                    <a:p>
                      <a:r>
                        <a:rPr lang="en-US" sz="800" dirty="0" smtClean="0"/>
                        <a:t>Event ID</a:t>
                      </a:r>
                      <a:endParaRPr lang="en-US" sz="800" dirty="0"/>
                    </a:p>
                  </a:txBody>
                  <a:tcPr marL="93260" marR="93260" marT="46630" marB="46630"/>
                </a:tc>
                <a:tc>
                  <a:txBody>
                    <a:bodyPr/>
                    <a:lstStyle/>
                    <a:p>
                      <a:r>
                        <a:rPr lang="en-US" sz="800" dirty="0" smtClean="0"/>
                        <a:t>Computer</a:t>
                      </a:r>
                      <a:endParaRPr lang="en-US" sz="800" dirty="0"/>
                    </a:p>
                  </a:txBody>
                  <a:tcPr marL="93260" marR="93260" marT="46630" marB="46630"/>
                </a:tc>
                <a:tc>
                  <a:txBody>
                    <a:bodyPr/>
                    <a:lstStyle/>
                    <a:p>
                      <a:r>
                        <a:rPr lang="en-US" sz="800" dirty="0" smtClean="0"/>
                        <a:t>Event Description</a:t>
                      </a:r>
                      <a:endParaRPr lang="en-US" sz="800" dirty="0"/>
                    </a:p>
                  </a:txBody>
                  <a:tcPr marL="93260" marR="93260" marT="46630" marB="46630"/>
                </a:tc>
                <a:tc>
                  <a:txBody>
                    <a:bodyPr/>
                    <a:lstStyle/>
                    <a:p>
                      <a:r>
                        <a:rPr lang="en-US" sz="800" dirty="0" smtClean="0"/>
                        <a:t>Severity</a:t>
                      </a:r>
                      <a:endParaRPr lang="en-US" sz="800" dirty="0"/>
                    </a:p>
                  </a:txBody>
                  <a:tcPr marL="93260" marR="93260" marT="46630" marB="46630"/>
                </a:tc>
                <a:tc>
                  <a:txBody>
                    <a:bodyPr/>
                    <a:lstStyle/>
                    <a:p>
                      <a:r>
                        <a:rPr lang="en-US" sz="800" dirty="0" smtClean="0"/>
                        <a:t>DateTime</a:t>
                      </a:r>
                      <a:endParaRPr lang="en-US" sz="800" dirty="0"/>
                    </a:p>
                  </a:txBody>
                  <a:tcPr marL="93260" marR="93260" marT="46630" marB="46630"/>
                </a:tc>
              </a:tr>
              <a:tr h="217607">
                <a:tc>
                  <a:txBody>
                    <a:bodyPr/>
                    <a:lstStyle/>
                    <a:p>
                      <a:r>
                        <a:rPr lang="en-US" sz="800" dirty="0" smtClean="0"/>
                        <a:t>1150</a:t>
                      </a:r>
                      <a:endParaRPr lang="en-US" sz="800" dirty="0"/>
                    </a:p>
                  </a:txBody>
                  <a:tcPr marL="93260" marR="93260" marT="46630" marB="46630"/>
                </a:tc>
                <a:tc>
                  <a:txBody>
                    <a:bodyPr/>
                    <a:lstStyle/>
                    <a:p>
                      <a:r>
                        <a:rPr lang="en-US" sz="800" dirty="0" smtClean="0"/>
                        <a:t>Machine1</a:t>
                      </a:r>
                      <a:endParaRPr lang="en-US" sz="800" dirty="0"/>
                    </a:p>
                  </a:txBody>
                  <a:tcPr marL="93260" marR="93260" marT="46630" marB="46630"/>
                </a:tc>
                <a:tc>
                  <a:txBody>
                    <a:bodyPr/>
                    <a:lstStyle/>
                    <a:p>
                      <a:r>
                        <a:rPr lang="en-US" sz="500" dirty="0" smtClean="0"/>
                        <a:t>Example</a:t>
                      </a:r>
                      <a:r>
                        <a:rPr lang="en-US" sz="500" baseline="0" dirty="0" smtClean="0"/>
                        <a:t> security event</a:t>
                      </a:r>
                      <a:endParaRPr lang="en-US" sz="500" dirty="0"/>
                    </a:p>
                  </a:txBody>
                  <a:tcPr marL="93260" marR="93260" marT="46630" marB="46630"/>
                </a:tc>
                <a:tc>
                  <a:txBody>
                    <a:bodyPr/>
                    <a:lstStyle/>
                    <a:p>
                      <a:r>
                        <a:rPr lang="en-US" sz="800" dirty="0" smtClean="0"/>
                        <a:t>4</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2002</a:t>
                      </a:r>
                      <a:endParaRPr lang="en-US" sz="800" dirty="0"/>
                    </a:p>
                  </a:txBody>
                  <a:tcPr marL="93260" marR="93260" marT="46630" marB="46630"/>
                </a:tc>
                <a:tc>
                  <a:txBody>
                    <a:bodyPr/>
                    <a:lstStyle/>
                    <a:p>
                      <a:r>
                        <a:rPr lang="en-US" sz="800" dirty="0" smtClean="0"/>
                        <a:t>Machine2</a:t>
                      </a:r>
                      <a:endParaRPr lang="en-US" sz="800" dirty="0"/>
                    </a:p>
                  </a:txBody>
                  <a:tcPr marL="93260" marR="93260" marT="46630" marB="46630"/>
                </a:tc>
                <a:tc>
                  <a:txBody>
                    <a:bodyPr/>
                    <a:lstStyle/>
                    <a:p>
                      <a:r>
                        <a:rPr lang="en-US" sz="500" dirty="0" smtClean="0"/>
                        <a:t>Signature Updated Successfully</a:t>
                      </a:r>
                      <a:endParaRPr lang="en-US" sz="500" dirty="0"/>
                    </a:p>
                  </a:txBody>
                  <a:tcPr marL="93260" marR="93260" marT="46630" marB="46630"/>
                </a:tc>
                <a:tc>
                  <a:txBody>
                    <a:bodyPr/>
                    <a:lstStyle/>
                    <a:p>
                      <a:r>
                        <a:rPr lang="en-US" sz="800" dirty="0" smtClean="0"/>
                        <a:t>4</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5007</a:t>
                      </a:r>
                      <a:endParaRPr lang="en-US" sz="800"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Machine3</a:t>
                      </a:r>
                    </a:p>
                  </a:txBody>
                  <a:tcPr marL="93260" marR="93260" marT="46630" marB="46630"/>
                </a:tc>
                <a:tc>
                  <a:txBody>
                    <a:bodyPr/>
                    <a:lstStyle/>
                    <a:p>
                      <a:r>
                        <a:rPr lang="en-US" sz="500" dirty="0" smtClean="0"/>
                        <a:t>Configuration Applied</a:t>
                      </a:r>
                      <a:endParaRPr lang="en-US" sz="500" dirty="0"/>
                    </a:p>
                  </a:txBody>
                  <a:tcPr marL="93260" marR="93260" marT="46630" marB="46630"/>
                </a:tc>
                <a:tc>
                  <a:txBody>
                    <a:bodyPr/>
                    <a:lstStyle/>
                    <a:p>
                      <a:r>
                        <a:rPr lang="en-US" sz="800" dirty="0" smtClean="0"/>
                        <a:t>4</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1116</a:t>
                      </a:r>
                      <a:endParaRPr lang="en-US" sz="800"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Machine2</a:t>
                      </a:r>
                    </a:p>
                  </a:txBody>
                  <a:tcPr marL="93260" marR="93260" marT="46630" marB="46630"/>
                </a:tc>
                <a:tc>
                  <a:txBody>
                    <a:bodyPr/>
                    <a:lstStyle/>
                    <a:p>
                      <a:r>
                        <a:rPr lang="en-US" sz="500" dirty="0" smtClean="0"/>
                        <a:t>Example</a:t>
                      </a:r>
                      <a:r>
                        <a:rPr lang="en-US" sz="500" baseline="0" dirty="0" smtClean="0"/>
                        <a:t> security event</a:t>
                      </a:r>
                      <a:endParaRPr lang="en-US" sz="500" dirty="0"/>
                    </a:p>
                  </a:txBody>
                  <a:tcPr marL="93260" marR="93260" marT="46630" marB="46630"/>
                </a:tc>
                <a:tc>
                  <a:txBody>
                    <a:bodyPr/>
                    <a:lstStyle/>
                    <a:p>
                      <a:r>
                        <a:rPr lang="en-US" sz="800" dirty="0" smtClean="0"/>
                        <a:t>1</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1117</a:t>
                      </a:r>
                      <a:endParaRPr lang="en-US" sz="800" dirty="0"/>
                    </a:p>
                  </a:txBody>
                  <a:tcPr marL="93260" marR="93260" marT="46630" marB="46630"/>
                </a:tc>
                <a:tc>
                  <a:txBody>
                    <a:bodyPr/>
                    <a:lstStyle/>
                    <a:p>
                      <a:r>
                        <a:rPr lang="en-US" sz="800" dirty="0" smtClean="0"/>
                        <a:t>Machine2</a:t>
                      </a:r>
                      <a:endParaRPr lang="en-US" sz="800" dirty="0"/>
                    </a:p>
                  </a:txBody>
                  <a:tcPr marL="93260" marR="93260" marT="46630" marB="46630"/>
                </a:tc>
                <a:tc>
                  <a:txBody>
                    <a:bodyPr/>
                    <a:lstStyle/>
                    <a:p>
                      <a:r>
                        <a:rPr lang="en-US" sz="500" dirty="0" smtClean="0"/>
                        <a:t>Access attempted</a:t>
                      </a:r>
                      <a:endParaRPr lang="en-US" sz="500" dirty="0"/>
                    </a:p>
                  </a:txBody>
                  <a:tcPr marL="93260" marR="93260" marT="46630" marB="46630"/>
                </a:tc>
                <a:tc>
                  <a:txBody>
                    <a:bodyPr/>
                    <a:lstStyle/>
                    <a:p>
                      <a:r>
                        <a:rPr lang="en-US" sz="800" dirty="0" smtClean="0"/>
                        <a:t>1</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bl>
          </a:graphicData>
        </a:graphic>
      </p:graphicFrame>
      <p:sp>
        <p:nvSpPr>
          <p:cNvPr id="145" name="TextBox 152"/>
          <p:cNvSpPr txBox="1"/>
          <p:nvPr/>
        </p:nvSpPr>
        <p:spPr>
          <a:xfrm>
            <a:off x="2103674" y="4689279"/>
            <a:ext cx="1415836" cy="28630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prstClr val="black">
                    <a:lumMod val="75000"/>
                    <a:lumOff val="25000"/>
                  </a:prstClr>
                </a:solidFill>
                <a:latin typeface="Segoe UI Semibold" panose="020B0702040204020203" pitchFamily="34" charset="0"/>
              </a:rPr>
              <a:t>SIEM Admin View</a:t>
            </a:r>
          </a:p>
        </p:txBody>
      </p:sp>
      <p:grpSp>
        <p:nvGrpSpPr>
          <p:cNvPr id="146" name="Group 145"/>
          <p:cNvGrpSpPr/>
          <p:nvPr/>
        </p:nvGrpSpPr>
        <p:grpSpPr>
          <a:xfrm>
            <a:off x="661661" y="5075414"/>
            <a:ext cx="290987" cy="298951"/>
            <a:chOff x="3081492" y="4390140"/>
            <a:chExt cx="431800" cy="443619"/>
          </a:xfrm>
        </p:grpSpPr>
        <p:sp>
          <p:nvSpPr>
            <p:cNvPr id="147" name="Rounded Rectangle 146"/>
            <p:cNvSpPr/>
            <p:nvPr/>
          </p:nvSpPr>
          <p:spPr>
            <a:xfrm>
              <a:off x="3081492" y="4390140"/>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pic>
          <p:nvPicPr>
            <p:cNvPr id="148" name="Picture 147" descr="C:\Users\victor.melniciuc\Desktop\----Test Folder\Icon Works\UI\PNGs\Alert2.png"/>
            <p:cNvPicPr preferRelativeResize="0">
              <a:picLocks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a:off x="3118772" y="4430845"/>
              <a:ext cx="357800" cy="330276"/>
            </a:xfrm>
            <a:prstGeom prst="rect">
              <a:avLst/>
            </a:prstGeom>
            <a:noFill/>
            <a:effectLst/>
          </p:spPr>
        </p:pic>
      </p:grpSp>
      <p:sp>
        <p:nvSpPr>
          <p:cNvPr id="149" name="Rectangle 148"/>
          <p:cNvSpPr/>
          <p:nvPr/>
        </p:nvSpPr>
        <p:spPr>
          <a:xfrm>
            <a:off x="905994" y="5086726"/>
            <a:ext cx="1375181" cy="251123"/>
          </a:xfrm>
          <a:prstGeom prst="rect">
            <a:avLst/>
          </a:prstGeom>
        </p:spPr>
        <p:txBody>
          <a:bodyPr wrap="square">
            <a:spAutoFit/>
          </a:bodyPr>
          <a:lstStyle/>
          <a:p>
            <a:pPr defTabSz="932597">
              <a:lnSpc>
                <a:spcPts val="1224"/>
              </a:lnSpc>
            </a:pPr>
            <a:r>
              <a:rPr lang="en-US" sz="1020" dirty="0">
                <a:solidFill>
                  <a:srgbClr val="70AD47"/>
                </a:solidFill>
              </a:rPr>
              <a:t>Alerting &amp; reporting</a:t>
            </a:r>
          </a:p>
        </p:txBody>
      </p:sp>
      <p:cxnSp>
        <p:nvCxnSpPr>
          <p:cNvPr id="150" name="Straight Arrow Connector 149"/>
          <p:cNvCxnSpPr/>
          <p:nvPr/>
        </p:nvCxnSpPr>
        <p:spPr>
          <a:xfrm flipV="1">
            <a:off x="1611111" y="4315233"/>
            <a:ext cx="0" cy="708801"/>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11111" y="5024034"/>
            <a:ext cx="593917" cy="0"/>
          </a:xfrm>
          <a:prstGeom prst="line">
            <a:avLst/>
          </a:prstGeom>
          <a:ln w="12700">
            <a:solidFill>
              <a:srgbClr val="7FBA00"/>
            </a:solidFill>
          </a:ln>
        </p:spPr>
        <p:style>
          <a:lnRef idx="1">
            <a:schemeClr val="accent1"/>
          </a:lnRef>
          <a:fillRef idx="0">
            <a:schemeClr val="accent1"/>
          </a:fillRef>
          <a:effectRef idx="0">
            <a:schemeClr val="accent1"/>
          </a:effectRef>
          <a:fontRef idx="minor">
            <a:schemeClr val="tx1"/>
          </a:fontRef>
        </p:style>
      </p:cxnSp>
      <p:pic>
        <p:nvPicPr>
          <p:cNvPr id="110" name="Picture 109"/>
          <p:cNvPicPr>
            <a:picLocks noChangeAspect="1"/>
          </p:cNvPicPr>
          <p:nvPr/>
        </p:nvPicPr>
        <p:blipFill>
          <a:blip r:embed="rId10"/>
          <a:stretch>
            <a:fillRect/>
          </a:stretch>
        </p:blipFill>
        <p:spPr>
          <a:xfrm>
            <a:off x="4756490" y="2678549"/>
            <a:ext cx="434042" cy="364129"/>
          </a:xfrm>
          <a:prstGeom prst="rect">
            <a:avLst/>
          </a:prstGeom>
        </p:spPr>
      </p:pic>
      <p:grpSp>
        <p:nvGrpSpPr>
          <p:cNvPr id="6" name="Group 5"/>
          <p:cNvGrpSpPr/>
          <p:nvPr/>
        </p:nvGrpSpPr>
        <p:grpSpPr>
          <a:xfrm>
            <a:off x="4997528" y="3440161"/>
            <a:ext cx="1234279" cy="388221"/>
            <a:chOff x="4695917" y="3373013"/>
            <a:chExt cx="1210187" cy="380643"/>
          </a:xfrm>
        </p:grpSpPr>
        <p:pic>
          <p:nvPicPr>
            <p:cNvPr id="113" name="Picture 112"/>
            <p:cNvPicPr>
              <a:picLocks noChangeAspect="1"/>
            </p:cNvPicPr>
            <p:nvPr/>
          </p:nvPicPr>
          <p:blipFill>
            <a:blip r:embed="rId11"/>
            <a:stretch>
              <a:fillRect/>
            </a:stretch>
          </p:blipFill>
          <p:spPr>
            <a:xfrm>
              <a:off x="4695917" y="3373013"/>
              <a:ext cx="374025" cy="380643"/>
            </a:xfrm>
            <a:prstGeom prst="rect">
              <a:avLst/>
            </a:prstGeom>
          </p:spPr>
        </p:pic>
        <p:sp>
          <p:nvSpPr>
            <p:cNvPr id="114" name="TextBox 128"/>
            <p:cNvSpPr txBox="1"/>
            <p:nvPr/>
          </p:nvSpPr>
          <p:spPr>
            <a:xfrm>
              <a:off x="5004895" y="3470610"/>
              <a:ext cx="901209" cy="2807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dirty="0" err="1">
                  <a:solidFill>
                    <a:srgbClr val="44546A"/>
                  </a:solidFill>
                  <a:latin typeface="Segoe UI Semibold" panose="020B0702040204020203" pitchFamily="34" charset="0"/>
                </a:rPr>
                <a:t>HDInsight</a:t>
              </a:r>
              <a:endParaRPr lang="en-US" sz="1224" dirty="0">
                <a:solidFill>
                  <a:srgbClr val="44546A"/>
                </a:solidFill>
                <a:latin typeface="Segoe UI Semibold" panose="020B0702040204020203" pitchFamily="34" charset="0"/>
              </a:endParaRPr>
            </a:p>
          </p:txBody>
        </p:sp>
      </p:grpSp>
      <p:cxnSp>
        <p:nvCxnSpPr>
          <p:cNvPr id="5" name="Straight Connector 4"/>
          <p:cNvCxnSpPr>
            <a:stCxn id="14" idx="3"/>
          </p:cNvCxnSpPr>
          <p:nvPr/>
        </p:nvCxnSpPr>
        <p:spPr>
          <a:xfrm flipV="1">
            <a:off x="4654914" y="3664425"/>
            <a:ext cx="326411" cy="3138"/>
          </a:xfrm>
          <a:prstGeom prst="line">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Arrow Connector 107"/>
          <p:cNvCxnSpPr/>
          <p:nvPr/>
        </p:nvCxnSpPr>
        <p:spPr>
          <a:xfrm>
            <a:off x="1619991" y="2596139"/>
            <a:ext cx="1877822"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7" name="Slide Number Placeholder 5"/>
          <p:cNvSpPr txBox="1">
            <a:spLocks/>
          </p:cNvSpPr>
          <p:nvPr/>
        </p:nvSpPr>
        <p:spPr>
          <a:xfrm>
            <a:off x="2890463" y="1845947"/>
            <a:ext cx="1474909" cy="372394"/>
          </a:xfrm>
          <a:prstGeom prst="rect">
            <a:avLst/>
          </a:prstGeom>
          <a:solidFill>
            <a:schemeClr val="bg1">
              <a:lumMod val="95000"/>
            </a:schemeClr>
          </a:solid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sp>
        <p:nvSpPr>
          <p:cNvPr id="8" name="Freeform 5"/>
          <p:cNvSpPr>
            <a:spLocks/>
          </p:cNvSpPr>
          <p:nvPr/>
        </p:nvSpPr>
        <p:spPr bwMode="auto">
          <a:xfrm>
            <a:off x="5021722" y="2530661"/>
            <a:ext cx="493826" cy="357822"/>
          </a:xfrm>
          <a:custGeom>
            <a:avLst/>
            <a:gdLst>
              <a:gd name="T0" fmla="*/ 611 w 790"/>
              <a:gd name="T1" fmla="*/ 69 h 572"/>
              <a:gd name="T2" fmla="*/ 340 w 790"/>
              <a:gd name="T3" fmla="*/ 137 h 572"/>
              <a:gd name="T4" fmla="*/ 65 w 790"/>
              <a:gd name="T5" fmla="*/ 69 h 572"/>
              <a:gd name="T6" fmla="*/ 54 w 790"/>
              <a:gd name="T7" fmla="*/ 290 h 572"/>
              <a:gd name="T8" fmla="*/ 158 w 790"/>
              <a:gd name="T9" fmla="*/ 290 h 572"/>
              <a:gd name="T10" fmla="*/ 223 w 790"/>
              <a:gd name="T11" fmla="*/ 165 h 572"/>
              <a:gd name="T12" fmla="*/ 256 w 790"/>
              <a:gd name="T13" fmla="*/ 149 h 572"/>
              <a:gd name="T14" fmla="*/ 280 w 790"/>
              <a:gd name="T15" fmla="*/ 176 h 572"/>
              <a:gd name="T16" fmla="*/ 296 w 790"/>
              <a:gd name="T17" fmla="*/ 341 h 572"/>
              <a:gd name="T18" fmla="*/ 313 w 790"/>
              <a:gd name="T19" fmla="*/ 308 h 572"/>
              <a:gd name="T20" fmla="*/ 340 w 790"/>
              <a:gd name="T21" fmla="*/ 292 h 572"/>
              <a:gd name="T22" fmla="*/ 539 w 790"/>
              <a:gd name="T23" fmla="*/ 292 h 572"/>
              <a:gd name="T24" fmla="*/ 569 w 790"/>
              <a:gd name="T25" fmla="*/ 322 h 572"/>
              <a:gd name="T26" fmla="*/ 539 w 790"/>
              <a:gd name="T27" fmla="*/ 352 h 572"/>
              <a:gd name="T28" fmla="*/ 358 w 790"/>
              <a:gd name="T29" fmla="*/ 352 h 572"/>
              <a:gd name="T30" fmla="*/ 303 w 790"/>
              <a:gd name="T31" fmla="*/ 459 h 572"/>
              <a:gd name="T32" fmla="*/ 276 w 790"/>
              <a:gd name="T33" fmla="*/ 476 h 572"/>
              <a:gd name="T34" fmla="*/ 270 w 790"/>
              <a:gd name="T35" fmla="*/ 475 h 572"/>
              <a:gd name="T36" fmla="*/ 246 w 790"/>
              <a:gd name="T37" fmla="*/ 448 h 572"/>
              <a:gd name="T38" fmla="*/ 230 w 790"/>
              <a:gd name="T39" fmla="*/ 282 h 572"/>
              <a:gd name="T40" fmla="*/ 203 w 790"/>
              <a:gd name="T41" fmla="*/ 334 h 572"/>
              <a:gd name="T42" fmla="*/ 176 w 790"/>
              <a:gd name="T43" fmla="*/ 350 h 572"/>
              <a:gd name="T44" fmla="*/ 92 w 790"/>
              <a:gd name="T45" fmla="*/ 350 h 572"/>
              <a:gd name="T46" fmla="*/ 337 w 790"/>
              <a:gd name="T47" fmla="*/ 572 h 572"/>
              <a:gd name="T48" fmla="*/ 611 w 790"/>
              <a:gd name="T49" fmla="*/ 6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0" h="572">
                <a:moveTo>
                  <a:pt x="611" y="69"/>
                </a:moveTo>
                <a:cubicBezTo>
                  <a:pt x="547" y="0"/>
                  <a:pt x="416" y="29"/>
                  <a:pt x="340" y="137"/>
                </a:cubicBezTo>
                <a:cubicBezTo>
                  <a:pt x="244" y="21"/>
                  <a:pt x="129" y="0"/>
                  <a:pt x="65" y="69"/>
                </a:cubicBezTo>
                <a:cubicBezTo>
                  <a:pt x="0" y="139"/>
                  <a:pt x="15" y="222"/>
                  <a:pt x="54" y="290"/>
                </a:cubicBezTo>
                <a:lnTo>
                  <a:pt x="158" y="290"/>
                </a:lnTo>
                <a:lnTo>
                  <a:pt x="223" y="165"/>
                </a:lnTo>
                <a:cubicBezTo>
                  <a:pt x="229" y="153"/>
                  <a:pt x="243" y="147"/>
                  <a:pt x="256" y="149"/>
                </a:cubicBezTo>
                <a:cubicBezTo>
                  <a:pt x="269" y="152"/>
                  <a:pt x="279" y="163"/>
                  <a:pt x="280" y="176"/>
                </a:cubicBezTo>
                <a:lnTo>
                  <a:pt x="296" y="341"/>
                </a:lnTo>
                <a:lnTo>
                  <a:pt x="313" y="308"/>
                </a:lnTo>
                <a:cubicBezTo>
                  <a:pt x="318" y="298"/>
                  <a:pt x="328" y="292"/>
                  <a:pt x="340" y="292"/>
                </a:cubicBezTo>
                <a:lnTo>
                  <a:pt x="539" y="292"/>
                </a:lnTo>
                <a:cubicBezTo>
                  <a:pt x="555" y="292"/>
                  <a:pt x="569" y="305"/>
                  <a:pt x="569" y="322"/>
                </a:cubicBezTo>
                <a:cubicBezTo>
                  <a:pt x="569" y="338"/>
                  <a:pt x="555" y="352"/>
                  <a:pt x="539" y="352"/>
                </a:cubicBezTo>
                <a:lnTo>
                  <a:pt x="358" y="352"/>
                </a:lnTo>
                <a:lnTo>
                  <a:pt x="303" y="459"/>
                </a:lnTo>
                <a:cubicBezTo>
                  <a:pt x="298" y="469"/>
                  <a:pt x="287" y="476"/>
                  <a:pt x="276" y="476"/>
                </a:cubicBezTo>
                <a:cubicBezTo>
                  <a:pt x="274" y="476"/>
                  <a:pt x="272" y="475"/>
                  <a:pt x="270" y="475"/>
                </a:cubicBezTo>
                <a:cubicBezTo>
                  <a:pt x="257" y="473"/>
                  <a:pt x="247" y="462"/>
                  <a:pt x="246" y="448"/>
                </a:cubicBezTo>
                <a:lnTo>
                  <a:pt x="230" y="282"/>
                </a:lnTo>
                <a:lnTo>
                  <a:pt x="203" y="334"/>
                </a:lnTo>
                <a:cubicBezTo>
                  <a:pt x="198" y="344"/>
                  <a:pt x="188" y="350"/>
                  <a:pt x="176" y="350"/>
                </a:cubicBezTo>
                <a:lnTo>
                  <a:pt x="92" y="350"/>
                </a:lnTo>
                <a:cubicBezTo>
                  <a:pt x="179" y="464"/>
                  <a:pt x="286" y="554"/>
                  <a:pt x="337" y="572"/>
                </a:cubicBezTo>
                <a:cubicBezTo>
                  <a:pt x="413" y="541"/>
                  <a:pt x="790" y="262"/>
                  <a:pt x="611" y="69"/>
                </a:cubicBezTo>
                <a:close/>
              </a:path>
            </a:pathLst>
          </a:custGeom>
          <a:solidFill>
            <a:srgbClr val="80B940"/>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sp>
        <p:nvSpPr>
          <p:cNvPr id="11" name="Freeform 9"/>
          <p:cNvSpPr>
            <a:spLocks/>
          </p:cNvSpPr>
          <p:nvPr/>
        </p:nvSpPr>
        <p:spPr bwMode="auto">
          <a:xfrm>
            <a:off x="585379" y="2109694"/>
            <a:ext cx="493826" cy="356204"/>
          </a:xfrm>
          <a:custGeom>
            <a:avLst/>
            <a:gdLst>
              <a:gd name="T0" fmla="*/ 611 w 790"/>
              <a:gd name="T1" fmla="*/ 69 h 572"/>
              <a:gd name="T2" fmla="*/ 340 w 790"/>
              <a:gd name="T3" fmla="*/ 137 h 572"/>
              <a:gd name="T4" fmla="*/ 65 w 790"/>
              <a:gd name="T5" fmla="*/ 69 h 572"/>
              <a:gd name="T6" fmla="*/ 54 w 790"/>
              <a:gd name="T7" fmla="*/ 290 h 572"/>
              <a:gd name="T8" fmla="*/ 158 w 790"/>
              <a:gd name="T9" fmla="*/ 290 h 572"/>
              <a:gd name="T10" fmla="*/ 223 w 790"/>
              <a:gd name="T11" fmla="*/ 165 h 572"/>
              <a:gd name="T12" fmla="*/ 256 w 790"/>
              <a:gd name="T13" fmla="*/ 149 h 572"/>
              <a:gd name="T14" fmla="*/ 280 w 790"/>
              <a:gd name="T15" fmla="*/ 176 h 572"/>
              <a:gd name="T16" fmla="*/ 296 w 790"/>
              <a:gd name="T17" fmla="*/ 341 h 572"/>
              <a:gd name="T18" fmla="*/ 313 w 790"/>
              <a:gd name="T19" fmla="*/ 308 h 572"/>
              <a:gd name="T20" fmla="*/ 340 w 790"/>
              <a:gd name="T21" fmla="*/ 292 h 572"/>
              <a:gd name="T22" fmla="*/ 539 w 790"/>
              <a:gd name="T23" fmla="*/ 292 h 572"/>
              <a:gd name="T24" fmla="*/ 569 w 790"/>
              <a:gd name="T25" fmla="*/ 322 h 572"/>
              <a:gd name="T26" fmla="*/ 539 w 790"/>
              <a:gd name="T27" fmla="*/ 352 h 572"/>
              <a:gd name="T28" fmla="*/ 358 w 790"/>
              <a:gd name="T29" fmla="*/ 352 h 572"/>
              <a:gd name="T30" fmla="*/ 303 w 790"/>
              <a:gd name="T31" fmla="*/ 459 h 572"/>
              <a:gd name="T32" fmla="*/ 276 w 790"/>
              <a:gd name="T33" fmla="*/ 476 h 572"/>
              <a:gd name="T34" fmla="*/ 270 w 790"/>
              <a:gd name="T35" fmla="*/ 475 h 572"/>
              <a:gd name="T36" fmla="*/ 246 w 790"/>
              <a:gd name="T37" fmla="*/ 448 h 572"/>
              <a:gd name="T38" fmla="*/ 230 w 790"/>
              <a:gd name="T39" fmla="*/ 282 h 572"/>
              <a:gd name="T40" fmla="*/ 203 w 790"/>
              <a:gd name="T41" fmla="*/ 334 h 572"/>
              <a:gd name="T42" fmla="*/ 176 w 790"/>
              <a:gd name="T43" fmla="*/ 350 h 572"/>
              <a:gd name="T44" fmla="*/ 92 w 790"/>
              <a:gd name="T45" fmla="*/ 350 h 572"/>
              <a:gd name="T46" fmla="*/ 337 w 790"/>
              <a:gd name="T47" fmla="*/ 572 h 572"/>
              <a:gd name="T48" fmla="*/ 611 w 790"/>
              <a:gd name="T49" fmla="*/ 6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0" h="572">
                <a:moveTo>
                  <a:pt x="611" y="69"/>
                </a:moveTo>
                <a:cubicBezTo>
                  <a:pt x="547" y="0"/>
                  <a:pt x="416" y="29"/>
                  <a:pt x="340" y="137"/>
                </a:cubicBezTo>
                <a:cubicBezTo>
                  <a:pt x="244" y="21"/>
                  <a:pt x="129" y="0"/>
                  <a:pt x="65" y="69"/>
                </a:cubicBezTo>
                <a:cubicBezTo>
                  <a:pt x="0" y="139"/>
                  <a:pt x="15" y="222"/>
                  <a:pt x="54" y="290"/>
                </a:cubicBezTo>
                <a:lnTo>
                  <a:pt x="158" y="290"/>
                </a:lnTo>
                <a:lnTo>
                  <a:pt x="223" y="165"/>
                </a:lnTo>
                <a:cubicBezTo>
                  <a:pt x="229" y="153"/>
                  <a:pt x="243" y="147"/>
                  <a:pt x="256" y="149"/>
                </a:cubicBezTo>
                <a:cubicBezTo>
                  <a:pt x="269" y="152"/>
                  <a:pt x="279" y="163"/>
                  <a:pt x="280" y="176"/>
                </a:cubicBezTo>
                <a:lnTo>
                  <a:pt x="296" y="341"/>
                </a:lnTo>
                <a:lnTo>
                  <a:pt x="313" y="308"/>
                </a:lnTo>
                <a:cubicBezTo>
                  <a:pt x="318" y="298"/>
                  <a:pt x="328" y="292"/>
                  <a:pt x="340" y="292"/>
                </a:cubicBezTo>
                <a:lnTo>
                  <a:pt x="539" y="292"/>
                </a:lnTo>
                <a:cubicBezTo>
                  <a:pt x="555" y="292"/>
                  <a:pt x="569" y="305"/>
                  <a:pt x="569" y="322"/>
                </a:cubicBezTo>
                <a:cubicBezTo>
                  <a:pt x="569" y="338"/>
                  <a:pt x="555" y="352"/>
                  <a:pt x="539" y="352"/>
                </a:cubicBezTo>
                <a:lnTo>
                  <a:pt x="358" y="352"/>
                </a:lnTo>
                <a:lnTo>
                  <a:pt x="303" y="459"/>
                </a:lnTo>
                <a:cubicBezTo>
                  <a:pt x="298" y="469"/>
                  <a:pt x="287" y="476"/>
                  <a:pt x="276" y="476"/>
                </a:cubicBezTo>
                <a:cubicBezTo>
                  <a:pt x="274" y="476"/>
                  <a:pt x="272" y="475"/>
                  <a:pt x="270" y="475"/>
                </a:cubicBezTo>
                <a:cubicBezTo>
                  <a:pt x="257" y="473"/>
                  <a:pt x="247" y="462"/>
                  <a:pt x="246" y="448"/>
                </a:cubicBezTo>
                <a:lnTo>
                  <a:pt x="230" y="282"/>
                </a:lnTo>
                <a:lnTo>
                  <a:pt x="203" y="334"/>
                </a:lnTo>
                <a:cubicBezTo>
                  <a:pt x="198" y="344"/>
                  <a:pt x="188" y="350"/>
                  <a:pt x="176" y="350"/>
                </a:cubicBezTo>
                <a:lnTo>
                  <a:pt x="92" y="350"/>
                </a:lnTo>
                <a:cubicBezTo>
                  <a:pt x="179" y="464"/>
                  <a:pt x="286" y="554"/>
                  <a:pt x="337" y="572"/>
                </a:cubicBezTo>
                <a:cubicBezTo>
                  <a:pt x="413" y="541"/>
                  <a:pt x="790" y="262"/>
                  <a:pt x="611" y="69"/>
                </a:cubicBezTo>
                <a:close/>
              </a:path>
            </a:pathLst>
          </a:custGeom>
          <a:solidFill>
            <a:srgbClr val="80B940"/>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sp>
        <p:nvSpPr>
          <p:cNvPr id="18" name="Freeform 13"/>
          <p:cNvSpPr>
            <a:spLocks/>
          </p:cNvSpPr>
          <p:nvPr/>
        </p:nvSpPr>
        <p:spPr bwMode="auto">
          <a:xfrm>
            <a:off x="3420426" y="2530661"/>
            <a:ext cx="493827" cy="357822"/>
          </a:xfrm>
          <a:custGeom>
            <a:avLst/>
            <a:gdLst>
              <a:gd name="T0" fmla="*/ 611 w 790"/>
              <a:gd name="T1" fmla="*/ 69 h 572"/>
              <a:gd name="T2" fmla="*/ 340 w 790"/>
              <a:gd name="T3" fmla="*/ 137 h 572"/>
              <a:gd name="T4" fmla="*/ 65 w 790"/>
              <a:gd name="T5" fmla="*/ 69 h 572"/>
              <a:gd name="T6" fmla="*/ 54 w 790"/>
              <a:gd name="T7" fmla="*/ 290 h 572"/>
              <a:gd name="T8" fmla="*/ 158 w 790"/>
              <a:gd name="T9" fmla="*/ 290 h 572"/>
              <a:gd name="T10" fmla="*/ 223 w 790"/>
              <a:gd name="T11" fmla="*/ 165 h 572"/>
              <a:gd name="T12" fmla="*/ 256 w 790"/>
              <a:gd name="T13" fmla="*/ 149 h 572"/>
              <a:gd name="T14" fmla="*/ 280 w 790"/>
              <a:gd name="T15" fmla="*/ 176 h 572"/>
              <a:gd name="T16" fmla="*/ 296 w 790"/>
              <a:gd name="T17" fmla="*/ 341 h 572"/>
              <a:gd name="T18" fmla="*/ 313 w 790"/>
              <a:gd name="T19" fmla="*/ 308 h 572"/>
              <a:gd name="T20" fmla="*/ 340 w 790"/>
              <a:gd name="T21" fmla="*/ 292 h 572"/>
              <a:gd name="T22" fmla="*/ 539 w 790"/>
              <a:gd name="T23" fmla="*/ 292 h 572"/>
              <a:gd name="T24" fmla="*/ 569 w 790"/>
              <a:gd name="T25" fmla="*/ 322 h 572"/>
              <a:gd name="T26" fmla="*/ 539 w 790"/>
              <a:gd name="T27" fmla="*/ 352 h 572"/>
              <a:gd name="T28" fmla="*/ 358 w 790"/>
              <a:gd name="T29" fmla="*/ 352 h 572"/>
              <a:gd name="T30" fmla="*/ 303 w 790"/>
              <a:gd name="T31" fmla="*/ 459 h 572"/>
              <a:gd name="T32" fmla="*/ 276 w 790"/>
              <a:gd name="T33" fmla="*/ 476 h 572"/>
              <a:gd name="T34" fmla="*/ 270 w 790"/>
              <a:gd name="T35" fmla="*/ 475 h 572"/>
              <a:gd name="T36" fmla="*/ 246 w 790"/>
              <a:gd name="T37" fmla="*/ 448 h 572"/>
              <a:gd name="T38" fmla="*/ 230 w 790"/>
              <a:gd name="T39" fmla="*/ 282 h 572"/>
              <a:gd name="T40" fmla="*/ 203 w 790"/>
              <a:gd name="T41" fmla="*/ 334 h 572"/>
              <a:gd name="T42" fmla="*/ 176 w 790"/>
              <a:gd name="T43" fmla="*/ 350 h 572"/>
              <a:gd name="T44" fmla="*/ 92 w 790"/>
              <a:gd name="T45" fmla="*/ 350 h 572"/>
              <a:gd name="T46" fmla="*/ 337 w 790"/>
              <a:gd name="T47" fmla="*/ 572 h 572"/>
              <a:gd name="T48" fmla="*/ 611 w 790"/>
              <a:gd name="T49" fmla="*/ 6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0" h="572">
                <a:moveTo>
                  <a:pt x="611" y="69"/>
                </a:moveTo>
                <a:cubicBezTo>
                  <a:pt x="547" y="0"/>
                  <a:pt x="416" y="29"/>
                  <a:pt x="340" y="137"/>
                </a:cubicBezTo>
                <a:cubicBezTo>
                  <a:pt x="244" y="21"/>
                  <a:pt x="129" y="0"/>
                  <a:pt x="65" y="69"/>
                </a:cubicBezTo>
                <a:cubicBezTo>
                  <a:pt x="0" y="139"/>
                  <a:pt x="15" y="222"/>
                  <a:pt x="54" y="290"/>
                </a:cubicBezTo>
                <a:lnTo>
                  <a:pt x="158" y="290"/>
                </a:lnTo>
                <a:lnTo>
                  <a:pt x="223" y="165"/>
                </a:lnTo>
                <a:cubicBezTo>
                  <a:pt x="229" y="153"/>
                  <a:pt x="243" y="147"/>
                  <a:pt x="256" y="149"/>
                </a:cubicBezTo>
                <a:cubicBezTo>
                  <a:pt x="269" y="152"/>
                  <a:pt x="279" y="163"/>
                  <a:pt x="280" y="176"/>
                </a:cubicBezTo>
                <a:lnTo>
                  <a:pt x="296" y="341"/>
                </a:lnTo>
                <a:lnTo>
                  <a:pt x="313" y="308"/>
                </a:lnTo>
                <a:cubicBezTo>
                  <a:pt x="318" y="298"/>
                  <a:pt x="328" y="292"/>
                  <a:pt x="340" y="292"/>
                </a:cubicBezTo>
                <a:lnTo>
                  <a:pt x="539" y="292"/>
                </a:lnTo>
                <a:cubicBezTo>
                  <a:pt x="555" y="292"/>
                  <a:pt x="569" y="305"/>
                  <a:pt x="569" y="322"/>
                </a:cubicBezTo>
                <a:cubicBezTo>
                  <a:pt x="569" y="338"/>
                  <a:pt x="555" y="352"/>
                  <a:pt x="539" y="352"/>
                </a:cubicBezTo>
                <a:lnTo>
                  <a:pt x="358" y="352"/>
                </a:lnTo>
                <a:lnTo>
                  <a:pt x="303" y="459"/>
                </a:lnTo>
                <a:cubicBezTo>
                  <a:pt x="298" y="469"/>
                  <a:pt x="287" y="476"/>
                  <a:pt x="276" y="476"/>
                </a:cubicBezTo>
                <a:cubicBezTo>
                  <a:pt x="274" y="476"/>
                  <a:pt x="272" y="475"/>
                  <a:pt x="270" y="475"/>
                </a:cubicBezTo>
                <a:cubicBezTo>
                  <a:pt x="257" y="473"/>
                  <a:pt x="247" y="462"/>
                  <a:pt x="246" y="448"/>
                </a:cubicBezTo>
                <a:lnTo>
                  <a:pt x="230" y="282"/>
                </a:lnTo>
                <a:lnTo>
                  <a:pt x="203" y="334"/>
                </a:lnTo>
                <a:cubicBezTo>
                  <a:pt x="198" y="344"/>
                  <a:pt x="188" y="350"/>
                  <a:pt x="176" y="350"/>
                </a:cubicBezTo>
                <a:lnTo>
                  <a:pt x="92" y="350"/>
                </a:lnTo>
                <a:cubicBezTo>
                  <a:pt x="179" y="464"/>
                  <a:pt x="286" y="554"/>
                  <a:pt x="337" y="572"/>
                </a:cubicBezTo>
                <a:cubicBezTo>
                  <a:pt x="413" y="541"/>
                  <a:pt x="790" y="262"/>
                  <a:pt x="611" y="69"/>
                </a:cubicBezTo>
                <a:close/>
              </a:path>
            </a:pathLst>
          </a:custGeom>
          <a:solidFill>
            <a:srgbClr val="80B940"/>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sp>
        <p:nvSpPr>
          <p:cNvPr id="21" name="Freeform 17"/>
          <p:cNvSpPr>
            <a:spLocks/>
          </p:cNvSpPr>
          <p:nvPr/>
        </p:nvSpPr>
        <p:spPr bwMode="auto">
          <a:xfrm>
            <a:off x="4121501" y="2516083"/>
            <a:ext cx="493826" cy="356202"/>
          </a:xfrm>
          <a:custGeom>
            <a:avLst/>
            <a:gdLst>
              <a:gd name="T0" fmla="*/ 611 w 790"/>
              <a:gd name="T1" fmla="*/ 69 h 572"/>
              <a:gd name="T2" fmla="*/ 340 w 790"/>
              <a:gd name="T3" fmla="*/ 137 h 572"/>
              <a:gd name="T4" fmla="*/ 65 w 790"/>
              <a:gd name="T5" fmla="*/ 69 h 572"/>
              <a:gd name="T6" fmla="*/ 54 w 790"/>
              <a:gd name="T7" fmla="*/ 290 h 572"/>
              <a:gd name="T8" fmla="*/ 158 w 790"/>
              <a:gd name="T9" fmla="*/ 290 h 572"/>
              <a:gd name="T10" fmla="*/ 223 w 790"/>
              <a:gd name="T11" fmla="*/ 165 h 572"/>
              <a:gd name="T12" fmla="*/ 256 w 790"/>
              <a:gd name="T13" fmla="*/ 149 h 572"/>
              <a:gd name="T14" fmla="*/ 280 w 790"/>
              <a:gd name="T15" fmla="*/ 176 h 572"/>
              <a:gd name="T16" fmla="*/ 296 w 790"/>
              <a:gd name="T17" fmla="*/ 341 h 572"/>
              <a:gd name="T18" fmla="*/ 313 w 790"/>
              <a:gd name="T19" fmla="*/ 308 h 572"/>
              <a:gd name="T20" fmla="*/ 340 w 790"/>
              <a:gd name="T21" fmla="*/ 292 h 572"/>
              <a:gd name="T22" fmla="*/ 539 w 790"/>
              <a:gd name="T23" fmla="*/ 292 h 572"/>
              <a:gd name="T24" fmla="*/ 569 w 790"/>
              <a:gd name="T25" fmla="*/ 322 h 572"/>
              <a:gd name="T26" fmla="*/ 539 w 790"/>
              <a:gd name="T27" fmla="*/ 352 h 572"/>
              <a:gd name="T28" fmla="*/ 358 w 790"/>
              <a:gd name="T29" fmla="*/ 352 h 572"/>
              <a:gd name="T30" fmla="*/ 303 w 790"/>
              <a:gd name="T31" fmla="*/ 459 h 572"/>
              <a:gd name="T32" fmla="*/ 276 w 790"/>
              <a:gd name="T33" fmla="*/ 476 h 572"/>
              <a:gd name="T34" fmla="*/ 270 w 790"/>
              <a:gd name="T35" fmla="*/ 475 h 572"/>
              <a:gd name="T36" fmla="*/ 246 w 790"/>
              <a:gd name="T37" fmla="*/ 448 h 572"/>
              <a:gd name="T38" fmla="*/ 230 w 790"/>
              <a:gd name="T39" fmla="*/ 282 h 572"/>
              <a:gd name="T40" fmla="*/ 203 w 790"/>
              <a:gd name="T41" fmla="*/ 334 h 572"/>
              <a:gd name="T42" fmla="*/ 176 w 790"/>
              <a:gd name="T43" fmla="*/ 350 h 572"/>
              <a:gd name="T44" fmla="*/ 92 w 790"/>
              <a:gd name="T45" fmla="*/ 350 h 572"/>
              <a:gd name="T46" fmla="*/ 337 w 790"/>
              <a:gd name="T47" fmla="*/ 572 h 572"/>
              <a:gd name="T48" fmla="*/ 611 w 790"/>
              <a:gd name="T49" fmla="*/ 6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0" h="572">
                <a:moveTo>
                  <a:pt x="611" y="69"/>
                </a:moveTo>
                <a:cubicBezTo>
                  <a:pt x="547" y="0"/>
                  <a:pt x="416" y="29"/>
                  <a:pt x="340" y="137"/>
                </a:cubicBezTo>
                <a:cubicBezTo>
                  <a:pt x="244" y="21"/>
                  <a:pt x="129" y="0"/>
                  <a:pt x="65" y="69"/>
                </a:cubicBezTo>
                <a:cubicBezTo>
                  <a:pt x="0" y="139"/>
                  <a:pt x="15" y="222"/>
                  <a:pt x="54" y="290"/>
                </a:cubicBezTo>
                <a:lnTo>
                  <a:pt x="158" y="290"/>
                </a:lnTo>
                <a:lnTo>
                  <a:pt x="223" y="165"/>
                </a:lnTo>
                <a:cubicBezTo>
                  <a:pt x="229" y="153"/>
                  <a:pt x="243" y="147"/>
                  <a:pt x="256" y="149"/>
                </a:cubicBezTo>
                <a:cubicBezTo>
                  <a:pt x="269" y="152"/>
                  <a:pt x="279" y="163"/>
                  <a:pt x="280" y="176"/>
                </a:cubicBezTo>
                <a:lnTo>
                  <a:pt x="296" y="341"/>
                </a:lnTo>
                <a:lnTo>
                  <a:pt x="313" y="308"/>
                </a:lnTo>
                <a:cubicBezTo>
                  <a:pt x="318" y="298"/>
                  <a:pt x="328" y="292"/>
                  <a:pt x="340" y="292"/>
                </a:cubicBezTo>
                <a:lnTo>
                  <a:pt x="539" y="292"/>
                </a:lnTo>
                <a:cubicBezTo>
                  <a:pt x="555" y="292"/>
                  <a:pt x="569" y="305"/>
                  <a:pt x="569" y="322"/>
                </a:cubicBezTo>
                <a:cubicBezTo>
                  <a:pt x="569" y="338"/>
                  <a:pt x="555" y="352"/>
                  <a:pt x="539" y="352"/>
                </a:cubicBezTo>
                <a:lnTo>
                  <a:pt x="358" y="352"/>
                </a:lnTo>
                <a:lnTo>
                  <a:pt x="303" y="459"/>
                </a:lnTo>
                <a:cubicBezTo>
                  <a:pt x="298" y="469"/>
                  <a:pt x="287" y="476"/>
                  <a:pt x="276" y="476"/>
                </a:cubicBezTo>
                <a:cubicBezTo>
                  <a:pt x="274" y="476"/>
                  <a:pt x="272" y="475"/>
                  <a:pt x="270" y="475"/>
                </a:cubicBezTo>
                <a:cubicBezTo>
                  <a:pt x="257" y="473"/>
                  <a:pt x="247" y="462"/>
                  <a:pt x="246" y="448"/>
                </a:cubicBezTo>
                <a:lnTo>
                  <a:pt x="230" y="282"/>
                </a:lnTo>
                <a:lnTo>
                  <a:pt x="203" y="334"/>
                </a:lnTo>
                <a:cubicBezTo>
                  <a:pt x="198" y="344"/>
                  <a:pt x="188" y="350"/>
                  <a:pt x="176" y="350"/>
                </a:cubicBezTo>
                <a:lnTo>
                  <a:pt x="92" y="350"/>
                </a:lnTo>
                <a:cubicBezTo>
                  <a:pt x="179" y="464"/>
                  <a:pt x="286" y="554"/>
                  <a:pt x="337" y="572"/>
                </a:cubicBezTo>
                <a:cubicBezTo>
                  <a:pt x="413" y="541"/>
                  <a:pt x="790" y="262"/>
                  <a:pt x="611" y="69"/>
                </a:cubicBezTo>
                <a:close/>
              </a:path>
            </a:pathLst>
          </a:custGeom>
          <a:solidFill>
            <a:srgbClr val="80B940"/>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spTree>
    <p:extLst>
      <p:ext uri="{BB962C8B-B14F-4D97-AF65-F5344CB8AC3E}">
        <p14:creationId xmlns:p14="http://schemas.microsoft.com/office/powerpoint/2010/main" val="2813291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Horizontal)">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21" presetClass="entr" presetSubtype="1" fill="hold" grpId="0" nodeType="with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par>
                                <p:cTn id="15" presetID="21" presetClass="entr" presetSubtype="1"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par>
                                <p:cTn id="18" presetID="21" presetClass="entr" presetSubtype="1" fill="hold" grpId="0" nodeType="withEffect">
                                  <p:stCondLst>
                                    <p:cond delay="10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2000"/>
                                        <p:tgtEl>
                                          <p:spTgt spid="21"/>
                                        </p:tgtEl>
                                      </p:cBhvr>
                                    </p:animEffect>
                                  </p:childTnLst>
                                </p:cTn>
                              </p:par>
                              <p:par>
                                <p:cTn id="21" presetID="21" presetClass="entr" presetSubtype="1"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1" presetClass="entr" presetSubtype="0" fill="hold" grpId="0" nodeType="withEffect">
                                  <p:stCondLst>
                                    <p:cond delay="1000"/>
                                  </p:stCondLst>
                                  <p:childTnLst>
                                    <p:set>
                                      <p:cBhvr>
                                        <p:cTn id="25" dur="1" fill="hold">
                                          <p:stCondLst>
                                            <p:cond delay="0"/>
                                          </p:stCondLst>
                                        </p:cTn>
                                        <p:tgtEl>
                                          <p:spTgt spid="109"/>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108"/>
                                        </p:tgtEl>
                                        <p:attrNameLst>
                                          <p:attrName>style.visibility</p:attrName>
                                        </p:attrNameLst>
                                      </p:cBhvr>
                                      <p:to>
                                        <p:strVal val="visible"/>
                                      </p:to>
                                    </p:set>
                                  </p:childTnLst>
                                </p:cTn>
                              </p:par>
                              <p:par>
                                <p:cTn id="28" presetID="1" presetClass="entr" presetSubtype="0" fill="hold" nodeType="withEffect">
                                  <p:stCondLst>
                                    <p:cond delay="1000"/>
                                  </p:stCondLst>
                                  <p:childTnLst>
                                    <p:set>
                                      <p:cBhvr>
                                        <p:cTn id="29" dur="1" fill="hold">
                                          <p:stCondLst>
                                            <p:cond delay="0"/>
                                          </p:stCondLst>
                                        </p:cTn>
                                        <p:tgtEl>
                                          <p:spTgt spid="111"/>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nodeType="after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2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1"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31"/>
                                        </p:tgtEl>
                                        <p:attrNameLst>
                                          <p:attrName>style.visibility</p:attrName>
                                        </p:attrNameLst>
                                      </p:cBhvr>
                                      <p:to>
                                        <p:strVal val="visible"/>
                                      </p:to>
                                    </p:set>
                                  </p:childTnLst>
                                </p:cTn>
                              </p:par>
                              <p:par>
                                <p:cTn id="46" presetID="21" presetClass="entr" presetSubtype="1" fill="hold"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wheel(1)">
                                      <p:cBhvr>
                                        <p:cTn id="48" dur="2000"/>
                                        <p:tgtEl>
                                          <p:spTgt spid="136"/>
                                        </p:tgtEl>
                                      </p:cBhvr>
                                    </p:animEffect>
                                  </p:childTnLst>
                                </p:cTn>
                              </p:par>
                            </p:childTnLst>
                          </p:cTn>
                        </p:par>
                        <p:par>
                          <p:cTn id="49" fill="hold">
                            <p:stCondLst>
                              <p:cond delay="5500"/>
                            </p:stCondLst>
                            <p:childTnLst>
                              <p:par>
                                <p:cTn id="50" presetID="21" presetClass="entr" presetSubtype="1" fill="hold" nodeType="after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wheel(1)">
                                      <p:cBhvr>
                                        <p:cTn id="52" dur="2000"/>
                                        <p:tgtEl>
                                          <p:spTgt spid="146"/>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09" grpId="0"/>
      <p:bldP spid="120" grpId="0"/>
      <p:bldP spid="130" grpId="0"/>
      <p:bldP spid="145" grpId="0"/>
      <p:bldP spid="149" grpId="0"/>
      <p:bldP spid="8" grpId="0" animBg="1"/>
      <p:bldP spid="11" grpId="0" animBg="1"/>
      <p:bldP spid="18"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47" name="Title 1"/>
          <p:cNvSpPr txBox="1">
            <a:spLocks/>
          </p:cNvSpPr>
          <p:nvPr/>
        </p:nvSpPr>
        <p:spPr>
          <a:xfrm>
            <a:off x="572843" y="-20643"/>
            <a:ext cx="923645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Antivirus/antimalware</a:t>
            </a:r>
          </a:p>
        </p:txBody>
      </p:sp>
      <p:cxnSp>
        <p:nvCxnSpPr>
          <p:cNvPr id="48" name="Straight Connector 47"/>
          <p:cNvCxnSpPr/>
          <p:nvPr/>
        </p:nvCxnSpPr>
        <p:spPr>
          <a:xfrm flipV="1">
            <a:off x="6751637" y="1687171"/>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7"/>
          <p:cNvSpPr txBox="1"/>
          <p:nvPr/>
        </p:nvSpPr>
        <p:spPr>
          <a:xfrm>
            <a:off x="7060346" y="1778878"/>
            <a:ext cx="4949092" cy="4524805"/>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612"/>
              </a:spcAft>
            </a:pPr>
            <a:r>
              <a:rPr lang="en-US" sz="2040" b="1" dirty="0">
                <a:solidFill>
                  <a:srgbClr val="0171B0"/>
                </a:solidFill>
              </a:rPr>
              <a:t>AZURE:</a:t>
            </a:r>
            <a:endParaRPr lang="en-US" sz="2040" b="1" dirty="0">
              <a:solidFill>
                <a:srgbClr val="44546A"/>
              </a:solidFill>
            </a:endParaRPr>
          </a:p>
          <a:p>
            <a:pPr marL="241245" indent="-241245">
              <a:buFont typeface="Arial" panose="020B0604020202020204" pitchFamily="34" charset="0"/>
              <a:buChar char="•"/>
            </a:pPr>
            <a:r>
              <a:rPr lang="en-US" sz="1836" dirty="0">
                <a:solidFill>
                  <a:prstClr val="white"/>
                </a:solidFill>
              </a:rPr>
              <a:t>Performs monitoring &amp; alerting of antimalware events for the platform</a:t>
            </a:r>
          </a:p>
          <a:p>
            <a:pPr marL="241245" indent="-241245">
              <a:buFont typeface="Arial" panose="020B0604020202020204" pitchFamily="34" charset="0"/>
              <a:buChar char="•"/>
            </a:pPr>
            <a:r>
              <a:rPr lang="en-US" sz="1836" dirty="0">
                <a:solidFill>
                  <a:prstClr val="white"/>
                </a:solidFill>
              </a:rPr>
              <a:t>Enables real time protection, on-demand scanning, and monitoring via Microsoft Antimalware for Cloud Services and Virtual </a:t>
            </a:r>
            <a:r>
              <a:rPr lang="en-US" sz="1836" dirty="0" smtClean="0">
                <a:solidFill>
                  <a:prstClr val="white"/>
                </a:solidFill>
              </a:rPr>
              <a:t>Machines </a:t>
            </a:r>
            <a:r>
              <a:rPr lang="en-US" sz="1836" b="1" dirty="0" smtClean="0">
                <a:solidFill>
                  <a:prstClr val="white"/>
                </a:solidFill>
              </a:rPr>
              <a:t>(</a:t>
            </a:r>
            <a:r>
              <a:rPr lang="en-US" sz="1836" b="1" dirty="0" smtClean="0">
                <a:solidFill>
                  <a:srgbClr val="DC3C00"/>
                </a:solidFill>
              </a:rPr>
              <a:t>now generally available</a:t>
            </a:r>
            <a:r>
              <a:rPr lang="en-US" sz="1836" b="1" dirty="0" smtClean="0">
                <a:solidFill>
                  <a:prstClr val="white"/>
                </a:solidFill>
              </a:rPr>
              <a:t>)</a:t>
            </a:r>
            <a:endParaRPr lang="en-US" sz="1836" b="1" dirty="0">
              <a:solidFill>
                <a:prstClr val="white"/>
              </a:solidFill>
            </a:endParaRPr>
          </a:p>
          <a:p>
            <a:pPr marL="241245" indent="-241245">
              <a:buFont typeface="Arial" panose="020B0604020202020204" pitchFamily="34" charset="0"/>
              <a:buChar char="•"/>
            </a:pPr>
            <a:endParaRPr lang="en-US" sz="1836" dirty="0">
              <a:solidFill>
                <a:srgbClr val="44546A"/>
              </a:solidFill>
            </a:endParaRPr>
          </a:p>
          <a:p>
            <a:pPr>
              <a:spcAft>
                <a:spcPts val="612"/>
              </a:spcAft>
            </a:pPr>
            <a:r>
              <a:rPr lang="en-US" sz="2040" b="1" dirty="0">
                <a:solidFill>
                  <a:srgbClr val="0171B0"/>
                </a:solidFill>
              </a:rPr>
              <a:t>CUSTOMER:</a:t>
            </a:r>
            <a:endParaRPr lang="en-US" sz="2040" b="1" dirty="0">
              <a:solidFill>
                <a:srgbClr val="44546A"/>
              </a:solidFill>
            </a:endParaRPr>
          </a:p>
          <a:p>
            <a:pPr marL="241245" indent="-241245">
              <a:buFont typeface="Arial" panose="020B0604020202020204" pitchFamily="34" charset="0"/>
              <a:buChar char="•"/>
            </a:pPr>
            <a:r>
              <a:rPr lang="en-US" sz="1836" dirty="0">
                <a:solidFill>
                  <a:prstClr val="white"/>
                </a:solidFill>
              </a:rPr>
              <a:t>Configures Microsoft Antimalware or an AV/AM solution from a </a:t>
            </a:r>
            <a:r>
              <a:rPr lang="en-US" sz="1836" dirty="0" smtClean="0">
                <a:solidFill>
                  <a:prstClr val="white"/>
                </a:solidFill>
              </a:rPr>
              <a:t>partner (Trend Micro, Symantec and </a:t>
            </a:r>
            <a:r>
              <a:rPr lang="en-US" sz="1836" b="1" dirty="0" smtClean="0">
                <a:solidFill>
                  <a:srgbClr val="DC3C00"/>
                </a:solidFill>
              </a:rPr>
              <a:t>now McAfee</a:t>
            </a:r>
            <a:r>
              <a:rPr lang="en-US" sz="1836" dirty="0" smtClean="0">
                <a:solidFill>
                  <a:prstClr val="white"/>
                </a:solidFill>
              </a:rPr>
              <a:t>)</a:t>
            </a:r>
            <a:endParaRPr lang="en-US" sz="1836" dirty="0">
              <a:solidFill>
                <a:prstClr val="white"/>
              </a:solidFill>
            </a:endParaRPr>
          </a:p>
          <a:p>
            <a:pPr marL="241245" indent="-241245">
              <a:buFont typeface="Arial" panose="020B0604020202020204" pitchFamily="34" charset="0"/>
              <a:buChar char="•"/>
            </a:pPr>
            <a:r>
              <a:rPr lang="en-US" sz="1836" dirty="0">
                <a:solidFill>
                  <a:prstClr val="white"/>
                </a:solidFill>
              </a:rPr>
              <a:t>Extracts events to SIEM</a:t>
            </a:r>
          </a:p>
          <a:p>
            <a:pPr marL="241245" indent="-241245">
              <a:buFont typeface="Arial" panose="020B0604020202020204" pitchFamily="34" charset="0"/>
              <a:buChar char="•"/>
            </a:pPr>
            <a:r>
              <a:rPr lang="en-US" sz="1836" dirty="0">
                <a:solidFill>
                  <a:prstClr val="white"/>
                </a:solidFill>
              </a:rPr>
              <a:t>Monitors alerts &amp; reports</a:t>
            </a:r>
          </a:p>
          <a:p>
            <a:pPr marL="241245" indent="-241245">
              <a:buFont typeface="Arial" panose="020B0604020202020204" pitchFamily="34" charset="0"/>
              <a:buChar char="•"/>
            </a:pPr>
            <a:r>
              <a:rPr lang="en-US" sz="1836" dirty="0">
                <a:solidFill>
                  <a:prstClr val="white"/>
                </a:solidFill>
              </a:rPr>
              <a:t>Responds to alerts</a:t>
            </a:r>
          </a:p>
        </p:txBody>
      </p:sp>
      <p:sp>
        <p:nvSpPr>
          <p:cNvPr id="12" name="Rectangle 11"/>
          <p:cNvSpPr/>
          <p:nvPr/>
        </p:nvSpPr>
        <p:spPr>
          <a:xfrm>
            <a:off x="2197863" y="1688571"/>
            <a:ext cx="4101164" cy="2862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13" name="Rectangle 12"/>
          <p:cNvSpPr/>
          <p:nvPr/>
        </p:nvSpPr>
        <p:spPr>
          <a:xfrm>
            <a:off x="2808166" y="2225822"/>
            <a:ext cx="2856574" cy="16632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4" name="TextBox 132"/>
          <p:cNvSpPr txBox="1"/>
          <p:nvPr/>
        </p:nvSpPr>
        <p:spPr>
          <a:xfrm>
            <a:off x="3027981" y="3485217"/>
            <a:ext cx="469832" cy="32018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srgbClr val="44546A"/>
                </a:solidFill>
                <a:latin typeface="Segoe UI Semibold" panose="020B0702040204020203" pitchFamily="34" charset="0"/>
              </a:rPr>
              <a:t>Azure Storage </a:t>
            </a:r>
          </a:p>
        </p:txBody>
      </p:sp>
      <p:sp>
        <p:nvSpPr>
          <p:cNvPr id="15" name="Rounded Rectangle 14"/>
          <p:cNvSpPr/>
          <p:nvPr/>
        </p:nvSpPr>
        <p:spPr>
          <a:xfrm>
            <a:off x="2602769" y="2062973"/>
            <a:ext cx="3229361" cy="1978308"/>
          </a:xfrm>
          <a:prstGeom prst="roundRect">
            <a:avLst>
              <a:gd name="adj" fmla="val 0"/>
            </a:avLst>
          </a:prstGeom>
          <a:noFill/>
          <a:ln w="1905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53" name="TextBox 152"/>
          <p:cNvSpPr txBox="1"/>
          <p:nvPr/>
        </p:nvSpPr>
        <p:spPr>
          <a:xfrm>
            <a:off x="1198515" y="3891760"/>
            <a:ext cx="854733" cy="4784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prstClr val="white"/>
                </a:solidFill>
                <a:latin typeface="Segoe UI Semibold" panose="020B0702040204020203" pitchFamily="34" charset="0"/>
              </a:rPr>
              <a:t>Customer</a:t>
            </a:r>
          </a:p>
          <a:p>
            <a:pPr algn="ctr"/>
            <a:r>
              <a:rPr lang="en-US" sz="1224" spc="-31" dirty="0">
                <a:solidFill>
                  <a:prstClr val="white"/>
                </a:solidFill>
                <a:latin typeface="Segoe UI Semibold" panose="020B0702040204020203" pitchFamily="34" charset="0"/>
              </a:rPr>
              <a:t>Admin</a:t>
            </a:r>
          </a:p>
        </p:txBody>
      </p:sp>
      <p:cxnSp>
        <p:nvCxnSpPr>
          <p:cNvPr id="58" name="Straight Arrow Connector 57"/>
          <p:cNvCxnSpPr/>
          <p:nvPr/>
        </p:nvCxnSpPr>
        <p:spPr>
          <a:xfrm flipH="1">
            <a:off x="3893096" y="3649063"/>
            <a:ext cx="376237"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273534" y="3296885"/>
            <a:ext cx="0" cy="349485"/>
          </a:xfrm>
          <a:prstGeom prst="line">
            <a:avLst/>
          </a:prstGeom>
          <a:ln w="12700">
            <a:solidFill>
              <a:srgbClr val="7FBA00"/>
            </a:solidFill>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3"/>
          <a:stretch>
            <a:fillRect/>
          </a:stretch>
        </p:blipFill>
        <p:spPr>
          <a:xfrm>
            <a:off x="3519785" y="3484455"/>
            <a:ext cx="388244" cy="338668"/>
          </a:xfrm>
          <a:prstGeom prst="rect">
            <a:avLst/>
          </a:prstGeom>
        </p:spPr>
      </p:pic>
      <p:sp>
        <p:nvSpPr>
          <p:cNvPr id="64" name="Rounded Rectangle 63"/>
          <p:cNvSpPr/>
          <p:nvPr/>
        </p:nvSpPr>
        <p:spPr>
          <a:xfrm>
            <a:off x="3070428" y="2352149"/>
            <a:ext cx="2391742" cy="940534"/>
          </a:xfrm>
          <a:prstGeom prst="roundRect">
            <a:avLst>
              <a:gd name="adj" fmla="val 2778"/>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65" name="Rounded Rectangle 64"/>
          <p:cNvSpPr/>
          <p:nvPr/>
        </p:nvSpPr>
        <p:spPr>
          <a:xfrm>
            <a:off x="3826849" y="2661592"/>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66" name="Group 65"/>
          <p:cNvGrpSpPr/>
          <p:nvPr/>
        </p:nvGrpSpPr>
        <p:grpSpPr>
          <a:xfrm>
            <a:off x="3877330" y="2723216"/>
            <a:ext cx="475760" cy="438638"/>
            <a:chOff x="4401303" y="3262974"/>
            <a:chExt cx="466474" cy="430076"/>
          </a:xfrm>
        </p:grpSpPr>
        <p:pic>
          <p:nvPicPr>
            <p:cNvPr id="67" name="Picture 66"/>
            <p:cNvPicPr>
              <a:picLocks noChangeAspect="1"/>
            </p:cNvPicPr>
            <p:nvPr/>
          </p:nvPicPr>
          <p:blipFill>
            <a:blip r:embed="rId4"/>
            <a:stretch>
              <a:fillRect/>
            </a:stretch>
          </p:blipFill>
          <p:spPr>
            <a:xfrm>
              <a:off x="4481323" y="3262974"/>
              <a:ext cx="318786" cy="292950"/>
            </a:xfrm>
            <a:prstGeom prst="rect">
              <a:avLst/>
            </a:prstGeom>
          </p:spPr>
        </p:pic>
        <p:sp>
          <p:nvSpPr>
            <p:cNvPr id="68"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69" name="Rounded Rectangle 68"/>
          <p:cNvSpPr/>
          <p:nvPr/>
        </p:nvSpPr>
        <p:spPr>
          <a:xfrm>
            <a:off x="4521580" y="2659575"/>
            <a:ext cx="829096"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72" name="TextBox 146"/>
          <p:cNvSpPr txBox="1"/>
          <p:nvPr/>
        </p:nvSpPr>
        <p:spPr>
          <a:xfrm>
            <a:off x="4618702" y="3024649"/>
            <a:ext cx="698961" cy="12804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Cloud Services</a:t>
            </a:r>
          </a:p>
        </p:txBody>
      </p:sp>
      <p:sp>
        <p:nvSpPr>
          <p:cNvPr id="73" name="TextBox 72"/>
          <p:cNvSpPr txBox="1"/>
          <p:nvPr/>
        </p:nvSpPr>
        <p:spPr>
          <a:xfrm>
            <a:off x="3742727" y="2340133"/>
            <a:ext cx="1072831" cy="254262"/>
          </a:xfrm>
          <a:prstGeom prst="rect">
            <a:avLst/>
          </a:prstGeom>
          <a:noFill/>
        </p:spPr>
        <p:txBody>
          <a:bodyPr wrap="none" rtlCol="0">
            <a:spAutoFit/>
          </a:bodyPr>
          <a:lstStyle/>
          <a:p>
            <a:pPr algn="ctr" defTabSz="932597"/>
            <a:r>
              <a:rPr lang="en-US" sz="1020" dirty="0">
                <a:solidFill>
                  <a:srgbClr val="44546A"/>
                </a:solidFill>
                <a:latin typeface="Segoe UI Semibold" panose="020B0702040204020203" pitchFamily="34" charset="0"/>
              </a:rPr>
              <a:t>Customer VMs</a:t>
            </a:r>
          </a:p>
        </p:txBody>
      </p:sp>
      <p:pic>
        <p:nvPicPr>
          <p:cNvPr id="84" name="Picture 83"/>
          <p:cNvPicPr>
            <a:picLocks noChangeAspect="1"/>
          </p:cNvPicPr>
          <p:nvPr/>
        </p:nvPicPr>
        <p:blipFill>
          <a:blip r:embed="rId5">
            <a:biLevel thresh="25000"/>
          </a:blip>
          <a:stretch>
            <a:fillRect/>
          </a:stretch>
        </p:blipFill>
        <p:spPr>
          <a:xfrm>
            <a:off x="1102955" y="2946387"/>
            <a:ext cx="1034072" cy="953932"/>
          </a:xfrm>
          <a:prstGeom prst="rect">
            <a:avLst/>
          </a:prstGeom>
        </p:spPr>
      </p:pic>
      <p:sp>
        <p:nvSpPr>
          <p:cNvPr id="85" name="TextBox 152"/>
          <p:cNvSpPr txBox="1"/>
          <p:nvPr/>
        </p:nvSpPr>
        <p:spPr>
          <a:xfrm>
            <a:off x="1312276" y="3121047"/>
            <a:ext cx="590531" cy="41435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prstClr val="white"/>
                </a:solidFill>
                <a:latin typeface="Segoe UI Semibold" panose="020B0702040204020203" pitchFamily="34" charset="0"/>
              </a:rPr>
              <a:t>Portal</a:t>
            </a:r>
          </a:p>
          <a:p>
            <a:pPr algn="ctr"/>
            <a:r>
              <a:rPr lang="en-US" sz="1020" dirty="0">
                <a:solidFill>
                  <a:prstClr val="white"/>
                </a:solidFill>
                <a:latin typeface="Segoe UI Semibold" panose="020B0702040204020203" pitchFamily="34" charset="0"/>
              </a:rPr>
              <a:t>SMAPI</a:t>
            </a:r>
          </a:p>
        </p:txBody>
      </p:sp>
      <p:sp>
        <p:nvSpPr>
          <p:cNvPr id="89" name="Rounded Rectangle 88"/>
          <p:cNvSpPr/>
          <p:nvPr/>
        </p:nvSpPr>
        <p:spPr>
          <a:xfrm>
            <a:off x="3162314" y="2666164"/>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86" name="Group 85"/>
          <p:cNvGrpSpPr/>
          <p:nvPr/>
        </p:nvGrpSpPr>
        <p:grpSpPr>
          <a:xfrm>
            <a:off x="3201872" y="2741503"/>
            <a:ext cx="475760" cy="438638"/>
            <a:chOff x="4401303" y="3262974"/>
            <a:chExt cx="466474" cy="430076"/>
          </a:xfrm>
        </p:grpSpPr>
        <p:pic>
          <p:nvPicPr>
            <p:cNvPr id="87" name="Picture 86"/>
            <p:cNvPicPr>
              <a:picLocks noChangeAspect="1"/>
            </p:cNvPicPr>
            <p:nvPr/>
          </p:nvPicPr>
          <p:blipFill>
            <a:blip r:embed="rId4"/>
            <a:stretch>
              <a:fillRect/>
            </a:stretch>
          </p:blipFill>
          <p:spPr>
            <a:xfrm>
              <a:off x="4481323" y="3262974"/>
              <a:ext cx="318786" cy="292950"/>
            </a:xfrm>
            <a:prstGeom prst="rect">
              <a:avLst/>
            </a:prstGeom>
          </p:spPr>
        </p:pic>
        <p:sp>
          <p:nvSpPr>
            <p:cNvPr id="88"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grpSp>
        <p:nvGrpSpPr>
          <p:cNvPr id="90" name="Group 89"/>
          <p:cNvGrpSpPr/>
          <p:nvPr/>
        </p:nvGrpSpPr>
        <p:grpSpPr>
          <a:xfrm>
            <a:off x="3490994" y="2583793"/>
            <a:ext cx="300655" cy="270093"/>
            <a:chOff x="4495800" y="3230211"/>
            <a:chExt cx="431800" cy="446409"/>
          </a:xfrm>
        </p:grpSpPr>
        <p:sp>
          <p:nvSpPr>
            <p:cNvPr id="91" name="Rounded Rectangle 90"/>
            <p:cNvSpPr/>
            <p:nvPr/>
          </p:nvSpPr>
          <p:spPr>
            <a:xfrm>
              <a:off x="4495800" y="3233001"/>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grpSp>
          <p:nvGrpSpPr>
            <p:cNvPr id="92" name="Group 91"/>
            <p:cNvGrpSpPr/>
            <p:nvPr/>
          </p:nvGrpSpPr>
          <p:grpSpPr>
            <a:xfrm>
              <a:off x="4555951" y="3230211"/>
              <a:ext cx="311497" cy="425686"/>
              <a:chOff x="4551471" y="3097897"/>
              <a:chExt cx="423482" cy="578723"/>
            </a:xfrm>
          </p:grpSpPr>
          <p:sp>
            <p:nvSpPr>
              <p:cNvPr id="93" name="Freeform 9"/>
              <p:cNvSpPr>
                <a:spLocks/>
              </p:cNvSpPr>
              <p:nvPr/>
            </p:nvSpPr>
            <p:spPr bwMode="auto">
              <a:xfrm>
                <a:off x="4552359" y="3122144"/>
                <a:ext cx="422594" cy="554476"/>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466298"/>
                <a:endParaRPr lang="en-US" sz="1836" dirty="0">
                  <a:solidFill>
                    <a:prstClr val="white"/>
                  </a:solidFill>
                </a:endParaRPr>
              </a:p>
            </p:txBody>
          </p:sp>
          <p:cxnSp>
            <p:nvCxnSpPr>
              <p:cNvPr id="94" name="Straight Connector 93"/>
              <p:cNvCxnSpPr>
                <a:endCxn id="93" idx="8"/>
              </p:cNvCxnSpPr>
              <p:nvPr/>
            </p:nvCxnSpPr>
            <p:spPr>
              <a:xfrm flipH="1">
                <a:off x="4760452" y="3097897"/>
                <a:ext cx="3204" cy="577714"/>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551471" y="3392217"/>
                <a:ext cx="423482" cy="0"/>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a:off x="4200356" y="2588365"/>
            <a:ext cx="300655" cy="270093"/>
            <a:chOff x="4495800" y="3230211"/>
            <a:chExt cx="431800" cy="446409"/>
          </a:xfrm>
        </p:grpSpPr>
        <p:sp>
          <p:nvSpPr>
            <p:cNvPr id="97" name="Rounded Rectangle 96"/>
            <p:cNvSpPr/>
            <p:nvPr/>
          </p:nvSpPr>
          <p:spPr>
            <a:xfrm>
              <a:off x="4495800" y="3233001"/>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grpSp>
          <p:nvGrpSpPr>
            <p:cNvPr id="98" name="Group 97"/>
            <p:cNvGrpSpPr/>
            <p:nvPr/>
          </p:nvGrpSpPr>
          <p:grpSpPr>
            <a:xfrm>
              <a:off x="4555951" y="3230211"/>
              <a:ext cx="311497" cy="425686"/>
              <a:chOff x="4551471" y="3097897"/>
              <a:chExt cx="423482" cy="578723"/>
            </a:xfrm>
          </p:grpSpPr>
          <p:sp>
            <p:nvSpPr>
              <p:cNvPr id="99" name="Freeform 9"/>
              <p:cNvSpPr>
                <a:spLocks/>
              </p:cNvSpPr>
              <p:nvPr/>
            </p:nvSpPr>
            <p:spPr bwMode="auto">
              <a:xfrm>
                <a:off x="4552359" y="3122144"/>
                <a:ext cx="422594" cy="554476"/>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466298"/>
                <a:endParaRPr lang="en-US" sz="1836" dirty="0">
                  <a:solidFill>
                    <a:prstClr val="white"/>
                  </a:solidFill>
                </a:endParaRPr>
              </a:p>
            </p:txBody>
          </p:sp>
          <p:cxnSp>
            <p:nvCxnSpPr>
              <p:cNvPr id="100" name="Straight Connector 99"/>
              <p:cNvCxnSpPr>
                <a:endCxn id="99" idx="8"/>
              </p:cNvCxnSpPr>
              <p:nvPr/>
            </p:nvCxnSpPr>
            <p:spPr>
              <a:xfrm flipH="1">
                <a:off x="4760452" y="3097897"/>
                <a:ext cx="3204" cy="577714"/>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551471" y="3392217"/>
                <a:ext cx="423482" cy="0"/>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grpSp>
      </p:grpSp>
      <p:cxnSp>
        <p:nvCxnSpPr>
          <p:cNvPr id="108" name="Straight Arrow Connector 107"/>
          <p:cNvCxnSpPr/>
          <p:nvPr/>
        </p:nvCxnSpPr>
        <p:spPr>
          <a:xfrm>
            <a:off x="1619991" y="2596139"/>
            <a:ext cx="1877822"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09680" y="2165153"/>
            <a:ext cx="1344228" cy="408075"/>
          </a:xfrm>
          <a:prstGeom prst="rect">
            <a:avLst/>
          </a:prstGeom>
        </p:spPr>
        <p:txBody>
          <a:bodyPr wrap="none">
            <a:spAutoFit/>
          </a:bodyPr>
          <a:lstStyle/>
          <a:p>
            <a:pPr defTabSz="932597">
              <a:lnSpc>
                <a:spcPts val="1224"/>
              </a:lnSpc>
            </a:pPr>
            <a:r>
              <a:rPr lang="en-US" sz="1020" dirty="0">
                <a:solidFill>
                  <a:srgbClr val="70AD47"/>
                </a:solidFill>
              </a:rPr>
              <a:t>Enable &amp; configure</a:t>
            </a:r>
          </a:p>
          <a:p>
            <a:pPr defTabSz="932597">
              <a:lnSpc>
                <a:spcPts val="1224"/>
              </a:lnSpc>
            </a:pPr>
            <a:r>
              <a:rPr lang="en-US" sz="1020" dirty="0">
                <a:solidFill>
                  <a:srgbClr val="70AD47"/>
                </a:solidFill>
              </a:rPr>
              <a:t>antimalware</a:t>
            </a:r>
          </a:p>
        </p:txBody>
      </p:sp>
      <p:cxnSp>
        <p:nvCxnSpPr>
          <p:cNvPr id="111" name="Straight Connector 110"/>
          <p:cNvCxnSpPr/>
          <p:nvPr/>
        </p:nvCxnSpPr>
        <p:spPr>
          <a:xfrm flipV="1">
            <a:off x="1620959" y="2599155"/>
            <a:ext cx="0" cy="373755"/>
          </a:xfrm>
          <a:prstGeom prst="line">
            <a:avLst/>
          </a:prstGeom>
          <a:ln w="12700">
            <a:solidFill>
              <a:srgbClr val="7AB13D"/>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4259131" y="3423354"/>
            <a:ext cx="587104" cy="251123"/>
          </a:xfrm>
          <a:prstGeom prst="rect">
            <a:avLst/>
          </a:prstGeom>
        </p:spPr>
        <p:txBody>
          <a:bodyPr wrap="square">
            <a:spAutoFit/>
          </a:bodyPr>
          <a:lstStyle/>
          <a:p>
            <a:pPr defTabSz="932597">
              <a:lnSpc>
                <a:spcPts val="1224"/>
              </a:lnSpc>
            </a:pPr>
            <a:r>
              <a:rPr lang="en-US" sz="1020" dirty="0">
                <a:solidFill>
                  <a:srgbClr val="70AD47"/>
                </a:solidFill>
              </a:rPr>
              <a:t>Events</a:t>
            </a:r>
          </a:p>
        </p:txBody>
      </p:sp>
      <p:sp>
        <p:nvSpPr>
          <p:cNvPr id="130" name="Rectangle 129"/>
          <p:cNvSpPr/>
          <p:nvPr/>
        </p:nvSpPr>
        <p:spPr>
          <a:xfrm>
            <a:off x="4022345" y="4135286"/>
            <a:ext cx="2246242" cy="408075"/>
          </a:xfrm>
          <a:prstGeom prst="rect">
            <a:avLst/>
          </a:prstGeom>
        </p:spPr>
        <p:txBody>
          <a:bodyPr wrap="square">
            <a:spAutoFit/>
          </a:bodyPr>
          <a:lstStyle/>
          <a:p>
            <a:pPr defTabSz="932597">
              <a:lnSpc>
                <a:spcPts val="1224"/>
              </a:lnSpc>
            </a:pPr>
            <a:r>
              <a:rPr lang="en-US" sz="1020" dirty="0">
                <a:solidFill>
                  <a:srgbClr val="70AD47"/>
                </a:solidFill>
              </a:rPr>
              <a:t>Extract Antimalware Health Events to SIEM or other Reporting System </a:t>
            </a:r>
          </a:p>
        </p:txBody>
      </p:sp>
      <p:cxnSp>
        <p:nvCxnSpPr>
          <p:cNvPr id="131" name="Straight Arrow Connector 130"/>
          <p:cNvCxnSpPr/>
          <p:nvPr/>
        </p:nvCxnSpPr>
        <p:spPr>
          <a:xfrm flipH="1">
            <a:off x="3703011" y="3809658"/>
            <a:ext cx="1" cy="1045131"/>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3802913" y="4198407"/>
            <a:ext cx="263748" cy="270967"/>
            <a:chOff x="8311901" y="3735285"/>
            <a:chExt cx="431800" cy="443619"/>
          </a:xfrm>
        </p:grpSpPr>
        <p:sp>
          <p:nvSpPr>
            <p:cNvPr id="137" name="Rounded Rectangle 136"/>
            <p:cNvSpPr/>
            <p:nvPr/>
          </p:nvSpPr>
          <p:spPr>
            <a:xfrm>
              <a:off x="8311901" y="3735285"/>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pic>
          <p:nvPicPr>
            <p:cNvPr id="138" name="Picture 137" descr="C:\Users\victor.melniciuc\Desktop\----Test Folder\Icon Works\UI\PNGs\Accept.png"/>
            <p:cNvPicPr preferRelativeResize="0">
              <a:picLocks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Lst>
            </a:blip>
            <a:srcRect/>
            <a:stretch>
              <a:fillRect/>
            </a:stretch>
          </p:blipFill>
          <p:spPr bwMode="auto">
            <a:xfrm>
              <a:off x="8362531" y="3791824"/>
              <a:ext cx="330540" cy="330540"/>
            </a:xfrm>
            <a:prstGeom prst="rect">
              <a:avLst/>
            </a:prstGeom>
            <a:noFill/>
            <a:effectLst/>
          </p:spPr>
        </p:pic>
      </p:grpSp>
      <p:graphicFrame>
        <p:nvGraphicFramePr>
          <p:cNvPr id="143" name="Table 142"/>
          <p:cNvGraphicFramePr>
            <a:graphicFrameLocks noGrp="1"/>
          </p:cNvGraphicFramePr>
          <p:nvPr>
            <p:extLst/>
          </p:nvPr>
        </p:nvGraphicFramePr>
        <p:xfrm>
          <a:off x="2205028" y="4926830"/>
          <a:ext cx="4103454" cy="1305642"/>
        </p:xfrm>
        <a:graphic>
          <a:graphicData uri="http://schemas.openxmlformats.org/drawingml/2006/table">
            <a:tbl>
              <a:tblPr firstRow="1" bandRow="1">
                <a:tableStyleId>{5C22544A-7EE6-4342-B048-85BDC9FD1C3A}</a:tableStyleId>
              </a:tblPr>
              <a:tblGrid>
                <a:gridCol w="601758"/>
                <a:gridCol w="704177"/>
                <a:gridCol w="1305937"/>
                <a:gridCol w="605758"/>
                <a:gridCol w="885824"/>
              </a:tblGrid>
              <a:tr h="217607">
                <a:tc>
                  <a:txBody>
                    <a:bodyPr/>
                    <a:lstStyle/>
                    <a:p>
                      <a:r>
                        <a:rPr lang="en-US" sz="800" dirty="0" smtClean="0"/>
                        <a:t>Event ID</a:t>
                      </a:r>
                      <a:endParaRPr lang="en-US" sz="800" dirty="0"/>
                    </a:p>
                  </a:txBody>
                  <a:tcPr marL="93260" marR="93260" marT="46630" marB="46630"/>
                </a:tc>
                <a:tc>
                  <a:txBody>
                    <a:bodyPr/>
                    <a:lstStyle/>
                    <a:p>
                      <a:r>
                        <a:rPr lang="en-US" sz="800" dirty="0" smtClean="0"/>
                        <a:t>Computer</a:t>
                      </a:r>
                      <a:endParaRPr lang="en-US" sz="800" dirty="0"/>
                    </a:p>
                  </a:txBody>
                  <a:tcPr marL="93260" marR="93260" marT="46630" marB="46630"/>
                </a:tc>
                <a:tc>
                  <a:txBody>
                    <a:bodyPr/>
                    <a:lstStyle/>
                    <a:p>
                      <a:r>
                        <a:rPr lang="en-US" sz="800" dirty="0" smtClean="0"/>
                        <a:t>Event Description</a:t>
                      </a:r>
                      <a:endParaRPr lang="en-US" sz="800" dirty="0"/>
                    </a:p>
                  </a:txBody>
                  <a:tcPr marL="93260" marR="93260" marT="46630" marB="46630"/>
                </a:tc>
                <a:tc>
                  <a:txBody>
                    <a:bodyPr/>
                    <a:lstStyle/>
                    <a:p>
                      <a:r>
                        <a:rPr lang="en-US" sz="800" dirty="0" smtClean="0"/>
                        <a:t>Severity</a:t>
                      </a:r>
                      <a:endParaRPr lang="en-US" sz="800" dirty="0"/>
                    </a:p>
                  </a:txBody>
                  <a:tcPr marL="93260" marR="93260" marT="46630" marB="46630"/>
                </a:tc>
                <a:tc>
                  <a:txBody>
                    <a:bodyPr/>
                    <a:lstStyle/>
                    <a:p>
                      <a:r>
                        <a:rPr lang="en-US" sz="800" dirty="0" smtClean="0"/>
                        <a:t>DateTime</a:t>
                      </a:r>
                      <a:endParaRPr lang="en-US" sz="800" dirty="0"/>
                    </a:p>
                  </a:txBody>
                  <a:tcPr marL="93260" marR="93260" marT="46630" marB="46630"/>
                </a:tc>
              </a:tr>
              <a:tr h="217607">
                <a:tc>
                  <a:txBody>
                    <a:bodyPr/>
                    <a:lstStyle/>
                    <a:p>
                      <a:r>
                        <a:rPr lang="en-US" sz="800" dirty="0" smtClean="0"/>
                        <a:t>1150</a:t>
                      </a:r>
                      <a:endParaRPr lang="en-US" sz="800" dirty="0"/>
                    </a:p>
                  </a:txBody>
                  <a:tcPr marL="93260" marR="93260" marT="46630" marB="46630"/>
                </a:tc>
                <a:tc>
                  <a:txBody>
                    <a:bodyPr/>
                    <a:lstStyle/>
                    <a:p>
                      <a:r>
                        <a:rPr lang="en-US" sz="800" dirty="0" smtClean="0"/>
                        <a:t>Machine1</a:t>
                      </a:r>
                      <a:endParaRPr lang="en-US" sz="800" dirty="0"/>
                    </a:p>
                  </a:txBody>
                  <a:tcPr marL="93260" marR="93260" marT="46630" marB="46630"/>
                </a:tc>
                <a:tc>
                  <a:txBody>
                    <a:bodyPr/>
                    <a:lstStyle/>
                    <a:p>
                      <a:r>
                        <a:rPr lang="en-US" sz="500" dirty="0" smtClean="0"/>
                        <a:t>Client in Healthy State</a:t>
                      </a:r>
                      <a:endParaRPr lang="en-US" sz="500" dirty="0"/>
                    </a:p>
                  </a:txBody>
                  <a:tcPr marL="93260" marR="93260" marT="46630" marB="46630"/>
                </a:tc>
                <a:tc>
                  <a:txBody>
                    <a:bodyPr/>
                    <a:lstStyle/>
                    <a:p>
                      <a:r>
                        <a:rPr lang="en-US" sz="800" dirty="0" smtClean="0"/>
                        <a:t>4</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2002</a:t>
                      </a:r>
                      <a:endParaRPr lang="en-US" sz="800" dirty="0"/>
                    </a:p>
                  </a:txBody>
                  <a:tcPr marL="93260" marR="93260" marT="46630" marB="46630"/>
                </a:tc>
                <a:tc>
                  <a:txBody>
                    <a:bodyPr/>
                    <a:lstStyle/>
                    <a:p>
                      <a:r>
                        <a:rPr lang="en-US" sz="800" dirty="0" smtClean="0"/>
                        <a:t>Machine2</a:t>
                      </a:r>
                      <a:endParaRPr lang="en-US" sz="800" dirty="0"/>
                    </a:p>
                  </a:txBody>
                  <a:tcPr marL="93260" marR="93260" marT="46630" marB="46630"/>
                </a:tc>
                <a:tc>
                  <a:txBody>
                    <a:bodyPr/>
                    <a:lstStyle/>
                    <a:p>
                      <a:r>
                        <a:rPr lang="en-US" sz="500" dirty="0" smtClean="0"/>
                        <a:t>Signature Updated Successfully</a:t>
                      </a:r>
                      <a:endParaRPr lang="en-US" sz="500" dirty="0"/>
                    </a:p>
                  </a:txBody>
                  <a:tcPr marL="93260" marR="93260" marT="46630" marB="46630"/>
                </a:tc>
                <a:tc>
                  <a:txBody>
                    <a:bodyPr/>
                    <a:lstStyle/>
                    <a:p>
                      <a:r>
                        <a:rPr lang="en-US" sz="800" dirty="0" smtClean="0"/>
                        <a:t>4</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5007</a:t>
                      </a:r>
                      <a:endParaRPr lang="en-US" sz="800"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Machine3</a:t>
                      </a:r>
                    </a:p>
                  </a:txBody>
                  <a:tcPr marL="93260" marR="93260" marT="46630" marB="46630"/>
                </a:tc>
                <a:tc>
                  <a:txBody>
                    <a:bodyPr/>
                    <a:lstStyle/>
                    <a:p>
                      <a:r>
                        <a:rPr lang="en-US" sz="500" dirty="0" smtClean="0"/>
                        <a:t>Configuration Applied</a:t>
                      </a:r>
                      <a:endParaRPr lang="en-US" sz="500" dirty="0"/>
                    </a:p>
                  </a:txBody>
                  <a:tcPr marL="93260" marR="93260" marT="46630" marB="46630"/>
                </a:tc>
                <a:tc>
                  <a:txBody>
                    <a:bodyPr/>
                    <a:lstStyle/>
                    <a:p>
                      <a:r>
                        <a:rPr lang="en-US" sz="800" dirty="0" smtClean="0"/>
                        <a:t>4</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1116</a:t>
                      </a:r>
                      <a:endParaRPr lang="en-US" sz="800"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Machine2</a:t>
                      </a:r>
                    </a:p>
                  </a:txBody>
                  <a:tcPr marL="93260" marR="93260" marT="46630" marB="46630"/>
                </a:tc>
                <a:tc>
                  <a:txBody>
                    <a:bodyPr/>
                    <a:lstStyle/>
                    <a:p>
                      <a:r>
                        <a:rPr lang="en-US" sz="500" dirty="0" smtClean="0"/>
                        <a:t>Malware Detected</a:t>
                      </a:r>
                      <a:endParaRPr lang="en-US" sz="500" dirty="0"/>
                    </a:p>
                  </a:txBody>
                  <a:tcPr marL="93260" marR="93260" marT="46630" marB="46630"/>
                </a:tc>
                <a:tc>
                  <a:txBody>
                    <a:bodyPr/>
                    <a:lstStyle/>
                    <a:p>
                      <a:r>
                        <a:rPr lang="en-US" sz="800" dirty="0" smtClean="0"/>
                        <a:t>1</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r h="217607">
                <a:tc>
                  <a:txBody>
                    <a:bodyPr/>
                    <a:lstStyle/>
                    <a:p>
                      <a:r>
                        <a:rPr lang="en-US" sz="800" dirty="0" smtClean="0"/>
                        <a:t>1117</a:t>
                      </a:r>
                      <a:endParaRPr lang="en-US" sz="800" dirty="0"/>
                    </a:p>
                  </a:txBody>
                  <a:tcPr marL="93260" marR="93260" marT="46630" marB="46630"/>
                </a:tc>
                <a:tc>
                  <a:txBody>
                    <a:bodyPr/>
                    <a:lstStyle/>
                    <a:p>
                      <a:r>
                        <a:rPr lang="en-US" sz="800" dirty="0" smtClean="0"/>
                        <a:t>Machine2</a:t>
                      </a:r>
                      <a:endParaRPr lang="en-US" sz="800" dirty="0"/>
                    </a:p>
                  </a:txBody>
                  <a:tcPr marL="93260" marR="93260" marT="46630" marB="46630"/>
                </a:tc>
                <a:tc>
                  <a:txBody>
                    <a:bodyPr/>
                    <a:lstStyle/>
                    <a:p>
                      <a:r>
                        <a:rPr lang="en-US" sz="500" dirty="0" smtClean="0"/>
                        <a:t>Malware Removed</a:t>
                      </a:r>
                      <a:endParaRPr lang="en-US" sz="500" dirty="0"/>
                    </a:p>
                  </a:txBody>
                  <a:tcPr marL="93260" marR="93260" marT="46630" marB="46630"/>
                </a:tc>
                <a:tc>
                  <a:txBody>
                    <a:bodyPr/>
                    <a:lstStyle/>
                    <a:p>
                      <a:r>
                        <a:rPr lang="en-US" sz="800" dirty="0" smtClean="0"/>
                        <a:t>1</a:t>
                      </a:r>
                      <a:endParaRPr lang="en-US" sz="800" dirty="0"/>
                    </a:p>
                  </a:txBody>
                  <a:tcPr marL="93260" marR="93260" marT="46630" marB="46630"/>
                </a:tc>
                <a:tc>
                  <a:txBody>
                    <a:bodyPr/>
                    <a:lstStyle/>
                    <a:p>
                      <a:r>
                        <a:rPr lang="en-US" sz="800" dirty="0" smtClean="0"/>
                        <a:t>04/29/2014</a:t>
                      </a:r>
                      <a:endParaRPr lang="en-US" sz="800" dirty="0"/>
                    </a:p>
                  </a:txBody>
                  <a:tcPr marL="93260" marR="93260" marT="46630" marB="46630"/>
                </a:tc>
              </a:tr>
            </a:tbl>
          </a:graphicData>
        </a:graphic>
      </p:graphicFrame>
      <p:sp>
        <p:nvSpPr>
          <p:cNvPr id="145" name="TextBox 152"/>
          <p:cNvSpPr txBox="1"/>
          <p:nvPr/>
        </p:nvSpPr>
        <p:spPr>
          <a:xfrm>
            <a:off x="2103674" y="4689279"/>
            <a:ext cx="1415836" cy="28630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prstClr val="black">
                    <a:lumMod val="75000"/>
                    <a:lumOff val="25000"/>
                  </a:prstClr>
                </a:solidFill>
                <a:latin typeface="Segoe UI Semibold" panose="020B0702040204020203" pitchFamily="34" charset="0"/>
              </a:rPr>
              <a:t>SIEM Admin View</a:t>
            </a:r>
          </a:p>
        </p:txBody>
      </p:sp>
      <p:grpSp>
        <p:nvGrpSpPr>
          <p:cNvPr id="146" name="Group 145"/>
          <p:cNvGrpSpPr/>
          <p:nvPr/>
        </p:nvGrpSpPr>
        <p:grpSpPr>
          <a:xfrm>
            <a:off x="661661" y="5075414"/>
            <a:ext cx="290987" cy="298951"/>
            <a:chOff x="3081492" y="4390140"/>
            <a:chExt cx="431800" cy="443619"/>
          </a:xfrm>
        </p:grpSpPr>
        <p:sp>
          <p:nvSpPr>
            <p:cNvPr id="147" name="Rounded Rectangle 146"/>
            <p:cNvSpPr/>
            <p:nvPr/>
          </p:nvSpPr>
          <p:spPr>
            <a:xfrm>
              <a:off x="3081492" y="4390140"/>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pic>
          <p:nvPicPr>
            <p:cNvPr id="148" name="Picture 147" descr="C:\Users\victor.melniciuc\Desktop\----Test Folder\Icon Works\UI\PNGs\Alert2.png"/>
            <p:cNvPicPr preferRelativeResize="0">
              <a:picLocks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a:off x="3118772" y="4430845"/>
              <a:ext cx="357800" cy="330276"/>
            </a:xfrm>
            <a:prstGeom prst="rect">
              <a:avLst/>
            </a:prstGeom>
            <a:noFill/>
            <a:effectLst/>
          </p:spPr>
        </p:pic>
      </p:grpSp>
      <p:sp>
        <p:nvSpPr>
          <p:cNvPr id="149" name="Rectangle 148"/>
          <p:cNvSpPr/>
          <p:nvPr/>
        </p:nvSpPr>
        <p:spPr>
          <a:xfrm>
            <a:off x="905994" y="5086726"/>
            <a:ext cx="1375181" cy="251123"/>
          </a:xfrm>
          <a:prstGeom prst="rect">
            <a:avLst/>
          </a:prstGeom>
        </p:spPr>
        <p:txBody>
          <a:bodyPr wrap="square">
            <a:spAutoFit/>
          </a:bodyPr>
          <a:lstStyle/>
          <a:p>
            <a:pPr defTabSz="932597">
              <a:lnSpc>
                <a:spcPts val="1224"/>
              </a:lnSpc>
            </a:pPr>
            <a:r>
              <a:rPr lang="en-US" sz="1020" dirty="0">
                <a:solidFill>
                  <a:srgbClr val="70AD47"/>
                </a:solidFill>
              </a:rPr>
              <a:t>Alerting &amp; reporting</a:t>
            </a:r>
          </a:p>
        </p:txBody>
      </p:sp>
      <p:cxnSp>
        <p:nvCxnSpPr>
          <p:cNvPr id="150" name="Straight Arrow Connector 149"/>
          <p:cNvCxnSpPr/>
          <p:nvPr/>
        </p:nvCxnSpPr>
        <p:spPr>
          <a:xfrm flipV="1">
            <a:off x="1611111" y="4315233"/>
            <a:ext cx="0" cy="708801"/>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11111" y="5024034"/>
            <a:ext cx="593917" cy="0"/>
          </a:xfrm>
          <a:prstGeom prst="line">
            <a:avLst/>
          </a:prstGeom>
          <a:ln w="12700">
            <a:solidFill>
              <a:srgbClr val="7FBA00"/>
            </a:solidFill>
          </a:ln>
        </p:spPr>
        <p:style>
          <a:lnRef idx="1">
            <a:schemeClr val="accent1"/>
          </a:lnRef>
          <a:fillRef idx="0">
            <a:schemeClr val="accent1"/>
          </a:fillRef>
          <a:effectRef idx="0">
            <a:schemeClr val="accent1"/>
          </a:effectRef>
          <a:fontRef idx="minor">
            <a:schemeClr val="tx1"/>
          </a:fontRef>
        </p:style>
      </p:cxnSp>
      <p:pic>
        <p:nvPicPr>
          <p:cNvPr id="110" name="Picture 109"/>
          <p:cNvPicPr>
            <a:picLocks noChangeAspect="1"/>
          </p:cNvPicPr>
          <p:nvPr/>
        </p:nvPicPr>
        <p:blipFill>
          <a:blip r:embed="rId10"/>
          <a:stretch>
            <a:fillRect/>
          </a:stretch>
        </p:blipFill>
        <p:spPr>
          <a:xfrm>
            <a:off x="4780068" y="2678549"/>
            <a:ext cx="434042" cy="364129"/>
          </a:xfrm>
          <a:prstGeom prst="rect">
            <a:avLst/>
          </a:prstGeom>
        </p:spPr>
      </p:pic>
      <p:grpSp>
        <p:nvGrpSpPr>
          <p:cNvPr id="162" name="Group 161"/>
          <p:cNvGrpSpPr/>
          <p:nvPr/>
        </p:nvGrpSpPr>
        <p:grpSpPr>
          <a:xfrm>
            <a:off x="669164" y="2225822"/>
            <a:ext cx="300655" cy="270093"/>
            <a:chOff x="4495800" y="3230211"/>
            <a:chExt cx="431800" cy="446409"/>
          </a:xfrm>
        </p:grpSpPr>
        <p:sp>
          <p:nvSpPr>
            <p:cNvPr id="163" name="Rounded Rectangle 162"/>
            <p:cNvSpPr/>
            <p:nvPr/>
          </p:nvSpPr>
          <p:spPr>
            <a:xfrm>
              <a:off x="4495800" y="3233001"/>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grpSp>
          <p:nvGrpSpPr>
            <p:cNvPr id="164" name="Group 163"/>
            <p:cNvGrpSpPr/>
            <p:nvPr/>
          </p:nvGrpSpPr>
          <p:grpSpPr>
            <a:xfrm>
              <a:off x="4555951" y="3230211"/>
              <a:ext cx="311497" cy="425686"/>
              <a:chOff x="4551471" y="3097897"/>
              <a:chExt cx="423482" cy="578723"/>
            </a:xfrm>
          </p:grpSpPr>
          <p:sp>
            <p:nvSpPr>
              <p:cNvPr id="165" name="Freeform 9"/>
              <p:cNvSpPr>
                <a:spLocks/>
              </p:cNvSpPr>
              <p:nvPr/>
            </p:nvSpPr>
            <p:spPr bwMode="auto">
              <a:xfrm>
                <a:off x="4552359" y="3122144"/>
                <a:ext cx="422594" cy="554476"/>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466298"/>
                <a:endParaRPr lang="en-US" sz="1836" dirty="0">
                  <a:solidFill>
                    <a:prstClr val="white"/>
                  </a:solidFill>
                </a:endParaRPr>
              </a:p>
            </p:txBody>
          </p:sp>
          <p:cxnSp>
            <p:nvCxnSpPr>
              <p:cNvPr id="166" name="Straight Connector 165"/>
              <p:cNvCxnSpPr>
                <a:endCxn id="165" idx="8"/>
              </p:cNvCxnSpPr>
              <p:nvPr/>
            </p:nvCxnSpPr>
            <p:spPr>
              <a:xfrm flipH="1">
                <a:off x="4760452" y="3097897"/>
                <a:ext cx="3204" cy="577714"/>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551471" y="3392217"/>
                <a:ext cx="423482" cy="0"/>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grpSp>
      </p:grpSp>
      <p:grpSp>
        <p:nvGrpSpPr>
          <p:cNvPr id="102" name="Group 101"/>
          <p:cNvGrpSpPr/>
          <p:nvPr/>
        </p:nvGrpSpPr>
        <p:grpSpPr>
          <a:xfrm>
            <a:off x="5099539" y="2579222"/>
            <a:ext cx="300655" cy="270093"/>
            <a:chOff x="4495800" y="3230211"/>
            <a:chExt cx="431800" cy="446409"/>
          </a:xfrm>
        </p:grpSpPr>
        <p:sp>
          <p:nvSpPr>
            <p:cNvPr id="103" name="Rounded Rectangle 102"/>
            <p:cNvSpPr/>
            <p:nvPr/>
          </p:nvSpPr>
          <p:spPr>
            <a:xfrm>
              <a:off x="4495800" y="3233001"/>
              <a:ext cx="431800" cy="443619"/>
            </a:xfrm>
            <a:prstGeom prst="round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endParaRPr lang="en-US" sz="1836" dirty="0">
                <a:solidFill>
                  <a:prstClr val="white"/>
                </a:solidFill>
              </a:endParaRPr>
            </a:p>
          </p:txBody>
        </p:sp>
        <p:grpSp>
          <p:nvGrpSpPr>
            <p:cNvPr id="104" name="Group 103"/>
            <p:cNvGrpSpPr/>
            <p:nvPr/>
          </p:nvGrpSpPr>
          <p:grpSpPr>
            <a:xfrm>
              <a:off x="4555951" y="3230211"/>
              <a:ext cx="311497" cy="425686"/>
              <a:chOff x="4551471" y="3097897"/>
              <a:chExt cx="423482" cy="578723"/>
            </a:xfrm>
          </p:grpSpPr>
          <p:sp>
            <p:nvSpPr>
              <p:cNvPr id="105" name="Freeform 9"/>
              <p:cNvSpPr>
                <a:spLocks/>
              </p:cNvSpPr>
              <p:nvPr/>
            </p:nvSpPr>
            <p:spPr bwMode="auto">
              <a:xfrm>
                <a:off x="4552359" y="3122144"/>
                <a:ext cx="422594" cy="554476"/>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466298"/>
                <a:endParaRPr lang="en-US" sz="1836" dirty="0">
                  <a:solidFill>
                    <a:prstClr val="white"/>
                  </a:solidFill>
                </a:endParaRPr>
              </a:p>
            </p:txBody>
          </p:sp>
          <p:cxnSp>
            <p:nvCxnSpPr>
              <p:cNvPr id="106" name="Straight Connector 105"/>
              <p:cNvCxnSpPr>
                <a:endCxn id="105" idx="8"/>
              </p:cNvCxnSpPr>
              <p:nvPr/>
            </p:nvCxnSpPr>
            <p:spPr>
              <a:xfrm flipH="1">
                <a:off x="4760452" y="3097897"/>
                <a:ext cx="3204" cy="577714"/>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551471" y="3392217"/>
                <a:ext cx="423482" cy="0"/>
              </a:xfrm>
              <a:prstGeom prst="line">
                <a:avLst/>
              </a:prstGeom>
              <a:ln w="28575">
                <a:solidFill>
                  <a:srgbClr val="80B940"/>
                </a:solidFill>
              </a:ln>
            </p:spPr>
            <p:style>
              <a:lnRef idx="1">
                <a:schemeClr val="accent1"/>
              </a:lnRef>
              <a:fillRef idx="0">
                <a:schemeClr val="accent1"/>
              </a:fillRef>
              <a:effectRef idx="0">
                <a:schemeClr val="accent1"/>
              </a:effectRef>
              <a:fontRef idx="minor">
                <a:schemeClr val="tx1"/>
              </a:fontRef>
            </p:style>
          </p:cxnSp>
        </p:grpSp>
      </p:grpSp>
      <p:sp>
        <p:nvSpPr>
          <p:cNvPr id="113" name="Slide Number Placeholder 5"/>
          <p:cNvSpPr txBox="1">
            <a:spLocks/>
          </p:cNvSpPr>
          <p:nvPr/>
        </p:nvSpPr>
        <p:spPr>
          <a:xfrm>
            <a:off x="2890463" y="1845947"/>
            <a:ext cx="1474909" cy="372394"/>
          </a:xfrm>
          <a:prstGeom prst="rect">
            <a:avLst/>
          </a:prstGeom>
          <a:solidFill>
            <a:schemeClr val="bg1">
              <a:lumMod val="95000"/>
            </a:schemeClr>
          </a:solid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spTree>
    <p:extLst>
      <p:ext uri="{BB962C8B-B14F-4D97-AF65-F5344CB8AC3E}">
        <p14:creationId xmlns:p14="http://schemas.microsoft.com/office/powerpoint/2010/main" val="503862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Horizontal)">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21" presetClass="entr" presetSubtype="1" fill="hold" nodeType="withEffect">
                                  <p:stCondLst>
                                    <p:cond delay="1000"/>
                                  </p:stCondLst>
                                  <p:childTnLst>
                                    <p:set>
                                      <p:cBhvr>
                                        <p:cTn id="13" dur="1" fill="hold">
                                          <p:stCondLst>
                                            <p:cond delay="0"/>
                                          </p:stCondLst>
                                        </p:cTn>
                                        <p:tgtEl>
                                          <p:spTgt spid="90"/>
                                        </p:tgtEl>
                                        <p:attrNameLst>
                                          <p:attrName>style.visibility</p:attrName>
                                        </p:attrNameLst>
                                      </p:cBhvr>
                                      <p:to>
                                        <p:strVal val="visible"/>
                                      </p:to>
                                    </p:set>
                                    <p:animEffect transition="in" filter="wheel(1)">
                                      <p:cBhvr>
                                        <p:cTn id="14" dur="2000"/>
                                        <p:tgtEl>
                                          <p:spTgt spid="90"/>
                                        </p:tgtEl>
                                      </p:cBhvr>
                                    </p:animEffect>
                                  </p:childTnLst>
                                </p:cTn>
                              </p:par>
                              <p:par>
                                <p:cTn id="15" presetID="21" presetClass="entr" presetSubtype="1" fill="hold" nodeType="withEffect">
                                  <p:stCondLst>
                                    <p:cond delay="1000"/>
                                  </p:stCondLst>
                                  <p:childTnLst>
                                    <p:set>
                                      <p:cBhvr>
                                        <p:cTn id="16" dur="1" fill="hold">
                                          <p:stCondLst>
                                            <p:cond delay="0"/>
                                          </p:stCondLst>
                                        </p:cTn>
                                        <p:tgtEl>
                                          <p:spTgt spid="162"/>
                                        </p:tgtEl>
                                        <p:attrNameLst>
                                          <p:attrName>style.visibility</p:attrName>
                                        </p:attrNameLst>
                                      </p:cBhvr>
                                      <p:to>
                                        <p:strVal val="visible"/>
                                      </p:to>
                                    </p:set>
                                    <p:animEffect transition="in" filter="wheel(1)">
                                      <p:cBhvr>
                                        <p:cTn id="17" dur="2000"/>
                                        <p:tgtEl>
                                          <p:spTgt spid="162"/>
                                        </p:tgtEl>
                                      </p:cBhvr>
                                    </p:animEffect>
                                  </p:childTnLst>
                                </p:cTn>
                              </p:par>
                              <p:par>
                                <p:cTn id="18" presetID="21" presetClass="entr" presetSubtype="1" fill="hold" nodeType="withEffect">
                                  <p:stCondLst>
                                    <p:cond delay="1000"/>
                                  </p:stCondLst>
                                  <p:childTnLst>
                                    <p:set>
                                      <p:cBhvr>
                                        <p:cTn id="19" dur="1" fill="hold">
                                          <p:stCondLst>
                                            <p:cond delay="0"/>
                                          </p:stCondLst>
                                        </p:cTn>
                                        <p:tgtEl>
                                          <p:spTgt spid="96"/>
                                        </p:tgtEl>
                                        <p:attrNameLst>
                                          <p:attrName>style.visibility</p:attrName>
                                        </p:attrNameLst>
                                      </p:cBhvr>
                                      <p:to>
                                        <p:strVal val="visible"/>
                                      </p:to>
                                    </p:set>
                                    <p:animEffect transition="in" filter="wheel(1)">
                                      <p:cBhvr>
                                        <p:cTn id="20" dur="2000"/>
                                        <p:tgtEl>
                                          <p:spTgt spid="96"/>
                                        </p:tgtEl>
                                      </p:cBhvr>
                                    </p:animEffect>
                                  </p:childTnLst>
                                </p:cTn>
                              </p:par>
                              <p:par>
                                <p:cTn id="21" presetID="21" presetClass="entr" presetSubtype="1" fill="hold" nodeType="withEffect">
                                  <p:stCondLst>
                                    <p:cond delay="1000"/>
                                  </p:stCondLst>
                                  <p:childTnLst>
                                    <p:set>
                                      <p:cBhvr>
                                        <p:cTn id="22" dur="1" fill="hold">
                                          <p:stCondLst>
                                            <p:cond delay="0"/>
                                          </p:stCondLst>
                                        </p:cTn>
                                        <p:tgtEl>
                                          <p:spTgt spid="102"/>
                                        </p:tgtEl>
                                        <p:attrNameLst>
                                          <p:attrName>style.visibility</p:attrName>
                                        </p:attrNameLst>
                                      </p:cBhvr>
                                      <p:to>
                                        <p:strVal val="visible"/>
                                      </p:to>
                                    </p:set>
                                    <p:animEffect transition="in" filter="wheel(1)">
                                      <p:cBhvr>
                                        <p:cTn id="23" dur="2000"/>
                                        <p:tgtEl>
                                          <p:spTgt spid="102"/>
                                        </p:tgtEl>
                                      </p:cBhvr>
                                    </p:animEffect>
                                  </p:childTnLst>
                                </p:cTn>
                              </p:par>
                              <p:par>
                                <p:cTn id="24" presetID="1" presetClass="entr" presetSubtype="0" fill="hold" grpId="0" nodeType="withEffect">
                                  <p:stCondLst>
                                    <p:cond delay="1000"/>
                                  </p:stCondLst>
                                  <p:childTnLst>
                                    <p:set>
                                      <p:cBhvr>
                                        <p:cTn id="25" dur="1" fill="hold">
                                          <p:stCondLst>
                                            <p:cond delay="0"/>
                                          </p:stCondLst>
                                        </p:cTn>
                                        <p:tgtEl>
                                          <p:spTgt spid="109"/>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108"/>
                                        </p:tgtEl>
                                        <p:attrNameLst>
                                          <p:attrName>style.visibility</p:attrName>
                                        </p:attrNameLst>
                                      </p:cBhvr>
                                      <p:to>
                                        <p:strVal val="visible"/>
                                      </p:to>
                                    </p:set>
                                  </p:childTnLst>
                                </p:cTn>
                              </p:par>
                              <p:par>
                                <p:cTn id="28" presetID="1" presetClass="entr" presetSubtype="0" fill="hold" nodeType="withEffect">
                                  <p:stCondLst>
                                    <p:cond delay="1000"/>
                                  </p:stCondLst>
                                  <p:childTnLst>
                                    <p:set>
                                      <p:cBhvr>
                                        <p:cTn id="29" dur="1" fill="hold">
                                          <p:stCondLst>
                                            <p:cond delay="0"/>
                                          </p:stCondLst>
                                        </p:cTn>
                                        <p:tgtEl>
                                          <p:spTgt spid="111"/>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31"/>
                                        </p:tgtEl>
                                        <p:attrNameLst>
                                          <p:attrName>style.visibility</p:attrName>
                                        </p:attrNameLst>
                                      </p:cBhvr>
                                      <p:to>
                                        <p:strVal val="visible"/>
                                      </p:to>
                                    </p:set>
                                  </p:childTnLst>
                                </p:cTn>
                              </p:par>
                              <p:par>
                                <p:cTn id="46" presetID="21" presetClass="entr" presetSubtype="1" fill="hold"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wheel(1)">
                                      <p:cBhvr>
                                        <p:cTn id="48" dur="2000"/>
                                        <p:tgtEl>
                                          <p:spTgt spid="136"/>
                                        </p:tgtEl>
                                      </p:cBhvr>
                                    </p:animEffect>
                                  </p:childTnLst>
                                </p:cTn>
                              </p:par>
                            </p:childTnLst>
                          </p:cTn>
                        </p:par>
                        <p:par>
                          <p:cTn id="49" fill="hold">
                            <p:stCondLst>
                              <p:cond delay="5500"/>
                            </p:stCondLst>
                            <p:childTnLst>
                              <p:par>
                                <p:cTn id="50" presetID="21" presetClass="entr" presetSubtype="1" fill="hold" nodeType="after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wheel(1)">
                                      <p:cBhvr>
                                        <p:cTn id="52" dur="2000"/>
                                        <p:tgtEl>
                                          <p:spTgt spid="146"/>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09" grpId="0"/>
      <p:bldP spid="120" grpId="0"/>
      <p:bldP spid="130" grpId="0"/>
      <p:bldP spid="145" grpId="0"/>
      <p:bldP spid="1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Microsoft Azure Security and Compliance Overview </a:t>
            </a:r>
          </a:p>
        </p:txBody>
      </p:sp>
      <p:sp>
        <p:nvSpPr>
          <p:cNvPr id="3" name="Text Placeholder 2"/>
          <p:cNvSpPr>
            <a:spLocks noGrp="1"/>
          </p:cNvSpPr>
          <p:nvPr>
            <p:ph type="body" sz="quarter" idx="14"/>
          </p:nvPr>
        </p:nvSpPr>
        <p:spPr/>
        <p:txBody>
          <a:bodyPr/>
          <a:lstStyle/>
          <a:p>
            <a:r>
              <a:rPr lang="en-US" dirty="0" smtClean="0"/>
              <a:t>Sarah Fender</a:t>
            </a:r>
          </a:p>
          <a:p>
            <a:r>
              <a:rPr lang="en-US" dirty="0" smtClean="0"/>
              <a:t>Mark Perry</a:t>
            </a:r>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CDP-B230</a:t>
            </a:r>
          </a:p>
        </p:txBody>
      </p:sp>
    </p:spTree>
    <p:extLst>
      <p:ext uri="{BB962C8B-B14F-4D97-AF65-F5344CB8AC3E}">
        <p14:creationId xmlns:p14="http://schemas.microsoft.com/office/powerpoint/2010/main" val="28416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
          <p:cNvSpPr txBox="1"/>
          <p:nvPr/>
        </p:nvSpPr>
        <p:spPr>
          <a:xfrm>
            <a:off x="7439099" y="1843479"/>
            <a:ext cx="4703425" cy="4613482"/>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612"/>
              </a:spcAft>
            </a:pPr>
            <a:r>
              <a:rPr lang="en-US" sz="2040" b="1" dirty="0">
                <a:solidFill>
                  <a:srgbClr val="0171B0"/>
                </a:solidFill>
              </a:rPr>
              <a:t>AZURE:</a:t>
            </a:r>
            <a:endParaRPr lang="en-US" sz="2040" b="1" dirty="0">
              <a:solidFill>
                <a:srgbClr val="44546A"/>
              </a:solidFill>
            </a:endParaRPr>
          </a:p>
          <a:p>
            <a:pPr marL="241245" indent="-241245">
              <a:buFont typeface="Arial" panose="020B0604020202020204" pitchFamily="34" charset="0"/>
              <a:buChar char="•"/>
            </a:pPr>
            <a:r>
              <a:rPr lang="en-US" sz="1836" dirty="0">
                <a:solidFill>
                  <a:prstClr val="white"/>
                </a:solidFill>
              </a:rPr>
              <a:t>Performs big data analysis of logs for intrusion detection &amp; prevention for the platform</a:t>
            </a:r>
          </a:p>
          <a:p>
            <a:pPr marL="241245" indent="-241245">
              <a:buFont typeface="Arial" panose="020B0604020202020204" pitchFamily="34" charset="0"/>
              <a:buChar char="•"/>
            </a:pPr>
            <a:r>
              <a:rPr lang="en-US" sz="1836" dirty="0">
                <a:solidFill>
                  <a:prstClr val="white"/>
                </a:solidFill>
              </a:rPr>
              <a:t>Employs denial of service attack prevention measures for the </a:t>
            </a:r>
            <a:r>
              <a:rPr lang="en-US" sz="1836" dirty="0" smtClean="0">
                <a:solidFill>
                  <a:prstClr val="white"/>
                </a:solidFill>
              </a:rPr>
              <a:t>platform</a:t>
            </a:r>
          </a:p>
          <a:p>
            <a:pPr marL="241245" indent="-241245">
              <a:buFont typeface="Arial" panose="020B0604020202020204" pitchFamily="34" charset="0"/>
              <a:buChar char="•"/>
            </a:pPr>
            <a:r>
              <a:rPr lang="en-US" sz="1836" dirty="0" smtClean="0">
                <a:solidFill>
                  <a:prstClr val="white"/>
                </a:solidFill>
              </a:rPr>
              <a:t>Regularly </a:t>
            </a:r>
            <a:r>
              <a:rPr lang="en-US" sz="1836" dirty="0">
                <a:solidFill>
                  <a:prstClr val="white"/>
                </a:solidFill>
              </a:rPr>
              <a:t>performs penetration testing</a:t>
            </a:r>
          </a:p>
          <a:p>
            <a:pPr marL="241245" indent="-241245">
              <a:buFont typeface="Arial" panose="020B0604020202020204" pitchFamily="34" charset="0"/>
              <a:buChar char="•"/>
            </a:pPr>
            <a:endParaRPr lang="en-US" sz="1836" dirty="0">
              <a:solidFill>
                <a:prstClr val="white"/>
              </a:solidFill>
            </a:endParaRPr>
          </a:p>
          <a:p>
            <a:pPr>
              <a:spcAft>
                <a:spcPts val="612"/>
              </a:spcAft>
            </a:pPr>
            <a:r>
              <a:rPr lang="en-US" sz="2040" b="1" dirty="0">
                <a:solidFill>
                  <a:srgbClr val="0171B0"/>
                </a:solidFill>
              </a:rPr>
              <a:t>CUSTOMER:</a:t>
            </a:r>
            <a:endParaRPr lang="en-US" sz="2040" b="1" dirty="0">
              <a:solidFill>
                <a:srgbClr val="44546A"/>
              </a:solidFill>
            </a:endParaRPr>
          </a:p>
          <a:p>
            <a:pPr marL="241245" indent="-241245">
              <a:buFont typeface="Arial" panose="020B0604020202020204" pitchFamily="34" charset="0"/>
              <a:buChar char="•"/>
            </a:pPr>
            <a:r>
              <a:rPr lang="en-US" sz="1836" dirty="0">
                <a:solidFill>
                  <a:prstClr val="white"/>
                </a:solidFill>
              </a:rPr>
              <a:t>Can add extra layers of protection by deploying additional controls, including DOS, IDS, web application firewalls</a:t>
            </a:r>
          </a:p>
          <a:p>
            <a:pPr marL="241245" indent="-241245">
              <a:buFont typeface="Arial" panose="020B0604020202020204" pitchFamily="34" charset="0"/>
              <a:buChar char="•"/>
            </a:pPr>
            <a:r>
              <a:rPr lang="en-US" sz="1836" dirty="0">
                <a:solidFill>
                  <a:prstClr val="white"/>
                </a:solidFill>
              </a:rPr>
              <a:t>Conducts authorized penetration testing of their applications</a:t>
            </a:r>
          </a:p>
          <a:p>
            <a:pPr marL="241245" indent="-241245">
              <a:buFont typeface="Arial" panose="020B0604020202020204" pitchFamily="34" charset="0"/>
              <a:buChar char="•"/>
            </a:pPr>
            <a:endParaRPr lang="en-US" sz="1836" dirty="0">
              <a:solidFill>
                <a:prstClr val="white"/>
              </a:solidFill>
            </a:endParaRPr>
          </a:p>
        </p:txBody>
      </p:sp>
      <p:sp>
        <p:nvSpPr>
          <p:cNvPr id="59" name="Rectangle 58"/>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62" name="Title 1"/>
          <p:cNvSpPr txBox="1">
            <a:spLocks/>
          </p:cNvSpPr>
          <p:nvPr/>
        </p:nvSpPr>
        <p:spPr>
          <a:xfrm>
            <a:off x="572843" y="222628"/>
            <a:ext cx="9236453" cy="865410"/>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Threat </a:t>
            </a:r>
            <a:r>
              <a:rPr lang="en-US" sz="5507" dirty="0" smtClean="0">
                <a:solidFill>
                  <a:prstClr val="white"/>
                </a:solidFill>
              </a:rPr>
              <a:t>defense</a:t>
            </a:r>
            <a:endParaRPr lang="en-US" sz="5507" dirty="0">
              <a:solidFill>
                <a:prstClr val="white"/>
              </a:solidFill>
            </a:endParaRPr>
          </a:p>
        </p:txBody>
      </p:sp>
      <p:sp>
        <p:nvSpPr>
          <p:cNvPr id="56" name="Rectangle 55"/>
          <p:cNvSpPr/>
          <p:nvPr/>
        </p:nvSpPr>
        <p:spPr>
          <a:xfrm>
            <a:off x="2229845" y="2343661"/>
            <a:ext cx="3736955" cy="4037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58" name="Rounded Rectangle 57"/>
          <p:cNvSpPr/>
          <p:nvPr/>
        </p:nvSpPr>
        <p:spPr>
          <a:xfrm>
            <a:off x="2819142" y="3059616"/>
            <a:ext cx="2694965" cy="441800"/>
          </a:xfrm>
          <a:prstGeom prst="roundRect">
            <a:avLst>
              <a:gd name="adj" fmla="val 0"/>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69" name="Rectangle 68"/>
          <p:cNvSpPr/>
          <p:nvPr/>
        </p:nvSpPr>
        <p:spPr>
          <a:xfrm>
            <a:off x="2819144" y="3595604"/>
            <a:ext cx="2694964" cy="2482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70" name="TextBox 130"/>
          <p:cNvSpPr txBox="1"/>
          <p:nvPr/>
        </p:nvSpPr>
        <p:spPr>
          <a:xfrm>
            <a:off x="2910353" y="3626505"/>
            <a:ext cx="1441995" cy="16009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srgbClr val="5B9BD5">
                    <a:lumMod val="50000"/>
                  </a:srgbClr>
                </a:solidFill>
              </a:rPr>
              <a:t>Customer Environment</a:t>
            </a:r>
          </a:p>
        </p:txBody>
      </p:sp>
      <p:sp>
        <p:nvSpPr>
          <p:cNvPr id="76" name="Rounded Rectangle 75"/>
          <p:cNvSpPr/>
          <p:nvPr/>
        </p:nvSpPr>
        <p:spPr>
          <a:xfrm>
            <a:off x="2661371" y="2868925"/>
            <a:ext cx="3026582" cy="3309284"/>
          </a:xfrm>
          <a:prstGeom prst="roundRect">
            <a:avLst>
              <a:gd name="adj" fmla="val 0"/>
            </a:avLst>
          </a:prstGeom>
          <a:noFill/>
          <a:ln w="1905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77" name="Rounded Rectangle 76"/>
          <p:cNvSpPr/>
          <p:nvPr/>
        </p:nvSpPr>
        <p:spPr>
          <a:xfrm>
            <a:off x="3058115" y="3834059"/>
            <a:ext cx="2220600" cy="2162371"/>
          </a:xfrm>
          <a:prstGeom prst="roundRect">
            <a:avLst>
              <a:gd name="adj" fmla="val 2778"/>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79" name="Rounded Rectangle 78"/>
          <p:cNvSpPr/>
          <p:nvPr/>
        </p:nvSpPr>
        <p:spPr>
          <a:xfrm>
            <a:off x="3253546" y="4065596"/>
            <a:ext cx="1819922" cy="540601"/>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80" name="TextBox 136"/>
          <p:cNvSpPr txBox="1"/>
          <p:nvPr/>
        </p:nvSpPr>
        <p:spPr>
          <a:xfrm>
            <a:off x="3801178" y="4469425"/>
            <a:ext cx="766776"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Application Tier</a:t>
            </a:r>
          </a:p>
        </p:txBody>
      </p:sp>
      <p:sp>
        <p:nvSpPr>
          <p:cNvPr id="81" name="Rounded Rectangle 80"/>
          <p:cNvSpPr/>
          <p:nvPr/>
        </p:nvSpPr>
        <p:spPr>
          <a:xfrm>
            <a:off x="3253546" y="4707512"/>
            <a:ext cx="1819922" cy="549020"/>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82" name="TextBox 141"/>
          <p:cNvSpPr txBox="1"/>
          <p:nvPr/>
        </p:nvSpPr>
        <p:spPr>
          <a:xfrm>
            <a:off x="3923230" y="5119761"/>
            <a:ext cx="470857"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Logic Tier</a:t>
            </a:r>
          </a:p>
        </p:txBody>
      </p:sp>
      <p:sp>
        <p:nvSpPr>
          <p:cNvPr id="90" name="Rounded Rectangle 89"/>
          <p:cNvSpPr/>
          <p:nvPr/>
        </p:nvSpPr>
        <p:spPr>
          <a:xfrm>
            <a:off x="3253546" y="5346745"/>
            <a:ext cx="1819922" cy="557580"/>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91" name="TextBox 146"/>
          <p:cNvSpPr txBox="1"/>
          <p:nvPr/>
        </p:nvSpPr>
        <p:spPr>
          <a:xfrm>
            <a:off x="3840192" y="5781780"/>
            <a:ext cx="662141"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Database Tier</a:t>
            </a:r>
          </a:p>
        </p:txBody>
      </p:sp>
      <p:sp>
        <p:nvSpPr>
          <p:cNvPr id="92" name="TextBox 150"/>
          <p:cNvSpPr txBox="1"/>
          <p:nvPr/>
        </p:nvSpPr>
        <p:spPr>
          <a:xfrm>
            <a:off x="3165496" y="3901235"/>
            <a:ext cx="802744"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b="1" dirty="0">
                <a:solidFill>
                  <a:prstClr val="black">
                    <a:lumMod val="75000"/>
                    <a:lumOff val="25000"/>
                  </a:prstClr>
                </a:solidFill>
              </a:rPr>
              <a:t>Virtual Network</a:t>
            </a:r>
          </a:p>
        </p:txBody>
      </p:sp>
      <p:sp>
        <p:nvSpPr>
          <p:cNvPr id="93" name="Rounded Rectangle 92"/>
          <p:cNvSpPr/>
          <p:nvPr/>
        </p:nvSpPr>
        <p:spPr>
          <a:xfrm>
            <a:off x="2229845" y="1634727"/>
            <a:ext cx="3736955" cy="63087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98" name="TextBox 156"/>
          <p:cNvSpPr txBox="1"/>
          <p:nvPr/>
        </p:nvSpPr>
        <p:spPr>
          <a:xfrm>
            <a:off x="2264052" y="1854515"/>
            <a:ext cx="953286" cy="2511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24"/>
              </a:lnSpc>
            </a:pPr>
            <a:r>
              <a:rPr lang="en-US" sz="1224" b="1" dirty="0">
                <a:solidFill>
                  <a:srgbClr val="5B9BD5">
                    <a:lumMod val="50000"/>
                  </a:srgbClr>
                </a:solidFill>
              </a:rPr>
              <a:t>INTERNET</a:t>
            </a:r>
          </a:p>
        </p:txBody>
      </p:sp>
      <p:pic>
        <p:nvPicPr>
          <p:cNvPr id="99" name="Picture 98"/>
          <p:cNvPicPr>
            <a:picLocks noChangeAspect="1"/>
          </p:cNvPicPr>
          <p:nvPr/>
        </p:nvPicPr>
        <p:blipFill>
          <a:blip r:embed="rId3"/>
          <a:stretch>
            <a:fillRect/>
          </a:stretch>
        </p:blipFill>
        <p:spPr>
          <a:xfrm>
            <a:off x="4231382" y="1854108"/>
            <a:ext cx="218326" cy="307858"/>
          </a:xfrm>
          <a:prstGeom prst="rect">
            <a:avLst/>
          </a:prstGeom>
        </p:spPr>
      </p:pic>
      <p:pic>
        <p:nvPicPr>
          <p:cNvPr id="100" name="Picture 99"/>
          <p:cNvPicPr>
            <a:picLocks noChangeAspect="1"/>
          </p:cNvPicPr>
          <p:nvPr/>
        </p:nvPicPr>
        <p:blipFill>
          <a:blip r:embed="rId4"/>
          <a:stretch>
            <a:fillRect/>
          </a:stretch>
        </p:blipFill>
        <p:spPr>
          <a:xfrm>
            <a:off x="4002372" y="1896398"/>
            <a:ext cx="314942" cy="207950"/>
          </a:xfrm>
          <a:prstGeom prst="rect">
            <a:avLst/>
          </a:prstGeom>
        </p:spPr>
      </p:pic>
      <p:pic>
        <p:nvPicPr>
          <p:cNvPr id="101" name="Picture 100"/>
          <p:cNvPicPr>
            <a:picLocks noChangeAspect="1"/>
          </p:cNvPicPr>
          <p:nvPr/>
        </p:nvPicPr>
        <p:blipFill>
          <a:blip r:embed="rId5"/>
          <a:stretch>
            <a:fillRect/>
          </a:stretch>
        </p:blipFill>
        <p:spPr>
          <a:xfrm>
            <a:off x="3911037" y="1758348"/>
            <a:ext cx="314686" cy="290298"/>
          </a:xfrm>
          <a:prstGeom prst="rect">
            <a:avLst/>
          </a:prstGeom>
        </p:spPr>
      </p:pic>
      <p:sp>
        <p:nvSpPr>
          <p:cNvPr id="102" name="TextBox 165"/>
          <p:cNvSpPr txBox="1"/>
          <p:nvPr/>
        </p:nvSpPr>
        <p:spPr>
          <a:xfrm>
            <a:off x="1782199" y="4725014"/>
            <a:ext cx="463007" cy="2542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srgbClr val="5B9BD5">
                    <a:lumMod val="50000"/>
                  </a:srgbClr>
                </a:solidFill>
              </a:rPr>
              <a:t>VPN</a:t>
            </a:r>
          </a:p>
        </p:txBody>
      </p:sp>
      <p:grpSp>
        <p:nvGrpSpPr>
          <p:cNvPr id="103" name="Group 102"/>
          <p:cNvGrpSpPr/>
          <p:nvPr/>
        </p:nvGrpSpPr>
        <p:grpSpPr>
          <a:xfrm>
            <a:off x="711941" y="4473628"/>
            <a:ext cx="959246" cy="959246"/>
            <a:chOff x="2536162" y="4969433"/>
            <a:chExt cx="889279" cy="889279"/>
          </a:xfrm>
        </p:grpSpPr>
        <p:sp>
          <p:nvSpPr>
            <p:cNvPr id="104" name="Oval 103"/>
            <p:cNvSpPr/>
            <p:nvPr/>
          </p:nvSpPr>
          <p:spPr>
            <a:xfrm>
              <a:off x="2536162" y="4969433"/>
              <a:ext cx="889279" cy="8892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pic>
          <p:nvPicPr>
            <p:cNvPr id="105" name="Picture 104"/>
            <p:cNvPicPr>
              <a:picLocks noChangeAspect="1"/>
            </p:cNvPicPr>
            <p:nvPr/>
          </p:nvPicPr>
          <p:blipFill>
            <a:blip r:embed="rId6"/>
            <a:stretch>
              <a:fillRect/>
            </a:stretch>
          </p:blipFill>
          <p:spPr>
            <a:xfrm>
              <a:off x="2663605" y="5189974"/>
              <a:ext cx="294587" cy="457284"/>
            </a:xfrm>
            <a:prstGeom prst="rect">
              <a:avLst/>
            </a:prstGeom>
          </p:spPr>
        </p:pic>
        <p:pic>
          <p:nvPicPr>
            <p:cNvPr id="107" name="Picture 106"/>
            <p:cNvPicPr>
              <a:picLocks noChangeAspect="1"/>
            </p:cNvPicPr>
            <p:nvPr/>
          </p:nvPicPr>
          <p:blipFill>
            <a:blip r:embed="rId7"/>
            <a:stretch>
              <a:fillRect/>
            </a:stretch>
          </p:blipFill>
          <p:spPr>
            <a:xfrm>
              <a:off x="2995121" y="5392799"/>
              <a:ext cx="264522" cy="268765"/>
            </a:xfrm>
            <a:prstGeom prst="rect">
              <a:avLst/>
            </a:prstGeom>
          </p:spPr>
        </p:pic>
        <p:sp>
          <p:nvSpPr>
            <p:cNvPr id="108" name="TextBox 171"/>
            <p:cNvSpPr txBox="1"/>
            <p:nvPr/>
          </p:nvSpPr>
          <p:spPr>
            <a:xfrm>
              <a:off x="2869389" y="5140466"/>
              <a:ext cx="506717" cy="2357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spc="-31" dirty="0">
                  <a:solidFill>
                    <a:prstClr val="black">
                      <a:lumMod val="75000"/>
                      <a:lumOff val="25000"/>
                    </a:prstClr>
                  </a:solidFill>
                  <a:latin typeface="Segoe UI Semibold" panose="020B0702040204020203" pitchFamily="34" charset="0"/>
                </a:rPr>
                <a:t>Corp 1</a:t>
              </a:r>
            </a:p>
          </p:txBody>
        </p:sp>
      </p:grpSp>
      <p:sp>
        <p:nvSpPr>
          <p:cNvPr id="109" name="TextBox 172"/>
          <p:cNvSpPr txBox="1"/>
          <p:nvPr/>
        </p:nvSpPr>
        <p:spPr>
          <a:xfrm>
            <a:off x="2950784" y="3170073"/>
            <a:ext cx="2025263" cy="143872"/>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2"/>
              </a:lnSpc>
            </a:pPr>
            <a:r>
              <a:rPr lang="en-US" sz="1071" dirty="0">
                <a:solidFill>
                  <a:prstClr val="white"/>
                </a:solidFill>
                <a:latin typeface="Segoe UI Semibold" panose="020B0702040204020203" pitchFamily="34" charset="0"/>
              </a:rPr>
              <a:t>Cloud Access &amp; Firewall</a:t>
            </a:r>
          </a:p>
        </p:txBody>
      </p:sp>
      <p:cxnSp>
        <p:nvCxnSpPr>
          <p:cNvPr id="122" name="Straight Arrow Connector 121"/>
          <p:cNvCxnSpPr/>
          <p:nvPr/>
        </p:nvCxnSpPr>
        <p:spPr>
          <a:xfrm>
            <a:off x="4171259" y="2104349"/>
            <a:ext cx="0" cy="338108"/>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94"/>
          <p:cNvSpPr txBox="1"/>
          <p:nvPr/>
        </p:nvSpPr>
        <p:spPr>
          <a:xfrm>
            <a:off x="2264051" y="2442457"/>
            <a:ext cx="3548331" cy="2511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24"/>
              </a:lnSpc>
            </a:pPr>
            <a:r>
              <a:rPr lang="en-US" sz="1224" b="1" dirty="0">
                <a:solidFill>
                  <a:srgbClr val="5B9BD5">
                    <a:lumMod val="50000"/>
                  </a:srgbClr>
                </a:solidFill>
              </a:rPr>
              <a:t>THREAT DETECTION: </a:t>
            </a:r>
            <a:r>
              <a:rPr lang="en-US" sz="1224" b="1" dirty="0">
                <a:solidFill>
                  <a:srgbClr val="70AD47"/>
                </a:solidFill>
              </a:rPr>
              <a:t>DOS/IDS Capabilities</a:t>
            </a:r>
          </a:p>
        </p:txBody>
      </p:sp>
      <p:cxnSp>
        <p:nvCxnSpPr>
          <p:cNvPr id="136" name="Straight Connector 135"/>
          <p:cNvCxnSpPr/>
          <p:nvPr/>
        </p:nvCxnSpPr>
        <p:spPr>
          <a:xfrm flipH="1">
            <a:off x="1671187" y="4941993"/>
            <a:ext cx="1487631" cy="0"/>
          </a:xfrm>
          <a:prstGeom prst="line">
            <a:avLst/>
          </a:prstGeom>
          <a:ln w="12700" cap="rnd">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4" name="Picture 173"/>
          <p:cNvPicPr>
            <a:picLocks noChangeAspect="1"/>
          </p:cNvPicPr>
          <p:nvPr/>
        </p:nvPicPr>
        <p:blipFill>
          <a:blip r:embed="rId8"/>
          <a:stretch>
            <a:fillRect/>
          </a:stretch>
        </p:blipFill>
        <p:spPr>
          <a:xfrm>
            <a:off x="3470135" y="4215848"/>
            <a:ext cx="273651" cy="251473"/>
          </a:xfrm>
          <a:prstGeom prst="rect">
            <a:avLst/>
          </a:prstGeom>
        </p:spPr>
      </p:pic>
      <p:pic>
        <p:nvPicPr>
          <p:cNvPr id="175" name="Picture 174"/>
          <p:cNvPicPr>
            <a:picLocks noChangeAspect="1"/>
          </p:cNvPicPr>
          <p:nvPr/>
        </p:nvPicPr>
        <p:blipFill>
          <a:blip r:embed="rId8"/>
          <a:stretch>
            <a:fillRect/>
          </a:stretch>
        </p:blipFill>
        <p:spPr>
          <a:xfrm>
            <a:off x="4050916" y="4215033"/>
            <a:ext cx="273651" cy="251473"/>
          </a:xfrm>
          <a:prstGeom prst="rect">
            <a:avLst/>
          </a:prstGeom>
        </p:spPr>
      </p:pic>
      <p:pic>
        <p:nvPicPr>
          <p:cNvPr id="176" name="Picture 175"/>
          <p:cNvPicPr>
            <a:picLocks noChangeAspect="1"/>
          </p:cNvPicPr>
          <p:nvPr/>
        </p:nvPicPr>
        <p:blipFill>
          <a:blip r:embed="rId8"/>
          <a:stretch>
            <a:fillRect/>
          </a:stretch>
        </p:blipFill>
        <p:spPr>
          <a:xfrm>
            <a:off x="4645274" y="4221313"/>
            <a:ext cx="273651" cy="251473"/>
          </a:xfrm>
          <a:prstGeom prst="rect">
            <a:avLst/>
          </a:prstGeom>
        </p:spPr>
      </p:pic>
      <p:sp>
        <p:nvSpPr>
          <p:cNvPr id="3" name="Rectangle 2"/>
          <p:cNvSpPr/>
          <p:nvPr/>
        </p:nvSpPr>
        <p:spPr>
          <a:xfrm>
            <a:off x="3616251" y="4016482"/>
            <a:ext cx="1022710" cy="251123"/>
          </a:xfrm>
          <a:prstGeom prst="rect">
            <a:avLst/>
          </a:prstGeom>
        </p:spPr>
        <p:txBody>
          <a:bodyPr wrap="square">
            <a:spAutoFit/>
          </a:bodyPr>
          <a:lstStyle/>
          <a:p>
            <a:pPr algn="ctr" defTabSz="932597">
              <a:lnSpc>
                <a:spcPts val="1224"/>
              </a:lnSpc>
            </a:pPr>
            <a:r>
              <a:rPr lang="en-US" sz="1020" b="1" dirty="0">
                <a:solidFill>
                  <a:srgbClr val="70AD47"/>
                </a:solidFill>
              </a:rPr>
              <a:t>DOS/IDS</a:t>
            </a:r>
          </a:p>
        </p:txBody>
      </p:sp>
      <p:pic>
        <p:nvPicPr>
          <p:cNvPr id="218" name="Picture 217"/>
          <p:cNvPicPr>
            <a:picLocks noChangeAspect="1"/>
          </p:cNvPicPr>
          <p:nvPr/>
        </p:nvPicPr>
        <p:blipFill>
          <a:blip r:embed="rId8"/>
          <a:stretch>
            <a:fillRect/>
          </a:stretch>
        </p:blipFill>
        <p:spPr>
          <a:xfrm>
            <a:off x="3474708" y="4878725"/>
            <a:ext cx="273651" cy="251473"/>
          </a:xfrm>
          <a:prstGeom prst="rect">
            <a:avLst/>
          </a:prstGeom>
        </p:spPr>
      </p:pic>
      <p:pic>
        <p:nvPicPr>
          <p:cNvPr id="219" name="Picture 218"/>
          <p:cNvPicPr>
            <a:picLocks noChangeAspect="1"/>
          </p:cNvPicPr>
          <p:nvPr/>
        </p:nvPicPr>
        <p:blipFill>
          <a:blip r:embed="rId8"/>
          <a:stretch>
            <a:fillRect/>
          </a:stretch>
        </p:blipFill>
        <p:spPr>
          <a:xfrm>
            <a:off x="4055488" y="4877910"/>
            <a:ext cx="273651" cy="251473"/>
          </a:xfrm>
          <a:prstGeom prst="rect">
            <a:avLst/>
          </a:prstGeom>
        </p:spPr>
      </p:pic>
      <p:pic>
        <p:nvPicPr>
          <p:cNvPr id="220" name="Picture 219"/>
          <p:cNvPicPr>
            <a:picLocks noChangeAspect="1"/>
          </p:cNvPicPr>
          <p:nvPr/>
        </p:nvPicPr>
        <p:blipFill>
          <a:blip r:embed="rId8"/>
          <a:stretch>
            <a:fillRect/>
          </a:stretch>
        </p:blipFill>
        <p:spPr>
          <a:xfrm>
            <a:off x="4649846" y="4884191"/>
            <a:ext cx="273651" cy="251473"/>
          </a:xfrm>
          <a:prstGeom prst="rect">
            <a:avLst/>
          </a:prstGeom>
        </p:spPr>
      </p:pic>
      <p:pic>
        <p:nvPicPr>
          <p:cNvPr id="221" name="Picture 220"/>
          <p:cNvPicPr>
            <a:picLocks noChangeAspect="1"/>
          </p:cNvPicPr>
          <p:nvPr/>
        </p:nvPicPr>
        <p:blipFill>
          <a:blip r:embed="rId8"/>
          <a:stretch>
            <a:fillRect/>
          </a:stretch>
        </p:blipFill>
        <p:spPr>
          <a:xfrm>
            <a:off x="3492995" y="5555318"/>
            <a:ext cx="273651" cy="251473"/>
          </a:xfrm>
          <a:prstGeom prst="rect">
            <a:avLst/>
          </a:prstGeom>
        </p:spPr>
      </p:pic>
      <p:pic>
        <p:nvPicPr>
          <p:cNvPr id="222" name="Picture 221"/>
          <p:cNvPicPr>
            <a:picLocks noChangeAspect="1"/>
          </p:cNvPicPr>
          <p:nvPr/>
        </p:nvPicPr>
        <p:blipFill>
          <a:blip r:embed="rId8"/>
          <a:stretch>
            <a:fillRect/>
          </a:stretch>
        </p:blipFill>
        <p:spPr>
          <a:xfrm>
            <a:off x="4073775" y="5554503"/>
            <a:ext cx="273651" cy="251473"/>
          </a:xfrm>
          <a:prstGeom prst="rect">
            <a:avLst/>
          </a:prstGeom>
        </p:spPr>
      </p:pic>
      <p:pic>
        <p:nvPicPr>
          <p:cNvPr id="223" name="Picture 222"/>
          <p:cNvPicPr>
            <a:picLocks noChangeAspect="1"/>
          </p:cNvPicPr>
          <p:nvPr/>
        </p:nvPicPr>
        <p:blipFill>
          <a:blip r:embed="rId8"/>
          <a:stretch>
            <a:fillRect/>
          </a:stretch>
        </p:blipFill>
        <p:spPr>
          <a:xfrm>
            <a:off x="4668133" y="5560783"/>
            <a:ext cx="273651" cy="251473"/>
          </a:xfrm>
          <a:prstGeom prst="rect">
            <a:avLst/>
          </a:prstGeom>
        </p:spPr>
      </p:pic>
      <p:sp>
        <p:nvSpPr>
          <p:cNvPr id="224" name="Rectangle 223"/>
          <p:cNvSpPr/>
          <p:nvPr/>
        </p:nvSpPr>
        <p:spPr>
          <a:xfrm>
            <a:off x="3761467" y="4666561"/>
            <a:ext cx="851056" cy="251123"/>
          </a:xfrm>
          <a:prstGeom prst="rect">
            <a:avLst/>
          </a:prstGeom>
        </p:spPr>
        <p:txBody>
          <a:bodyPr wrap="square">
            <a:spAutoFit/>
          </a:bodyPr>
          <a:lstStyle/>
          <a:p>
            <a:pPr defTabSz="932597">
              <a:lnSpc>
                <a:spcPts val="1224"/>
              </a:lnSpc>
            </a:pPr>
            <a:r>
              <a:rPr lang="en-US" sz="1020" b="1" dirty="0">
                <a:solidFill>
                  <a:srgbClr val="70AD47"/>
                </a:solidFill>
              </a:rPr>
              <a:t>DOS/IDS</a:t>
            </a:r>
          </a:p>
        </p:txBody>
      </p:sp>
      <p:sp>
        <p:nvSpPr>
          <p:cNvPr id="225" name="Rectangle 224"/>
          <p:cNvSpPr/>
          <p:nvPr/>
        </p:nvSpPr>
        <p:spPr>
          <a:xfrm>
            <a:off x="3752324" y="5343153"/>
            <a:ext cx="956582" cy="251123"/>
          </a:xfrm>
          <a:prstGeom prst="rect">
            <a:avLst/>
          </a:prstGeom>
        </p:spPr>
        <p:txBody>
          <a:bodyPr wrap="square">
            <a:spAutoFit/>
          </a:bodyPr>
          <a:lstStyle/>
          <a:p>
            <a:pPr defTabSz="932597">
              <a:lnSpc>
                <a:spcPts val="1224"/>
              </a:lnSpc>
            </a:pPr>
            <a:r>
              <a:rPr lang="en-US" sz="1020" b="1" dirty="0">
                <a:solidFill>
                  <a:srgbClr val="70AD47"/>
                </a:solidFill>
              </a:rPr>
              <a:t>DOS/IDS</a:t>
            </a:r>
          </a:p>
        </p:txBody>
      </p:sp>
      <p:cxnSp>
        <p:nvCxnSpPr>
          <p:cNvPr id="226" name="Straight Connector 225"/>
          <p:cNvCxnSpPr/>
          <p:nvPr/>
        </p:nvCxnSpPr>
        <p:spPr>
          <a:xfrm flipV="1">
            <a:off x="6761018" y="1687170"/>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TextBox 152"/>
          <p:cNvSpPr txBox="1"/>
          <p:nvPr/>
        </p:nvSpPr>
        <p:spPr>
          <a:xfrm>
            <a:off x="4378876" y="1808908"/>
            <a:ext cx="864086" cy="28630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24" spc="-31" dirty="0">
                <a:solidFill>
                  <a:prstClr val="black">
                    <a:lumMod val="75000"/>
                    <a:lumOff val="25000"/>
                  </a:prstClr>
                </a:solidFill>
                <a:latin typeface="Segoe UI Semibold" panose="020B0702040204020203" pitchFamily="34" charset="0"/>
              </a:rPr>
              <a:t>End Users</a:t>
            </a:r>
          </a:p>
        </p:txBody>
      </p:sp>
      <p:sp>
        <p:nvSpPr>
          <p:cNvPr id="72" name="Slide Number Placeholder 5"/>
          <p:cNvSpPr txBox="1">
            <a:spLocks/>
          </p:cNvSpPr>
          <p:nvPr/>
        </p:nvSpPr>
        <p:spPr>
          <a:xfrm>
            <a:off x="3362630" y="2660903"/>
            <a:ext cx="1474909" cy="372394"/>
          </a:xfrm>
          <a:prstGeom prst="rect">
            <a:avLst/>
          </a:prstGeom>
          <a:solidFill>
            <a:schemeClr val="bg1">
              <a:lumMod val="95000"/>
            </a:schemeClr>
          </a:solid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spTree>
    <p:extLst>
      <p:ext uri="{BB962C8B-B14F-4D97-AF65-F5344CB8AC3E}">
        <p14:creationId xmlns:p14="http://schemas.microsoft.com/office/powerpoint/2010/main" val="190771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6" presetClass="entr" presetSubtype="42" fill="hold"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barn(outHorizontal)">
                                      <p:cBhvr>
                                        <p:cTn id="10"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Network isolation</a:t>
            </a:r>
          </a:p>
        </p:txBody>
      </p:sp>
      <p:sp>
        <p:nvSpPr>
          <p:cNvPr id="7" name="Rectangle 6"/>
          <p:cNvSpPr/>
          <p:nvPr/>
        </p:nvSpPr>
        <p:spPr>
          <a:xfrm>
            <a:off x="1738999" y="2343661"/>
            <a:ext cx="6616725" cy="3825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8" name="Rectangle 7"/>
          <p:cNvSpPr/>
          <p:nvPr/>
        </p:nvSpPr>
        <p:spPr>
          <a:xfrm>
            <a:off x="4825529" y="3444742"/>
            <a:ext cx="2993961" cy="2482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24" b="1" dirty="0">
                <a:solidFill>
                  <a:srgbClr val="5B9BD5">
                    <a:lumMod val="50000"/>
                  </a:srgbClr>
                </a:solidFill>
              </a:rPr>
              <a:t>Customer 2</a:t>
            </a:r>
          </a:p>
        </p:txBody>
      </p:sp>
      <p:grpSp>
        <p:nvGrpSpPr>
          <p:cNvPr id="9" name="Group 8"/>
          <p:cNvGrpSpPr/>
          <p:nvPr/>
        </p:nvGrpSpPr>
        <p:grpSpPr>
          <a:xfrm>
            <a:off x="4958969" y="3901519"/>
            <a:ext cx="1116872" cy="1488328"/>
            <a:chOff x="3026281" y="3816366"/>
            <a:chExt cx="838562" cy="1117456"/>
          </a:xfrm>
        </p:grpSpPr>
        <p:sp>
          <p:nvSpPr>
            <p:cNvPr id="48" name="Rounded Rectangle 47"/>
            <p:cNvSpPr/>
            <p:nvPr/>
          </p:nvSpPr>
          <p:spPr>
            <a:xfrm>
              <a:off x="3026281" y="3816366"/>
              <a:ext cx="838562" cy="1117456"/>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49" name="Picture 48"/>
            <p:cNvPicPr>
              <a:picLocks noChangeAspect="1"/>
            </p:cNvPicPr>
            <p:nvPr/>
          </p:nvPicPr>
          <p:blipFill>
            <a:blip r:embed="rId3"/>
            <a:stretch>
              <a:fillRect/>
            </a:stretch>
          </p:blipFill>
          <p:spPr>
            <a:xfrm>
              <a:off x="3286169" y="3888974"/>
              <a:ext cx="318786" cy="292950"/>
            </a:xfrm>
            <a:prstGeom prst="rect">
              <a:avLst/>
            </a:prstGeom>
          </p:spPr>
        </p:pic>
        <p:pic>
          <p:nvPicPr>
            <p:cNvPr id="50" name="Picture 49"/>
            <p:cNvPicPr>
              <a:picLocks noChangeAspect="1"/>
            </p:cNvPicPr>
            <p:nvPr/>
          </p:nvPicPr>
          <p:blipFill>
            <a:blip r:embed="rId3"/>
            <a:stretch>
              <a:fillRect/>
            </a:stretch>
          </p:blipFill>
          <p:spPr>
            <a:xfrm>
              <a:off x="3286169" y="4245895"/>
              <a:ext cx="318786" cy="292950"/>
            </a:xfrm>
            <a:prstGeom prst="rect">
              <a:avLst/>
            </a:prstGeom>
          </p:spPr>
        </p:pic>
        <p:pic>
          <p:nvPicPr>
            <p:cNvPr id="51" name="Picture 50"/>
            <p:cNvPicPr>
              <a:picLocks noChangeAspect="1"/>
            </p:cNvPicPr>
            <p:nvPr/>
          </p:nvPicPr>
          <p:blipFill>
            <a:blip r:embed="rId3"/>
            <a:stretch>
              <a:fillRect/>
            </a:stretch>
          </p:blipFill>
          <p:spPr>
            <a:xfrm>
              <a:off x="3286169" y="4590970"/>
              <a:ext cx="318786" cy="292950"/>
            </a:xfrm>
            <a:prstGeom prst="rect">
              <a:avLst/>
            </a:prstGeom>
          </p:spPr>
        </p:pic>
      </p:grpSp>
      <p:grpSp>
        <p:nvGrpSpPr>
          <p:cNvPr id="10" name="Group 9"/>
          <p:cNvGrpSpPr/>
          <p:nvPr/>
        </p:nvGrpSpPr>
        <p:grpSpPr>
          <a:xfrm>
            <a:off x="6539302" y="3901519"/>
            <a:ext cx="1116872" cy="1488328"/>
            <a:chOff x="3026281" y="3816366"/>
            <a:chExt cx="838562" cy="1117456"/>
          </a:xfrm>
        </p:grpSpPr>
        <p:sp>
          <p:nvSpPr>
            <p:cNvPr id="44" name="Rounded Rectangle 43"/>
            <p:cNvSpPr/>
            <p:nvPr/>
          </p:nvSpPr>
          <p:spPr>
            <a:xfrm>
              <a:off x="3026281" y="3816366"/>
              <a:ext cx="838562" cy="1117456"/>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45" name="Picture 44"/>
            <p:cNvPicPr>
              <a:picLocks noChangeAspect="1"/>
            </p:cNvPicPr>
            <p:nvPr/>
          </p:nvPicPr>
          <p:blipFill>
            <a:blip r:embed="rId3"/>
            <a:stretch>
              <a:fillRect/>
            </a:stretch>
          </p:blipFill>
          <p:spPr>
            <a:xfrm>
              <a:off x="3286169" y="3888974"/>
              <a:ext cx="318786" cy="292950"/>
            </a:xfrm>
            <a:prstGeom prst="rect">
              <a:avLst/>
            </a:prstGeom>
          </p:spPr>
        </p:pic>
        <p:pic>
          <p:nvPicPr>
            <p:cNvPr id="46" name="Picture 45"/>
            <p:cNvPicPr>
              <a:picLocks noChangeAspect="1"/>
            </p:cNvPicPr>
            <p:nvPr/>
          </p:nvPicPr>
          <p:blipFill>
            <a:blip r:embed="rId3"/>
            <a:stretch>
              <a:fillRect/>
            </a:stretch>
          </p:blipFill>
          <p:spPr>
            <a:xfrm>
              <a:off x="3286169" y="4245895"/>
              <a:ext cx="318786" cy="292950"/>
            </a:xfrm>
            <a:prstGeom prst="rect">
              <a:avLst/>
            </a:prstGeom>
          </p:spPr>
        </p:pic>
        <p:pic>
          <p:nvPicPr>
            <p:cNvPr id="47" name="Picture 46"/>
            <p:cNvPicPr>
              <a:picLocks noChangeAspect="1"/>
            </p:cNvPicPr>
            <p:nvPr/>
          </p:nvPicPr>
          <p:blipFill>
            <a:blip r:embed="rId3"/>
            <a:stretch>
              <a:fillRect/>
            </a:stretch>
          </p:blipFill>
          <p:spPr>
            <a:xfrm>
              <a:off x="3286169" y="4590970"/>
              <a:ext cx="318786" cy="292950"/>
            </a:xfrm>
            <a:prstGeom prst="rect">
              <a:avLst/>
            </a:prstGeom>
          </p:spPr>
        </p:pic>
      </p:grpSp>
      <p:sp>
        <p:nvSpPr>
          <p:cNvPr id="11" name="Rounded Rectangle 10"/>
          <p:cNvSpPr/>
          <p:nvPr/>
        </p:nvSpPr>
        <p:spPr>
          <a:xfrm>
            <a:off x="2187735" y="2718064"/>
            <a:ext cx="5795131" cy="3309284"/>
          </a:xfrm>
          <a:prstGeom prst="roundRect">
            <a:avLst>
              <a:gd name="adj" fmla="val 0"/>
            </a:avLst>
          </a:prstGeom>
          <a:noFill/>
          <a:ln w="1905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2" name="Rounded Rectangle 11"/>
          <p:cNvSpPr/>
          <p:nvPr/>
        </p:nvSpPr>
        <p:spPr>
          <a:xfrm>
            <a:off x="1756209" y="1634727"/>
            <a:ext cx="6616725" cy="63087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224"/>
              </a:lnSpc>
            </a:pPr>
            <a:r>
              <a:rPr lang="en-US" sz="1224" b="1" dirty="0">
                <a:solidFill>
                  <a:srgbClr val="5B9BD5">
                    <a:lumMod val="50000"/>
                  </a:srgbClr>
                </a:solidFill>
              </a:rPr>
              <a:t>INTERNET</a:t>
            </a:r>
          </a:p>
        </p:txBody>
      </p:sp>
      <p:sp>
        <p:nvSpPr>
          <p:cNvPr id="14" name="Rectangle 13"/>
          <p:cNvSpPr/>
          <p:nvPr/>
        </p:nvSpPr>
        <p:spPr>
          <a:xfrm>
            <a:off x="5545623" y="5462329"/>
            <a:ext cx="1601225" cy="23824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18" dirty="0">
                <a:solidFill>
                  <a:srgbClr val="C00000"/>
                </a:solidFill>
                <a:latin typeface="Segoe UI Semibold" panose="020B0702040204020203" pitchFamily="34" charset="0"/>
              </a:rPr>
              <a:t>Isolated Virtual Networks</a:t>
            </a:r>
          </a:p>
        </p:txBody>
      </p:sp>
      <p:sp>
        <p:nvSpPr>
          <p:cNvPr id="15" name="Rectangle 14"/>
          <p:cNvSpPr/>
          <p:nvPr/>
        </p:nvSpPr>
        <p:spPr>
          <a:xfrm>
            <a:off x="2345507" y="3425250"/>
            <a:ext cx="2212886" cy="2482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24" b="1" dirty="0">
                <a:solidFill>
                  <a:srgbClr val="5B9BD5">
                    <a:lumMod val="50000"/>
                  </a:srgbClr>
                </a:solidFill>
              </a:rPr>
              <a:t>Customer 1</a:t>
            </a:r>
          </a:p>
        </p:txBody>
      </p:sp>
      <p:sp>
        <p:nvSpPr>
          <p:cNvPr id="16" name="Rectangle 15"/>
          <p:cNvSpPr/>
          <p:nvPr/>
        </p:nvSpPr>
        <p:spPr>
          <a:xfrm>
            <a:off x="2562585" y="5462329"/>
            <a:ext cx="1621389" cy="23824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18" dirty="0">
                <a:solidFill>
                  <a:srgbClr val="C00000"/>
                </a:solidFill>
                <a:latin typeface="Segoe UI Semibold" panose="020B0702040204020203" pitchFamily="34" charset="0"/>
              </a:rPr>
              <a:t>Isolated Virtual Network</a:t>
            </a:r>
          </a:p>
        </p:txBody>
      </p:sp>
      <p:sp>
        <p:nvSpPr>
          <p:cNvPr id="17" name="TextBox 198"/>
          <p:cNvSpPr txBox="1"/>
          <p:nvPr/>
        </p:nvSpPr>
        <p:spPr>
          <a:xfrm>
            <a:off x="2842888" y="3710501"/>
            <a:ext cx="691570"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Deployment X</a:t>
            </a:r>
          </a:p>
        </p:txBody>
      </p:sp>
      <p:grpSp>
        <p:nvGrpSpPr>
          <p:cNvPr id="18" name="Group 17"/>
          <p:cNvGrpSpPr/>
          <p:nvPr/>
        </p:nvGrpSpPr>
        <p:grpSpPr>
          <a:xfrm>
            <a:off x="2836934" y="3901519"/>
            <a:ext cx="1116872" cy="1488328"/>
            <a:chOff x="3026281" y="3816366"/>
            <a:chExt cx="838562" cy="1117456"/>
          </a:xfrm>
        </p:grpSpPr>
        <p:sp>
          <p:nvSpPr>
            <p:cNvPr id="21" name="Rounded Rectangle 20"/>
            <p:cNvSpPr/>
            <p:nvPr/>
          </p:nvSpPr>
          <p:spPr>
            <a:xfrm>
              <a:off x="3026281" y="3816366"/>
              <a:ext cx="838562" cy="1117456"/>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22" name="Picture 21"/>
            <p:cNvPicPr>
              <a:picLocks noChangeAspect="1"/>
            </p:cNvPicPr>
            <p:nvPr/>
          </p:nvPicPr>
          <p:blipFill>
            <a:blip r:embed="rId3"/>
            <a:stretch>
              <a:fillRect/>
            </a:stretch>
          </p:blipFill>
          <p:spPr>
            <a:xfrm>
              <a:off x="3286169" y="3888974"/>
              <a:ext cx="318786" cy="292950"/>
            </a:xfrm>
            <a:prstGeom prst="rect">
              <a:avLst/>
            </a:prstGeom>
          </p:spPr>
        </p:pic>
        <p:pic>
          <p:nvPicPr>
            <p:cNvPr id="23" name="Picture 22"/>
            <p:cNvPicPr>
              <a:picLocks noChangeAspect="1"/>
            </p:cNvPicPr>
            <p:nvPr/>
          </p:nvPicPr>
          <p:blipFill>
            <a:blip r:embed="rId3"/>
            <a:stretch>
              <a:fillRect/>
            </a:stretch>
          </p:blipFill>
          <p:spPr>
            <a:xfrm>
              <a:off x="3286169" y="4245895"/>
              <a:ext cx="318786" cy="292950"/>
            </a:xfrm>
            <a:prstGeom prst="rect">
              <a:avLst/>
            </a:prstGeom>
          </p:spPr>
        </p:pic>
        <p:pic>
          <p:nvPicPr>
            <p:cNvPr id="24" name="Picture 23"/>
            <p:cNvPicPr>
              <a:picLocks noChangeAspect="1"/>
            </p:cNvPicPr>
            <p:nvPr/>
          </p:nvPicPr>
          <p:blipFill>
            <a:blip r:embed="rId3"/>
            <a:stretch>
              <a:fillRect/>
            </a:stretch>
          </p:blipFill>
          <p:spPr>
            <a:xfrm>
              <a:off x="3286169" y="4590970"/>
              <a:ext cx="318786" cy="292950"/>
            </a:xfrm>
            <a:prstGeom prst="rect">
              <a:avLst/>
            </a:prstGeom>
          </p:spPr>
        </p:pic>
      </p:grpSp>
      <p:sp>
        <p:nvSpPr>
          <p:cNvPr id="19" name="TextBox 198"/>
          <p:cNvSpPr txBox="1"/>
          <p:nvPr/>
        </p:nvSpPr>
        <p:spPr>
          <a:xfrm>
            <a:off x="5003779" y="3730403"/>
            <a:ext cx="691570"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Deployment X</a:t>
            </a:r>
          </a:p>
        </p:txBody>
      </p:sp>
      <p:sp>
        <p:nvSpPr>
          <p:cNvPr id="20" name="TextBox 198"/>
          <p:cNvSpPr txBox="1"/>
          <p:nvPr/>
        </p:nvSpPr>
        <p:spPr>
          <a:xfrm>
            <a:off x="6548995" y="3722111"/>
            <a:ext cx="688300"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Deployment Y</a:t>
            </a:r>
          </a:p>
        </p:txBody>
      </p:sp>
      <p:sp>
        <p:nvSpPr>
          <p:cNvPr id="52" name="Rectangle 51"/>
          <p:cNvSpPr/>
          <p:nvPr/>
        </p:nvSpPr>
        <p:spPr>
          <a:xfrm>
            <a:off x="8969896" y="1710051"/>
            <a:ext cx="3215260" cy="4506087"/>
          </a:xfrm>
          <a:prstGeom prst="rect">
            <a:avLst/>
          </a:prstGeom>
        </p:spPr>
        <p:txBody>
          <a:bodyPr wrap="square">
            <a:spAutoFit/>
          </a:bodyPr>
          <a:lstStyle/>
          <a:p>
            <a:pPr defTabSz="710875">
              <a:spcAft>
                <a:spcPts val="612"/>
              </a:spcAft>
            </a:pPr>
            <a:r>
              <a:rPr lang="en-US" sz="2040" b="1" dirty="0">
                <a:solidFill>
                  <a:srgbClr val="247BC2"/>
                </a:solidFill>
              </a:rPr>
              <a:t>AZURE:</a:t>
            </a:r>
          </a:p>
          <a:p>
            <a:pPr marL="222150" indent="-222150" defTabSz="710875">
              <a:spcAft>
                <a:spcPts val="612"/>
              </a:spcAft>
              <a:buFont typeface="Arial" panose="020B0604020202020204" pitchFamily="34" charset="0"/>
              <a:buChar char="•"/>
            </a:pPr>
            <a:r>
              <a:rPr lang="en-US" sz="1836" dirty="0">
                <a:solidFill>
                  <a:prstClr val="white"/>
                </a:solidFill>
              </a:rPr>
              <a:t>Does not enable general internet access by default, except remote administration endpoints configured when Virtual Machines are created in the Portal</a:t>
            </a:r>
          </a:p>
          <a:p>
            <a:pPr defTabSz="710875">
              <a:spcAft>
                <a:spcPts val="612"/>
              </a:spcAft>
            </a:pPr>
            <a:r>
              <a:rPr lang="en-US" sz="2040" b="1" dirty="0">
                <a:solidFill>
                  <a:srgbClr val="247BC2"/>
                </a:solidFill>
              </a:rPr>
              <a:t>CUSTOMER:</a:t>
            </a:r>
          </a:p>
          <a:p>
            <a:pPr marL="222150" indent="-222150" defTabSz="710875">
              <a:spcAft>
                <a:spcPts val="612"/>
              </a:spcAft>
              <a:buFont typeface="Arial" panose="020B0604020202020204" pitchFamily="34" charset="0"/>
              <a:buChar char="•"/>
            </a:pPr>
            <a:r>
              <a:rPr lang="en-US" sz="1836" dirty="0">
                <a:solidFill>
                  <a:prstClr val="white"/>
                </a:solidFill>
              </a:rPr>
              <a:t>Configure endpoints for required access</a:t>
            </a:r>
          </a:p>
          <a:p>
            <a:pPr marL="222150" indent="-222150" defTabSz="710875">
              <a:spcAft>
                <a:spcPts val="612"/>
              </a:spcAft>
              <a:buFont typeface="Arial" panose="020B0604020202020204" pitchFamily="34" charset="0"/>
              <a:buChar char="•"/>
            </a:pPr>
            <a:r>
              <a:rPr lang="en-US" sz="1836" dirty="0">
                <a:solidFill>
                  <a:prstClr val="white"/>
                </a:solidFill>
              </a:rPr>
              <a:t>Creates connections to other cloud and on-premises resources</a:t>
            </a:r>
          </a:p>
        </p:txBody>
      </p:sp>
      <p:sp>
        <p:nvSpPr>
          <p:cNvPr id="54" name="TextBox 152"/>
          <p:cNvSpPr txBox="1"/>
          <p:nvPr/>
        </p:nvSpPr>
        <p:spPr>
          <a:xfrm>
            <a:off x="479802" y="2889100"/>
            <a:ext cx="877492" cy="4784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srgbClr val="44546A"/>
                </a:solidFill>
                <a:latin typeface="Segoe UI Semibold" panose="020B0702040204020203" pitchFamily="34" charset="0"/>
              </a:rPr>
              <a:t>Portal</a:t>
            </a:r>
          </a:p>
          <a:p>
            <a:pPr algn="ctr"/>
            <a:r>
              <a:rPr lang="en-US" sz="1224" spc="-31" dirty="0">
                <a:solidFill>
                  <a:srgbClr val="44546A"/>
                </a:solidFill>
                <a:latin typeface="Segoe UI Semibold" panose="020B0702040204020203" pitchFamily="34" charset="0"/>
              </a:rPr>
              <a:t>Smart API</a:t>
            </a:r>
          </a:p>
        </p:txBody>
      </p:sp>
      <p:sp>
        <p:nvSpPr>
          <p:cNvPr id="56" name="TextBox 152"/>
          <p:cNvSpPr txBox="1"/>
          <p:nvPr/>
        </p:nvSpPr>
        <p:spPr>
          <a:xfrm>
            <a:off x="502484" y="2278673"/>
            <a:ext cx="854733" cy="4784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prstClr val="white"/>
                </a:solidFill>
                <a:latin typeface="Segoe UI Semibold" panose="020B0702040204020203" pitchFamily="34" charset="0"/>
              </a:rPr>
              <a:t>Customer</a:t>
            </a:r>
          </a:p>
          <a:p>
            <a:pPr algn="ctr"/>
            <a:r>
              <a:rPr lang="en-US" sz="1224" spc="-31" dirty="0">
                <a:solidFill>
                  <a:prstClr val="white"/>
                </a:solidFill>
                <a:latin typeface="Segoe UI Semibold" panose="020B0702040204020203" pitchFamily="34" charset="0"/>
              </a:rPr>
              <a:t>Admin</a:t>
            </a:r>
          </a:p>
        </p:txBody>
      </p:sp>
      <p:cxnSp>
        <p:nvCxnSpPr>
          <p:cNvPr id="57" name="Straight Connector 56"/>
          <p:cNvCxnSpPr/>
          <p:nvPr/>
        </p:nvCxnSpPr>
        <p:spPr>
          <a:xfrm flipV="1">
            <a:off x="930769" y="3467834"/>
            <a:ext cx="5750" cy="639604"/>
          </a:xfrm>
          <a:prstGeom prst="line">
            <a:avLst/>
          </a:prstGeom>
          <a:ln w="25400" cap="rnd">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29851" y="4107438"/>
            <a:ext cx="2051505" cy="0"/>
          </a:xfrm>
          <a:prstGeom prst="straightConnector1">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4">
            <a:biLevel thresh="25000"/>
          </a:blip>
          <a:stretch>
            <a:fillRect/>
          </a:stretch>
        </p:blipFill>
        <p:spPr>
          <a:xfrm>
            <a:off x="407561" y="2738803"/>
            <a:ext cx="1034072" cy="953932"/>
          </a:xfrm>
          <a:prstGeom prst="rect">
            <a:avLst/>
          </a:prstGeom>
        </p:spPr>
      </p:pic>
      <p:cxnSp>
        <p:nvCxnSpPr>
          <p:cNvPr id="60" name="Straight Arrow Connector 59"/>
          <p:cNvCxnSpPr/>
          <p:nvPr/>
        </p:nvCxnSpPr>
        <p:spPr>
          <a:xfrm>
            <a:off x="5769868" y="4629202"/>
            <a:ext cx="1040677" cy="0"/>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152"/>
          <p:cNvSpPr txBox="1"/>
          <p:nvPr/>
        </p:nvSpPr>
        <p:spPr>
          <a:xfrm>
            <a:off x="5803954" y="4360434"/>
            <a:ext cx="1081006" cy="2542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20" b="1" dirty="0">
                <a:solidFill>
                  <a:srgbClr val="5B9BD5">
                    <a:lumMod val="50000"/>
                  </a:srgbClr>
                </a:solidFill>
              </a:rPr>
              <a:t>VNET to VNET</a:t>
            </a:r>
          </a:p>
        </p:txBody>
      </p:sp>
      <p:grpSp>
        <p:nvGrpSpPr>
          <p:cNvPr id="62" name="Group 61"/>
          <p:cNvGrpSpPr/>
          <p:nvPr/>
        </p:nvGrpSpPr>
        <p:grpSpPr>
          <a:xfrm>
            <a:off x="2345507" y="1758347"/>
            <a:ext cx="5536922" cy="2468617"/>
            <a:chOff x="2545749" y="1724027"/>
            <a:chExt cx="5428848" cy="2420432"/>
          </a:xfrm>
        </p:grpSpPr>
        <p:sp>
          <p:nvSpPr>
            <p:cNvPr id="63" name="Rounded Rectangle 62"/>
            <p:cNvSpPr/>
            <p:nvPr/>
          </p:nvSpPr>
          <p:spPr>
            <a:xfrm>
              <a:off x="2545749" y="2851979"/>
              <a:ext cx="5367138" cy="433177"/>
            </a:xfrm>
            <a:prstGeom prst="roundRect">
              <a:avLst>
                <a:gd name="adj" fmla="val 0"/>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122"/>
                </a:lnSpc>
              </a:pPr>
              <a:r>
                <a:rPr lang="en-US" sz="1071" dirty="0">
                  <a:solidFill>
                    <a:prstClr val="white"/>
                  </a:solidFill>
                  <a:latin typeface="Segoe UI Semibold" panose="020B0702040204020203" pitchFamily="34" charset="0"/>
                </a:rPr>
                <a:t>Cloud Access </a:t>
              </a:r>
            </a:p>
            <a:p>
              <a:pPr>
                <a:lnSpc>
                  <a:spcPts val="1122"/>
                </a:lnSpc>
              </a:pPr>
              <a:r>
                <a:rPr lang="en-US" sz="1071" dirty="0">
                  <a:solidFill>
                    <a:prstClr val="white"/>
                  </a:solidFill>
                  <a:latin typeface="Segoe UI Semibold" panose="020B0702040204020203" pitchFamily="34" charset="0"/>
                </a:rPr>
                <a:t>Layer</a:t>
              </a:r>
            </a:p>
          </p:txBody>
        </p:sp>
        <p:sp>
          <p:nvSpPr>
            <p:cNvPr id="64" name="TextBox 173"/>
            <p:cNvSpPr txBox="1"/>
            <p:nvPr/>
          </p:nvSpPr>
          <p:spPr>
            <a:xfrm>
              <a:off x="3970731" y="2917693"/>
              <a:ext cx="1085802" cy="3231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18"/>
                </a:lnSpc>
              </a:pPr>
              <a:r>
                <a:rPr lang="en-US" sz="918" spc="-31" dirty="0">
                  <a:solidFill>
                    <a:prstClr val="white"/>
                  </a:solidFill>
                </a:rPr>
                <a:t>Web Endpoint (public access)</a:t>
              </a:r>
            </a:p>
          </p:txBody>
        </p:sp>
        <p:sp>
          <p:nvSpPr>
            <p:cNvPr id="65" name="TextBox 175"/>
            <p:cNvSpPr txBox="1"/>
            <p:nvPr/>
          </p:nvSpPr>
          <p:spPr>
            <a:xfrm>
              <a:off x="6362900" y="2917693"/>
              <a:ext cx="1129495" cy="3231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18"/>
                </a:lnSpc>
              </a:pPr>
              <a:r>
                <a:rPr lang="en-US" sz="918" spc="-31" dirty="0">
                  <a:solidFill>
                    <a:prstClr val="white"/>
                  </a:solidFill>
                </a:rPr>
                <a:t>RDP Endpoint</a:t>
              </a:r>
            </a:p>
            <a:p>
              <a:pPr>
                <a:lnSpc>
                  <a:spcPts val="918"/>
                </a:lnSpc>
              </a:pPr>
              <a:r>
                <a:rPr lang="en-US" sz="918" spc="-31" dirty="0">
                  <a:solidFill>
                    <a:prstClr val="white"/>
                  </a:solidFill>
                </a:rPr>
                <a:t>(password access)</a:t>
              </a:r>
            </a:p>
          </p:txBody>
        </p:sp>
        <p:sp>
          <p:nvSpPr>
            <p:cNvPr id="66" name="Octagon 65"/>
            <p:cNvSpPr/>
            <p:nvPr/>
          </p:nvSpPr>
          <p:spPr>
            <a:xfrm>
              <a:off x="3738631" y="2925217"/>
              <a:ext cx="276312" cy="276312"/>
            </a:xfrm>
            <a:prstGeom prst="oc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67" name="Octagon 66"/>
            <p:cNvSpPr/>
            <p:nvPr/>
          </p:nvSpPr>
          <p:spPr>
            <a:xfrm>
              <a:off x="7452917" y="2925217"/>
              <a:ext cx="276312" cy="276312"/>
            </a:xfrm>
            <a:prstGeom prst="oc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cxnSp>
          <p:nvCxnSpPr>
            <p:cNvPr id="68" name="Straight Arrow Connector 67"/>
            <p:cNvCxnSpPr/>
            <p:nvPr/>
          </p:nvCxnSpPr>
          <p:spPr>
            <a:xfrm>
              <a:off x="3871474" y="2063274"/>
              <a:ext cx="0" cy="844957"/>
            </a:xfrm>
            <a:prstGeom prst="straightConnector1">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591058" y="2063274"/>
              <a:ext cx="0" cy="844957"/>
            </a:xfrm>
            <a:prstGeom prst="straightConnector1">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63975" y="1724027"/>
              <a:ext cx="4670035" cy="395740"/>
              <a:chOff x="3063975" y="1724027"/>
              <a:chExt cx="4670035" cy="395740"/>
            </a:xfrm>
          </p:grpSpPr>
          <p:sp>
            <p:nvSpPr>
              <p:cNvPr id="75" name="TextBox 152"/>
              <p:cNvSpPr txBox="1"/>
              <p:nvPr/>
            </p:nvSpPr>
            <p:spPr>
              <a:xfrm>
                <a:off x="3063975" y="1778014"/>
                <a:ext cx="572786" cy="2807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24" spc="-31" dirty="0">
                    <a:solidFill>
                      <a:prstClr val="black">
                        <a:lumMod val="75000"/>
                        <a:lumOff val="25000"/>
                      </a:prstClr>
                    </a:solidFill>
                    <a:latin typeface="Segoe UI Semibold" panose="020B0702040204020203" pitchFamily="34" charset="0"/>
                  </a:rPr>
                  <a:t>Client</a:t>
                </a:r>
              </a:p>
            </p:txBody>
          </p:sp>
          <p:pic>
            <p:nvPicPr>
              <p:cNvPr id="76" name="Picture 75"/>
              <p:cNvPicPr>
                <a:picLocks noChangeAspect="1"/>
              </p:cNvPicPr>
              <p:nvPr/>
            </p:nvPicPr>
            <p:blipFill>
              <a:blip r:embed="rId5"/>
              <a:stretch>
                <a:fillRect/>
              </a:stretch>
            </p:blipFill>
            <p:spPr>
              <a:xfrm>
                <a:off x="3930422" y="1817918"/>
                <a:ext cx="214065" cy="301849"/>
              </a:xfrm>
              <a:prstGeom prst="rect">
                <a:avLst/>
              </a:prstGeom>
            </p:spPr>
          </p:pic>
          <p:pic>
            <p:nvPicPr>
              <p:cNvPr id="77" name="Picture 76"/>
              <p:cNvPicPr>
                <a:picLocks noChangeAspect="1"/>
              </p:cNvPicPr>
              <p:nvPr/>
            </p:nvPicPr>
            <p:blipFill>
              <a:blip r:embed="rId6"/>
              <a:stretch>
                <a:fillRect/>
              </a:stretch>
            </p:blipFill>
            <p:spPr>
              <a:xfrm>
                <a:off x="3705882" y="1859383"/>
                <a:ext cx="308795" cy="203891"/>
              </a:xfrm>
              <a:prstGeom prst="rect">
                <a:avLst/>
              </a:prstGeom>
            </p:spPr>
          </p:pic>
          <p:pic>
            <p:nvPicPr>
              <p:cNvPr id="78" name="Picture 77"/>
              <p:cNvPicPr>
                <a:picLocks noChangeAspect="1"/>
              </p:cNvPicPr>
              <p:nvPr/>
            </p:nvPicPr>
            <p:blipFill>
              <a:blip r:embed="rId4"/>
              <a:stretch>
                <a:fillRect/>
              </a:stretch>
            </p:blipFill>
            <p:spPr>
              <a:xfrm>
                <a:off x="3616331" y="1724027"/>
                <a:ext cx="308544" cy="284632"/>
              </a:xfrm>
              <a:prstGeom prst="rect">
                <a:avLst/>
              </a:prstGeom>
            </p:spPr>
          </p:pic>
          <p:sp>
            <p:nvSpPr>
              <p:cNvPr id="79" name="TextBox 154"/>
              <p:cNvSpPr txBox="1"/>
              <p:nvPr/>
            </p:nvSpPr>
            <p:spPr>
              <a:xfrm>
                <a:off x="6880695" y="1778014"/>
                <a:ext cx="572786" cy="2807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24" spc="-31" dirty="0">
                    <a:solidFill>
                      <a:prstClr val="black">
                        <a:lumMod val="75000"/>
                        <a:lumOff val="25000"/>
                      </a:prstClr>
                    </a:solidFill>
                    <a:latin typeface="Segoe UI Semibold" panose="020B0702040204020203" pitchFamily="34" charset="0"/>
                  </a:rPr>
                  <a:t>Client</a:t>
                </a:r>
              </a:p>
            </p:txBody>
          </p:sp>
          <p:pic>
            <p:nvPicPr>
              <p:cNvPr id="80" name="Picture 79"/>
              <p:cNvPicPr>
                <a:picLocks noChangeAspect="1"/>
              </p:cNvPicPr>
              <p:nvPr/>
            </p:nvPicPr>
            <p:blipFill>
              <a:blip r:embed="rId4"/>
              <a:stretch>
                <a:fillRect/>
              </a:stretch>
            </p:blipFill>
            <p:spPr>
              <a:xfrm>
                <a:off x="7425466" y="1795694"/>
                <a:ext cx="308544" cy="284632"/>
              </a:xfrm>
              <a:prstGeom prst="rect">
                <a:avLst/>
              </a:prstGeom>
            </p:spPr>
          </p:pic>
        </p:grpSp>
        <p:sp>
          <p:nvSpPr>
            <p:cNvPr id="71" name="Octagon 70"/>
            <p:cNvSpPr/>
            <p:nvPr/>
          </p:nvSpPr>
          <p:spPr>
            <a:xfrm>
              <a:off x="7471730" y="3868147"/>
              <a:ext cx="276312" cy="276312"/>
            </a:xfrm>
            <a:prstGeom prst="octagon">
              <a:avLst/>
            </a:prstGeom>
            <a:solidFill>
              <a:schemeClr val="accent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72" name="Arc 71"/>
            <p:cNvSpPr/>
            <p:nvPr/>
          </p:nvSpPr>
          <p:spPr>
            <a:xfrm>
              <a:off x="7472052" y="3064587"/>
              <a:ext cx="502545" cy="837559"/>
            </a:xfrm>
            <a:prstGeom prst="arc">
              <a:avLst>
                <a:gd name="adj1" fmla="val 16200000"/>
                <a:gd name="adj2" fmla="val 5230857"/>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36" dirty="0">
                <a:solidFill>
                  <a:prstClr val="black"/>
                </a:solidFill>
              </a:endParaRPr>
            </a:p>
          </p:txBody>
        </p:sp>
        <p:sp>
          <p:nvSpPr>
            <p:cNvPr id="73" name="Octagon 72"/>
            <p:cNvSpPr/>
            <p:nvPr/>
          </p:nvSpPr>
          <p:spPr>
            <a:xfrm>
              <a:off x="3743051" y="3868147"/>
              <a:ext cx="276312" cy="276312"/>
            </a:xfrm>
            <a:prstGeom prst="octagon">
              <a:avLst/>
            </a:prstGeom>
            <a:solidFill>
              <a:schemeClr val="accent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cxnSp>
          <p:nvCxnSpPr>
            <p:cNvPr id="74" name="Straight Arrow Connector 73"/>
            <p:cNvCxnSpPr/>
            <p:nvPr/>
          </p:nvCxnSpPr>
          <p:spPr>
            <a:xfrm>
              <a:off x="3871474" y="3169990"/>
              <a:ext cx="0" cy="844957"/>
            </a:xfrm>
            <a:prstGeom prst="straightConnector1">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1" name="TextBox 165"/>
          <p:cNvSpPr txBox="1"/>
          <p:nvPr/>
        </p:nvSpPr>
        <p:spPr>
          <a:xfrm>
            <a:off x="1666691" y="4385689"/>
            <a:ext cx="463007" cy="2542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srgbClr val="5B9BD5">
                    <a:lumMod val="50000"/>
                  </a:srgbClr>
                </a:solidFill>
              </a:rPr>
              <a:t>VPN</a:t>
            </a:r>
          </a:p>
        </p:txBody>
      </p:sp>
      <p:grpSp>
        <p:nvGrpSpPr>
          <p:cNvPr id="82" name="Group 81"/>
          <p:cNvGrpSpPr/>
          <p:nvPr/>
        </p:nvGrpSpPr>
        <p:grpSpPr>
          <a:xfrm>
            <a:off x="336321" y="4449619"/>
            <a:ext cx="959246" cy="959246"/>
            <a:chOff x="2536162" y="4969433"/>
            <a:chExt cx="889279" cy="889279"/>
          </a:xfrm>
        </p:grpSpPr>
        <p:sp>
          <p:nvSpPr>
            <p:cNvPr id="83" name="Oval 82"/>
            <p:cNvSpPr/>
            <p:nvPr/>
          </p:nvSpPr>
          <p:spPr>
            <a:xfrm>
              <a:off x="2536162" y="4969433"/>
              <a:ext cx="889279" cy="8892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pic>
          <p:nvPicPr>
            <p:cNvPr id="84" name="Picture 83"/>
            <p:cNvPicPr>
              <a:picLocks noChangeAspect="1"/>
            </p:cNvPicPr>
            <p:nvPr/>
          </p:nvPicPr>
          <p:blipFill>
            <a:blip r:embed="rId7"/>
            <a:stretch>
              <a:fillRect/>
            </a:stretch>
          </p:blipFill>
          <p:spPr>
            <a:xfrm>
              <a:off x="2663605" y="5189974"/>
              <a:ext cx="294587" cy="457284"/>
            </a:xfrm>
            <a:prstGeom prst="rect">
              <a:avLst/>
            </a:prstGeom>
          </p:spPr>
        </p:pic>
        <p:pic>
          <p:nvPicPr>
            <p:cNvPr id="85" name="Picture 84"/>
            <p:cNvPicPr>
              <a:picLocks noChangeAspect="1"/>
            </p:cNvPicPr>
            <p:nvPr/>
          </p:nvPicPr>
          <p:blipFill>
            <a:blip r:embed="rId8"/>
            <a:stretch>
              <a:fillRect/>
            </a:stretch>
          </p:blipFill>
          <p:spPr>
            <a:xfrm>
              <a:off x="2995121" y="5392799"/>
              <a:ext cx="264522" cy="268765"/>
            </a:xfrm>
            <a:prstGeom prst="rect">
              <a:avLst/>
            </a:prstGeom>
          </p:spPr>
        </p:pic>
        <p:sp>
          <p:nvSpPr>
            <p:cNvPr id="86" name="TextBox 171"/>
            <p:cNvSpPr txBox="1"/>
            <p:nvPr/>
          </p:nvSpPr>
          <p:spPr>
            <a:xfrm>
              <a:off x="2869389" y="5140466"/>
              <a:ext cx="506717" cy="2357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spc="-31" dirty="0">
                  <a:solidFill>
                    <a:prstClr val="black">
                      <a:lumMod val="75000"/>
                      <a:lumOff val="25000"/>
                    </a:prstClr>
                  </a:solidFill>
                  <a:latin typeface="Segoe UI Semibold" panose="020B0702040204020203" pitchFamily="34" charset="0"/>
                </a:rPr>
                <a:t>Corp 1</a:t>
              </a:r>
            </a:p>
          </p:txBody>
        </p:sp>
      </p:grpSp>
      <p:cxnSp>
        <p:nvCxnSpPr>
          <p:cNvPr id="87" name="Straight Connector 86"/>
          <p:cNvCxnSpPr/>
          <p:nvPr/>
        </p:nvCxnSpPr>
        <p:spPr>
          <a:xfrm>
            <a:off x="1208483" y="4661762"/>
            <a:ext cx="1772873" cy="0"/>
          </a:xfrm>
          <a:prstGeom prst="line">
            <a:avLst/>
          </a:prstGeom>
          <a:ln w="25400" cap="rnd">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8710298" y="1597396"/>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Slide Number Placeholder 5"/>
          <p:cNvSpPr txBox="1">
            <a:spLocks/>
          </p:cNvSpPr>
          <p:nvPr/>
        </p:nvSpPr>
        <p:spPr>
          <a:xfrm>
            <a:off x="5465323" y="2501843"/>
            <a:ext cx="1474909" cy="372394"/>
          </a:xfrm>
          <a:prstGeom prst="rect">
            <a:avLst/>
          </a:prstGeom>
          <a:solidFill>
            <a:schemeClr val="bg1">
              <a:lumMod val="95000"/>
            </a:schemeClr>
          </a:solid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sp>
        <p:nvSpPr>
          <p:cNvPr id="89" name="TextBox 152"/>
          <p:cNvSpPr txBox="1"/>
          <p:nvPr/>
        </p:nvSpPr>
        <p:spPr>
          <a:xfrm>
            <a:off x="549530" y="2897551"/>
            <a:ext cx="733211" cy="446397"/>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22" dirty="0">
                <a:solidFill>
                  <a:srgbClr val="44546A"/>
                </a:solidFill>
                <a:latin typeface="Segoe UI Semibold" panose="020B0702040204020203" pitchFamily="34" charset="0"/>
              </a:rPr>
              <a:t>Portal</a:t>
            </a:r>
          </a:p>
          <a:p>
            <a:pPr algn="ctr"/>
            <a:r>
              <a:rPr lang="en-US" sz="1122" dirty="0">
                <a:solidFill>
                  <a:srgbClr val="44546A"/>
                </a:solidFill>
                <a:latin typeface="Segoe UI Semibold" panose="020B0702040204020203" pitchFamily="34" charset="0"/>
              </a:rPr>
              <a:t>SMAPI</a:t>
            </a:r>
          </a:p>
        </p:txBody>
      </p:sp>
    </p:spTree>
    <p:extLst>
      <p:ext uri="{BB962C8B-B14F-4D97-AF65-F5344CB8AC3E}">
        <p14:creationId xmlns:p14="http://schemas.microsoft.com/office/powerpoint/2010/main" val="2592787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Horizontal)">
                                      <p:cBhvr>
                                        <p:cTn id="7" dur="500"/>
                                        <p:tgtEl>
                                          <p:spTgt spid="88"/>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outHorizontal)">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48184" y="2575267"/>
            <a:ext cx="6616725" cy="3825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16" name="Rectangle 15"/>
          <p:cNvSpPr/>
          <p:nvPr/>
        </p:nvSpPr>
        <p:spPr>
          <a:xfrm>
            <a:off x="6154691" y="3656856"/>
            <a:ext cx="2417083" cy="2482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24" b="1" dirty="0">
                <a:solidFill>
                  <a:srgbClr val="5B9BD5">
                    <a:lumMod val="50000"/>
                  </a:srgbClr>
                </a:solidFill>
              </a:rPr>
              <a:t>Customer 1</a:t>
            </a:r>
          </a:p>
        </p:txBody>
      </p:sp>
      <p:sp>
        <p:nvSpPr>
          <p:cNvPr id="71" name="Rounded Rectangle 70"/>
          <p:cNvSpPr/>
          <p:nvPr/>
        </p:nvSpPr>
        <p:spPr>
          <a:xfrm>
            <a:off x="6257944" y="3948463"/>
            <a:ext cx="2183709" cy="1990474"/>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5"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Virtual networks</a:t>
            </a:r>
          </a:p>
        </p:txBody>
      </p:sp>
      <p:sp>
        <p:nvSpPr>
          <p:cNvPr id="6" name="TextBox 30"/>
          <p:cNvSpPr txBox="1"/>
          <p:nvPr/>
        </p:nvSpPr>
        <p:spPr>
          <a:xfrm>
            <a:off x="446304" y="1646033"/>
            <a:ext cx="3533163" cy="4639248"/>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defTabSz="710875">
              <a:spcAft>
                <a:spcPts val="612"/>
              </a:spcAft>
            </a:pPr>
            <a:r>
              <a:rPr lang="en-US" sz="2040" b="1" dirty="0">
                <a:solidFill>
                  <a:srgbClr val="247BC2"/>
                </a:solidFill>
              </a:rPr>
              <a:t>AZURE:</a:t>
            </a:r>
          </a:p>
          <a:p>
            <a:pPr marL="291436" indent="-291436" defTabSz="710875">
              <a:spcAft>
                <a:spcPts val="612"/>
              </a:spcAft>
              <a:buFont typeface="Arial" panose="020B0604020202020204" pitchFamily="34" charset="0"/>
              <a:buChar char="•"/>
            </a:pPr>
            <a:r>
              <a:rPr lang="en-US" sz="1836" dirty="0">
                <a:solidFill>
                  <a:prstClr val="white"/>
                </a:solidFill>
              </a:rPr>
              <a:t>Allows customers to create isolated virtual private networks</a:t>
            </a:r>
          </a:p>
          <a:p>
            <a:pPr defTabSz="710875">
              <a:spcAft>
                <a:spcPts val="612"/>
              </a:spcAft>
            </a:pPr>
            <a:r>
              <a:rPr lang="en-US" sz="2040" b="1" dirty="0">
                <a:solidFill>
                  <a:srgbClr val="247BC2"/>
                </a:solidFill>
              </a:rPr>
              <a:t>CUSTOMER:</a:t>
            </a:r>
          </a:p>
          <a:p>
            <a:pPr marL="222150" indent="-222150" defTabSz="710875">
              <a:spcAft>
                <a:spcPts val="612"/>
              </a:spcAft>
              <a:buFont typeface="Arial" panose="020B0604020202020204" pitchFamily="34" charset="0"/>
              <a:buChar char="•"/>
            </a:pPr>
            <a:r>
              <a:rPr lang="en-US" sz="1836" dirty="0">
                <a:solidFill>
                  <a:prstClr val="white"/>
                </a:solidFill>
              </a:rPr>
              <a:t>Creates Virtual Networks with Subnets and Private IP addresses</a:t>
            </a:r>
          </a:p>
          <a:p>
            <a:pPr marL="222150" indent="-222150" defTabSz="710875">
              <a:spcAft>
                <a:spcPts val="612"/>
              </a:spcAft>
              <a:buFont typeface="Arial" panose="020B0604020202020204" pitchFamily="34" charset="0"/>
              <a:buChar char="•"/>
            </a:pPr>
            <a:r>
              <a:rPr lang="en-US" sz="1836" dirty="0">
                <a:solidFill>
                  <a:prstClr val="white"/>
                </a:solidFill>
              </a:rPr>
              <a:t>Enables communications between their Virtual Networks</a:t>
            </a:r>
          </a:p>
          <a:p>
            <a:pPr marL="222150" indent="-222150" defTabSz="710875">
              <a:spcAft>
                <a:spcPts val="612"/>
              </a:spcAft>
              <a:buFont typeface="Arial" panose="020B0604020202020204" pitchFamily="34" charset="0"/>
              <a:buChar char="•"/>
            </a:pPr>
            <a:r>
              <a:rPr lang="en-US" sz="1836" dirty="0">
                <a:solidFill>
                  <a:prstClr val="white"/>
                </a:solidFill>
              </a:rPr>
              <a:t>Can brings their own DNS</a:t>
            </a:r>
          </a:p>
          <a:p>
            <a:pPr marL="222150" indent="-222150" defTabSz="710875">
              <a:spcAft>
                <a:spcPts val="612"/>
              </a:spcAft>
              <a:buFont typeface="Arial" panose="020B0604020202020204" pitchFamily="34" charset="0"/>
              <a:buChar char="•"/>
            </a:pPr>
            <a:r>
              <a:rPr lang="en-US" sz="1836" dirty="0">
                <a:solidFill>
                  <a:prstClr val="white"/>
                </a:solidFill>
              </a:rPr>
              <a:t>Can domain join their Virtual Machines</a:t>
            </a:r>
          </a:p>
        </p:txBody>
      </p:sp>
      <p:sp>
        <p:nvSpPr>
          <p:cNvPr id="9" name="Rectangle 8"/>
          <p:cNvSpPr/>
          <p:nvPr/>
        </p:nvSpPr>
        <p:spPr>
          <a:xfrm>
            <a:off x="8634714" y="3676348"/>
            <a:ext cx="2993961" cy="2482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24" b="1" dirty="0">
                <a:solidFill>
                  <a:srgbClr val="5B9BD5">
                    <a:lumMod val="50000"/>
                  </a:srgbClr>
                </a:solidFill>
              </a:rPr>
              <a:t>Customer 2</a:t>
            </a:r>
          </a:p>
        </p:txBody>
      </p:sp>
      <p:grpSp>
        <p:nvGrpSpPr>
          <p:cNvPr id="10" name="Group 9"/>
          <p:cNvGrpSpPr/>
          <p:nvPr/>
        </p:nvGrpSpPr>
        <p:grpSpPr>
          <a:xfrm>
            <a:off x="8768153" y="4133125"/>
            <a:ext cx="1116872" cy="1488328"/>
            <a:chOff x="3026281" y="3816366"/>
            <a:chExt cx="838562" cy="1117456"/>
          </a:xfrm>
        </p:grpSpPr>
        <p:sp>
          <p:nvSpPr>
            <p:cNvPr id="57" name="Rounded Rectangle 56"/>
            <p:cNvSpPr/>
            <p:nvPr/>
          </p:nvSpPr>
          <p:spPr>
            <a:xfrm>
              <a:off x="3026281" y="3816366"/>
              <a:ext cx="838562" cy="1117456"/>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58" name="Picture 57"/>
            <p:cNvPicPr>
              <a:picLocks noChangeAspect="1"/>
            </p:cNvPicPr>
            <p:nvPr/>
          </p:nvPicPr>
          <p:blipFill>
            <a:blip r:embed="rId3"/>
            <a:stretch>
              <a:fillRect/>
            </a:stretch>
          </p:blipFill>
          <p:spPr>
            <a:xfrm>
              <a:off x="3286169" y="3888974"/>
              <a:ext cx="318786" cy="292950"/>
            </a:xfrm>
            <a:prstGeom prst="rect">
              <a:avLst/>
            </a:prstGeom>
          </p:spPr>
        </p:pic>
        <p:pic>
          <p:nvPicPr>
            <p:cNvPr id="59" name="Picture 58"/>
            <p:cNvPicPr>
              <a:picLocks noChangeAspect="1"/>
            </p:cNvPicPr>
            <p:nvPr/>
          </p:nvPicPr>
          <p:blipFill>
            <a:blip r:embed="rId3"/>
            <a:stretch>
              <a:fillRect/>
            </a:stretch>
          </p:blipFill>
          <p:spPr>
            <a:xfrm>
              <a:off x="3286169" y="4245895"/>
              <a:ext cx="318786" cy="292950"/>
            </a:xfrm>
            <a:prstGeom prst="rect">
              <a:avLst/>
            </a:prstGeom>
          </p:spPr>
        </p:pic>
        <p:pic>
          <p:nvPicPr>
            <p:cNvPr id="60" name="Picture 59"/>
            <p:cNvPicPr>
              <a:picLocks noChangeAspect="1"/>
            </p:cNvPicPr>
            <p:nvPr/>
          </p:nvPicPr>
          <p:blipFill>
            <a:blip r:embed="rId3"/>
            <a:stretch>
              <a:fillRect/>
            </a:stretch>
          </p:blipFill>
          <p:spPr>
            <a:xfrm>
              <a:off x="3286169" y="4590970"/>
              <a:ext cx="318786" cy="292950"/>
            </a:xfrm>
            <a:prstGeom prst="rect">
              <a:avLst/>
            </a:prstGeom>
          </p:spPr>
        </p:pic>
      </p:grpSp>
      <p:grpSp>
        <p:nvGrpSpPr>
          <p:cNvPr id="11" name="Group 10"/>
          <p:cNvGrpSpPr/>
          <p:nvPr/>
        </p:nvGrpSpPr>
        <p:grpSpPr>
          <a:xfrm>
            <a:off x="10348487" y="4133125"/>
            <a:ext cx="1116872" cy="1488328"/>
            <a:chOff x="3026281" y="3816366"/>
            <a:chExt cx="838562" cy="1117456"/>
          </a:xfrm>
        </p:grpSpPr>
        <p:sp>
          <p:nvSpPr>
            <p:cNvPr id="53" name="Rounded Rectangle 52"/>
            <p:cNvSpPr/>
            <p:nvPr/>
          </p:nvSpPr>
          <p:spPr>
            <a:xfrm>
              <a:off x="3026281" y="3816366"/>
              <a:ext cx="838562" cy="1117456"/>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54" name="Picture 53"/>
            <p:cNvPicPr>
              <a:picLocks noChangeAspect="1"/>
            </p:cNvPicPr>
            <p:nvPr/>
          </p:nvPicPr>
          <p:blipFill>
            <a:blip r:embed="rId3"/>
            <a:stretch>
              <a:fillRect/>
            </a:stretch>
          </p:blipFill>
          <p:spPr>
            <a:xfrm>
              <a:off x="3286169" y="3888974"/>
              <a:ext cx="318786" cy="292950"/>
            </a:xfrm>
            <a:prstGeom prst="rect">
              <a:avLst/>
            </a:prstGeom>
          </p:spPr>
        </p:pic>
        <p:pic>
          <p:nvPicPr>
            <p:cNvPr id="55" name="Picture 54"/>
            <p:cNvPicPr>
              <a:picLocks noChangeAspect="1"/>
            </p:cNvPicPr>
            <p:nvPr/>
          </p:nvPicPr>
          <p:blipFill>
            <a:blip r:embed="rId3"/>
            <a:stretch>
              <a:fillRect/>
            </a:stretch>
          </p:blipFill>
          <p:spPr>
            <a:xfrm>
              <a:off x="3286169" y="4245895"/>
              <a:ext cx="318786" cy="292950"/>
            </a:xfrm>
            <a:prstGeom prst="rect">
              <a:avLst/>
            </a:prstGeom>
          </p:spPr>
        </p:pic>
        <p:pic>
          <p:nvPicPr>
            <p:cNvPr id="56" name="Picture 55"/>
            <p:cNvPicPr>
              <a:picLocks noChangeAspect="1"/>
            </p:cNvPicPr>
            <p:nvPr/>
          </p:nvPicPr>
          <p:blipFill>
            <a:blip r:embed="rId3"/>
            <a:stretch>
              <a:fillRect/>
            </a:stretch>
          </p:blipFill>
          <p:spPr>
            <a:xfrm>
              <a:off x="3286169" y="4590970"/>
              <a:ext cx="318786" cy="292950"/>
            </a:xfrm>
            <a:prstGeom prst="rect">
              <a:avLst/>
            </a:prstGeom>
          </p:spPr>
        </p:pic>
      </p:grpSp>
      <p:sp>
        <p:nvSpPr>
          <p:cNvPr id="12" name="Rounded Rectangle 11"/>
          <p:cNvSpPr/>
          <p:nvPr/>
        </p:nvSpPr>
        <p:spPr>
          <a:xfrm>
            <a:off x="5996920" y="2949669"/>
            <a:ext cx="5795131" cy="3309284"/>
          </a:xfrm>
          <a:prstGeom prst="roundRect">
            <a:avLst>
              <a:gd name="adj" fmla="val 0"/>
            </a:avLst>
          </a:prstGeom>
          <a:noFill/>
          <a:ln w="1905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3" name="Rounded Rectangle 12"/>
          <p:cNvSpPr/>
          <p:nvPr/>
        </p:nvSpPr>
        <p:spPr>
          <a:xfrm>
            <a:off x="5565394" y="1866333"/>
            <a:ext cx="6616725" cy="63087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224"/>
              </a:lnSpc>
            </a:pPr>
            <a:r>
              <a:rPr lang="en-US" sz="1224" b="1" dirty="0">
                <a:solidFill>
                  <a:srgbClr val="5B9BD5">
                    <a:lumMod val="50000"/>
                  </a:srgbClr>
                </a:solidFill>
              </a:rPr>
              <a:t>INTERNET</a:t>
            </a:r>
          </a:p>
        </p:txBody>
      </p:sp>
      <p:sp>
        <p:nvSpPr>
          <p:cNvPr id="15" name="Rectangle 14"/>
          <p:cNvSpPr/>
          <p:nvPr/>
        </p:nvSpPr>
        <p:spPr>
          <a:xfrm>
            <a:off x="9131723" y="5790866"/>
            <a:ext cx="1935523" cy="22221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C00000"/>
                </a:solidFill>
                <a:latin typeface="Segoe UI Semibold" panose="020B0702040204020203" pitchFamily="34" charset="0"/>
              </a:rPr>
              <a:t>Isolated Virtual Networks</a:t>
            </a:r>
          </a:p>
        </p:txBody>
      </p:sp>
      <p:sp>
        <p:nvSpPr>
          <p:cNvPr id="17" name="TextBox 198"/>
          <p:cNvSpPr txBox="1"/>
          <p:nvPr/>
        </p:nvSpPr>
        <p:spPr>
          <a:xfrm>
            <a:off x="6427729" y="3995827"/>
            <a:ext cx="415269"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Subnet 1</a:t>
            </a:r>
          </a:p>
        </p:txBody>
      </p:sp>
      <p:sp>
        <p:nvSpPr>
          <p:cNvPr id="18" name="Rounded Rectangle 17"/>
          <p:cNvSpPr/>
          <p:nvPr/>
        </p:nvSpPr>
        <p:spPr>
          <a:xfrm>
            <a:off x="6402344" y="4161865"/>
            <a:ext cx="524774" cy="1428502"/>
          </a:xfrm>
          <a:prstGeom prst="roundRect">
            <a:avLst>
              <a:gd name="adj" fmla="val 3644"/>
            </a:avLst>
          </a:prstGeom>
          <a:solidFill>
            <a:schemeClr val="bg1">
              <a:lumMod val="95000"/>
            </a:schemeClr>
          </a:solidFill>
          <a:ln w="28575" cap="rnd">
            <a:solidFill>
              <a:schemeClr val="tx1">
                <a:lumMod val="65000"/>
                <a:lumOff val="3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19" name="TextBox 198"/>
          <p:cNvSpPr txBox="1"/>
          <p:nvPr/>
        </p:nvSpPr>
        <p:spPr>
          <a:xfrm>
            <a:off x="8812963" y="3962009"/>
            <a:ext cx="691570"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Deployment X</a:t>
            </a:r>
          </a:p>
        </p:txBody>
      </p:sp>
      <p:sp>
        <p:nvSpPr>
          <p:cNvPr id="20" name="TextBox 198"/>
          <p:cNvSpPr txBox="1"/>
          <p:nvPr/>
        </p:nvSpPr>
        <p:spPr>
          <a:xfrm>
            <a:off x="10358180" y="3953717"/>
            <a:ext cx="688300"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Deployment Y</a:t>
            </a:r>
          </a:p>
        </p:txBody>
      </p:sp>
      <p:grpSp>
        <p:nvGrpSpPr>
          <p:cNvPr id="21" name="Group 20"/>
          <p:cNvGrpSpPr/>
          <p:nvPr/>
        </p:nvGrpSpPr>
        <p:grpSpPr>
          <a:xfrm>
            <a:off x="9579053" y="4592039"/>
            <a:ext cx="1115091" cy="268769"/>
            <a:chOff x="5903271" y="4275323"/>
            <a:chExt cx="1093326" cy="263523"/>
          </a:xfrm>
        </p:grpSpPr>
        <p:cxnSp>
          <p:nvCxnSpPr>
            <p:cNvPr id="32" name="Straight Arrow Connector 31"/>
            <p:cNvCxnSpPr/>
            <p:nvPr/>
          </p:nvCxnSpPr>
          <p:spPr>
            <a:xfrm>
              <a:off x="5903271" y="4538846"/>
              <a:ext cx="1020364" cy="0"/>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152"/>
            <p:cNvSpPr txBox="1"/>
            <p:nvPr/>
          </p:nvSpPr>
          <p:spPr>
            <a:xfrm>
              <a:off x="5936691" y="4275323"/>
              <a:ext cx="1059906" cy="2492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20" b="1" dirty="0">
                  <a:solidFill>
                    <a:srgbClr val="5B9BD5">
                      <a:lumMod val="50000"/>
                    </a:srgbClr>
                  </a:solidFill>
                </a:rPr>
                <a:t>VNET to VNET</a:t>
              </a:r>
            </a:p>
          </p:txBody>
        </p:sp>
      </p:grpSp>
      <p:grpSp>
        <p:nvGrpSpPr>
          <p:cNvPr id="22" name="Group 21"/>
          <p:cNvGrpSpPr/>
          <p:nvPr/>
        </p:nvGrpSpPr>
        <p:grpSpPr>
          <a:xfrm>
            <a:off x="6154692" y="2045015"/>
            <a:ext cx="5536922" cy="2413555"/>
            <a:chOff x="2545749" y="1778014"/>
            <a:chExt cx="5428848" cy="2366445"/>
          </a:xfrm>
        </p:grpSpPr>
        <p:sp>
          <p:nvSpPr>
            <p:cNvPr id="23" name="Rounded Rectangle 22"/>
            <p:cNvSpPr/>
            <p:nvPr/>
          </p:nvSpPr>
          <p:spPr>
            <a:xfrm>
              <a:off x="2545749" y="2851979"/>
              <a:ext cx="5367138" cy="433177"/>
            </a:xfrm>
            <a:prstGeom prst="roundRect">
              <a:avLst>
                <a:gd name="adj" fmla="val 0"/>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122"/>
                </a:lnSpc>
              </a:pPr>
              <a:r>
                <a:rPr lang="en-US" sz="1071" dirty="0">
                  <a:solidFill>
                    <a:prstClr val="white"/>
                  </a:solidFill>
                  <a:latin typeface="Segoe UI Semibold" panose="020B0702040204020203" pitchFamily="34" charset="0"/>
                </a:rPr>
                <a:t>Cloud Access </a:t>
              </a:r>
            </a:p>
          </p:txBody>
        </p:sp>
        <p:sp>
          <p:nvSpPr>
            <p:cNvPr id="24" name="TextBox 175"/>
            <p:cNvSpPr txBox="1"/>
            <p:nvPr/>
          </p:nvSpPr>
          <p:spPr>
            <a:xfrm>
              <a:off x="6362900" y="2917693"/>
              <a:ext cx="1129495" cy="3231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18"/>
                </a:lnSpc>
              </a:pPr>
              <a:r>
                <a:rPr lang="en-US" sz="918" spc="-31" dirty="0">
                  <a:solidFill>
                    <a:prstClr val="white"/>
                  </a:solidFill>
                </a:rPr>
                <a:t>RDP Endpoint</a:t>
              </a:r>
            </a:p>
            <a:p>
              <a:pPr>
                <a:lnSpc>
                  <a:spcPts val="918"/>
                </a:lnSpc>
              </a:pPr>
              <a:r>
                <a:rPr lang="en-US" sz="918" spc="-31" dirty="0">
                  <a:solidFill>
                    <a:prstClr val="white"/>
                  </a:solidFill>
                </a:rPr>
                <a:t>(password access)</a:t>
              </a:r>
            </a:p>
          </p:txBody>
        </p:sp>
        <p:sp>
          <p:nvSpPr>
            <p:cNvPr id="25" name="Octagon 24"/>
            <p:cNvSpPr/>
            <p:nvPr/>
          </p:nvSpPr>
          <p:spPr>
            <a:xfrm>
              <a:off x="7452917" y="2925217"/>
              <a:ext cx="276312" cy="276312"/>
            </a:xfrm>
            <a:prstGeom prst="oc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cxnSp>
          <p:nvCxnSpPr>
            <p:cNvPr id="26" name="Straight Arrow Connector 25"/>
            <p:cNvCxnSpPr/>
            <p:nvPr/>
          </p:nvCxnSpPr>
          <p:spPr>
            <a:xfrm>
              <a:off x="7591058" y="2063274"/>
              <a:ext cx="0" cy="844957"/>
            </a:xfrm>
            <a:prstGeom prst="straightConnector1">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80695" y="1778014"/>
              <a:ext cx="853315" cy="302312"/>
              <a:chOff x="6880695" y="1778014"/>
              <a:chExt cx="853315" cy="302312"/>
            </a:xfrm>
          </p:grpSpPr>
          <p:sp>
            <p:nvSpPr>
              <p:cNvPr id="30" name="TextBox 154"/>
              <p:cNvSpPr txBox="1"/>
              <p:nvPr/>
            </p:nvSpPr>
            <p:spPr>
              <a:xfrm>
                <a:off x="6880695" y="1778014"/>
                <a:ext cx="572786" cy="2807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24" spc="-31" dirty="0">
                    <a:solidFill>
                      <a:prstClr val="black">
                        <a:lumMod val="75000"/>
                        <a:lumOff val="25000"/>
                      </a:prstClr>
                    </a:solidFill>
                    <a:latin typeface="Segoe UI Semibold" panose="020B0702040204020203" pitchFamily="34" charset="0"/>
                  </a:rPr>
                  <a:t>Client</a:t>
                </a:r>
              </a:p>
            </p:txBody>
          </p:sp>
          <p:pic>
            <p:nvPicPr>
              <p:cNvPr id="31" name="Picture 30"/>
              <p:cNvPicPr>
                <a:picLocks noChangeAspect="1"/>
              </p:cNvPicPr>
              <p:nvPr/>
            </p:nvPicPr>
            <p:blipFill>
              <a:blip r:embed="rId4"/>
              <a:stretch>
                <a:fillRect/>
              </a:stretch>
            </p:blipFill>
            <p:spPr>
              <a:xfrm>
                <a:off x="7425466" y="1795694"/>
                <a:ext cx="308544" cy="284632"/>
              </a:xfrm>
              <a:prstGeom prst="rect">
                <a:avLst/>
              </a:prstGeom>
            </p:spPr>
          </p:pic>
        </p:grpSp>
        <p:sp>
          <p:nvSpPr>
            <p:cNvPr id="28" name="Octagon 27"/>
            <p:cNvSpPr/>
            <p:nvPr/>
          </p:nvSpPr>
          <p:spPr>
            <a:xfrm>
              <a:off x="7471730" y="3868147"/>
              <a:ext cx="276312" cy="276312"/>
            </a:xfrm>
            <a:prstGeom prst="octagon">
              <a:avLst/>
            </a:prstGeom>
            <a:solidFill>
              <a:schemeClr val="accent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29" name="Arc 28"/>
            <p:cNvSpPr/>
            <p:nvPr/>
          </p:nvSpPr>
          <p:spPr>
            <a:xfrm>
              <a:off x="7472052" y="3064587"/>
              <a:ext cx="502545" cy="837559"/>
            </a:xfrm>
            <a:prstGeom prst="arc">
              <a:avLst>
                <a:gd name="adj1" fmla="val 16200000"/>
                <a:gd name="adj2" fmla="val 5230857"/>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36" dirty="0">
                <a:solidFill>
                  <a:prstClr val="black"/>
                </a:solidFill>
              </a:endParaRPr>
            </a:p>
          </p:txBody>
        </p:sp>
      </p:grpSp>
      <p:sp>
        <p:nvSpPr>
          <p:cNvPr id="62" name="Rounded Rectangle 61"/>
          <p:cNvSpPr/>
          <p:nvPr/>
        </p:nvSpPr>
        <p:spPr>
          <a:xfrm>
            <a:off x="7094400" y="4159142"/>
            <a:ext cx="524774" cy="1431225"/>
          </a:xfrm>
          <a:prstGeom prst="roundRect">
            <a:avLst>
              <a:gd name="adj" fmla="val 3644"/>
            </a:avLst>
          </a:prstGeom>
          <a:solidFill>
            <a:schemeClr val="bg1">
              <a:lumMod val="95000"/>
            </a:schemeClr>
          </a:solidFill>
          <a:ln w="28575" cap="rnd">
            <a:solidFill>
              <a:schemeClr val="tx1">
                <a:lumMod val="65000"/>
                <a:lumOff val="3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64" name="TextBox 198"/>
          <p:cNvSpPr txBox="1"/>
          <p:nvPr/>
        </p:nvSpPr>
        <p:spPr>
          <a:xfrm>
            <a:off x="7125913" y="3999714"/>
            <a:ext cx="431619"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Subnet 2</a:t>
            </a:r>
          </a:p>
        </p:txBody>
      </p:sp>
      <p:sp>
        <p:nvSpPr>
          <p:cNvPr id="65" name="TextBox 198"/>
          <p:cNvSpPr txBox="1"/>
          <p:nvPr/>
        </p:nvSpPr>
        <p:spPr>
          <a:xfrm>
            <a:off x="7811711" y="4002213"/>
            <a:ext cx="431619"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Subnet 3</a:t>
            </a:r>
          </a:p>
        </p:txBody>
      </p:sp>
      <p:sp>
        <p:nvSpPr>
          <p:cNvPr id="66" name="Rounded Rectangle 65"/>
          <p:cNvSpPr/>
          <p:nvPr/>
        </p:nvSpPr>
        <p:spPr>
          <a:xfrm>
            <a:off x="7776859" y="4154018"/>
            <a:ext cx="524774" cy="1436348"/>
          </a:xfrm>
          <a:prstGeom prst="roundRect">
            <a:avLst>
              <a:gd name="adj" fmla="val 3644"/>
            </a:avLst>
          </a:prstGeom>
          <a:solidFill>
            <a:schemeClr val="bg1">
              <a:lumMod val="95000"/>
            </a:schemeClr>
          </a:solidFill>
          <a:ln w="28575" cap="rnd">
            <a:solidFill>
              <a:schemeClr val="tx1">
                <a:lumMod val="65000"/>
                <a:lumOff val="3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68" name="Picture 67"/>
          <p:cNvPicPr>
            <a:picLocks noChangeAspect="1"/>
          </p:cNvPicPr>
          <p:nvPr/>
        </p:nvPicPr>
        <p:blipFill>
          <a:blip r:embed="rId5"/>
          <a:stretch>
            <a:fillRect/>
          </a:stretch>
        </p:blipFill>
        <p:spPr>
          <a:xfrm>
            <a:off x="7220085" y="5670069"/>
            <a:ext cx="630861" cy="227903"/>
          </a:xfrm>
          <a:prstGeom prst="rect">
            <a:avLst/>
          </a:prstGeom>
        </p:spPr>
      </p:pic>
      <p:sp>
        <p:nvSpPr>
          <p:cNvPr id="69" name="TextBox 198"/>
          <p:cNvSpPr txBox="1"/>
          <p:nvPr/>
        </p:nvSpPr>
        <p:spPr>
          <a:xfrm>
            <a:off x="6623656" y="5703529"/>
            <a:ext cx="552601"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DNS Server</a:t>
            </a:r>
          </a:p>
        </p:txBody>
      </p:sp>
      <p:sp>
        <p:nvSpPr>
          <p:cNvPr id="70" name="TextBox 165"/>
          <p:cNvSpPr txBox="1"/>
          <p:nvPr/>
        </p:nvSpPr>
        <p:spPr>
          <a:xfrm>
            <a:off x="5483705" y="4333008"/>
            <a:ext cx="463007" cy="2542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srgbClr val="5B9BD5">
                    <a:lumMod val="50000"/>
                  </a:srgbClr>
                </a:solidFill>
              </a:rPr>
              <a:t>VPN</a:t>
            </a:r>
          </a:p>
        </p:txBody>
      </p:sp>
      <p:cxnSp>
        <p:nvCxnSpPr>
          <p:cNvPr id="75" name="Straight Connector 74"/>
          <p:cNvCxnSpPr/>
          <p:nvPr/>
        </p:nvCxnSpPr>
        <p:spPr>
          <a:xfrm>
            <a:off x="5253686" y="4600130"/>
            <a:ext cx="1006495" cy="0"/>
          </a:xfrm>
          <a:prstGeom prst="line">
            <a:avLst/>
          </a:prstGeom>
          <a:ln w="25400" cap="rnd">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980648" y="1687251"/>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3"/>
          <a:stretch>
            <a:fillRect/>
          </a:stretch>
        </p:blipFill>
        <p:spPr>
          <a:xfrm>
            <a:off x="7837215" y="4214580"/>
            <a:ext cx="424587" cy="390177"/>
          </a:xfrm>
          <a:prstGeom prst="rect">
            <a:avLst/>
          </a:prstGeom>
        </p:spPr>
      </p:pic>
      <p:pic>
        <p:nvPicPr>
          <p:cNvPr id="80" name="Picture 79"/>
          <p:cNvPicPr>
            <a:picLocks noChangeAspect="1"/>
          </p:cNvPicPr>
          <p:nvPr/>
        </p:nvPicPr>
        <p:blipFill>
          <a:blip r:embed="rId3"/>
          <a:stretch>
            <a:fillRect/>
          </a:stretch>
        </p:blipFill>
        <p:spPr>
          <a:xfrm>
            <a:off x="7847731" y="4657732"/>
            <a:ext cx="424587" cy="390177"/>
          </a:xfrm>
          <a:prstGeom prst="rect">
            <a:avLst/>
          </a:prstGeom>
        </p:spPr>
      </p:pic>
      <p:sp>
        <p:nvSpPr>
          <p:cNvPr id="81" name="Slide Number Placeholder 5"/>
          <p:cNvSpPr txBox="1">
            <a:spLocks/>
          </p:cNvSpPr>
          <p:nvPr/>
        </p:nvSpPr>
        <p:spPr>
          <a:xfrm>
            <a:off x="9326589" y="2724445"/>
            <a:ext cx="1474909" cy="372394"/>
          </a:xfrm>
          <a:prstGeom prst="rect">
            <a:avLst/>
          </a:prstGeom>
          <a:solidFill>
            <a:schemeClr val="bg1">
              <a:lumMod val="95000"/>
            </a:schemeClr>
          </a:solid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pic>
        <p:nvPicPr>
          <p:cNvPr id="61" name="Picture 60"/>
          <p:cNvPicPr>
            <a:picLocks noChangeAspect="1"/>
          </p:cNvPicPr>
          <p:nvPr/>
        </p:nvPicPr>
        <p:blipFill>
          <a:blip r:embed="rId3"/>
          <a:stretch>
            <a:fillRect/>
          </a:stretch>
        </p:blipFill>
        <p:spPr>
          <a:xfrm>
            <a:off x="7845097" y="5129302"/>
            <a:ext cx="424587" cy="390177"/>
          </a:xfrm>
          <a:prstGeom prst="rect">
            <a:avLst/>
          </a:prstGeom>
        </p:spPr>
      </p:pic>
      <p:pic>
        <p:nvPicPr>
          <p:cNvPr id="67" name="Picture 66"/>
          <p:cNvPicPr>
            <a:picLocks noChangeAspect="1"/>
          </p:cNvPicPr>
          <p:nvPr/>
        </p:nvPicPr>
        <p:blipFill>
          <a:blip r:embed="rId3"/>
          <a:stretch>
            <a:fillRect/>
          </a:stretch>
        </p:blipFill>
        <p:spPr>
          <a:xfrm>
            <a:off x="7143471" y="4211947"/>
            <a:ext cx="424587" cy="390177"/>
          </a:xfrm>
          <a:prstGeom prst="rect">
            <a:avLst/>
          </a:prstGeom>
        </p:spPr>
      </p:pic>
      <p:pic>
        <p:nvPicPr>
          <p:cNvPr id="86" name="Picture 85"/>
          <p:cNvPicPr>
            <a:picLocks noChangeAspect="1"/>
          </p:cNvPicPr>
          <p:nvPr/>
        </p:nvPicPr>
        <p:blipFill>
          <a:blip r:embed="rId3"/>
          <a:stretch>
            <a:fillRect/>
          </a:stretch>
        </p:blipFill>
        <p:spPr>
          <a:xfrm>
            <a:off x="7153987" y="4655100"/>
            <a:ext cx="424587" cy="390177"/>
          </a:xfrm>
          <a:prstGeom prst="rect">
            <a:avLst/>
          </a:prstGeom>
        </p:spPr>
      </p:pic>
      <p:pic>
        <p:nvPicPr>
          <p:cNvPr id="87" name="Picture 86"/>
          <p:cNvPicPr>
            <a:picLocks noChangeAspect="1"/>
          </p:cNvPicPr>
          <p:nvPr/>
        </p:nvPicPr>
        <p:blipFill>
          <a:blip r:embed="rId3"/>
          <a:stretch>
            <a:fillRect/>
          </a:stretch>
        </p:blipFill>
        <p:spPr>
          <a:xfrm>
            <a:off x="7167159" y="5126670"/>
            <a:ext cx="424587" cy="390177"/>
          </a:xfrm>
          <a:prstGeom prst="rect">
            <a:avLst/>
          </a:prstGeom>
        </p:spPr>
      </p:pic>
      <p:pic>
        <p:nvPicPr>
          <p:cNvPr id="88" name="Picture 87"/>
          <p:cNvPicPr>
            <a:picLocks noChangeAspect="1"/>
          </p:cNvPicPr>
          <p:nvPr/>
        </p:nvPicPr>
        <p:blipFill>
          <a:blip r:embed="rId3"/>
          <a:stretch>
            <a:fillRect/>
          </a:stretch>
        </p:blipFill>
        <p:spPr>
          <a:xfrm>
            <a:off x="6449723" y="4209311"/>
            <a:ext cx="424587" cy="390177"/>
          </a:xfrm>
          <a:prstGeom prst="rect">
            <a:avLst/>
          </a:prstGeom>
        </p:spPr>
      </p:pic>
      <p:pic>
        <p:nvPicPr>
          <p:cNvPr id="89" name="Picture 88"/>
          <p:cNvPicPr>
            <a:picLocks noChangeAspect="1"/>
          </p:cNvPicPr>
          <p:nvPr/>
        </p:nvPicPr>
        <p:blipFill>
          <a:blip r:embed="rId3"/>
          <a:stretch>
            <a:fillRect/>
          </a:stretch>
        </p:blipFill>
        <p:spPr>
          <a:xfrm>
            <a:off x="6460239" y="4652464"/>
            <a:ext cx="424587" cy="390177"/>
          </a:xfrm>
          <a:prstGeom prst="rect">
            <a:avLst/>
          </a:prstGeom>
        </p:spPr>
      </p:pic>
      <p:pic>
        <p:nvPicPr>
          <p:cNvPr id="90" name="Picture 89"/>
          <p:cNvPicPr>
            <a:picLocks noChangeAspect="1"/>
          </p:cNvPicPr>
          <p:nvPr/>
        </p:nvPicPr>
        <p:blipFill>
          <a:blip r:embed="rId3"/>
          <a:stretch>
            <a:fillRect/>
          </a:stretch>
        </p:blipFill>
        <p:spPr>
          <a:xfrm>
            <a:off x="6473411" y="5124033"/>
            <a:ext cx="424587" cy="390177"/>
          </a:xfrm>
          <a:prstGeom prst="rect">
            <a:avLst/>
          </a:prstGeom>
        </p:spPr>
      </p:pic>
      <p:grpSp>
        <p:nvGrpSpPr>
          <p:cNvPr id="63" name="Group 62"/>
          <p:cNvGrpSpPr/>
          <p:nvPr/>
        </p:nvGrpSpPr>
        <p:grpSpPr>
          <a:xfrm>
            <a:off x="4239330" y="4119205"/>
            <a:ext cx="959246" cy="959246"/>
            <a:chOff x="2536162" y="4969433"/>
            <a:chExt cx="889279" cy="889279"/>
          </a:xfrm>
        </p:grpSpPr>
        <p:sp>
          <p:nvSpPr>
            <p:cNvPr id="78" name="Oval 77"/>
            <p:cNvSpPr/>
            <p:nvPr/>
          </p:nvSpPr>
          <p:spPr>
            <a:xfrm>
              <a:off x="2536162" y="4969433"/>
              <a:ext cx="889279" cy="8892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pic>
          <p:nvPicPr>
            <p:cNvPr id="82" name="Picture 81"/>
            <p:cNvPicPr>
              <a:picLocks noChangeAspect="1"/>
            </p:cNvPicPr>
            <p:nvPr/>
          </p:nvPicPr>
          <p:blipFill>
            <a:blip r:embed="rId6"/>
            <a:stretch>
              <a:fillRect/>
            </a:stretch>
          </p:blipFill>
          <p:spPr>
            <a:xfrm>
              <a:off x="2663605" y="5189974"/>
              <a:ext cx="294587" cy="457284"/>
            </a:xfrm>
            <a:prstGeom prst="rect">
              <a:avLst/>
            </a:prstGeom>
          </p:spPr>
        </p:pic>
        <p:pic>
          <p:nvPicPr>
            <p:cNvPr id="83" name="Picture 82"/>
            <p:cNvPicPr>
              <a:picLocks noChangeAspect="1"/>
            </p:cNvPicPr>
            <p:nvPr/>
          </p:nvPicPr>
          <p:blipFill>
            <a:blip r:embed="rId7"/>
            <a:stretch>
              <a:fillRect/>
            </a:stretch>
          </p:blipFill>
          <p:spPr>
            <a:xfrm>
              <a:off x="2995121" y="5392799"/>
              <a:ext cx="264522" cy="268765"/>
            </a:xfrm>
            <a:prstGeom prst="rect">
              <a:avLst/>
            </a:prstGeom>
          </p:spPr>
        </p:pic>
        <p:sp>
          <p:nvSpPr>
            <p:cNvPr id="84" name="TextBox 171"/>
            <p:cNvSpPr txBox="1"/>
            <p:nvPr/>
          </p:nvSpPr>
          <p:spPr>
            <a:xfrm>
              <a:off x="2869389" y="5140466"/>
              <a:ext cx="506717" cy="2357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spc="-31" dirty="0">
                  <a:solidFill>
                    <a:prstClr val="black">
                      <a:lumMod val="75000"/>
                      <a:lumOff val="25000"/>
                    </a:prstClr>
                  </a:solidFill>
                  <a:latin typeface="Segoe UI Semibold" panose="020B0702040204020203" pitchFamily="34" charset="0"/>
                </a:rPr>
                <a:t>Corp 1</a:t>
              </a:r>
            </a:p>
          </p:txBody>
        </p:sp>
      </p:grpSp>
      <p:sp>
        <p:nvSpPr>
          <p:cNvPr id="72" name="Rectangle 71"/>
          <p:cNvSpPr/>
          <p:nvPr/>
        </p:nvSpPr>
        <p:spPr>
          <a:xfrm>
            <a:off x="6351987" y="5938937"/>
            <a:ext cx="2054932" cy="22221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C00000"/>
                </a:solidFill>
                <a:latin typeface="Segoe UI Semibold" panose="020B0702040204020203" pitchFamily="34" charset="0"/>
              </a:rPr>
              <a:t>Isolated Virtual Network</a:t>
            </a:r>
          </a:p>
        </p:txBody>
      </p:sp>
    </p:spTree>
    <p:extLst>
      <p:ext uri="{BB962C8B-B14F-4D97-AF65-F5344CB8AC3E}">
        <p14:creationId xmlns:p14="http://schemas.microsoft.com/office/powerpoint/2010/main" val="17882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outHorizontal)">
                                      <p:cBhvr>
                                        <p:cTn id="7" dur="500"/>
                                        <p:tgtEl>
                                          <p:spTgt spid="7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428012" y="3289072"/>
            <a:ext cx="399825" cy="512990"/>
            <a:chOff x="5866156" y="3188150"/>
            <a:chExt cx="399825" cy="512990"/>
          </a:xfrm>
        </p:grpSpPr>
        <p:pic>
          <p:nvPicPr>
            <p:cNvPr id="95" name="Picture 2" descr="http://icons.iconarchive.com/icons/visualpharm/icons8-metro-style/512/Very-Basic-Lock-icon.png"/>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2060"/>
            <a:stretch/>
          </p:blipFill>
          <p:spPr bwMode="auto">
            <a:xfrm>
              <a:off x="5866156" y="3188150"/>
              <a:ext cx="399825" cy="5129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bwMode="auto">
            <a:xfrm>
              <a:off x="6006259" y="3464347"/>
              <a:ext cx="131273" cy="224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2" name="Freeform 25"/>
          <p:cNvSpPr>
            <a:spLocks/>
          </p:cNvSpPr>
          <p:nvPr/>
        </p:nvSpPr>
        <p:spPr bwMode="auto">
          <a:xfrm>
            <a:off x="6059622" y="2409514"/>
            <a:ext cx="6157006" cy="4151162"/>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tx1"/>
          </a:solidFill>
          <a:ln w="19050">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33" name="Slide Number Placeholder 5"/>
          <p:cNvSpPr txBox="1">
            <a:spLocks/>
          </p:cNvSpPr>
          <p:nvPr/>
        </p:nvSpPr>
        <p:spPr>
          <a:xfrm>
            <a:off x="8060229" y="2896069"/>
            <a:ext cx="1605395" cy="405340"/>
          </a:xfrm>
          <a:prstGeom prst="rect">
            <a:avLst/>
          </a:prstGeom>
          <a:no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sp>
        <p:nvSpPr>
          <p:cNvPr id="2" name="Title 1"/>
          <p:cNvSpPr>
            <a:spLocks noGrp="1"/>
          </p:cNvSpPr>
          <p:nvPr>
            <p:ph type="title"/>
          </p:nvPr>
        </p:nvSpPr>
        <p:spPr/>
        <p:txBody>
          <a:bodyPr/>
          <a:lstStyle/>
          <a:p>
            <a:r>
              <a:rPr lang="en-US" dirty="0" smtClean="0">
                <a:solidFill>
                  <a:srgbClr val="DC3C00"/>
                </a:solidFill>
              </a:rPr>
              <a:t>New! </a:t>
            </a:r>
            <a:r>
              <a:rPr lang="en-US" dirty="0" smtClean="0"/>
              <a:t>Network Security Groups (NSG)</a:t>
            </a:r>
            <a:endParaRPr lang="en-US" dirty="0"/>
          </a:p>
        </p:txBody>
      </p:sp>
      <p:sp>
        <p:nvSpPr>
          <p:cNvPr id="36" name="TextBox 35"/>
          <p:cNvSpPr txBox="1"/>
          <p:nvPr/>
        </p:nvSpPr>
        <p:spPr>
          <a:xfrm>
            <a:off x="268708" y="1668462"/>
            <a:ext cx="5133631" cy="5163764"/>
          </a:xfrm>
          <a:prstGeom prst="rect">
            <a:avLst/>
          </a:prstGeom>
          <a:noFill/>
        </p:spPr>
        <p:txBody>
          <a:bodyPr wrap="square" lIns="182854" tIns="146283" rIns="182854" bIns="146283" rtlCol="0">
            <a:noAutofit/>
          </a:bodyPr>
          <a:lstStyle/>
          <a:p>
            <a:pPr marL="228557" lvl="1" indent="-228557">
              <a:lnSpc>
                <a:spcPct val="90000"/>
              </a:lnSpc>
              <a:spcBef>
                <a:spcPts val="1800"/>
              </a:spcBef>
              <a:spcAft>
                <a:spcPts val="600"/>
              </a:spcAft>
              <a:buClr>
                <a:srgbClr val="FFFFFF"/>
              </a:buClr>
              <a:buSzPct val="100000"/>
              <a:buFontTx/>
              <a:buBlip>
                <a:blip r:embed="rId5"/>
              </a:buBlip>
            </a:pPr>
            <a:r>
              <a:rPr lang="en-US" sz="2000" dirty="0">
                <a:gradFill>
                  <a:gsLst>
                    <a:gs pos="1250">
                      <a:srgbClr val="FFFFFF"/>
                    </a:gs>
                    <a:gs pos="100000">
                      <a:srgbClr val="FFFFFF"/>
                    </a:gs>
                  </a:gsLst>
                  <a:lin ang="5400000" scaled="0"/>
                </a:gradFill>
              </a:rPr>
              <a:t>Grouping of </a:t>
            </a:r>
            <a:r>
              <a:rPr lang="en-US" sz="2000" dirty="0" smtClean="0">
                <a:gradFill>
                  <a:gsLst>
                    <a:gs pos="1250">
                      <a:srgbClr val="FFFFFF"/>
                    </a:gs>
                    <a:gs pos="100000">
                      <a:srgbClr val="FFFFFF"/>
                    </a:gs>
                  </a:gsLst>
                  <a:lin ang="5400000" scaled="0"/>
                </a:gradFill>
              </a:rPr>
              <a:t>network </a:t>
            </a:r>
            <a:r>
              <a:rPr lang="en-US" sz="2000" dirty="0">
                <a:gradFill>
                  <a:gsLst>
                    <a:gs pos="1250">
                      <a:srgbClr val="FFFFFF"/>
                    </a:gs>
                    <a:gs pos="100000">
                      <a:srgbClr val="FFFFFF"/>
                    </a:gs>
                  </a:gsLst>
                  <a:lin ang="5400000" scaled="0"/>
                </a:gradFill>
              </a:rPr>
              <a:t>traffic rules as </a:t>
            </a:r>
            <a:r>
              <a:rPr lang="en-US" sz="2000" dirty="0" smtClean="0">
                <a:gradFill>
                  <a:gsLst>
                    <a:gs pos="1250">
                      <a:srgbClr val="FFFFFF"/>
                    </a:gs>
                    <a:gs pos="100000">
                      <a:srgbClr val="FFFFFF"/>
                    </a:gs>
                  </a:gsLst>
                  <a:lin ang="5400000" scaled="0"/>
                </a:gradFill>
              </a:rPr>
              <a:t>security group</a:t>
            </a:r>
            <a:endParaRPr lang="en-US" sz="2000" dirty="0">
              <a:gradFill>
                <a:gsLst>
                  <a:gs pos="1250">
                    <a:srgbClr val="FFFFFF"/>
                  </a:gs>
                  <a:gs pos="100000">
                    <a:srgbClr val="FFFFFF"/>
                  </a:gs>
                </a:gsLst>
                <a:lin ang="5400000" scaled="0"/>
              </a:gradFill>
            </a:endParaRPr>
          </a:p>
          <a:p>
            <a:pPr marL="228557" lvl="1" indent="-228557">
              <a:lnSpc>
                <a:spcPct val="90000"/>
              </a:lnSpc>
              <a:spcBef>
                <a:spcPts val="1800"/>
              </a:spcBef>
              <a:spcAft>
                <a:spcPts val="600"/>
              </a:spcAft>
              <a:buClr>
                <a:srgbClr val="FFFFFF"/>
              </a:buClr>
              <a:buSzPct val="100000"/>
              <a:buFontTx/>
              <a:buBlip>
                <a:blip r:embed="rId5"/>
              </a:buBlip>
            </a:pPr>
            <a:r>
              <a:rPr lang="en-US" sz="2000" dirty="0">
                <a:gradFill>
                  <a:gsLst>
                    <a:gs pos="1250">
                      <a:srgbClr val="FFFFFF"/>
                    </a:gs>
                    <a:gs pos="100000">
                      <a:srgbClr val="FFFFFF"/>
                    </a:gs>
                  </a:gsLst>
                  <a:lin ang="5400000" scaled="0"/>
                </a:gradFill>
              </a:rPr>
              <a:t>Security groups associated with </a:t>
            </a:r>
            <a:r>
              <a:rPr lang="en-US" sz="2000" dirty="0" smtClean="0">
                <a:gradFill>
                  <a:gsLst>
                    <a:gs pos="1250">
                      <a:srgbClr val="FFFFFF"/>
                    </a:gs>
                    <a:gs pos="100000">
                      <a:srgbClr val="FFFFFF"/>
                    </a:gs>
                  </a:gsLst>
                  <a:lin ang="5400000" scaled="0"/>
                </a:gradFill>
              </a:rPr>
              <a:t>virtual </a:t>
            </a:r>
            <a:r>
              <a:rPr lang="en-US" sz="2000" dirty="0">
                <a:gradFill>
                  <a:gsLst>
                    <a:gs pos="1250">
                      <a:srgbClr val="FFFFFF"/>
                    </a:gs>
                    <a:gs pos="100000">
                      <a:srgbClr val="FFFFFF"/>
                    </a:gs>
                  </a:gsLst>
                  <a:lin ang="5400000" scaled="0"/>
                </a:gradFill>
              </a:rPr>
              <a:t>machines or virtual subnets</a:t>
            </a:r>
          </a:p>
          <a:p>
            <a:pPr marL="228557" lvl="1" indent="-228557">
              <a:lnSpc>
                <a:spcPct val="90000"/>
              </a:lnSpc>
              <a:spcBef>
                <a:spcPts val="1800"/>
              </a:spcBef>
              <a:spcAft>
                <a:spcPts val="600"/>
              </a:spcAft>
              <a:buClr>
                <a:srgbClr val="FFFFFF"/>
              </a:buClr>
              <a:buSzPct val="100000"/>
              <a:buFontTx/>
              <a:buBlip>
                <a:blip r:embed="rId5"/>
              </a:buBlip>
            </a:pPr>
            <a:r>
              <a:rPr lang="en-US" sz="2000" dirty="0">
                <a:gradFill>
                  <a:gsLst>
                    <a:gs pos="1250">
                      <a:srgbClr val="FFFFFF"/>
                    </a:gs>
                    <a:gs pos="100000">
                      <a:srgbClr val="FFFFFF"/>
                    </a:gs>
                  </a:gsLst>
                  <a:lin ang="5400000" scaled="0"/>
                </a:gradFill>
              </a:rPr>
              <a:t>Controlled access between machines in subnets</a:t>
            </a:r>
          </a:p>
          <a:p>
            <a:pPr marL="228557" lvl="1" indent="-228557">
              <a:lnSpc>
                <a:spcPct val="90000"/>
              </a:lnSpc>
              <a:spcBef>
                <a:spcPts val="1800"/>
              </a:spcBef>
              <a:spcAft>
                <a:spcPts val="600"/>
              </a:spcAft>
              <a:buClr>
                <a:srgbClr val="FFFFFF"/>
              </a:buClr>
              <a:buSzPct val="100000"/>
              <a:buFontTx/>
              <a:buBlip>
                <a:blip r:embed="rId5"/>
              </a:buBlip>
            </a:pPr>
            <a:r>
              <a:rPr lang="en-US" sz="2000" dirty="0">
                <a:gradFill>
                  <a:gsLst>
                    <a:gs pos="1250">
                      <a:srgbClr val="FFFFFF"/>
                    </a:gs>
                    <a:gs pos="100000">
                      <a:srgbClr val="FFFFFF"/>
                    </a:gs>
                  </a:gsLst>
                  <a:lin ang="5400000" scaled="0"/>
                </a:gradFill>
              </a:rPr>
              <a:t>Controlled access to and </a:t>
            </a:r>
            <a:r>
              <a:rPr lang="en-US" sz="2000" dirty="0" smtClean="0">
                <a:gradFill>
                  <a:gsLst>
                    <a:gs pos="1250">
                      <a:srgbClr val="FFFFFF"/>
                    </a:gs>
                    <a:gs pos="100000">
                      <a:srgbClr val="FFFFFF"/>
                    </a:gs>
                  </a:gsLst>
                  <a:lin ang="5400000" scaled="0"/>
                </a:gradFill>
              </a:rPr>
              <a:t>from the  </a:t>
            </a:r>
            <a:r>
              <a:rPr lang="en-US" sz="2000" dirty="0">
                <a:gradFill>
                  <a:gsLst>
                    <a:gs pos="1250">
                      <a:srgbClr val="FFFFFF"/>
                    </a:gs>
                    <a:gs pos="100000">
                      <a:srgbClr val="FFFFFF"/>
                    </a:gs>
                  </a:gsLst>
                  <a:lin ang="5400000" scaled="0"/>
                </a:gradFill>
              </a:rPr>
              <a:t>Internet</a:t>
            </a:r>
          </a:p>
          <a:p>
            <a:pPr marL="228557" lvl="1" indent="-228557">
              <a:lnSpc>
                <a:spcPct val="90000"/>
              </a:lnSpc>
              <a:spcBef>
                <a:spcPts val="1800"/>
              </a:spcBef>
              <a:spcAft>
                <a:spcPts val="600"/>
              </a:spcAft>
              <a:buClr>
                <a:srgbClr val="FFFFFF"/>
              </a:buClr>
              <a:buSzPct val="100000"/>
              <a:buFontTx/>
              <a:buBlip>
                <a:blip r:embed="rId5"/>
              </a:buBlip>
            </a:pPr>
            <a:r>
              <a:rPr lang="en-US" sz="2000" dirty="0">
                <a:gradFill>
                  <a:gsLst>
                    <a:gs pos="1250">
                      <a:srgbClr val="FFFFFF"/>
                    </a:gs>
                    <a:gs pos="100000">
                      <a:srgbClr val="FFFFFF"/>
                    </a:gs>
                  </a:gsLst>
                  <a:lin ang="5400000" scaled="0"/>
                </a:gradFill>
              </a:rPr>
              <a:t>Network traffic rules updated </a:t>
            </a:r>
            <a:r>
              <a:rPr lang="en-US" sz="2000" dirty="0" smtClean="0">
                <a:gradFill>
                  <a:gsLst>
                    <a:gs pos="1250">
                      <a:srgbClr val="FFFFFF"/>
                    </a:gs>
                    <a:gs pos="100000">
                      <a:srgbClr val="FFFFFF"/>
                    </a:gs>
                  </a:gsLst>
                  <a:lin ang="5400000" scaled="0"/>
                </a:gradFill>
              </a:rPr>
              <a:t>independent of virtual machines</a:t>
            </a:r>
          </a:p>
        </p:txBody>
      </p:sp>
      <p:cxnSp>
        <p:nvCxnSpPr>
          <p:cNvPr id="20" name="Elbow Connector 19"/>
          <p:cNvCxnSpPr>
            <a:stCxn id="78" idx="1"/>
          </p:cNvCxnSpPr>
          <p:nvPr/>
        </p:nvCxnSpPr>
        <p:spPr>
          <a:xfrm rot="10800000">
            <a:off x="6699388" y="2597378"/>
            <a:ext cx="903758" cy="2269127"/>
          </a:xfrm>
          <a:prstGeom prst="bentConnector2">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94437" y="3421062"/>
            <a:ext cx="716478" cy="461665"/>
          </a:xfrm>
          <a:prstGeom prst="rect">
            <a:avLst/>
          </a:prstGeom>
          <a:noFill/>
        </p:spPr>
        <p:txBody>
          <a:bodyPr wrap="square" lIns="182880" tIns="146304" rIns="182880" bIns="146304" rtlCol="0">
            <a:spAutoFit/>
            <a:scene3d>
              <a:camera prst="orthographicFront"/>
              <a:lightRig rig="threePt" dir="t">
                <a:rot lat="0" lon="0" rev="1200000"/>
              </a:lightRig>
            </a:scene3d>
            <a:sp3d contourW="6350">
              <a:bevelB w="50800" h="57150"/>
            </a:sp3d>
          </a:bodyPr>
          <a:lstStyle/>
          <a:p>
            <a:pPr>
              <a:lnSpc>
                <a:spcPct val="90000"/>
              </a:lnSpc>
              <a:spcAft>
                <a:spcPts val="600"/>
              </a:spcAft>
            </a:pPr>
            <a:r>
              <a:rPr lang="en-US" sz="1200" dirty="0" smtClean="0">
                <a:solidFill>
                  <a:sysClr val="windowText" lastClr="000000"/>
                </a:solidFill>
              </a:rPr>
              <a:t>NSG</a:t>
            </a:r>
          </a:p>
        </p:txBody>
      </p:sp>
      <p:grpSp>
        <p:nvGrpSpPr>
          <p:cNvPr id="17" name="Group 16"/>
          <p:cNvGrpSpPr/>
          <p:nvPr/>
        </p:nvGrpSpPr>
        <p:grpSpPr>
          <a:xfrm>
            <a:off x="5904721" y="1504005"/>
            <a:ext cx="1566001" cy="1047803"/>
            <a:chOff x="6109987" y="1227437"/>
            <a:chExt cx="1566001" cy="1047803"/>
          </a:xfrm>
        </p:grpSpPr>
        <p:sp>
          <p:nvSpPr>
            <p:cNvPr id="40" name="Freeform 25"/>
            <p:cNvSpPr>
              <a:spLocks/>
            </p:cNvSpPr>
            <p:nvPr/>
          </p:nvSpPr>
          <p:spPr bwMode="auto">
            <a:xfrm>
              <a:off x="6109987" y="1227437"/>
              <a:ext cx="1566001" cy="1047803"/>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bg1">
                <a:lumMod val="40000"/>
                <a:lumOff val="60000"/>
              </a:schemeClr>
            </a:solidFill>
            <a:ln w="19050">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41" name="Slide Number Placeholder 5"/>
            <p:cNvSpPr txBox="1">
              <a:spLocks/>
            </p:cNvSpPr>
            <p:nvPr/>
          </p:nvSpPr>
          <p:spPr>
            <a:xfrm>
              <a:off x="6237244" y="1628313"/>
              <a:ext cx="1352593" cy="362801"/>
            </a:xfrm>
            <a:prstGeom prst="rect">
              <a:avLst/>
            </a:prstGeom>
            <a:no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28" dirty="0" smtClean="0">
                  <a:solidFill>
                    <a:srgbClr val="FFFFFF"/>
                  </a:solidFill>
                  <a:latin typeface="Segoe UI"/>
                </a:rPr>
                <a:t>Internet</a:t>
              </a:r>
              <a:endParaRPr lang="en-US" sz="1428" dirty="0">
                <a:solidFill>
                  <a:srgbClr val="FFFFFF"/>
                </a:solidFill>
                <a:latin typeface="Segoe UI"/>
              </a:endParaRPr>
            </a:p>
          </p:txBody>
        </p:sp>
      </p:grpSp>
      <p:sp>
        <p:nvSpPr>
          <p:cNvPr id="93" name="Rounded Rectangle 92"/>
          <p:cNvSpPr/>
          <p:nvPr/>
        </p:nvSpPr>
        <p:spPr>
          <a:xfrm>
            <a:off x="7470722" y="3688849"/>
            <a:ext cx="3700515" cy="2362125"/>
          </a:xfrm>
          <a:prstGeom prst="roundRect">
            <a:avLst>
              <a:gd name="adj" fmla="val 3644"/>
            </a:avLst>
          </a:prstGeom>
          <a:solidFill>
            <a:sysClr val="window" lastClr="FFFFFF">
              <a:lumMod val="95000"/>
            </a:sysClr>
          </a:solidFill>
          <a:ln w="28575" cap="rnd" cmpd="sng" algn="ctr">
            <a:solidFill>
              <a:srgbClr val="C00000"/>
            </a:solidFill>
            <a:prstDash val="sysDot"/>
            <a:roun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836" dirty="0">
              <a:solidFill>
                <a:prstClr val="white"/>
              </a:solidFill>
            </a:endParaRPr>
          </a:p>
        </p:txBody>
      </p:sp>
      <p:grpSp>
        <p:nvGrpSpPr>
          <p:cNvPr id="77" name="Group 76"/>
          <p:cNvGrpSpPr/>
          <p:nvPr/>
        </p:nvGrpSpPr>
        <p:grpSpPr>
          <a:xfrm>
            <a:off x="7603146" y="4122340"/>
            <a:ext cx="1116872" cy="1488328"/>
            <a:chOff x="3026281" y="3816366"/>
            <a:chExt cx="838562" cy="1117456"/>
          </a:xfrm>
        </p:grpSpPr>
        <p:sp>
          <p:nvSpPr>
            <p:cNvPr id="78" name="Rounded Rectangle 77"/>
            <p:cNvSpPr/>
            <p:nvPr/>
          </p:nvSpPr>
          <p:spPr>
            <a:xfrm>
              <a:off x="3026281" y="3816366"/>
              <a:ext cx="838562" cy="1117456"/>
            </a:xfrm>
            <a:prstGeom prst="roundRect">
              <a:avLst>
                <a:gd name="adj" fmla="val 3644"/>
              </a:avLst>
            </a:prstGeom>
            <a:solidFill>
              <a:schemeClr val="tx1"/>
            </a:solidFill>
            <a:ln w="28575" cap="rnd" cmpd="sng" algn="ctr">
              <a:solidFill>
                <a:schemeClr val="bg1">
                  <a:lumMod val="75000"/>
                </a:schemeClr>
              </a:solidFill>
              <a:prstDash val="sysDot"/>
              <a:roun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836" dirty="0">
                <a:solidFill>
                  <a:prstClr val="white"/>
                </a:solidFill>
              </a:endParaRPr>
            </a:p>
          </p:txBody>
        </p:sp>
        <p:pic>
          <p:nvPicPr>
            <p:cNvPr id="79" name="Picture 78"/>
            <p:cNvPicPr>
              <a:picLocks noChangeAspect="1"/>
            </p:cNvPicPr>
            <p:nvPr/>
          </p:nvPicPr>
          <p:blipFill>
            <a:blip r:embed="rId6"/>
            <a:stretch>
              <a:fillRect/>
            </a:stretch>
          </p:blipFill>
          <p:spPr>
            <a:xfrm>
              <a:off x="3286169" y="3888974"/>
              <a:ext cx="318786" cy="292950"/>
            </a:xfrm>
            <a:prstGeom prst="rect">
              <a:avLst/>
            </a:prstGeom>
          </p:spPr>
        </p:pic>
        <p:pic>
          <p:nvPicPr>
            <p:cNvPr id="80" name="Picture 79"/>
            <p:cNvPicPr>
              <a:picLocks noChangeAspect="1"/>
            </p:cNvPicPr>
            <p:nvPr/>
          </p:nvPicPr>
          <p:blipFill>
            <a:blip r:embed="rId6"/>
            <a:stretch>
              <a:fillRect/>
            </a:stretch>
          </p:blipFill>
          <p:spPr>
            <a:xfrm>
              <a:off x="3286169" y="4245895"/>
              <a:ext cx="318786" cy="292950"/>
            </a:xfrm>
            <a:prstGeom prst="rect">
              <a:avLst/>
            </a:prstGeom>
          </p:spPr>
        </p:pic>
        <p:pic>
          <p:nvPicPr>
            <p:cNvPr id="81" name="Picture 80"/>
            <p:cNvPicPr>
              <a:picLocks noChangeAspect="1"/>
            </p:cNvPicPr>
            <p:nvPr/>
          </p:nvPicPr>
          <p:blipFill>
            <a:blip r:embed="rId6"/>
            <a:stretch>
              <a:fillRect/>
            </a:stretch>
          </p:blipFill>
          <p:spPr>
            <a:xfrm>
              <a:off x="3286169" y="4590970"/>
              <a:ext cx="318786" cy="292950"/>
            </a:xfrm>
            <a:prstGeom prst="rect">
              <a:avLst/>
            </a:prstGeom>
          </p:spPr>
        </p:pic>
      </p:grpSp>
      <p:grpSp>
        <p:nvGrpSpPr>
          <p:cNvPr id="82" name="Group 81"/>
          <p:cNvGrpSpPr/>
          <p:nvPr/>
        </p:nvGrpSpPr>
        <p:grpSpPr>
          <a:xfrm>
            <a:off x="9904815" y="4122340"/>
            <a:ext cx="1116872" cy="1488328"/>
            <a:chOff x="3026281" y="3816366"/>
            <a:chExt cx="838562" cy="1117456"/>
          </a:xfrm>
        </p:grpSpPr>
        <p:sp>
          <p:nvSpPr>
            <p:cNvPr id="83" name="Rounded Rectangle 82"/>
            <p:cNvSpPr/>
            <p:nvPr/>
          </p:nvSpPr>
          <p:spPr>
            <a:xfrm>
              <a:off x="3026281" y="3816366"/>
              <a:ext cx="838562" cy="1117456"/>
            </a:xfrm>
            <a:prstGeom prst="roundRect">
              <a:avLst>
                <a:gd name="adj" fmla="val 3644"/>
              </a:avLst>
            </a:prstGeom>
            <a:solidFill>
              <a:schemeClr val="tx1"/>
            </a:solidFill>
            <a:ln w="28575" cap="rnd" cmpd="sng" algn="ctr">
              <a:solidFill>
                <a:schemeClr val="bg1">
                  <a:lumMod val="75000"/>
                </a:schemeClr>
              </a:solidFill>
              <a:prstDash val="sysDot"/>
              <a:roun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836" dirty="0">
                <a:solidFill>
                  <a:prstClr val="white"/>
                </a:solidFill>
              </a:endParaRPr>
            </a:p>
          </p:txBody>
        </p:sp>
        <p:pic>
          <p:nvPicPr>
            <p:cNvPr id="84" name="Picture 83"/>
            <p:cNvPicPr>
              <a:picLocks noChangeAspect="1"/>
            </p:cNvPicPr>
            <p:nvPr/>
          </p:nvPicPr>
          <p:blipFill>
            <a:blip r:embed="rId6"/>
            <a:stretch>
              <a:fillRect/>
            </a:stretch>
          </p:blipFill>
          <p:spPr>
            <a:xfrm>
              <a:off x="3286169" y="3888974"/>
              <a:ext cx="318786" cy="292950"/>
            </a:xfrm>
            <a:prstGeom prst="rect">
              <a:avLst/>
            </a:prstGeom>
          </p:spPr>
        </p:pic>
        <p:pic>
          <p:nvPicPr>
            <p:cNvPr id="85" name="Picture 84"/>
            <p:cNvPicPr>
              <a:picLocks noChangeAspect="1"/>
            </p:cNvPicPr>
            <p:nvPr/>
          </p:nvPicPr>
          <p:blipFill>
            <a:blip r:embed="rId6"/>
            <a:stretch>
              <a:fillRect/>
            </a:stretch>
          </p:blipFill>
          <p:spPr>
            <a:xfrm>
              <a:off x="3286169" y="4245895"/>
              <a:ext cx="318786" cy="292950"/>
            </a:xfrm>
            <a:prstGeom prst="rect">
              <a:avLst/>
            </a:prstGeom>
          </p:spPr>
        </p:pic>
        <p:pic>
          <p:nvPicPr>
            <p:cNvPr id="86" name="Picture 85"/>
            <p:cNvPicPr>
              <a:picLocks noChangeAspect="1"/>
            </p:cNvPicPr>
            <p:nvPr/>
          </p:nvPicPr>
          <p:blipFill>
            <a:blip r:embed="rId6"/>
            <a:stretch>
              <a:fillRect/>
            </a:stretch>
          </p:blipFill>
          <p:spPr>
            <a:xfrm>
              <a:off x="3286169" y="4590970"/>
              <a:ext cx="318786" cy="292950"/>
            </a:xfrm>
            <a:prstGeom prst="rect">
              <a:avLst/>
            </a:prstGeom>
          </p:spPr>
        </p:pic>
      </p:grpSp>
      <p:sp>
        <p:nvSpPr>
          <p:cNvPr id="88" name="TextBox 198"/>
          <p:cNvSpPr txBox="1"/>
          <p:nvPr/>
        </p:nvSpPr>
        <p:spPr>
          <a:xfrm>
            <a:off x="7580970" y="3951224"/>
            <a:ext cx="825547"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smtClean="0">
                <a:solidFill>
                  <a:prstClr val="black">
                    <a:lumMod val="75000"/>
                    <a:lumOff val="25000"/>
                  </a:prstClr>
                </a:solidFill>
                <a:latin typeface="Segoe UI Semibold" panose="020B0702040204020203" pitchFamily="34" charset="0"/>
              </a:rPr>
              <a:t>Front End Subnet</a:t>
            </a:r>
            <a:endParaRPr lang="en-US" sz="816" dirty="0">
              <a:solidFill>
                <a:prstClr val="black">
                  <a:lumMod val="75000"/>
                  <a:lumOff val="25000"/>
                </a:prstClr>
              </a:solidFill>
              <a:latin typeface="Segoe UI Semibold" panose="020B0702040204020203" pitchFamily="34" charset="0"/>
            </a:endParaRPr>
          </a:p>
        </p:txBody>
      </p:sp>
      <p:sp>
        <p:nvSpPr>
          <p:cNvPr id="89" name="TextBox 198"/>
          <p:cNvSpPr txBox="1"/>
          <p:nvPr/>
        </p:nvSpPr>
        <p:spPr>
          <a:xfrm>
            <a:off x="9861918" y="3942932"/>
            <a:ext cx="793487"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smtClean="0">
                <a:solidFill>
                  <a:prstClr val="black">
                    <a:lumMod val="75000"/>
                    <a:lumOff val="25000"/>
                  </a:prstClr>
                </a:solidFill>
                <a:latin typeface="Segoe UI Semibold" panose="020B0702040204020203" pitchFamily="34" charset="0"/>
              </a:rPr>
              <a:t>Back End Subnet</a:t>
            </a:r>
            <a:endParaRPr lang="en-US" sz="816" dirty="0">
              <a:solidFill>
                <a:prstClr val="black">
                  <a:lumMod val="75000"/>
                  <a:lumOff val="25000"/>
                </a:prstClr>
              </a:solidFill>
              <a:latin typeface="Segoe UI Semibold" panose="020B0702040204020203" pitchFamily="34" charset="0"/>
            </a:endParaRPr>
          </a:p>
        </p:txBody>
      </p:sp>
      <p:cxnSp>
        <p:nvCxnSpPr>
          <p:cNvPr id="91" name="Straight Arrow Connector 90"/>
          <p:cNvCxnSpPr/>
          <p:nvPr/>
        </p:nvCxnSpPr>
        <p:spPr>
          <a:xfrm>
            <a:off x="8777367" y="4850023"/>
            <a:ext cx="1084551" cy="0"/>
          </a:xfrm>
          <a:prstGeom prst="straightConnector1">
            <a:avLst/>
          </a:prstGeom>
          <a:noFill/>
          <a:ln w="25400" cap="flat" cmpd="sng" algn="ctr">
            <a:solidFill>
              <a:srgbClr val="70AD47"/>
            </a:solidFill>
            <a:prstDash val="solid"/>
            <a:miter lim="800000"/>
            <a:headEnd type="triangle"/>
            <a:tailEnd type="triangle"/>
          </a:ln>
          <a:effectLst/>
        </p:spPr>
      </p:cxnSp>
      <p:sp>
        <p:nvSpPr>
          <p:cNvPr id="94" name="TextBox 198"/>
          <p:cNvSpPr txBox="1"/>
          <p:nvPr/>
        </p:nvSpPr>
        <p:spPr>
          <a:xfrm>
            <a:off x="8789825" y="5767661"/>
            <a:ext cx="1016305" cy="1692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smtClean="0">
                <a:solidFill>
                  <a:prstClr val="black">
                    <a:lumMod val="75000"/>
                    <a:lumOff val="25000"/>
                  </a:prstClr>
                </a:solidFill>
                <a:latin typeface="Segoe UI Semibold" panose="020B0702040204020203" pitchFamily="34" charset="0"/>
              </a:rPr>
              <a:t>Virtual Network</a:t>
            </a:r>
            <a:endParaRPr lang="en-US" sz="1100" dirty="0">
              <a:solidFill>
                <a:prstClr val="black">
                  <a:lumMod val="75000"/>
                  <a:lumOff val="25000"/>
                </a:prstClr>
              </a:solidFill>
              <a:latin typeface="Segoe UI Semibold" panose="020B0702040204020203" pitchFamily="34" charset="0"/>
            </a:endParaRPr>
          </a:p>
        </p:txBody>
      </p:sp>
      <p:grpSp>
        <p:nvGrpSpPr>
          <p:cNvPr id="97" name="Group 96"/>
          <p:cNvGrpSpPr/>
          <p:nvPr/>
        </p:nvGrpSpPr>
        <p:grpSpPr>
          <a:xfrm>
            <a:off x="9145582" y="4487862"/>
            <a:ext cx="399825" cy="512990"/>
            <a:chOff x="5866156" y="3188150"/>
            <a:chExt cx="399825" cy="512990"/>
          </a:xfrm>
        </p:grpSpPr>
        <p:pic>
          <p:nvPicPr>
            <p:cNvPr id="98" name="Picture 2" descr="http://icons.iconarchive.com/icons/visualpharm/icons8-metro-style/512/Very-Basic-Lock-icon.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2060"/>
            <a:stretch/>
          </p:blipFill>
          <p:spPr bwMode="auto">
            <a:xfrm>
              <a:off x="5866156" y="3188150"/>
              <a:ext cx="399825" cy="512990"/>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p:cNvSpPr/>
            <p:nvPr/>
          </p:nvSpPr>
          <p:spPr bwMode="auto">
            <a:xfrm>
              <a:off x="6006259" y="3464347"/>
              <a:ext cx="131273" cy="224502"/>
            </a:xfrm>
            <a:prstGeom prst="rect">
              <a:avLst/>
            </a:prstGeom>
            <a:solidFill>
              <a:srgbClr val="55555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2" name="TextBox 152"/>
          <p:cNvSpPr txBox="1"/>
          <p:nvPr/>
        </p:nvSpPr>
        <p:spPr>
          <a:xfrm>
            <a:off x="8833684" y="4724689"/>
            <a:ext cx="1068274" cy="2492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20" b="1" dirty="0" smtClean="0">
                <a:solidFill>
                  <a:srgbClr val="FFFFFF"/>
                </a:solidFill>
              </a:rPr>
              <a:t>NSG</a:t>
            </a:r>
            <a:endParaRPr lang="en-US" sz="1020" b="1" dirty="0">
              <a:solidFill>
                <a:srgbClr val="FFFFFF"/>
              </a:solidFill>
            </a:endParaRPr>
          </a:p>
        </p:txBody>
      </p:sp>
    </p:spTree>
    <p:extLst>
      <p:ext uri="{BB962C8B-B14F-4D97-AF65-F5344CB8AC3E}">
        <p14:creationId xmlns:p14="http://schemas.microsoft.com/office/powerpoint/2010/main" val="1750621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600"/>
                                        <p:tgtEl>
                                          <p:spTgt spid="3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anim calcmode="lin" valueType="num">
                                      <p:cBhvr>
                                        <p:cTn id="11" dur="500" fill="hold"/>
                                        <p:tgtEl>
                                          <p:spTgt spid="32"/>
                                        </p:tgtEl>
                                        <p:attrNameLst>
                                          <p:attrName>ppt_x</p:attrName>
                                        </p:attrNameLst>
                                      </p:cBhvr>
                                      <p:tavLst>
                                        <p:tav tm="0">
                                          <p:val>
                                            <p:strVal val="#ppt_x"/>
                                          </p:val>
                                        </p:tav>
                                        <p:tav tm="100000">
                                          <p:val>
                                            <p:strVal val="#ppt_x"/>
                                          </p:val>
                                        </p:tav>
                                      </p:tavLst>
                                    </p:anim>
                                    <p:anim calcmode="lin" valueType="num">
                                      <p:cBhvr>
                                        <p:cTn id="1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3"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VPN connections</a:t>
            </a:r>
          </a:p>
        </p:txBody>
      </p:sp>
      <p:cxnSp>
        <p:nvCxnSpPr>
          <p:cNvPr id="104" name="Straight Connector 103"/>
          <p:cNvCxnSpPr/>
          <p:nvPr/>
        </p:nvCxnSpPr>
        <p:spPr>
          <a:xfrm flipV="1">
            <a:off x="7665782" y="1687170"/>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48398" y="1659545"/>
            <a:ext cx="2467937" cy="4658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42" name="Rectangle 41"/>
          <p:cNvSpPr/>
          <p:nvPr/>
        </p:nvSpPr>
        <p:spPr>
          <a:xfrm>
            <a:off x="5220378" y="2255933"/>
            <a:ext cx="1492488" cy="36128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24" b="1" dirty="0">
                <a:solidFill>
                  <a:srgbClr val="5B9BD5">
                    <a:lumMod val="50000"/>
                  </a:srgbClr>
                </a:solidFill>
              </a:rPr>
              <a:t>Customer 1</a:t>
            </a:r>
          </a:p>
        </p:txBody>
      </p:sp>
      <p:sp>
        <p:nvSpPr>
          <p:cNvPr id="43" name="Rounded Rectangle 42"/>
          <p:cNvSpPr/>
          <p:nvPr/>
        </p:nvSpPr>
        <p:spPr>
          <a:xfrm>
            <a:off x="4989675" y="2033947"/>
            <a:ext cx="1921860" cy="4003349"/>
          </a:xfrm>
          <a:prstGeom prst="roundRect">
            <a:avLst>
              <a:gd name="adj" fmla="val 0"/>
            </a:avLst>
          </a:prstGeom>
          <a:noFill/>
          <a:ln w="1905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44" name="Rectangle 43"/>
          <p:cNvSpPr/>
          <p:nvPr/>
        </p:nvSpPr>
        <p:spPr>
          <a:xfrm>
            <a:off x="5166009" y="5467785"/>
            <a:ext cx="1601225" cy="41435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srgbClr val="C00000"/>
                </a:solidFill>
                <a:latin typeface="Segoe UI Semibold" panose="020B0702040204020203" pitchFamily="34" charset="0"/>
              </a:rPr>
              <a:t>Isolated Virtual Network</a:t>
            </a:r>
          </a:p>
        </p:txBody>
      </p:sp>
      <p:sp>
        <p:nvSpPr>
          <p:cNvPr id="45" name="TextBox 198"/>
          <p:cNvSpPr txBox="1"/>
          <p:nvPr/>
        </p:nvSpPr>
        <p:spPr>
          <a:xfrm>
            <a:off x="5398627" y="2541594"/>
            <a:ext cx="691570"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Deployment X</a:t>
            </a:r>
          </a:p>
        </p:txBody>
      </p:sp>
      <p:sp>
        <p:nvSpPr>
          <p:cNvPr id="46" name="Slide Number Placeholder 5"/>
          <p:cNvSpPr txBox="1">
            <a:spLocks/>
          </p:cNvSpPr>
          <p:nvPr/>
        </p:nvSpPr>
        <p:spPr>
          <a:xfrm>
            <a:off x="5240130" y="1839865"/>
            <a:ext cx="1474909" cy="372394"/>
          </a:xfrm>
          <a:prstGeom prst="rect">
            <a:avLst/>
          </a:prstGeom>
          <a:solidFill>
            <a:schemeClr val="bg1">
              <a:lumMod val="95000"/>
            </a:schemeClr>
          </a:solid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grpSp>
        <p:nvGrpSpPr>
          <p:cNvPr id="2" name="Group 1"/>
          <p:cNvGrpSpPr/>
          <p:nvPr/>
        </p:nvGrpSpPr>
        <p:grpSpPr>
          <a:xfrm>
            <a:off x="412733" y="2823409"/>
            <a:ext cx="5094840" cy="3456750"/>
            <a:chOff x="403812" y="2768300"/>
            <a:chExt cx="4995395" cy="3389278"/>
          </a:xfrm>
        </p:grpSpPr>
        <p:sp>
          <p:nvSpPr>
            <p:cNvPr id="47" name="Oval 46"/>
            <p:cNvSpPr/>
            <p:nvPr/>
          </p:nvSpPr>
          <p:spPr>
            <a:xfrm>
              <a:off x="2831419" y="5226719"/>
              <a:ext cx="632390" cy="6323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49" name="Oval 48"/>
            <p:cNvSpPr/>
            <p:nvPr/>
          </p:nvSpPr>
          <p:spPr>
            <a:xfrm>
              <a:off x="3552936" y="5216134"/>
              <a:ext cx="632390" cy="6323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50" name="Oval 49"/>
            <p:cNvSpPr/>
            <p:nvPr/>
          </p:nvSpPr>
          <p:spPr>
            <a:xfrm>
              <a:off x="403812" y="2768300"/>
              <a:ext cx="2940330" cy="294033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51" name="Freeform 5"/>
            <p:cNvSpPr>
              <a:spLocks noEditPoints="1"/>
            </p:cNvSpPr>
            <p:nvPr/>
          </p:nvSpPr>
          <p:spPr bwMode="auto">
            <a:xfrm>
              <a:off x="2427315" y="3579805"/>
              <a:ext cx="581728" cy="433093"/>
            </a:xfrm>
            <a:custGeom>
              <a:avLst/>
              <a:gdLst>
                <a:gd name="T0" fmla="*/ 187 w 189"/>
                <a:gd name="T1" fmla="*/ 48 h 140"/>
                <a:gd name="T2" fmla="*/ 105 w 189"/>
                <a:gd name="T3" fmla="*/ 0 h 140"/>
                <a:gd name="T4" fmla="*/ 99 w 189"/>
                <a:gd name="T5" fmla="*/ 0 h 140"/>
                <a:gd name="T6" fmla="*/ 102 w 189"/>
                <a:gd name="T7" fmla="*/ 98 h 140"/>
                <a:gd name="T8" fmla="*/ 24 w 189"/>
                <a:gd name="T9" fmla="*/ 90 h 140"/>
                <a:gd name="T10" fmla="*/ 71 w 189"/>
                <a:gd name="T11" fmla="*/ 124 h 140"/>
                <a:gd name="T12" fmla="*/ 22 w 189"/>
                <a:gd name="T13" fmla="*/ 91 h 140"/>
                <a:gd name="T14" fmla="*/ 105 w 189"/>
                <a:gd name="T15" fmla="*/ 106 h 140"/>
                <a:gd name="T16" fmla="*/ 103 w 189"/>
                <a:gd name="T17" fmla="*/ 140 h 140"/>
                <a:gd name="T18" fmla="*/ 99 w 189"/>
                <a:gd name="T19" fmla="*/ 140 h 140"/>
                <a:gd name="T20" fmla="*/ 85 w 189"/>
                <a:gd name="T21" fmla="*/ 126 h 140"/>
                <a:gd name="T22" fmla="*/ 98 w 189"/>
                <a:gd name="T23" fmla="*/ 132 h 140"/>
                <a:gd name="T24" fmla="*/ 7 w 189"/>
                <a:gd name="T25" fmla="*/ 57 h 140"/>
                <a:gd name="T26" fmla="*/ 7 w 189"/>
                <a:gd name="T27" fmla="*/ 80 h 140"/>
                <a:gd name="T28" fmla="*/ 8 w 189"/>
                <a:gd name="T29" fmla="*/ 88 h 140"/>
                <a:gd name="T30" fmla="*/ 1 w 189"/>
                <a:gd name="T31" fmla="*/ 84 h 140"/>
                <a:gd name="T32" fmla="*/ 0 w 189"/>
                <a:gd name="T33" fmla="*/ 53 h 140"/>
                <a:gd name="T34" fmla="*/ 6 w 189"/>
                <a:gd name="T35" fmla="*/ 49 h 140"/>
                <a:gd name="T36" fmla="*/ 12 w 189"/>
                <a:gd name="T37" fmla="*/ 52 h 140"/>
                <a:gd name="T38" fmla="*/ 105 w 189"/>
                <a:gd name="T39" fmla="*/ 106 h 140"/>
                <a:gd name="T40" fmla="*/ 189 w 189"/>
                <a:gd name="T41" fmla="*/ 53 h 140"/>
                <a:gd name="T42" fmla="*/ 186 w 189"/>
                <a:gd name="T43" fmla="*/ 84 h 140"/>
                <a:gd name="T44" fmla="*/ 109 w 189"/>
                <a:gd name="T45" fmla="*/ 106 h 140"/>
                <a:gd name="T46" fmla="*/ 189 w 189"/>
                <a:gd name="T47" fmla="*/ 52 h 140"/>
                <a:gd name="T48" fmla="*/ 62 w 189"/>
                <a:gd name="T49" fmla="*/ 104 h 140"/>
                <a:gd name="T50" fmla="*/ 37 w 189"/>
                <a:gd name="T51" fmla="*/ 91 h 140"/>
                <a:gd name="T52" fmla="*/ 36 w 189"/>
                <a:gd name="T53" fmla="*/ 85 h 140"/>
                <a:gd name="T54" fmla="*/ 62 w 189"/>
                <a:gd name="T55" fmla="*/ 97 h 140"/>
                <a:gd name="T56" fmla="*/ 64 w 189"/>
                <a:gd name="T57" fmla="*/ 103 h 140"/>
                <a:gd name="T58" fmla="*/ 84 w 189"/>
                <a:gd name="T59" fmla="*/ 122 h 140"/>
                <a:gd name="T60" fmla="*/ 77 w 189"/>
                <a:gd name="T61" fmla="*/ 129 h 140"/>
                <a:gd name="T62" fmla="*/ 73 w 189"/>
                <a:gd name="T63" fmla="*/ 126 h 140"/>
                <a:gd name="T64" fmla="*/ 74 w 189"/>
                <a:gd name="T65" fmla="*/ 108 h 140"/>
                <a:gd name="T66" fmla="*/ 84 w 189"/>
                <a:gd name="T67" fmla="*/ 104 h 140"/>
                <a:gd name="T68" fmla="*/ 84 w 189"/>
                <a:gd name="T69" fmla="*/ 107 h 140"/>
                <a:gd name="T70" fmla="*/ 78 w 189"/>
                <a:gd name="T71" fmla="*/ 123 h 140"/>
                <a:gd name="T72" fmla="*/ 84 w 189"/>
                <a:gd name="T73" fmla="*/ 122 h 140"/>
                <a:gd name="T74" fmla="*/ 21 w 189"/>
                <a:gd name="T75" fmla="*/ 89 h 140"/>
                <a:gd name="T76" fmla="*/ 11 w 189"/>
                <a:gd name="T77" fmla="*/ 93 h 140"/>
                <a:gd name="T78" fmla="*/ 10 w 189"/>
                <a:gd name="T79" fmla="*/ 74 h 140"/>
                <a:gd name="T80" fmla="*/ 18 w 189"/>
                <a:gd name="T81" fmla="*/ 68 h 140"/>
                <a:gd name="T82" fmla="*/ 21 w 189"/>
                <a:gd name="T83" fmla="*/ 69 h 140"/>
                <a:gd name="T84" fmla="*/ 15 w 189"/>
                <a:gd name="T85" fmla="*/ 75 h 140"/>
                <a:gd name="T86" fmla="*/ 18 w 189"/>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40">
                  <a:moveTo>
                    <a:pt x="102" y="98"/>
                  </a:moveTo>
                  <a:cubicBezTo>
                    <a:pt x="187" y="48"/>
                    <a:pt x="187" y="48"/>
                    <a:pt x="187" y="48"/>
                  </a:cubicBezTo>
                  <a:cubicBezTo>
                    <a:pt x="187" y="48"/>
                    <a:pt x="187" y="48"/>
                    <a:pt x="186" y="47"/>
                  </a:cubicBezTo>
                  <a:cubicBezTo>
                    <a:pt x="105" y="0"/>
                    <a:pt x="105" y="0"/>
                    <a:pt x="105" y="0"/>
                  </a:cubicBezTo>
                  <a:cubicBezTo>
                    <a:pt x="105" y="0"/>
                    <a:pt x="103" y="0"/>
                    <a:pt x="102" y="0"/>
                  </a:cubicBezTo>
                  <a:cubicBezTo>
                    <a:pt x="101" y="0"/>
                    <a:pt x="100" y="0"/>
                    <a:pt x="99" y="0"/>
                  </a:cubicBezTo>
                  <a:cubicBezTo>
                    <a:pt x="15" y="50"/>
                    <a:pt x="15" y="50"/>
                    <a:pt x="15" y="50"/>
                  </a:cubicBezTo>
                  <a:cubicBezTo>
                    <a:pt x="102" y="98"/>
                    <a:pt x="102" y="98"/>
                    <a:pt x="102" y="98"/>
                  </a:cubicBezTo>
                  <a:cubicBezTo>
                    <a:pt x="102" y="98"/>
                    <a:pt x="102" y="98"/>
                    <a:pt x="102" y="98"/>
                  </a:cubicBezTo>
                  <a:close/>
                  <a:moveTo>
                    <a:pt x="24" y="90"/>
                  </a:moveTo>
                  <a:cubicBezTo>
                    <a:pt x="71" y="116"/>
                    <a:pt x="71" y="116"/>
                    <a:pt x="71" y="116"/>
                  </a:cubicBezTo>
                  <a:cubicBezTo>
                    <a:pt x="71" y="124"/>
                    <a:pt x="71" y="124"/>
                    <a:pt x="71" y="124"/>
                  </a:cubicBezTo>
                  <a:cubicBezTo>
                    <a:pt x="18" y="94"/>
                    <a:pt x="18" y="94"/>
                    <a:pt x="18" y="94"/>
                  </a:cubicBezTo>
                  <a:cubicBezTo>
                    <a:pt x="22" y="91"/>
                    <a:pt x="22" y="91"/>
                    <a:pt x="22" y="91"/>
                  </a:cubicBezTo>
                  <a:cubicBezTo>
                    <a:pt x="23" y="91"/>
                    <a:pt x="23" y="90"/>
                    <a:pt x="24" y="90"/>
                  </a:cubicBezTo>
                  <a:close/>
                  <a:moveTo>
                    <a:pt x="105" y="106"/>
                  </a:moveTo>
                  <a:cubicBezTo>
                    <a:pt x="105" y="137"/>
                    <a:pt x="105" y="137"/>
                    <a:pt x="105" y="137"/>
                  </a:cubicBezTo>
                  <a:cubicBezTo>
                    <a:pt x="105" y="138"/>
                    <a:pt x="104" y="139"/>
                    <a:pt x="103" y="140"/>
                  </a:cubicBezTo>
                  <a:cubicBezTo>
                    <a:pt x="102" y="140"/>
                    <a:pt x="102" y="140"/>
                    <a:pt x="101" y="140"/>
                  </a:cubicBezTo>
                  <a:cubicBezTo>
                    <a:pt x="100" y="140"/>
                    <a:pt x="99" y="140"/>
                    <a:pt x="99" y="140"/>
                  </a:cubicBezTo>
                  <a:cubicBezTo>
                    <a:pt x="80" y="129"/>
                    <a:pt x="80" y="129"/>
                    <a:pt x="80" y="129"/>
                  </a:cubicBezTo>
                  <a:cubicBezTo>
                    <a:pt x="85" y="126"/>
                    <a:pt x="85" y="126"/>
                    <a:pt x="85" y="126"/>
                  </a:cubicBezTo>
                  <a:cubicBezTo>
                    <a:pt x="86" y="126"/>
                    <a:pt x="86" y="126"/>
                    <a:pt x="86" y="125"/>
                  </a:cubicBezTo>
                  <a:cubicBezTo>
                    <a:pt x="98" y="132"/>
                    <a:pt x="98" y="132"/>
                    <a:pt x="98" y="132"/>
                  </a:cubicBezTo>
                  <a:cubicBezTo>
                    <a:pt x="98" y="109"/>
                    <a:pt x="98" y="109"/>
                    <a:pt x="98" y="109"/>
                  </a:cubicBezTo>
                  <a:cubicBezTo>
                    <a:pt x="7" y="57"/>
                    <a:pt x="7" y="57"/>
                    <a:pt x="7" y="57"/>
                  </a:cubicBezTo>
                  <a:cubicBezTo>
                    <a:pt x="7" y="80"/>
                    <a:pt x="7" y="80"/>
                    <a:pt x="7" y="80"/>
                  </a:cubicBezTo>
                  <a:cubicBezTo>
                    <a:pt x="7" y="80"/>
                    <a:pt x="7" y="80"/>
                    <a:pt x="7" y="80"/>
                  </a:cubicBezTo>
                  <a:cubicBezTo>
                    <a:pt x="8" y="81"/>
                    <a:pt x="8" y="81"/>
                    <a:pt x="8" y="81"/>
                  </a:cubicBezTo>
                  <a:cubicBezTo>
                    <a:pt x="8" y="88"/>
                    <a:pt x="8" y="88"/>
                    <a:pt x="8" y="88"/>
                  </a:cubicBezTo>
                  <a:cubicBezTo>
                    <a:pt x="3" y="86"/>
                    <a:pt x="3" y="86"/>
                    <a:pt x="3" y="86"/>
                  </a:cubicBezTo>
                  <a:cubicBezTo>
                    <a:pt x="1" y="84"/>
                    <a:pt x="1" y="84"/>
                    <a:pt x="1" y="84"/>
                  </a:cubicBezTo>
                  <a:cubicBezTo>
                    <a:pt x="0" y="81"/>
                    <a:pt x="0" y="81"/>
                    <a:pt x="0" y="81"/>
                  </a:cubicBezTo>
                  <a:cubicBezTo>
                    <a:pt x="0" y="53"/>
                    <a:pt x="0" y="53"/>
                    <a:pt x="0" y="53"/>
                  </a:cubicBezTo>
                  <a:cubicBezTo>
                    <a:pt x="0" y="51"/>
                    <a:pt x="1" y="50"/>
                    <a:pt x="2" y="49"/>
                  </a:cubicBezTo>
                  <a:cubicBezTo>
                    <a:pt x="3" y="48"/>
                    <a:pt x="5" y="48"/>
                    <a:pt x="6" y="49"/>
                  </a:cubicBezTo>
                  <a:cubicBezTo>
                    <a:pt x="11" y="52"/>
                    <a:pt x="11" y="52"/>
                    <a:pt x="11" y="52"/>
                  </a:cubicBezTo>
                  <a:cubicBezTo>
                    <a:pt x="12" y="52"/>
                    <a:pt x="12" y="52"/>
                    <a:pt x="12" y="52"/>
                  </a:cubicBezTo>
                  <a:cubicBezTo>
                    <a:pt x="104" y="104"/>
                    <a:pt x="104" y="104"/>
                    <a:pt x="104" y="104"/>
                  </a:cubicBezTo>
                  <a:cubicBezTo>
                    <a:pt x="104" y="104"/>
                    <a:pt x="105" y="105"/>
                    <a:pt x="105" y="106"/>
                  </a:cubicBezTo>
                  <a:close/>
                  <a:moveTo>
                    <a:pt x="189" y="52"/>
                  </a:moveTo>
                  <a:cubicBezTo>
                    <a:pt x="189" y="52"/>
                    <a:pt x="189" y="52"/>
                    <a:pt x="189" y="53"/>
                  </a:cubicBezTo>
                  <a:cubicBezTo>
                    <a:pt x="189" y="79"/>
                    <a:pt x="189" y="79"/>
                    <a:pt x="189" y="79"/>
                  </a:cubicBezTo>
                  <a:cubicBezTo>
                    <a:pt x="189" y="81"/>
                    <a:pt x="188" y="83"/>
                    <a:pt x="186" y="84"/>
                  </a:cubicBezTo>
                  <a:cubicBezTo>
                    <a:pt x="109" y="128"/>
                    <a:pt x="109" y="128"/>
                    <a:pt x="109" y="128"/>
                  </a:cubicBezTo>
                  <a:cubicBezTo>
                    <a:pt x="109" y="106"/>
                    <a:pt x="109" y="106"/>
                    <a:pt x="109" y="106"/>
                  </a:cubicBezTo>
                  <a:cubicBezTo>
                    <a:pt x="109" y="104"/>
                    <a:pt x="107" y="102"/>
                    <a:pt x="106" y="101"/>
                  </a:cubicBezTo>
                  <a:cubicBezTo>
                    <a:pt x="189" y="52"/>
                    <a:pt x="189" y="52"/>
                    <a:pt x="189" y="52"/>
                  </a:cubicBezTo>
                  <a:cubicBezTo>
                    <a:pt x="189" y="52"/>
                    <a:pt x="189" y="52"/>
                    <a:pt x="189" y="52"/>
                  </a:cubicBezTo>
                  <a:close/>
                  <a:moveTo>
                    <a:pt x="62" y="104"/>
                  </a:moveTo>
                  <a:cubicBezTo>
                    <a:pt x="62" y="104"/>
                    <a:pt x="61" y="104"/>
                    <a:pt x="61" y="104"/>
                  </a:cubicBezTo>
                  <a:cubicBezTo>
                    <a:pt x="37" y="91"/>
                    <a:pt x="37" y="91"/>
                    <a:pt x="37" y="91"/>
                  </a:cubicBezTo>
                  <a:cubicBezTo>
                    <a:pt x="36" y="90"/>
                    <a:pt x="36" y="89"/>
                    <a:pt x="36" y="87"/>
                  </a:cubicBezTo>
                  <a:cubicBezTo>
                    <a:pt x="36" y="85"/>
                    <a:pt x="36" y="85"/>
                    <a:pt x="36" y="85"/>
                  </a:cubicBezTo>
                  <a:cubicBezTo>
                    <a:pt x="36" y="83"/>
                    <a:pt x="37" y="83"/>
                    <a:pt x="38" y="83"/>
                  </a:cubicBezTo>
                  <a:cubicBezTo>
                    <a:pt x="62" y="97"/>
                    <a:pt x="62" y="97"/>
                    <a:pt x="62" y="97"/>
                  </a:cubicBezTo>
                  <a:cubicBezTo>
                    <a:pt x="63" y="97"/>
                    <a:pt x="64" y="99"/>
                    <a:pt x="64" y="100"/>
                  </a:cubicBezTo>
                  <a:cubicBezTo>
                    <a:pt x="64" y="103"/>
                    <a:pt x="64" y="103"/>
                    <a:pt x="64" y="103"/>
                  </a:cubicBezTo>
                  <a:cubicBezTo>
                    <a:pt x="64" y="104"/>
                    <a:pt x="63" y="104"/>
                    <a:pt x="62" y="104"/>
                  </a:cubicBezTo>
                  <a:close/>
                  <a:moveTo>
                    <a:pt x="84" y="122"/>
                  </a:moveTo>
                  <a:cubicBezTo>
                    <a:pt x="85" y="123"/>
                    <a:pt x="85" y="124"/>
                    <a:pt x="84" y="124"/>
                  </a:cubicBezTo>
                  <a:cubicBezTo>
                    <a:pt x="77" y="129"/>
                    <a:pt x="77" y="129"/>
                    <a:pt x="77" y="129"/>
                  </a:cubicBezTo>
                  <a:cubicBezTo>
                    <a:pt x="76" y="129"/>
                    <a:pt x="74" y="128"/>
                    <a:pt x="74" y="128"/>
                  </a:cubicBezTo>
                  <a:cubicBezTo>
                    <a:pt x="73" y="128"/>
                    <a:pt x="73" y="126"/>
                    <a:pt x="73" y="126"/>
                  </a:cubicBezTo>
                  <a:cubicBezTo>
                    <a:pt x="73" y="110"/>
                    <a:pt x="73" y="110"/>
                    <a:pt x="73" y="110"/>
                  </a:cubicBezTo>
                  <a:cubicBezTo>
                    <a:pt x="73" y="110"/>
                    <a:pt x="73" y="108"/>
                    <a:pt x="74" y="108"/>
                  </a:cubicBezTo>
                  <a:cubicBezTo>
                    <a:pt x="81" y="104"/>
                    <a:pt x="81" y="104"/>
                    <a:pt x="81" y="104"/>
                  </a:cubicBezTo>
                  <a:cubicBezTo>
                    <a:pt x="82" y="103"/>
                    <a:pt x="83" y="103"/>
                    <a:pt x="84" y="104"/>
                  </a:cubicBezTo>
                  <a:cubicBezTo>
                    <a:pt x="84" y="104"/>
                    <a:pt x="84" y="104"/>
                    <a:pt x="84" y="104"/>
                  </a:cubicBezTo>
                  <a:cubicBezTo>
                    <a:pt x="85" y="105"/>
                    <a:pt x="85" y="107"/>
                    <a:pt x="84" y="107"/>
                  </a:cubicBezTo>
                  <a:cubicBezTo>
                    <a:pt x="78" y="110"/>
                    <a:pt x="78" y="110"/>
                    <a:pt x="78" y="110"/>
                  </a:cubicBezTo>
                  <a:cubicBezTo>
                    <a:pt x="78" y="123"/>
                    <a:pt x="78" y="123"/>
                    <a:pt x="78" y="123"/>
                  </a:cubicBezTo>
                  <a:cubicBezTo>
                    <a:pt x="81" y="121"/>
                    <a:pt x="81" y="121"/>
                    <a:pt x="81" y="121"/>
                  </a:cubicBezTo>
                  <a:cubicBezTo>
                    <a:pt x="82" y="121"/>
                    <a:pt x="83" y="121"/>
                    <a:pt x="84" y="122"/>
                  </a:cubicBezTo>
                  <a:close/>
                  <a:moveTo>
                    <a:pt x="22" y="86"/>
                  </a:moveTo>
                  <a:cubicBezTo>
                    <a:pt x="22" y="87"/>
                    <a:pt x="22" y="88"/>
                    <a:pt x="21" y="89"/>
                  </a:cubicBezTo>
                  <a:cubicBezTo>
                    <a:pt x="14" y="93"/>
                    <a:pt x="14" y="93"/>
                    <a:pt x="14" y="93"/>
                  </a:cubicBezTo>
                  <a:cubicBezTo>
                    <a:pt x="13" y="94"/>
                    <a:pt x="11" y="93"/>
                    <a:pt x="11" y="93"/>
                  </a:cubicBezTo>
                  <a:cubicBezTo>
                    <a:pt x="10" y="92"/>
                    <a:pt x="10" y="91"/>
                    <a:pt x="10" y="91"/>
                  </a:cubicBezTo>
                  <a:cubicBezTo>
                    <a:pt x="10" y="74"/>
                    <a:pt x="10" y="74"/>
                    <a:pt x="10" y="74"/>
                  </a:cubicBezTo>
                  <a:cubicBezTo>
                    <a:pt x="10" y="74"/>
                    <a:pt x="10" y="73"/>
                    <a:pt x="11" y="72"/>
                  </a:cubicBezTo>
                  <a:cubicBezTo>
                    <a:pt x="18" y="68"/>
                    <a:pt x="18" y="68"/>
                    <a:pt x="18" y="68"/>
                  </a:cubicBezTo>
                  <a:cubicBezTo>
                    <a:pt x="19" y="68"/>
                    <a:pt x="21" y="68"/>
                    <a:pt x="21" y="69"/>
                  </a:cubicBezTo>
                  <a:cubicBezTo>
                    <a:pt x="21" y="69"/>
                    <a:pt x="21" y="69"/>
                    <a:pt x="21" y="69"/>
                  </a:cubicBezTo>
                  <a:cubicBezTo>
                    <a:pt x="22" y="70"/>
                    <a:pt x="22" y="71"/>
                    <a:pt x="21" y="72"/>
                  </a:cubicBezTo>
                  <a:cubicBezTo>
                    <a:pt x="15" y="75"/>
                    <a:pt x="15" y="75"/>
                    <a:pt x="15" y="75"/>
                  </a:cubicBezTo>
                  <a:cubicBezTo>
                    <a:pt x="15" y="88"/>
                    <a:pt x="15" y="88"/>
                    <a:pt x="15" y="88"/>
                  </a:cubicBezTo>
                  <a:cubicBezTo>
                    <a:pt x="18" y="86"/>
                    <a:pt x="18" y="86"/>
                    <a:pt x="18" y="86"/>
                  </a:cubicBezTo>
                  <a:cubicBezTo>
                    <a:pt x="19" y="85"/>
                    <a:pt x="21" y="85"/>
                    <a:pt x="22" y="86"/>
                  </a:cubicBezTo>
                  <a:close/>
                </a:path>
              </a:pathLst>
            </a:custGeom>
            <a:solidFill>
              <a:schemeClr val="tx1">
                <a:lumMod val="50000"/>
                <a:lumOff val="50000"/>
              </a:schemeClr>
            </a:solidFill>
            <a:ln>
              <a:noFill/>
            </a:ln>
          </p:spPr>
          <p:txBody>
            <a:bodyPr vert="horz" wrap="square" lIns="91414" tIns="45706" rIns="91414" bIns="45706" numCol="1" anchor="t" anchorCtr="0" compatLnSpc="1">
              <a:prstTxWarp prst="textNoShape">
                <a:avLst/>
              </a:prstTxWarp>
            </a:bodyPr>
            <a:lstStyle/>
            <a:p>
              <a:pPr defTabSz="932145"/>
              <a:endParaRPr lang="en-US">
                <a:solidFill>
                  <a:srgbClr val="505050"/>
                </a:solidFill>
              </a:endParaRPr>
            </a:p>
          </p:txBody>
        </p:sp>
        <p:sp>
          <p:nvSpPr>
            <p:cNvPr id="52" name="Rectangle 51"/>
            <p:cNvSpPr/>
            <p:nvPr/>
          </p:nvSpPr>
          <p:spPr>
            <a:xfrm>
              <a:off x="2420676" y="4054988"/>
              <a:ext cx="498784" cy="307604"/>
            </a:xfrm>
            <a:prstGeom prst="rect">
              <a:avLst/>
            </a:prstGeom>
          </p:spPr>
          <p:txBody>
            <a:bodyPr wrap="none">
              <a:spAutoFit/>
            </a:bodyPr>
            <a:lstStyle/>
            <a:p>
              <a:pPr algn="ctr" defTabSz="932145"/>
              <a:r>
                <a:rPr lang="en-US" sz="1398" b="1" spc="-50" dirty="0">
                  <a:solidFill>
                    <a:prstClr val="black">
                      <a:lumMod val="50000"/>
                      <a:lumOff val="50000"/>
                    </a:prstClr>
                  </a:solidFill>
                  <a:latin typeface="Segoe UI Light"/>
                </a:rPr>
                <a:t>VPN</a:t>
              </a:r>
              <a:endParaRPr lang="en-US" sz="1048" dirty="0">
                <a:solidFill>
                  <a:prstClr val="black">
                    <a:lumMod val="50000"/>
                    <a:lumOff val="50000"/>
                  </a:prstClr>
                </a:solidFill>
              </a:endParaRPr>
            </a:p>
          </p:txBody>
        </p:sp>
        <p:cxnSp>
          <p:nvCxnSpPr>
            <p:cNvPr id="53" name="Straight Connector 52"/>
            <p:cNvCxnSpPr>
              <a:stCxn id="47" idx="0"/>
            </p:cNvCxnSpPr>
            <p:nvPr/>
          </p:nvCxnSpPr>
          <p:spPr>
            <a:xfrm flipV="1">
              <a:off x="3147614" y="3897176"/>
              <a:ext cx="2224150" cy="1329543"/>
            </a:xfrm>
            <a:prstGeom prst="line">
              <a:avLst/>
            </a:prstGeom>
            <a:ln w="31750">
              <a:solidFill>
                <a:srgbClr val="7AB13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9" idx="0"/>
            </p:cNvCxnSpPr>
            <p:nvPr/>
          </p:nvCxnSpPr>
          <p:spPr>
            <a:xfrm flipV="1">
              <a:off x="2187559" y="3786032"/>
              <a:ext cx="3184205" cy="889164"/>
            </a:xfrm>
            <a:prstGeom prst="line">
              <a:avLst/>
            </a:prstGeom>
            <a:ln w="31750">
              <a:solidFill>
                <a:srgbClr val="7AB13D"/>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907787" y="5294020"/>
              <a:ext cx="378190" cy="468412"/>
              <a:chOff x="10937718" y="2035607"/>
              <a:chExt cx="863086" cy="1068988"/>
            </a:xfrm>
            <a:solidFill>
              <a:schemeClr val="tx1">
                <a:lumMod val="50000"/>
                <a:lumOff val="50000"/>
              </a:schemeClr>
            </a:solidFill>
          </p:grpSpPr>
          <p:sp>
            <p:nvSpPr>
              <p:cNvPr id="86" name="Oval 742"/>
              <p:cNvSpPr>
                <a:spLocks noChangeArrowheads="1"/>
              </p:cNvSpPr>
              <p:nvPr/>
            </p:nvSpPr>
            <p:spPr bwMode="auto">
              <a:xfrm>
                <a:off x="11480295" y="2035607"/>
                <a:ext cx="239439" cy="241323"/>
              </a:xfrm>
              <a:prstGeom prst="ellipse">
                <a:avLst/>
              </a:prstGeom>
              <a:grpFill/>
              <a:ln>
                <a:noFill/>
              </a:ln>
              <a:extLst/>
            </p:spPr>
            <p:txBody>
              <a:bodyPr vert="horz" wrap="square" lIns="91414" tIns="45706" rIns="91414" bIns="45706" numCol="1" anchor="t" anchorCtr="0" compatLnSpc="1">
                <a:prstTxWarp prst="textNoShape">
                  <a:avLst/>
                </a:prstTxWarp>
              </a:bodyPr>
              <a:lstStyle/>
              <a:p>
                <a:pPr defTabSz="913311"/>
                <a:endParaRPr lang="en-US">
                  <a:solidFill>
                    <a:srgbClr val="FFFFFF"/>
                  </a:solidFill>
                </a:endParaRPr>
              </a:p>
            </p:txBody>
          </p:sp>
          <p:sp>
            <p:nvSpPr>
              <p:cNvPr id="87"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3311"/>
                <a:endParaRPr lang="en-US">
                  <a:solidFill>
                    <a:srgbClr val="FFFFFF"/>
                  </a:solidFill>
                </a:endParaRPr>
              </a:p>
            </p:txBody>
          </p:sp>
          <p:sp>
            <p:nvSpPr>
              <p:cNvPr id="88"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91414" tIns="45706" rIns="91414" bIns="45706" numCol="1" anchor="t" anchorCtr="0" compatLnSpc="1">
                <a:prstTxWarp prst="textNoShape">
                  <a:avLst/>
                </a:prstTxWarp>
              </a:bodyPr>
              <a:lstStyle/>
              <a:p>
                <a:pPr defTabSz="932145"/>
                <a:endParaRPr lang="en-US">
                  <a:solidFill>
                    <a:srgbClr val="505050"/>
                  </a:solidFill>
                </a:endParaRPr>
              </a:p>
            </p:txBody>
          </p:sp>
        </p:grpSp>
        <p:cxnSp>
          <p:nvCxnSpPr>
            <p:cNvPr id="58" name="Straight Connector 57"/>
            <p:cNvCxnSpPr>
              <a:stCxn id="66" idx="0"/>
            </p:cNvCxnSpPr>
            <p:nvPr/>
          </p:nvCxnSpPr>
          <p:spPr>
            <a:xfrm flipV="1">
              <a:off x="1409713" y="3783186"/>
              <a:ext cx="3962051" cy="895050"/>
            </a:xfrm>
            <a:prstGeom prst="line">
              <a:avLst/>
            </a:prstGeom>
            <a:ln w="31750">
              <a:solidFill>
                <a:srgbClr val="7AB13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39878" y="3249272"/>
              <a:ext cx="1767821" cy="452352"/>
            </a:xfrm>
            <a:prstGeom prst="rect">
              <a:avLst/>
            </a:prstGeom>
            <a:noFill/>
          </p:spPr>
          <p:txBody>
            <a:bodyPr wrap="square" lIns="0" tIns="146262" rIns="182828" bIns="146262" rtlCol="0">
              <a:spAutoFit/>
            </a:bodyPr>
            <a:lstStyle/>
            <a:p>
              <a:pPr algn="ctr" defTabSz="932145">
                <a:lnSpc>
                  <a:spcPct val="90000"/>
                </a:lnSpc>
              </a:pPr>
              <a:r>
                <a:rPr lang="en-US" sz="1198" b="1" dirty="0">
                  <a:solidFill>
                    <a:prstClr val="white"/>
                  </a:solidFill>
                </a:rPr>
                <a:t>Site-to-Site VPN</a:t>
              </a:r>
            </a:p>
          </p:txBody>
        </p:sp>
        <p:sp>
          <p:nvSpPr>
            <p:cNvPr id="60" name="TextBox 59"/>
            <p:cNvSpPr txBox="1"/>
            <p:nvPr/>
          </p:nvSpPr>
          <p:spPr>
            <a:xfrm>
              <a:off x="3339024" y="4260229"/>
              <a:ext cx="1467033" cy="452526"/>
            </a:xfrm>
            <a:prstGeom prst="rect">
              <a:avLst/>
            </a:prstGeom>
            <a:noFill/>
          </p:spPr>
          <p:txBody>
            <a:bodyPr wrap="square" lIns="0" tIns="146262" rIns="182828" bIns="146262" rtlCol="0">
              <a:spAutoFit/>
            </a:bodyPr>
            <a:lstStyle/>
            <a:p>
              <a:pPr algn="ctr" defTabSz="932145">
                <a:lnSpc>
                  <a:spcPct val="90000"/>
                </a:lnSpc>
              </a:pPr>
              <a:r>
                <a:rPr lang="en-US" sz="1198" b="1" dirty="0">
                  <a:solidFill>
                    <a:prstClr val="white"/>
                  </a:solidFill>
                </a:rPr>
                <a:t>Point-to-Site VPN</a:t>
              </a:r>
              <a:endParaRPr lang="en-US" sz="1198" b="1" i="1" dirty="0">
                <a:solidFill>
                  <a:prstClr val="white"/>
                </a:solidFill>
              </a:endParaRPr>
            </a:p>
          </p:txBody>
        </p:sp>
        <p:cxnSp>
          <p:nvCxnSpPr>
            <p:cNvPr id="61" name="Straight Arrow Connector 60"/>
            <p:cNvCxnSpPr/>
            <p:nvPr/>
          </p:nvCxnSpPr>
          <p:spPr>
            <a:xfrm flipV="1">
              <a:off x="3031345" y="3586332"/>
              <a:ext cx="2314220" cy="82498"/>
            </a:xfrm>
            <a:prstGeom prst="straightConnector1">
              <a:avLst/>
            </a:prstGeom>
            <a:ln w="85725" cap="rnd">
              <a:solidFill>
                <a:srgbClr val="7AB13D"/>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TextBox 171"/>
            <p:cNvSpPr txBox="1"/>
            <p:nvPr/>
          </p:nvSpPr>
          <p:spPr>
            <a:xfrm>
              <a:off x="3048808" y="5751313"/>
              <a:ext cx="1008255" cy="4062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spc="-31" dirty="0">
                  <a:solidFill>
                    <a:prstClr val="black">
                      <a:lumMod val="75000"/>
                      <a:lumOff val="25000"/>
                    </a:prstClr>
                  </a:solidFill>
                  <a:latin typeface="Segoe UI Semibold" panose="020B0702040204020203" pitchFamily="34" charset="0"/>
                </a:rPr>
                <a:t>Remote Workers</a:t>
              </a:r>
            </a:p>
          </p:txBody>
        </p:sp>
        <p:pic>
          <p:nvPicPr>
            <p:cNvPr id="63" name="Picture 62"/>
            <p:cNvPicPr>
              <a:picLocks noChangeAspect="1"/>
            </p:cNvPicPr>
            <p:nvPr/>
          </p:nvPicPr>
          <p:blipFill>
            <a:blip r:embed="rId3"/>
            <a:stretch>
              <a:fillRect/>
            </a:stretch>
          </p:blipFill>
          <p:spPr>
            <a:xfrm>
              <a:off x="773231" y="3315970"/>
              <a:ext cx="532817" cy="827086"/>
            </a:xfrm>
            <a:prstGeom prst="rect">
              <a:avLst/>
            </a:prstGeom>
          </p:spPr>
        </p:pic>
        <p:pic>
          <p:nvPicPr>
            <p:cNvPr id="64" name="Picture 63"/>
            <p:cNvPicPr>
              <a:picLocks noChangeAspect="1"/>
            </p:cNvPicPr>
            <p:nvPr/>
          </p:nvPicPr>
          <p:blipFill>
            <a:blip r:embed="rId4"/>
            <a:stretch>
              <a:fillRect/>
            </a:stretch>
          </p:blipFill>
          <p:spPr>
            <a:xfrm>
              <a:off x="1372842" y="3682818"/>
              <a:ext cx="478439" cy="486113"/>
            </a:xfrm>
            <a:prstGeom prst="rect">
              <a:avLst/>
            </a:prstGeom>
          </p:spPr>
        </p:pic>
        <p:sp>
          <p:nvSpPr>
            <p:cNvPr id="65" name="TextBox 171"/>
            <p:cNvSpPr txBox="1"/>
            <p:nvPr/>
          </p:nvSpPr>
          <p:spPr>
            <a:xfrm>
              <a:off x="1216090" y="3010611"/>
              <a:ext cx="1457835" cy="34349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2" spc="-31" dirty="0">
                  <a:solidFill>
                    <a:prstClr val="black">
                      <a:lumMod val="75000"/>
                      <a:lumOff val="25000"/>
                    </a:prstClr>
                  </a:solidFill>
                  <a:latin typeface="Segoe UI Semibold" panose="020B0702040204020203" pitchFamily="34" charset="0"/>
                </a:rPr>
                <a:t>Customer Site</a:t>
              </a:r>
            </a:p>
          </p:txBody>
        </p:sp>
        <p:pic>
          <p:nvPicPr>
            <p:cNvPr id="66" name="Picture 65"/>
            <p:cNvPicPr>
              <a:picLocks noChangeAspect="1"/>
            </p:cNvPicPr>
            <p:nvPr/>
          </p:nvPicPr>
          <p:blipFill>
            <a:blip r:embed="rId5"/>
            <a:stretch>
              <a:fillRect/>
            </a:stretch>
          </p:blipFill>
          <p:spPr>
            <a:xfrm>
              <a:off x="1202670" y="4678236"/>
              <a:ext cx="414085" cy="339812"/>
            </a:xfrm>
            <a:prstGeom prst="rect">
              <a:avLst/>
            </a:prstGeom>
          </p:spPr>
        </p:pic>
        <p:sp>
          <p:nvSpPr>
            <p:cNvPr id="67" name="Rectangle 66"/>
            <p:cNvSpPr/>
            <p:nvPr/>
          </p:nvSpPr>
          <p:spPr>
            <a:xfrm>
              <a:off x="1300630" y="4985302"/>
              <a:ext cx="1061574" cy="469103"/>
            </a:xfrm>
            <a:prstGeom prst="rect">
              <a:avLst/>
            </a:prstGeom>
          </p:spPr>
          <p:txBody>
            <a:bodyPr wrap="none">
              <a:spAutoFit/>
            </a:bodyPr>
            <a:lstStyle/>
            <a:p>
              <a:pPr algn="ctr" defTabSz="932145"/>
              <a:r>
                <a:rPr lang="en-US" sz="1224" b="1" spc="-50" dirty="0">
                  <a:solidFill>
                    <a:prstClr val="black">
                      <a:lumMod val="50000"/>
                      <a:lumOff val="50000"/>
                    </a:prstClr>
                  </a:solidFill>
                  <a:latin typeface="Segoe UI Light"/>
                </a:rPr>
                <a:t>Computers </a:t>
              </a:r>
              <a:br>
                <a:rPr lang="en-US" sz="1224" b="1" spc="-50" dirty="0">
                  <a:solidFill>
                    <a:prstClr val="black">
                      <a:lumMod val="50000"/>
                      <a:lumOff val="50000"/>
                    </a:prstClr>
                  </a:solidFill>
                  <a:latin typeface="Segoe UI Light"/>
                </a:rPr>
              </a:br>
              <a:r>
                <a:rPr lang="en-US" sz="1224" b="1" spc="-50" dirty="0">
                  <a:solidFill>
                    <a:prstClr val="black">
                      <a:lumMod val="50000"/>
                      <a:lumOff val="50000"/>
                    </a:prstClr>
                  </a:solidFill>
                  <a:latin typeface="Segoe UI Light"/>
                </a:rPr>
                <a:t>Behind Firewall</a:t>
              </a:r>
              <a:endParaRPr lang="en-US" sz="1020" dirty="0">
                <a:solidFill>
                  <a:prstClr val="black">
                    <a:lumMod val="50000"/>
                    <a:lumOff val="50000"/>
                  </a:prstClr>
                </a:solidFill>
              </a:endParaRPr>
            </a:p>
          </p:txBody>
        </p:sp>
        <p:pic>
          <p:nvPicPr>
            <p:cNvPr id="69" name="Picture 68"/>
            <p:cNvPicPr>
              <a:picLocks noChangeAspect="1"/>
            </p:cNvPicPr>
            <p:nvPr/>
          </p:nvPicPr>
          <p:blipFill>
            <a:blip r:embed="rId5"/>
            <a:stretch>
              <a:fillRect/>
            </a:stretch>
          </p:blipFill>
          <p:spPr>
            <a:xfrm>
              <a:off x="1980516" y="4675196"/>
              <a:ext cx="414085" cy="339812"/>
            </a:xfrm>
            <a:prstGeom prst="rect">
              <a:avLst/>
            </a:prstGeom>
          </p:spPr>
        </p:pic>
        <p:grpSp>
          <p:nvGrpSpPr>
            <p:cNvPr id="70" name="Group 69"/>
            <p:cNvGrpSpPr/>
            <p:nvPr/>
          </p:nvGrpSpPr>
          <p:grpSpPr>
            <a:xfrm>
              <a:off x="3662353" y="5301457"/>
              <a:ext cx="378190" cy="468412"/>
              <a:chOff x="10937718" y="2035607"/>
              <a:chExt cx="863086" cy="1068988"/>
            </a:xfrm>
            <a:solidFill>
              <a:schemeClr val="tx1">
                <a:lumMod val="50000"/>
                <a:lumOff val="50000"/>
              </a:schemeClr>
            </a:solidFill>
          </p:grpSpPr>
          <p:sp>
            <p:nvSpPr>
              <p:cNvPr id="78" name="Oval 742"/>
              <p:cNvSpPr>
                <a:spLocks noChangeArrowheads="1"/>
              </p:cNvSpPr>
              <p:nvPr/>
            </p:nvSpPr>
            <p:spPr bwMode="auto">
              <a:xfrm>
                <a:off x="11480295" y="2035607"/>
                <a:ext cx="239439" cy="241323"/>
              </a:xfrm>
              <a:prstGeom prst="ellipse">
                <a:avLst/>
              </a:prstGeom>
              <a:grpFill/>
              <a:ln>
                <a:noFill/>
              </a:ln>
              <a:extLst/>
            </p:spPr>
            <p:txBody>
              <a:bodyPr vert="horz" wrap="square" lIns="91414" tIns="45706" rIns="91414" bIns="45706" numCol="1" anchor="t" anchorCtr="0" compatLnSpc="1">
                <a:prstTxWarp prst="textNoShape">
                  <a:avLst/>
                </a:prstTxWarp>
              </a:bodyPr>
              <a:lstStyle/>
              <a:p>
                <a:pPr defTabSz="913311"/>
                <a:endParaRPr lang="en-US">
                  <a:solidFill>
                    <a:srgbClr val="FFFFFF"/>
                  </a:solidFill>
                </a:endParaRPr>
              </a:p>
            </p:txBody>
          </p:sp>
          <p:sp>
            <p:nvSpPr>
              <p:cNvPr id="81"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3311"/>
                <a:endParaRPr lang="en-US">
                  <a:solidFill>
                    <a:srgbClr val="FFFFFF"/>
                  </a:solidFill>
                </a:endParaRPr>
              </a:p>
            </p:txBody>
          </p:sp>
          <p:sp>
            <p:nvSpPr>
              <p:cNvPr id="85"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91414" tIns="45706" rIns="91414" bIns="45706" numCol="1" anchor="t" anchorCtr="0" compatLnSpc="1">
                <a:prstTxWarp prst="textNoShape">
                  <a:avLst/>
                </a:prstTxWarp>
              </a:bodyPr>
              <a:lstStyle/>
              <a:p>
                <a:pPr defTabSz="932145"/>
                <a:endParaRPr lang="en-US">
                  <a:solidFill>
                    <a:srgbClr val="505050"/>
                  </a:solidFill>
                </a:endParaRPr>
              </a:p>
            </p:txBody>
          </p:sp>
        </p:grpSp>
        <p:cxnSp>
          <p:nvCxnSpPr>
            <p:cNvPr id="71" name="Straight Connector 70"/>
            <p:cNvCxnSpPr/>
            <p:nvPr/>
          </p:nvCxnSpPr>
          <p:spPr>
            <a:xfrm flipV="1">
              <a:off x="3867501" y="3829875"/>
              <a:ext cx="1531706" cy="1380179"/>
            </a:xfrm>
            <a:prstGeom prst="line">
              <a:avLst/>
            </a:prstGeom>
            <a:ln w="31750">
              <a:solidFill>
                <a:srgbClr val="7AB13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2" name="Rounded Rectangle 71"/>
          <p:cNvSpPr/>
          <p:nvPr/>
        </p:nvSpPr>
        <p:spPr>
          <a:xfrm>
            <a:off x="5353818" y="2712710"/>
            <a:ext cx="1116872" cy="2707456"/>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74" name="Picture 73"/>
          <p:cNvPicPr>
            <a:picLocks noChangeAspect="1"/>
          </p:cNvPicPr>
          <p:nvPr/>
        </p:nvPicPr>
        <p:blipFill>
          <a:blip r:embed="rId6"/>
          <a:stretch>
            <a:fillRect/>
          </a:stretch>
        </p:blipFill>
        <p:spPr>
          <a:xfrm>
            <a:off x="5691848" y="3835916"/>
            <a:ext cx="424587" cy="390177"/>
          </a:xfrm>
          <a:prstGeom prst="rect">
            <a:avLst/>
          </a:prstGeom>
        </p:spPr>
      </p:pic>
      <p:pic>
        <p:nvPicPr>
          <p:cNvPr id="76" name="Picture 75"/>
          <p:cNvPicPr>
            <a:picLocks noChangeAspect="1"/>
          </p:cNvPicPr>
          <p:nvPr/>
        </p:nvPicPr>
        <p:blipFill>
          <a:blip r:embed="rId6"/>
          <a:stretch>
            <a:fillRect/>
          </a:stretch>
        </p:blipFill>
        <p:spPr>
          <a:xfrm>
            <a:off x="5703803" y="4332110"/>
            <a:ext cx="424587" cy="390177"/>
          </a:xfrm>
          <a:prstGeom prst="rect">
            <a:avLst/>
          </a:prstGeom>
        </p:spPr>
      </p:pic>
      <p:pic>
        <p:nvPicPr>
          <p:cNvPr id="77" name="Picture 76"/>
          <p:cNvPicPr>
            <a:picLocks noChangeAspect="1"/>
          </p:cNvPicPr>
          <p:nvPr/>
        </p:nvPicPr>
        <p:blipFill>
          <a:blip r:embed="rId6"/>
          <a:stretch>
            <a:fillRect/>
          </a:stretch>
        </p:blipFill>
        <p:spPr>
          <a:xfrm>
            <a:off x="5697823" y="3303859"/>
            <a:ext cx="424587" cy="390177"/>
          </a:xfrm>
          <a:prstGeom prst="rect">
            <a:avLst/>
          </a:prstGeom>
        </p:spPr>
      </p:pic>
      <p:sp>
        <p:nvSpPr>
          <p:cNvPr id="144" name="TextBox 7"/>
          <p:cNvSpPr txBox="1"/>
          <p:nvPr/>
        </p:nvSpPr>
        <p:spPr>
          <a:xfrm>
            <a:off x="7990434" y="1824180"/>
            <a:ext cx="4077425" cy="4359696"/>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defTabSz="710875">
              <a:lnSpc>
                <a:spcPct val="90000"/>
              </a:lnSpc>
              <a:spcBef>
                <a:spcPct val="20000"/>
              </a:spcBef>
              <a:spcAft>
                <a:spcPts val="612"/>
              </a:spcAft>
              <a:buSzPct val="80000"/>
            </a:pPr>
            <a:r>
              <a:rPr lang="en-US" sz="2040" b="1" dirty="0">
                <a:solidFill>
                  <a:srgbClr val="247BC2"/>
                </a:solidFill>
              </a:rPr>
              <a:t>AZURE:</a:t>
            </a: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a:solidFill>
                  <a:prstClr val="white"/>
                </a:solidFill>
              </a:rPr>
              <a:t>Enables connection from customer sites and remote workers to Azure Virtual Networks using Site-to-Site and Point-to-Site </a:t>
            </a:r>
            <a:r>
              <a:rPr lang="en-US" sz="1836" dirty="0" smtClean="0">
                <a:solidFill>
                  <a:prstClr val="white"/>
                </a:solidFill>
              </a:rPr>
              <a:t>VPNs</a:t>
            </a: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smtClean="0">
                <a:solidFill>
                  <a:prstClr val="white"/>
                </a:solidFill>
              </a:rPr>
              <a:t>Offers </a:t>
            </a:r>
            <a:r>
              <a:rPr lang="en-US" sz="1836" dirty="0" smtClean="0">
                <a:solidFill>
                  <a:srgbClr val="DC3C00"/>
                </a:solidFill>
              </a:rPr>
              <a:t>new forced tunneling </a:t>
            </a:r>
            <a:r>
              <a:rPr lang="en-US" sz="1836" dirty="0" smtClean="0">
                <a:solidFill>
                  <a:prstClr val="white"/>
                </a:solidFill>
              </a:rPr>
              <a:t>capabilities to enable customers to mandate all internet-bound traffic go through the Site-to-Site tunnel </a:t>
            </a:r>
          </a:p>
          <a:p>
            <a:pPr defTabSz="710875">
              <a:lnSpc>
                <a:spcPct val="90000"/>
              </a:lnSpc>
              <a:spcBef>
                <a:spcPct val="20000"/>
              </a:spcBef>
              <a:spcAft>
                <a:spcPts val="612"/>
              </a:spcAft>
              <a:buSzPct val="80000"/>
            </a:pPr>
            <a:r>
              <a:rPr lang="en-US" sz="2040" b="1" dirty="0" smtClean="0">
                <a:solidFill>
                  <a:srgbClr val="247BC2"/>
                </a:solidFill>
              </a:rPr>
              <a:t>CUSTOMERS</a:t>
            </a:r>
            <a:r>
              <a:rPr lang="en-US" sz="2040" b="1" dirty="0">
                <a:solidFill>
                  <a:srgbClr val="247BC2"/>
                </a:solidFill>
              </a:rPr>
              <a:t>:</a:t>
            </a:r>
          </a:p>
          <a:p>
            <a:pPr marL="222150" indent="-222150" defTabSz="710875">
              <a:lnSpc>
                <a:spcPct val="90000"/>
              </a:lnSpc>
              <a:spcBef>
                <a:spcPct val="20000"/>
              </a:spcBef>
              <a:spcAft>
                <a:spcPts val="612"/>
              </a:spcAft>
              <a:buSzPct val="80000"/>
              <a:buFont typeface="Arial" panose="020B0604020202020204" pitchFamily="34" charset="0"/>
              <a:buChar char="•"/>
            </a:pPr>
            <a:r>
              <a:rPr lang="en-US" sz="1836" dirty="0">
                <a:solidFill>
                  <a:prstClr val="white"/>
                </a:solidFill>
              </a:rPr>
              <a:t>Configures the VPN client in Windows</a:t>
            </a:r>
          </a:p>
          <a:p>
            <a:pPr marL="222150" indent="-222150" defTabSz="710875">
              <a:lnSpc>
                <a:spcPct val="90000"/>
              </a:lnSpc>
              <a:spcBef>
                <a:spcPct val="20000"/>
              </a:spcBef>
              <a:spcAft>
                <a:spcPts val="612"/>
              </a:spcAft>
              <a:buSzPct val="80000"/>
              <a:buFont typeface="Arial" panose="020B0604020202020204" pitchFamily="34" charset="0"/>
              <a:buChar char="•"/>
            </a:pPr>
            <a:r>
              <a:rPr lang="en-US" sz="1836" dirty="0">
                <a:solidFill>
                  <a:prstClr val="white"/>
                </a:solidFill>
              </a:rPr>
              <a:t>Manages certificates, policies, and user access</a:t>
            </a:r>
          </a:p>
        </p:txBody>
      </p:sp>
    </p:spTree>
    <p:extLst>
      <p:ext uri="{BB962C8B-B14F-4D97-AF65-F5344CB8AC3E}">
        <p14:creationId xmlns:p14="http://schemas.microsoft.com/office/powerpoint/2010/main" val="424310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Horizontal)">
                                      <p:cBhvr>
                                        <p:cTn id="7" dur="500"/>
                                        <p:tgtEl>
                                          <p:spTgt spid="10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barn(outHorizontal)">
                                      <p:cBhvr>
                                        <p:cTn id="1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3"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err="1">
                <a:solidFill>
                  <a:prstClr val="white"/>
                </a:solidFill>
              </a:rPr>
              <a:t>ExpressRoute</a:t>
            </a:r>
            <a:r>
              <a:rPr lang="en-US" sz="5507" dirty="0">
                <a:solidFill>
                  <a:prstClr val="white"/>
                </a:solidFill>
              </a:rPr>
              <a:t> connections</a:t>
            </a:r>
          </a:p>
        </p:txBody>
      </p:sp>
      <p:cxnSp>
        <p:nvCxnSpPr>
          <p:cNvPr id="104" name="Straight Connector 103"/>
          <p:cNvCxnSpPr/>
          <p:nvPr/>
        </p:nvCxnSpPr>
        <p:spPr>
          <a:xfrm flipV="1">
            <a:off x="7285037" y="1687170"/>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541837" y="1659545"/>
            <a:ext cx="2467937" cy="4658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42" name="Rectangle 41"/>
          <p:cNvSpPr/>
          <p:nvPr/>
        </p:nvSpPr>
        <p:spPr>
          <a:xfrm>
            <a:off x="5013817" y="2255933"/>
            <a:ext cx="1492488" cy="36128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24" b="1" dirty="0">
                <a:solidFill>
                  <a:srgbClr val="5B9BD5">
                    <a:lumMod val="50000"/>
                  </a:srgbClr>
                </a:solidFill>
              </a:rPr>
              <a:t>Customer 1</a:t>
            </a:r>
          </a:p>
        </p:txBody>
      </p:sp>
      <p:sp>
        <p:nvSpPr>
          <p:cNvPr id="43" name="Rounded Rectangle 42"/>
          <p:cNvSpPr/>
          <p:nvPr/>
        </p:nvSpPr>
        <p:spPr>
          <a:xfrm>
            <a:off x="4783114" y="2033947"/>
            <a:ext cx="1921860" cy="4003349"/>
          </a:xfrm>
          <a:prstGeom prst="roundRect">
            <a:avLst>
              <a:gd name="adj" fmla="val 0"/>
            </a:avLst>
          </a:prstGeom>
          <a:noFill/>
          <a:ln w="1905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44" name="Rectangle 43"/>
          <p:cNvSpPr/>
          <p:nvPr/>
        </p:nvSpPr>
        <p:spPr>
          <a:xfrm>
            <a:off x="4959448" y="5467785"/>
            <a:ext cx="1601225" cy="41435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srgbClr val="C00000"/>
                </a:solidFill>
                <a:latin typeface="Segoe UI Semibold" panose="020B0702040204020203" pitchFamily="34" charset="0"/>
              </a:rPr>
              <a:t>Isolated Virtual Network</a:t>
            </a:r>
          </a:p>
        </p:txBody>
      </p:sp>
      <p:sp>
        <p:nvSpPr>
          <p:cNvPr id="45" name="TextBox 198"/>
          <p:cNvSpPr txBox="1"/>
          <p:nvPr/>
        </p:nvSpPr>
        <p:spPr>
          <a:xfrm>
            <a:off x="5192066" y="2541594"/>
            <a:ext cx="691570" cy="12804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prstClr val="black">
                    <a:lumMod val="75000"/>
                    <a:lumOff val="25000"/>
                  </a:prstClr>
                </a:solidFill>
                <a:latin typeface="Segoe UI Semibold" panose="020B0702040204020203" pitchFamily="34" charset="0"/>
              </a:rPr>
              <a:t>Deployment X</a:t>
            </a:r>
          </a:p>
        </p:txBody>
      </p:sp>
      <p:sp>
        <p:nvSpPr>
          <p:cNvPr id="46" name="Slide Number Placeholder 5"/>
          <p:cNvSpPr txBox="1">
            <a:spLocks/>
          </p:cNvSpPr>
          <p:nvPr/>
        </p:nvSpPr>
        <p:spPr>
          <a:xfrm>
            <a:off x="5033569" y="1839865"/>
            <a:ext cx="1474909" cy="372394"/>
          </a:xfrm>
          <a:prstGeom prst="rect">
            <a:avLst/>
          </a:prstGeom>
          <a:solidFill>
            <a:schemeClr val="bg1">
              <a:lumMod val="95000"/>
            </a:schemeClr>
          </a:solid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sp>
        <p:nvSpPr>
          <p:cNvPr id="72" name="Rounded Rectangle 71"/>
          <p:cNvSpPr/>
          <p:nvPr/>
        </p:nvSpPr>
        <p:spPr>
          <a:xfrm>
            <a:off x="5147257" y="2712710"/>
            <a:ext cx="1116872" cy="2707456"/>
          </a:xfrm>
          <a:prstGeom prst="roundRect">
            <a:avLst>
              <a:gd name="adj" fmla="val 3644"/>
            </a:avLst>
          </a:prstGeom>
          <a:solidFill>
            <a:schemeClr val="bg1">
              <a:lumMod val="95000"/>
            </a:schemeClr>
          </a:solidFill>
          <a:ln w="28575"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74" name="Picture 73"/>
          <p:cNvPicPr>
            <a:picLocks noChangeAspect="1"/>
          </p:cNvPicPr>
          <p:nvPr/>
        </p:nvPicPr>
        <p:blipFill>
          <a:blip r:embed="rId3"/>
          <a:stretch>
            <a:fillRect/>
          </a:stretch>
        </p:blipFill>
        <p:spPr>
          <a:xfrm>
            <a:off x="5485287" y="3835916"/>
            <a:ext cx="424587" cy="390177"/>
          </a:xfrm>
          <a:prstGeom prst="rect">
            <a:avLst/>
          </a:prstGeom>
        </p:spPr>
      </p:pic>
      <p:pic>
        <p:nvPicPr>
          <p:cNvPr id="76" name="Picture 75"/>
          <p:cNvPicPr>
            <a:picLocks noChangeAspect="1"/>
          </p:cNvPicPr>
          <p:nvPr/>
        </p:nvPicPr>
        <p:blipFill>
          <a:blip r:embed="rId3"/>
          <a:stretch>
            <a:fillRect/>
          </a:stretch>
        </p:blipFill>
        <p:spPr>
          <a:xfrm>
            <a:off x="5497242" y="4332110"/>
            <a:ext cx="424587" cy="390177"/>
          </a:xfrm>
          <a:prstGeom prst="rect">
            <a:avLst/>
          </a:prstGeom>
        </p:spPr>
      </p:pic>
      <p:pic>
        <p:nvPicPr>
          <p:cNvPr id="77" name="Picture 76"/>
          <p:cNvPicPr>
            <a:picLocks noChangeAspect="1"/>
          </p:cNvPicPr>
          <p:nvPr/>
        </p:nvPicPr>
        <p:blipFill>
          <a:blip r:embed="rId3"/>
          <a:stretch>
            <a:fillRect/>
          </a:stretch>
        </p:blipFill>
        <p:spPr>
          <a:xfrm>
            <a:off x="5491262" y="3303859"/>
            <a:ext cx="424587" cy="390177"/>
          </a:xfrm>
          <a:prstGeom prst="rect">
            <a:avLst/>
          </a:prstGeom>
        </p:spPr>
      </p:pic>
      <p:grpSp>
        <p:nvGrpSpPr>
          <p:cNvPr id="123" name="Group 122"/>
          <p:cNvGrpSpPr/>
          <p:nvPr/>
        </p:nvGrpSpPr>
        <p:grpSpPr>
          <a:xfrm>
            <a:off x="434375" y="2281806"/>
            <a:ext cx="4720568" cy="4098955"/>
            <a:chOff x="474983" y="2237268"/>
            <a:chExt cx="4628427" cy="4018948"/>
          </a:xfrm>
        </p:grpSpPr>
        <p:cxnSp>
          <p:nvCxnSpPr>
            <p:cNvPr id="124" name="Straight Connector 123"/>
            <p:cNvCxnSpPr>
              <a:stCxn id="140" idx="5"/>
            </p:cNvCxnSpPr>
            <p:nvPr/>
          </p:nvCxnSpPr>
          <p:spPr>
            <a:xfrm>
              <a:off x="1835796" y="3598081"/>
              <a:ext cx="1209909" cy="917723"/>
            </a:xfrm>
            <a:prstGeom prst="line">
              <a:avLst/>
            </a:prstGeom>
            <a:ln w="31750">
              <a:solidFill>
                <a:srgbClr val="7AB13D"/>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759703" y="4950407"/>
              <a:ext cx="1220323" cy="410653"/>
            </a:xfrm>
            <a:prstGeom prst="line">
              <a:avLst/>
            </a:prstGeom>
            <a:ln w="31750">
              <a:solidFill>
                <a:srgbClr val="7AB13D"/>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729833" y="3058602"/>
              <a:ext cx="3366041" cy="1"/>
            </a:xfrm>
            <a:prstGeom prst="line">
              <a:avLst/>
            </a:prstGeom>
            <a:ln w="31750">
              <a:solidFill>
                <a:srgbClr val="7AB13D"/>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474983" y="2237268"/>
              <a:ext cx="1594292" cy="1594292"/>
              <a:chOff x="403812" y="2768300"/>
              <a:chExt cx="1594292" cy="1594292"/>
            </a:xfrm>
          </p:grpSpPr>
          <p:sp>
            <p:nvSpPr>
              <p:cNvPr id="140" name="Oval 139"/>
              <p:cNvSpPr/>
              <p:nvPr/>
            </p:nvSpPr>
            <p:spPr>
              <a:xfrm>
                <a:off x="403812" y="2768300"/>
                <a:ext cx="1594292" cy="15942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pic>
            <p:nvPicPr>
              <p:cNvPr id="141" name="Picture 140"/>
              <p:cNvPicPr>
                <a:picLocks noChangeAspect="1"/>
              </p:cNvPicPr>
              <p:nvPr/>
            </p:nvPicPr>
            <p:blipFill>
              <a:blip r:embed="rId4"/>
              <a:stretch>
                <a:fillRect/>
              </a:stretch>
            </p:blipFill>
            <p:spPr>
              <a:xfrm>
                <a:off x="616187" y="3193407"/>
                <a:ext cx="532817" cy="827086"/>
              </a:xfrm>
              <a:prstGeom prst="rect">
                <a:avLst/>
              </a:prstGeom>
            </p:spPr>
          </p:pic>
          <p:pic>
            <p:nvPicPr>
              <p:cNvPr id="142" name="Picture 141"/>
              <p:cNvPicPr>
                <a:picLocks noChangeAspect="1"/>
              </p:cNvPicPr>
              <p:nvPr/>
            </p:nvPicPr>
            <p:blipFill>
              <a:blip r:embed="rId5"/>
              <a:stretch>
                <a:fillRect/>
              </a:stretch>
            </p:blipFill>
            <p:spPr>
              <a:xfrm>
                <a:off x="1215798" y="3560255"/>
                <a:ext cx="478439" cy="486113"/>
              </a:xfrm>
              <a:prstGeom prst="rect">
                <a:avLst/>
              </a:prstGeom>
            </p:spPr>
          </p:pic>
          <p:sp>
            <p:nvSpPr>
              <p:cNvPr id="143" name="TextBox 171"/>
              <p:cNvSpPr txBox="1"/>
              <p:nvPr/>
            </p:nvSpPr>
            <p:spPr>
              <a:xfrm>
                <a:off x="1149004" y="3125912"/>
                <a:ext cx="656526" cy="34349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2" spc="-31" dirty="0">
                    <a:solidFill>
                      <a:prstClr val="black">
                        <a:lumMod val="75000"/>
                        <a:lumOff val="25000"/>
                      </a:prstClr>
                    </a:solidFill>
                    <a:latin typeface="Segoe UI Semibold" panose="020B0702040204020203" pitchFamily="34" charset="0"/>
                  </a:rPr>
                  <a:t>Site 1</a:t>
                </a:r>
              </a:p>
            </p:txBody>
          </p:sp>
        </p:grpSp>
        <p:grpSp>
          <p:nvGrpSpPr>
            <p:cNvPr id="128" name="Group 127"/>
            <p:cNvGrpSpPr/>
            <p:nvPr/>
          </p:nvGrpSpPr>
          <p:grpSpPr>
            <a:xfrm>
              <a:off x="2577394" y="2237268"/>
              <a:ext cx="1594292" cy="1594292"/>
              <a:chOff x="2185369" y="2874575"/>
              <a:chExt cx="1594292" cy="1594292"/>
            </a:xfrm>
          </p:grpSpPr>
          <p:sp>
            <p:nvSpPr>
              <p:cNvPr id="137" name="Oval 136"/>
              <p:cNvSpPr/>
              <p:nvPr/>
            </p:nvSpPr>
            <p:spPr>
              <a:xfrm>
                <a:off x="2185369" y="2874575"/>
                <a:ext cx="1594292" cy="15942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38" name="Freeform 23"/>
              <p:cNvSpPr>
                <a:spLocks noEditPoints="1"/>
              </p:cNvSpPr>
              <p:nvPr/>
            </p:nvSpPr>
            <p:spPr bwMode="auto">
              <a:xfrm>
                <a:off x="2684241" y="3336314"/>
                <a:ext cx="435339" cy="841646"/>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tx1">
                  <a:lumMod val="50000"/>
                  <a:lumOff val="50000"/>
                </a:schemeClr>
              </a:solidFill>
              <a:ln>
                <a:noFill/>
              </a:ln>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sp>
            <p:nvSpPr>
              <p:cNvPr id="139" name="TextBox 171"/>
              <p:cNvSpPr txBox="1"/>
              <p:nvPr/>
            </p:nvSpPr>
            <p:spPr>
              <a:xfrm>
                <a:off x="2365803" y="3026569"/>
                <a:ext cx="1241815" cy="5318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28" spc="-31" dirty="0" err="1">
                    <a:solidFill>
                      <a:prstClr val="black">
                        <a:lumMod val="75000"/>
                        <a:lumOff val="25000"/>
                      </a:prstClr>
                    </a:solidFill>
                    <a:latin typeface="Segoe UI Semibold" panose="020B0702040204020203" pitchFamily="34" charset="0"/>
                  </a:rPr>
                  <a:t>ExpressRoute</a:t>
                </a:r>
                <a:endParaRPr lang="en-US" sz="1428" spc="-31" dirty="0">
                  <a:solidFill>
                    <a:prstClr val="black">
                      <a:lumMod val="75000"/>
                      <a:lumOff val="25000"/>
                    </a:prstClr>
                  </a:solidFill>
                  <a:latin typeface="Segoe UI Semibold" panose="020B0702040204020203" pitchFamily="34" charset="0"/>
                </a:endParaRPr>
              </a:p>
              <a:p>
                <a:pPr algn="r"/>
                <a:r>
                  <a:rPr lang="en-US" sz="1428" spc="-31" dirty="0">
                    <a:solidFill>
                      <a:prstClr val="black">
                        <a:lumMod val="75000"/>
                        <a:lumOff val="25000"/>
                      </a:prstClr>
                    </a:solidFill>
                    <a:latin typeface="Segoe UI Semibold" panose="020B0702040204020203" pitchFamily="34" charset="0"/>
                  </a:rPr>
                  <a:t>Peer</a:t>
                </a:r>
              </a:p>
            </p:txBody>
          </p:sp>
        </p:grpSp>
        <p:grpSp>
          <p:nvGrpSpPr>
            <p:cNvPr id="131" name="Group 130"/>
            <p:cNvGrpSpPr/>
            <p:nvPr/>
          </p:nvGrpSpPr>
          <p:grpSpPr>
            <a:xfrm>
              <a:off x="482941" y="4661924"/>
              <a:ext cx="1594292" cy="1594292"/>
              <a:chOff x="403812" y="2768300"/>
              <a:chExt cx="1594292" cy="1594292"/>
            </a:xfrm>
          </p:grpSpPr>
          <p:sp>
            <p:nvSpPr>
              <p:cNvPr id="133" name="Oval 132"/>
              <p:cNvSpPr/>
              <p:nvPr/>
            </p:nvSpPr>
            <p:spPr>
              <a:xfrm>
                <a:off x="403812" y="2768300"/>
                <a:ext cx="1594292" cy="15942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pic>
            <p:nvPicPr>
              <p:cNvPr id="134" name="Picture 133"/>
              <p:cNvPicPr>
                <a:picLocks noChangeAspect="1"/>
              </p:cNvPicPr>
              <p:nvPr/>
            </p:nvPicPr>
            <p:blipFill>
              <a:blip r:embed="rId4"/>
              <a:stretch>
                <a:fillRect/>
              </a:stretch>
            </p:blipFill>
            <p:spPr>
              <a:xfrm>
                <a:off x="616187" y="3193407"/>
                <a:ext cx="532817" cy="827086"/>
              </a:xfrm>
              <a:prstGeom prst="rect">
                <a:avLst/>
              </a:prstGeom>
            </p:spPr>
          </p:pic>
          <p:pic>
            <p:nvPicPr>
              <p:cNvPr id="135" name="Picture 134"/>
              <p:cNvPicPr>
                <a:picLocks noChangeAspect="1"/>
              </p:cNvPicPr>
              <p:nvPr/>
            </p:nvPicPr>
            <p:blipFill>
              <a:blip r:embed="rId5"/>
              <a:stretch>
                <a:fillRect/>
              </a:stretch>
            </p:blipFill>
            <p:spPr>
              <a:xfrm>
                <a:off x="1215798" y="3560255"/>
                <a:ext cx="478439" cy="486113"/>
              </a:xfrm>
              <a:prstGeom prst="rect">
                <a:avLst/>
              </a:prstGeom>
            </p:spPr>
          </p:pic>
          <p:sp>
            <p:nvSpPr>
              <p:cNvPr id="136" name="TextBox 171"/>
              <p:cNvSpPr txBox="1"/>
              <p:nvPr/>
            </p:nvSpPr>
            <p:spPr>
              <a:xfrm>
                <a:off x="1149004" y="3125912"/>
                <a:ext cx="686983" cy="34349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2" spc="-31" dirty="0">
                    <a:solidFill>
                      <a:prstClr val="black">
                        <a:lumMod val="75000"/>
                        <a:lumOff val="25000"/>
                      </a:prstClr>
                    </a:solidFill>
                    <a:latin typeface="Segoe UI Semibold" panose="020B0702040204020203" pitchFamily="34" charset="0"/>
                  </a:rPr>
                  <a:t>Site 2</a:t>
                </a:r>
              </a:p>
            </p:txBody>
          </p:sp>
        </p:grpSp>
        <p:cxnSp>
          <p:nvCxnSpPr>
            <p:cNvPr id="132" name="Straight Connector 131"/>
            <p:cNvCxnSpPr/>
            <p:nvPr/>
          </p:nvCxnSpPr>
          <p:spPr>
            <a:xfrm>
              <a:off x="3999642" y="4650659"/>
              <a:ext cx="1103768" cy="0"/>
            </a:xfrm>
            <a:prstGeom prst="line">
              <a:avLst/>
            </a:prstGeom>
            <a:ln w="31750">
              <a:solidFill>
                <a:srgbClr val="7AB13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9" name="Freeform 539"/>
            <p:cNvSpPr>
              <a:spLocks noChangeAspect="1"/>
            </p:cNvSpPr>
            <p:nvPr/>
          </p:nvSpPr>
          <p:spPr bwMode="auto">
            <a:xfrm>
              <a:off x="2577394" y="4111249"/>
              <a:ext cx="1582339" cy="86995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lumMod val="50000"/>
                <a:lumOff val="50000"/>
              </a:schemeClr>
            </a:solidFill>
            <a:ln>
              <a:noFill/>
            </a:ln>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sp>
          <p:nvSpPr>
            <p:cNvPr id="130" name="TextBox 50"/>
            <p:cNvSpPr txBox="1"/>
            <p:nvPr/>
          </p:nvSpPr>
          <p:spPr>
            <a:xfrm>
              <a:off x="2927063" y="4400055"/>
              <a:ext cx="860734" cy="505435"/>
            </a:xfrm>
            <a:prstGeom prst="rect">
              <a:avLst/>
            </a:prstGeom>
            <a:noFill/>
          </p:spPr>
          <p:txBody>
            <a:bodyPr wrap="none" lIns="179260" tIns="143408" rIns="179260" bIns="143408" rtlCol="0">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sz="1599" dirty="0">
                  <a:solidFill>
                    <a:prstClr val="white"/>
                  </a:solidFill>
                </a:rPr>
                <a:t>WAN</a:t>
              </a:r>
            </a:p>
          </p:txBody>
        </p:sp>
      </p:grpSp>
      <p:sp>
        <p:nvSpPr>
          <p:cNvPr id="144" name="TextBox 7"/>
          <p:cNvSpPr txBox="1"/>
          <p:nvPr/>
        </p:nvSpPr>
        <p:spPr>
          <a:xfrm>
            <a:off x="7396093" y="1715253"/>
            <a:ext cx="4841944" cy="4880800"/>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defTabSz="710875">
              <a:lnSpc>
                <a:spcPct val="90000"/>
              </a:lnSpc>
              <a:spcBef>
                <a:spcPct val="20000"/>
              </a:spcBef>
              <a:spcAft>
                <a:spcPts val="612"/>
              </a:spcAft>
              <a:buSzPct val="80000"/>
            </a:pPr>
            <a:r>
              <a:rPr lang="en-US" sz="2040" b="1" dirty="0">
                <a:solidFill>
                  <a:srgbClr val="247BC2"/>
                </a:solidFill>
              </a:rPr>
              <a:t>AZURE:</a:t>
            </a: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a:solidFill>
                  <a:prstClr val="white"/>
                </a:solidFill>
              </a:rPr>
              <a:t>Offers private fiber connections via </a:t>
            </a:r>
            <a:r>
              <a:rPr lang="en-US" sz="1836" dirty="0" err="1">
                <a:solidFill>
                  <a:prstClr val="white"/>
                </a:solidFill>
              </a:rPr>
              <a:t>ExpressRoute</a:t>
            </a:r>
            <a:r>
              <a:rPr lang="en-US" sz="1836" dirty="0">
                <a:solidFill>
                  <a:prstClr val="white"/>
                </a:solidFill>
              </a:rPr>
              <a:t> </a:t>
            </a: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a:solidFill>
                  <a:prstClr val="white"/>
                </a:solidFill>
              </a:rPr>
              <a:t>Enables access to Compute, Storage, and other Azure services</a:t>
            </a:r>
          </a:p>
          <a:p>
            <a:pPr defTabSz="710875">
              <a:lnSpc>
                <a:spcPct val="90000"/>
              </a:lnSpc>
              <a:spcBef>
                <a:spcPct val="20000"/>
              </a:spcBef>
              <a:spcAft>
                <a:spcPts val="612"/>
              </a:spcAft>
              <a:buSzPct val="80000"/>
            </a:pPr>
            <a:r>
              <a:rPr lang="en-US" sz="2040" b="1" dirty="0">
                <a:solidFill>
                  <a:srgbClr val="247BC2"/>
                </a:solidFill>
              </a:rPr>
              <a:t>CUSTOMERS:</a:t>
            </a: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smtClean="0">
                <a:solidFill>
                  <a:prstClr val="white"/>
                </a:solidFill>
              </a:rPr>
              <a:t>Establish </a:t>
            </a:r>
            <a:r>
              <a:rPr lang="en-US" sz="1836" dirty="0">
                <a:solidFill>
                  <a:prstClr val="white"/>
                </a:solidFill>
              </a:rPr>
              <a:t>connections to Azure at an </a:t>
            </a:r>
            <a:r>
              <a:rPr lang="en-US" sz="1836" dirty="0" err="1">
                <a:solidFill>
                  <a:prstClr val="white"/>
                </a:solidFill>
              </a:rPr>
              <a:t>ExpressRoute</a:t>
            </a:r>
            <a:r>
              <a:rPr lang="en-US" sz="1836" dirty="0">
                <a:solidFill>
                  <a:prstClr val="white"/>
                </a:solidFill>
              </a:rPr>
              <a:t> location </a:t>
            </a:r>
            <a:endParaRPr lang="en-US" sz="1836" dirty="0" smtClean="0">
              <a:solidFill>
                <a:prstClr val="white"/>
              </a:solidFill>
            </a:endParaRP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smtClean="0">
                <a:solidFill>
                  <a:prstClr val="white"/>
                </a:solidFill>
              </a:rPr>
              <a:t>Directly connect to </a:t>
            </a:r>
            <a:r>
              <a:rPr lang="en-US" sz="1836" dirty="0">
                <a:solidFill>
                  <a:prstClr val="white"/>
                </a:solidFill>
              </a:rPr>
              <a:t>Azure from </a:t>
            </a:r>
            <a:r>
              <a:rPr lang="en-US" sz="1836" dirty="0" smtClean="0">
                <a:solidFill>
                  <a:prstClr val="white"/>
                </a:solidFill>
              </a:rPr>
              <a:t>an </a:t>
            </a:r>
            <a:r>
              <a:rPr lang="en-US" sz="1836" dirty="0">
                <a:solidFill>
                  <a:prstClr val="white"/>
                </a:solidFill>
              </a:rPr>
              <a:t>existing WAN network (such as a MPLS VPN) provided by a </a:t>
            </a:r>
            <a:r>
              <a:rPr lang="en-US" sz="1836" dirty="0" smtClean="0">
                <a:solidFill>
                  <a:prstClr val="white"/>
                </a:solidFill>
              </a:rPr>
              <a:t>network service provider</a:t>
            </a: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smtClean="0">
                <a:solidFill>
                  <a:prstClr val="white"/>
                </a:solidFill>
              </a:rPr>
              <a:t>Can now </a:t>
            </a:r>
            <a:r>
              <a:rPr lang="en-US" sz="1836" dirty="0" smtClean="0">
                <a:solidFill>
                  <a:srgbClr val="DC3C00"/>
                </a:solidFill>
              </a:rPr>
              <a:t>authorize other Azure accounts to use a common </a:t>
            </a:r>
            <a:r>
              <a:rPr lang="en-US" sz="1836" dirty="0" err="1" smtClean="0">
                <a:solidFill>
                  <a:srgbClr val="DC3C00"/>
                </a:solidFill>
              </a:rPr>
              <a:t>ExpressRoute</a:t>
            </a:r>
            <a:r>
              <a:rPr lang="en-US" sz="1836" dirty="0" smtClean="0">
                <a:solidFill>
                  <a:srgbClr val="DC3C00"/>
                </a:solidFill>
              </a:rPr>
              <a:t> circuit</a:t>
            </a:r>
            <a:endParaRPr lang="en-US" sz="1836" dirty="0">
              <a:solidFill>
                <a:srgbClr val="DC3C00"/>
              </a:solidFill>
            </a:endParaRPr>
          </a:p>
          <a:p>
            <a:pPr marL="291436" indent="-291436" defTabSz="710875">
              <a:lnSpc>
                <a:spcPct val="90000"/>
              </a:lnSpc>
              <a:spcBef>
                <a:spcPct val="20000"/>
              </a:spcBef>
              <a:spcAft>
                <a:spcPts val="612"/>
              </a:spcAft>
              <a:buSzPct val="80000"/>
              <a:buFont typeface="Arial" panose="020B0604020202020204" pitchFamily="34" charset="0"/>
              <a:buChar char="•"/>
            </a:pPr>
            <a:r>
              <a:rPr lang="en-US" sz="1836" dirty="0">
                <a:solidFill>
                  <a:prstClr val="white"/>
                </a:solidFill>
              </a:rPr>
              <a:t>Manages certificates, policies, and user access</a:t>
            </a:r>
          </a:p>
        </p:txBody>
      </p:sp>
    </p:spTree>
    <p:extLst>
      <p:ext uri="{BB962C8B-B14F-4D97-AF65-F5344CB8AC3E}">
        <p14:creationId xmlns:p14="http://schemas.microsoft.com/office/powerpoint/2010/main" val="2915742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Horizontal)">
                                      <p:cBhvr>
                                        <p:cTn id="7" dur="500"/>
                                        <p:tgtEl>
                                          <p:spTgt spid="10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barn(outHorizontal)">
                                      <p:cBhvr>
                                        <p:cTn id="1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25"/>
          <p:cNvSpPr>
            <a:spLocks/>
          </p:cNvSpPr>
          <p:nvPr/>
        </p:nvSpPr>
        <p:spPr bwMode="auto">
          <a:xfrm>
            <a:off x="790392" y="1370800"/>
            <a:ext cx="4609072" cy="2844724"/>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bg1">
              <a:lumMod val="95000"/>
            </a:schemeClr>
          </a:solidFill>
          <a:ln w="19050">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55" name="Rectangle 54"/>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p:nvPr>
        </p:nvSpPr>
        <p:spPr>
          <a:xfrm>
            <a:off x="249698" y="234740"/>
            <a:ext cx="11254112" cy="823350"/>
          </a:xfrm>
        </p:spPr>
        <p:txBody>
          <a:bodyPr>
            <a:normAutofit fontScale="90000"/>
          </a:bodyPr>
          <a:lstStyle/>
          <a:p>
            <a:r>
              <a:rPr lang="en-US" sz="5507" dirty="0" smtClean="0">
                <a:solidFill>
                  <a:schemeClr val="bg1"/>
                </a:solidFill>
              </a:rPr>
              <a:t>Identity &amp; access management</a:t>
            </a:r>
            <a:endParaRPr lang="en-US" sz="5507" dirty="0">
              <a:solidFill>
                <a:schemeClr val="bg1"/>
              </a:solidFill>
            </a:endParaRPr>
          </a:p>
        </p:txBody>
      </p:sp>
      <p:sp>
        <p:nvSpPr>
          <p:cNvPr id="28" name="TextBox 30"/>
          <p:cNvSpPr txBox="1"/>
          <p:nvPr/>
        </p:nvSpPr>
        <p:spPr>
          <a:xfrm>
            <a:off x="6279137" y="1232135"/>
            <a:ext cx="6035100" cy="4986470"/>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defTabSz="710875">
              <a:spcAft>
                <a:spcPts val="612"/>
              </a:spcAft>
            </a:pPr>
            <a:r>
              <a:rPr lang="en-US" sz="2040" b="1" dirty="0">
                <a:solidFill>
                  <a:srgbClr val="247BC2"/>
                </a:solidFill>
              </a:rPr>
              <a:t>AZURE:</a:t>
            </a:r>
          </a:p>
          <a:p>
            <a:pPr marL="291436" indent="-291436" defTabSz="710875">
              <a:spcAft>
                <a:spcPts val="612"/>
              </a:spcAft>
              <a:buFont typeface="Arial" panose="020B0604020202020204" pitchFamily="34" charset="0"/>
              <a:buChar char="•"/>
            </a:pPr>
            <a:r>
              <a:rPr lang="en-US" sz="1836" dirty="0">
                <a:solidFill>
                  <a:prstClr val="white"/>
                </a:solidFill>
              </a:rPr>
              <a:t>Uses Azure </a:t>
            </a:r>
            <a:r>
              <a:rPr lang="en-US" sz="1836" dirty="0" smtClean="0">
                <a:solidFill>
                  <a:prstClr val="white"/>
                </a:solidFill>
              </a:rPr>
              <a:t>AD to </a:t>
            </a:r>
            <a:r>
              <a:rPr lang="en-US" sz="1836" dirty="0">
                <a:solidFill>
                  <a:prstClr val="white"/>
                </a:solidFill>
              </a:rPr>
              <a:t>govern access to the management </a:t>
            </a:r>
            <a:r>
              <a:rPr lang="en-US" sz="1836" dirty="0" smtClean="0">
                <a:solidFill>
                  <a:prstClr val="white"/>
                </a:solidFill>
              </a:rPr>
              <a:t>portal with granular access controls for users </a:t>
            </a:r>
            <a:r>
              <a:rPr lang="en-US" sz="1836" dirty="0">
                <a:solidFill>
                  <a:prstClr val="white"/>
                </a:solidFill>
              </a:rPr>
              <a:t>and groups on subscription or </a:t>
            </a:r>
            <a:r>
              <a:rPr lang="en-US" sz="1836" dirty="0" smtClean="0">
                <a:solidFill>
                  <a:prstClr val="white"/>
                </a:solidFill>
              </a:rPr>
              <a:t>resource groups</a:t>
            </a:r>
            <a:endParaRPr lang="en-US" sz="1836" dirty="0">
              <a:solidFill>
                <a:prstClr val="black"/>
              </a:solidFill>
            </a:endParaRPr>
          </a:p>
          <a:p>
            <a:pPr marL="291436" indent="-291436" defTabSz="710875">
              <a:spcAft>
                <a:spcPts val="612"/>
              </a:spcAft>
              <a:buFont typeface="Arial" panose="020B0604020202020204" pitchFamily="34" charset="0"/>
              <a:buChar char="•"/>
            </a:pPr>
            <a:r>
              <a:rPr lang="en-US" sz="1836" dirty="0" smtClean="0">
                <a:solidFill>
                  <a:prstClr val="white"/>
                </a:solidFill>
              </a:rPr>
              <a:t>Provides </a:t>
            </a:r>
            <a:r>
              <a:rPr lang="en-US" sz="1836" dirty="0">
                <a:solidFill>
                  <a:prstClr val="white"/>
                </a:solidFill>
              </a:rPr>
              <a:t>enterprise cloud identity and access </a:t>
            </a:r>
            <a:r>
              <a:rPr lang="en-US" sz="1836" dirty="0" smtClean="0">
                <a:solidFill>
                  <a:prstClr val="white"/>
                </a:solidFill>
              </a:rPr>
              <a:t>management for end users</a:t>
            </a:r>
          </a:p>
          <a:p>
            <a:pPr marL="291436" indent="-291436" defTabSz="710875">
              <a:spcAft>
                <a:spcPts val="612"/>
              </a:spcAft>
              <a:buFont typeface="Arial" panose="020B0604020202020204" pitchFamily="34" charset="0"/>
              <a:buChar char="•"/>
            </a:pPr>
            <a:r>
              <a:rPr lang="en-US" sz="1836" dirty="0" smtClean="0">
                <a:solidFill>
                  <a:prstClr val="white"/>
                </a:solidFill>
              </a:rPr>
              <a:t>Enables </a:t>
            </a:r>
            <a:r>
              <a:rPr lang="en-US" sz="1836" dirty="0">
                <a:solidFill>
                  <a:prstClr val="white"/>
                </a:solidFill>
              </a:rPr>
              <a:t>single sign-on across cloud applications</a:t>
            </a:r>
          </a:p>
          <a:p>
            <a:pPr marL="291436" indent="-291436" defTabSz="710875">
              <a:spcAft>
                <a:spcPts val="612"/>
              </a:spcAft>
              <a:buFont typeface="Arial" panose="020B0604020202020204" pitchFamily="34" charset="0"/>
              <a:buChar char="•"/>
            </a:pPr>
            <a:r>
              <a:rPr lang="en-US" sz="1836" dirty="0">
                <a:solidFill>
                  <a:prstClr val="white"/>
                </a:solidFill>
              </a:rPr>
              <a:t>Offers Multi-Factor Authentication for enhanced </a:t>
            </a:r>
            <a:r>
              <a:rPr lang="en-US" sz="1836" dirty="0" smtClean="0">
                <a:solidFill>
                  <a:prstClr val="white"/>
                </a:solidFill>
              </a:rPr>
              <a:t>security</a:t>
            </a:r>
          </a:p>
          <a:p>
            <a:pPr defTabSz="710875">
              <a:spcAft>
                <a:spcPts val="612"/>
              </a:spcAft>
            </a:pPr>
            <a:r>
              <a:rPr lang="en-US" sz="2040" b="1" dirty="0" smtClean="0">
                <a:solidFill>
                  <a:srgbClr val="247BC2"/>
                </a:solidFill>
              </a:rPr>
              <a:t>CUSTOMER</a:t>
            </a:r>
            <a:r>
              <a:rPr lang="en-US" sz="2040" b="1" dirty="0">
                <a:solidFill>
                  <a:srgbClr val="247BC2"/>
                </a:solidFill>
              </a:rPr>
              <a:t>:</a:t>
            </a:r>
          </a:p>
          <a:p>
            <a:pPr marL="291436" indent="-291436" defTabSz="710875">
              <a:spcAft>
                <a:spcPts val="612"/>
              </a:spcAft>
              <a:buFont typeface="Arial" panose="020B0604020202020204" pitchFamily="34" charset="0"/>
              <a:buChar char="•"/>
            </a:pPr>
            <a:r>
              <a:rPr lang="en-US" sz="1836" dirty="0">
                <a:solidFill>
                  <a:prstClr val="white"/>
                </a:solidFill>
              </a:rPr>
              <a:t>Centrally manages users and access to Azure, O365, and hundreds of pre-integrated cloud applications</a:t>
            </a:r>
          </a:p>
          <a:p>
            <a:pPr marL="291436" indent="-291436" defTabSz="710875">
              <a:spcAft>
                <a:spcPts val="612"/>
              </a:spcAft>
              <a:buFont typeface="Arial" panose="020B0604020202020204" pitchFamily="34" charset="0"/>
              <a:buChar char="•"/>
            </a:pPr>
            <a:r>
              <a:rPr lang="en-US" sz="1836" dirty="0">
                <a:solidFill>
                  <a:prstClr val="white"/>
                </a:solidFill>
              </a:rPr>
              <a:t>Builds Azure AD into their web and mobile applications</a:t>
            </a:r>
          </a:p>
          <a:p>
            <a:pPr marL="291436" indent="-291436" defTabSz="710875">
              <a:spcAft>
                <a:spcPts val="612"/>
              </a:spcAft>
              <a:buFont typeface="Arial" panose="020B0604020202020204" pitchFamily="34" charset="0"/>
              <a:buChar char="•"/>
            </a:pPr>
            <a:r>
              <a:rPr lang="en-US" sz="1836" dirty="0">
                <a:solidFill>
                  <a:prstClr val="white"/>
                </a:solidFill>
              </a:rPr>
              <a:t>Can extend on-premises directories to Azure </a:t>
            </a:r>
            <a:r>
              <a:rPr lang="en-US" sz="1836" dirty="0" smtClean="0">
                <a:solidFill>
                  <a:prstClr val="white"/>
                </a:solidFill>
              </a:rPr>
              <a:t>AD</a:t>
            </a:r>
            <a:endParaRPr lang="en-US" sz="1836" dirty="0">
              <a:solidFill>
                <a:srgbClr val="44546A"/>
              </a:solidFill>
            </a:endParaRPr>
          </a:p>
        </p:txBody>
      </p:sp>
      <p:cxnSp>
        <p:nvCxnSpPr>
          <p:cNvPr id="9" name="Straight Connector 8"/>
          <p:cNvCxnSpPr/>
          <p:nvPr/>
        </p:nvCxnSpPr>
        <p:spPr>
          <a:xfrm flipV="1">
            <a:off x="5989637" y="1232135"/>
            <a:ext cx="0" cy="5043509"/>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0837" y="2270843"/>
            <a:ext cx="5442040" cy="3762539"/>
            <a:chOff x="946938" y="2226519"/>
            <a:chExt cx="5335818" cy="3689099"/>
          </a:xfrm>
        </p:grpSpPr>
        <p:sp>
          <p:nvSpPr>
            <p:cNvPr id="16" name="Freeform 5"/>
            <p:cNvSpPr>
              <a:spLocks noEditPoints="1"/>
            </p:cNvSpPr>
            <p:nvPr/>
          </p:nvSpPr>
          <p:spPr bwMode="black">
            <a:xfrm>
              <a:off x="946938" y="4348978"/>
              <a:ext cx="960280" cy="1478663"/>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bg1"/>
            </a:solidFill>
            <a:ln>
              <a:noFill/>
            </a:ln>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nvGrpSpPr>
            <p:cNvPr id="40" name="Group 39"/>
            <p:cNvGrpSpPr/>
            <p:nvPr/>
          </p:nvGrpSpPr>
          <p:grpSpPr>
            <a:xfrm>
              <a:off x="4431632" y="4140160"/>
              <a:ext cx="1851124" cy="1755495"/>
              <a:chOff x="11234836" y="4508594"/>
              <a:chExt cx="1549706" cy="1469648"/>
            </a:xfrm>
          </p:grpSpPr>
          <p:pic>
            <p:nvPicPr>
              <p:cNvPr id="22" name="Picture 21"/>
              <p:cNvPicPr>
                <a:picLocks noChangeAspect="1"/>
              </p:cNvPicPr>
              <p:nvPr/>
            </p:nvPicPr>
            <p:blipFill>
              <a:blip r:embed="rId3">
                <a:biLevel thresh="25000"/>
              </a:blip>
              <a:stretch>
                <a:fillRect/>
              </a:stretch>
            </p:blipFill>
            <p:spPr>
              <a:xfrm>
                <a:off x="12097004" y="5149677"/>
                <a:ext cx="587601" cy="828565"/>
              </a:xfrm>
              <a:prstGeom prst="rect">
                <a:avLst/>
              </a:prstGeom>
            </p:spPr>
          </p:pic>
          <p:pic>
            <p:nvPicPr>
              <p:cNvPr id="23" name="Picture 22"/>
              <p:cNvPicPr>
                <a:picLocks noChangeAspect="1"/>
              </p:cNvPicPr>
              <p:nvPr/>
            </p:nvPicPr>
            <p:blipFill>
              <a:blip r:embed="rId4">
                <a:biLevel thresh="25000"/>
              </a:blip>
              <a:stretch>
                <a:fillRect/>
              </a:stretch>
            </p:blipFill>
            <p:spPr>
              <a:xfrm>
                <a:off x="11480650" y="5263497"/>
                <a:ext cx="847631" cy="559673"/>
              </a:xfrm>
              <a:prstGeom prst="rect">
                <a:avLst/>
              </a:prstGeom>
            </p:spPr>
          </p:pic>
          <p:pic>
            <p:nvPicPr>
              <p:cNvPr id="24" name="Picture 23"/>
              <p:cNvPicPr>
                <a:picLocks noChangeAspect="1"/>
              </p:cNvPicPr>
              <p:nvPr/>
            </p:nvPicPr>
            <p:blipFill>
              <a:blip r:embed="rId5">
                <a:biLevel thresh="25000"/>
              </a:blip>
              <a:stretch>
                <a:fillRect/>
              </a:stretch>
            </p:blipFill>
            <p:spPr>
              <a:xfrm>
                <a:off x="11234836" y="4891950"/>
                <a:ext cx="846942" cy="781305"/>
              </a:xfrm>
              <a:prstGeom prst="rect">
                <a:avLst/>
              </a:prstGeom>
            </p:spPr>
          </p:pic>
          <p:sp>
            <p:nvSpPr>
              <p:cNvPr id="25" name="TextBox 152"/>
              <p:cNvSpPr txBox="1"/>
              <p:nvPr/>
            </p:nvSpPr>
            <p:spPr>
              <a:xfrm>
                <a:off x="11685326" y="4508594"/>
                <a:ext cx="1099216" cy="3484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199" b="1" dirty="0">
                    <a:solidFill>
                      <a:prstClr val="white"/>
                    </a:solidFill>
                  </a:rPr>
                  <a:t>End </a:t>
                </a:r>
                <a:r>
                  <a:rPr lang="en-US" sz="1199" b="1" dirty="0" smtClean="0">
                    <a:solidFill>
                      <a:prstClr val="white"/>
                    </a:solidFill>
                  </a:rPr>
                  <a:t>Users &amp; Administrators</a:t>
                </a:r>
                <a:endParaRPr lang="en-US" sz="1199" b="1" dirty="0">
                  <a:solidFill>
                    <a:prstClr val="white"/>
                  </a:solidFill>
                </a:endParaRPr>
              </a:p>
            </p:txBody>
          </p:sp>
        </p:grpSp>
        <p:grpSp>
          <p:nvGrpSpPr>
            <p:cNvPr id="7" name="Group 6"/>
            <p:cNvGrpSpPr/>
            <p:nvPr/>
          </p:nvGrpSpPr>
          <p:grpSpPr>
            <a:xfrm>
              <a:off x="2063798" y="4783602"/>
              <a:ext cx="596404" cy="614332"/>
              <a:chOff x="8974908" y="4396887"/>
              <a:chExt cx="596404" cy="614332"/>
            </a:xfrm>
          </p:grpSpPr>
          <p:sp>
            <p:nvSpPr>
              <p:cNvPr id="6" name="Rectangle 5"/>
              <p:cNvSpPr/>
              <p:nvPr/>
            </p:nvSpPr>
            <p:spPr>
              <a:xfrm>
                <a:off x="8974908" y="4396887"/>
                <a:ext cx="596404" cy="59640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pic>
            <p:nvPicPr>
              <p:cNvPr id="21" name="Picture 20"/>
              <p:cNvPicPr>
                <a:picLocks noChangeAspect="1"/>
              </p:cNvPicPr>
              <p:nvPr/>
            </p:nvPicPr>
            <p:blipFill>
              <a:blip r:embed="rId6">
                <a:biLevel thresh="25000"/>
              </a:blip>
              <a:stretch>
                <a:fillRect/>
              </a:stretch>
            </p:blipFill>
            <p:spPr>
              <a:xfrm>
                <a:off x="9020068" y="4480510"/>
                <a:ext cx="506084" cy="530709"/>
              </a:xfrm>
              <a:prstGeom prst="rect">
                <a:avLst/>
              </a:prstGeom>
            </p:spPr>
          </p:pic>
        </p:grpSp>
        <p:sp>
          <p:nvSpPr>
            <p:cNvPr id="35" name="TextBox 50"/>
            <p:cNvSpPr txBox="1"/>
            <p:nvPr/>
          </p:nvSpPr>
          <p:spPr>
            <a:xfrm>
              <a:off x="1852707" y="5468789"/>
              <a:ext cx="1583764" cy="446829"/>
            </a:xfrm>
            <a:prstGeom prst="rect">
              <a:avLst/>
            </a:prstGeom>
            <a:noFill/>
          </p:spPr>
          <p:txBody>
            <a:bodyPr wrap="square" lIns="179260" tIns="143408" rIns="179260" bIns="14340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199" b="1" dirty="0">
                  <a:solidFill>
                    <a:prstClr val="white"/>
                  </a:solidFill>
                </a:rPr>
                <a:t>Active Directory</a:t>
              </a:r>
            </a:p>
          </p:txBody>
        </p:sp>
        <p:sp>
          <p:nvSpPr>
            <p:cNvPr id="36" name="TextBox 50"/>
            <p:cNvSpPr txBox="1"/>
            <p:nvPr/>
          </p:nvSpPr>
          <p:spPr>
            <a:xfrm>
              <a:off x="1648120" y="3444628"/>
              <a:ext cx="1520338" cy="616106"/>
            </a:xfrm>
            <a:prstGeom prst="rect">
              <a:avLst/>
            </a:prstGeom>
            <a:noFill/>
          </p:spPr>
          <p:txBody>
            <a:bodyPr wrap="none" lIns="179260" tIns="143408" rIns="179260" bIns="14340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199" b="1" dirty="0">
                  <a:solidFill>
                    <a:srgbClr val="44546A"/>
                  </a:solidFill>
                </a:rPr>
                <a:t>Azure </a:t>
              </a:r>
            </a:p>
            <a:p>
              <a:pPr algn="ctr">
                <a:lnSpc>
                  <a:spcPct val="90000"/>
                </a:lnSpc>
              </a:pPr>
              <a:r>
                <a:rPr lang="en-US" sz="1199" b="1" dirty="0">
                  <a:solidFill>
                    <a:srgbClr val="44546A"/>
                  </a:solidFill>
                </a:rPr>
                <a:t>Active Directory</a:t>
              </a:r>
            </a:p>
          </p:txBody>
        </p:sp>
        <p:sp>
          <p:nvSpPr>
            <p:cNvPr id="37" name="TextBox 50"/>
            <p:cNvSpPr txBox="1"/>
            <p:nvPr/>
          </p:nvSpPr>
          <p:spPr>
            <a:xfrm>
              <a:off x="3682500" y="3558516"/>
              <a:ext cx="1182104" cy="450035"/>
            </a:xfrm>
            <a:prstGeom prst="rect">
              <a:avLst/>
            </a:prstGeom>
            <a:noFill/>
          </p:spPr>
          <p:txBody>
            <a:bodyPr wrap="none" lIns="179260" tIns="143408" rIns="179260" bIns="14340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199" b="1" dirty="0">
                  <a:solidFill>
                    <a:srgbClr val="44546A"/>
                  </a:solidFill>
                </a:rPr>
                <a:t>Cloud Apps</a:t>
              </a:r>
            </a:p>
          </p:txBody>
        </p:sp>
        <p:cxnSp>
          <p:nvCxnSpPr>
            <p:cNvPr id="41" name="Straight Arrow Connector 40"/>
            <p:cNvCxnSpPr/>
            <p:nvPr/>
          </p:nvCxnSpPr>
          <p:spPr>
            <a:xfrm flipV="1">
              <a:off x="2347842" y="4144712"/>
              <a:ext cx="0" cy="638890"/>
            </a:xfrm>
            <a:prstGeom prst="straightConnector1">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591032" flipH="1">
              <a:off x="3912073" y="3854960"/>
              <a:ext cx="1217428" cy="965809"/>
            </a:xfrm>
            <a:prstGeom prst="arc">
              <a:avLst>
                <a:gd name="adj1" fmla="val 21095219"/>
                <a:gd name="adj2" fmla="val 5230857"/>
              </a:avLst>
            </a:prstGeom>
            <a:ln w="25400" cap="rnd">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36" dirty="0">
                <a:solidFill>
                  <a:prstClr val="black"/>
                </a:solidFill>
              </a:endParaRPr>
            </a:p>
          </p:txBody>
        </p:sp>
        <p:cxnSp>
          <p:nvCxnSpPr>
            <p:cNvPr id="47" name="Straight Connector 46"/>
            <p:cNvCxnSpPr/>
            <p:nvPr/>
          </p:nvCxnSpPr>
          <p:spPr>
            <a:xfrm>
              <a:off x="3282274" y="2226519"/>
              <a:ext cx="0" cy="1634281"/>
            </a:xfrm>
            <a:prstGeom prst="line">
              <a:avLst/>
            </a:prstGeom>
            <a:noFill/>
            <a:ln w="44450" cap="rnd" cmpd="sng" algn="ctr">
              <a:solidFill>
                <a:schemeClr val="bg2">
                  <a:lumMod val="75000"/>
                </a:schemeClr>
              </a:solidFill>
              <a:prstDash val="sysDot"/>
              <a:headEnd type="none" w="med" len="med"/>
              <a:tailEnd type="none" w="med" len="med"/>
            </a:ln>
            <a:effectLst/>
          </p:spPr>
        </p:cxnSp>
        <p:sp>
          <p:nvSpPr>
            <p:cNvPr id="50" name="Rectangle 49"/>
            <p:cNvSpPr/>
            <p:nvPr/>
          </p:nvSpPr>
          <p:spPr>
            <a:xfrm>
              <a:off x="3510128" y="2226519"/>
              <a:ext cx="850924" cy="850924"/>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49" name="Rectangle 48"/>
            <p:cNvSpPr/>
            <p:nvPr/>
          </p:nvSpPr>
          <p:spPr>
            <a:xfrm>
              <a:off x="5048471" y="2627321"/>
              <a:ext cx="454345" cy="454345"/>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30" name="Freeform 111"/>
            <p:cNvSpPr>
              <a:spLocks noEditPoints="1"/>
            </p:cNvSpPr>
            <p:nvPr/>
          </p:nvSpPr>
          <p:spPr bwMode="black">
            <a:xfrm>
              <a:off x="5178515" y="2720423"/>
              <a:ext cx="191046" cy="264352"/>
            </a:xfrm>
            <a:custGeom>
              <a:avLst/>
              <a:gdLst>
                <a:gd name="T0" fmla="*/ 42 w 52"/>
                <a:gd name="T1" fmla="*/ 37 h 72"/>
                <a:gd name="T2" fmla="*/ 35 w 52"/>
                <a:gd name="T3" fmla="*/ 32 h 72"/>
                <a:gd name="T4" fmla="*/ 40 w 52"/>
                <a:gd name="T5" fmla="*/ 27 h 72"/>
                <a:gd name="T6" fmla="*/ 47 w 52"/>
                <a:gd name="T7" fmla="*/ 32 h 72"/>
                <a:gd name="T8" fmla="*/ 42 w 52"/>
                <a:gd name="T9" fmla="*/ 52 h 72"/>
                <a:gd name="T10" fmla="*/ 35 w 52"/>
                <a:gd name="T11" fmla="*/ 47 h 72"/>
                <a:gd name="T12" fmla="*/ 40 w 52"/>
                <a:gd name="T13" fmla="*/ 42 h 72"/>
                <a:gd name="T14" fmla="*/ 47 w 52"/>
                <a:gd name="T15" fmla="*/ 46 h 72"/>
                <a:gd name="T16" fmla="*/ 47 w 52"/>
                <a:gd name="T17" fmla="*/ 61 h 72"/>
                <a:gd name="T18" fmla="*/ 40 w 52"/>
                <a:gd name="T19" fmla="*/ 66 h 72"/>
                <a:gd name="T20" fmla="*/ 35 w 52"/>
                <a:gd name="T21" fmla="*/ 61 h 72"/>
                <a:gd name="T22" fmla="*/ 42 w 52"/>
                <a:gd name="T23" fmla="*/ 56 h 72"/>
                <a:gd name="T24" fmla="*/ 32 w 52"/>
                <a:gd name="T25" fmla="*/ 32 h 72"/>
                <a:gd name="T26" fmla="*/ 25 w 52"/>
                <a:gd name="T27" fmla="*/ 37 h 72"/>
                <a:gd name="T28" fmla="*/ 20 w 52"/>
                <a:gd name="T29" fmla="*/ 32 h 72"/>
                <a:gd name="T30" fmla="*/ 27 w 52"/>
                <a:gd name="T31" fmla="*/ 27 h 72"/>
                <a:gd name="T32" fmla="*/ 32 w 52"/>
                <a:gd name="T33" fmla="*/ 47 h 72"/>
                <a:gd name="T34" fmla="*/ 25 w 52"/>
                <a:gd name="T35" fmla="*/ 52 h 72"/>
                <a:gd name="T36" fmla="*/ 20 w 52"/>
                <a:gd name="T37" fmla="*/ 46 h 72"/>
                <a:gd name="T38" fmla="*/ 27 w 52"/>
                <a:gd name="T39" fmla="*/ 42 h 72"/>
                <a:gd name="T40" fmla="*/ 32 w 52"/>
                <a:gd name="T41" fmla="*/ 47 h 72"/>
                <a:gd name="T42" fmla="*/ 27 w 52"/>
                <a:gd name="T43" fmla="*/ 66 h 72"/>
                <a:gd name="T44" fmla="*/ 20 w 52"/>
                <a:gd name="T45" fmla="*/ 61 h 72"/>
                <a:gd name="T46" fmla="*/ 25 w 52"/>
                <a:gd name="T47" fmla="*/ 56 h 72"/>
                <a:gd name="T48" fmla="*/ 32 w 52"/>
                <a:gd name="T49" fmla="*/ 61 h 72"/>
                <a:gd name="T50" fmla="*/ 12 w 52"/>
                <a:gd name="T51" fmla="*/ 37 h 72"/>
                <a:gd name="T52" fmla="*/ 5 w 52"/>
                <a:gd name="T53" fmla="*/ 32 h 72"/>
                <a:gd name="T54" fmla="*/ 10 w 52"/>
                <a:gd name="T55" fmla="*/ 27 h 72"/>
                <a:gd name="T56" fmla="*/ 17 w 52"/>
                <a:gd name="T57" fmla="*/ 32 h 72"/>
                <a:gd name="T58" fmla="*/ 12 w 52"/>
                <a:gd name="T59" fmla="*/ 52 h 72"/>
                <a:gd name="T60" fmla="*/ 5 w 52"/>
                <a:gd name="T61" fmla="*/ 47 h 72"/>
                <a:gd name="T62" fmla="*/ 10 w 52"/>
                <a:gd name="T63" fmla="*/ 42 h 72"/>
                <a:gd name="T64" fmla="*/ 17 w 52"/>
                <a:gd name="T65" fmla="*/ 46 h 72"/>
                <a:gd name="T66" fmla="*/ 17 w 52"/>
                <a:gd name="T67" fmla="*/ 61 h 72"/>
                <a:gd name="T68" fmla="*/ 10 w 52"/>
                <a:gd name="T69" fmla="*/ 66 h 72"/>
                <a:gd name="T70" fmla="*/ 5 w 52"/>
                <a:gd name="T71" fmla="*/ 61 h 72"/>
                <a:gd name="T72" fmla="*/ 12 w 52"/>
                <a:gd name="T73" fmla="*/ 56 h 72"/>
                <a:gd name="T74" fmla="*/ 6 w 52"/>
                <a:gd name="T75" fmla="*/ 11 h 72"/>
                <a:gd name="T76" fmla="*/ 42 w 52"/>
                <a:gd name="T77" fmla="*/ 7 h 72"/>
                <a:gd name="T78" fmla="*/ 46 w 52"/>
                <a:gd name="T79" fmla="*/ 16 h 72"/>
                <a:gd name="T80" fmla="*/ 10 w 52"/>
                <a:gd name="T81" fmla="*/ 20 h 72"/>
                <a:gd name="T82" fmla="*/ 6 w 52"/>
                <a:gd name="T83" fmla="*/ 11 h 72"/>
                <a:gd name="T84" fmla="*/ 0 w 52"/>
                <a:gd name="T85" fmla="*/ 5 h 72"/>
                <a:gd name="T86" fmla="*/ 5 w 52"/>
                <a:gd name="T87" fmla="*/ 72 h 72"/>
                <a:gd name="T88" fmla="*/ 52 w 52"/>
                <a:gd name="T89" fmla="*/ 67 h 72"/>
                <a:gd name="T90" fmla="*/ 47 w 52"/>
                <a:gd name="T9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51" name="Rectangle 50"/>
            <p:cNvSpPr/>
            <p:nvPr/>
          </p:nvSpPr>
          <p:spPr>
            <a:xfrm>
              <a:off x="4421695" y="3127857"/>
              <a:ext cx="380717" cy="38071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31" name="Freeform 137"/>
            <p:cNvSpPr>
              <a:spLocks/>
            </p:cNvSpPr>
            <p:nvPr/>
          </p:nvSpPr>
          <p:spPr bwMode="black">
            <a:xfrm>
              <a:off x="4490332" y="3206406"/>
              <a:ext cx="243442" cy="225671"/>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52" name="Rectangle 51"/>
            <p:cNvSpPr/>
            <p:nvPr/>
          </p:nvSpPr>
          <p:spPr>
            <a:xfrm>
              <a:off x="3915438" y="3129092"/>
              <a:ext cx="454345" cy="454345"/>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34" name="Freeform 81"/>
            <p:cNvSpPr>
              <a:spLocks noEditPoints="1"/>
            </p:cNvSpPr>
            <p:nvPr/>
          </p:nvSpPr>
          <p:spPr bwMode="black">
            <a:xfrm>
              <a:off x="4005087" y="3249634"/>
              <a:ext cx="275460" cy="21326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39" name="Freeform 5"/>
            <p:cNvSpPr>
              <a:spLocks/>
            </p:cNvSpPr>
            <p:nvPr/>
          </p:nvSpPr>
          <p:spPr bwMode="auto">
            <a:xfrm>
              <a:off x="3672501" y="2356219"/>
              <a:ext cx="488095" cy="586300"/>
            </a:xfrm>
            <a:custGeom>
              <a:avLst/>
              <a:gdLst>
                <a:gd name="T0" fmla="*/ 666 w 666"/>
                <a:gd name="T1" fmla="*/ 729 h 800"/>
                <a:gd name="T2" fmla="*/ 666 w 666"/>
                <a:gd name="T3" fmla="*/ 729 h 800"/>
                <a:gd name="T4" fmla="*/ 666 w 666"/>
                <a:gd name="T5" fmla="*/ 64 h 800"/>
                <a:gd name="T6" fmla="*/ 430 w 666"/>
                <a:gd name="T7" fmla="*/ 0 h 800"/>
                <a:gd name="T8" fmla="*/ 0 w 666"/>
                <a:gd name="T9" fmla="*/ 157 h 800"/>
                <a:gd name="T10" fmla="*/ 0 w 666"/>
                <a:gd name="T11" fmla="*/ 157 h 800"/>
                <a:gd name="T12" fmla="*/ 0 w 666"/>
                <a:gd name="T13" fmla="*/ 643 h 800"/>
                <a:gd name="T14" fmla="*/ 143 w 666"/>
                <a:gd name="T15" fmla="*/ 586 h 800"/>
                <a:gd name="T16" fmla="*/ 143 w 666"/>
                <a:gd name="T17" fmla="*/ 193 h 800"/>
                <a:gd name="T18" fmla="*/ 430 w 666"/>
                <a:gd name="T19" fmla="*/ 122 h 800"/>
                <a:gd name="T20" fmla="*/ 430 w 666"/>
                <a:gd name="T21" fmla="*/ 700 h 800"/>
                <a:gd name="T22" fmla="*/ 0 w 666"/>
                <a:gd name="T23" fmla="*/ 643 h 800"/>
                <a:gd name="T24" fmla="*/ 430 w 666"/>
                <a:gd name="T25" fmla="*/ 800 h 800"/>
                <a:gd name="T26" fmla="*/ 430 w 666"/>
                <a:gd name="T27" fmla="*/ 800 h 800"/>
                <a:gd name="T28" fmla="*/ 666 w 666"/>
                <a:gd name="T29" fmla="*/ 736 h 800"/>
                <a:gd name="T30" fmla="*/ 666 w 666"/>
                <a:gd name="T31" fmla="*/ 729 h 800"/>
                <a:gd name="T32" fmla="*/ 666 w 666"/>
                <a:gd name="T33" fmla="*/ 72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6" h="800">
                  <a:moveTo>
                    <a:pt x="666" y="729"/>
                  </a:moveTo>
                  <a:lnTo>
                    <a:pt x="666" y="729"/>
                  </a:lnTo>
                  <a:lnTo>
                    <a:pt x="666" y="64"/>
                  </a:lnTo>
                  <a:lnTo>
                    <a:pt x="430" y="0"/>
                  </a:lnTo>
                  <a:lnTo>
                    <a:pt x="0" y="157"/>
                  </a:lnTo>
                  <a:lnTo>
                    <a:pt x="0" y="157"/>
                  </a:lnTo>
                  <a:lnTo>
                    <a:pt x="0" y="643"/>
                  </a:lnTo>
                  <a:lnTo>
                    <a:pt x="143" y="586"/>
                  </a:lnTo>
                  <a:lnTo>
                    <a:pt x="143" y="193"/>
                  </a:lnTo>
                  <a:lnTo>
                    <a:pt x="430" y="122"/>
                  </a:lnTo>
                  <a:lnTo>
                    <a:pt x="430" y="700"/>
                  </a:lnTo>
                  <a:lnTo>
                    <a:pt x="0" y="643"/>
                  </a:lnTo>
                  <a:lnTo>
                    <a:pt x="430" y="800"/>
                  </a:lnTo>
                  <a:lnTo>
                    <a:pt x="430" y="800"/>
                  </a:lnTo>
                  <a:lnTo>
                    <a:pt x="666" y="736"/>
                  </a:lnTo>
                  <a:lnTo>
                    <a:pt x="666" y="729"/>
                  </a:lnTo>
                  <a:lnTo>
                    <a:pt x="666" y="729"/>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53" name="Rectangle 52"/>
            <p:cNvSpPr/>
            <p:nvPr/>
          </p:nvSpPr>
          <p:spPr>
            <a:xfrm>
              <a:off x="4419711" y="2497799"/>
              <a:ext cx="581351" cy="581351"/>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nvGrpSpPr>
            <p:cNvPr id="54" name="Group 8"/>
            <p:cNvGrpSpPr>
              <a:grpSpLocks noChangeAspect="1"/>
            </p:cNvGrpSpPr>
            <p:nvPr/>
          </p:nvGrpSpPr>
          <p:grpSpPr bwMode="auto">
            <a:xfrm>
              <a:off x="4457921" y="2574578"/>
              <a:ext cx="498475" cy="436563"/>
              <a:chOff x="2736" y="2025"/>
              <a:chExt cx="314" cy="275"/>
            </a:xfrm>
            <a:solidFill>
              <a:schemeClr val="bg1"/>
            </a:solidFill>
          </p:grpSpPr>
          <p:sp>
            <p:nvSpPr>
              <p:cNvPr id="56" name="Freeform 9"/>
              <p:cNvSpPr>
                <a:spLocks noEditPoints="1"/>
              </p:cNvSpPr>
              <p:nvPr/>
            </p:nvSpPr>
            <p:spPr bwMode="auto">
              <a:xfrm>
                <a:off x="2736" y="2025"/>
                <a:ext cx="314" cy="275"/>
              </a:xfrm>
              <a:custGeom>
                <a:avLst/>
                <a:gdLst>
                  <a:gd name="T0" fmla="*/ 502 w 684"/>
                  <a:gd name="T1" fmla="*/ 512 h 606"/>
                  <a:gd name="T2" fmla="*/ 342 w 684"/>
                  <a:gd name="T3" fmla="*/ 566 h 606"/>
                  <a:gd name="T4" fmla="*/ 133 w 684"/>
                  <a:gd name="T5" fmla="*/ 463 h 606"/>
                  <a:gd name="T6" fmla="*/ 182 w 684"/>
                  <a:gd name="T7" fmla="*/ 94 h 606"/>
                  <a:gd name="T8" fmla="*/ 342 w 684"/>
                  <a:gd name="T9" fmla="*/ 40 h 606"/>
                  <a:gd name="T10" fmla="*/ 551 w 684"/>
                  <a:gd name="T11" fmla="*/ 143 h 606"/>
                  <a:gd name="T12" fmla="*/ 502 w 684"/>
                  <a:gd name="T13" fmla="*/ 512 h 606"/>
                  <a:gd name="T14" fmla="*/ 582 w 684"/>
                  <a:gd name="T15" fmla="*/ 119 h 606"/>
                  <a:gd name="T16" fmla="*/ 342 w 684"/>
                  <a:gd name="T17" fmla="*/ 0 h 606"/>
                  <a:gd name="T18" fmla="*/ 158 w 684"/>
                  <a:gd name="T19" fmla="*/ 63 h 606"/>
                  <a:gd name="T20" fmla="*/ 102 w 684"/>
                  <a:gd name="T21" fmla="*/ 487 h 606"/>
                  <a:gd name="T22" fmla="*/ 342 w 684"/>
                  <a:gd name="T23" fmla="*/ 606 h 606"/>
                  <a:gd name="T24" fmla="*/ 526 w 684"/>
                  <a:gd name="T25" fmla="*/ 543 h 606"/>
                  <a:gd name="T26" fmla="*/ 582 w 684"/>
                  <a:gd name="T27" fmla="*/ 11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4" h="606">
                    <a:moveTo>
                      <a:pt x="502" y="512"/>
                    </a:moveTo>
                    <a:cubicBezTo>
                      <a:pt x="454" y="549"/>
                      <a:pt x="398" y="566"/>
                      <a:pt x="342" y="566"/>
                    </a:cubicBezTo>
                    <a:cubicBezTo>
                      <a:pt x="263" y="566"/>
                      <a:pt x="185" y="531"/>
                      <a:pt x="133" y="463"/>
                    </a:cubicBezTo>
                    <a:cubicBezTo>
                      <a:pt x="45" y="348"/>
                      <a:pt x="66" y="183"/>
                      <a:pt x="182" y="94"/>
                    </a:cubicBezTo>
                    <a:cubicBezTo>
                      <a:pt x="230" y="57"/>
                      <a:pt x="286" y="40"/>
                      <a:pt x="342" y="40"/>
                    </a:cubicBezTo>
                    <a:cubicBezTo>
                      <a:pt x="421" y="40"/>
                      <a:pt x="499" y="75"/>
                      <a:pt x="551" y="143"/>
                    </a:cubicBezTo>
                    <a:cubicBezTo>
                      <a:pt x="639" y="259"/>
                      <a:pt x="617" y="424"/>
                      <a:pt x="502" y="512"/>
                    </a:cubicBezTo>
                    <a:close/>
                    <a:moveTo>
                      <a:pt x="582" y="119"/>
                    </a:moveTo>
                    <a:cubicBezTo>
                      <a:pt x="523" y="41"/>
                      <a:pt x="433" y="0"/>
                      <a:pt x="342" y="0"/>
                    </a:cubicBezTo>
                    <a:cubicBezTo>
                      <a:pt x="278" y="0"/>
                      <a:pt x="213" y="21"/>
                      <a:pt x="158" y="63"/>
                    </a:cubicBezTo>
                    <a:cubicBezTo>
                      <a:pt x="25" y="165"/>
                      <a:pt x="0" y="354"/>
                      <a:pt x="102" y="487"/>
                    </a:cubicBezTo>
                    <a:cubicBezTo>
                      <a:pt x="161" y="565"/>
                      <a:pt x="251" y="606"/>
                      <a:pt x="342" y="606"/>
                    </a:cubicBezTo>
                    <a:cubicBezTo>
                      <a:pt x="406" y="606"/>
                      <a:pt x="471" y="586"/>
                      <a:pt x="526" y="543"/>
                    </a:cubicBezTo>
                    <a:cubicBezTo>
                      <a:pt x="659" y="442"/>
                      <a:pt x="684" y="252"/>
                      <a:pt x="582" y="119"/>
                    </a:cubicBez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57" name="Freeform 10"/>
              <p:cNvSpPr>
                <a:spLocks/>
              </p:cNvSpPr>
              <p:nvPr/>
            </p:nvSpPr>
            <p:spPr bwMode="auto">
              <a:xfrm>
                <a:off x="2794" y="2165"/>
                <a:ext cx="36" cy="91"/>
              </a:xfrm>
              <a:custGeom>
                <a:avLst/>
                <a:gdLst>
                  <a:gd name="T0" fmla="*/ 79 w 79"/>
                  <a:gd name="T1" fmla="*/ 50 h 200"/>
                  <a:gd name="T2" fmla="*/ 36 w 79"/>
                  <a:gd name="T3" fmla="*/ 0 h 200"/>
                  <a:gd name="T4" fmla="*/ 0 w 79"/>
                  <a:gd name="T5" fmla="*/ 147 h 200"/>
                  <a:gd name="T6" fmla="*/ 5 w 79"/>
                  <a:gd name="T7" fmla="*/ 156 h 200"/>
                  <a:gd name="T8" fmla="*/ 49 w 79"/>
                  <a:gd name="T9" fmla="*/ 200 h 200"/>
                  <a:gd name="T10" fmla="*/ 79 w 79"/>
                  <a:gd name="T11" fmla="*/ 50 h 200"/>
                </a:gdLst>
                <a:ahLst/>
                <a:cxnLst>
                  <a:cxn ang="0">
                    <a:pos x="T0" y="T1"/>
                  </a:cxn>
                  <a:cxn ang="0">
                    <a:pos x="T2" y="T3"/>
                  </a:cxn>
                  <a:cxn ang="0">
                    <a:pos x="T4" y="T5"/>
                  </a:cxn>
                  <a:cxn ang="0">
                    <a:pos x="T6" y="T7"/>
                  </a:cxn>
                  <a:cxn ang="0">
                    <a:pos x="T8" y="T9"/>
                  </a:cxn>
                  <a:cxn ang="0">
                    <a:pos x="T10" y="T11"/>
                  </a:cxn>
                </a:cxnLst>
                <a:rect l="0" t="0" r="r" b="b"/>
                <a:pathLst>
                  <a:path w="79" h="200">
                    <a:moveTo>
                      <a:pt x="79" y="50"/>
                    </a:moveTo>
                    <a:cubicBezTo>
                      <a:pt x="62" y="33"/>
                      <a:pt x="48" y="16"/>
                      <a:pt x="36" y="0"/>
                    </a:cubicBezTo>
                    <a:cubicBezTo>
                      <a:pt x="11" y="51"/>
                      <a:pt x="2" y="105"/>
                      <a:pt x="0" y="147"/>
                    </a:cubicBezTo>
                    <a:cubicBezTo>
                      <a:pt x="2" y="150"/>
                      <a:pt x="2" y="153"/>
                      <a:pt x="5" y="156"/>
                    </a:cubicBezTo>
                    <a:cubicBezTo>
                      <a:pt x="18" y="172"/>
                      <a:pt x="34" y="188"/>
                      <a:pt x="49" y="200"/>
                    </a:cubicBezTo>
                    <a:cubicBezTo>
                      <a:pt x="47" y="165"/>
                      <a:pt x="50" y="109"/>
                      <a:pt x="79" y="50"/>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58" name="Freeform 11"/>
              <p:cNvSpPr>
                <a:spLocks/>
              </p:cNvSpPr>
              <p:nvPr/>
            </p:nvSpPr>
            <p:spPr bwMode="auto">
              <a:xfrm>
                <a:off x="2823" y="2096"/>
                <a:ext cx="72" cy="73"/>
              </a:xfrm>
              <a:custGeom>
                <a:avLst/>
                <a:gdLst>
                  <a:gd name="T0" fmla="*/ 108 w 158"/>
                  <a:gd name="T1" fmla="*/ 0 h 160"/>
                  <a:gd name="T2" fmla="*/ 35 w 158"/>
                  <a:gd name="T3" fmla="*/ 64 h 160"/>
                  <a:gd name="T4" fmla="*/ 0 w 158"/>
                  <a:gd name="T5" fmla="*/ 108 h 160"/>
                  <a:gd name="T6" fmla="*/ 41 w 158"/>
                  <a:gd name="T7" fmla="*/ 160 h 160"/>
                  <a:gd name="T8" fmla="*/ 89 w 158"/>
                  <a:gd name="T9" fmla="*/ 106 h 160"/>
                  <a:gd name="T10" fmla="*/ 158 w 158"/>
                  <a:gd name="T11" fmla="*/ 50 h 160"/>
                  <a:gd name="T12" fmla="*/ 108 w 15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58" h="160">
                    <a:moveTo>
                      <a:pt x="108" y="0"/>
                    </a:moveTo>
                    <a:cubicBezTo>
                      <a:pt x="84" y="17"/>
                      <a:pt x="60" y="38"/>
                      <a:pt x="35" y="64"/>
                    </a:cubicBezTo>
                    <a:cubicBezTo>
                      <a:pt x="21" y="78"/>
                      <a:pt x="10" y="93"/>
                      <a:pt x="0" y="108"/>
                    </a:cubicBezTo>
                    <a:cubicBezTo>
                      <a:pt x="10" y="125"/>
                      <a:pt x="24" y="142"/>
                      <a:pt x="41" y="160"/>
                    </a:cubicBezTo>
                    <a:cubicBezTo>
                      <a:pt x="54" y="142"/>
                      <a:pt x="70" y="124"/>
                      <a:pt x="89" y="106"/>
                    </a:cubicBezTo>
                    <a:cubicBezTo>
                      <a:pt x="114" y="83"/>
                      <a:pt x="137" y="65"/>
                      <a:pt x="158" y="50"/>
                    </a:cubicBezTo>
                    <a:cubicBezTo>
                      <a:pt x="140" y="34"/>
                      <a:pt x="123" y="17"/>
                      <a:pt x="108" y="0"/>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59" name="Freeform 12"/>
              <p:cNvSpPr>
                <a:spLocks/>
              </p:cNvSpPr>
              <p:nvPr/>
            </p:nvSpPr>
            <p:spPr bwMode="auto">
              <a:xfrm>
                <a:off x="2889" y="2068"/>
                <a:ext cx="99" cy="41"/>
              </a:xfrm>
              <a:custGeom>
                <a:avLst/>
                <a:gdLst>
                  <a:gd name="T0" fmla="*/ 214 w 214"/>
                  <a:gd name="T1" fmla="*/ 45 h 90"/>
                  <a:gd name="T2" fmla="*/ 176 w 214"/>
                  <a:gd name="T3" fmla="*/ 6 h 90"/>
                  <a:gd name="T4" fmla="*/ 0 w 214"/>
                  <a:gd name="T5" fmla="*/ 39 h 90"/>
                  <a:gd name="T6" fmla="*/ 49 w 214"/>
                  <a:gd name="T7" fmla="*/ 90 h 90"/>
                  <a:gd name="T8" fmla="*/ 214 w 214"/>
                  <a:gd name="T9" fmla="*/ 45 h 90"/>
                </a:gdLst>
                <a:ahLst/>
                <a:cxnLst>
                  <a:cxn ang="0">
                    <a:pos x="T0" y="T1"/>
                  </a:cxn>
                  <a:cxn ang="0">
                    <a:pos x="T2" y="T3"/>
                  </a:cxn>
                  <a:cxn ang="0">
                    <a:pos x="T4" y="T5"/>
                  </a:cxn>
                  <a:cxn ang="0">
                    <a:pos x="T6" y="T7"/>
                  </a:cxn>
                  <a:cxn ang="0">
                    <a:pos x="T8" y="T9"/>
                  </a:cxn>
                </a:cxnLst>
                <a:rect l="0" t="0" r="r" b="b"/>
                <a:pathLst>
                  <a:path w="214" h="90">
                    <a:moveTo>
                      <a:pt x="214" y="45"/>
                    </a:moveTo>
                    <a:cubicBezTo>
                      <a:pt x="203" y="31"/>
                      <a:pt x="190" y="18"/>
                      <a:pt x="176" y="6"/>
                    </a:cubicBezTo>
                    <a:cubicBezTo>
                      <a:pt x="136" y="0"/>
                      <a:pt x="72" y="1"/>
                      <a:pt x="0" y="39"/>
                    </a:cubicBezTo>
                    <a:cubicBezTo>
                      <a:pt x="17" y="57"/>
                      <a:pt x="33" y="74"/>
                      <a:pt x="49" y="90"/>
                    </a:cubicBezTo>
                    <a:cubicBezTo>
                      <a:pt x="146" y="38"/>
                      <a:pt x="214" y="45"/>
                      <a:pt x="214" y="45"/>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0" name="Freeform 13"/>
              <p:cNvSpPr>
                <a:spLocks/>
              </p:cNvSpPr>
              <p:nvPr/>
            </p:nvSpPr>
            <p:spPr bwMode="auto">
              <a:xfrm>
                <a:off x="2790" y="2079"/>
                <a:ext cx="33" cy="86"/>
              </a:xfrm>
              <a:custGeom>
                <a:avLst/>
                <a:gdLst>
                  <a:gd name="T0" fmla="*/ 46 w 73"/>
                  <a:gd name="T1" fmla="*/ 189 h 189"/>
                  <a:gd name="T2" fmla="*/ 73 w 73"/>
                  <a:gd name="T3" fmla="*/ 145 h 189"/>
                  <a:gd name="T4" fmla="*/ 38 w 73"/>
                  <a:gd name="T5" fmla="*/ 0 h 189"/>
                  <a:gd name="T6" fmla="*/ 9 w 73"/>
                  <a:gd name="T7" fmla="*/ 34 h 189"/>
                  <a:gd name="T8" fmla="*/ 46 w 73"/>
                  <a:gd name="T9" fmla="*/ 189 h 189"/>
                </a:gdLst>
                <a:ahLst/>
                <a:cxnLst>
                  <a:cxn ang="0">
                    <a:pos x="T0" y="T1"/>
                  </a:cxn>
                  <a:cxn ang="0">
                    <a:pos x="T2" y="T3"/>
                  </a:cxn>
                  <a:cxn ang="0">
                    <a:pos x="T4" y="T5"/>
                  </a:cxn>
                  <a:cxn ang="0">
                    <a:pos x="T6" y="T7"/>
                  </a:cxn>
                  <a:cxn ang="0">
                    <a:pos x="T8" y="T9"/>
                  </a:cxn>
                </a:cxnLst>
                <a:rect l="0" t="0" r="r" b="b"/>
                <a:pathLst>
                  <a:path w="73" h="189">
                    <a:moveTo>
                      <a:pt x="46" y="189"/>
                    </a:moveTo>
                    <a:cubicBezTo>
                      <a:pt x="54" y="174"/>
                      <a:pt x="63" y="159"/>
                      <a:pt x="73" y="145"/>
                    </a:cubicBezTo>
                    <a:cubicBezTo>
                      <a:pt x="31" y="79"/>
                      <a:pt x="33" y="25"/>
                      <a:pt x="38" y="0"/>
                    </a:cubicBezTo>
                    <a:cubicBezTo>
                      <a:pt x="27" y="11"/>
                      <a:pt x="18" y="22"/>
                      <a:pt x="9" y="34"/>
                    </a:cubicBezTo>
                    <a:cubicBezTo>
                      <a:pt x="1" y="68"/>
                      <a:pt x="0" y="123"/>
                      <a:pt x="46" y="189"/>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1" name="Freeform 14"/>
              <p:cNvSpPr>
                <a:spLocks/>
              </p:cNvSpPr>
              <p:nvPr/>
            </p:nvSpPr>
            <p:spPr bwMode="auto">
              <a:xfrm>
                <a:off x="2830" y="2169"/>
                <a:ext cx="163" cy="79"/>
              </a:xfrm>
              <a:custGeom>
                <a:avLst/>
                <a:gdLst>
                  <a:gd name="T0" fmla="*/ 75 w 355"/>
                  <a:gd name="T1" fmla="*/ 46 h 176"/>
                  <a:gd name="T2" fmla="*/ 25 w 355"/>
                  <a:gd name="T3" fmla="*/ 0 h 176"/>
                  <a:gd name="T4" fmla="*/ 0 w 355"/>
                  <a:gd name="T5" fmla="*/ 42 h 176"/>
                  <a:gd name="T6" fmla="*/ 46 w 355"/>
                  <a:gd name="T7" fmla="*/ 83 h 176"/>
                  <a:gd name="T8" fmla="*/ 321 w 355"/>
                  <a:gd name="T9" fmla="*/ 176 h 176"/>
                  <a:gd name="T10" fmla="*/ 355 w 355"/>
                  <a:gd name="T11" fmla="*/ 135 h 176"/>
                  <a:gd name="T12" fmla="*/ 75 w 355"/>
                  <a:gd name="T13" fmla="*/ 46 h 176"/>
                </a:gdLst>
                <a:ahLst/>
                <a:cxnLst>
                  <a:cxn ang="0">
                    <a:pos x="T0" y="T1"/>
                  </a:cxn>
                  <a:cxn ang="0">
                    <a:pos x="T2" y="T3"/>
                  </a:cxn>
                  <a:cxn ang="0">
                    <a:pos x="T4" y="T5"/>
                  </a:cxn>
                  <a:cxn ang="0">
                    <a:pos x="T6" y="T7"/>
                  </a:cxn>
                  <a:cxn ang="0">
                    <a:pos x="T8" y="T9"/>
                  </a:cxn>
                  <a:cxn ang="0">
                    <a:pos x="T10" y="T11"/>
                  </a:cxn>
                  <a:cxn ang="0">
                    <a:pos x="T12" y="T13"/>
                  </a:cxn>
                </a:cxnLst>
                <a:rect l="0" t="0" r="r" b="b"/>
                <a:pathLst>
                  <a:path w="355" h="176">
                    <a:moveTo>
                      <a:pt x="75" y="46"/>
                    </a:moveTo>
                    <a:cubicBezTo>
                      <a:pt x="56" y="31"/>
                      <a:pt x="39" y="15"/>
                      <a:pt x="25" y="0"/>
                    </a:cubicBezTo>
                    <a:cubicBezTo>
                      <a:pt x="15" y="14"/>
                      <a:pt x="7" y="28"/>
                      <a:pt x="0" y="42"/>
                    </a:cubicBezTo>
                    <a:cubicBezTo>
                      <a:pt x="13" y="55"/>
                      <a:pt x="29" y="69"/>
                      <a:pt x="46" y="83"/>
                    </a:cubicBezTo>
                    <a:cubicBezTo>
                      <a:pt x="154" y="168"/>
                      <a:pt x="261" y="176"/>
                      <a:pt x="321" y="176"/>
                    </a:cubicBezTo>
                    <a:cubicBezTo>
                      <a:pt x="325" y="176"/>
                      <a:pt x="344" y="151"/>
                      <a:pt x="355" y="135"/>
                    </a:cubicBezTo>
                    <a:cubicBezTo>
                      <a:pt x="328" y="140"/>
                      <a:pt x="213" y="155"/>
                      <a:pt x="75" y="46"/>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2" name="Freeform 15"/>
              <p:cNvSpPr>
                <a:spLocks/>
              </p:cNvSpPr>
              <p:nvPr/>
            </p:nvSpPr>
            <p:spPr bwMode="auto">
              <a:xfrm>
                <a:off x="2811" y="2145"/>
                <a:ext cx="31" cy="43"/>
              </a:xfrm>
              <a:custGeom>
                <a:avLst/>
                <a:gdLst>
                  <a:gd name="T0" fmla="*/ 0 w 68"/>
                  <a:gd name="T1" fmla="*/ 44 h 94"/>
                  <a:gd name="T2" fmla="*/ 43 w 68"/>
                  <a:gd name="T3" fmla="*/ 94 h 94"/>
                  <a:gd name="T4" fmla="*/ 68 w 68"/>
                  <a:gd name="T5" fmla="*/ 52 h 94"/>
                  <a:gd name="T6" fmla="*/ 27 w 68"/>
                  <a:gd name="T7" fmla="*/ 0 h 94"/>
                  <a:gd name="T8" fmla="*/ 0 w 68"/>
                  <a:gd name="T9" fmla="*/ 44 h 94"/>
                </a:gdLst>
                <a:ahLst/>
                <a:cxnLst>
                  <a:cxn ang="0">
                    <a:pos x="T0" y="T1"/>
                  </a:cxn>
                  <a:cxn ang="0">
                    <a:pos x="T2" y="T3"/>
                  </a:cxn>
                  <a:cxn ang="0">
                    <a:pos x="T4" y="T5"/>
                  </a:cxn>
                  <a:cxn ang="0">
                    <a:pos x="T6" y="T7"/>
                  </a:cxn>
                  <a:cxn ang="0">
                    <a:pos x="T8" y="T9"/>
                  </a:cxn>
                </a:cxnLst>
                <a:rect l="0" t="0" r="r" b="b"/>
                <a:pathLst>
                  <a:path w="68" h="94">
                    <a:moveTo>
                      <a:pt x="0" y="44"/>
                    </a:moveTo>
                    <a:cubicBezTo>
                      <a:pt x="12" y="60"/>
                      <a:pt x="26" y="77"/>
                      <a:pt x="43" y="94"/>
                    </a:cubicBezTo>
                    <a:cubicBezTo>
                      <a:pt x="50" y="80"/>
                      <a:pt x="58" y="66"/>
                      <a:pt x="68" y="52"/>
                    </a:cubicBezTo>
                    <a:cubicBezTo>
                      <a:pt x="51" y="34"/>
                      <a:pt x="37" y="17"/>
                      <a:pt x="27" y="0"/>
                    </a:cubicBezTo>
                    <a:cubicBezTo>
                      <a:pt x="16" y="14"/>
                      <a:pt x="8" y="29"/>
                      <a:pt x="0" y="44"/>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3" name="Freeform 16"/>
              <p:cNvSpPr>
                <a:spLocks/>
              </p:cNvSpPr>
              <p:nvPr/>
            </p:nvSpPr>
            <p:spPr bwMode="auto">
              <a:xfrm>
                <a:off x="2895" y="2109"/>
                <a:ext cx="116" cy="95"/>
              </a:xfrm>
              <a:custGeom>
                <a:avLst/>
                <a:gdLst>
                  <a:gd name="T0" fmla="*/ 0 w 252"/>
                  <a:gd name="T1" fmla="*/ 22 h 210"/>
                  <a:gd name="T2" fmla="*/ 244 w 252"/>
                  <a:gd name="T3" fmla="*/ 210 h 210"/>
                  <a:gd name="T4" fmla="*/ 252 w 252"/>
                  <a:gd name="T5" fmla="*/ 188 h 210"/>
                  <a:gd name="T6" fmla="*/ 36 w 252"/>
                  <a:gd name="T7" fmla="*/ 0 h 210"/>
                  <a:gd name="T8" fmla="*/ 0 w 252"/>
                  <a:gd name="T9" fmla="*/ 22 h 210"/>
                </a:gdLst>
                <a:ahLst/>
                <a:cxnLst>
                  <a:cxn ang="0">
                    <a:pos x="T0" y="T1"/>
                  </a:cxn>
                  <a:cxn ang="0">
                    <a:pos x="T2" y="T3"/>
                  </a:cxn>
                  <a:cxn ang="0">
                    <a:pos x="T4" y="T5"/>
                  </a:cxn>
                  <a:cxn ang="0">
                    <a:pos x="T6" y="T7"/>
                  </a:cxn>
                  <a:cxn ang="0">
                    <a:pos x="T8" y="T9"/>
                  </a:cxn>
                </a:cxnLst>
                <a:rect l="0" t="0" r="r" b="b"/>
                <a:pathLst>
                  <a:path w="252" h="210">
                    <a:moveTo>
                      <a:pt x="0" y="22"/>
                    </a:moveTo>
                    <a:cubicBezTo>
                      <a:pt x="98" y="113"/>
                      <a:pt x="215" y="190"/>
                      <a:pt x="244" y="210"/>
                    </a:cubicBezTo>
                    <a:cubicBezTo>
                      <a:pt x="247" y="203"/>
                      <a:pt x="249" y="196"/>
                      <a:pt x="252" y="188"/>
                    </a:cubicBezTo>
                    <a:cubicBezTo>
                      <a:pt x="220" y="164"/>
                      <a:pt x="136" y="99"/>
                      <a:pt x="36" y="0"/>
                    </a:cubicBezTo>
                    <a:cubicBezTo>
                      <a:pt x="25" y="6"/>
                      <a:pt x="12" y="13"/>
                      <a:pt x="0" y="22"/>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4" name="Freeform 17"/>
              <p:cNvSpPr>
                <a:spLocks/>
              </p:cNvSpPr>
              <p:nvPr/>
            </p:nvSpPr>
            <p:spPr bwMode="auto">
              <a:xfrm>
                <a:off x="2840" y="2049"/>
                <a:ext cx="49" cy="47"/>
              </a:xfrm>
              <a:custGeom>
                <a:avLst/>
                <a:gdLst>
                  <a:gd name="T0" fmla="*/ 108 w 108"/>
                  <a:gd name="T1" fmla="*/ 81 h 104"/>
                  <a:gd name="T2" fmla="*/ 35 w 108"/>
                  <a:gd name="T3" fmla="*/ 0 h 104"/>
                  <a:gd name="T4" fmla="*/ 0 w 108"/>
                  <a:gd name="T5" fmla="*/ 14 h 104"/>
                  <a:gd name="T6" fmla="*/ 71 w 108"/>
                  <a:gd name="T7" fmla="*/ 104 h 104"/>
                  <a:gd name="T8" fmla="*/ 108 w 108"/>
                  <a:gd name="T9" fmla="*/ 81 h 104"/>
                </a:gdLst>
                <a:ahLst/>
                <a:cxnLst>
                  <a:cxn ang="0">
                    <a:pos x="T0" y="T1"/>
                  </a:cxn>
                  <a:cxn ang="0">
                    <a:pos x="T2" y="T3"/>
                  </a:cxn>
                  <a:cxn ang="0">
                    <a:pos x="T4" y="T5"/>
                  </a:cxn>
                  <a:cxn ang="0">
                    <a:pos x="T6" y="T7"/>
                  </a:cxn>
                  <a:cxn ang="0">
                    <a:pos x="T8" y="T9"/>
                  </a:cxn>
                </a:cxnLst>
                <a:rect l="0" t="0" r="r" b="b"/>
                <a:pathLst>
                  <a:path w="108" h="104">
                    <a:moveTo>
                      <a:pt x="108" y="81"/>
                    </a:moveTo>
                    <a:cubicBezTo>
                      <a:pt x="84" y="56"/>
                      <a:pt x="60" y="29"/>
                      <a:pt x="35" y="0"/>
                    </a:cubicBezTo>
                    <a:cubicBezTo>
                      <a:pt x="23" y="4"/>
                      <a:pt x="11" y="9"/>
                      <a:pt x="0" y="14"/>
                    </a:cubicBezTo>
                    <a:cubicBezTo>
                      <a:pt x="18" y="44"/>
                      <a:pt x="43" y="75"/>
                      <a:pt x="71" y="104"/>
                    </a:cubicBezTo>
                    <a:cubicBezTo>
                      <a:pt x="83" y="95"/>
                      <a:pt x="96" y="88"/>
                      <a:pt x="108" y="81"/>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5" name="Freeform 18"/>
              <p:cNvSpPr>
                <a:spLocks/>
              </p:cNvSpPr>
              <p:nvPr/>
            </p:nvSpPr>
            <p:spPr bwMode="auto">
              <a:xfrm>
                <a:off x="2873" y="2086"/>
                <a:ext cx="39" cy="33"/>
              </a:xfrm>
              <a:custGeom>
                <a:avLst/>
                <a:gdLst>
                  <a:gd name="T0" fmla="*/ 37 w 86"/>
                  <a:gd name="T1" fmla="*/ 0 h 73"/>
                  <a:gd name="T2" fmla="*/ 0 w 86"/>
                  <a:gd name="T3" fmla="*/ 23 h 73"/>
                  <a:gd name="T4" fmla="*/ 50 w 86"/>
                  <a:gd name="T5" fmla="*/ 73 h 73"/>
                  <a:gd name="T6" fmla="*/ 86 w 86"/>
                  <a:gd name="T7" fmla="*/ 51 h 73"/>
                  <a:gd name="T8" fmla="*/ 37 w 86"/>
                  <a:gd name="T9" fmla="*/ 0 h 73"/>
                </a:gdLst>
                <a:ahLst/>
                <a:cxnLst>
                  <a:cxn ang="0">
                    <a:pos x="T0" y="T1"/>
                  </a:cxn>
                  <a:cxn ang="0">
                    <a:pos x="T2" y="T3"/>
                  </a:cxn>
                  <a:cxn ang="0">
                    <a:pos x="T4" y="T5"/>
                  </a:cxn>
                  <a:cxn ang="0">
                    <a:pos x="T6" y="T7"/>
                  </a:cxn>
                  <a:cxn ang="0">
                    <a:pos x="T8" y="T9"/>
                  </a:cxn>
                </a:cxnLst>
                <a:rect l="0" t="0" r="r" b="b"/>
                <a:pathLst>
                  <a:path w="86" h="73">
                    <a:moveTo>
                      <a:pt x="37" y="0"/>
                    </a:moveTo>
                    <a:cubicBezTo>
                      <a:pt x="25" y="7"/>
                      <a:pt x="12" y="14"/>
                      <a:pt x="0" y="23"/>
                    </a:cubicBezTo>
                    <a:cubicBezTo>
                      <a:pt x="16" y="40"/>
                      <a:pt x="32" y="57"/>
                      <a:pt x="50" y="73"/>
                    </a:cubicBezTo>
                    <a:cubicBezTo>
                      <a:pt x="63" y="64"/>
                      <a:pt x="75" y="57"/>
                      <a:pt x="86" y="51"/>
                    </a:cubicBezTo>
                    <a:cubicBezTo>
                      <a:pt x="70" y="35"/>
                      <a:pt x="54" y="18"/>
                      <a:pt x="37" y="0"/>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6" name="Freeform 19"/>
              <p:cNvSpPr>
                <a:spLocks/>
              </p:cNvSpPr>
              <p:nvPr/>
            </p:nvSpPr>
            <p:spPr bwMode="auto">
              <a:xfrm>
                <a:off x="2936" y="2139"/>
                <a:ext cx="58" cy="58"/>
              </a:xfrm>
              <a:custGeom>
                <a:avLst/>
                <a:gdLst>
                  <a:gd name="T0" fmla="*/ 29 w 128"/>
                  <a:gd name="T1" fmla="*/ 19 h 128"/>
                  <a:gd name="T2" fmla="*/ 19 w 128"/>
                  <a:gd name="T3" fmla="*/ 98 h 128"/>
                  <a:gd name="T4" fmla="*/ 98 w 128"/>
                  <a:gd name="T5" fmla="*/ 109 h 128"/>
                  <a:gd name="T6" fmla="*/ 109 w 128"/>
                  <a:gd name="T7" fmla="*/ 30 h 128"/>
                  <a:gd name="T8" fmla="*/ 29 w 128"/>
                  <a:gd name="T9" fmla="*/ 19 h 128"/>
                </a:gdLst>
                <a:ahLst/>
                <a:cxnLst>
                  <a:cxn ang="0">
                    <a:pos x="T0" y="T1"/>
                  </a:cxn>
                  <a:cxn ang="0">
                    <a:pos x="T2" y="T3"/>
                  </a:cxn>
                  <a:cxn ang="0">
                    <a:pos x="T4" y="T5"/>
                  </a:cxn>
                  <a:cxn ang="0">
                    <a:pos x="T6" y="T7"/>
                  </a:cxn>
                  <a:cxn ang="0">
                    <a:pos x="T8" y="T9"/>
                  </a:cxn>
                </a:cxnLst>
                <a:rect l="0" t="0" r="r" b="b"/>
                <a:pathLst>
                  <a:path w="128" h="128">
                    <a:moveTo>
                      <a:pt x="29" y="19"/>
                    </a:moveTo>
                    <a:cubicBezTo>
                      <a:pt x="4" y="38"/>
                      <a:pt x="0" y="74"/>
                      <a:pt x="19" y="98"/>
                    </a:cubicBezTo>
                    <a:cubicBezTo>
                      <a:pt x="38" y="123"/>
                      <a:pt x="73" y="128"/>
                      <a:pt x="98" y="109"/>
                    </a:cubicBezTo>
                    <a:cubicBezTo>
                      <a:pt x="123" y="90"/>
                      <a:pt x="128" y="54"/>
                      <a:pt x="109" y="30"/>
                    </a:cubicBezTo>
                    <a:cubicBezTo>
                      <a:pt x="89" y="5"/>
                      <a:pt x="54" y="0"/>
                      <a:pt x="29" y="19"/>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7" name="Freeform 20"/>
              <p:cNvSpPr>
                <a:spLocks/>
              </p:cNvSpPr>
              <p:nvPr/>
            </p:nvSpPr>
            <p:spPr bwMode="auto">
              <a:xfrm>
                <a:off x="2883" y="2204"/>
                <a:ext cx="54" cy="54"/>
              </a:xfrm>
              <a:custGeom>
                <a:avLst/>
                <a:gdLst>
                  <a:gd name="T0" fmla="*/ 28 w 118"/>
                  <a:gd name="T1" fmla="*/ 17 h 118"/>
                  <a:gd name="T2" fmla="*/ 18 w 118"/>
                  <a:gd name="T3" fmla="*/ 91 h 118"/>
                  <a:gd name="T4" fmla="*/ 91 w 118"/>
                  <a:gd name="T5" fmla="*/ 100 h 118"/>
                  <a:gd name="T6" fmla="*/ 101 w 118"/>
                  <a:gd name="T7" fmla="*/ 27 h 118"/>
                  <a:gd name="T8" fmla="*/ 28 w 118"/>
                  <a:gd name="T9" fmla="*/ 17 h 118"/>
                </a:gdLst>
                <a:ahLst/>
                <a:cxnLst>
                  <a:cxn ang="0">
                    <a:pos x="T0" y="T1"/>
                  </a:cxn>
                  <a:cxn ang="0">
                    <a:pos x="T2" y="T3"/>
                  </a:cxn>
                  <a:cxn ang="0">
                    <a:pos x="T4" y="T5"/>
                  </a:cxn>
                  <a:cxn ang="0">
                    <a:pos x="T6" y="T7"/>
                  </a:cxn>
                  <a:cxn ang="0">
                    <a:pos x="T8" y="T9"/>
                  </a:cxn>
                </a:cxnLst>
                <a:rect l="0" t="0" r="r" b="b"/>
                <a:pathLst>
                  <a:path w="118" h="118">
                    <a:moveTo>
                      <a:pt x="28" y="17"/>
                    </a:moveTo>
                    <a:cubicBezTo>
                      <a:pt x="5" y="35"/>
                      <a:pt x="0" y="68"/>
                      <a:pt x="18" y="91"/>
                    </a:cubicBezTo>
                    <a:cubicBezTo>
                      <a:pt x="35" y="114"/>
                      <a:pt x="68" y="118"/>
                      <a:pt x="91" y="100"/>
                    </a:cubicBezTo>
                    <a:cubicBezTo>
                      <a:pt x="114" y="83"/>
                      <a:pt x="118" y="50"/>
                      <a:pt x="101" y="27"/>
                    </a:cubicBezTo>
                    <a:cubicBezTo>
                      <a:pt x="83" y="4"/>
                      <a:pt x="51" y="0"/>
                      <a:pt x="28" y="17"/>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68" name="Freeform 21"/>
              <p:cNvSpPr>
                <a:spLocks/>
              </p:cNvSpPr>
              <p:nvPr/>
            </p:nvSpPr>
            <p:spPr bwMode="auto">
              <a:xfrm>
                <a:off x="2786" y="2124"/>
                <a:ext cx="83" cy="81"/>
              </a:xfrm>
              <a:custGeom>
                <a:avLst/>
                <a:gdLst>
                  <a:gd name="T0" fmla="*/ 41 w 180"/>
                  <a:gd name="T1" fmla="*/ 26 h 179"/>
                  <a:gd name="T2" fmla="*/ 26 w 180"/>
                  <a:gd name="T3" fmla="*/ 138 h 179"/>
                  <a:gd name="T4" fmla="*/ 138 w 180"/>
                  <a:gd name="T5" fmla="*/ 153 h 179"/>
                  <a:gd name="T6" fmla="*/ 153 w 180"/>
                  <a:gd name="T7" fmla="*/ 41 h 179"/>
                  <a:gd name="T8" fmla="*/ 41 w 180"/>
                  <a:gd name="T9" fmla="*/ 26 h 179"/>
                </a:gdLst>
                <a:ahLst/>
                <a:cxnLst>
                  <a:cxn ang="0">
                    <a:pos x="T0" y="T1"/>
                  </a:cxn>
                  <a:cxn ang="0">
                    <a:pos x="T2" y="T3"/>
                  </a:cxn>
                  <a:cxn ang="0">
                    <a:pos x="T4" y="T5"/>
                  </a:cxn>
                  <a:cxn ang="0">
                    <a:pos x="T6" y="T7"/>
                  </a:cxn>
                  <a:cxn ang="0">
                    <a:pos x="T8" y="T9"/>
                  </a:cxn>
                </a:cxnLst>
                <a:rect l="0" t="0" r="r" b="b"/>
                <a:pathLst>
                  <a:path w="180" h="179">
                    <a:moveTo>
                      <a:pt x="41" y="26"/>
                    </a:moveTo>
                    <a:cubicBezTo>
                      <a:pt x="6" y="53"/>
                      <a:pt x="0" y="103"/>
                      <a:pt x="26" y="138"/>
                    </a:cubicBezTo>
                    <a:cubicBezTo>
                      <a:pt x="53" y="173"/>
                      <a:pt x="103" y="179"/>
                      <a:pt x="138" y="153"/>
                    </a:cubicBezTo>
                    <a:cubicBezTo>
                      <a:pt x="173" y="126"/>
                      <a:pt x="180" y="76"/>
                      <a:pt x="153" y="41"/>
                    </a:cubicBezTo>
                    <a:cubicBezTo>
                      <a:pt x="126" y="6"/>
                      <a:pt x="76" y="0"/>
                      <a:pt x="41" y="26"/>
                    </a:cubicBezTo>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grpSp>
        <p:grpSp>
          <p:nvGrpSpPr>
            <p:cNvPr id="81" name="Group 80"/>
            <p:cNvGrpSpPr/>
            <p:nvPr/>
          </p:nvGrpSpPr>
          <p:grpSpPr>
            <a:xfrm>
              <a:off x="2029769" y="2738091"/>
              <a:ext cx="733425" cy="735013"/>
              <a:chOff x="1998663" y="2773363"/>
              <a:chExt cx="733425" cy="735013"/>
            </a:xfrm>
          </p:grpSpPr>
          <p:sp>
            <p:nvSpPr>
              <p:cNvPr id="78" name="Freeform 25"/>
              <p:cNvSpPr>
                <a:spLocks/>
              </p:cNvSpPr>
              <p:nvPr/>
            </p:nvSpPr>
            <p:spPr bwMode="auto">
              <a:xfrm>
                <a:off x="2217738" y="3055938"/>
                <a:ext cx="131763" cy="231775"/>
              </a:xfrm>
              <a:custGeom>
                <a:avLst/>
                <a:gdLst>
                  <a:gd name="T0" fmla="*/ 0 w 117"/>
                  <a:gd name="T1" fmla="*/ 99 h 206"/>
                  <a:gd name="T2" fmla="*/ 8 w 117"/>
                  <a:gd name="T3" fmla="*/ 125 h 206"/>
                  <a:gd name="T4" fmla="*/ 6 w 117"/>
                  <a:gd name="T5" fmla="*/ 139 h 206"/>
                  <a:gd name="T6" fmla="*/ 117 w 117"/>
                  <a:gd name="T7" fmla="*/ 206 h 206"/>
                  <a:gd name="T8" fmla="*/ 117 w 117"/>
                  <a:gd name="T9" fmla="*/ 12 h 206"/>
                  <a:gd name="T10" fmla="*/ 108 w 117"/>
                  <a:gd name="T11" fmla="*/ 0 h 206"/>
                  <a:gd name="T12" fmla="*/ 0 w 117"/>
                  <a:gd name="T13" fmla="*/ 99 h 206"/>
                </a:gdLst>
                <a:ahLst/>
                <a:cxnLst>
                  <a:cxn ang="0">
                    <a:pos x="T0" y="T1"/>
                  </a:cxn>
                  <a:cxn ang="0">
                    <a:pos x="T2" y="T3"/>
                  </a:cxn>
                  <a:cxn ang="0">
                    <a:pos x="T4" y="T5"/>
                  </a:cxn>
                  <a:cxn ang="0">
                    <a:pos x="T6" y="T7"/>
                  </a:cxn>
                  <a:cxn ang="0">
                    <a:pos x="T8" y="T9"/>
                  </a:cxn>
                  <a:cxn ang="0">
                    <a:pos x="T10" y="T11"/>
                  </a:cxn>
                  <a:cxn ang="0">
                    <a:pos x="T12" y="T13"/>
                  </a:cxn>
                </a:cxnLst>
                <a:rect l="0" t="0" r="r" b="b"/>
                <a:pathLst>
                  <a:path w="117" h="206">
                    <a:moveTo>
                      <a:pt x="0" y="99"/>
                    </a:moveTo>
                    <a:cubicBezTo>
                      <a:pt x="5" y="107"/>
                      <a:pt x="8" y="116"/>
                      <a:pt x="8" y="125"/>
                    </a:cubicBezTo>
                    <a:cubicBezTo>
                      <a:pt x="8" y="130"/>
                      <a:pt x="7" y="134"/>
                      <a:pt x="6" y="139"/>
                    </a:cubicBezTo>
                    <a:lnTo>
                      <a:pt x="117" y="206"/>
                    </a:lnTo>
                    <a:lnTo>
                      <a:pt x="117" y="12"/>
                    </a:lnTo>
                    <a:cubicBezTo>
                      <a:pt x="115" y="12"/>
                      <a:pt x="109" y="1"/>
                      <a:pt x="108" y="0"/>
                    </a:cubicBezTo>
                    <a:lnTo>
                      <a:pt x="0" y="99"/>
                    </a:lnTo>
                    <a:close/>
                  </a:path>
                </a:pathLst>
              </a:custGeom>
              <a:solidFill>
                <a:srgbClr val="0171B0"/>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79" name="Freeform 26"/>
              <p:cNvSpPr>
                <a:spLocks/>
              </p:cNvSpPr>
              <p:nvPr/>
            </p:nvSpPr>
            <p:spPr bwMode="auto">
              <a:xfrm>
                <a:off x="2376488" y="3054350"/>
                <a:ext cx="127000" cy="233363"/>
              </a:xfrm>
              <a:custGeom>
                <a:avLst/>
                <a:gdLst>
                  <a:gd name="T0" fmla="*/ 21 w 112"/>
                  <a:gd name="T1" fmla="*/ 0 h 208"/>
                  <a:gd name="T2" fmla="*/ 0 w 112"/>
                  <a:gd name="T3" fmla="*/ 15 h 208"/>
                  <a:gd name="T4" fmla="*/ 0 w 112"/>
                  <a:gd name="T5" fmla="*/ 208 h 208"/>
                  <a:gd name="T6" fmla="*/ 110 w 112"/>
                  <a:gd name="T7" fmla="*/ 137 h 208"/>
                  <a:gd name="T8" fmla="*/ 109 w 112"/>
                  <a:gd name="T9" fmla="*/ 126 h 208"/>
                  <a:gd name="T10" fmla="*/ 112 w 112"/>
                  <a:gd name="T11" fmla="*/ 108 h 208"/>
                  <a:gd name="T12" fmla="*/ 21 w 112"/>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12" h="208">
                    <a:moveTo>
                      <a:pt x="21" y="0"/>
                    </a:moveTo>
                    <a:cubicBezTo>
                      <a:pt x="19" y="1"/>
                      <a:pt x="2" y="15"/>
                      <a:pt x="0" y="15"/>
                    </a:cubicBezTo>
                    <a:lnTo>
                      <a:pt x="0" y="208"/>
                    </a:lnTo>
                    <a:lnTo>
                      <a:pt x="110" y="137"/>
                    </a:lnTo>
                    <a:cubicBezTo>
                      <a:pt x="109" y="134"/>
                      <a:pt x="109" y="130"/>
                      <a:pt x="109" y="126"/>
                    </a:cubicBezTo>
                    <a:cubicBezTo>
                      <a:pt x="109" y="120"/>
                      <a:pt x="110" y="114"/>
                      <a:pt x="112" y="108"/>
                    </a:cubicBezTo>
                    <a:lnTo>
                      <a:pt x="21" y="0"/>
                    </a:lnTo>
                    <a:close/>
                  </a:path>
                </a:pathLst>
              </a:custGeom>
              <a:solidFill>
                <a:srgbClr val="0171B0"/>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80" name="Freeform 27"/>
              <p:cNvSpPr>
                <a:spLocks noEditPoints="1"/>
              </p:cNvSpPr>
              <p:nvPr/>
            </p:nvSpPr>
            <p:spPr bwMode="auto">
              <a:xfrm>
                <a:off x="1998663" y="2773363"/>
                <a:ext cx="733425" cy="735013"/>
              </a:xfrm>
              <a:custGeom>
                <a:avLst/>
                <a:gdLst>
                  <a:gd name="T0" fmla="*/ 494 w 646"/>
                  <a:gd name="T1" fmla="*/ 427 h 653"/>
                  <a:gd name="T2" fmla="*/ 457 w 646"/>
                  <a:gd name="T3" fmla="*/ 411 h 653"/>
                  <a:gd name="T4" fmla="*/ 368 w 646"/>
                  <a:gd name="T5" fmla="*/ 474 h 653"/>
                  <a:gd name="T6" fmla="*/ 376 w 646"/>
                  <a:gd name="T7" fmla="*/ 502 h 653"/>
                  <a:gd name="T8" fmla="*/ 324 w 646"/>
                  <a:gd name="T9" fmla="*/ 554 h 653"/>
                  <a:gd name="T10" fmla="*/ 273 w 646"/>
                  <a:gd name="T11" fmla="*/ 502 h 653"/>
                  <a:gd name="T12" fmla="*/ 285 w 646"/>
                  <a:gd name="T13" fmla="*/ 469 h 653"/>
                  <a:gd name="T14" fmla="*/ 183 w 646"/>
                  <a:gd name="T15" fmla="*/ 414 h 653"/>
                  <a:gd name="T16" fmla="*/ 148 w 646"/>
                  <a:gd name="T17" fmla="*/ 428 h 653"/>
                  <a:gd name="T18" fmla="*/ 96 w 646"/>
                  <a:gd name="T19" fmla="*/ 376 h 653"/>
                  <a:gd name="T20" fmla="*/ 148 w 646"/>
                  <a:gd name="T21" fmla="*/ 324 h 653"/>
                  <a:gd name="T22" fmla="*/ 172 w 646"/>
                  <a:gd name="T23" fmla="*/ 331 h 653"/>
                  <a:gd name="T24" fmla="*/ 280 w 646"/>
                  <a:gd name="T25" fmla="*/ 231 h 653"/>
                  <a:gd name="T26" fmla="*/ 268 w 646"/>
                  <a:gd name="T27" fmla="*/ 197 h 653"/>
                  <a:gd name="T28" fmla="*/ 325 w 646"/>
                  <a:gd name="T29" fmla="*/ 141 h 653"/>
                  <a:gd name="T30" fmla="*/ 382 w 646"/>
                  <a:gd name="T31" fmla="*/ 197 h 653"/>
                  <a:gd name="T32" fmla="*/ 373 w 646"/>
                  <a:gd name="T33" fmla="*/ 227 h 653"/>
                  <a:gd name="T34" fmla="*/ 463 w 646"/>
                  <a:gd name="T35" fmla="*/ 334 h 653"/>
                  <a:gd name="T36" fmla="*/ 494 w 646"/>
                  <a:gd name="T37" fmla="*/ 323 h 653"/>
                  <a:gd name="T38" fmla="*/ 546 w 646"/>
                  <a:gd name="T39" fmla="*/ 375 h 653"/>
                  <a:gd name="T40" fmla="*/ 494 w 646"/>
                  <a:gd name="T41" fmla="*/ 427 h 653"/>
                  <a:gd name="T42" fmla="*/ 326 w 646"/>
                  <a:gd name="T43" fmla="*/ 7 h 653"/>
                  <a:gd name="T44" fmla="*/ 326 w 646"/>
                  <a:gd name="T45" fmla="*/ 2 h 653"/>
                  <a:gd name="T46" fmla="*/ 324 w 646"/>
                  <a:gd name="T47" fmla="*/ 4 h 653"/>
                  <a:gd name="T48" fmla="*/ 320 w 646"/>
                  <a:gd name="T49" fmla="*/ 0 h 653"/>
                  <a:gd name="T50" fmla="*/ 320 w 646"/>
                  <a:gd name="T51" fmla="*/ 9 h 653"/>
                  <a:gd name="T52" fmla="*/ 0 w 646"/>
                  <a:gd name="T53" fmla="*/ 388 h 653"/>
                  <a:gd name="T54" fmla="*/ 322 w 646"/>
                  <a:gd name="T55" fmla="*/ 650 h 653"/>
                  <a:gd name="T56" fmla="*/ 322 w 646"/>
                  <a:gd name="T57" fmla="*/ 653 h 653"/>
                  <a:gd name="T58" fmla="*/ 646 w 646"/>
                  <a:gd name="T59" fmla="*/ 389 h 653"/>
                  <a:gd name="T60" fmla="*/ 326 w 646"/>
                  <a:gd name="T61" fmla="*/ 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6" h="653">
                    <a:moveTo>
                      <a:pt x="494" y="427"/>
                    </a:moveTo>
                    <a:cubicBezTo>
                      <a:pt x="480" y="427"/>
                      <a:pt x="466" y="421"/>
                      <a:pt x="457" y="411"/>
                    </a:cubicBezTo>
                    <a:lnTo>
                      <a:pt x="368" y="474"/>
                    </a:lnTo>
                    <a:cubicBezTo>
                      <a:pt x="374" y="483"/>
                      <a:pt x="376" y="492"/>
                      <a:pt x="376" y="502"/>
                    </a:cubicBezTo>
                    <a:cubicBezTo>
                      <a:pt x="376" y="531"/>
                      <a:pt x="353" y="554"/>
                      <a:pt x="324" y="554"/>
                    </a:cubicBezTo>
                    <a:cubicBezTo>
                      <a:pt x="296" y="554"/>
                      <a:pt x="273" y="531"/>
                      <a:pt x="273" y="502"/>
                    </a:cubicBezTo>
                    <a:cubicBezTo>
                      <a:pt x="273" y="490"/>
                      <a:pt x="277" y="478"/>
                      <a:pt x="285" y="469"/>
                    </a:cubicBezTo>
                    <a:lnTo>
                      <a:pt x="183" y="414"/>
                    </a:lnTo>
                    <a:cubicBezTo>
                      <a:pt x="174" y="423"/>
                      <a:pt x="161" y="428"/>
                      <a:pt x="148" y="428"/>
                    </a:cubicBezTo>
                    <a:cubicBezTo>
                      <a:pt x="120" y="428"/>
                      <a:pt x="96" y="405"/>
                      <a:pt x="96" y="376"/>
                    </a:cubicBezTo>
                    <a:cubicBezTo>
                      <a:pt x="96" y="348"/>
                      <a:pt x="120" y="324"/>
                      <a:pt x="148" y="324"/>
                    </a:cubicBezTo>
                    <a:cubicBezTo>
                      <a:pt x="157" y="324"/>
                      <a:pt x="165" y="326"/>
                      <a:pt x="172" y="331"/>
                    </a:cubicBezTo>
                    <a:lnTo>
                      <a:pt x="280" y="231"/>
                    </a:lnTo>
                    <a:cubicBezTo>
                      <a:pt x="272" y="222"/>
                      <a:pt x="268" y="210"/>
                      <a:pt x="268" y="197"/>
                    </a:cubicBezTo>
                    <a:cubicBezTo>
                      <a:pt x="268" y="166"/>
                      <a:pt x="294" y="141"/>
                      <a:pt x="325" y="141"/>
                    </a:cubicBezTo>
                    <a:cubicBezTo>
                      <a:pt x="356" y="141"/>
                      <a:pt x="382" y="166"/>
                      <a:pt x="382" y="197"/>
                    </a:cubicBezTo>
                    <a:cubicBezTo>
                      <a:pt x="382" y="208"/>
                      <a:pt x="379" y="218"/>
                      <a:pt x="373" y="227"/>
                    </a:cubicBezTo>
                    <a:lnTo>
                      <a:pt x="463" y="334"/>
                    </a:lnTo>
                    <a:cubicBezTo>
                      <a:pt x="472" y="327"/>
                      <a:pt x="483" y="323"/>
                      <a:pt x="494" y="323"/>
                    </a:cubicBezTo>
                    <a:cubicBezTo>
                      <a:pt x="523" y="323"/>
                      <a:pt x="546" y="347"/>
                      <a:pt x="546" y="375"/>
                    </a:cubicBezTo>
                    <a:cubicBezTo>
                      <a:pt x="546" y="404"/>
                      <a:pt x="522" y="427"/>
                      <a:pt x="494" y="427"/>
                    </a:cubicBezTo>
                    <a:close/>
                    <a:moveTo>
                      <a:pt x="326" y="7"/>
                    </a:moveTo>
                    <a:lnTo>
                      <a:pt x="326" y="2"/>
                    </a:lnTo>
                    <a:lnTo>
                      <a:pt x="324" y="4"/>
                    </a:lnTo>
                    <a:lnTo>
                      <a:pt x="320" y="0"/>
                    </a:lnTo>
                    <a:lnTo>
                      <a:pt x="320" y="9"/>
                    </a:lnTo>
                    <a:lnTo>
                      <a:pt x="0" y="388"/>
                    </a:lnTo>
                    <a:lnTo>
                      <a:pt x="322" y="650"/>
                    </a:lnTo>
                    <a:lnTo>
                      <a:pt x="322" y="653"/>
                    </a:lnTo>
                    <a:lnTo>
                      <a:pt x="646" y="389"/>
                    </a:lnTo>
                    <a:lnTo>
                      <a:pt x="326" y="7"/>
                    </a:lnTo>
                    <a:close/>
                  </a:path>
                </a:pathLst>
              </a:custGeom>
              <a:solidFill>
                <a:srgbClr val="0171B0"/>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grpSp>
      </p:grpSp>
    </p:spTree>
    <p:extLst>
      <p:ext uri="{BB962C8B-B14F-4D97-AF65-F5344CB8AC3E}">
        <p14:creationId xmlns:p14="http://schemas.microsoft.com/office/powerpoint/2010/main" val="2643164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Horizontal)">
                                      <p:cBhvr>
                                        <p:cTn id="10" dur="500"/>
                                        <p:tgtEl>
                                          <p:spTgt spid="2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anim calcmode="lin" valueType="num">
                                      <p:cBhvr>
                                        <p:cTn id="14" dur="500" fill="hold"/>
                                        <p:tgtEl>
                                          <p:spTgt spid="69"/>
                                        </p:tgtEl>
                                        <p:attrNameLst>
                                          <p:attrName>ppt_x</p:attrName>
                                        </p:attrNameLst>
                                      </p:cBhvr>
                                      <p:tavLst>
                                        <p:tav tm="0">
                                          <p:val>
                                            <p:strVal val="#ppt_x"/>
                                          </p:val>
                                        </p:tav>
                                        <p:tav tm="100000">
                                          <p:val>
                                            <p:strVal val="#ppt_x"/>
                                          </p:val>
                                        </p:tav>
                                      </p:tavLst>
                                    </p:anim>
                                    <p:anim calcmode="lin" valueType="num">
                                      <p:cBhvr>
                                        <p:cTn id="15"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248" y="1742391"/>
            <a:ext cx="4909137" cy="4611598"/>
          </a:xfrm>
          <a:prstGeom prst="rect">
            <a:avLst/>
          </a:prstGeom>
        </p:spPr>
        <p:txBody>
          <a:bodyPr wrap="square" lIns="182854" tIns="146283" rIns="182854" bIns="146283">
            <a:spAutoFit/>
          </a:bodyPr>
          <a:lstStyle/>
          <a:p>
            <a:pPr defTabSz="913923" fontAlgn="base">
              <a:lnSpc>
                <a:spcPts val="2244"/>
              </a:lnSpc>
              <a:spcAft>
                <a:spcPct val="0"/>
              </a:spcAft>
            </a:pPr>
            <a:r>
              <a:rPr lang="en-US" sz="2040" b="1" dirty="0">
                <a:solidFill>
                  <a:srgbClr val="247BC2"/>
                </a:solidFill>
              </a:rPr>
              <a:t>AZURE:</a:t>
            </a:r>
          </a:p>
          <a:p>
            <a:pPr marL="291436" indent="-291436" defTabSz="913923" fontAlgn="base">
              <a:lnSpc>
                <a:spcPts val="2244"/>
              </a:lnSpc>
              <a:spcAft>
                <a:spcPct val="0"/>
              </a:spcAft>
              <a:buFont typeface="Arial" panose="020B0604020202020204" pitchFamily="34" charset="0"/>
              <a:buChar char="•"/>
            </a:pPr>
            <a:r>
              <a:rPr lang="en-US" sz="1836" dirty="0">
                <a:solidFill>
                  <a:prstClr val="white"/>
                </a:solidFill>
              </a:rPr>
              <a:t>Uses password hashes for synchronization</a:t>
            </a:r>
          </a:p>
          <a:p>
            <a:pPr marL="291436" indent="-291436" defTabSz="913923" fontAlgn="base">
              <a:lnSpc>
                <a:spcPts val="2244"/>
              </a:lnSpc>
              <a:spcAft>
                <a:spcPct val="0"/>
              </a:spcAft>
              <a:buFont typeface="Arial" panose="020B0604020202020204" pitchFamily="34" charset="0"/>
              <a:buChar char="•"/>
            </a:pPr>
            <a:r>
              <a:rPr lang="en-US" sz="1836" dirty="0">
                <a:solidFill>
                  <a:prstClr val="white"/>
                </a:solidFill>
              </a:rPr>
              <a:t>Offers security reporting that tracks inconsistent traffic patterns, including:</a:t>
            </a:r>
          </a:p>
          <a:p>
            <a:pPr marL="757735" lvl="1" indent="-291436" defTabSz="913923" fontAlgn="base">
              <a:lnSpc>
                <a:spcPts val="2244"/>
              </a:lnSpc>
              <a:spcAft>
                <a:spcPct val="0"/>
              </a:spcAft>
              <a:buFont typeface="Arial" panose="020B0604020202020204" pitchFamily="34" charset="0"/>
              <a:buChar char="•"/>
            </a:pPr>
            <a:r>
              <a:rPr lang="en-US" sz="1836" dirty="0">
                <a:solidFill>
                  <a:prstClr val="white"/>
                </a:solidFill>
              </a:rPr>
              <a:t>Sign ins from unknown sources</a:t>
            </a:r>
          </a:p>
          <a:p>
            <a:pPr marL="757735" lvl="1" indent="-291436" defTabSz="913923" fontAlgn="base">
              <a:lnSpc>
                <a:spcPts val="2244"/>
              </a:lnSpc>
              <a:spcAft>
                <a:spcPct val="0"/>
              </a:spcAft>
              <a:buFont typeface="Arial" panose="020B0604020202020204" pitchFamily="34" charset="0"/>
              <a:buChar char="•"/>
            </a:pPr>
            <a:r>
              <a:rPr lang="en-US" sz="1836" dirty="0">
                <a:solidFill>
                  <a:prstClr val="white"/>
                </a:solidFill>
              </a:rPr>
              <a:t>Multiple failed sign ins</a:t>
            </a:r>
          </a:p>
          <a:p>
            <a:pPr marL="757735" lvl="1" indent="-291436" defTabSz="913923" fontAlgn="base">
              <a:lnSpc>
                <a:spcPts val="2244"/>
              </a:lnSpc>
              <a:spcAft>
                <a:spcPct val="0"/>
              </a:spcAft>
              <a:buFont typeface="Arial" panose="020B0604020202020204" pitchFamily="34" charset="0"/>
              <a:buChar char="•"/>
            </a:pPr>
            <a:r>
              <a:rPr lang="en-US" sz="1836" dirty="0">
                <a:solidFill>
                  <a:prstClr val="white"/>
                </a:solidFill>
              </a:rPr>
              <a:t>Sign ins from multiple geographies in short timeframes</a:t>
            </a:r>
          </a:p>
          <a:p>
            <a:pPr marL="757735" lvl="1" indent="-291436" defTabSz="913923" fontAlgn="base">
              <a:lnSpc>
                <a:spcPts val="2244"/>
              </a:lnSpc>
              <a:spcAft>
                <a:spcPct val="0"/>
              </a:spcAft>
              <a:buFont typeface="Arial" panose="020B0604020202020204" pitchFamily="34" charset="0"/>
              <a:buChar char="•"/>
            </a:pPr>
            <a:r>
              <a:rPr lang="en-US" sz="1836" dirty="0">
                <a:solidFill>
                  <a:prstClr val="white"/>
                </a:solidFill>
              </a:rPr>
              <a:t>Sign ins from suspicious IP addresses and suspicious devices</a:t>
            </a:r>
          </a:p>
          <a:p>
            <a:pPr defTabSz="913923" fontAlgn="base">
              <a:lnSpc>
                <a:spcPts val="2244"/>
              </a:lnSpc>
              <a:spcAft>
                <a:spcPct val="0"/>
              </a:spcAft>
            </a:pPr>
            <a:r>
              <a:rPr lang="en-US" sz="2040" b="1" dirty="0">
                <a:solidFill>
                  <a:srgbClr val="247BC2"/>
                </a:solidFill>
              </a:rPr>
              <a:t>CUSTOMER:</a:t>
            </a:r>
          </a:p>
          <a:p>
            <a:pPr marL="291436" indent="-291436" defTabSz="913923" fontAlgn="base">
              <a:lnSpc>
                <a:spcPts val="2244"/>
              </a:lnSpc>
              <a:spcAft>
                <a:spcPct val="0"/>
              </a:spcAft>
              <a:buFont typeface="Arial" panose="020B0604020202020204" pitchFamily="34" charset="0"/>
              <a:buChar char="•"/>
            </a:pPr>
            <a:r>
              <a:rPr lang="en-US" sz="1836" dirty="0">
                <a:solidFill>
                  <a:prstClr val="white"/>
                </a:solidFill>
              </a:rPr>
              <a:t>Reviews reports and mitigates potential threats</a:t>
            </a:r>
          </a:p>
          <a:p>
            <a:pPr marL="291436" indent="-291436" defTabSz="913923" fontAlgn="base">
              <a:lnSpc>
                <a:spcPts val="2244"/>
              </a:lnSpc>
              <a:spcAft>
                <a:spcPct val="0"/>
              </a:spcAft>
              <a:buFont typeface="Arial" panose="020B0604020202020204" pitchFamily="34" charset="0"/>
              <a:buChar char="•"/>
            </a:pPr>
            <a:r>
              <a:rPr lang="en-US" sz="1836" dirty="0">
                <a:solidFill>
                  <a:prstClr val="white"/>
                </a:solidFill>
              </a:rPr>
              <a:t>Can enable Multi-Factor Authentication</a:t>
            </a:r>
          </a:p>
        </p:txBody>
      </p:sp>
      <p:grpSp>
        <p:nvGrpSpPr>
          <p:cNvPr id="2" name="Group 1"/>
          <p:cNvGrpSpPr/>
          <p:nvPr/>
        </p:nvGrpSpPr>
        <p:grpSpPr>
          <a:xfrm>
            <a:off x="5981798" y="1743126"/>
            <a:ext cx="5511685" cy="4559753"/>
            <a:chOff x="4505624" y="1526223"/>
            <a:chExt cx="6128847" cy="5070324"/>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05624" y="1526223"/>
              <a:ext cx="6128847" cy="5070324"/>
            </a:xfrm>
            <a:prstGeom prst="rect">
              <a:avLst/>
            </a:prstGeom>
            <a:ln>
              <a:solidFill>
                <a:schemeClr val="bg1">
                  <a:lumMod val="90000"/>
                </a:schemeClr>
              </a:solidFill>
            </a:ln>
            <a:effectLst>
              <a:outerShdw blurRad="50800" dist="63500" dir="2700000" algn="tl" rotWithShape="0">
                <a:prstClr val="black">
                  <a:alpha val="13000"/>
                </a:prstClr>
              </a:outerShdw>
            </a:effectLst>
          </p:spPr>
        </p:pic>
        <p:pic>
          <p:nvPicPr>
            <p:cNvPr id="10" name="Picture 9"/>
            <p:cNvPicPr>
              <a:picLocks noChangeAspect="1"/>
            </p:cNvPicPr>
            <p:nvPr/>
          </p:nvPicPr>
          <p:blipFill rotWithShape="1">
            <a:blip r:embed="rId4"/>
            <a:srcRect l="1608"/>
            <a:stretch/>
          </p:blipFill>
          <p:spPr>
            <a:xfrm>
              <a:off x="5715000" y="2066695"/>
              <a:ext cx="4782311" cy="4273761"/>
            </a:xfrm>
            <a:prstGeom prst="rect">
              <a:avLst/>
            </a:prstGeom>
            <a:ln>
              <a:noFill/>
            </a:ln>
            <a:effectLst/>
          </p:spPr>
        </p:pic>
      </p:grpSp>
      <p:sp>
        <p:nvSpPr>
          <p:cNvPr id="63" name="Rectangle 62"/>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64" name="Title 1"/>
          <p:cNvSpPr txBox="1">
            <a:spLocks/>
          </p:cNvSpPr>
          <p:nvPr/>
        </p:nvSpPr>
        <p:spPr>
          <a:xfrm>
            <a:off x="383247" y="220663"/>
            <a:ext cx="11352893" cy="1110646"/>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4896" dirty="0" smtClean="0">
                <a:solidFill>
                  <a:prstClr val="white"/>
                </a:solidFill>
              </a:rPr>
              <a:t>Access security &amp; monitoring</a:t>
            </a:r>
            <a:endParaRPr lang="en-US" sz="4896" dirty="0">
              <a:solidFill>
                <a:prstClr val="white"/>
              </a:solidFill>
            </a:endParaRPr>
          </a:p>
        </p:txBody>
      </p:sp>
      <p:cxnSp>
        <p:nvCxnSpPr>
          <p:cNvPr id="7" name="Straight Connector 6"/>
          <p:cNvCxnSpPr/>
          <p:nvPr/>
        </p:nvCxnSpPr>
        <p:spPr>
          <a:xfrm flipV="1">
            <a:off x="5415732" y="1743127"/>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9087827" y="1808664"/>
            <a:ext cx="2985184" cy="1601428"/>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sp>
        <p:nvSpPr>
          <p:cNvPr id="11" name="Freeform 9"/>
          <p:cNvSpPr>
            <a:spLocks noEditPoints="1"/>
          </p:cNvSpPr>
          <p:nvPr/>
        </p:nvSpPr>
        <p:spPr bwMode="auto">
          <a:xfrm>
            <a:off x="6366396" y="1788075"/>
            <a:ext cx="2143673" cy="1601192"/>
          </a:xfrm>
          <a:custGeom>
            <a:avLst/>
            <a:gdLst>
              <a:gd name="T0" fmla="*/ 1684 w 1740"/>
              <a:gd name="T1" fmla="*/ 0 h 1299"/>
              <a:gd name="T2" fmla="*/ 57 w 1740"/>
              <a:gd name="T3" fmla="*/ 0 h 1299"/>
              <a:gd name="T4" fmla="*/ 0 w 1740"/>
              <a:gd name="T5" fmla="*/ 56 h 1299"/>
              <a:gd name="T6" fmla="*/ 0 w 1740"/>
              <a:gd name="T7" fmla="*/ 1242 h 1299"/>
              <a:gd name="T8" fmla="*/ 57 w 1740"/>
              <a:gd name="T9" fmla="*/ 1299 h 1299"/>
              <a:gd name="T10" fmla="*/ 1684 w 1740"/>
              <a:gd name="T11" fmla="*/ 1299 h 1299"/>
              <a:gd name="T12" fmla="*/ 1740 w 1740"/>
              <a:gd name="T13" fmla="*/ 1242 h 1299"/>
              <a:gd name="T14" fmla="*/ 1740 w 1740"/>
              <a:gd name="T15" fmla="*/ 56 h 1299"/>
              <a:gd name="T16" fmla="*/ 1684 w 1740"/>
              <a:gd name="T17" fmla="*/ 0 h 1299"/>
              <a:gd name="T18" fmla="*/ 862 w 1740"/>
              <a:gd name="T19" fmla="*/ 1250 h 1299"/>
              <a:gd name="T20" fmla="*/ 830 w 1740"/>
              <a:gd name="T21" fmla="*/ 1242 h 1299"/>
              <a:gd name="T22" fmla="*/ 830 w 1740"/>
              <a:gd name="T23" fmla="*/ 1217 h 1299"/>
              <a:gd name="T24" fmla="*/ 862 w 1740"/>
              <a:gd name="T25" fmla="*/ 1217 h 1299"/>
              <a:gd name="T26" fmla="*/ 862 w 1740"/>
              <a:gd name="T27" fmla="*/ 1250 h 1299"/>
              <a:gd name="T28" fmla="*/ 862 w 1740"/>
              <a:gd name="T29" fmla="*/ 1250 h 1299"/>
              <a:gd name="T30" fmla="*/ 862 w 1740"/>
              <a:gd name="T31" fmla="*/ 1209 h 1299"/>
              <a:gd name="T32" fmla="*/ 830 w 1740"/>
              <a:gd name="T33" fmla="*/ 1209 h 1299"/>
              <a:gd name="T34" fmla="*/ 830 w 1740"/>
              <a:gd name="T35" fmla="*/ 1185 h 1299"/>
              <a:gd name="T36" fmla="*/ 862 w 1740"/>
              <a:gd name="T37" fmla="*/ 1177 h 1299"/>
              <a:gd name="T38" fmla="*/ 862 w 1740"/>
              <a:gd name="T39" fmla="*/ 1209 h 1299"/>
              <a:gd name="T40" fmla="*/ 862 w 1740"/>
              <a:gd name="T41" fmla="*/ 1209 h 1299"/>
              <a:gd name="T42" fmla="*/ 918 w 1740"/>
              <a:gd name="T43" fmla="*/ 1258 h 1299"/>
              <a:gd name="T44" fmla="*/ 870 w 1740"/>
              <a:gd name="T45" fmla="*/ 1250 h 1299"/>
              <a:gd name="T46" fmla="*/ 870 w 1740"/>
              <a:gd name="T47" fmla="*/ 1217 h 1299"/>
              <a:gd name="T48" fmla="*/ 918 w 1740"/>
              <a:gd name="T49" fmla="*/ 1217 h 1299"/>
              <a:gd name="T50" fmla="*/ 918 w 1740"/>
              <a:gd name="T51" fmla="*/ 1258 h 1299"/>
              <a:gd name="T52" fmla="*/ 918 w 1740"/>
              <a:gd name="T53" fmla="*/ 1258 h 1299"/>
              <a:gd name="T54" fmla="*/ 918 w 1740"/>
              <a:gd name="T55" fmla="*/ 1209 h 1299"/>
              <a:gd name="T56" fmla="*/ 870 w 1740"/>
              <a:gd name="T57" fmla="*/ 1209 h 1299"/>
              <a:gd name="T58" fmla="*/ 870 w 1740"/>
              <a:gd name="T59" fmla="*/ 1177 h 1299"/>
              <a:gd name="T60" fmla="*/ 918 w 1740"/>
              <a:gd name="T61" fmla="*/ 1169 h 1299"/>
              <a:gd name="T62" fmla="*/ 918 w 1740"/>
              <a:gd name="T63" fmla="*/ 1209 h 1299"/>
              <a:gd name="T64" fmla="*/ 918 w 1740"/>
              <a:gd name="T65" fmla="*/ 1209 h 1299"/>
              <a:gd name="T66" fmla="*/ 1643 w 1740"/>
              <a:gd name="T67" fmla="*/ 1088 h 1299"/>
              <a:gd name="T68" fmla="*/ 1595 w 1740"/>
              <a:gd name="T69" fmla="*/ 1136 h 1299"/>
              <a:gd name="T70" fmla="*/ 153 w 1740"/>
              <a:gd name="T71" fmla="*/ 1136 h 1299"/>
              <a:gd name="T72" fmla="*/ 97 w 1740"/>
              <a:gd name="T73" fmla="*/ 1088 h 1299"/>
              <a:gd name="T74" fmla="*/ 97 w 1740"/>
              <a:gd name="T75" fmla="*/ 154 h 1299"/>
              <a:gd name="T76" fmla="*/ 153 w 1740"/>
              <a:gd name="T77" fmla="*/ 97 h 1299"/>
              <a:gd name="T78" fmla="*/ 1595 w 1740"/>
              <a:gd name="T79" fmla="*/ 97 h 1299"/>
              <a:gd name="T80" fmla="*/ 1643 w 1740"/>
              <a:gd name="T81" fmla="*/ 154 h 1299"/>
              <a:gd name="T82" fmla="*/ 1643 w 1740"/>
              <a:gd name="T83" fmla="*/ 1088 h 1299"/>
              <a:gd name="T84" fmla="*/ 1643 w 1740"/>
              <a:gd name="T85" fmla="*/ 108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0" h="1299">
                <a:moveTo>
                  <a:pt x="1684" y="0"/>
                </a:moveTo>
                <a:cubicBezTo>
                  <a:pt x="57" y="0"/>
                  <a:pt x="57" y="0"/>
                  <a:pt x="57" y="0"/>
                </a:cubicBezTo>
                <a:cubicBezTo>
                  <a:pt x="24" y="0"/>
                  <a:pt x="0" y="32"/>
                  <a:pt x="0" y="56"/>
                </a:cubicBezTo>
                <a:cubicBezTo>
                  <a:pt x="0" y="1177"/>
                  <a:pt x="0" y="1242"/>
                  <a:pt x="0" y="1242"/>
                </a:cubicBezTo>
                <a:cubicBezTo>
                  <a:pt x="0" y="1274"/>
                  <a:pt x="24" y="1299"/>
                  <a:pt x="57" y="1299"/>
                </a:cubicBezTo>
                <a:cubicBezTo>
                  <a:pt x="1684" y="1299"/>
                  <a:pt x="1684" y="1299"/>
                  <a:pt x="1684" y="1299"/>
                </a:cubicBezTo>
                <a:cubicBezTo>
                  <a:pt x="1716" y="1299"/>
                  <a:pt x="1740" y="1274"/>
                  <a:pt x="1740" y="1242"/>
                </a:cubicBezTo>
                <a:cubicBezTo>
                  <a:pt x="1740" y="121"/>
                  <a:pt x="1740" y="56"/>
                  <a:pt x="1740" y="56"/>
                </a:cubicBezTo>
                <a:cubicBezTo>
                  <a:pt x="1740" y="32"/>
                  <a:pt x="1716" y="0"/>
                  <a:pt x="1684" y="0"/>
                </a:cubicBezTo>
                <a:close/>
                <a:moveTo>
                  <a:pt x="862" y="1250"/>
                </a:moveTo>
                <a:cubicBezTo>
                  <a:pt x="830" y="1242"/>
                  <a:pt x="830" y="1242"/>
                  <a:pt x="830" y="1242"/>
                </a:cubicBezTo>
                <a:cubicBezTo>
                  <a:pt x="830" y="1217"/>
                  <a:pt x="830" y="1217"/>
                  <a:pt x="830" y="1217"/>
                </a:cubicBezTo>
                <a:cubicBezTo>
                  <a:pt x="862" y="1217"/>
                  <a:pt x="862" y="1217"/>
                  <a:pt x="862" y="1217"/>
                </a:cubicBezTo>
                <a:cubicBezTo>
                  <a:pt x="862" y="1250"/>
                  <a:pt x="862" y="1250"/>
                  <a:pt x="862" y="1250"/>
                </a:cubicBezTo>
                <a:cubicBezTo>
                  <a:pt x="862" y="1250"/>
                  <a:pt x="862" y="1250"/>
                  <a:pt x="862" y="1250"/>
                </a:cubicBezTo>
                <a:close/>
                <a:moveTo>
                  <a:pt x="862" y="1209"/>
                </a:moveTo>
                <a:cubicBezTo>
                  <a:pt x="830" y="1209"/>
                  <a:pt x="830" y="1209"/>
                  <a:pt x="830" y="1209"/>
                </a:cubicBezTo>
                <a:cubicBezTo>
                  <a:pt x="830" y="1185"/>
                  <a:pt x="830" y="1185"/>
                  <a:pt x="830" y="1185"/>
                </a:cubicBezTo>
                <a:cubicBezTo>
                  <a:pt x="862" y="1177"/>
                  <a:pt x="862" y="1177"/>
                  <a:pt x="862" y="1177"/>
                </a:cubicBezTo>
                <a:cubicBezTo>
                  <a:pt x="862" y="1209"/>
                  <a:pt x="862" y="1209"/>
                  <a:pt x="862" y="1209"/>
                </a:cubicBezTo>
                <a:cubicBezTo>
                  <a:pt x="862" y="1209"/>
                  <a:pt x="862" y="1209"/>
                  <a:pt x="862" y="1209"/>
                </a:cubicBezTo>
                <a:close/>
                <a:moveTo>
                  <a:pt x="918" y="1258"/>
                </a:moveTo>
                <a:cubicBezTo>
                  <a:pt x="870" y="1250"/>
                  <a:pt x="870" y="1250"/>
                  <a:pt x="870" y="1250"/>
                </a:cubicBezTo>
                <a:cubicBezTo>
                  <a:pt x="870" y="1217"/>
                  <a:pt x="870" y="1217"/>
                  <a:pt x="870" y="1217"/>
                </a:cubicBezTo>
                <a:cubicBezTo>
                  <a:pt x="918" y="1217"/>
                  <a:pt x="918" y="1217"/>
                  <a:pt x="918" y="1217"/>
                </a:cubicBezTo>
                <a:cubicBezTo>
                  <a:pt x="918" y="1258"/>
                  <a:pt x="918" y="1258"/>
                  <a:pt x="918" y="1258"/>
                </a:cubicBezTo>
                <a:cubicBezTo>
                  <a:pt x="918" y="1258"/>
                  <a:pt x="918" y="1258"/>
                  <a:pt x="918" y="1258"/>
                </a:cubicBezTo>
                <a:close/>
                <a:moveTo>
                  <a:pt x="918" y="1209"/>
                </a:moveTo>
                <a:cubicBezTo>
                  <a:pt x="870" y="1209"/>
                  <a:pt x="870" y="1209"/>
                  <a:pt x="870" y="1209"/>
                </a:cubicBezTo>
                <a:cubicBezTo>
                  <a:pt x="870" y="1177"/>
                  <a:pt x="870" y="1177"/>
                  <a:pt x="870" y="1177"/>
                </a:cubicBezTo>
                <a:cubicBezTo>
                  <a:pt x="918" y="1169"/>
                  <a:pt x="918" y="1169"/>
                  <a:pt x="918" y="1169"/>
                </a:cubicBezTo>
                <a:cubicBezTo>
                  <a:pt x="918" y="1209"/>
                  <a:pt x="918" y="1209"/>
                  <a:pt x="918" y="1209"/>
                </a:cubicBezTo>
                <a:cubicBezTo>
                  <a:pt x="918" y="1209"/>
                  <a:pt x="918" y="1209"/>
                  <a:pt x="918" y="1209"/>
                </a:cubicBezTo>
                <a:close/>
                <a:moveTo>
                  <a:pt x="1643" y="1088"/>
                </a:moveTo>
                <a:cubicBezTo>
                  <a:pt x="1643" y="1112"/>
                  <a:pt x="1619" y="1136"/>
                  <a:pt x="1595" y="1136"/>
                </a:cubicBezTo>
                <a:cubicBezTo>
                  <a:pt x="153" y="1136"/>
                  <a:pt x="153" y="1136"/>
                  <a:pt x="153" y="1136"/>
                </a:cubicBezTo>
                <a:cubicBezTo>
                  <a:pt x="129" y="1136"/>
                  <a:pt x="97" y="1112"/>
                  <a:pt x="97" y="1088"/>
                </a:cubicBezTo>
                <a:cubicBezTo>
                  <a:pt x="97" y="154"/>
                  <a:pt x="97" y="154"/>
                  <a:pt x="97" y="154"/>
                </a:cubicBezTo>
                <a:cubicBezTo>
                  <a:pt x="97" y="121"/>
                  <a:pt x="129" y="97"/>
                  <a:pt x="153" y="97"/>
                </a:cubicBezTo>
                <a:cubicBezTo>
                  <a:pt x="1595" y="97"/>
                  <a:pt x="1595" y="97"/>
                  <a:pt x="1595" y="97"/>
                </a:cubicBezTo>
                <a:cubicBezTo>
                  <a:pt x="1619" y="97"/>
                  <a:pt x="1643" y="121"/>
                  <a:pt x="1643" y="154"/>
                </a:cubicBezTo>
                <a:cubicBezTo>
                  <a:pt x="1643" y="1088"/>
                  <a:pt x="1643" y="1088"/>
                  <a:pt x="1643" y="1088"/>
                </a:cubicBezTo>
                <a:cubicBezTo>
                  <a:pt x="1643" y="1088"/>
                  <a:pt x="1643" y="1088"/>
                  <a:pt x="1643" y="1088"/>
                </a:cubicBezTo>
                <a:close/>
              </a:path>
            </a:pathLst>
          </a:custGeom>
          <a:solidFill>
            <a:schemeClr val="accent5"/>
          </a:solidFill>
          <a:ln>
            <a:noFill/>
          </a:ln>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nvGrpSpPr>
          <p:cNvPr id="12" name="Group 11"/>
          <p:cNvGrpSpPr/>
          <p:nvPr/>
        </p:nvGrpSpPr>
        <p:grpSpPr>
          <a:xfrm>
            <a:off x="9761461" y="2224328"/>
            <a:ext cx="1628527" cy="652170"/>
            <a:chOff x="9689722" y="2412407"/>
            <a:chExt cx="1628758" cy="652262"/>
          </a:xfrm>
        </p:grpSpPr>
        <p:sp>
          <p:nvSpPr>
            <p:cNvPr id="13" name="Freeform 7"/>
            <p:cNvSpPr>
              <a:spLocks/>
            </p:cNvSpPr>
            <p:nvPr/>
          </p:nvSpPr>
          <p:spPr bwMode="auto">
            <a:xfrm>
              <a:off x="9689722" y="24124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nvGrpSpPr>
            <p:cNvPr id="14" name="Group 13"/>
            <p:cNvGrpSpPr/>
            <p:nvPr/>
          </p:nvGrpSpPr>
          <p:grpSpPr>
            <a:xfrm>
              <a:off x="10379497" y="2705072"/>
              <a:ext cx="938983" cy="288115"/>
              <a:chOff x="10308455" y="2774544"/>
              <a:chExt cx="1138237" cy="288115"/>
            </a:xfrm>
          </p:grpSpPr>
          <p:sp>
            <p:nvSpPr>
              <p:cNvPr id="16" name="Rectangle 15"/>
              <p:cNvSpPr/>
              <p:nvPr/>
            </p:nvSpPr>
            <p:spPr bwMode="auto">
              <a:xfrm>
                <a:off x="10308455" y="2774544"/>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17" name="Rectangle 16"/>
              <p:cNvSpPr/>
              <p:nvPr/>
            </p:nvSpPr>
            <p:spPr bwMode="auto">
              <a:xfrm>
                <a:off x="10308455" y="2888660"/>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18" name="Rectangle 17"/>
              <p:cNvSpPr/>
              <p:nvPr/>
            </p:nvSpPr>
            <p:spPr bwMode="auto">
              <a:xfrm>
                <a:off x="10308455" y="3002776"/>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15" name="Rectangle 14"/>
            <p:cNvSpPr/>
            <p:nvPr/>
          </p:nvSpPr>
          <p:spPr bwMode="auto">
            <a:xfrm>
              <a:off x="10379498" y="2483890"/>
              <a:ext cx="935598" cy="101474"/>
            </a:xfrm>
            <a:prstGeom prst="rect">
              <a:avLst/>
            </a:prstGeom>
            <a:no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19" name="TextBox 18"/>
          <p:cNvSpPr txBox="1"/>
          <p:nvPr/>
        </p:nvSpPr>
        <p:spPr>
          <a:xfrm>
            <a:off x="10497688" y="2309748"/>
            <a:ext cx="863769" cy="84754"/>
          </a:xfrm>
          <a:prstGeom prst="rect">
            <a:avLst/>
          </a:prstGeom>
          <a:noFill/>
        </p:spPr>
        <p:txBody>
          <a:bodyPr wrap="square" lIns="0" tIns="0" rIns="0" bIns="0" rtlCol="0">
            <a:spAutoFit/>
          </a:bodyPr>
          <a:lstStyle/>
          <a:p>
            <a:pPr defTabSz="932324">
              <a:lnSpc>
                <a:spcPct val="90000"/>
              </a:lnSpc>
            </a:pPr>
            <a:r>
              <a:rPr lang="en-US" sz="600" b="1" spc="300" dirty="0">
                <a:gradFill>
                  <a:gsLst>
                    <a:gs pos="2917">
                      <a:srgbClr val="505050"/>
                    </a:gs>
                    <a:gs pos="30000">
                      <a:srgbClr val="505050"/>
                    </a:gs>
                  </a:gsLst>
                  <a:lin ang="5400000" scaled="0"/>
                </a:gradFill>
              </a:rPr>
              <a:t>XXXXX</a:t>
            </a:r>
          </a:p>
        </p:txBody>
      </p:sp>
      <p:grpSp>
        <p:nvGrpSpPr>
          <p:cNvPr id="20" name="Group 19"/>
          <p:cNvGrpSpPr/>
          <p:nvPr/>
        </p:nvGrpSpPr>
        <p:grpSpPr>
          <a:xfrm>
            <a:off x="6642619" y="2199291"/>
            <a:ext cx="1628527" cy="652170"/>
            <a:chOff x="9713071" y="4433007"/>
            <a:chExt cx="1628758" cy="652262"/>
          </a:xfrm>
        </p:grpSpPr>
        <p:sp>
          <p:nvSpPr>
            <p:cNvPr id="21" name="Freeform 7"/>
            <p:cNvSpPr>
              <a:spLocks/>
            </p:cNvSpPr>
            <p:nvPr/>
          </p:nvSpPr>
          <p:spPr bwMode="auto">
            <a:xfrm>
              <a:off x="9713071" y="44330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nvGrpSpPr>
            <p:cNvPr id="22" name="Group 21"/>
            <p:cNvGrpSpPr/>
            <p:nvPr/>
          </p:nvGrpSpPr>
          <p:grpSpPr>
            <a:xfrm>
              <a:off x="10402846" y="4725672"/>
              <a:ext cx="938983" cy="288115"/>
              <a:chOff x="10308455" y="2774544"/>
              <a:chExt cx="1138237" cy="288115"/>
            </a:xfrm>
          </p:grpSpPr>
          <p:sp>
            <p:nvSpPr>
              <p:cNvPr id="24" name="Rectangle 23"/>
              <p:cNvSpPr/>
              <p:nvPr/>
            </p:nvSpPr>
            <p:spPr bwMode="auto">
              <a:xfrm>
                <a:off x="10308455" y="2774544"/>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 name="Rectangle 24"/>
              <p:cNvSpPr/>
              <p:nvPr/>
            </p:nvSpPr>
            <p:spPr bwMode="auto">
              <a:xfrm>
                <a:off x="10308455" y="2888660"/>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 name="Rectangle 25"/>
              <p:cNvSpPr/>
              <p:nvPr/>
            </p:nvSpPr>
            <p:spPr bwMode="auto">
              <a:xfrm>
                <a:off x="10308455" y="3002776"/>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23" name="Rectangle 22"/>
            <p:cNvSpPr/>
            <p:nvPr/>
          </p:nvSpPr>
          <p:spPr bwMode="auto">
            <a:xfrm>
              <a:off x="10402847" y="4504490"/>
              <a:ext cx="935598" cy="101474"/>
            </a:xfrm>
            <a:prstGeom prst="rect">
              <a:avLst/>
            </a:prstGeom>
            <a:no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27" name="TextBox 26"/>
          <p:cNvSpPr txBox="1"/>
          <p:nvPr/>
        </p:nvSpPr>
        <p:spPr>
          <a:xfrm>
            <a:off x="7378848" y="2284712"/>
            <a:ext cx="580841" cy="84754"/>
          </a:xfrm>
          <a:prstGeom prst="rect">
            <a:avLst/>
          </a:prstGeom>
          <a:noFill/>
        </p:spPr>
        <p:txBody>
          <a:bodyPr wrap="square" lIns="0" tIns="0" rIns="0" bIns="0" rtlCol="0">
            <a:spAutoFit/>
          </a:bodyPr>
          <a:lstStyle/>
          <a:p>
            <a:pPr defTabSz="932324">
              <a:lnSpc>
                <a:spcPct val="90000"/>
              </a:lnSpc>
            </a:pPr>
            <a:r>
              <a:rPr lang="en-US" sz="600" b="1" spc="300" dirty="0">
                <a:gradFill>
                  <a:gsLst>
                    <a:gs pos="2917">
                      <a:srgbClr val="505050"/>
                    </a:gs>
                    <a:gs pos="30000">
                      <a:srgbClr val="505050"/>
                    </a:gs>
                  </a:gsLst>
                  <a:lin ang="5400000" scaled="0"/>
                </a:gradFill>
              </a:rPr>
              <a:t>XXXXX</a:t>
            </a:r>
          </a:p>
        </p:txBody>
      </p:sp>
      <p:grpSp>
        <p:nvGrpSpPr>
          <p:cNvPr id="28" name="Group 27"/>
          <p:cNvGrpSpPr/>
          <p:nvPr/>
        </p:nvGrpSpPr>
        <p:grpSpPr>
          <a:xfrm>
            <a:off x="6857089" y="4025950"/>
            <a:ext cx="1182148" cy="2259029"/>
            <a:chOff x="4908381" y="1920522"/>
            <a:chExt cx="1182316" cy="2259349"/>
          </a:xfrm>
        </p:grpSpPr>
        <p:sp>
          <p:nvSpPr>
            <p:cNvPr id="29" name="Rectangle 28"/>
            <p:cNvSpPr/>
            <p:nvPr/>
          </p:nvSpPr>
          <p:spPr bwMode="auto">
            <a:xfrm>
              <a:off x="5019675" y="2095461"/>
              <a:ext cx="976951" cy="181139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0" name="Freeform 5"/>
            <p:cNvSpPr>
              <a:spLocks noEditPoints="1"/>
            </p:cNvSpPr>
            <p:nvPr/>
          </p:nvSpPr>
          <p:spPr bwMode="auto">
            <a:xfrm>
              <a:off x="4908381" y="1920522"/>
              <a:ext cx="1182316" cy="2259349"/>
            </a:xfrm>
            <a:custGeom>
              <a:avLst/>
              <a:gdLst>
                <a:gd name="T0" fmla="*/ 1104 w 1184"/>
                <a:gd name="T1" fmla="*/ 0 h 2267"/>
                <a:gd name="T2" fmla="*/ 74 w 1184"/>
                <a:gd name="T3" fmla="*/ 0 h 2267"/>
                <a:gd name="T4" fmla="*/ 0 w 1184"/>
                <a:gd name="T5" fmla="*/ 79 h 2267"/>
                <a:gd name="T6" fmla="*/ 0 w 1184"/>
                <a:gd name="T7" fmla="*/ 2193 h 2267"/>
                <a:gd name="T8" fmla="*/ 74 w 1184"/>
                <a:gd name="T9" fmla="*/ 2267 h 2267"/>
                <a:gd name="T10" fmla="*/ 1104 w 1184"/>
                <a:gd name="T11" fmla="*/ 2267 h 2267"/>
                <a:gd name="T12" fmla="*/ 1184 w 1184"/>
                <a:gd name="T13" fmla="*/ 2193 h 2267"/>
                <a:gd name="T14" fmla="*/ 1184 w 1184"/>
                <a:gd name="T15" fmla="*/ 79 h 2267"/>
                <a:gd name="T16" fmla="*/ 1104 w 1184"/>
                <a:gd name="T17" fmla="*/ 0 h 2267"/>
                <a:gd name="T18" fmla="*/ 580 w 1184"/>
                <a:gd name="T19" fmla="*/ 2163 h 2267"/>
                <a:gd name="T20" fmla="*/ 531 w 1184"/>
                <a:gd name="T21" fmla="*/ 2157 h 2267"/>
                <a:gd name="T22" fmla="*/ 531 w 1184"/>
                <a:gd name="T23" fmla="*/ 2114 h 2267"/>
                <a:gd name="T24" fmla="*/ 580 w 1184"/>
                <a:gd name="T25" fmla="*/ 2114 h 2267"/>
                <a:gd name="T26" fmla="*/ 580 w 1184"/>
                <a:gd name="T27" fmla="*/ 2163 h 2267"/>
                <a:gd name="T28" fmla="*/ 580 w 1184"/>
                <a:gd name="T29" fmla="*/ 2163 h 2267"/>
                <a:gd name="T30" fmla="*/ 580 w 1184"/>
                <a:gd name="T31" fmla="*/ 2108 h 2267"/>
                <a:gd name="T32" fmla="*/ 531 w 1184"/>
                <a:gd name="T33" fmla="*/ 2108 h 2267"/>
                <a:gd name="T34" fmla="*/ 531 w 1184"/>
                <a:gd name="T35" fmla="*/ 2065 h 2267"/>
                <a:gd name="T36" fmla="*/ 580 w 1184"/>
                <a:gd name="T37" fmla="*/ 2059 h 2267"/>
                <a:gd name="T38" fmla="*/ 580 w 1184"/>
                <a:gd name="T39" fmla="*/ 2108 h 2267"/>
                <a:gd name="T40" fmla="*/ 580 w 1184"/>
                <a:gd name="T41" fmla="*/ 2108 h 2267"/>
                <a:gd name="T42" fmla="*/ 654 w 1184"/>
                <a:gd name="T43" fmla="*/ 2175 h 2267"/>
                <a:gd name="T44" fmla="*/ 586 w 1184"/>
                <a:gd name="T45" fmla="*/ 2163 h 2267"/>
                <a:gd name="T46" fmla="*/ 586 w 1184"/>
                <a:gd name="T47" fmla="*/ 2114 h 2267"/>
                <a:gd name="T48" fmla="*/ 654 w 1184"/>
                <a:gd name="T49" fmla="*/ 2114 h 2267"/>
                <a:gd name="T50" fmla="*/ 654 w 1184"/>
                <a:gd name="T51" fmla="*/ 2175 h 2267"/>
                <a:gd name="T52" fmla="*/ 654 w 1184"/>
                <a:gd name="T53" fmla="*/ 2175 h 2267"/>
                <a:gd name="T54" fmla="*/ 654 w 1184"/>
                <a:gd name="T55" fmla="*/ 2108 h 2267"/>
                <a:gd name="T56" fmla="*/ 586 w 1184"/>
                <a:gd name="T57" fmla="*/ 2108 h 2267"/>
                <a:gd name="T58" fmla="*/ 586 w 1184"/>
                <a:gd name="T59" fmla="*/ 2059 h 2267"/>
                <a:gd name="T60" fmla="*/ 654 w 1184"/>
                <a:gd name="T61" fmla="*/ 2046 h 2267"/>
                <a:gd name="T62" fmla="*/ 654 w 1184"/>
                <a:gd name="T63" fmla="*/ 2108 h 2267"/>
                <a:gd name="T64" fmla="*/ 654 w 1184"/>
                <a:gd name="T65" fmla="*/ 2108 h 2267"/>
                <a:gd name="T66" fmla="*/ 1080 w 1184"/>
                <a:gd name="T67" fmla="*/ 1961 h 2267"/>
                <a:gd name="T68" fmla="*/ 111 w 1184"/>
                <a:gd name="T69" fmla="*/ 1961 h 2267"/>
                <a:gd name="T70" fmla="*/ 111 w 1184"/>
                <a:gd name="T71" fmla="*/ 184 h 2267"/>
                <a:gd name="T72" fmla="*/ 1080 w 1184"/>
                <a:gd name="T73" fmla="*/ 184 h 2267"/>
                <a:gd name="T74" fmla="*/ 1080 w 1184"/>
                <a:gd name="T75" fmla="*/ 1961 h 2267"/>
                <a:gd name="T76" fmla="*/ 1080 w 1184"/>
                <a:gd name="T77" fmla="*/ 1961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4" h="2267">
                  <a:moveTo>
                    <a:pt x="1104" y="0"/>
                  </a:moveTo>
                  <a:cubicBezTo>
                    <a:pt x="74" y="0"/>
                    <a:pt x="74" y="0"/>
                    <a:pt x="74" y="0"/>
                  </a:cubicBezTo>
                  <a:cubicBezTo>
                    <a:pt x="31" y="0"/>
                    <a:pt x="0" y="36"/>
                    <a:pt x="0" y="79"/>
                  </a:cubicBezTo>
                  <a:cubicBezTo>
                    <a:pt x="0" y="2193"/>
                    <a:pt x="0" y="2193"/>
                    <a:pt x="0" y="2193"/>
                  </a:cubicBezTo>
                  <a:cubicBezTo>
                    <a:pt x="0" y="2230"/>
                    <a:pt x="31" y="2267"/>
                    <a:pt x="74" y="2267"/>
                  </a:cubicBezTo>
                  <a:cubicBezTo>
                    <a:pt x="1104" y="2267"/>
                    <a:pt x="1104" y="2267"/>
                    <a:pt x="1104" y="2267"/>
                  </a:cubicBezTo>
                  <a:cubicBezTo>
                    <a:pt x="1153" y="2267"/>
                    <a:pt x="1184" y="2230"/>
                    <a:pt x="1184" y="2193"/>
                  </a:cubicBezTo>
                  <a:cubicBezTo>
                    <a:pt x="1184" y="79"/>
                    <a:pt x="1184" y="79"/>
                    <a:pt x="1184" y="79"/>
                  </a:cubicBezTo>
                  <a:cubicBezTo>
                    <a:pt x="1184" y="36"/>
                    <a:pt x="1153" y="0"/>
                    <a:pt x="1104" y="0"/>
                  </a:cubicBezTo>
                  <a:close/>
                  <a:moveTo>
                    <a:pt x="580" y="2163"/>
                  </a:moveTo>
                  <a:cubicBezTo>
                    <a:pt x="531" y="2157"/>
                    <a:pt x="531" y="2157"/>
                    <a:pt x="531" y="2157"/>
                  </a:cubicBezTo>
                  <a:cubicBezTo>
                    <a:pt x="531" y="2114"/>
                    <a:pt x="531" y="2114"/>
                    <a:pt x="531" y="2114"/>
                  </a:cubicBezTo>
                  <a:cubicBezTo>
                    <a:pt x="580" y="2114"/>
                    <a:pt x="580" y="2114"/>
                    <a:pt x="580" y="2114"/>
                  </a:cubicBezTo>
                  <a:cubicBezTo>
                    <a:pt x="580" y="2163"/>
                    <a:pt x="580" y="2163"/>
                    <a:pt x="580" y="2163"/>
                  </a:cubicBezTo>
                  <a:cubicBezTo>
                    <a:pt x="580" y="2163"/>
                    <a:pt x="580" y="2163"/>
                    <a:pt x="580" y="2163"/>
                  </a:cubicBezTo>
                  <a:close/>
                  <a:moveTo>
                    <a:pt x="580" y="2108"/>
                  </a:moveTo>
                  <a:cubicBezTo>
                    <a:pt x="531" y="2108"/>
                    <a:pt x="531" y="2108"/>
                    <a:pt x="531" y="2108"/>
                  </a:cubicBezTo>
                  <a:cubicBezTo>
                    <a:pt x="531" y="2065"/>
                    <a:pt x="531" y="2065"/>
                    <a:pt x="531" y="2065"/>
                  </a:cubicBezTo>
                  <a:cubicBezTo>
                    <a:pt x="580" y="2059"/>
                    <a:pt x="580" y="2059"/>
                    <a:pt x="580" y="2059"/>
                  </a:cubicBezTo>
                  <a:cubicBezTo>
                    <a:pt x="580" y="2108"/>
                    <a:pt x="580" y="2108"/>
                    <a:pt x="580" y="2108"/>
                  </a:cubicBezTo>
                  <a:cubicBezTo>
                    <a:pt x="580" y="2108"/>
                    <a:pt x="580" y="2108"/>
                    <a:pt x="580" y="2108"/>
                  </a:cubicBezTo>
                  <a:close/>
                  <a:moveTo>
                    <a:pt x="654" y="2175"/>
                  </a:moveTo>
                  <a:cubicBezTo>
                    <a:pt x="586" y="2163"/>
                    <a:pt x="586" y="2163"/>
                    <a:pt x="586" y="2163"/>
                  </a:cubicBezTo>
                  <a:cubicBezTo>
                    <a:pt x="586" y="2114"/>
                    <a:pt x="586" y="2114"/>
                    <a:pt x="586" y="2114"/>
                  </a:cubicBezTo>
                  <a:cubicBezTo>
                    <a:pt x="654" y="2114"/>
                    <a:pt x="654" y="2114"/>
                    <a:pt x="654" y="2114"/>
                  </a:cubicBezTo>
                  <a:cubicBezTo>
                    <a:pt x="654" y="2175"/>
                    <a:pt x="654" y="2175"/>
                    <a:pt x="654" y="2175"/>
                  </a:cubicBezTo>
                  <a:cubicBezTo>
                    <a:pt x="654" y="2175"/>
                    <a:pt x="654" y="2175"/>
                    <a:pt x="654" y="2175"/>
                  </a:cubicBezTo>
                  <a:close/>
                  <a:moveTo>
                    <a:pt x="654" y="2108"/>
                  </a:moveTo>
                  <a:cubicBezTo>
                    <a:pt x="586" y="2108"/>
                    <a:pt x="586" y="2108"/>
                    <a:pt x="586" y="2108"/>
                  </a:cubicBezTo>
                  <a:cubicBezTo>
                    <a:pt x="586" y="2059"/>
                    <a:pt x="586" y="2059"/>
                    <a:pt x="586" y="2059"/>
                  </a:cubicBezTo>
                  <a:cubicBezTo>
                    <a:pt x="654" y="2046"/>
                    <a:pt x="654" y="2046"/>
                    <a:pt x="654" y="2046"/>
                  </a:cubicBezTo>
                  <a:cubicBezTo>
                    <a:pt x="654" y="2108"/>
                    <a:pt x="654" y="2108"/>
                    <a:pt x="654" y="2108"/>
                  </a:cubicBezTo>
                  <a:cubicBezTo>
                    <a:pt x="654" y="2108"/>
                    <a:pt x="654" y="2108"/>
                    <a:pt x="654" y="2108"/>
                  </a:cubicBezTo>
                  <a:close/>
                  <a:moveTo>
                    <a:pt x="1080" y="1961"/>
                  </a:moveTo>
                  <a:cubicBezTo>
                    <a:pt x="111" y="1961"/>
                    <a:pt x="111" y="1961"/>
                    <a:pt x="111" y="1961"/>
                  </a:cubicBezTo>
                  <a:cubicBezTo>
                    <a:pt x="111" y="355"/>
                    <a:pt x="111" y="184"/>
                    <a:pt x="111" y="184"/>
                  </a:cubicBezTo>
                  <a:cubicBezTo>
                    <a:pt x="1080" y="184"/>
                    <a:pt x="1080" y="184"/>
                    <a:pt x="1080" y="184"/>
                  </a:cubicBezTo>
                  <a:cubicBezTo>
                    <a:pt x="1080" y="1961"/>
                    <a:pt x="1080" y="1961"/>
                    <a:pt x="1080" y="1961"/>
                  </a:cubicBezTo>
                  <a:cubicBezTo>
                    <a:pt x="1080" y="1961"/>
                    <a:pt x="1080" y="1961"/>
                    <a:pt x="1080" y="19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grpSp>
        <p:nvGrpSpPr>
          <p:cNvPr id="31" name="Group 30"/>
          <p:cNvGrpSpPr/>
          <p:nvPr/>
        </p:nvGrpSpPr>
        <p:grpSpPr>
          <a:xfrm>
            <a:off x="7013154" y="4327155"/>
            <a:ext cx="858374" cy="934296"/>
            <a:chOff x="5064468" y="2221770"/>
            <a:chExt cx="858496" cy="934429"/>
          </a:xfrm>
          <a:solidFill>
            <a:schemeClr val="bg2"/>
          </a:solidFill>
        </p:grpSpPr>
        <p:sp>
          <p:nvSpPr>
            <p:cNvPr id="32" name="Freeform 7"/>
            <p:cNvSpPr>
              <a:spLocks/>
            </p:cNvSpPr>
            <p:nvPr/>
          </p:nvSpPr>
          <p:spPr bwMode="auto">
            <a:xfrm>
              <a:off x="5081492" y="2221770"/>
              <a:ext cx="263606" cy="312857"/>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bg1">
                <a:lumMod val="50000"/>
              </a:schemeClr>
            </a:solidFill>
            <a:ln>
              <a:noFill/>
            </a:ln>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nvGrpSpPr>
            <p:cNvPr id="33" name="Group 32"/>
            <p:cNvGrpSpPr/>
            <p:nvPr/>
          </p:nvGrpSpPr>
          <p:grpSpPr>
            <a:xfrm>
              <a:off x="5064468" y="2669415"/>
              <a:ext cx="858496" cy="288115"/>
              <a:chOff x="10308455" y="2774544"/>
              <a:chExt cx="1138237" cy="288115"/>
            </a:xfrm>
            <a:grpFill/>
          </p:grpSpPr>
          <p:sp>
            <p:nvSpPr>
              <p:cNvPr id="35" name="Rectangle 34"/>
              <p:cNvSpPr/>
              <p:nvPr/>
            </p:nvSpPr>
            <p:spPr bwMode="auto">
              <a:xfrm>
                <a:off x="10308455" y="2774544"/>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6" name="Rectangle 35"/>
              <p:cNvSpPr/>
              <p:nvPr/>
            </p:nvSpPr>
            <p:spPr bwMode="auto">
              <a:xfrm>
                <a:off x="10308455" y="2888660"/>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7" name="Rectangle 36"/>
              <p:cNvSpPr/>
              <p:nvPr/>
            </p:nvSpPr>
            <p:spPr bwMode="auto">
              <a:xfrm>
                <a:off x="10308455" y="3002776"/>
                <a:ext cx="1138237" cy="5988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34" name="Rectangle 33"/>
            <p:cNvSpPr/>
            <p:nvPr/>
          </p:nvSpPr>
          <p:spPr bwMode="auto">
            <a:xfrm>
              <a:off x="5064468" y="3054725"/>
              <a:ext cx="858495" cy="101474"/>
            </a:xfrm>
            <a:prstGeom prst="rect">
              <a:avLst/>
            </a:prstGeom>
            <a:solidFill>
              <a:schemeClr val="bg1"/>
            </a:solidFill>
            <a:ln w="12700">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38" name="TextBox 37"/>
          <p:cNvSpPr txBox="1"/>
          <p:nvPr/>
        </p:nvSpPr>
        <p:spPr>
          <a:xfrm>
            <a:off x="7062719" y="5164472"/>
            <a:ext cx="586122" cy="98880"/>
          </a:xfrm>
          <a:prstGeom prst="rect">
            <a:avLst/>
          </a:prstGeom>
          <a:noFill/>
        </p:spPr>
        <p:txBody>
          <a:bodyPr wrap="square" lIns="0" tIns="0" rIns="0" bIns="0" rtlCol="0">
            <a:spAutoFit/>
          </a:bodyPr>
          <a:lstStyle/>
          <a:p>
            <a:pPr defTabSz="932324">
              <a:lnSpc>
                <a:spcPct val="90000"/>
              </a:lnSpc>
            </a:pPr>
            <a:r>
              <a:rPr lang="en-US" sz="700" b="1" spc="300" dirty="0">
                <a:gradFill>
                  <a:gsLst>
                    <a:gs pos="2917">
                      <a:srgbClr val="505050"/>
                    </a:gs>
                    <a:gs pos="30000">
                      <a:srgbClr val="505050"/>
                    </a:gs>
                  </a:gsLst>
                  <a:lin ang="5400000" scaled="0"/>
                </a:gradFill>
              </a:rPr>
              <a:t>XXXXX</a:t>
            </a:r>
          </a:p>
        </p:txBody>
      </p:sp>
      <p:grpSp>
        <p:nvGrpSpPr>
          <p:cNvPr id="39" name="Group 38"/>
          <p:cNvGrpSpPr/>
          <p:nvPr/>
        </p:nvGrpSpPr>
        <p:grpSpPr>
          <a:xfrm>
            <a:off x="6642619" y="2199291"/>
            <a:ext cx="1628527" cy="652170"/>
            <a:chOff x="9713071" y="4433007"/>
            <a:chExt cx="1628758" cy="652262"/>
          </a:xfrm>
          <a:solidFill>
            <a:schemeClr val="bg2"/>
          </a:solidFill>
        </p:grpSpPr>
        <p:sp>
          <p:nvSpPr>
            <p:cNvPr id="40" name="Freeform 7"/>
            <p:cNvSpPr>
              <a:spLocks/>
            </p:cNvSpPr>
            <p:nvPr/>
          </p:nvSpPr>
          <p:spPr bwMode="auto">
            <a:xfrm>
              <a:off x="9713071" y="44330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nvGrpSpPr>
            <p:cNvPr id="41" name="Group 40"/>
            <p:cNvGrpSpPr/>
            <p:nvPr/>
          </p:nvGrpSpPr>
          <p:grpSpPr>
            <a:xfrm>
              <a:off x="10402846" y="4725672"/>
              <a:ext cx="938983" cy="288115"/>
              <a:chOff x="10308455" y="2774544"/>
              <a:chExt cx="1138237" cy="288115"/>
            </a:xfrm>
            <a:grpFill/>
          </p:grpSpPr>
          <p:sp>
            <p:nvSpPr>
              <p:cNvPr id="43" name="Rectangle 42"/>
              <p:cNvSpPr/>
              <p:nvPr/>
            </p:nvSpPr>
            <p:spPr bwMode="auto">
              <a:xfrm>
                <a:off x="10308455" y="2774544"/>
                <a:ext cx="1138237" cy="59883"/>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44" name="Rectangle 43"/>
              <p:cNvSpPr/>
              <p:nvPr/>
            </p:nvSpPr>
            <p:spPr bwMode="auto">
              <a:xfrm>
                <a:off x="10308455" y="2888660"/>
                <a:ext cx="1138237" cy="59883"/>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45" name="Rectangle 44"/>
              <p:cNvSpPr/>
              <p:nvPr/>
            </p:nvSpPr>
            <p:spPr bwMode="auto">
              <a:xfrm>
                <a:off x="10308455" y="3002776"/>
                <a:ext cx="1138237" cy="59883"/>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42" name="Rectangle 41"/>
            <p:cNvSpPr/>
            <p:nvPr/>
          </p:nvSpPr>
          <p:spPr bwMode="auto">
            <a:xfrm>
              <a:off x="10402847" y="4504490"/>
              <a:ext cx="935598" cy="101474"/>
            </a:xfrm>
            <a:prstGeom prst="rect">
              <a:avLst/>
            </a:prstGeom>
            <a:no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46" name="Group 45"/>
          <p:cNvGrpSpPr/>
          <p:nvPr/>
        </p:nvGrpSpPr>
        <p:grpSpPr>
          <a:xfrm>
            <a:off x="9761461" y="2224328"/>
            <a:ext cx="1628527" cy="652170"/>
            <a:chOff x="9713071" y="4433007"/>
            <a:chExt cx="1628758" cy="652262"/>
          </a:xfrm>
          <a:solidFill>
            <a:schemeClr val="accent2"/>
          </a:solidFill>
        </p:grpSpPr>
        <p:sp>
          <p:nvSpPr>
            <p:cNvPr id="47" name="Freeform 7"/>
            <p:cNvSpPr>
              <a:spLocks/>
            </p:cNvSpPr>
            <p:nvPr/>
          </p:nvSpPr>
          <p:spPr bwMode="auto">
            <a:xfrm>
              <a:off x="9713071" y="4433007"/>
              <a:ext cx="549581" cy="652262"/>
            </a:xfrm>
            <a:custGeom>
              <a:avLst/>
              <a:gdLst>
                <a:gd name="T0" fmla="*/ 925 w 925"/>
                <a:gd name="T1" fmla="*/ 1097 h 1097"/>
                <a:gd name="T2" fmla="*/ 854 w 925"/>
                <a:gd name="T3" fmla="*/ 770 h 1097"/>
                <a:gd name="T4" fmla="*/ 701 w 925"/>
                <a:gd name="T5" fmla="*/ 666 h 1097"/>
                <a:gd name="T6" fmla="*/ 608 w 925"/>
                <a:gd name="T7" fmla="*/ 622 h 1097"/>
                <a:gd name="T8" fmla="*/ 602 w 925"/>
                <a:gd name="T9" fmla="*/ 584 h 1097"/>
                <a:gd name="T10" fmla="*/ 569 w 925"/>
                <a:gd name="T11" fmla="*/ 579 h 1097"/>
                <a:gd name="T12" fmla="*/ 564 w 925"/>
                <a:gd name="T13" fmla="*/ 535 h 1097"/>
                <a:gd name="T14" fmla="*/ 602 w 925"/>
                <a:gd name="T15" fmla="*/ 448 h 1097"/>
                <a:gd name="T16" fmla="*/ 641 w 925"/>
                <a:gd name="T17" fmla="*/ 398 h 1097"/>
                <a:gd name="T18" fmla="*/ 624 w 925"/>
                <a:gd name="T19" fmla="*/ 322 h 1097"/>
                <a:gd name="T20" fmla="*/ 624 w 925"/>
                <a:gd name="T21" fmla="*/ 169 h 1097"/>
                <a:gd name="T22" fmla="*/ 351 w 925"/>
                <a:gd name="T23" fmla="*/ 98 h 1097"/>
                <a:gd name="T24" fmla="*/ 285 w 925"/>
                <a:gd name="T25" fmla="*/ 278 h 1097"/>
                <a:gd name="T26" fmla="*/ 301 w 925"/>
                <a:gd name="T27" fmla="*/ 327 h 1097"/>
                <a:gd name="T28" fmla="*/ 296 w 925"/>
                <a:gd name="T29" fmla="*/ 409 h 1097"/>
                <a:gd name="T30" fmla="*/ 323 w 925"/>
                <a:gd name="T31" fmla="*/ 448 h 1097"/>
                <a:gd name="T32" fmla="*/ 367 w 925"/>
                <a:gd name="T33" fmla="*/ 535 h 1097"/>
                <a:gd name="T34" fmla="*/ 367 w 925"/>
                <a:gd name="T35" fmla="*/ 579 h 1097"/>
                <a:gd name="T36" fmla="*/ 334 w 925"/>
                <a:gd name="T37" fmla="*/ 584 h 1097"/>
                <a:gd name="T38" fmla="*/ 329 w 925"/>
                <a:gd name="T39" fmla="*/ 617 h 1097"/>
                <a:gd name="T40" fmla="*/ 241 w 925"/>
                <a:gd name="T41" fmla="*/ 660 h 1097"/>
                <a:gd name="T42" fmla="*/ 61 w 925"/>
                <a:gd name="T43" fmla="*/ 802 h 1097"/>
                <a:gd name="T44" fmla="*/ 0 w 925"/>
                <a:gd name="T45" fmla="*/ 1097 h 1097"/>
                <a:gd name="T46" fmla="*/ 925 w 925"/>
                <a:gd name="T47"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5" h="1097">
                  <a:moveTo>
                    <a:pt x="925" y="1097"/>
                  </a:moveTo>
                  <a:cubicBezTo>
                    <a:pt x="925" y="1037"/>
                    <a:pt x="854" y="770"/>
                    <a:pt x="854" y="770"/>
                  </a:cubicBezTo>
                  <a:cubicBezTo>
                    <a:pt x="854" y="731"/>
                    <a:pt x="799" y="688"/>
                    <a:pt x="701" y="666"/>
                  </a:cubicBezTo>
                  <a:cubicBezTo>
                    <a:pt x="651" y="650"/>
                    <a:pt x="608" y="622"/>
                    <a:pt x="608" y="622"/>
                  </a:cubicBezTo>
                  <a:cubicBezTo>
                    <a:pt x="597" y="617"/>
                    <a:pt x="602" y="584"/>
                    <a:pt x="602" y="584"/>
                  </a:cubicBezTo>
                  <a:cubicBezTo>
                    <a:pt x="569" y="579"/>
                    <a:pt x="569" y="579"/>
                    <a:pt x="569" y="579"/>
                  </a:cubicBezTo>
                  <a:cubicBezTo>
                    <a:pt x="569" y="573"/>
                    <a:pt x="564" y="535"/>
                    <a:pt x="564" y="535"/>
                  </a:cubicBezTo>
                  <a:cubicBezTo>
                    <a:pt x="602" y="524"/>
                    <a:pt x="602" y="448"/>
                    <a:pt x="602" y="448"/>
                  </a:cubicBezTo>
                  <a:cubicBezTo>
                    <a:pt x="624" y="458"/>
                    <a:pt x="641" y="398"/>
                    <a:pt x="641" y="398"/>
                  </a:cubicBezTo>
                  <a:cubicBezTo>
                    <a:pt x="668" y="316"/>
                    <a:pt x="624" y="322"/>
                    <a:pt x="624" y="322"/>
                  </a:cubicBezTo>
                  <a:cubicBezTo>
                    <a:pt x="641" y="262"/>
                    <a:pt x="624" y="169"/>
                    <a:pt x="624" y="169"/>
                  </a:cubicBezTo>
                  <a:cubicBezTo>
                    <a:pt x="608" y="0"/>
                    <a:pt x="318" y="43"/>
                    <a:pt x="351" y="98"/>
                  </a:cubicBezTo>
                  <a:cubicBezTo>
                    <a:pt x="263" y="87"/>
                    <a:pt x="285" y="278"/>
                    <a:pt x="285" y="278"/>
                  </a:cubicBezTo>
                  <a:cubicBezTo>
                    <a:pt x="301" y="327"/>
                    <a:pt x="301" y="327"/>
                    <a:pt x="301" y="327"/>
                  </a:cubicBezTo>
                  <a:cubicBezTo>
                    <a:pt x="269" y="349"/>
                    <a:pt x="290" y="377"/>
                    <a:pt x="296" y="409"/>
                  </a:cubicBezTo>
                  <a:cubicBezTo>
                    <a:pt x="296" y="458"/>
                    <a:pt x="323" y="448"/>
                    <a:pt x="323" y="448"/>
                  </a:cubicBezTo>
                  <a:cubicBezTo>
                    <a:pt x="329" y="529"/>
                    <a:pt x="367" y="535"/>
                    <a:pt x="367" y="535"/>
                  </a:cubicBezTo>
                  <a:cubicBezTo>
                    <a:pt x="372" y="584"/>
                    <a:pt x="367" y="579"/>
                    <a:pt x="367" y="579"/>
                  </a:cubicBezTo>
                  <a:cubicBezTo>
                    <a:pt x="334" y="584"/>
                    <a:pt x="334" y="584"/>
                    <a:pt x="334" y="584"/>
                  </a:cubicBezTo>
                  <a:cubicBezTo>
                    <a:pt x="334" y="595"/>
                    <a:pt x="329" y="617"/>
                    <a:pt x="329" y="617"/>
                  </a:cubicBezTo>
                  <a:cubicBezTo>
                    <a:pt x="290" y="633"/>
                    <a:pt x="279" y="644"/>
                    <a:pt x="241" y="660"/>
                  </a:cubicBezTo>
                  <a:cubicBezTo>
                    <a:pt x="159" y="699"/>
                    <a:pt x="77" y="742"/>
                    <a:pt x="61" y="802"/>
                  </a:cubicBezTo>
                  <a:cubicBezTo>
                    <a:pt x="44" y="862"/>
                    <a:pt x="0" y="1097"/>
                    <a:pt x="0" y="1097"/>
                  </a:cubicBezTo>
                  <a:cubicBezTo>
                    <a:pt x="925" y="1097"/>
                    <a:pt x="925" y="1097"/>
                    <a:pt x="925" y="1097"/>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nvGrpSpPr>
            <p:cNvPr id="48" name="Group 47"/>
            <p:cNvGrpSpPr/>
            <p:nvPr/>
          </p:nvGrpSpPr>
          <p:grpSpPr>
            <a:xfrm>
              <a:off x="10402846" y="4725672"/>
              <a:ext cx="938983" cy="288115"/>
              <a:chOff x="10308455" y="2774544"/>
              <a:chExt cx="1138237" cy="288115"/>
            </a:xfrm>
            <a:grpFill/>
          </p:grpSpPr>
          <p:sp>
            <p:nvSpPr>
              <p:cNvPr id="50" name="Rectangle 49"/>
              <p:cNvSpPr/>
              <p:nvPr/>
            </p:nvSpPr>
            <p:spPr bwMode="auto">
              <a:xfrm>
                <a:off x="10308455" y="2774544"/>
                <a:ext cx="1138237" cy="59883"/>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51" name="Rectangle 50"/>
              <p:cNvSpPr/>
              <p:nvPr/>
            </p:nvSpPr>
            <p:spPr bwMode="auto">
              <a:xfrm>
                <a:off x="10308455" y="2888660"/>
                <a:ext cx="1138237" cy="59883"/>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52" name="Rectangle 51"/>
              <p:cNvSpPr/>
              <p:nvPr/>
            </p:nvSpPr>
            <p:spPr bwMode="auto">
              <a:xfrm>
                <a:off x="10308455" y="3002776"/>
                <a:ext cx="1138237" cy="59883"/>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sp>
          <p:nvSpPr>
            <p:cNvPr id="49" name="Rectangle 48"/>
            <p:cNvSpPr/>
            <p:nvPr/>
          </p:nvSpPr>
          <p:spPr bwMode="auto">
            <a:xfrm>
              <a:off x="10402847" y="4504490"/>
              <a:ext cx="935598" cy="101474"/>
            </a:xfrm>
            <a:prstGeom prst="rect">
              <a:avLst/>
            </a:prstGeom>
            <a:no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53" name="Group 52"/>
          <p:cNvGrpSpPr/>
          <p:nvPr/>
        </p:nvGrpSpPr>
        <p:grpSpPr>
          <a:xfrm>
            <a:off x="8427771" y="2032330"/>
            <a:ext cx="1114268" cy="1112680"/>
            <a:chOff x="10720476" y="3274243"/>
            <a:chExt cx="1114426" cy="1112838"/>
          </a:xfrm>
        </p:grpSpPr>
        <p:sp>
          <p:nvSpPr>
            <p:cNvPr id="54" name="Freeform 53"/>
            <p:cNvSpPr/>
            <p:nvPr/>
          </p:nvSpPr>
          <p:spPr bwMode="auto">
            <a:xfrm>
              <a:off x="10915650" y="3409950"/>
              <a:ext cx="838200" cy="885825"/>
            </a:xfrm>
            <a:custGeom>
              <a:avLst/>
              <a:gdLst>
                <a:gd name="connsiteX0" fmla="*/ 390525 w 838200"/>
                <a:gd name="connsiteY0" fmla="*/ 0 h 885825"/>
                <a:gd name="connsiteX1" fmla="*/ 0 w 838200"/>
                <a:gd name="connsiteY1" fmla="*/ 371475 h 885825"/>
                <a:gd name="connsiteX2" fmla="*/ 419100 w 838200"/>
                <a:gd name="connsiteY2" fmla="*/ 885825 h 885825"/>
                <a:gd name="connsiteX3" fmla="*/ 838200 w 838200"/>
                <a:gd name="connsiteY3" fmla="*/ 438150 h 885825"/>
                <a:gd name="connsiteX4" fmla="*/ 390525 w 838200"/>
                <a:gd name="connsiteY4" fmla="*/ 0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885825">
                  <a:moveTo>
                    <a:pt x="390525" y="0"/>
                  </a:moveTo>
                  <a:lnTo>
                    <a:pt x="0" y="371475"/>
                  </a:lnTo>
                  <a:lnTo>
                    <a:pt x="419100" y="885825"/>
                  </a:lnTo>
                  <a:lnTo>
                    <a:pt x="838200" y="438150"/>
                  </a:lnTo>
                  <a:lnTo>
                    <a:pt x="390525" y="0"/>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55" name="Freeform 22"/>
            <p:cNvSpPr>
              <a:spLocks noEditPoints="1"/>
            </p:cNvSpPr>
            <p:nvPr/>
          </p:nvSpPr>
          <p:spPr bwMode="auto">
            <a:xfrm>
              <a:off x="10720476" y="3274243"/>
              <a:ext cx="1114426" cy="1112838"/>
            </a:xfrm>
            <a:custGeom>
              <a:avLst/>
              <a:gdLst>
                <a:gd name="T0" fmla="*/ 1900 w 1970"/>
                <a:gd name="T1" fmla="*/ 851 h 1965"/>
                <a:gd name="T2" fmla="*/ 1900 w 1970"/>
                <a:gd name="T3" fmla="*/ 1108 h 1965"/>
                <a:gd name="T4" fmla="*/ 1117 w 1970"/>
                <a:gd name="T5" fmla="*/ 1894 h 1965"/>
                <a:gd name="T6" fmla="*/ 859 w 1970"/>
                <a:gd name="T7" fmla="*/ 1894 h 1965"/>
                <a:gd name="T8" fmla="*/ 71 w 1970"/>
                <a:gd name="T9" fmla="*/ 1108 h 1965"/>
                <a:gd name="T10" fmla="*/ 71 w 1970"/>
                <a:gd name="T11" fmla="*/ 851 h 1965"/>
                <a:gd name="T12" fmla="*/ 859 w 1970"/>
                <a:gd name="T13" fmla="*/ 70 h 1965"/>
                <a:gd name="T14" fmla="*/ 1117 w 1970"/>
                <a:gd name="T15" fmla="*/ 70 h 1965"/>
                <a:gd name="T16" fmla="*/ 1900 w 1970"/>
                <a:gd name="T17" fmla="*/ 851 h 1965"/>
                <a:gd name="T18" fmla="*/ 1900 w 1970"/>
                <a:gd name="T19" fmla="*/ 851 h 1965"/>
                <a:gd name="T20" fmla="*/ 1041 w 1970"/>
                <a:gd name="T21" fmla="*/ 947 h 1965"/>
                <a:gd name="T22" fmla="*/ 1086 w 1970"/>
                <a:gd name="T23" fmla="*/ 781 h 1965"/>
                <a:gd name="T24" fmla="*/ 1122 w 1970"/>
                <a:gd name="T25" fmla="*/ 559 h 1965"/>
                <a:gd name="T26" fmla="*/ 1086 w 1970"/>
                <a:gd name="T27" fmla="*/ 463 h 1965"/>
                <a:gd name="T28" fmla="*/ 990 w 1970"/>
                <a:gd name="T29" fmla="*/ 428 h 1965"/>
                <a:gd name="T30" fmla="*/ 899 w 1970"/>
                <a:gd name="T31" fmla="*/ 463 h 1965"/>
                <a:gd name="T32" fmla="*/ 864 w 1970"/>
                <a:gd name="T33" fmla="*/ 559 h 1965"/>
                <a:gd name="T34" fmla="*/ 899 w 1970"/>
                <a:gd name="T35" fmla="*/ 781 h 1965"/>
                <a:gd name="T36" fmla="*/ 940 w 1970"/>
                <a:gd name="T37" fmla="*/ 947 h 1965"/>
                <a:gd name="T38" fmla="*/ 975 w 1970"/>
                <a:gd name="T39" fmla="*/ 1164 h 1965"/>
                <a:gd name="T40" fmla="*/ 1011 w 1970"/>
                <a:gd name="T41" fmla="*/ 1164 h 1965"/>
                <a:gd name="T42" fmla="*/ 1041 w 1970"/>
                <a:gd name="T43" fmla="*/ 947 h 1965"/>
                <a:gd name="T44" fmla="*/ 904 w 1970"/>
                <a:gd name="T45" fmla="*/ 1315 h 1965"/>
                <a:gd name="T46" fmla="*/ 869 w 1970"/>
                <a:gd name="T47" fmla="*/ 1405 h 1965"/>
                <a:gd name="T48" fmla="*/ 904 w 1970"/>
                <a:gd name="T49" fmla="*/ 1496 h 1965"/>
                <a:gd name="T50" fmla="*/ 995 w 1970"/>
                <a:gd name="T51" fmla="*/ 1531 h 1965"/>
                <a:gd name="T52" fmla="*/ 1086 w 1970"/>
                <a:gd name="T53" fmla="*/ 1496 h 1965"/>
                <a:gd name="T54" fmla="*/ 1122 w 1970"/>
                <a:gd name="T55" fmla="*/ 1405 h 1965"/>
                <a:gd name="T56" fmla="*/ 1086 w 1970"/>
                <a:gd name="T57" fmla="*/ 1315 h 1965"/>
                <a:gd name="T58" fmla="*/ 995 w 1970"/>
                <a:gd name="T59" fmla="*/ 1280 h 1965"/>
                <a:gd name="T60" fmla="*/ 904 w 1970"/>
                <a:gd name="T61" fmla="*/ 131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0" h="1965">
                  <a:moveTo>
                    <a:pt x="1900" y="851"/>
                  </a:moveTo>
                  <a:cubicBezTo>
                    <a:pt x="1970" y="922"/>
                    <a:pt x="1970" y="1038"/>
                    <a:pt x="1900" y="1108"/>
                  </a:cubicBezTo>
                  <a:cubicBezTo>
                    <a:pt x="1117" y="1894"/>
                    <a:pt x="1117" y="1894"/>
                    <a:pt x="1117" y="1894"/>
                  </a:cubicBezTo>
                  <a:cubicBezTo>
                    <a:pt x="1046" y="1965"/>
                    <a:pt x="930" y="1965"/>
                    <a:pt x="859" y="1894"/>
                  </a:cubicBezTo>
                  <a:cubicBezTo>
                    <a:pt x="71" y="1108"/>
                    <a:pt x="71" y="1108"/>
                    <a:pt x="71" y="1108"/>
                  </a:cubicBezTo>
                  <a:cubicBezTo>
                    <a:pt x="0" y="1038"/>
                    <a:pt x="0" y="922"/>
                    <a:pt x="71" y="851"/>
                  </a:cubicBezTo>
                  <a:cubicBezTo>
                    <a:pt x="859" y="70"/>
                    <a:pt x="859" y="70"/>
                    <a:pt x="859" y="70"/>
                  </a:cubicBezTo>
                  <a:cubicBezTo>
                    <a:pt x="930" y="0"/>
                    <a:pt x="1046" y="0"/>
                    <a:pt x="1117" y="70"/>
                  </a:cubicBezTo>
                  <a:cubicBezTo>
                    <a:pt x="1900" y="851"/>
                    <a:pt x="1900" y="851"/>
                    <a:pt x="1900" y="851"/>
                  </a:cubicBezTo>
                  <a:cubicBezTo>
                    <a:pt x="1900" y="851"/>
                    <a:pt x="1900" y="851"/>
                    <a:pt x="1900" y="851"/>
                  </a:cubicBezTo>
                  <a:close/>
                  <a:moveTo>
                    <a:pt x="1041" y="947"/>
                  </a:moveTo>
                  <a:cubicBezTo>
                    <a:pt x="1086" y="781"/>
                    <a:pt x="1086" y="781"/>
                    <a:pt x="1086" y="781"/>
                  </a:cubicBezTo>
                  <a:cubicBezTo>
                    <a:pt x="1112" y="670"/>
                    <a:pt x="1122" y="599"/>
                    <a:pt x="1122" y="559"/>
                  </a:cubicBezTo>
                  <a:cubicBezTo>
                    <a:pt x="1122" y="519"/>
                    <a:pt x="1112" y="489"/>
                    <a:pt x="1086" y="463"/>
                  </a:cubicBezTo>
                  <a:cubicBezTo>
                    <a:pt x="1061" y="438"/>
                    <a:pt x="1031" y="428"/>
                    <a:pt x="990" y="428"/>
                  </a:cubicBezTo>
                  <a:cubicBezTo>
                    <a:pt x="955" y="428"/>
                    <a:pt x="920" y="438"/>
                    <a:pt x="899" y="463"/>
                  </a:cubicBezTo>
                  <a:cubicBezTo>
                    <a:pt x="874" y="489"/>
                    <a:pt x="864" y="519"/>
                    <a:pt x="864" y="559"/>
                  </a:cubicBezTo>
                  <a:cubicBezTo>
                    <a:pt x="864" y="604"/>
                    <a:pt x="874" y="680"/>
                    <a:pt x="899" y="781"/>
                  </a:cubicBezTo>
                  <a:cubicBezTo>
                    <a:pt x="940" y="947"/>
                    <a:pt x="940" y="947"/>
                    <a:pt x="940" y="947"/>
                  </a:cubicBezTo>
                  <a:cubicBezTo>
                    <a:pt x="960" y="1033"/>
                    <a:pt x="970" y="1103"/>
                    <a:pt x="975" y="1164"/>
                  </a:cubicBezTo>
                  <a:cubicBezTo>
                    <a:pt x="1011" y="1164"/>
                    <a:pt x="1011" y="1164"/>
                    <a:pt x="1011" y="1164"/>
                  </a:cubicBezTo>
                  <a:cubicBezTo>
                    <a:pt x="1016" y="1083"/>
                    <a:pt x="1026" y="1007"/>
                    <a:pt x="1041" y="947"/>
                  </a:cubicBezTo>
                  <a:close/>
                  <a:moveTo>
                    <a:pt x="904" y="1315"/>
                  </a:moveTo>
                  <a:cubicBezTo>
                    <a:pt x="879" y="1340"/>
                    <a:pt x="869" y="1370"/>
                    <a:pt x="869" y="1405"/>
                  </a:cubicBezTo>
                  <a:cubicBezTo>
                    <a:pt x="869" y="1441"/>
                    <a:pt x="879" y="1471"/>
                    <a:pt x="904" y="1496"/>
                  </a:cubicBezTo>
                  <a:cubicBezTo>
                    <a:pt x="930" y="1521"/>
                    <a:pt x="960" y="1531"/>
                    <a:pt x="995" y="1531"/>
                  </a:cubicBezTo>
                  <a:cubicBezTo>
                    <a:pt x="1031" y="1531"/>
                    <a:pt x="1061" y="1521"/>
                    <a:pt x="1086" y="1496"/>
                  </a:cubicBezTo>
                  <a:cubicBezTo>
                    <a:pt x="1107" y="1471"/>
                    <a:pt x="1122" y="1441"/>
                    <a:pt x="1122" y="1405"/>
                  </a:cubicBezTo>
                  <a:cubicBezTo>
                    <a:pt x="1122" y="1370"/>
                    <a:pt x="1107" y="1340"/>
                    <a:pt x="1086" y="1315"/>
                  </a:cubicBezTo>
                  <a:cubicBezTo>
                    <a:pt x="1061" y="1290"/>
                    <a:pt x="1031" y="1280"/>
                    <a:pt x="995" y="1280"/>
                  </a:cubicBezTo>
                  <a:cubicBezTo>
                    <a:pt x="960" y="1280"/>
                    <a:pt x="930" y="1290"/>
                    <a:pt x="904" y="131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ndParaRPr>
            </a:p>
          </p:txBody>
        </p:sp>
      </p:grpSp>
      <p:sp>
        <p:nvSpPr>
          <p:cNvPr id="56" name="Down Arrow 55"/>
          <p:cNvSpPr/>
          <p:nvPr/>
        </p:nvSpPr>
        <p:spPr>
          <a:xfrm>
            <a:off x="7227845" y="3475663"/>
            <a:ext cx="456719" cy="41568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57" name="Rectangle 56"/>
          <p:cNvSpPr/>
          <p:nvPr/>
        </p:nvSpPr>
        <p:spPr>
          <a:xfrm>
            <a:off x="7101754" y="1461837"/>
            <a:ext cx="636309" cy="350330"/>
          </a:xfrm>
          <a:prstGeom prst="rect">
            <a:avLst/>
          </a:prstGeom>
        </p:spPr>
        <p:txBody>
          <a:bodyPr wrap="none">
            <a:spAutoFit/>
          </a:bodyPr>
          <a:lstStyle/>
          <a:p>
            <a:pPr defTabSz="932597"/>
            <a:r>
              <a:rPr lang="en-US" sz="1632" b="1" dirty="0">
                <a:solidFill>
                  <a:prstClr val="white">
                    <a:lumMod val="50000"/>
                  </a:prstClr>
                </a:solidFill>
              </a:rPr>
              <a:t>User</a:t>
            </a:r>
          </a:p>
        </p:txBody>
      </p:sp>
      <p:sp>
        <p:nvSpPr>
          <p:cNvPr id="58" name="Rectangle 57"/>
          <p:cNvSpPr/>
          <p:nvPr/>
        </p:nvSpPr>
        <p:spPr>
          <a:xfrm>
            <a:off x="10063553" y="1475463"/>
            <a:ext cx="1126784" cy="350330"/>
          </a:xfrm>
          <a:prstGeom prst="rect">
            <a:avLst/>
          </a:prstGeom>
        </p:spPr>
        <p:txBody>
          <a:bodyPr wrap="none">
            <a:spAutoFit/>
          </a:bodyPr>
          <a:lstStyle/>
          <a:p>
            <a:pPr defTabSz="932597"/>
            <a:r>
              <a:rPr lang="en-US" sz="1632" b="1" dirty="0">
                <a:solidFill>
                  <a:prstClr val="white">
                    <a:lumMod val="50000"/>
                  </a:prstClr>
                </a:solidFill>
              </a:rPr>
              <a:t>Non-user</a:t>
            </a:r>
          </a:p>
        </p:txBody>
      </p:sp>
      <p:sp>
        <p:nvSpPr>
          <p:cNvPr id="59" name="Down Arrow 58"/>
          <p:cNvSpPr/>
          <p:nvPr/>
        </p:nvSpPr>
        <p:spPr>
          <a:xfrm rot="10800000">
            <a:off x="7217286" y="3422185"/>
            <a:ext cx="456719" cy="41568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Tree>
    <p:extLst>
      <p:ext uri="{BB962C8B-B14F-4D97-AF65-F5344CB8AC3E}">
        <p14:creationId xmlns:p14="http://schemas.microsoft.com/office/powerpoint/2010/main" val="352766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 presetClass="entr" presetSubtype="0" fill="hold" grpId="0" nodeType="withEffect">
                                  <p:stCondLst>
                                    <p:cond delay="250"/>
                                  </p:stCondLst>
                                  <p:childTnLst>
                                    <p:set>
                                      <p:cBhvr>
                                        <p:cTn id="20" dur="1" fill="hold">
                                          <p:stCondLst>
                                            <p:cond delay="0"/>
                                          </p:stCondLst>
                                        </p:cTn>
                                        <p:tgtEl>
                                          <p:spTgt spid="57"/>
                                        </p:tgtEl>
                                        <p:attrNameLst>
                                          <p:attrName>style.visibility</p:attrName>
                                        </p:attrNameLst>
                                      </p:cBhvr>
                                      <p:to>
                                        <p:strVal val="visible"/>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250" fill="hold"/>
                                        <p:tgtEl>
                                          <p:spTgt spid="53"/>
                                        </p:tgtEl>
                                        <p:attrNameLst>
                                          <p:attrName>ppt_w</p:attrName>
                                        </p:attrNameLst>
                                      </p:cBhvr>
                                      <p:tavLst>
                                        <p:tav tm="0">
                                          <p:val>
                                            <p:fltVal val="0"/>
                                          </p:val>
                                        </p:tav>
                                        <p:tav tm="100000">
                                          <p:val>
                                            <p:strVal val="#ppt_w"/>
                                          </p:val>
                                        </p:tav>
                                      </p:tavLst>
                                    </p:anim>
                                    <p:anim calcmode="lin" valueType="num">
                                      <p:cBhvr>
                                        <p:cTn id="47" dur="250" fill="hold"/>
                                        <p:tgtEl>
                                          <p:spTgt spid="53"/>
                                        </p:tgtEl>
                                        <p:attrNameLst>
                                          <p:attrName>ppt_h</p:attrName>
                                        </p:attrNameLst>
                                      </p:cBhvr>
                                      <p:tavLst>
                                        <p:tav tm="0">
                                          <p:val>
                                            <p:fltVal val="0"/>
                                          </p:val>
                                        </p:tav>
                                        <p:tav tm="100000">
                                          <p:val>
                                            <p:strVal val="#ppt_h"/>
                                          </p:val>
                                        </p:tav>
                                      </p:tavLst>
                                    </p:anim>
                                    <p:animEffect transition="in" filter="fade">
                                      <p:cBhvr>
                                        <p:cTn id="48" dur="250"/>
                                        <p:tgtEl>
                                          <p:spTgt spid="53"/>
                                        </p:tgtEl>
                                      </p:cBhvr>
                                    </p:animEffect>
                                  </p:childTnLst>
                                </p:cTn>
                              </p:par>
                            </p:childTnLst>
                          </p:cTn>
                        </p:par>
                        <p:par>
                          <p:cTn id="49" fill="hold">
                            <p:stCondLst>
                              <p:cond delay="3250"/>
                            </p:stCondLst>
                            <p:childTnLst>
                              <p:par>
                                <p:cTn id="50" presetID="10" presetClass="entr" presetSubtype="0"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3750"/>
                            </p:stCondLst>
                            <p:childTnLst>
                              <p:par>
                                <p:cTn id="57" presetID="1" presetClass="exit" presetSubtype="0" fill="hold" grpId="1" nodeType="afterEffect">
                                  <p:stCondLst>
                                    <p:cond delay="0"/>
                                  </p:stCondLst>
                                  <p:childTnLst>
                                    <p:set>
                                      <p:cBhvr>
                                        <p:cTn id="58" dur="1" fill="hold">
                                          <p:stCondLst>
                                            <p:cond delay="0"/>
                                          </p:stCondLst>
                                        </p:cTn>
                                        <p:tgtEl>
                                          <p:spTgt spid="56"/>
                                        </p:tgtEl>
                                        <p:attrNameLst>
                                          <p:attrName>style.visibility</p:attrName>
                                        </p:attrNameLst>
                                      </p:cBhvr>
                                      <p:to>
                                        <p:strVal val="hidden"/>
                                      </p:to>
                                    </p:set>
                                  </p:childTnLst>
                                </p:cTn>
                              </p:par>
                            </p:childTnLst>
                          </p:cTn>
                        </p:par>
                        <p:par>
                          <p:cTn id="59" fill="hold">
                            <p:stCondLst>
                              <p:cond delay="3750"/>
                            </p:stCondLst>
                            <p:childTnLst>
                              <p:par>
                                <p:cTn id="60" presetID="53" presetClass="entr" presetSubtype="16"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par>
                          <p:cTn id="65" fill="hold">
                            <p:stCondLst>
                              <p:cond delay="4250"/>
                            </p:stCondLst>
                            <p:childTnLst>
                              <p:par>
                                <p:cTn id="66" presetID="22" presetClass="entr" presetSubtype="8" fill="hold" grpId="0" nodeType="afterEffect">
                                  <p:stCondLst>
                                    <p:cond delay="50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childTnLst>
                          </p:cTn>
                        </p:par>
                        <p:par>
                          <p:cTn id="69" fill="hold">
                            <p:stCondLst>
                              <p:cond delay="5250"/>
                            </p:stCondLst>
                            <p:childTnLst>
                              <p:par>
                                <p:cTn id="70" presetID="10"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par>
                          <p:cTn id="73" fill="hold">
                            <p:stCondLst>
                              <p:cond delay="5750"/>
                            </p:stCondLst>
                            <p:childTnLst>
                              <p:par>
                                <p:cTn id="74" presetID="10" presetClass="entr" presetSubtype="0"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6250"/>
                            </p:stCondLst>
                            <p:childTnLst>
                              <p:par>
                                <p:cTn id="81" presetID="10" presetClass="exit" presetSubtype="0" fill="hold" grpId="1" nodeType="afterEffect">
                                  <p:stCondLst>
                                    <p:cond delay="50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par>
                                <p:cTn id="84" presetID="1" presetClass="exit" presetSubtype="0" fill="hold" grpId="1" nodeType="withEffect">
                                  <p:stCondLst>
                                    <p:cond delay="500"/>
                                  </p:stCondLst>
                                  <p:childTnLst>
                                    <p:set>
                                      <p:cBhvr>
                                        <p:cTn id="85" dur="1" fill="hold">
                                          <p:stCondLst>
                                            <p:cond delay="0"/>
                                          </p:stCondLst>
                                        </p:cTn>
                                        <p:tgtEl>
                                          <p:spTgt spid="58"/>
                                        </p:tgtEl>
                                        <p:attrNameLst>
                                          <p:attrName>style.visibility</p:attrName>
                                        </p:attrNameLst>
                                      </p:cBhvr>
                                      <p:to>
                                        <p:strVal val="hidden"/>
                                      </p:to>
                                    </p:set>
                                  </p:childTnLst>
                                </p:cTn>
                              </p:par>
                              <p:par>
                                <p:cTn id="86" presetID="10" presetClass="exit" presetSubtype="0" fill="hold" nodeType="withEffect">
                                  <p:stCondLst>
                                    <p:cond delay="500"/>
                                  </p:stCondLst>
                                  <p:childTnLst>
                                    <p:animEffect transition="out" filter="fade">
                                      <p:cBhvr>
                                        <p:cTn id="87" dur="500"/>
                                        <p:tgtEl>
                                          <p:spTgt spid="53"/>
                                        </p:tgtEl>
                                      </p:cBhvr>
                                    </p:animEffect>
                                    <p:set>
                                      <p:cBhvr>
                                        <p:cTn id="88" dur="1" fill="hold">
                                          <p:stCondLst>
                                            <p:cond delay="499"/>
                                          </p:stCondLst>
                                        </p:cTn>
                                        <p:tgtEl>
                                          <p:spTgt spid="53"/>
                                        </p:tgtEl>
                                        <p:attrNameLst>
                                          <p:attrName>style.visibility</p:attrName>
                                        </p:attrNameLst>
                                      </p:cBhvr>
                                      <p:to>
                                        <p:strVal val="hidden"/>
                                      </p:to>
                                    </p:set>
                                  </p:childTnLst>
                                </p:cTn>
                              </p:par>
                              <p:par>
                                <p:cTn id="89" presetID="10" presetClass="exit" presetSubtype="0" fill="hold" nodeType="withEffect">
                                  <p:stCondLst>
                                    <p:cond delay="50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10" presetClass="exit" presetSubtype="0" fill="hold" grpId="1" nodeType="withEffect">
                                  <p:stCondLst>
                                    <p:cond delay="500"/>
                                  </p:stCondLst>
                                  <p:childTnLst>
                                    <p:animEffect transition="out" filter="fade">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par>
                                <p:cTn id="95" presetID="10" presetClass="exit" presetSubtype="0" fill="hold" nodeType="withEffect">
                                  <p:stCondLst>
                                    <p:cond delay="500"/>
                                  </p:stCondLst>
                                  <p:childTnLst>
                                    <p:animEffect transition="out" filter="fade">
                                      <p:cBhvr>
                                        <p:cTn id="96" dur="500"/>
                                        <p:tgtEl>
                                          <p:spTgt spid="46"/>
                                        </p:tgtEl>
                                      </p:cBhvr>
                                    </p:animEffect>
                                    <p:set>
                                      <p:cBhvr>
                                        <p:cTn id="97" dur="1" fill="hold">
                                          <p:stCondLst>
                                            <p:cond delay="499"/>
                                          </p:stCondLst>
                                        </p:cTn>
                                        <p:tgtEl>
                                          <p:spTgt spid="46"/>
                                        </p:tgtEl>
                                        <p:attrNameLst>
                                          <p:attrName>style.visibility</p:attrName>
                                        </p:attrNameLst>
                                      </p:cBhvr>
                                      <p:to>
                                        <p:strVal val="hidden"/>
                                      </p:to>
                                    </p:set>
                                  </p:childTnLst>
                                </p:cTn>
                              </p:par>
                            </p:childTnLst>
                          </p:cTn>
                        </p:par>
                        <p:par>
                          <p:cTn id="98" fill="hold">
                            <p:stCondLst>
                              <p:cond delay="7250"/>
                            </p:stCondLst>
                            <p:childTnLst>
                              <p:par>
                                <p:cTn id="99" presetID="1" presetClass="exit" presetSubtype="0" fill="hold" grpId="1" nodeType="afterEffect">
                                  <p:stCondLst>
                                    <p:cond delay="0"/>
                                  </p:stCondLst>
                                  <p:childTnLst>
                                    <p:set>
                                      <p:cBhvr>
                                        <p:cTn id="100"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11" grpId="0" animBg="1"/>
      <p:bldP spid="19" grpId="0"/>
      <p:bldP spid="19" grpId="1"/>
      <p:bldP spid="27" grpId="0"/>
      <p:bldP spid="38" grpId="0"/>
      <p:bldP spid="56" grpId="0" animBg="1"/>
      <p:bldP spid="56" grpId="1" animBg="1"/>
      <p:bldP spid="57" grpId="0"/>
      <p:bldP spid="58" grpId="0"/>
      <p:bldP spid="58" grpId="1"/>
      <p:bldP spid="59" grpId="0" animBg="1"/>
      <p:bldP spid="5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rey circle"/>
          <p:cNvSpPr/>
          <p:nvPr/>
        </p:nvSpPr>
        <p:spPr bwMode="auto">
          <a:xfrm>
            <a:off x="1831632" y="1811492"/>
            <a:ext cx="3630113" cy="3631783"/>
          </a:xfrm>
          <a:prstGeom prst="ellipse">
            <a:avLst/>
          </a:prstGeom>
          <a:noFill/>
          <a:ln w="142875">
            <a:solidFill>
              <a:schemeClr val="bg2">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0865" tIns="40432" rIns="80865" bIns="40432" numCol="1" rtlCol="0" anchor="ctr" anchorCtr="0" compatLnSpc="1">
            <a:prstTxWarp prst="textNoShape">
              <a:avLst/>
            </a:prstTxWarp>
          </a:bodyPr>
          <a:lstStyle/>
          <a:p>
            <a:pPr algn="ctr" defTabSz="808421" fontAlgn="base">
              <a:lnSpc>
                <a:spcPct val="90000"/>
              </a:lnSpc>
              <a:spcBef>
                <a:spcPct val="0"/>
              </a:spcBef>
              <a:spcAft>
                <a:spcPct val="0"/>
              </a:spcAft>
            </a:pPr>
            <a:endParaRPr lang="en-US" sz="1734" spc="-45" dirty="0">
              <a:gradFill>
                <a:gsLst>
                  <a:gs pos="0">
                    <a:srgbClr val="EFEFEF"/>
                  </a:gs>
                  <a:gs pos="100000">
                    <a:srgbClr val="EFEFEF"/>
                  </a:gs>
                </a:gsLst>
                <a:lin ang="5400000" scaled="0"/>
              </a:gradFill>
            </a:endParaRPr>
          </a:p>
        </p:txBody>
      </p:sp>
      <p:sp>
        <p:nvSpPr>
          <p:cNvPr id="9" name="Rectangle 8"/>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Encryption in transit</a:t>
            </a:r>
          </a:p>
        </p:txBody>
      </p:sp>
      <p:cxnSp>
        <p:nvCxnSpPr>
          <p:cNvPr id="37" name="Straight Connector 36"/>
          <p:cNvCxnSpPr/>
          <p:nvPr/>
        </p:nvCxnSpPr>
        <p:spPr>
          <a:xfrm flipV="1">
            <a:off x="7248025" y="1639835"/>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TextBox 7"/>
          <p:cNvSpPr txBox="1"/>
          <p:nvPr/>
        </p:nvSpPr>
        <p:spPr>
          <a:xfrm>
            <a:off x="7410861" y="1811492"/>
            <a:ext cx="4769810" cy="4796200"/>
          </a:xfrm>
          <a:prstGeom prst="rect">
            <a:avLst/>
          </a:prstGeom>
          <a:noFill/>
        </p:spPr>
        <p:txBody>
          <a:bodyPr wrap="square" lIns="69699" tIns="34850" rIns="69699" bIns="3485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1182">
              <a:spcAft>
                <a:spcPts val="612"/>
              </a:spcAft>
            </a:pPr>
            <a:r>
              <a:rPr lang="en-US" sz="2040" b="1" dirty="0">
                <a:solidFill>
                  <a:srgbClr val="0171B0"/>
                </a:solidFill>
              </a:rPr>
              <a:t>AZURE:</a:t>
            </a:r>
          </a:p>
          <a:p>
            <a:pPr marL="241245" indent="-241245">
              <a:spcAft>
                <a:spcPts val="612"/>
              </a:spcAft>
              <a:buFont typeface="Arial" panose="020B0604020202020204" pitchFamily="34" charset="0"/>
              <a:buChar char="•"/>
            </a:pPr>
            <a:r>
              <a:rPr lang="en-US" sz="1836" dirty="0">
                <a:solidFill>
                  <a:prstClr val="white"/>
                </a:solidFill>
              </a:rPr>
              <a:t>Encrypts most communication between Azure datacenters</a:t>
            </a:r>
          </a:p>
          <a:p>
            <a:pPr marL="241245" indent="-241245">
              <a:spcAft>
                <a:spcPts val="612"/>
              </a:spcAft>
              <a:buFont typeface="Arial" panose="020B0604020202020204" pitchFamily="34" charset="0"/>
              <a:buChar char="•"/>
            </a:pPr>
            <a:r>
              <a:rPr lang="en-US" sz="1836" dirty="0">
                <a:solidFill>
                  <a:prstClr val="white"/>
                </a:solidFill>
              </a:rPr>
              <a:t>Encrypts transactions through Azure Portal using HTTPS</a:t>
            </a:r>
          </a:p>
          <a:p>
            <a:pPr marL="241245" indent="-241245">
              <a:spcAft>
                <a:spcPts val="612"/>
              </a:spcAft>
              <a:buFont typeface="Arial" panose="020B0604020202020204" pitchFamily="34" charset="0"/>
              <a:buChar char="•"/>
            </a:pPr>
            <a:r>
              <a:rPr lang="en-US" sz="1836" dirty="0">
                <a:solidFill>
                  <a:prstClr val="white"/>
                </a:solidFill>
              </a:rPr>
              <a:t>Supports FIPS 140-2</a:t>
            </a:r>
          </a:p>
          <a:p>
            <a:pPr defTabSz="951182">
              <a:spcAft>
                <a:spcPts val="612"/>
              </a:spcAft>
            </a:pPr>
            <a:r>
              <a:rPr lang="en-US" sz="2040" b="1" dirty="0">
                <a:solidFill>
                  <a:srgbClr val="0171B0"/>
                </a:solidFill>
              </a:rPr>
              <a:t>CUSTOMER:</a:t>
            </a:r>
          </a:p>
          <a:p>
            <a:pPr marL="241245" indent="-241245">
              <a:spcAft>
                <a:spcPts val="612"/>
              </a:spcAft>
              <a:buFont typeface="Arial" panose="020B0604020202020204" pitchFamily="34" charset="0"/>
              <a:buChar char="•"/>
            </a:pPr>
            <a:r>
              <a:rPr lang="en-US" sz="1836" dirty="0">
                <a:solidFill>
                  <a:prstClr val="white"/>
                </a:solidFill>
              </a:rPr>
              <a:t>Can choose HTTPS for REST API (recommended) </a:t>
            </a:r>
          </a:p>
          <a:p>
            <a:pPr marL="241245" indent="-241245">
              <a:spcAft>
                <a:spcPts val="612"/>
              </a:spcAft>
              <a:buFont typeface="Arial" panose="020B0604020202020204" pitchFamily="34" charset="0"/>
              <a:buChar char="•"/>
            </a:pPr>
            <a:r>
              <a:rPr lang="en-US" sz="1836" dirty="0">
                <a:solidFill>
                  <a:prstClr val="white"/>
                </a:solidFill>
              </a:rPr>
              <a:t>Configures HTTPS endpoints for application running in Azure</a:t>
            </a:r>
          </a:p>
          <a:p>
            <a:pPr marL="241245" indent="-241245">
              <a:spcAft>
                <a:spcPts val="612"/>
              </a:spcAft>
              <a:buFont typeface="Arial" panose="020B0604020202020204" pitchFamily="34" charset="0"/>
              <a:buChar char="•"/>
              <a:defRPr/>
            </a:pPr>
            <a:r>
              <a:rPr lang="en-US" sz="1836" dirty="0">
                <a:solidFill>
                  <a:prstClr val="white"/>
                </a:solidFill>
              </a:rPr>
              <a:t>Encrypts traffic between Web client and server by implementing TLS on IIS</a:t>
            </a:r>
          </a:p>
          <a:p>
            <a:pPr marL="241245" indent="-241245">
              <a:spcAft>
                <a:spcPts val="612"/>
              </a:spcAft>
              <a:buFont typeface="Arial" panose="020B0604020202020204" pitchFamily="34" charset="0"/>
              <a:buChar char="•"/>
            </a:pPr>
            <a:endParaRPr lang="en-US" sz="1836" dirty="0">
              <a:solidFill>
                <a:srgbClr val="44546A"/>
              </a:solidFill>
            </a:endParaRPr>
          </a:p>
        </p:txBody>
      </p:sp>
      <p:grpSp>
        <p:nvGrpSpPr>
          <p:cNvPr id="2" name="Group 1"/>
          <p:cNvGrpSpPr/>
          <p:nvPr/>
        </p:nvGrpSpPr>
        <p:grpSpPr>
          <a:xfrm>
            <a:off x="1216721" y="3187545"/>
            <a:ext cx="1165754" cy="1162712"/>
            <a:chOff x="4754458" y="2998503"/>
            <a:chExt cx="1143000" cy="1140017"/>
          </a:xfrm>
        </p:grpSpPr>
        <p:sp>
          <p:nvSpPr>
            <p:cNvPr id="41" name="Rectangle 40"/>
            <p:cNvSpPr/>
            <p:nvPr/>
          </p:nvSpPr>
          <p:spPr>
            <a:xfrm>
              <a:off x="4754458" y="2998503"/>
              <a:ext cx="1143000" cy="114001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pic>
          <p:nvPicPr>
            <p:cNvPr id="39" name="Picture 38"/>
            <p:cNvPicPr>
              <a:picLocks noChangeAspect="1"/>
            </p:cNvPicPr>
            <p:nvPr/>
          </p:nvPicPr>
          <p:blipFill>
            <a:blip r:embed="rId3">
              <a:biLevel thresh="25000"/>
            </a:blip>
            <a:stretch>
              <a:fillRect/>
            </a:stretch>
          </p:blipFill>
          <p:spPr>
            <a:xfrm>
              <a:off x="4825114" y="3100463"/>
              <a:ext cx="1013888" cy="935312"/>
            </a:xfrm>
            <a:prstGeom prst="rect">
              <a:avLst/>
            </a:prstGeom>
          </p:spPr>
        </p:pic>
        <p:sp>
          <p:nvSpPr>
            <p:cNvPr id="40" name="TextBox 152"/>
            <p:cNvSpPr txBox="1"/>
            <p:nvPr/>
          </p:nvSpPr>
          <p:spPr>
            <a:xfrm>
              <a:off x="5038365" y="3271713"/>
              <a:ext cx="562975" cy="4062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prstClr val="white"/>
                  </a:solidFill>
                  <a:latin typeface="Segoe UI Semibold" panose="020B0702040204020203" pitchFamily="34" charset="0"/>
                </a:rPr>
                <a:t>Azure </a:t>
              </a:r>
            </a:p>
            <a:p>
              <a:pPr algn="ctr"/>
              <a:r>
                <a:rPr lang="en-US" sz="1020" dirty="0">
                  <a:solidFill>
                    <a:prstClr val="white"/>
                  </a:solidFill>
                  <a:latin typeface="Segoe UI Semibold" panose="020B0702040204020203" pitchFamily="34" charset="0"/>
                </a:rPr>
                <a:t>Portal</a:t>
              </a:r>
            </a:p>
          </p:txBody>
        </p:sp>
      </p:grpSp>
      <p:grpSp>
        <p:nvGrpSpPr>
          <p:cNvPr id="3" name="Group 2"/>
          <p:cNvGrpSpPr/>
          <p:nvPr/>
        </p:nvGrpSpPr>
        <p:grpSpPr>
          <a:xfrm>
            <a:off x="4882882" y="2466772"/>
            <a:ext cx="1585014" cy="2604259"/>
            <a:chOff x="1243410" y="2304323"/>
            <a:chExt cx="1554076" cy="2553427"/>
          </a:xfrm>
        </p:grpSpPr>
        <p:sp>
          <p:nvSpPr>
            <p:cNvPr id="24" name="Rectangle 23"/>
            <p:cNvSpPr/>
            <p:nvPr/>
          </p:nvSpPr>
          <p:spPr>
            <a:xfrm>
              <a:off x="1243410" y="2304323"/>
              <a:ext cx="1554076" cy="255342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grpSp>
          <p:nvGrpSpPr>
            <p:cNvPr id="45" name="Group 44"/>
            <p:cNvGrpSpPr/>
            <p:nvPr/>
          </p:nvGrpSpPr>
          <p:grpSpPr>
            <a:xfrm>
              <a:off x="1566243" y="2380992"/>
              <a:ext cx="940524" cy="940523"/>
              <a:chOff x="2536162" y="4969433"/>
              <a:chExt cx="889279" cy="889279"/>
            </a:xfrm>
          </p:grpSpPr>
          <p:sp>
            <p:nvSpPr>
              <p:cNvPr id="46" name="Oval 45"/>
              <p:cNvSpPr/>
              <p:nvPr/>
            </p:nvSpPr>
            <p:spPr>
              <a:xfrm>
                <a:off x="2536162" y="4969433"/>
                <a:ext cx="889279" cy="8892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pic>
            <p:nvPicPr>
              <p:cNvPr id="47" name="Picture 46"/>
              <p:cNvPicPr>
                <a:picLocks noChangeAspect="1"/>
              </p:cNvPicPr>
              <p:nvPr/>
            </p:nvPicPr>
            <p:blipFill>
              <a:blip r:embed="rId4"/>
              <a:stretch>
                <a:fillRect/>
              </a:stretch>
            </p:blipFill>
            <p:spPr>
              <a:xfrm>
                <a:off x="2995121" y="5392799"/>
                <a:ext cx="264522" cy="268765"/>
              </a:xfrm>
              <a:prstGeom prst="rect">
                <a:avLst/>
              </a:prstGeom>
            </p:spPr>
          </p:pic>
          <p:sp>
            <p:nvSpPr>
              <p:cNvPr id="48" name="TextBox 171"/>
              <p:cNvSpPr txBox="1"/>
              <p:nvPr/>
            </p:nvSpPr>
            <p:spPr>
              <a:xfrm>
                <a:off x="2594862" y="5045663"/>
                <a:ext cx="800149" cy="384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spc="-31" dirty="0">
                    <a:solidFill>
                      <a:prstClr val="black">
                        <a:lumMod val="75000"/>
                        <a:lumOff val="25000"/>
                      </a:prstClr>
                    </a:solidFill>
                    <a:latin typeface="Segoe UI Semibold" panose="020B0702040204020203" pitchFamily="34" charset="0"/>
                  </a:rPr>
                  <a:t>Azure</a:t>
                </a:r>
              </a:p>
              <a:p>
                <a:pPr algn="ctr"/>
                <a:r>
                  <a:rPr lang="en-US" sz="1020" spc="-31" dirty="0">
                    <a:solidFill>
                      <a:prstClr val="black">
                        <a:lumMod val="75000"/>
                        <a:lumOff val="25000"/>
                      </a:prstClr>
                    </a:solidFill>
                    <a:latin typeface="Segoe UI Semibold" panose="020B0702040204020203" pitchFamily="34" charset="0"/>
                  </a:rPr>
                  <a:t>Data Center</a:t>
                </a:r>
              </a:p>
            </p:txBody>
          </p:sp>
        </p:grpSp>
        <p:pic>
          <p:nvPicPr>
            <p:cNvPr id="49" name="Picture 48"/>
            <p:cNvPicPr>
              <a:picLocks noChangeAspect="1"/>
            </p:cNvPicPr>
            <p:nvPr/>
          </p:nvPicPr>
          <p:blipFill>
            <a:blip r:embed="rId4"/>
            <a:stretch>
              <a:fillRect/>
            </a:stretch>
          </p:blipFill>
          <p:spPr>
            <a:xfrm>
              <a:off x="1751578" y="2826927"/>
              <a:ext cx="279765" cy="284252"/>
            </a:xfrm>
            <a:prstGeom prst="rect">
              <a:avLst/>
            </a:prstGeom>
          </p:spPr>
        </p:pic>
        <p:grpSp>
          <p:nvGrpSpPr>
            <p:cNvPr id="50" name="Group 49"/>
            <p:cNvGrpSpPr/>
            <p:nvPr/>
          </p:nvGrpSpPr>
          <p:grpSpPr>
            <a:xfrm>
              <a:off x="1576836" y="3709212"/>
              <a:ext cx="940524" cy="940523"/>
              <a:chOff x="2536162" y="4969433"/>
              <a:chExt cx="889279" cy="889279"/>
            </a:xfrm>
          </p:grpSpPr>
          <p:sp>
            <p:nvSpPr>
              <p:cNvPr id="51" name="Oval 50"/>
              <p:cNvSpPr/>
              <p:nvPr/>
            </p:nvSpPr>
            <p:spPr>
              <a:xfrm>
                <a:off x="2536162" y="4969433"/>
                <a:ext cx="889279" cy="8892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pic>
            <p:nvPicPr>
              <p:cNvPr id="52" name="Picture 51"/>
              <p:cNvPicPr>
                <a:picLocks noChangeAspect="1"/>
              </p:cNvPicPr>
              <p:nvPr/>
            </p:nvPicPr>
            <p:blipFill>
              <a:blip r:embed="rId4"/>
              <a:stretch>
                <a:fillRect/>
              </a:stretch>
            </p:blipFill>
            <p:spPr>
              <a:xfrm>
                <a:off x="2995121" y="5392799"/>
                <a:ext cx="264522" cy="268765"/>
              </a:xfrm>
              <a:prstGeom prst="rect">
                <a:avLst/>
              </a:prstGeom>
            </p:spPr>
          </p:pic>
          <p:sp>
            <p:nvSpPr>
              <p:cNvPr id="53" name="TextBox 171"/>
              <p:cNvSpPr txBox="1"/>
              <p:nvPr/>
            </p:nvSpPr>
            <p:spPr>
              <a:xfrm>
                <a:off x="2594862" y="5045663"/>
                <a:ext cx="800149" cy="384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spc="-31" dirty="0">
                    <a:solidFill>
                      <a:prstClr val="black">
                        <a:lumMod val="75000"/>
                        <a:lumOff val="25000"/>
                      </a:prstClr>
                    </a:solidFill>
                    <a:latin typeface="Segoe UI Semibold" panose="020B0702040204020203" pitchFamily="34" charset="0"/>
                  </a:rPr>
                  <a:t>Azure</a:t>
                </a:r>
              </a:p>
              <a:p>
                <a:pPr algn="ctr"/>
                <a:r>
                  <a:rPr lang="en-US" sz="1020" spc="-31" dirty="0">
                    <a:solidFill>
                      <a:prstClr val="black">
                        <a:lumMod val="75000"/>
                        <a:lumOff val="25000"/>
                      </a:prstClr>
                    </a:solidFill>
                    <a:latin typeface="Segoe UI Semibold" panose="020B0702040204020203" pitchFamily="34" charset="0"/>
                  </a:rPr>
                  <a:t>Data Center</a:t>
                </a:r>
              </a:p>
            </p:txBody>
          </p:sp>
        </p:grpSp>
        <p:pic>
          <p:nvPicPr>
            <p:cNvPr id="54" name="Picture 53"/>
            <p:cNvPicPr>
              <a:picLocks noChangeAspect="1"/>
            </p:cNvPicPr>
            <p:nvPr/>
          </p:nvPicPr>
          <p:blipFill>
            <a:blip r:embed="rId4"/>
            <a:stretch>
              <a:fillRect/>
            </a:stretch>
          </p:blipFill>
          <p:spPr>
            <a:xfrm>
              <a:off x="1762171" y="4155147"/>
              <a:ext cx="279765" cy="284252"/>
            </a:xfrm>
            <a:prstGeom prst="rect">
              <a:avLst/>
            </a:prstGeom>
          </p:spPr>
        </p:pic>
        <p:sp>
          <p:nvSpPr>
            <p:cNvPr id="55" name="Arc 54"/>
            <p:cNvSpPr/>
            <p:nvPr/>
          </p:nvSpPr>
          <p:spPr>
            <a:xfrm rot="2606551" flipH="1">
              <a:off x="1317256" y="2815241"/>
              <a:ext cx="1406003" cy="1393002"/>
            </a:xfrm>
            <a:prstGeom prst="arc">
              <a:avLst>
                <a:gd name="adj1" fmla="val 21226584"/>
                <a:gd name="adj2" fmla="val 5230857"/>
              </a:avLst>
            </a:prstGeom>
            <a:ln w="38100" cap="rnd">
              <a:solidFill>
                <a:schemeClr val="bg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36" dirty="0">
                <a:solidFill>
                  <a:prstClr val="black"/>
                </a:solidFill>
              </a:endParaRPr>
            </a:p>
          </p:txBody>
        </p:sp>
        <p:sp>
          <p:nvSpPr>
            <p:cNvPr id="57" name="Arc 56"/>
            <p:cNvSpPr/>
            <p:nvPr/>
          </p:nvSpPr>
          <p:spPr>
            <a:xfrm rot="13281180" flipH="1">
              <a:off x="1339026" y="2774423"/>
              <a:ext cx="1406003" cy="1393002"/>
            </a:xfrm>
            <a:prstGeom prst="arc">
              <a:avLst>
                <a:gd name="adj1" fmla="val 21095219"/>
                <a:gd name="adj2" fmla="val 5230857"/>
              </a:avLst>
            </a:prstGeom>
            <a:ln w="38100" cap="rnd">
              <a:solidFill>
                <a:schemeClr val="bg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36" dirty="0">
                <a:solidFill>
                  <a:prstClr val="black"/>
                </a:solidFill>
              </a:endParaRPr>
            </a:p>
          </p:txBody>
        </p:sp>
      </p:grpSp>
      <p:pic>
        <p:nvPicPr>
          <p:cNvPr id="27" name="Picture 2" descr="http://icons.iconarchive.com/icons/visualpharm/icons8-metro-style/512/Very-Basic-Lock-icon.png"/>
          <p:cNvPicPr>
            <a:picLocks noChangeAspect="1" noChangeArrowheads="1"/>
          </p:cNvPicPr>
          <p:nvPr/>
        </p:nvPicPr>
        <p:blipFill rotWithShape="1">
          <a:blip r:embed="rId5" cstate="print">
            <a:lum bright="70000" contrast="-70000"/>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22060"/>
          <a:stretch/>
        </p:blipFill>
        <p:spPr bwMode="auto">
          <a:xfrm>
            <a:off x="2964378" y="2738222"/>
            <a:ext cx="1261136" cy="161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708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Horizontal)">
                                      <p:cBhvr>
                                        <p:cTn id="7" dur="500"/>
                                        <p:tgtEl>
                                          <p:spTgt spid="3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outHorizontal)">
                                      <p:cBhvr>
                                        <p:cTn id="10" dur="500"/>
                                        <p:tgtEl>
                                          <p:spTgt spid="38"/>
                                        </p:tgtEl>
                                      </p:cBhvr>
                                    </p:animEffect>
                                  </p:childTnLst>
                                </p:cTn>
                              </p:par>
                            </p:childTnLst>
                          </p:cTn>
                        </p:par>
                        <p:par>
                          <p:cTn id="11" fill="hold">
                            <p:stCondLst>
                              <p:cond delay="500"/>
                            </p:stCondLst>
                            <p:childTnLst>
                              <p:par>
                                <p:cTn id="12" presetID="1" presetClass="entr" presetSubtype="0" fill="hold" grpId="1"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6" presetClass="emph" presetSubtype="0" accel="100000" autoRev="1" fill="hold" grpId="0" nodeType="withEffect">
                                  <p:stCondLst>
                                    <p:cond delay="0"/>
                                  </p:stCondLst>
                                  <p:childTnLst>
                                    <p:animScale>
                                      <p:cBhvr>
                                        <p:cTn id="15" dur="750" fill="hold"/>
                                        <p:tgtEl>
                                          <p:spTgt spid="26"/>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12441" y="-1"/>
            <a:ext cx="12323152"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Encryption at rest</a:t>
            </a:r>
          </a:p>
        </p:txBody>
      </p:sp>
      <p:cxnSp>
        <p:nvCxnSpPr>
          <p:cNvPr id="32" name="Straight Connector 31"/>
          <p:cNvCxnSpPr/>
          <p:nvPr/>
        </p:nvCxnSpPr>
        <p:spPr>
          <a:xfrm flipV="1">
            <a:off x="7048872" y="1632939"/>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7"/>
          <p:cNvSpPr txBox="1"/>
          <p:nvPr/>
        </p:nvSpPr>
        <p:spPr>
          <a:xfrm>
            <a:off x="7231739" y="1605589"/>
            <a:ext cx="5023612" cy="4698955"/>
          </a:xfrm>
          <a:prstGeom prst="rect">
            <a:avLst/>
          </a:prstGeom>
          <a:noFill/>
        </p:spPr>
        <p:txBody>
          <a:bodyPr wrap="square" lIns="69699" tIns="34850" rIns="69699" bIns="3485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12"/>
              </a:spcAft>
            </a:pPr>
            <a:r>
              <a:rPr lang="en-US" sz="2040" b="1" dirty="0">
                <a:solidFill>
                  <a:srgbClr val="0171B0"/>
                </a:solidFill>
              </a:rPr>
              <a:t>Virtual Machines:</a:t>
            </a:r>
          </a:p>
          <a:p>
            <a:pPr marL="241245" indent="-241245">
              <a:buFont typeface="Arial" panose="020B0604020202020204" pitchFamily="34" charset="0"/>
              <a:buChar char="•"/>
            </a:pPr>
            <a:r>
              <a:rPr lang="en-US" sz="1836" dirty="0">
                <a:solidFill>
                  <a:prstClr val="white"/>
                </a:solidFill>
              </a:rPr>
              <a:t>Data drives – full disk encryption using BitLocker</a:t>
            </a:r>
          </a:p>
          <a:p>
            <a:pPr marL="241245" indent="-241245">
              <a:buFont typeface="Arial" panose="020B0604020202020204" pitchFamily="34" charset="0"/>
              <a:buChar char="•"/>
            </a:pPr>
            <a:r>
              <a:rPr lang="en-US" sz="1836" dirty="0">
                <a:solidFill>
                  <a:prstClr val="white"/>
                </a:solidFill>
              </a:rPr>
              <a:t>Boot drives – BitLocker and partner solutions</a:t>
            </a:r>
          </a:p>
          <a:p>
            <a:pPr marL="241245" indent="-241245">
              <a:buFont typeface="Arial" panose="020B0604020202020204" pitchFamily="34" charset="0"/>
              <a:buChar char="•"/>
            </a:pPr>
            <a:r>
              <a:rPr lang="en-US" sz="1836" dirty="0">
                <a:solidFill>
                  <a:prstClr val="white"/>
                </a:solidFill>
              </a:rPr>
              <a:t>SQL Server – Transparent Data and Column Level Encryption</a:t>
            </a:r>
          </a:p>
          <a:p>
            <a:pPr marL="241245" indent="-241245">
              <a:buFont typeface="Arial" panose="020B0604020202020204" pitchFamily="34" charset="0"/>
              <a:buChar char="•"/>
            </a:pPr>
            <a:r>
              <a:rPr lang="en-US" sz="1836" dirty="0">
                <a:solidFill>
                  <a:prstClr val="white"/>
                </a:solidFill>
              </a:rPr>
              <a:t>Files &amp; folders - EFS in Windows Server</a:t>
            </a:r>
          </a:p>
          <a:p>
            <a:r>
              <a:rPr lang="en-US" sz="1836" b="1" dirty="0">
                <a:solidFill>
                  <a:srgbClr val="0171B0"/>
                </a:solidFill>
              </a:rPr>
              <a:t>Storage:</a:t>
            </a:r>
            <a:endParaRPr lang="en-US" sz="1836" b="1" dirty="0">
              <a:solidFill>
                <a:srgbClr val="44546A"/>
              </a:solidFill>
            </a:endParaRPr>
          </a:p>
          <a:p>
            <a:pPr marL="241245" indent="-241245">
              <a:buFont typeface="Arial" panose="020B0604020202020204" pitchFamily="34" charset="0"/>
              <a:buChar char="•"/>
            </a:pPr>
            <a:r>
              <a:rPr lang="en-US" sz="1836" dirty="0" err="1">
                <a:solidFill>
                  <a:prstClr val="white"/>
                </a:solidFill>
              </a:rPr>
              <a:t>Bitlocker</a:t>
            </a:r>
            <a:r>
              <a:rPr lang="en-US" sz="1836" dirty="0">
                <a:solidFill>
                  <a:prstClr val="white"/>
                </a:solidFill>
              </a:rPr>
              <a:t> encryption of drives using Azure Import/Export service</a:t>
            </a:r>
          </a:p>
          <a:p>
            <a:pPr marL="241245" indent="-241245">
              <a:buFont typeface="Arial" panose="020B0604020202020204" pitchFamily="34" charset="0"/>
              <a:buChar char="•"/>
            </a:pPr>
            <a:r>
              <a:rPr lang="en-US" sz="1836" dirty="0" err="1">
                <a:solidFill>
                  <a:prstClr val="white"/>
                </a:solidFill>
              </a:rPr>
              <a:t>StorSimple</a:t>
            </a:r>
            <a:r>
              <a:rPr lang="en-US" sz="1836" dirty="0">
                <a:solidFill>
                  <a:prstClr val="white"/>
                </a:solidFill>
              </a:rPr>
              <a:t> with AES-256 encryption</a:t>
            </a:r>
          </a:p>
          <a:p>
            <a:r>
              <a:rPr lang="en-US" sz="1836" b="1" dirty="0">
                <a:solidFill>
                  <a:srgbClr val="0171B0"/>
                </a:solidFill>
              </a:rPr>
              <a:t>Applications:</a:t>
            </a:r>
            <a:endParaRPr lang="en-US" sz="1836" b="1" dirty="0">
              <a:solidFill>
                <a:srgbClr val="44546A"/>
              </a:solidFill>
            </a:endParaRPr>
          </a:p>
          <a:p>
            <a:pPr marL="291436" indent="-291436">
              <a:buFont typeface="Arial" panose="020B0604020202020204" pitchFamily="34" charset="0"/>
              <a:buChar char="•"/>
            </a:pPr>
            <a:r>
              <a:rPr lang="en-US" sz="1836" dirty="0">
                <a:solidFill>
                  <a:prstClr val="white"/>
                </a:solidFill>
              </a:rPr>
              <a:t>Client Side encryption through .NET Crypto API</a:t>
            </a:r>
          </a:p>
          <a:p>
            <a:pPr marL="291436" indent="-291436">
              <a:buFont typeface="Arial" panose="020B0604020202020204" pitchFamily="34" charset="0"/>
              <a:buChar char="•"/>
            </a:pPr>
            <a:r>
              <a:rPr lang="en-US" sz="1836" dirty="0">
                <a:solidFill>
                  <a:prstClr val="white"/>
                </a:solidFill>
              </a:rPr>
              <a:t>RMS Service and SDK for file encryption by your applications</a:t>
            </a:r>
          </a:p>
        </p:txBody>
      </p:sp>
      <p:grpSp>
        <p:nvGrpSpPr>
          <p:cNvPr id="5" name="Group 4"/>
          <p:cNvGrpSpPr/>
          <p:nvPr/>
        </p:nvGrpSpPr>
        <p:grpSpPr>
          <a:xfrm>
            <a:off x="1710092" y="4556673"/>
            <a:ext cx="2514799" cy="1315349"/>
            <a:chOff x="1675848" y="4802265"/>
            <a:chExt cx="2465713" cy="1289675"/>
          </a:xfrm>
        </p:grpSpPr>
        <p:sp>
          <p:nvSpPr>
            <p:cNvPr id="75" name="Rectangle 74"/>
            <p:cNvSpPr/>
            <p:nvPr/>
          </p:nvSpPr>
          <p:spPr>
            <a:xfrm>
              <a:off x="1675849" y="4802265"/>
              <a:ext cx="2465712" cy="1229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79" name="Rectangle 78"/>
            <p:cNvSpPr/>
            <p:nvPr/>
          </p:nvSpPr>
          <p:spPr bwMode="auto">
            <a:xfrm>
              <a:off x="2874149" y="4872433"/>
              <a:ext cx="1267412" cy="1152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RMS SDK</a:t>
              </a:r>
            </a:p>
          </p:txBody>
        </p:sp>
        <p:pic>
          <p:nvPicPr>
            <p:cNvPr id="80" name="Picture 20"/>
            <p:cNvPicPr>
              <a:picLocks noChangeAspect="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3176529" y="4958892"/>
              <a:ext cx="653410" cy="66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89"/>
            <p:cNvSpPr/>
            <p:nvPr/>
          </p:nvSpPr>
          <p:spPr bwMode="auto">
            <a:xfrm>
              <a:off x="1675848" y="4850261"/>
              <a:ext cx="1254695" cy="12416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.NET Crypto</a:t>
              </a:r>
            </a:p>
          </p:txBody>
        </p:sp>
        <p:pic>
          <p:nvPicPr>
            <p:cNvPr id="92" name="Picture 3" descr="C:\Users\hannahr\Dropbox\MOD Servers Metro Icon Library\victor melniciuc\PNGs\Tech_Words\TechWords_06-13-12-Secur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368" y="4850261"/>
              <a:ext cx="1055061" cy="947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796750" y="1832334"/>
            <a:ext cx="4862605" cy="1296031"/>
            <a:chOff x="1760815" y="1796569"/>
            <a:chExt cx="4767693" cy="1270734"/>
          </a:xfrm>
        </p:grpSpPr>
        <p:sp>
          <p:nvSpPr>
            <p:cNvPr id="52" name="Rectangle 51"/>
            <p:cNvSpPr/>
            <p:nvPr/>
          </p:nvSpPr>
          <p:spPr>
            <a:xfrm>
              <a:off x="1760815" y="1812056"/>
              <a:ext cx="4767693" cy="125524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70" name="Rectangle 69"/>
            <p:cNvSpPr/>
            <p:nvPr/>
          </p:nvSpPr>
          <p:spPr bwMode="auto">
            <a:xfrm>
              <a:off x="1773525" y="1812057"/>
              <a:ext cx="1174634" cy="123215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SQL TDE</a:t>
              </a:r>
            </a:p>
          </p:txBody>
        </p:sp>
        <p:sp>
          <p:nvSpPr>
            <p:cNvPr id="71" name="Freeform 70"/>
            <p:cNvSpPr>
              <a:spLocks noEditPoints="1"/>
            </p:cNvSpPr>
            <p:nvPr/>
          </p:nvSpPr>
          <p:spPr bwMode="auto">
            <a:xfrm flipH="1">
              <a:off x="2076289" y="2006984"/>
              <a:ext cx="564146" cy="570294"/>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505050"/>
                </a:solidFill>
              </a:endParaRPr>
            </a:p>
          </p:txBody>
        </p:sp>
        <p:sp>
          <p:nvSpPr>
            <p:cNvPr id="68" name="Freeform 67"/>
            <p:cNvSpPr>
              <a:spLocks noEditPoints="1"/>
            </p:cNvSpPr>
            <p:nvPr/>
          </p:nvSpPr>
          <p:spPr bwMode="black">
            <a:xfrm>
              <a:off x="3249110" y="1992800"/>
              <a:ext cx="510623" cy="69029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3943" tIns="41972" rIns="83943" bIns="419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2" dirty="0">
                <a:solidFill>
                  <a:prstClr val="black"/>
                </a:solidFill>
              </a:endParaRPr>
            </a:p>
          </p:txBody>
        </p:sp>
        <p:sp>
          <p:nvSpPr>
            <p:cNvPr id="69" name="Rectangle 68"/>
            <p:cNvSpPr/>
            <p:nvPr/>
          </p:nvSpPr>
          <p:spPr bwMode="auto">
            <a:xfrm>
              <a:off x="3030548" y="1796569"/>
              <a:ext cx="1024666" cy="12613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err="1">
                  <a:gradFill>
                    <a:gsLst>
                      <a:gs pos="0">
                        <a:srgbClr val="FFFFFF"/>
                      </a:gs>
                      <a:gs pos="100000">
                        <a:srgbClr val="FFFFFF"/>
                      </a:gs>
                    </a:gsLst>
                    <a:lin ang="5400000" scaled="0"/>
                  </a:gradFill>
                </a:rPr>
                <a:t>Bitlocker</a:t>
              </a:r>
              <a:endParaRPr lang="en-US" sz="1088" dirty="0">
                <a:gradFill>
                  <a:gsLst>
                    <a:gs pos="0">
                      <a:srgbClr val="FFFFFF"/>
                    </a:gs>
                    <a:gs pos="100000">
                      <a:srgbClr val="FFFFFF"/>
                    </a:gs>
                  </a:gsLst>
                  <a:lin ang="5400000" scaled="0"/>
                </a:gradFill>
              </a:endParaRPr>
            </a:p>
          </p:txBody>
        </p:sp>
        <p:sp>
          <p:nvSpPr>
            <p:cNvPr id="65" name="Rectangle 64"/>
            <p:cNvSpPr/>
            <p:nvPr/>
          </p:nvSpPr>
          <p:spPr bwMode="auto">
            <a:xfrm>
              <a:off x="4144590" y="1812055"/>
              <a:ext cx="1024666" cy="1240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Partners</a:t>
              </a:r>
            </a:p>
          </p:txBody>
        </p:sp>
        <p:pic>
          <p:nvPicPr>
            <p:cNvPr id="66" name="Picture 65"/>
            <p:cNvPicPr>
              <a:picLocks noChangeAspect="1"/>
            </p:cNvPicPr>
            <p:nvPr/>
          </p:nvPicPr>
          <p:blipFill>
            <a:blip r:embed="rId5">
              <a:biLevel thresh="25000"/>
            </a:blip>
            <a:stretch>
              <a:fillRect/>
            </a:stretch>
          </p:blipFill>
          <p:spPr>
            <a:xfrm>
              <a:off x="4322092" y="1973071"/>
              <a:ext cx="620909" cy="638119"/>
            </a:xfrm>
            <a:prstGeom prst="rect">
              <a:avLst/>
            </a:prstGeom>
          </p:spPr>
        </p:pic>
        <p:sp>
          <p:nvSpPr>
            <p:cNvPr id="63" name="Rectangle 62"/>
            <p:cNvSpPr/>
            <p:nvPr/>
          </p:nvSpPr>
          <p:spPr bwMode="auto">
            <a:xfrm>
              <a:off x="5348552" y="1812057"/>
              <a:ext cx="1071138" cy="12552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EFS</a:t>
              </a:r>
            </a:p>
          </p:txBody>
        </p:sp>
        <p:pic>
          <p:nvPicPr>
            <p:cNvPr id="64" name="Picture 63"/>
            <p:cNvPicPr>
              <a:picLocks noChangeAspect="1"/>
            </p:cNvPicPr>
            <p:nvPr/>
          </p:nvPicPr>
          <p:blipFill>
            <a:blip r:embed="rId6">
              <a:biLevel thresh="25000"/>
            </a:blip>
            <a:stretch>
              <a:fillRect/>
            </a:stretch>
          </p:blipFill>
          <p:spPr>
            <a:xfrm>
              <a:off x="5576161" y="1977967"/>
              <a:ext cx="615919" cy="645888"/>
            </a:xfrm>
            <a:prstGeom prst="rect">
              <a:avLst/>
            </a:prstGeom>
          </p:spPr>
        </p:pic>
      </p:grpSp>
      <p:sp>
        <p:nvSpPr>
          <p:cNvPr id="54" name="Rectangle 53"/>
          <p:cNvSpPr/>
          <p:nvPr/>
        </p:nvSpPr>
        <p:spPr>
          <a:xfrm>
            <a:off x="554853" y="1848130"/>
            <a:ext cx="1266942" cy="1280235"/>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55" name="Virtual Machines - Label"/>
          <p:cNvSpPr/>
          <p:nvPr/>
        </p:nvSpPr>
        <p:spPr bwMode="auto">
          <a:xfrm>
            <a:off x="562609" y="1832334"/>
            <a:ext cx="1279786" cy="11641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63399"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Virtual Machines</a:t>
            </a:r>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940" y="2142331"/>
            <a:ext cx="537479" cy="486254"/>
          </a:xfrm>
          <a:prstGeom prst="rect">
            <a:avLst/>
          </a:prstGeom>
          <a:noFill/>
          <a:ln>
            <a:noFill/>
          </a:ln>
        </p:spPr>
      </p:pic>
      <p:pic>
        <p:nvPicPr>
          <p:cNvPr id="72" name="Picture 2" descr="http://icons.iconarchive.com/icons/visualpharm/icons8-metro-style/512/Very-Basic-Lock-icon.png"/>
          <p:cNvPicPr>
            <a:picLocks noChangeAspect="1" noChangeArrowheads="1"/>
          </p:cNvPicPr>
          <p:nvPr/>
        </p:nvPicPr>
        <p:blipFill rotWithShape="1">
          <a:blip r:embed="rId8" cstate="print">
            <a:biLevel thresh="25000"/>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22060"/>
          <a:stretch/>
        </p:blipFill>
        <p:spPr bwMode="auto">
          <a:xfrm>
            <a:off x="4614406" y="3406555"/>
            <a:ext cx="1765102" cy="226468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p:cNvSpPr/>
          <p:nvPr/>
        </p:nvSpPr>
        <p:spPr bwMode="auto">
          <a:xfrm>
            <a:off x="556666" y="4556673"/>
            <a:ext cx="1265128" cy="1254408"/>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Applications</a:t>
            </a:r>
          </a:p>
        </p:txBody>
      </p:sp>
      <p:pic>
        <p:nvPicPr>
          <p:cNvPr id="82" name="Picture 81"/>
          <p:cNvPicPr>
            <a:picLocks noChangeAspect="1"/>
          </p:cNvPicPr>
          <p:nvPr/>
        </p:nvPicPr>
        <p:blipFill>
          <a:blip r:embed="rId10">
            <a:biLevel thresh="25000"/>
          </a:blip>
          <a:stretch>
            <a:fillRect/>
          </a:stretch>
        </p:blipFill>
        <p:spPr>
          <a:xfrm>
            <a:off x="847938" y="4785506"/>
            <a:ext cx="710099" cy="595722"/>
          </a:xfrm>
          <a:prstGeom prst="rect">
            <a:avLst/>
          </a:prstGeom>
        </p:spPr>
      </p:pic>
      <p:sp>
        <p:nvSpPr>
          <p:cNvPr id="86" name="Rectangle 85"/>
          <p:cNvSpPr/>
          <p:nvPr/>
        </p:nvSpPr>
        <p:spPr>
          <a:xfrm>
            <a:off x="556416" y="3205951"/>
            <a:ext cx="1268727" cy="1283019"/>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87" name="Rectangle 86"/>
          <p:cNvSpPr/>
          <p:nvPr/>
        </p:nvSpPr>
        <p:spPr bwMode="auto">
          <a:xfrm>
            <a:off x="535603" y="3198945"/>
            <a:ext cx="1292711" cy="11759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63399"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Storage</a:t>
            </a:r>
          </a:p>
        </p:txBody>
      </p:sp>
      <p:pic>
        <p:nvPicPr>
          <p:cNvPr id="88" name="Picture 87" descr="C:\Users\Jonahs\Dropbox\Projects SCOTT\MEET Windows Azure\source\Background\tile-icon-stora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8985" y="3483901"/>
            <a:ext cx="579814" cy="57989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720480" y="3198946"/>
            <a:ext cx="2507612" cy="1287238"/>
            <a:chOff x="1686034" y="3314925"/>
            <a:chExt cx="2458666" cy="1262113"/>
          </a:xfrm>
        </p:grpSpPr>
        <p:sp>
          <p:nvSpPr>
            <p:cNvPr id="89" name="Rectangle 88"/>
            <p:cNvSpPr/>
            <p:nvPr/>
          </p:nvSpPr>
          <p:spPr>
            <a:xfrm>
              <a:off x="1785371" y="3321792"/>
              <a:ext cx="2260153" cy="1255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91" name="Rectangle 90"/>
            <p:cNvSpPr/>
            <p:nvPr/>
          </p:nvSpPr>
          <p:spPr bwMode="auto">
            <a:xfrm>
              <a:off x="1686034" y="3314925"/>
              <a:ext cx="1234768" cy="126211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err="1">
                  <a:gradFill>
                    <a:gsLst>
                      <a:gs pos="0">
                        <a:srgbClr val="FFFFFF"/>
                      </a:gs>
                      <a:gs pos="100000">
                        <a:srgbClr val="FFFFFF"/>
                      </a:gs>
                    </a:gsLst>
                    <a:lin ang="5400000" scaled="0"/>
                  </a:gradFill>
                </a:rPr>
                <a:t>Bitlocker</a:t>
              </a:r>
              <a:endParaRPr lang="en-US" sz="1088" dirty="0">
                <a:gradFill>
                  <a:gsLst>
                    <a:gs pos="0">
                      <a:srgbClr val="FFFFFF"/>
                    </a:gs>
                    <a:gs pos="100000">
                      <a:srgbClr val="FFFFFF"/>
                    </a:gs>
                  </a:gsLst>
                  <a:lin ang="5400000" scaled="0"/>
                </a:gradFill>
              </a:endParaRPr>
            </a:p>
          </p:txBody>
        </p:sp>
        <p:sp>
          <p:nvSpPr>
            <p:cNvPr id="93" name="Rectangle 92"/>
            <p:cNvSpPr/>
            <p:nvPr/>
          </p:nvSpPr>
          <p:spPr>
            <a:xfrm>
              <a:off x="4007887" y="3321792"/>
              <a:ext cx="133673" cy="1255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endParaRPr>
            </a:p>
          </p:txBody>
        </p:sp>
        <p:sp>
          <p:nvSpPr>
            <p:cNvPr id="94" name="Rectangle 93"/>
            <p:cNvSpPr/>
            <p:nvPr/>
          </p:nvSpPr>
          <p:spPr bwMode="auto">
            <a:xfrm>
              <a:off x="2877288" y="3358799"/>
              <a:ext cx="1267412" cy="12182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6799" tIns="63399" rIns="126799" bIns="186521" numCol="1" rtlCol="0" anchor="b"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878" fontAlgn="base">
                <a:lnSpc>
                  <a:spcPct val="80000"/>
                </a:lnSpc>
                <a:spcBef>
                  <a:spcPct val="0"/>
                </a:spcBef>
                <a:spcAft>
                  <a:spcPct val="0"/>
                </a:spcAft>
              </a:pPr>
              <a:r>
                <a:rPr lang="en-US" sz="1088" dirty="0">
                  <a:gradFill>
                    <a:gsLst>
                      <a:gs pos="0">
                        <a:srgbClr val="FFFFFF"/>
                      </a:gs>
                      <a:gs pos="100000">
                        <a:srgbClr val="FFFFFF"/>
                      </a:gs>
                    </a:gsLst>
                    <a:lin ang="5400000" scaled="0"/>
                  </a:gradFill>
                </a:rPr>
                <a:t>StorSimple</a:t>
              </a:r>
            </a:p>
          </p:txBody>
        </p:sp>
        <p:pic>
          <p:nvPicPr>
            <p:cNvPr id="95" name="Picture 14"/>
            <p:cNvPicPr>
              <a:picLocks noChangeAspect="1"/>
            </p:cNvPicPr>
            <p:nvPr/>
          </p:nvPicPr>
          <p:blipFill>
            <a:blip r:embed="rId12">
              <a:biLevel thresh="25000"/>
              <a:extLst>
                <a:ext uri="{28A0092B-C50C-407E-A947-70E740481C1C}">
                  <a14:useLocalDpi xmlns:a14="http://schemas.microsoft.com/office/drawing/2010/main" val="0"/>
                </a:ext>
              </a:extLst>
            </a:blip>
            <a:srcRect/>
            <a:stretch>
              <a:fillRect/>
            </a:stretch>
          </p:blipFill>
          <p:spPr bwMode="auto">
            <a:xfrm>
              <a:off x="2086755" y="3578748"/>
              <a:ext cx="466047" cy="57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5"/>
            <p:cNvPicPr>
              <a:picLocks noChangeAspect="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3142412" y="3513427"/>
              <a:ext cx="726657" cy="63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8622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Horizontal)">
                                      <p:cBhvr>
                                        <p:cTn id="7" dur="500"/>
                                        <p:tgtEl>
                                          <p:spTgt spid="3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out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439862"/>
            <a:ext cx="11887200" cy="3619452"/>
          </a:xfrm>
        </p:spPr>
        <p:txBody>
          <a:bodyPr/>
          <a:lstStyle/>
          <a:p>
            <a:r>
              <a:rPr lang="en-US" sz="3600" dirty="0" smtClean="0"/>
              <a:t>Can the cloud be more secure than on-premises?</a:t>
            </a:r>
          </a:p>
          <a:p>
            <a:r>
              <a:rPr lang="en-US" sz="3600" dirty="0" smtClean="0"/>
              <a:t>What technical and operational safeguards are in place?</a:t>
            </a:r>
          </a:p>
          <a:p>
            <a:r>
              <a:rPr lang="en-US" sz="3600" dirty="0" smtClean="0"/>
              <a:t>What can I do to further ensure the security of my cloud deployments?</a:t>
            </a:r>
          </a:p>
          <a:p>
            <a:r>
              <a:rPr lang="en-US" sz="3600" dirty="0" smtClean="0"/>
              <a:t>Where is my data and who can access it?</a:t>
            </a:r>
          </a:p>
          <a:p>
            <a:r>
              <a:rPr lang="en-US" sz="3600" dirty="0" smtClean="0"/>
              <a:t>How do I meet my compliance obligations?</a:t>
            </a:r>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2337718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40"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Data segregation</a:t>
            </a:r>
          </a:p>
        </p:txBody>
      </p:sp>
      <p:sp>
        <p:nvSpPr>
          <p:cNvPr id="141" name="TextBox 7"/>
          <p:cNvSpPr txBox="1"/>
          <p:nvPr/>
        </p:nvSpPr>
        <p:spPr>
          <a:xfrm>
            <a:off x="8046402" y="1837555"/>
            <a:ext cx="3884967" cy="3722791"/>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306"/>
              </a:spcAft>
            </a:pPr>
            <a:r>
              <a:rPr lang="en-US" sz="2040" b="1" dirty="0">
                <a:solidFill>
                  <a:srgbClr val="0171B0"/>
                </a:solidFill>
              </a:rPr>
              <a:t>Storage isolation:</a:t>
            </a:r>
            <a:endParaRPr lang="en-US" sz="2040" b="1" dirty="0">
              <a:solidFill>
                <a:srgbClr val="44546A"/>
              </a:solidFill>
            </a:endParaRPr>
          </a:p>
          <a:p>
            <a:pPr marL="241245" indent="-241245">
              <a:spcAft>
                <a:spcPts val="306"/>
              </a:spcAft>
              <a:buFont typeface="Arial" panose="020B0604020202020204" pitchFamily="34" charset="0"/>
              <a:buChar char="•"/>
            </a:pPr>
            <a:r>
              <a:rPr lang="en-US" sz="1836" dirty="0">
                <a:solidFill>
                  <a:prstClr val="white"/>
                </a:solidFill>
              </a:rPr>
              <a:t>Access is through Storage account keys and Shared Access Signature (SAS) keys</a:t>
            </a:r>
            <a:endParaRPr lang="en-US" sz="2040" b="1" dirty="0">
              <a:solidFill>
                <a:prstClr val="white"/>
              </a:solidFill>
            </a:endParaRPr>
          </a:p>
          <a:p>
            <a:pPr marL="241245" indent="-241245">
              <a:spcAft>
                <a:spcPts val="306"/>
              </a:spcAft>
              <a:buFont typeface="Arial" panose="020B0604020202020204" pitchFamily="34" charset="0"/>
              <a:buChar char="•"/>
            </a:pPr>
            <a:r>
              <a:rPr lang="en-US" sz="1836" dirty="0">
                <a:solidFill>
                  <a:prstClr val="white"/>
                </a:solidFill>
              </a:rPr>
              <a:t>Storage blocks are hashed by the hypervisor to separate accounts</a:t>
            </a:r>
          </a:p>
          <a:p>
            <a:pPr>
              <a:spcAft>
                <a:spcPts val="306"/>
              </a:spcAft>
            </a:pPr>
            <a:r>
              <a:rPr lang="en-US" sz="1836" b="1" dirty="0">
                <a:solidFill>
                  <a:srgbClr val="0171B0"/>
                </a:solidFill>
              </a:rPr>
              <a:t>SQL isolation:</a:t>
            </a:r>
            <a:endParaRPr lang="en-US" sz="1836" b="1" dirty="0">
              <a:solidFill>
                <a:srgbClr val="44546A"/>
              </a:solidFill>
            </a:endParaRPr>
          </a:p>
          <a:p>
            <a:pPr marL="241245" indent="-241245">
              <a:spcAft>
                <a:spcPts val="306"/>
              </a:spcAft>
              <a:buFont typeface="Arial" panose="020B0604020202020204" pitchFamily="34" charset="0"/>
              <a:buChar char="•"/>
            </a:pPr>
            <a:r>
              <a:rPr lang="en-US" sz="1836" dirty="0">
                <a:solidFill>
                  <a:prstClr val="white"/>
                </a:solidFill>
              </a:rPr>
              <a:t>SQL Database isolates separate databases using SQL accounts</a:t>
            </a:r>
          </a:p>
          <a:p>
            <a:pPr>
              <a:spcAft>
                <a:spcPts val="306"/>
              </a:spcAft>
            </a:pPr>
            <a:r>
              <a:rPr lang="en-US" sz="1836" b="1" dirty="0">
                <a:solidFill>
                  <a:srgbClr val="0171B0"/>
                </a:solidFill>
              </a:rPr>
              <a:t>Network isolation:</a:t>
            </a:r>
            <a:endParaRPr lang="en-US" sz="1836" b="1" dirty="0">
              <a:solidFill>
                <a:srgbClr val="44546A"/>
              </a:solidFill>
            </a:endParaRPr>
          </a:p>
          <a:p>
            <a:pPr marL="241245" indent="-241245">
              <a:spcAft>
                <a:spcPts val="306"/>
              </a:spcAft>
              <a:buFont typeface="Arial" panose="020B0604020202020204" pitchFamily="34" charset="0"/>
              <a:buChar char="•"/>
            </a:pPr>
            <a:r>
              <a:rPr lang="en-US" sz="1836" dirty="0">
                <a:solidFill>
                  <a:prstClr val="white"/>
                </a:solidFill>
              </a:rPr>
              <a:t>VM switch at the host level blocks inter-tenant communication</a:t>
            </a:r>
          </a:p>
        </p:txBody>
      </p:sp>
      <p:cxnSp>
        <p:nvCxnSpPr>
          <p:cNvPr id="142" name="Straight Connector 141"/>
          <p:cNvCxnSpPr/>
          <p:nvPr/>
        </p:nvCxnSpPr>
        <p:spPr>
          <a:xfrm flipV="1">
            <a:off x="7665782" y="1687170"/>
            <a:ext cx="0" cy="458847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2" name="Freeform 25"/>
          <p:cNvSpPr>
            <a:spLocks/>
          </p:cNvSpPr>
          <p:nvPr/>
        </p:nvSpPr>
        <p:spPr bwMode="auto">
          <a:xfrm>
            <a:off x="698122" y="1926588"/>
            <a:ext cx="6016323" cy="4025490"/>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bg1">
              <a:lumMod val="95000"/>
            </a:schemeClr>
          </a:solidFill>
          <a:ln w="19050">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193" name="Rectangle 192"/>
          <p:cNvSpPr/>
          <p:nvPr/>
        </p:nvSpPr>
        <p:spPr>
          <a:xfrm>
            <a:off x="2956892" y="2888554"/>
            <a:ext cx="2740567" cy="2927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197" name="Trapezoid 196"/>
          <p:cNvSpPr/>
          <p:nvPr/>
        </p:nvSpPr>
        <p:spPr>
          <a:xfrm rot="5400000">
            <a:off x="1218498" y="4182014"/>
            <a:ext cx="2464901" cy="802593"/>
          </a:xfrm>
          <a:prstGeom prst="trapezoid">
            <a:avLst>
              <a:gd name="adj" fmla="val 31044"/>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Semibold" panose="020B0702040204020203" pitchFamily="34" charset="0"/>
            </a:endParaRPr>
          </a:p>
        </p:txBody>
      </p:sp>
      <p:sp>
        <p:nvSpPr>
          <p:cNvPr id="198" name="TextBox 172"/>
          <p:cNvSpPr txBox="1"/>
          <p:nvPr/>
        </p:nvSpPr>
        <p:spPr>
          <a:xfrm>
            <a:off x="2153125" y="3982058"/>
            <a:ext cx="1081892" cy="287745"/>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2"/>
              </a:lnSpc>
            </a:pPr>
            <a:r>
              <a:rPr lang="en-US" sz="1071" dirty="0">
                <a:solidFill>
                  <a:prstClr val="white"/>
                </a:solidFill>
                <a:latin typeface="Segoe UI Semibold" panose="020B0702040204020203" pitchFamily="34" charset="0"/>
              </a:rPr>
              <a:t>Fabric</a:t>
            </a:r>
          </a:p>
          <a:p>
            <a:pPr>
              <a:lnSpc>
                <a:spcPts val="1122"/>
              </a:lnSpc>
            </a:pPr>
            <a:r>
              <a:rPr lang="en-US" sz="1071" dirty="0">
                <a:solidFill>
                  <a:prstClr val="white"/>
                </a:solidFill>
                <a:latin typeface="Segoe UI Semibold" panose="020B0702040204020203" pitchFamily="34" charset="0"/>
              </a:rPr>
              <a:t>Controller</a:t>
            </a:r>
          </a:p>
        </p:txBody>
      </p:sp>
      <p:grpSp>
        <p:nvGrpSpPr>
          <p:cNvPr id="199" name="Group 198"/>
          <p:cNvGrpSpPr/>
          <p:nvPr/>
        </p:nvGrpSpPr>
        <p:grpSpPr>
          <a:xfrm>
            <a:off x="429167" y="2497287"/>
            <a:ext cx="1555336" cy="1663725"/>
            <a:chOff x="991607" y="2441052"/>
            <a:chExt cx="1524978" cy="1631251"/>
          </a:xfrm>
        </p:grpSpPr>
        <p:sp>
          <p:nvSpPr>
            <p:cNvPr id="200" name="TextBox 152"/>
            <p:cNvSpPr txBox="1"/>
            <p:nvPr/>
          </p:nvSpPr>
          <p:spPr>
            <a:xfrm>
              <a:off x="991607" y="2441052"/>
              <a:ext cx="838050" cy="46910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4" spc="-31" dirty="0">
                  <a:solidFill>
                    <a:prstClr val="white"/>
                  </a:solidFill>
                  <a:latin typeface="Segoe UI Semibold" panose="020B0702040204020203" pitchFamily="34" charset="0"/>
                </a:rPr>
                <a:t>Customer</a:t>
              </a:r>
            </a:p>
            <a:p>
              <a:pPr algn="ctr"/>
              <a:r>
                <a:rPr lang="en-US" sz="1224" spc="-31" dirty="0">
                  <a:solidFill>
                    <a:prstClr val="white"/>
                  </a:solidFill>
                  <a:latin typeface="Segoe UI Semibold" panose="020B0702040204020203" pitchFamily="34" charset="0"/>
                </a:rPr>
                <a:t>Admin</a:t>
              </a:r>
            </a:p>
          </p:txBody>
        </p:sp>
        <p:cxnSp>
          <p:nvCxnSpPr>
            <p:cNvPr id="201" name="Straight Arrow Connector 200"/>
            <p:cNvCxnSpPr/>
            <p:nvPr/>
          </p:nvCxnSpPr>
          <p:spPr>
            <a:xfrm>
              <a:off x="1393106" y="4068173"/>
              <a:ext cx="1123479" cy="413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1393106" y="3789515"/>
              <a:ext cx="0" cy="27865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3" name="Straight Arrow Connector 202"/>
          <p:cNvCxnSpPr/>
          <p:nvPr/>
        </p:nvCxnSpPr>
        <p:spPr>
          <a:xfrm>
            <a:off x="2849470" y="3814273"/>
            <a:ext cx="254114"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6" name="Rounded Rectangle 205"/>
          <p:cNvSpPr/>
          <p:nvPr/>
        </p:nvSpPr>
        <p:spPr>
          <a:xfrm>
            <a:off x="4007429" y="3143112"/>
            <a:ext cx="1480035" cy="863678"/>
          </a:xfrm>
          <a:prstGeom prst="roundRect">
            <a:avLst>
              <a:gd name="adj" fmla="val 2778"/>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207" name="Rounded Rectangle 206"/>
          <p:cNvSpPr/>
          <p:nvPr/>
        </p:nvSpPr>
        <p:spPr>
          <a:xfrm>
            <a:off x="4113086" y="3438841"/>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208" name="Group 207"/>
          <p:cNvGrpSpPr/>
          <p:nvPr/>
        </p:nvGrpSpPr>
        <p:grpSpPr>
          <a:xfrm>
            <a:off x="4180074" y="3500465"/>
            <a:ext cx="475760" cy="438638"/>
            <a:chOff x="4401303" y="3262974"/>
            <a:chExt cx="466474" cy="430076"/>
          </a:xfrm>
        </p:grpSpPr>
        <p:pic>
          <p:nvPicPr>
            <p:cNvPr id="209" name="Picture 208"/>
            <p:cNvPicPr>
              <a:picLocks noChangeAspect="1"/>
            </p:cNvPicPr>
            <p:nvPr/>
          </p:nvPicPr>
          <p:blipFill>
            <a:blip r:embed="rId3"/>
            <a:stretch>
              <a:fillRect/>
            </a:stretch>
          </p:blipFill>
          <p:spPr>
            <a:xfrm>
              <a:off x="4481323" y="3262974"/>
              <a:ext cx="318786" cy="292950"/>
            </a:xfrm>
            <a:prstGeom prst="rect">
              <a:avLst/>
            </a:prstGeom>
          </p:spPr>
        </p:pic>
        <p:sp>
          <p:nvSpPr>
            <p:cNvPr id="210"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211" name="Rounded Rectangle 210"/>
          <p:cNvSpPr/>
          <p:nvPr/>
        </p:nvSpPr>
        <p:spPr>
          <a:xfrm>
            <a:off x="4795803" y="3436824"/>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212" name="Group 211"/>
          <p:cNvGrpSpPr/>
          <p:nvPr/>
        </p:nvGrpSpPr>
        <p:grpSpPr>
          <a:xfrm>
            <a:off x="4850473" y="3491306"/>
            <a:ext cx="475760" cy="438638"/>
            <a:chOff x="4401303" y="3262974"/>
            <a:chExt cx="466474" cy="430076"/>
          </a:xfrm>
        </p:grpSpPr>
        <p:pic>
          <p:nvPicPr>
            <p:cNvPr id="213" name="Picture 212"/>
            <p:cNvPicPr>
              <a:picLocks noChangeAspect="1"/>
            </p:cNvPicPr>
            <p:nvPr/>
          </p:nvPicPr>
          <p:blipFill>
            <a:blip r:embed="rId3"/>
            <a:stretch>
              <a:fillRect/>
            </a:stretch>
          </p:blipFill>
          <p:spPr>
            <a:xfrm>
              <a:off x="4481323" y="3262974"/>
              <a:ext cx="318786" cy="292950"/>
            </a:xfrm>
            <a:prstGeom prst="rect">
              <a:avLst/>
            </a:prstGeom>
          </p:spPr>
        </p:pic>
        <p:sp>
          <p:nvSpPr>
            <p:cNvPr id="214"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215" name="TextBox 214"/>
          <p:cNvSpPr txBox="1"/>
          <p:nvPr/>
        </p:nvSpPr>
        <p:spPr>
          <a:xfrm>
            <a:off x="4283707" y="3172240"/>
            <a:ext cx="864339" cy="249299"/>
          </a:xfrm>
          <a:prstGeom prst="rect">
            <a:avLst/>
          </a:prstGeom>
          <a:noFill/>
        </p:spPr>
        <p:txBody>
          <a:bodyPr wrap="none" rtlCol="0">
            <a:spAutoFit/>
          </a:bodyPr>
          <a:lstStyle/>
          <a:p>
            <a:pPr algn="ctr" defTabSz="932597"/>
            <a:r>
              <a:rPr lang="en-US" sz="1020" dirty="0">
                <a:solidFill>
                  <a:srgbClr val="44546A"/>
                </a:solidFill>
                <a:latin typeface="Segoe UI Semibold" panose="020B0702040204020203" pitchFamily="34" charset="0"/>
              </a:rPr>
              <a:t>Customer 2</a:t>
            </a:r>
          </a:p>
        </p:txBody>
      </p:sp>
      <p:sp>
        <p:nvSpPr>
          <p:cNvPr id="216" name="Rounded Rectangle 215"/>
          <p:cNvSpPr/>
          <p:nvPr/>
        </p:nvSpPr>
        <p:spPr>
          <a:xfrm>
            <a:off x="3127300" y="3134554"/>
            <a:ext cx="773300" cy="866273"/>
          </a:xfrm>
          <a:prstGeom prst="roundRect">
            <a:avLst>
              <a:gd name="adj" fmla="val 2778"/>
            </a:avLst>
          </a:prstGeom>
          <a:solidFill>
            <a:schemeClr val="bg1"/>
          </a:solidFill>
          <a:ln w="19050" cap="rnd">
            <a:solidFill>
              <a:srgbClr val="C0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217" name="Rounded Rectangle 216"/>
          <p:cNvSpPr/>
          <p:nvPr/>
        </p:nvSpPr>
        <p:spPr>
          <a:xfrm>
            <a:off x="3232957" y="3432878"/>
            <a:ext cx="580509" cy="525688"/>
          </a:xfrm>
          <a:prstGeom prst="roundRect">
            <a:avLst>
              <a:gd name="adj" fmla="val 3644"/>
            </a:avLst>
          </a:prstGeom>
          <a:solidFill>
            <a:schemeClr val="bg1">
              <a:lumMod val="95000"/>
            </a:schemeClr>
          </a:solidFill>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grpSp>
        <p:nvGrpSpPr>
          <p:cNvPr id="218" name="Group 217"/>
          <p:cNvGrpSpPr/>
          <p:nvPr/>
        </p:nvGrpSpPr>
        <p:grpSpPr>
          <a:xfrm>
            <a:off x="3299944" y="3494502"/>
            <a:ext cx="475760" cy="438638"/>
            <a:chOff x="4401303" y="3262974"/>
            <a:chExt cx="466474" cy="430076"/>
          </a:xfrm>
        </p:grpSpPr>
        <p:pic>
          <p:nvPicPr>
            <p:cNvPr id="219" name="Picture 218"/>
            <p:cNvPicPr>
              <a:picLocks noChangeAspect="1"/>
            </p:cNvPicPr>
            <p:nvPr/>
          </p:nvPicPr>
          <p:blipFill>
            <a:blip r:embed="rId3"/>
            <a:stretch>
              <a:fillRect/>
            </a:stretch>
          </p:blipFill>
          <p:spPr>
            <a:xfrm>
              <a:off x="4481323" y="3262974"/>
              <a:ext cx="318786" cy="292950"/>
            </a:xfrm>
            <a:prstGeom prst="rect">
              <a:avLst/>
            </a:prstGeom>
          </p:spPr>
        </p:pic>
        <p:sp>
          <p:nvSpPr>
            <p:cNvPr id="220" name="TextBox 146"/>
            <p:cNvSpPr txBox="1"/>
            <p:nvPr/>
          </p:nvSpPr>
          <p:spPr>
            <a:xfrm>
              <a:off x="4401303" y="3567503"/>
              <a:ext cx="466474" cy="12554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6" dirty="0">
                  <a:solidFill>
                    <a:srgbClr val="44546A"/>
                  </a:solidFill>
                  <a:latin typeface="Segoe UI Semibold" panose="020B0702040204020203" pitchFamily="34" charset="0"/>
                </a:rPr>
                <a:t>Guest VM</a:t>
              </a:r>
            </a:p>
          </p:txBody>
        </p:sp>
      </p:grpSp>
      <p:sp>
        <p:nvSpPr>
          <p:cNvPr id="221" name="TextBox 220"/>
          <p:cNvSpPr txBox="1"/>
          <p:nvPr/>
        </p:nvSpPr>
        <p:spPr>
          <a:xfrm>
            <a:off x="3082987" y="3165270"/>
            <a:ext cx="861927" cy="254262"/>
          </a:xfrm>
          <a:prstGeom prst="rect">
            <a:avLst/>
          </a:prstGeom>
          <a:noFill/>
        </p:spPr>
        <p:txBody>
          <a:bodyPr wrap="none" rtlCol="0">
            <a:spAutoFit/>
          </a:bodyPr>
          <a:lstStyle/>
          <a:p>
            <a:pPr algn="ctr" defTabSz="932597"/>
            <a:r>
              <a:rPr lang="en-US" sz="1020" dirty="0">
                <a:solidFill>
                  <a:srgbClr val="44546A"/>
                </a:solidFill>
                <a:latin typeface="Segoe UI Semibold" panose="020B0702040204020203" pitchFamily="34" charset="0"/>
              </a:rPr>
              <a:t>Customer 1</a:t>
            </a:r>
          </a:p>
        </p:txBody>
      </p:sp>
      <p:pic>
        <p:nvPicPr>
          <p:cNvPr id="223" name="Picture 222"/>
          <p:cNvPicPr>
            <a:picLocks noChangeAspect="1"/>
          </p:cNvPicPr>
          <p:nvPr/>
        </p:nvPicPr>
        <p:blipFill>
          <a:blip r:embed="rId4">
            <a:biLevel thresh="25000"/>
          </a:blip>
          <a:stretch>
            <a:fillRect/>
          </a:stretch>
        </p:blipFill>
        <p:spPr>
          <a:xfrm>
            <a:off x="333607" y="2950813"/>
            <a:ext cx="1034072" cy="953932"/>
          </a:xfrm>
          <a:prstGeom prst="rect">
            <a:avLst/>
          </a:prstGeom>
        </p:spPr>
      </p:pic>
      <p:sp>
        <p:nvSpPr>
          <p:cNvPr id="224" name="TextBox 152"/>
          <p:cNvSpPr txBox="1"/>
          <p:nvPr/>
        </p:nvSpPr>
        <p:spPr>
          <a:xfrm>
            <a:off x="542928" y="3125472"/>
            <a:ext cx="590531" cy="41435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20" dirty="0">
                <a:solidFill>
                  <a:prstClr val="white"/>
                </a:solidFill>
                <a:latin typeface="Segoe UI Semibold" panose="020B0702040204020203" pitchFamily="34" charset="0"/>
              </a:rPr>
              <a:t>Portal</a:t>
            </a:r>
          </a:p>
          <a:p>
            <a:pPr algn="ctr"/>
            <a:r>
              <a:rPr lang="en-US" sz="1020" dirty="0">
                <a:solidFill>
                  <a:prstClr val="white"/>
                </a:solidFill>
                <a:latin typeface="Segoe UI Semibold" panose="020B0702040204020203" pitchFamily="34" charset="0"/>
              </a:rPr>
              <a:t>SMAPI</a:t>
            </a:r>
          </a:p>
        </p:txBody>
      </p:sp>
      <p:cxnSp>
        <p:nvCxnSpPr>
          <p:cNvPr id="225" name="Straight Arrow Connector 224"/>
          <p:cNvCxnSpPr/>
          <p:nvPr/>
        </p:nvCxnSpPr>
        <p:spPr>
          <a:xfrm rot="5400000">
            <a:off x="5248432" y="2317786"/>
            <a:ext cx="438439"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4662988" y="1634214"/>
            <a:ext cx="1130019" cy="478442"/>
            <a:chOff x="4548677" y="3147612"/>
            <a:chExt cx="1107962" cy="469103"/>
          </a:xfrm>
        </p:grpSpPr>
        <p:sp>
          <p:nvSpPr>
            <p:cNvPr id="227" name="TextBox 152"/>
            <p:cNvSpPr txBox="1"/>
            <p:nvPr/>
          </p:nvSpPr>
          <p:spPr>
            <a:xfrm>
              <a:off x="4548677" y="3147612"/>
              <a:ext cx="552139" cy="46910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24" spc="-31" dirty="0">
                  <a:solidFill>
                    <a:prstClr val="white"/>
                  </a:solidFill>
                  <a:latin typeface="Segoe UI Semibold" panose="020B0702040204020203" pitchFamily="34" charset="0"/>
                </a:rPr>
                <a:t>End</a:t>
              </a:r>
            </a:p>
            <a:p>
              <a:pPr algn="r"/>
              <a:r>
                <a:rPr lang="en-US" sz="1224" spc="-31" dirty="0">
                  <a:solidFill>
                    <a:prstClr val="white"/>
                  </a:solidFill>
                  <a:latin typeface="Segoe UI Semibold" panose="020B0702040204020203" pitchFamily="34" charset="0"/>
                </a:rPr>
                <a:t>Users</a:t>
              </a:r>
            </a:p>
          </p:txBody>
        </p:sp>
        <p:pic>
          <p:nvPicPr>
            <p:cNvPr id="228" name="Picture 227"/>
            <p:cNvPicPr>
              <a:picLocks noChangeAspect="1"/>
            </p:cNvPicPr>
            <p:nvPr/>
          </p:nvPicPr>
          <p:blipFill>
            <a:blip r:embed="rId5">
              <a:biLevel thresh="25000"/>
            </a:blip>
            <a:stretch>
              <a:fillRect/>
            </a:stretch>
          </p:blipFill>
          <p:spPr>
            <a:xfrm>
              <a:off x="5442574" y="3301052"/>
              <a:ext cx="214065" cy="301849"/>
            </a:xfrm>
            <a:prstGeom prst="rect">
              <a:avLst/>
            </a:prstGeom>
          </p:spPr>
        </p:pic>
        <p:pic>
          <p:nvPicPr>
            <p:cNvPr id="229" name="Picture 228"/>
            <p:cNvPicPr>
              <a:picLocks noChangeAspect="1"/>
            </p:cNvPicPr>
            <p:nvPr/>
          </p:nvPicPr>
          <p:blipFill>
            <a:blip r:embed="rId6">
              <a:biLevel thresh="25000"/>
            </a:blip>
            <a:stretch>
              <a:fillRect/>
            </a:stretch>
          </p:blipFill>
          <p:spPr>
            <a:xfrm>
              <a:off x="5161595" y="3342517"/>
              <a:ext cx="308795" cy="203891"/>
            </a:xfrm>
            <a:prstGeom prst="rect">
              <a:avLst/>
            </a:prstGeom>
          </p:spPr>
        </p:pic>
        <p:pic>
          <p:nvPicPr>
            <p:cNvPr id="230" name="Picture 229"/>
            <p:cNvPicPr>
              <a:picLocks noChangeAspect="1"/>
            </p:cNvPicPr>
            <p:nvPr/>
          </p:nvPicPr>
          <p:blipFill>
            <a:blip r:embed="rId4">
              <a:biLevel thresh="25000"/>
            </a:blip>
            <a:stretch>
              <a:fillRect/>
            </a:stretch>
          </p:blipFill>
          <p:spPr>
            <a:xfrm>
              <a:off x="5080386" y="3213537"/>
              <a:ext cx="308544" cy="284632"/>
            </a:xfrm>
            <a:prstGeom prst="rect">
              <a:avLst/>
            </a:prstGeom>
          </p:spPr>
        </p:pic>
      </p:grpSp>
      <p:sp>
        <p:nvSpPr>
          <p:cNvPr id="231" name="Rounded Rectangle 230"/>
          <p:cNvSpPr/>
          <p:nvPr/>
        </p:nvSpPr>
        <p:spPr>
          <a:xfrm>
            <a:off x="3115254" y="4285033"/>
            <a:ext cx="2392448" cy="212984"/>
          </a:xfrm>
          <a:prstGeom prst="roundRect">
            <a:avLst>
              <a:gd name="adj" fmla="val 0"/>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232" name="TextBox 130"/>
          <p:cNvSpPr txBox="1"/>
          <p:nvPr/>
        </p:nvSpPr>
        <p:spPr>
          <a:xfrm>
            <a:off x="4112498" y="4299102"/>
            <a:ext cx="654765" cy="16142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prstClr val="white"/>
                </a:solidFill>
              </a:rPr>
              <a:t>Host OS</a:t>
            </a:r>
          </a:p>
        </p:txBody>
      </p:sp>
      <p:grpSp>
        <p:nvGrpSpPr>
          <p:cNvPr id="233" name="Group 232"/>
          <p:cNvGrpSpPr/>
          <p:nvPr/>
        </p:nvGrpSpPr>
        <p:grpSpPr>
          <a:xfrm>
            <a:off x="3117649" y="4051456"/>
            <a:ext cx="2391742" cy="191300"/>
            <a:chOff x="3740389" y="3237740"/>
            <a:chExt cx="1794055" cy="203046"/>
          </a:xfrm>
        </p:grpSpPr>
        <p:sp>
          <p:nvSpPr>
            <p:cNvPr id="234" name="Rounded Rectangle 233"/>
            <p:cNvSpPr/>
            <p:nvPr/>
          </p:nvSpPr>
          <p:spPr>
            <a:xfrm>
              <a:off x="3740389" y="3237740"/>
              <a:ext cx="1794055" cy="203046"/>
            </a:xfrm>
            <a:prstGeom prst="roundRect">
              <a:avLst>
                <a:gd name="adj" fmla="val 0"/>
              </a:avLst>
            </a:prstGeom>
            <a:solidFill>
              <a:schemeClr val="accent1">
                <a:lumMod val="50000"/>
              </a:schemeClr>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Semibold" panose="020B0702040204020203" pitchFamily="34" charset="0"/>
              </a:endParaRPr>
            </a:p>
          </p:txBody>
        </p:sp>
        <p:sp>
          <p:nvSpPr>
            <p:cNvPr id="235" name="TextBox 130"/>
            <p:cNvSpPr txBox="1"/>
            <p:nvPr/>
          </p:nvSpPr>
          <p:spPr>
            <a:xfrm>
              <a:off x="4446408" y="3262001"/>
              <a:ext cx="513844" cy="1699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b="1" dirty="0">
                  <a:solidFill>
                    <a:prstClr val="white"/>
                  </a:solidFill>
                </a:rPr>
                <a:t>Hypervisor</a:t>
              </a:r>
            </a:p>
          </p:txBody>
        </p:sp>
      </p:grpSp>
      <p:sp>
        <p:nvSpPr>
          <p:cNvPr id="236" name="Slide Number Placeholder 5"/>
          <p:cNvSpPr txBox="1">
            <a:spLocks/>
          </p:cNvSpPr>
          <p:nvPr/>
        </p:nvSpPr>
        <p:spPr>
          <a:xfrm>
            <a:off x="2521680" y="2351857"/>
            <a:ext cx="1474909" cy="372394"/>
          </a:xfrm>
          <a:prstGeom prst="rect">
            <a:avLst/>
          </a:prstGeom>
          <a:noFill/>
        </p:spPr>
        <p:txBody>
          <a:bodyPr vert="horz" lIns="93260" tIns="46630" rIns="93260" bIns="4663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28" dirty="0">
                <a:solidFill>
                  <a:srgbClr val="1F4E79"/>
                </a:solidFill>
                <a:latin typeface="Segoe UI"/>
              </a:rPr>
              <a:t>Microsoft Azure</a:t>
            </a:r>
          </a:p>
        </p:txBody>
      </p:sp>
      <p:grpSp>
        <p:nvGrpSpPr>
          <p:cNvPr id="2" name="Group 1"/>
          <p:cNvGrpSpPr/>
          <p:nvPr/>
        </p:nvGrpSpPr>
        <p:grpSpPr>
          <a:xfrm>
            <a:off x="2849470" y="4686399"/>
            <a:ext cx="2504735" cy="973796"/>
            <a:chOff x="3411524" y="4663120"/>
            <a:chExt cx="2455845" cy="954789"/>
          </a:xfrm>
        </p:grpSpPr>
        <p:sp>
          <p:nvSpPr>
            <p:cNvPr id="44" name="TextBox 132"/>
            <p:cNvSpPr txBox="1"/>
            <p:nvPr/>
          </p:nvSpPr>
          <p:spPr>
            <a:xfrm>
              <a:off x="4904172" y="4663120"/>
              <a:ext cx="460661" cy="3139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dirty="0">
                  <a:solidFill>
                    <a:srgbClr val="44546A"/>
                  </a:solidFill>
                  <a:latin typeface="Segoe UI Semibold" panose="020B0702040204020203" pitchFamily="34" charset="0"/>
                </a:rPr>
                <a:t>Azure Storage </a:t>
              </a:r>
            </a:p>
          </p:txBody>
        </p:sp>
        <p:pic>
          <p:nvPicPr>
            <p:cNvPr id="53" name="Picture 52"/>
            <p:cNvPicPr>
              <a:picLocks noChangeAspect="1"/>
            </p:cNvPicPr>
            <p:nvPr/>
          </p:nvPicPr>
          <p:blipFill>
            <a:blip r:embed="rId7"/>
            <a:stretch>
              <a:fillRect/>
            </a:stretch>
          </p:blipFill>
          <p:spPr>
            <a:xfrm>
              <a:off x="5505264" y="5182375"/>
              <a:ext cx="313692" cy="406868"/>
            </a:xfrm>
            <a:prstGeom prst="rect">
              <a:avLst/>
            </a:prstGeom>
          </p:spPr>
        </p:pic>
        <p:sp>
          <p:nvSpPr>
            <p:cNvPr id="102" name="TextBox 132"/>
            <p:cNvSpPr txBox="1"/>
            <p:nvPr/>
          </p:nvSpPr>
          <p:spPr>
            <a:xfrm>
              <a:off x="4893875" y="5263966"/>
              <a:ext cx="601255" cy="3139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20" dirty="0">
                  <a:solidFill>
                    <a:srgbClr val="44546A"/>
                  </a:solidFill>
                  <a:latin typeface="Segoe UI Semibold" panose="020B0702040204020203" pitchFamily="34" charset="0"/>
                </a:rPr>
                <a:t>SQL Database</a:t>
              </a:r>
            </a:p>
          </p:txBody>
        </p:sp>
        <p:cxnSp>
          <p:nvCxnSpPr>
            <p:cNvPr id="110" name="Straight Arrow Connector 109"/>
            <p:cNvCxnSpPr/>
            <p:nvPr/>
          </p:nvCxnSpPr>
          <p:spPr>
            <a:xfrm>
              <a:off x="3411524" y="5103639"/>
              <a:ext cx="669557" cy="0"/>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112"/>
            <p:cNvPicPr>
              <a:picLocks noChangeAspect="1"/>
            </p:cNvPicPr>
            <p:nvPr/>
          </p:nvPicPr>
          <p:blipFill>
            <a:blip r:embed="rId8"/>
            <a:stretch>
              <a:fillRect/>
            </a:stretch>
          </p:blipFill>
          <p:spPr>
            <a:xfrm>
              <a:off x="5486703" y="4663120"/>
              <a:ext cx="380666" cy="332058"/>
            </a:xfrm>
            <a:prstGeom prst="rect">
              <a:avLst/>
            </a:prstGeom>
          </p:spPr>
        </p:pic>
        <p:pic>
          <p:nvPicPr>
            <p:cNvPr id="143" name="Picture 142"/>
            <p:cNvPicPr>
              <a:picLocks noChangeAspect="1"/>
            </p:cNvPicPr>
            <p:nvPr/>
          </p:nvPicPr>
          <p:blipFill>
            <a:blip r:embed="rId9"/>
            <a:stretch>
              <a:fillRect/>
            </a:stretch>
          </p:blipFill>
          <p:spPr>
            <a:xfrm>
              <a:off x="4161183" y="4862063"/>
              <a:ext cx="404548" cy="401903"/>
            </a:xfrm>
            <a:prstGeom prst="rect">
              <a:avLst/>
            </a:prstGeom>
          </p:spPr>
        </p:pic>
        <p:sp>
          <p:nvSpPr>
            <p:cNvPr id="154" name="Rectangle 153"/>
            <p:cNvSpPr/>
            <p:nvPr/>
          </p:nvSpPr>
          <p:spPr>
            <a:xfrm>
              <a:off x="4027742" y="5217799"/>
              <a:ext cx="636713" cy="400110"/>
            </a:xfrm>
            <a:prstGeom prst="rect">
              <a:avLst/>
            </a:prstGeom>
          </p:spPr>
          <p:txBody>
            <a:bodyPr wrap="none">
              <a:spAutoFit/>
            </a:bodyPr>
            <a:lstStyle/>
            <a:p>
              <a:pPr defTabSz="932597">
                <a:lnSpc>
                  <a:spcPts val="1224"/>
                </a:lnSpc>
              </a:pPr>
              <a:r>
                <a:rPr lang="en-US" sz="1020" dirty="0">
                  <a:solidFill>
                    <a:srgbClr val="44546A"/>
                  </a:solidFill>
                  <a:latin typeface="Segoe UI Semibold" panose="020B0702040204020203" pitchFamily="34" charset="0"/>
                </a:rPr>
                <a:t>Access</a:t>
              </a:r>
            </a:p>
            <a:p>
              <a:pPr defTabSz="932597">
                <a:lnSpc>
                  <a:spcPts val="1224"/>
                </a:lnSpc>
              </a:pPr>
              <a:r>
                <a:rPr lang="en-US" sz="1020" dirty="0">
                  <a:solidFill>
                    <a:srgbClr val="44546A"/>
                  </a:solidFill>
                  <a:latin typeface="Segoe UI Semibold" panose="020B0702040204020203" pitchFamily="34" charset="0"/>
                </a:rPr>
                <a:t>Control</a:t>
              </a:r>
            </a:p>
          </p:txBody>
        </p:sp>
        <p:cxnSp>
          <p:nvCxnSpPr>
            <p:cNvPr id="82" name="Straight Arrow Connector 81"/>
            <p:cNvCxnSpPr/>
            <p:nvPr/>
          </p:nvCxnSpPr>
          <p:spPr>
            <a:xfrm flipV="1">
              <a:off x="4558629" y="4856330"/>
              <a:ext cx="218118" cy="146886"/>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43566" y="5232830"/>
              <a:ext cx="218118" cy="146886"/>
            </a:xfrm>
            <a:prstGeom prst="straightConnector1">
              <a:avLst/>
            </a:prstGeom>
            <a:ln w="12700"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7588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6" presetClass="entr" presetSubtype="42"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barn(outHorizontal)">
                                      <p:cBhvr>
                                        <p:cTn id="10" dur="500"/>
                                        <p:tgtEl>
                                          <p:spTgt spid="14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fade">
                                      <p:cBhvr>
                                        <p:cTn id="13" dur="500"/>
                                        <p:tgtEl>
                                          <p:spTgt spid="192"/>
                                        </p:tgtEl>
                                      </p:cBhvr>
                                    </p:animEffect>
                                    <p:anim calcmode="lin" valueType="num">
                                      <p:cBhvr>
                                        <p:cTn id="14" dur="500" fill="hold"/>
                                        <p:tgtEl>
                                          <p:spTgt spid="192"/>
                                        </p:tgtEl>
                                        <p:attrNameLst>
                                          <p:attrName>ppt_x</p:attrName>
                                        </p:attrNameLst>
                                      </p:cBhvr>
                                      <p:tavLst>
                                        <p:tav tm="0">
                                          <p:val>
                                            <p:strVal val="#ppt_x"/>
                                          </p:val>
                                        </p:tav>
                                        <p:tav tm="100000">
                                          <p:val>
                                            <p:strVal val="#ppt_x"/>
                                          </p:val>
                                        </p:tav>
                                      </p:tavLst>
                                    </p:anim>
                                    <p:anim calcmode="lin" valueType="num">
                                      <p:cBhvr>
                                        <p:cTn id="15" dur="5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875888" y="1664194"/>
            <a:ext cx="7581018" cy="3803033"/>
            <a:chOff x="2414911" y="1888037"/>
            <a:chExt cx="8240233" cy="3923416"/>
          </a:xfrm>
          <a:solidFill>
            <a:srgbClr val="0072C6"/>
          </a:solidFill>
        </p:grpSpPr>
        <p:grpSp>
          <p:nvGrpSpPr>
            <p:cNvPr id="9" name="Group 8"/>
            <p:cNvGrpSpPr/>
            <p:nvPr/>
          </p:nvGrpSpPr>
          <p:grpSpPr>
            <a:xfrm>
              <a:off x="6454106" y="1888037"/>
              <a:ext cx="4201038" cy="3834075"/>
              <a:chOff x="5942430" y="1935121"/>
              <a:chExt cx="4201038" cy="3834075"/>
            </a:xfrm>
            <a:grpFill/>
          </p:grpSpPr>
          <p:sp>
            <p:nvSpPr>
              <p:cNvPr id="47" name="Block Arc 46"/>
              <p:cNvSpPr/>
              <p:nvPr/>
            </p:nvSpPr>
            <p:spPr>
              <a:xfrm rot="10800000">
                <a:off x="5942430" y="1935121"/>
                <a:ext cx="4201038" cy="3834075"/>
              </a:xfrm>
              <a:prstGeom prst="blockArc">
                <a:avLst>
                  <a:gd name="adj1" fmla="val 10800000"/>
                  <a:gd name="adj2" fmla="val 20197306"/>
                  <a:gd name="adj3" fmla="val 44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sp>
            <p:nvSpPr>
              <p:cNvPr id="8" name="Isosceles Triangle 7"/>
              <p:cNvSpPr/>
              <p:nvPr/>
            </p:nvSpPr>
            <p:spPr>
              <a:xfrm rot="9281936">
                <a:off x="6105343" y="4617220"/>
                <a:ext cx="257430" cy="748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sp>
          <p:nvSpPr>
            <p:cNvPr id="6" name="Block Arc 5"/>
            <p:cNvSpPr/>
            <p:nvPr/>
          </p:nvSpPr>
          <p:spPr>
            <a:xfrm>
              <a:off x="2414911" y="1977378"/>
              <a:ext cx="4201038" cy="3834075"/>
            </a:xfrm>
            <a:prstGeom prst="blockArc">
              <a:avLst>
                <a:gd name="adj1" fmla="val 10800000"/>
                <a:gd name="adj2" fmla="val 21534005"/>
                <a:gd name="adj3" fmla="val 41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sp>
          <p:nvSpPr>
            <p:cNvPr id="10" name="Circular Arrow 9"/>
            <p:cNvSpPr/>
            <p:nvPr/>
          </p:nvSpPr>
          <p:spPr>
            <a:xfrm rot="8497711" flipV="1">
              <a:off x="6437570" y="3348875"/>
              <a:ext cx="1281001" cy="1600050"/>
            </a:xfrm>
            <a:prstGeom prst="circularArrow">
              <a:avLst>
                <a:gd name="adj1" fmla="val 12500"/>
                <a:gd name="adj2" fmla="val 1142319"/>
                <a:gd name="adj3" fmla="val 20457681"/>
                <a:gd name="adj4" fmla="val 16461079"/>
                <a:gd name="adj5" fmla="val 12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grpSp>
      <p:sp>
        <p:nvSpPr>
          <p:cNvPr id="100" name="arrow cycle"/>
          <p:cNvSpPr>
            <a:spLocks noChangeAspect="1" noEditPoints="1"/>
          </p:cNvSpPr>
          <p:nvPr/>
        </p:nvSpPr>
        <p:spPr bwMode="auto">
          <a:xfrm rot="9720000">
            <a:off x="3878152" y="2412031"/>
            <a:ext cx="1711874" cy="1519468"/>
          </a:xfrm>
          <a:custGeom>
            <a:avLst/>
            <a:gdLst>
              <a:gd name="T0" fmla="*/ 238 w 529"/>
              <a:gd name="T1" fmla="*/ 1 h 469"/>
              <a:gd name="T2" fmla="*/ 185 w 529"/>
              <a:gd name="T3" fmla="*/ 100 h 469"/>
              <a:gd name="T4" fmla="*/ 165 w 529"/>
              <a:gd name="T5" fmla="*/ 63 h 469"/>
              <a:gd name="T6" fmla="*/ 158 w 529"/>
              <a:gd name="T7" fmla="*/ 67 h 469"/>
              <a:gd name="T8" fmla="*/ 70 w 529"/>
              <a:gd name="T9" fmla="*/ 164 h 469"/>
              <a:gd name="T10" fmla="*/ 69 w 529"/>
              <a:gd name="T11" fmla="*/ 165 h 469"/>
              <a:gd name="T12" fmla="*/ 55 w 529"/>
              <a:gd name="T13" fmla="*/ 256 h 469"/>
              <a:gd name="T14" fmla="*/ 55 w 529"/>
              <a:gd name="T15" fmla="*/ 256 h 469"/>
              <a:gd name="T16" fmla="*/ 55 w 529"/>
              <a:gd name="T17" fmla="*/ 257 h 469"/>
              <a:gd name="T18" fmla="*/ 58 w 529"/>
              <a:gd name="T19" fmla="*/ 273 h 469"/>
              <a:gd name="T20" fmla="*/ 58 w 529"/>
              <a:gd name="T21" fmla="*/ 274 h 469"/>
              <a:gd name="T22" fmla="*/ 58 w 529"/>
              <a:gd name="T23" fmla="*/ 277 h 469"/>
              <a:gd name="T24" fmla="*/ 61 w 529"/>
              <a:gd name="T25" fmla="*/ 290 h 469"/>
              <a:gd name="T26" fmla="*/ 62 w 529"/>
              <a:gd name="T27" fmla="*/ 292 h 469"/>
              <a:gd name="T28" fmla="*/ 63 w 529"/>
              <a:gd name="T29" fmla="*/ 296 h 469"/>
              <a:gd name="T30" fmla="*/ 68 w 529"/>
              <a:gd name="T31" fmla="*/ 309 h 469"/>
              <a:gd name="T32" fmla="*/ 68 w 529"/>
              <a:gd name="T33" fmla="*/ 310 h 469"/>
              <a:gd name="T34" fmla="*/ 70 w 529"/>
              <a:gd name="T35" fmla="*/ 314 h 469"/>
              <a:gd name="T36" fmla="*/ 75 w 529"/>
              <a:gd name="T37" fmla="*/ 325 h 469"/>
              <a:gd name="T38" fmla="*/ 77 w 529"/>
              <a:gd name="T39" fmla="*/ 329 h 469"/>
              <a:gd name="T40" fmla="*/ 158 w 529"/>
              <a:gd name="T41" fmla="*/ 417 h 469"/>
              <a:gd name="T42" fmla="*/ 261 w 529"/>
              <a:gd name="T43" fmla="*/ 444 h 469"/>
              <a:gd name="T44" fmla="*/ 274 w 529"/>
              <a:gd name="T45" fmla="*/ 444 h 469"/>
              <a:gd name="T46" fmla="*/ 260 w 529"/>
              <a:gd name="T47" fmla="*/ 469 h 469"/>
              <a:gd name="T48" fmla="*/ 149 w 529"/>
              <a:gd name="T49" fmla="*/ 438 h 469"/>
              <a:gd name="T50" fmla="*/ 144 w 529"/>
              <a:gd name="T51" fmla="*/ 436 h 469"/>
              <a:gd name="T52" fmla="*/ 53 w 529"/>
              <a:gd name="T53" fmla="*/ 132 h 469"/>
              <a:gd name="T54" fmla="*/ 238 w 529"/>
              <a:gd name="T55" fmla="*/ 1 h 469"/>
              <a:gd name="T56" fmla="*/ 476 w 529"/>
              <a:gd name="T57" fmla="*/ 337 h 469"/>
              <a:gd name="T58" fmla="*/ 386 w 529"/>
              <a:gd name="T59" fmla="*/ 33 h 469"/>
              <a:gd name="T60" fmla="*/ 381 w 529"/>
              <a:gd name="T61" fmla="*/ 30 h 469"/>
              <a:gd name="T62" fmla="*/ 270 w 529"/>
              <a:gd name="T63" fmla="*/ 0 h 469"/>
              <a:gd name="T64" fmla="*/ 256 w 529"/>
              <a:gd name="T65" fmla="*/ 25 h 469"/>
              <a:gd name="T66" fmla="*/ 268 w 529"/>
              <a:gd name="T67" fmla="*/ 25 h 469"/>
              <a:gd name="T68" fmla="*/ 371 w 529"/>
              <a:gd name="T69" fmla="*/ 52 h 469"/>
              <a:gd name="T70" fmla="*/ 453 w 529"/>
              <a:gd name="T71" fmla="*/ 139 h 469"/>
              <a:gd name="T72" fmla="*/ 455 w 529"/>
              <a:gd name="T73" fmla="*/ 144 h 469"/>
              <a:gd name="T74" fmla="*/ 460 w 529"/>
              <a:gd name="T75" fmla="*/ 154 h 469"/>
              <a:gd name="T76" fmla="*/ 462 w 529"/>
              <a:gd name="T77" fmla="*/ 159 h 469"/>
              <a:gd name="T78" fmla="*/ 462 w 529"/>
              <a:gd name="T79" fmla="*/ 159 h 469"/>
              <a:gd name="T80" fmla="*/ 466 w 529"/>
              <a:gd name="T81" fmla="*/ 172 h 469"/>
              <a:gd name="T82" fmla="*/ 468 w 529"/>
              <a:gd name="T83" fmla="*/ 176 h 469"/>
              <a:gd name="T84" fmla="*/ 468 w 529"/>
              <a:gd name="T85" fmla="*/ 178 h 469"/>
              <a:gd name="T86" fmla="*/ 471 w 529"/>
              <a:gd name="T87" fmla="*/ 192 h 469"/>
              <a:gd name="T88" fmla="*/ 472 w 529"/>
              <a:gd name="T89" fmla="*/ 195 h 469"/>
              <a:gd name="T90" fmla="*/ 472 w 529"/>
              <a:gd name="T91" fmla="*/ 196 h 469"/>
              <a:gd name="T92" fmla="*/ 474 w 529"/>
              <a:gd name="T93" fmla="*/ 211 h 469"/>
              <a:gd name="T94" fmla="*/ 474 w 529"/>
              <a:gd name="T95" fmla="*/ 212 h 469"/>
              <a:gd name="T96" fmla="*/ 474 w 529"/>
              <a:gd name="T97" fmla="*/ 213 h 469"/>
              <a:gd name="T98" fmla="*/ 460 w 529"/>
              <a:gd name="T99" fmla="*/ 304 h 469"/>
              <a:gd name="T100" fmla="*/ 460 w 529"/>
              <a:gd name="T101" fmla="*/ 304 h 469"/>
              <a:gd name="T102" fmla="*/ 372 w 529"/>
              <a:gd name="T103" fmla="*/ 402 h 469"/>
              <a:gd name="T104" fmla="*/ 365 w 529"/>
              <a:gd name="T105" fmla="*/ 405 h 469"/>
              <a:gd name="T106" fmla="*/ 345 w 529"/>
              <a:gd name="T107" fmla="*/ 368 h 469"/>
              <a:gd name="T108" fmla="*/ 291 w 529"/>
              <a:gd name="T109" fmla="*/ 468 h 469"/>
              <a:gd name="T110" fmla="*/ 476 w 529"/>
              <a:gd name="T111" fmla="*/ 3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69">
                <a:moveTo>
                  <a:pt x="238" y="1"/>
                </a:moveTo>
                <a:cubicBezTo>
                  <a:pt x="185" y="100"/>
                  <a:pt x="185" y="100"/>
                  <a:pt x="185" y="100"/>
                </a:cubicBezTo>
                <a:cubicBezTo>
                  <a:pt x="165" y="63"/>
                  <a:pt x="165" y="63"/>
                  <a:pt x="165" y="63"/>
                </a:cubicBezTo>
                <a:cubicBezTo>
                  <a:pt x="158" y="67"/>
                  <a:pt x="158" y="67"/>
                  <a:pt x="158" y="67"/>
                </a:cubicBezTo>
                <a:cubicBezTo>
                  <a:pt x="118" y="88"/>
                  <a:pt x="87" y="122"/>
                  <a:pt x="70" y="164"/>
                </a:cubicBezTo>
                <a:cubicBezTo>
                  <a:pt x="69" y="165"/>
                  <a:pt x="69" y="165"/>
                  <a:pt x="69" y="165"/>
                </a:cubicBezTo>
                <a:cubicBezTo>
                  <a:pt x="58" y="193"/>
                  <a:pt x="53" y="225"/>
                  <a:pt x="55" y="256"/>
                </a:cubicBezTo>
                <a:cubicBezTo>
                  <a:pt x="55" y="256"/>
                  <a:pt x="55" y="256"/>
                  <a:pt x="55" y="256"/>
                </a:cubicBezTo>
                <a:cubicBezTo>
                  <a:pt x="55" y="256"/>
                  <a:pt x="55" y="257"/>
                  <a:pt x="55" y="257"/>
                </a:cubicBezTo>
                <a:cubicBezTo>
                  <a:pt x="56" y="262"/>
                  <a:pt x="57" y="267"/>
                  <a:pt x="58" y="273"/>
                </a:cubicBezTo>
                <a:cubicBezTo>
                  <a:pt x="58" y="274"/>
                  <a:pt x="58" y="274"/>
                  <a:pt x="58" y="274"/>
                </a:cubicBezTo>
                <a:cubicBezTo>
                  <a:pt x="58" y="275"/>
                  <a:pt x="58" y="276"/>
                  <a:pt x="58" y="277"/>
                </a:cubicBezTo>
                <a:cubicBezTo>
                  <a:pt x="59" y="281"/>
                  <a:pt x="60" y="285"/>
                  <a:pt x="61" y="290"/>
                </a:cubicBezTo>
                <a:cubicBezTo>
                  <a:pt x="62" y="292"/>
                  <a:pt x="62" y="292"/>
                  <a:pt x="62" y="292"/>
                </a:cubicBezTo>
                <a:cubicBezTo>
                  <a:pt x="62" y="293"/>
                  <a:pt x="63" y="295"/>
                  <a:pt x="63" y="296"/>
                </a:cubicBezTo>
                <a:cubicBezTo>
                  <a:pt x="64" y="300"/>
                  <a:pt x="66" y="304"/>
                  <a:pt x="68" y="309"/>
                </a:cubicBezTo>
                <a:cubicBezTo>
                  <a:pt x="68" y="310"/>
                  <a:pt x="68" y="310"/>
                  <a:pt x="68" y="310"/>
                </a:cubicBezTo>
                <a:cubicBezTo>
                  <a:pt x="68" y="311"/>
                  <a:pt x="69" y="313"/>
                  <a:pt x="70" y="314"/>
                </a:cubicBezTo>
                <a:cubicBezTo>
                  <a:pt x="71" y="318"/>
                  <a:pt x="73" y="321"/>
                  <a:pt x="75" y="325"/>
                </a:cubicBezTo>
                <a:cubicBezTo>
                  <a:pt x="75" y="326"/>
                  <a:pt x="76" y="328"/>
                  <a:pt x="77" y="329"/>
                </a:cubicBezTo>
                <a:cubicBezTo>
                  <a:pt x="95" y="368"/>
                  <a:pt x="124" y="399"/>
                  <a:pt x="158" y="417"/>
                </a:cubicBezTo>
                <a:cubicBezTo>
                  <a:pt x="163" y="420"/>
                  <a:pt x="200" y="444"/>
                  <a:pt x="261" y="444"/>
                </a:cubicBezTo>
                <a:cubicBezTo>
                  <a:pt x="266" y="444"/>
                  <a:pt x="270" y="444"/>
                  <a:pt x="274" y="444"/>
                </a:cubicBezTo>
                <a:cubicBezTo>
                  <a:pt x="260" y="469"/>
                  <a:pt x="260" y="469"/>
                  <a:pt x="260" y="469"/>
                </a:cubicBezTo>
                <a:cubicBezTo>
                  <a:pt x="221" y="468"/>
                  <a:pt x="182" y="457"/>
                  <a:pt x="149" y="438"/>
                </a:cubicBezTo>
                <a:cubicBezTo>
                  <a:pt x="144" y="436"/>
                  <a:pt x="144" y="436"/>
                  <a:pt x="144" y="436"/>
                </a:cubicBezTo>
                <a:cubicBezTo>
                  <a:pt x="40" y="374"/>
                  <a:pt x="0" y="241"/>
                  <a:pt x="53" y="132"/>
                </a:cubicBezTo>
                <a:cubicBezTo>
                  <a:pt x="88" y="59"/>
                  <a:pt x="159" y="10"/>
                  <a:pt x="238" y="1"/>
                </a:cubicBezTo>
                <a:close/>
                <a:moveTo>
                  <a:pt x="476" y="337"/>
                </a:moveTo>
                <a:cubicBezTo>
                  <a:pt x="529" y="227"/>
                  <a:pt x="490" y="95"/>
                  <a:pt x="386" y="33"/>
                </a:cubicBezTo>
                <a:cubicBezTo>
                  <a:pt x="381" y="30"/>
                  <a:pt x="381" y="30"/>
                  <a:pt x="381" y="30"/>
                </a:cubicBezTo>
                <a:cubicBezTo>
                  <a:pt x="347" y="11"/>
                  <a:pt x="309" y="1"/>
                  <a:pt x="270" y="0"/>
                </a:cubicBezTo>
                <a:cubicBezTo>
                  <a:pt x="256" y="25"/>
                  <a:pt x="256" y="25"/>
                  <a:pt x="256" y="25"/>
                </a:cubicBezTo>
                <a:cubicBezTo>
                  <a:pt x="259" y="25"/>
                  <a:pt x="263" y="25"/>
                  <a:pt x="268" y="25"/>
                </a:cubicBezTo>
                <a:cubicBezTo>
                  <a:pt x="329" y="25"/>
                  <a:pt x="366" y="48"/>
                  <a:pt x="371" y="52"/>
                </a:cubicBezTo>
                <a:cubicBezTo>
                  <a:pt x="405" y="69"/>
                  <a:pt x="434" y="100"/>
                  <a:pt x="453" y="139"/>
                </a:cubicBezTo>
                <a:cubicBezTo>
                  <a:pt x="454" y="141"/>
                  <a:pt x="454" y="142"/>
                  <a:pt x="455" y="144"/>
                </a:cubicBezTo>
                <a:cubicBezTo>
                  <a:pt x="457" y="147"/>
                  <a:pt x="458" y="151"/>
                  <a:pt x="460" y="154"/>
                </a:cubicBezTo>
                <a:cubicBezTo>
                  <a:pt x="461" y="156"/>
                  <a:pt x="461" y="157"/>
                  <a:pt x="462" y="159"/>
                </a:cubicBezTo>
                <a:cubicBezTo>
                  <a:pt x="462" y="159"/>
                  <a:pt x="462" y="159"/>
                  <a:pt x="462" y="159"/>
                </a:cubicBezTo>
                <a:cubicBezTo>
                  <a:pt x="464" y="165"/>
                  <a:pt x="465" y="169"/>
                  <a:pt x="466" y="172"/>
                </a:cubicBezTo>
                <a:cubicBezTo>
                  <a:pt x="467" y="174"/>
                  <a:pt x="467" y="175"/>
                  <a:pt x="468" y="176"/>
                </a:cubicBezTo>
                <a:cubicBezTo>
                  <a:pt x="468" y="178"/>
                  <a:pt x="468" y="178"/>
                  <a:pt x="468" y="178"/>
                </a:cubicBezTo>
                <a:cubicBezTo>
                  <a:pt x="470" y="184"/>
                  <a:pt x="471" y="188"/>
                  <a:pt x="471" y="192"/>
                </a:cubicBezTo>
                <a:cubicBezTo>
                  <a:pt x="471" y="193"/>
                  <a:pt x="472" y="194"/>
                  <a:pt x="472" y="195"/>
                </a:cubicBezTo>
                <a:cubicBezTo>
                  <a:pt x="472" y="196"/>
                  <a:pt x="472" y="196"/>
                  <a:pt x="472" y="196"/>
                </a:cubicBezTo>
                <a:cubicBezTo>
                  <a:pt x="473" y="202"/>
                  <a:pt x="474" y="207"/>
                  <a:pt x="474" y="211"/>
                </a:cubicBezTo>
                <a:cubicBezTo>
                  <a:pt x="474" y="212"/>
                  <a:pt x="474" y="212"/>
                  <a:pt x="474" y="212"/>
                </a:cubicBezTo>
                <a:cubicBezTo>
                  <a:pt x="474" y="213"/>
                  <a:pt x="474" y="213"/>
                  <a:pt x="474" y="213"/>
                </a:cubicBezTo>
                <a:cubicBezTo>
                  <a:pt x="477" y="244"/>
                  <a:pt x="472" y="275"/>
                  <a:pt x="460" y="304"/>
                </a:cubicBezTo>
                <a:cubicBezTo>
                  <a:pt x="460" y="304"/>
                  <a:pt x="460" y="304"/>
                  <a:pt x="460" y="304"/>
                </a:cubicBezTo>
                <a:cubicBezTo>
                  <a:pt x="443" y="346"/>
                  <a:pt x="411" y="381"/>
                  <a:pt x="372" y="402"/>
                </a:cubicBezTo>
                <a:cubicBezTo>
                  <a:pt x="365" y="405"/>
                  <a:pt x="365" y="405"/>
                  <a:pt x="365" y="405"/>
                </a:cubicBezTo>
                <a:cubicBezTo>
                  <a:pt x="345" y="368"/>
                  <a:pt x="345" y="368"/>
                  <a:pt x="345" y="368"/>
                </a:cubicBezTo>
                <a:cubicBezTo>
                  <a:pt x="291" y="468"/>
                  <a:pt x="291" y="468"/>
                  <a:pt x="291" y="468"/>
                </a:cubicBezTo>
                <a:cubicBezTo>
                  <a:pt x="371" y="459"/>
                  <a:pt x="441" y="409"/>
                  <a:pt x="476" y="337"/>
                </a:cubicBezTo>
                <a:close/>
              </a:path>
            </a:pathLst>
          </a:custGeom>
          <a:solidFill>
            <a:srgbClr val="C00000"/>
          </a:solidFill>
          <a:ln>
            <a:noFill/>
          </a:ln>
        </p:spPr>
        <p:txBody>
          <a:bodyPr vert="horz" wrap="square" lIns="93260" tIns="46630" rIns="93260" bIns="46630" numCol="1" anchor="t" anchorCtr="0" compatLnSpc="1">
            <a:prstTxWarp prst="textNoShape">
              <a:avLst/>
            </a:prstTxWarp>
          </a:bodyPr>
          <a:lstStyle/>
          <a:p>
            <a:pPr defTabSz="808654">
              <a:defRPr/>
            </a:pPr>
            <a:endParaRPr lang="en-US" sz="1836" kern="0" dirty="0">
              <a:solidFill>
                <a:srgbClr val="505050"/>
              </a:solidFill>
            </a:endParaRPr>
          </a:p>
        </p:txBody>
      </p:sp>
      <p:sp>
        <p:nvSpPr>
          <p:cNvPr id="103" name="TextBox 102"/>
          <p:cNvSpPr txBox="1"/>
          <p:nvPr/>
        </p:nvSpPr>
        <p:spPr>
          <a:xfrm>
            <a:off x="2008908" y="2181207"/>
            <a:ext cx="1003677" cy="345817"/>
          </a:xfrm>
          <a:prstGeom prst="rect">
            <a:avLst/>
          </a:prstGeom>
          <a:noFill/>
        </p:spPr>
        <p:txBody>
          <a:bodyPr wrap="square" lIns="46630" tIns="0" rIns="46630" bIns="0" rtlCol="0" anchor="ctr"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algn="r" defTabSz="538969">
              <a:lnSpc>
                <a:spcPct val="90000"/>
              </a:lnSpc>
              <a:defRPr/>
            </a:pPr>
            <a:r>
              <a:rPr lang="en-US" sz="1224" b="1" kern="0" dirty="0">
                <a:solidFill>
                  <a:srgbClr val="FFFFFF"/>
                </a:solidFill>
              </a:rPr>
              <a:t>Event Detected</a:t>
            </a:r>
          </a:p>
        </p:txBody>
      </p:sp>
      <p:sp>
        <p:nvSpPr>
          <p:cNvPr id="106" name="TextBox 105"/>
          <p:cNvSpPr txBox="1"/>
          <p:nvPr/>
        </p:nvSpPr>
        <p:spPr>
          <a:xfrm>
            <a:off x="6269531" y="1931741"/>
            <a:ext cx="1175161" cy="345817"/>
          </a:xfrm>
          <a:prstGeom prst="rect">
            <a:avLst/>
          </a:prstGeom>
          <a:noFill/>
        </p:spPr>
        <p:txBody>
          <a:bodyPr wrap="square" lIns="46630" tIns="0" rIns="46630" bIns="0" rtlCol="0" anchor="ctr" anchorCtr="0">
            <a:spAutoFit/>
          </a:bodyPr>
          <a:lstStyle/>
          <a:p>
            <a:pPr defTabSz="538969">
              <a:lnSpc>
                <a:spcPct val="90000"/>
              </a:lnSpc>
              <a:defRPr/>
            </a:pPr>
            <a:r>
              <a:rPr lang="en-US" sz="1224" b="1" kern="0" dirty="0">
                <a:solidFill>
                  <a:srgbClr val="FFFFFF"/>
                </a:solidFill>
                <a:ea typeface="Segoe UI" pitchFamily="34" charset="0"/>
                <a:cs typeface="Segoe UI" panose="020B0502040204020203" pitchFamily="34" charset="0"/>
              </a:rPr>
              <a:t>Security Team</a:t>
            </a:r>
          </a:p>
          <a:p>
            <a:pPr defTabSz="538969">
              <a:lnSpc>
                <a:spcPct val="90000"/>
              </a:lnSpc>
              <a:defRPr/>
            </a:pPr>
            <a:r>
              <a:rPr lang="en-US" sz="1224" b="1" kern="0" dirty="0">
                <a:solidFill>
                  <a:srgbClr val="FFFFFF"/>
                </a:solidFill>
                <a:ea typeface="Segoe UI" pitchFamily="34" charset="0"/>
                <a:cs typeface="Segoe UI" panose="020B0502040204020203" pitchFamily="34" charset="0"/>
              </a:rPr>
              <a:t>Engaged</a:t>
            </a:r>
          </a:p>
        </p:txBody>
      </p:sp>
      <p:sp>
        <p:nvSpPr>
          <p:cNvPr id="156" name="TextBox 155"/>
          <p:cNvSpPr txBox="1"/>
          <p:nvPr/>
        </p:nvSpPr>
        <p:spPr>
          <a:xfrm>
            <a:off x="6986527" y="3183075"/>
            <a:ext cx="957609" cy="518726"/>
          </a:xfrm>
          <a:prstGeom prst="rect">
            <a:avLst/>
          </a:prstGeom>
          <a:noFill/>
          <a:ln>
            <a:noFill/>
            <a:headEnd type="none" w="med" len="med"/>
            <a:tailEnd type="none" w="med" len="med"/>
          </a:ln>
        </p:spPr>
        <p:txBody>
          <a:bodyPr wrap="square" lIns="46630" tIns="0" rIns="46630" bIns="0" rtlCol="0" anchor="ctr"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algn="l" defTabSz="538969">
              <a:lnSpc>
                <a:spcPct val="90000"/>
              </a:lnSpc>
              <a:defRPr/>
            </a:pPr>
            <a:r>
              <a:rPr lang="en-US" sz="1224" b="1" kern="0" dirty="0">
                <a:solidFill>
                  <a:srgbClr val="FFFFFF"/>
                </a:solidFill>
              </a:rPr>
              <a:t>Security Event Confirmed</a:t>
            </a:r>
          </a:p>
        </p:txBody>
      </p:sp>
      <p:sp>
        <p:nvSpPr>
          <p:cNvPr id="159" name="TextBox 158"/>
          <p:cNvSpPr txBox="1"/>
          <p:nvPr/>
        </p:nvSpPr>
        <p:spPr>
          <a:xfrm>
            <a:off x="1844139" y="3205699"/>
            <a:ext cx="689738" cy="461046"/>
          </a:xfrm>
          <a:prstGeom prst="rect">
            <a:avLst/>
          </a:prstGeom>
          <a:noFill/>
        </p:spPr>
        <p:txBody>
          <a:bodyPr wrap="square" lIns="46630" tIns="0" rIns="46630" bIns="0" rtlCol="0" anchor="ctr" anchorCtr="0">
            <a:spAutoFit/>
          </a:bodyPr>
          <a:lstStyle/>
          <a:p>
            <a:pPr indent="-4212" algn="r" defTabSz="538969">
              <a:lnSpc>
                <a:spcPct val="90000"/>
              </a:lnSpc>
              <a:defRPr/>
            </a:pPr>
            <a:r>
              <a:rPr lang="en-US" sz="1632" b="1" kern="0" dirty="0">
                <a:solidFill>
                  <a:srgbClr val="FFFFFF"/>
                </a:solidFill>
                <a:ea typeface="Segoe UI" pitchFamily="34" charset="0"/>
                <a:cs typeface="Segoe UI" panose="020B0502040204020203" pitchFamily="34" charset="0"/>
              </a:rPr>
              <a:t>Event</a:t>
            </a:r>
          </a:p>
          <a:p>
            <a:pPr indent="-4212" algn="r" defTabSz="538969">
              <a:lnSpc>
                <a:spcPct val="90000"/>
              </a:lnSpc>
              <a:defRPr/>
            </a:pPr>
            <a:r>
              <a:rPr lang="en-US" sz="1632" b="1" kern="0" dirty="0">
                <a:solidFill>
                  <a:srgbClr val="FFFFFF"/>
                </a:solidFill>
                <a:ea typeface="Segoe UI" pitchFamily="34" charset="0"/>
                <a:cs typeface="Segoe UI" panose="020B0502040204020203" pitchFamily="34" charset="0"/>
              </a:rPr>
              <a:t>Start</a:t>
            </a:r>
          </a:p>
        </p:txBody>
      </p:sp>
      <p:sp>
        <p:nvSpPr>
          <p:cNvPr id="162" name="TextBox 161"/>
          <p:cNvSpPr txBox="1"/>
          <p:nvPr/>
        </p:nvSpPr>
        <p:spPr>
          <a:xfrm>
            <a:off x="3165506" y="1407738"/>
            <a:ext cx="1005609" cy="345817"/>
          </a:xfrm>
          <a:prstGeom prst="rect">
            <a:avLst/>
          </a:prstGeom>
          <a:noFill/>
        </p:spPr>
        <p:txBody>
          <a:bodyPr wrap="square" lIns="46630" tIns="0" rIns="46630" bIns="0" rtlCol="0" anchor="ctr" anchorCtr="0">
            <a:spAutoFit/>
          </a:bodyPr>
          <a:lstStyle/>
          <a:p>
            <a:pPr algn="ctr" defTabSz="538969">
              <a:lnSpc>
                <a:spcPct val="90000"/>
              </a:lnSpc>
              <a:defRPr/>
            </a:pPr>
            <a:r>
              <a:rPr lang="en-US" sz="1224" b="1" kern="0" dirty="0">
                <a:solidFill>
                  <a:srgbClr val="FFFFFF"/>
                </a:solidFill>
                <a:ea typeface="Segoe UI" panose="020B0502040204020203" pitchFamily="34" charset="0"/>
                <a:cs typeface="Segoe UI" panose="020B0502040204020203" pitchFamily="34" charset="0"/>
              </a:rPr>
              <a:t>DevOps Engaged</a:t>
            </a:r>
          </a:p>
        </p:txBody>
      </p:sp>
      <p:sp>
        <p:nvSpPr>
          <p:cNvPr id="5" name="Oval 4"/>
          <p:cNvSpPr/>
          <p:nvPr/>
        </p:nvSpPr>
        <p:spPr>
          <a:xfrm>
            <a:off x="4072831" y="1411877"/>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38" name="Oval 37"/>
          <p:cNvSpPr/>
          <p:nvPr/>
        </p:nvSpPr>
        <p:spPr>
          <a:xfrm>
            <a:off x="3038141" y="2023367"/>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247" name="TextBox 246"/>
          <p:cNvSpPr txBox="1"/>
          <p:nvPr/>
        </p:nvSpPr>
        <p:spPr>
          <a:xfrm>
            <a:off x="4065647" y="2870402"/>
            <a:ext cx="1304574" cy="565680"/>
          </a:xfrm>
          <a:prstGeom prst="rect">
            <a:avLst/>
          </a:prstGeom>
          <a:noFill/>
          <a:ln>
            <a:noFill/>
            <a:headEnd type="none" w="med" len="med"/>
            <a:tailEnd type="none" w="med" len="med"/>
          </a:ln>
        </p:spPr>
        <p:txBody>
          <a:bodyPr wrap="square" lIns="0" tIns="46630" rIns="0" bIns="0" rtlCol="0" anchor="t"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defTabSz="538969">
              <a:lnSpc>
                <a:spcPct val="90000"/>
              </a:lnSpc>
              <a:defRPr/>
            </a:pPr>
            <a:r>
              <a:rPr lang="en-US" sz="1836" b="1" kern="0" spc="-62" dirty="0">
                <a:solidFill>
                  <a:srgbClr val="C00000"/>
                </a:solidFill>
              </a:rPr>
              <a:t>Incident Assessment</a:t>
            </a:r>
          </a:p>
        </p:txBody>
      </p:sp>
      <p:sp>
        <p:nvSpPr>
          <p:cNvPr id="252" name="Title 1"/>
          <p:cNvSpPr txBox="1">
            <a:spLocks/>
          </p:cNvSpPr>
          <p:nvPr/>
        </p:nvSpPr>
        <p:spPr>
          <a:xfrm>
            <a:off x="566791" y="-20643"/>
            <a:ext cx="6888865"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endParaRPr lang="en-US" sz="5507" dirty="0">
              <a:solidFill>
                <a:prstClr val="white"/>
              </a:solidFill>
            </a:endParaRPr>
          </a:p>
        </p:txBody>
      </p:sp>
      <p:sp>
        <p:nvSpPr>
          <p:cNvPr id="37" name="Oval 36"/>
          <p:cNvSpPr/>
          <p:nvPr/>
        </p:nvSpPr>
        <p:spPr>
          <a:xfrm>
            <a:off x="5492727" y="1773903"/>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39" name="Oval 38"/>
          <p:cNvSpPr/>
          <p:nvPr/>
        </p:nvSpPr>
        <p:spPr>
          <a:xfrm>
            <a:off x="2603233" y="3061071"/>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177" name="TextBox 176"/>
          <p:cNvSpPr txBox="1"/>
          <p:nvPr/>
        </p:nvSpPr>
        <p:spPr>
          <a:xfrm>
            <a:off x="7669957" y="4602680"/>
            <a:ext cx="1400272" cy="345817"/>
          </a:xfrm>
          <a:prstGeom prst="rect">
            <a:avLst/>
          </a:prstGeom>
          <a:noFill/>
        </p:spPr>
        <p:txBody>
          <a:bodyPr wrap="square" lIns="46630" tIns="0" rIns="46630" bIns="0" rtlCol="0" anchor="ctr"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defTabSz="538969">
              <a:lnSpc>
                <a:spcPct val="90000"/>
              </a:lnSpc>
              <a:defRPr/>
            </a:pPr>
            <a:r>
              <a:rPr lang="en-US" sz="1224" b="1" kern="0" dirty="0">
                <a:solidFill>
                  <a:srgbClr val="FFFFFF"/>
                </a:solidFill>
              </a:rPr>
              <a:t>Determine Customer Impact</a:t>
            </a:r>
          </a:p>
        </p:txBody>
      </p:sp>
      <p:sp>
        <p:nvSpPr>
          <p:cNvPr id="180" name="TextBox 179"/>
          <p:cNvSpPr txBox="1"/>
          <p:nvPr/>
        </p:nvSpPr>
        <p:spPr>
          <a:xfrm>
            <a:off x="10230451" y="4572213"/>
            <a:ext cx="996381" cy="518726"/>
          </a:xfrm>
          <a:prstGeom prst="rect">
            <a:avLst/>
          </a:prstGeom>
          <a:noFill/>
        </p:spPr>
        <p:txBody>
          <a:bodyPr wrap="square" lIns="46630" tIns="0" rIns="46630" bIns="0" rtlCol="0" anchor="ctr" anchorCtr="0">
            <a:spAutoFit/>
          </a:bodyPr>
          <a:lstStyle/>
          <a:p>
            <a:pPr defTabSz="538969">
              <a:lnSpc>
                <a:spcPct val="90000"/>
              </a:lnSpc>
              <a:defRPr/>
            </a:pPr>
            <a:r>
              <a:rPr lang="en-US" sz="1224" b="1" kern="0" dirty="0">
                <a:solidFill>
                  <a:srgbClr val="FFFFFF"/>
                </a:solidFill>
                <a:ea typeface="Segoe UI" pitchFamily="34" charset="0"/>
                <a:cs typeface="Segoe UI" panose="020B0502040204020203" pitchFamily="34" charset="0"/>
              </a:rPr>
              <a:t>Azure Customer</a:t>
            </a:r>
          </a:p>
          <a:p>
            <a:pPr defTabSz="538969">
              <a:lnSpc>
                <a:spcPct val="90000"/>
              </a:lnSpc>
              <a:defRPr/>
            </a:pPr>
            <a:r>
              <a:rPr lang="en-US" sz="1224" b="1" kern="0" dirty="0">
                <a:solidFill>
                  <a:srgbClr val="FFFFFF"/>
                </a:solidFill>
                <a:ea typeface="Segoe UI" pitchFamily="34" charset="0"/>
                <a:cs typeface="Segoe UI" panose="020B0502040204020203" pitchFamily="34" charset="0"/>
              </a:rPr>
              <a:t>Notification</a:t>
            </a:r>
          </a:p>
        </p:txBody>
      </p:sp>
      <p:sp>
        <p:nvSpPr>
          <p:cNvPr id="43" name="Oval 42"/>
          <p:cNvSpPr/>
          <p:nvPr/>
        </p:nvSpPr>
        <p:spPr>
          <a:xfrm>
            <a:off x="9415868" y="4470819"/>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42" name="Oval 41"/>
          <p:cNvSpPr/>
          <p:nvPr/>
        </p:nvSpPr>
        <p:spPr>
          <a:xfrm>
            <a:off x="8018351" y="4980500"/>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230" name="TextBox 229"/>
          <p:cNvSpPr txBox="1"/>
          <p:nvPr/>
        </p:nvSpPr>
        <p:spPr>
          <a:xfrm>
            <a:off x="10776149" y="3166016"/>
            <a:ext cx="949531" cy="518726"/>
          </a:xfrm>
          <a:prstGeom prst="rect">
            <a:avLst/>
          </a:prstGeom>
          <a:noFill/>
          <a:ln>
            <a:noFill/>
            <a:headEnd type="none" w="med" len="med"/>
            <a:tailEnd type="none" w="med" len="med"/>
          </a:ln>
        </p:spPr>
        <p:txBody>
          <a:bodyPr wrap="square" lIns="46630" tIns="0" rIns="46630" bIns="0" rtlCol="0" anchor="ctr"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algn="l" defTabSz="538969">
              <a:lnSpc>
                <a:spcPct val="90000"/>
              </a:lnSpc>
              <a:defRPr/>
            </a:pPr>
            <a:r>
              <a:rPr lang="en-US" sz="1224" b="1" kern="0" dirty="0">
                <a:solidFill>
                  <a:srgbClr val="FFFFFF"/>
                </a:solidFill>
              </a:rPr>
              <a:t>Customer Process</a:t>
            </a:r>
          </a:p>
          <a:p>
            <a:pPr algn="l" defTabSz="538969">
              <a:lnSpc>
                <a:spcPct val="90000"/>
              </a:lnSpc>
              <a:defRPr/>
            </a:pPr>
            <a:r>
              <a:rPr lang="en-US" sz="1224" b="1" kern="0" dirty="0">
                <a:solidFill>
                  <a:srgbClr val="FFFFFF"/>
                </a:solidFill>
              </a:rPr>
              <a:t>Step 1</a:t>
            </a:r>
          </a:p>
        </p:txBody>
      </p:sp>
      <p:sp>
        <p:nvSpPr>
          <p:cNvPr id="233" name="TextBox 232"/>
          <p:cNvSpPr txBox="1"/>
          <p:nvPr/>
        </p:nvSpPr>
        <p:spPr>
          <a:xfrm>
            <a:off x="5492727" y="4320838"/>
            <a:ext cx="1071064" cy="518726"/>
          </a:xfrm>
          <a:prstGeom prst="rect">
            <a:avLst/>
          </a:prstGeom>
          <a:noFill/>
        </p:spPr>
        <p:txBody>
          <a:bodyPr wrap="square" lIns="46630" tIns="0" rIns="46630" bIns="0" rtlCol="0" anchor="ctr" anchorCtr="0">
            <a:spAutoFit/>
          </a:bodyPr>
          <a:lstStyle/>
          <a:p>
            <a:pPr indent="-4212" algn="r" defTabSz="538969">
              <a:lnSpc>
                <a:spcPct val="90000"/>
              </a:lnSpc>
              <a:defRPr/>
            </a:pPr>
            <a:r>
              <a:rPr lang="en-US" sz="1224" b="1" kern="0" dirty="0">
                <a:solidFill>
                  <a:srgbClr val="FFFFFF"/>
                </a:solidFill>
                <a:ea typeface="Segoe UI" panose="020B0502040204020203" pitchFamily="34" charset="0"/>
                <a:cs typeface="Segoe UI" panose="020B0502040204020203" pitchFamily="34" charset="0"/>
              </a:rPr>
              <a:t>Determine Affected Customers</a:t>
            </a:r>
          </a:p>
        </p:txBody>
      </p:sp>
      <p:sp>
        <p:nvSpPr>
          <p:cNvPr id="248" name="TextBox 247"/>
          <p:cNvSpPr txBox="1"/>
          <p:nvPr/>
        </p:nvSpPr>
        <p:spPr>
          <a:xfrm>
            <a:off x="8053462" y="3252812"/>
            <a:ext cx="1284500" cy="565680"/>
          </a:xfrm>
          <a:prstGeom prst="rect">
            <a:avLst/>
          </a:prstGeom>
          <a:noFill/>
          <a:ln>
            <a:noFill/>
            <a:headEnd type="none" w="med" len="med"/>
            <a:tailEnd type="none" w="med" len="med"/>
          </a:ln>
        </p:spPr>
        <p:txBody>
          <a:bodyPr wrap="square" lIns="0" tIns="46630" rIns="0" bIns="0" rtlCol="0" anchor="t"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defTabSz="538969">
              <a:lnSpc>
                <a:spcPct val="90000"/>
              </a:lnSpc>
              <a:defRPr/>
            </a:pPr>
            <a:r>
              <a:rPr lang="en-US" sz="1836" b="1" kern="0" spc="-62" dirty="0">
                <a:solidFill>
                  <a:srgbClr val="79A500"/>
                </a:solidFill>
              </a:rPr>
              <a:t>Customer Notification</a:t>
            </a:r>
          </a:p>
        </p:txBody>
      </p:sp>
      <p:sp>
        <p:nvSpPr>
          <p:cNvPr id="44" name="Oval 43"/>
          <p:cNvSpPr/>
          <p:nvPr/>
        </p:nvSpPr>
        <p:spPr>
          <a:xfrm>
            <a:off x="9990640" y="3061071"/>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41" name="Oval 40"/>
          <p:cNvSpPr/>
          <p:nvPr/>
        </p:nvSpPr>
        <p:spPr>
          <a:xfrm>
            <a:off x="6618023" y="4183363"/>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174" name="arrow cycle"/>
          <p:cNvSpPr>
            <a:spLocks noChangeAspect="1" noEditPoints="1"/>
          </p:cNvSpPr>
          <p:nvPr/>
        </p:nvSpPr>
        <p:spPr bwMode="auto">
          <a:xfrm rot="18000000" flipH="1">
            <a:off x="7837803" y="2811711"/>
            <a:ext cx="1711874" cy="1519468"/>
          </a:xfrm>
          <a:custGeom>
            <a:avLst/>
            <a:gdLst>
              <a:gd name="T0" fmla="*/ 238 w 529"/>
              <a:gd name="T1" fmla="*/ 1 h 469"/>
              <a:gd name="T2" fmla="*/ 185 w 529"/>
              <a:gd name="T3" fmla="*/ 100 h 469"/>
              <a:gd name="T4" fmla="*/ 165 w 529"/>
              <a:gd name="T5" fmla="*/ 63 h 469"/>
              <a:gd name="T6" fmla="*/ 158 w 529"/>
              <a:gd name="T7" fmla="*/ 67 h 469"/>
              <a:gd name="T8" fmla="*/ 70 w 529"/>
              <a:gd name="T9" fmla="*/ 164 h 469"/>
              <a:gd name="T10" fmla="*/ 69 w 529"/>
              <a:gd name="T11" fmla="*/ 165 h 469"/>
              <a:gd name="T12" fmla="*/ 55 w 529"/>
              <a:gd name="T13" fmla="*/ 256 h 469"/>
              <a:gd name="T14" fmla="*/ 55 w 529"/>
              <a:gd name="T15" fmla="*/ 256 h 469"/>
              <a:gd name="T16" fmla="*/ 55 w 529"/>
              <a:gd name="T17" fmla="*/ 257 h 469"/>
              <a:gd name="T18" fmla="*/ 58 w 529"/>
              <a:gd name="T19" fmla="*/ 273 h 469"/>
              <a:gd name="T20" fmla="*/ 58 w 529"/>
              <a:gd name="T21" fmla="*/ 274 h 469"/>
              <a:gd name="T22" fmla="*/ 58 w 529"/>
              <a:gd name="T23" fmla="*/ 277 h 469"/>
              <a:gd name="T24" fmla="*/ 61 w 529"/>
              <a:gd name="T25" fmla="*/ 290 h 469"/>
              <a:gd name="T26" fmla="*/ 62 w 529"/>
              <a:gd name="T27" fmla="*/ 292 h 469"/>
              <a:gd name="T28" fmla="*/ 63 w 529"/>
              <a:gd name="T29" fmla="*/ 296 h 469"/>
              <a:gd name="T30" fmla="*/ 68 w 529"/>
              <a:gd name="T31" fmla="*/ 309 h 469"/>
              <a:gd name="T32" fmla="*/ 68 w 529"/>
              <a:gd name="T33" fmla="*/ 310 h 469"/>
              <a:gd name="T34" fmla="*/ 70 w 529"/>
              <a:gd name="T35" fmla="*/ 314 h 469"/>
              <a:gd name="T36" fmla="*/ 75 w 529"/>
              <a:gd name="T37" fmla="*/ 325 h 469"/>
              <a:gd name="T38" fmla="*/ 77 w 529"/>
              <a:gd name="T39" fmla="*/ 329 h 469"/>
              <a:gd name="T40" fmla="*/ 158 w 529"/>
              <a:gd name="T41" fmla="*/ 417 h 469"/>
              <a:gd name="T42" fmla="*/ 261 w 529"/>
              <a:gd name="T43" fmla="*/ 444 h 469"/>
              <a:gd name="T44" fmla="*/ 274 w 529"/>
              <a:gd name="T45" fmla="*/ 444 h 469"/>
              <a:gd name="T46" fmla="*/ 260 w 529"/>
              <a:gd name="T47" fmla="*/ 469 h 469"/>
              <a:gd name="T48" fmla="*/ 149 w 529"/>
              <a:gd name="T49" fmla="*/ 438 h 469"/>
              <a:gd name="T50" fmla="*/ 144 w 529"/>
              <a:gd name="T51" fmla="*/ 436 h 469"/>
              <a:gd name="T52" fmla="*/ 53 w 529"/>
              <a:gd name="T53" fmla="*/ 132 h 469"/>
              <a:gd name="T54" fmla="*/ 238 w 529"/>
              <a:gd name="T55" fmla="*/ 1 h 469"/>
              <a:gd name="T56" fmla="*/ 476 w 529"/>
              <a:gd name="T57" fmla="*/ 337 h 469"/>
              <a:gd name="T58" fmla="*/ 386 w 529"/>
              <a:gd name="T59" fmla="*/ 33 h 469"/>
              <a:gd name="T60" fmla="*/ 381 w 529"/>
              <a:gd name="T61" fmla="*/ 30 h 469"/>
              <a:gd name="T62" fmla="*/ 270 w 529"/>
              <a:gd name="T63" fmla="*/ 0 h 469"/>
              <a:gd name="T64" fmla="*/ 256 w 529"/>
              <a:gd name="T65" fmla="*/ 25 h 469"/>
              <a:gd name="T66" fmla="*/ 268 w 529"/>
              <a:gd name="T67" fmla="*/ 25 h 469"/>
              <a:gd name="T68" fmla="*/ 371 w 529"/>
              <a:gd name="T69" fmla="*/ 52 h 469"/>
              <a:gd name="T70" fmla="*/ 453 w 529"/>
              <a:gd name="T71" fmla="*/ 139 h 469"/>
              <a:gd name="T72" fmla="*/ 455 w 529"/>
              <a:gd name="T73" fmla="*/ 144 h 469"/>
              <a:gd name="T74" fmla="*/ 460 w 529"/>
              <a:gd name="T75" fmla="*/ 154 h 469"/>
              <a:gd name="T76" fmla="*/ 462 w 529"/>
              <a:gd name="T77" fmla="*/ 159 h 469"/>
              <a:gd name="T78" fmla="*/ 462 w 529"/>
              <a:gd name="T79" fmla="*/ 159 h 469"/>
              <a:gd name="T80" fmla="*/ 466 w 529"/>
              <a:gd name="T81" fmla="*/ 172 h 469"/>
              <a:gd name="T82" fmla="*/ 468 w 529"/>
              <a:gd name="T83" fmla="*/ 176 h 469"/>
              <a:gd name="T84" fmla="*/ 468 w 529"/>
              <a:gd name="T85" fmla="*/ 178 h 469"/>
              <a:gd name="T86" fmla="*/ 471 w 529"/>
              <a:gd name="T87" fmla="*/ 192 h 469"/>
              <a:gd name="T88" fmla="*/ 472 w 529"/>
              <a:gd name="T89" fmla="*/ 195 h 469"/>
              <a:gd name="T90" fmla="*/ 472 w 529"/>
              <a:gd name="T91" fmla="*/ 196 h 469"/>
              <a:gd name="T92" fmla="*/ 474 w 529"/>
              <a:gd name="T93" fmla="*/ 211 h 469"/>
              <a:gd name="T94" fmla="*/ 474 w 529"/>
              <a:gd name="T95" fmla="*/ 212 h 469"/>
              <a:gd name="T96" fmla="*/ 474 w 529"/>
              <a:gd name="T97" fmla="*/ 213 h 469"/>
              <a:gd name="T98" fmla="*/ 460 w 529"/>
              <a:gd name="T99" fmla="*/ 304 h 469"/>
              <a:gd name="T100" fmla="*/ 460 w 529"/>
              <a:gd name="T101" fmla="*/ 304 h 469"/>
              <a:gd name="T102" fmla="*/ 372 w 529"/>
              <a:gd name="T103" fmla="*/ 402 h 469"/>
              <a:gd name="T104" fmla="*/ 365 w 529"/>
              <a:gd name="T105" fmla="*/ 405 h 469"/>
              <a:gd name="T106" fmla="*/ 345 w 529"/>
              <a:gd name="T107" fmla="*/ 368 h 469"/>
              <a:gd name="T108" fmla="*/ 291 w 529"/>
              <a:gd name="T109" fmla="*/ 468 h 469"/>
              <a:gd name="T110" fmla="*/ 476 w 529"/>
              <a:gd name="T111" fmla="*/ 3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69">
                <a:moveTo>
                  <a:pt x="238" y="1"/>
                </a:moveTo>
                <a:cubicBezTo>
                  <a:pt x="185" y="100"/>
                  <a:pt x="185" y="100"/>
                  <a:pt x="185" y="100"/>
                </a:cubicBezTo>
                <a:cubicBezTo>
                  <a:pt x="165" y="63"/>
                  <a:pt x="165" y="63"/>
                  <a:pt x="165" y="63"/>
                </a:cubicBezTo>
                <a:cubicBezTo>
                  <a:pt x="158" y="67"/>
                  <a:pt x="158" y="67"/>
                  <a:pt x="158" y="67"/>
                </a:cubicBezTo>
                <a:cubicBezTo>
                  <a:pt x="118" y="88"/>
                  <a:pt x="87" y="122"/>
                  <a:pt x="70" y="164"/>
                </a:cubicBezTo>
                <a:cubicBezTo>
                  <a:pt x="69" y="165"/>
                  <a:pt x="69" y="165"/>
                  <a:pt x="69" y="165"/>
                </a:cubicBezTo>
                <a:cubicBezTo>
                  <a:pt x="58" y="193"/>
                  <a:pt x="53" y="225"/>
                  <a:pt x="55" y="256"/>
                </a:cubicBezTo>
                <a:cubicBezTo>
                  <a:pt x="55" y="256"/>
                  <a:pt x="55" y="256"/>
                  <a:pt x="55" y="256"/>
                </a:cubicBezTo>
                <a:cubicBezTo>
                  <a:pt x="55" y="256"/>
                  <a:pt x="55" y="257"/>
                  <a:pt x="55" y="257"/>
                </a:cubicBezTo>
                <a:cubicBezTo>
                  <a:pt x="56" y="262"/>
                  <a:pt x="57" y="267"/>
                  <a:pt x="58" y="273"/>
                </a:cubicBezTo>
                <a:cubicBezTo>
                  <a:pt x="58" y="274"/>
                  <a:pt x="58" y="274"/>
                  <a:pt x="58" y="274"/>
                </a:cubicBezTo>
                <a:cubicBezTo>
                  <a:pt x="58" y="275"/>
                  <a:pt x="58" y="276"/>
                  <a:pt x="58" y="277"/>
                </a:cubicBezTo>
                <a:cubicBezTo>
                  <a:pt x="59" y="281"/>
                  <a:pt x="60" y="285"/>
                  <a:pt x="61" y="290"/>
                </a:cubicBezTo>
                <a:cubicBezTo>
                  <a:pt x="62" y="292"/>
                  <a:pt x="62" y="292"/>
                  <a:pt x="62" y="292"/>
                </a:cubicBezTo>
                <a:cubicBezTo>
                  <a:pt x="62" y="293"/>
                  <a:pt x="63" y="295"/>
                  <a:pt x="63" y="296"/>
                </a:cubicBezTo>
                <a:cubicBezTo>
                  <a:pt x="64" y="300"/>
                  <a:pt x="66" y="304"/>
                  <a:pt x="68" y="309"/>
                </a:cubicBezTo>
                <a:cubicBezTo>
                  <a:pt x="68" y="310"/>
                  <a:pt x="68" y="310"/>
                  <a:pt x="68" y="310"/>
                </a:cubicBezTo>
                <a:cubicBezTo>
                  <a:pt x="68" y="311"/>
                  <a:pt x="69" y="313"/>
                  <a:pt x="70" y="314"/>
                </a:cubicBezTo>
                <a:cubicBezTo>
                  <a:pt x="71" y="318"/>
                  <a:pt x="73" y="321"/>
                  <a:pt x="75" y="325"/>
                </a:cubicBezTo>
                <a:cubicBezTo>
                  <a:pt x="75" y="326"/>
                  <a:pt x="76" y="328"/>
                  <a:pt x="77" y="329"/>
                </a:cubicBezTo>
                <a:cubicBezTo>
                  <a:pt x="95" y="368"/>
                  <a:pt x="124" y="399"/>
                  <a:pt x="158" y="417"/>
                </a:cubicBezTo>
                <a:cubicBezTo>
                  <a:pt x="163" y="420"/>
                  <a:pt x="200" y="444"/>
                  <a:pt x="261" y="444"/>
                </a:cubicBezTo>
                <a:cubicBezTo>
                  <a:pt x="266" y="444"/>
                  <a:pt x="270" y="444"/>
                  <a:pt x="274" y="444"/>
                </a:cubicBezTo>
                <a:cubicBezTo>
                  <a:pt x="260" y="469"/>
                  <a:pt x="260" y="469"/>
                  <a:pt x="260" y="469"/>
                </a:cubicBezTo>
                <a:cubicBezTo>
                  <a:pt x="221" y="468"/>
                  <a:pt x="182" y="457"/>
                  <a:pt x="149" y="438"/>
                </a:cubicBezTo>
                <a:cubicBezTo>
                  <a:pt x="144" y="436"/>
                  <a:pt x="144" y="436"/>
                  <a:pt x="144" y="436"/>
                </a:cubicBezTo>
                <a:cubicBezTo>
                  <a:pt x="40" y="374"/>
                  <a:pt x="0" y="241"/>
                  <a:pt x="53" y="132"/>
                </a:cubicBezTo>
                <a:cubicBezTo>
                  <a:pt x="88" y="59"/>
                  <a:pt x="159" y="10"/>
                  <a:pt x="238" y="1"/>
                </a:cubicBezTo>
                <a:close/>
                <a:moveTo>
                  <a:pt x="476" y="337"/>
                </a:moveTo>
                <a:cubicBezTo>
                  <a:pt x="529" y="227"/>
                  <a:pt x="490" y="95"/>
                  <a:pt x="386" y="33"/>
                </a:cubicBezTo>
                <a:cubicBezTo>
                  <a:pt x="381" y="30"/>
                  <a:pt x="381" y="30"/>
                  <a:pt x="381" y="30"/>
                </a:cubicBezTo>
                <a:cubicBezTo>
                  <a:pt x="347" y="11"/>
                  <a:pt x="309" y="1"/>
                  <a:pt x="270" y="0"/>
                </a:cubicBezTo>
                <a:cubicBezTo>
                  <a:pt x="256" y="25"/>
                  <a:pt x="256" y="25"/>
                  <a:pt x="256" y="25"/>
                </a:cubicBezTo>
                <a:cubicBezTo>
                  <a:pt x="259" y="25"/>
                  <a:pt x="263" y="25"/>
                  <a:pt x="268" y="25"/>
                </a:cubicBezTo>
                <a:cubicBezTo>
                  <a:pt x="329" y="25"/>
                  <a:pt x="366" y="48"/>
                  <a:pt x="371" y="52"/>
                </a:cubicBezTo>
                <a:cubicBezTo>
                  <a:pt x="405" y="69"/>
                  <a:pt x="434" y="100"/>
                  <a:pt x="453" y="139"/>
                </a:cubicBezTo>
                <a:cubicBezTo>
                  <a:pt x="454" y="141"/>
                  <a:pt x="454" y="142"/>
                  <a:pt x="455" y="144"/>
                </a:cubicBezTo>
                <a:cubicBezTo>
                  <a:pt x="457" y="147"/>
                  <a:pt x="458" y="151"/>
                  <a:pt x="460" y="154"/>
                </a:cubicBezTo>
                <a:cubicBezTo>
                  <a:pt x="461" y="156"/>
                  <a:pt x="461" y="157"/>
                  <a:pt x="462" y="159"/>
                </a:cubicBezTo>
                <a:cubicBezTo>
                  <a:pt x="462" y="159"/>
                  <a:pt x="462" y="159"/>
                  <a:pt x="462" y="159"/>
                </a:cubicBezTo>
                <a:cubicBezTo>
                  <a:pt x="464" y="165"/>
                  <a:pt x="465" y="169"/>
                  <a:pt x="466" y="172"/>
                </a:cubicBezTo>
                <a:cubicBezTo>
                  <a:pt x="467" y="174"/>
                  <a:pt x="467" y="175"/>
                  <a:pt x="468" y="176"/>
                </a:cubicBezTo>
                <a:cubicBezTo>
                  <a:pt x="468" y="178"/>
                  <a:pt x="468" y="178"/>
                  <a:pt x="468" y="178"/>
                </a:cubicBezTo>
                <a:cubicBezTo>
                  <a:pt x="470" y="184"/>
                  <a:pt x="471" y="188"/>
                  <a:pt x="471" y="192"/>
                </a:cubicBezTo>
                <a:cubicBezTo>
                  <a:pt x="471" y="193"/>
                  <a:pt x="472" y="194"/>
                  <a:pt x="472" y="195"/>
                </a:cubicBezTo>
                <a:cubicBezTo>
                  <a:pt x="472" y="196"/>
                  <a:pt x="472" y="196"/>
                  <a:pt x="472" y="196"/>
                </a:cubicBezTo>
                <a:cubicBezTo>
                  <a:pt x="473" y="202"/>
                  <a:pt x="474" y="207"/>
                  <a:pt x="474" y="211"/>
                </a:cubicBezTo>
                <a:cubicBezTo>
                  <a:pt x="474" y="212"/>
                  <a:pt x="474" y="212"/>
                  <a:pt x="474" y="212"/>
                </a:cubicBezTo>
                <a:cubicBezTo>
                  <a:pt x="474" y="213"/>
                  <a:pt x="474" y="213"/>
                  <a:pt x="474" y="213"/>
                </a:cubicBezTo>
                <a:cubicBezTo>
                  <a:pt x="477" y="244"/>
                  <a:pt x="472" y="275"/>
                  <a:pt x="460" y="304"/>
                </a:cubicBezTo>
                <a:cubicBezTo>
                  <a:pt x="460" y="304"/>
                  <a:pt x="460" y="304"/>
                  <a:pt x="460" y="304"/>
                </a:cubicBezTo>
                <a:cubicBezTo>
                  <a:pt x="443" y="346"/>
                  <a:pt x="411" y="381"/>
                  <a:pt x="372" y="402"/>
                </a:cubicBezTo>
                <a:cubicBezTo>
                  <a:pt x="365" y="405"/>
                  <a:pt x="365" y="405"/>
                  <a:pt x="365" y="405"/>
                </a:cubicBezTo>
                <a:cubicBezTo>
                  <a:pt x="345" y="368"/>
                  <a:pt x="345" y="368"/>
                  <a:pt x="345" y="368"/>
                </a:cubicBezTo>
                <a:cubicBezTo>
                  <a:pt x="291" y="468"/>
                  <a:pt x="291" y="468"/>
                  <a:pt x="291" y="468"/>
                </a:cubicBezTo>
                <a:cubicBezTo>
                  <a:pt x="371" y="459"/>
                  <a:pt x="441" y="409"/>
                  <a:pt x="476" y="337"/>
                </a:cubicBezTo>
                <a:close/>
              </a:path>
            </a:pathLst>
          </a:custGeom>
          <a:solidFill>
            <a:srgbClr val="7FBA00"/>
          </a:solidFill>
          <a:ln>
            <a:noFill/>
          </a:ln>
        </p:spPr>
        <p:txBody>
          <a:bodyPr vert="horz" wrap="square" lIns="93260" tIns="46630" rIns="93260" bIns="46630" numCol="1" anchor="t" anchorCtr="0" compatLnSpc="1">
            <a:prstTxWarp prst="textNoShape">
              <a:avLst/>
            </a:prstTxWarp>
          </a:bodyPr>
          <a:lstStyle/>
          <a:p>
            <a:pPr defTabSz="808654"/>
            <a:endParaRPr lang="en-US" sz="1836" kern="0" dirty="0">
              <a:solidFill>
                <a:srgbClr val="505050"/>
              </a:solidFill>
            </a:endParaRPr>
          </a:p>
        </p:txBody>
      </p:sp>
      <p:sp>
        <p:nvSpPr>
          <p:cNvPr id="70" name="Freeform 647"/>
          <p:cNvSpPr>
            <a:spLocks noChangeAspect="1" noEditPoints="1"/>
          </p:cNvSpPr>
          <p:nvPr/>
        </p:nvSpPr>
        <p:spPr bwMode="auto">
          <a:xfrm rot="5400000">
            <a:off x="4251778" y="1523278"/>
            <a:ext cx="368671" cy="503759"/>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bg1">
              <a:lumMod val="85000"/>
            </a:schemeClr>
          </a:solidFill>
          <a:ln>
            <a:noFill/>
          </a:ln>
          <a:extLst/>
        </p:spPr>
        <p:txBody>
          <a:bodyPr vert="horz" wrap="square" lIns="93260" tIns="46630" rIns="93260" bIns="46630" numCol="1" anchor="t" anchorCtr="0" compatLnSpc="1">
            <a:prstTxWarp prst="textNoShape">
              <a:avLst/>
            </a:prstTxWarp>
          </a:bodyPr>
          <a:lstStyle/>
          <a:p>
            <a:pPr defTabSz="808654">
              <a:defRPr/>
            </a:pPr>
            <a:endParaRPr lang="en-US" sz="1836" kern="0" dirty="0">
              <a:solidFill>
                <a:srgbClr val="505050"/>
              </a:solidFill>
            </a:endParaRPr>
          </a:p>
        </p:txBody>
      </p:sp>
      <p:pic>
        <p:nvPicPr>
          <p:cNvPr id="71" name="Picture 70"/>
          <p:cNvPicPr>
            <a:picLocks noChangeAspect="1"/>
          </p:cNvPicPr>
          <p:nvPr/>
        </p:nvPicPr>
        <p:blipFill>
          <a:blip r:embed="rId3">
            <a:duotone>
              <a:schemeClr val="bg2">
                <a:shade val="45000"/>
                <a:satMod val="135000"/>
              </a:schemeClr>
              <a:prstClr val="white"/>
            </a:duotone>
          </a:blip>
          <a:stretch>
            <a:fillRect/>
          </a:stretch>
        </p:blipFill>
        <p:spPr>
          <a:xfrm>
            <a:off x="3194887" y="2175337"/>
            <a:ext cx="434760" cy="379245"/>
          </a:xfrm>
          <a:prstGeom prst="rect">
            <a:avLst/>
          </a:prstGeom>
        </p:spPr>
      </p:pic>
      <p:sp>
        <p:nvSpPr>
          <p:cNvPr id="72" name="Freeform 9"/>
          <p:cNvSpPr>
            <a:spLocks noChangeAspect="1" noEditPoints="1"/>
          </p:cNvSpPr>
          <p:nvPr/>
        </p:nvSpPr>
        <p:spPr bwMode="auto">
          <a:xfrm>
            <a:off x="5705714" y="1903523"/>
            <a:ext cx="309325" cy="445635"/>
          </a:xfrm>
          <a:custGeom>
            <a:avLst/>
            <a:gdLst>
              <a:gd name="T0" fmla="*/ 208 w 208"/>
              <a:gd name="T1" fmla="*/ 287 h 300"/>
              <a:gd name="T2" fmla="*/ 195 w 208"/>
              <a:gd name="T3" fmla="*/ 300 h 300"/>
              <a:gd name="T4" fmla="*/ 13 w 208"/>
              <a:gd name="T5" fmla="*/ 300 h 300"/>
              <a:gd name="T6" fmla="*/ 0 w 208"/>
              <a:gd name="T7" fmla="*/ 287 h 300"/>
              <a:gd name="T8" fmla="*/ 0 w 208"/>
              <a:gd name="T9" fmla="*/ 158 h 300"/>
              <a:gd name="T10" fmla="*/ 13 w 208"/>
              <a:gd name="T11" fmla="*/ 145 h 300"/>
              <a:gd name="T12" fmla="*/ 195 w 208"/>
              <a:gd name="T13" fmla="*/ 145 h 300"/>
              <a:gd name="T14" fmla="*/ 208 w 208"/>
              <a:gd name="T15" fmla="*/ 158 h 300"/>
              <a:gd name="T16" fmla="*/ 208 w 208"/>
              <a:gd name="T17" fmla="*/ 287 h 300"/>
              <a:gd name="T18" fmla="*/ 125 w 208"/>
              <a:gd name="T19" fmla="*/ 207 h 300"/>
              <a:gd name="T20" fmla="*/ 104 w 208"/>
              <a:gd name="T21" fmla="*/ 186 h 300"/>
              <a:gd name="T22" fmla="*/ 83 w 208"/>
              <a:gd name="T23" fmla="*/ 207 h 300"/>
              <a:gd name="T24" fmla="*/ 95 w 208"/>
              <a:gd name="T25" fmla="*/ 226 h 300"/>
              <a:gd name="T26" fmla="*/ 83 w 208"/>
              <a:gd name="T27" fmla="*/ 258 h 300"/>
              <a:gd name="T28" fmla="*/ 125 w 208"/>
              <a:gd name="T29" fmla="*/ 258 h 300"/>
              <a:gd name="T30" fmla="*/ 113 w 208"/>
              <a:gd name="T31" fmla="*/ 226 h 300"/>
              <a:gd name="T32" fmla="*/ 125 w 208"/>
              <a:gd name="T33" fmla="*/ 207 h 300"/>
              <a:gd name="T34" fmla="*/ 191 w 208"/>
              <a:gd name="T35" fmla="*/ 81 h 300"/>
              <a:gd name="T36" fmla="*/ 104 w 208"/>
              <a:gd name="T37" fmla="*/ 0 h 300"/>
              <a:gd name="T38" fmla="*/ 17 w 208"/>
              <a:gd name="T39" fmla="*/ 81 h 300"/>
              <a:gd name="T40" fmla="*/ 17 w 208"/>
              <a:gd name="T41" fmla="*/ 134 h 300"/>
              <a:gd name="T42" fmla="*/ 49 w 208"/>
              <a:gd name="T43" fmla="*/ 134 h 300"/>
              <a:gd name="T44" fmla="*/ 49 w 208"/>
              <a:gd name="T45" fmla="*/ 81 h 300"/>
              <a:gd name="T46" fmla="*/ 104 w 208"/>
              <a:gd name="T47" fmla="*/ 32 h 300"/>
              <a:gd name="T48" fmla="*/ 159 w 208"/>
              <a:gd name="T49" fmla="*/ 81 h 300"/>
              <a:gd name="T50" fmla="*/ 159 w 208"/>
              <a:gd name="T51" fmla="*/ 81 h 300"/>
              <a:gd name="T52" fmla="*/ 159 w 208"/>
              <a:gd name="T53" fmla="*/ 134 h 300"/>
              <a:gd name="T54" fmla="*/ 191 w 208"/>
              <a:gd name="T55" fmla="*/ 134 h 300"/>
              <a:gd name="T56" fmla="*/ 191 w 208"/>
              <a:gd name="T57" fmla="*/ 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300">
                <a:moveTo>
                  <a:pt x="208" y="287"/>
                </a:moveTo>
                <a:cubicBezTo>
                  <a:pt x="208" y="294"/>
                  <a:pt x="202" y="300"/>
                  <a:pt x="195" y="300"/>
                </a:cubicBezTo>
                <a:cubicBezTo>
                  <a:pt x="13" y="300"/>
                  <a:pt x="13" y="300"/>
                  <a:pt x="13" y="300"/>
                </a:cubicBezTo>
                <a:cubicBezTo>
                  <a:pt x="6" y="300"/>
                  <a:pt x="0" y="294"/>
                  <a:pt x="0" y="287"/>
                </a:cubicBezTo>
                <a:cubicBezTo>
                  <a:pt x="0" y="158"/>
                  <a:pt x="0" y="158"/>
                  <a:pt x="0" y="158"/>
                </a:cubicBezTo>
                <a:cubicBezTo>
                  <a:pt x="0" y="151"/>
                  <a:pt x="6" y="145"/>
                  <a:pt x="13" y="145"/>
                </a:cubicBezTo>
                <a:cubicBezTo>
                  <a:pt x="195" y="145"/>
                  <a:pt x="195" y="145"/>
                  <a:pt x="195" y="145"/>
                </a:cubicBezTo>
                <a:cubicBezTo>
                  <a:pt x="202" y="145"/>
                  <a:pt x="208" y="151"/>
                  <a:pt x="208" y="158"/>
                </a:cubicBezTo>
                <a:lnTo>
                  <a:pt x="208" y="287"/>
                </a:lnTo>
                <a:close/>
                <a:moveTo>
                  <a:pt x="125" y="207"/>
                </a:moveTo>
                <a:cubicBezTo>
                  <a:pt x="125" y="196"/>
                  <a:pt x="116" y="186"/>
                  <a:pt x="104" y="186"/>
                </a:cubicBezTo>
                <a:cubicBezTo>
                  <a:pt x="92" y="186"/>
                  <a:pt x="83" y="196"/>
                  <a:pt x="83" y="207"/>
                </a:cubicBezTo>
                <a:cubicBezTo>
                  <a:pt x="83" y="216"/>
                  <a:pt x="88" y="223"/>
                  <a:pt x="95" y="226"/>
                </a:cubicBezTo>
                <a:cubicBezTo>
                  <a:pt x="83" y="258"/>
                  <a:pt x="83" y="258"/>
                  <a:pt x="83" y="258"/>
                </a:cubicBezTo>
                <a:cubicBezTo>
                  <a:pt x="125" y="258"/>
                  <a:pt x="125" y="258"/>
                  <a:pt x="125" y="258"/>
                </a:cubicBezTo>
                <a:cubicBezTo>
                  <a:pt x="113" y="226"/>
                  <a:pt x="113" y="226"/>
                  <a:pt x="113" y="226"/>
                </a:cubicBezTo>
                <a:cubicBezTo>
                  <a:pt x="120" y="223"/>
                  <a:pt x="125" y="216"/>
                  <a:pt x="125" y="207"/>
                </a:cubicBezTo>
                <a:close/>
                <a:moveTo>
                  <a:pt x="191" y="81"/>
                </a:moveTo>
                <a:cubicBezTo>
                  <a:pt x="191" y="35"/>
                  <a:pt x="152" y="0"/>
                  <a:pt x="104" y="0"/>
                </a:cubicBezTo>
                <a:cubicBezTo>
                  <a:pt x="56" y="0"/>
                  <a:pt x="17" y="35"/>
                  <a:pt x="17" y="81"/>
                </a:cubicBezTo>
                <a:cubicBezTo>
                  <a:pt x="17" y="134"/>
                  <a:pt x="17" y="134"/>
                  <a:pt x="17" y="134"/>
                </a:cubicBezTo>
                <a:cubicBezTo>
                  <a:pt x="49" y="134"/>
                  <a:pt x="49" y="134"/>
                  <a:pt x="49" y="134"/>
                </a:cubicBezTo>
                <a:cubicBezTo>
                  <a:pt x="49" y="81"/>
                  <a:pt x="49" y="81"/>
                  <a:pt x="49" y="81"/>
                </a:cubicBezTo>
                <a:cubicBezTo>
                  <a:pt x="49" y="55"/>
                  <a:pt x="72" y="33"/>
                  <a:pt x="104" y="32"/>
                </a:cubicBezTo>
                <a:cubicBezTo>
                  <a:pt x="136" y="33"/>
                  <a:pt x="159" y="55"/>
                  <a:pt x="159" y="81"/>
                </a:cubicBezTo>
                <a:cubicBezTo>
                  <a:pt x="159" y="81"/>
                  <a:pt x="159" y="81"/>
                  <a:pt x="159" y="81"/>
                </a:cubicBezTo>
                <a:cubicBezTo>
                  <a:pt x="159" y="134"/>
                  <a:pt x="159" y="134"/>
                  <a:pt x="159" y="134"/>
                </a:cubicBezTo>
                <a:cubicBezTo>
                  <a:pt x="191" y="134"/>
                  <a:pt x="191" y="134"/>
                  <a:pt x="191" y="134"/>
                </a:cubicBezTo>
                <a:cubicBezTo>
                  <a:pt x="191" y="81"/>
                  <a:pt x="191" y="81"/>
                  <a:pt x="191" y="81"/>
                </a:cubicBezTo>
                <a:close/>
              </a:path>
            </a:pathLst>
          </a:custGeom>
          <a:solidFill>
            <a:schemeClr val="bg1">
              <a:lumMod val="85000"/>
            </a:schemeClr>
          </a:solidFill>
          <a:ln>
            <a:noFill/>
          </a:ln>
          <a:extLst/>
        </p:spPr>
        <p:txBody>
          <a:bodyPr vert="horz" wrap="square" lIns="93260" tIns="93260" rIns="93260" bIns="279781" numCol="1" anchor="b" anchorCtr="0" compatLnSpc="1">
            <a:prstTxWarp prst="textNoShape">
              <a:avLst/>
            </a:prstTxWarp>
          </a:bodyPr>
          <a:lstStyle/>
          <a:p>
            <a:pPr defTabSz="932597"/>
            <a:endParaRPr lang="en-US" sz="1836" dirty="0">
              <a:solidFill>
                <a:prstClr val="black"/>
              </a:solidFill>
            </a:endParaRPr>
          </a:p>
        </p:txBody>
      </p:sp>
      <p:pic>
        <p:nvPicPr>
          <p:cNvPr id="74" name="Picture 5" descr="\\MAGNUM\Projects\Microsoft\Cloud Power FY12\Design\ICONS_PNG\Consistent_Development_and_Deployment_Platform.pn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bwMode="auto">
          <a:xfrm>
            <a:off x="2666283" y="3124121"/>
            <a:ext cx="600462" cy="600462"/>
          </a:xfrm>
          <a:prstGeom prst="rect">
            <a:avLst/>
          </a:prstGeom>
          <a:noFill/>
          <a:ln>
            <a:noFill/>
          </a:ln>
        </p:spPr>
      </p:pic>
      <p:pic>
        <p:nvPicPr>
          <p:cNvPr id="76" name="Picture 3" descr="\\MAGNUM\Projects\Microsoft\Cloud Power FY12\Design\Icons\PNGs\Scalable_Elastic_4.png"/>
          <p:cNvPicPr>
            <a:picLocks noChangeAspect="1" noChangeArrowheads="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Lst>
          </a:blip>
          <a:srcRect l="10738" t="11831" r="9396" b="15015"/>
          <a:stretch/>
        </p:blipFill>
        <p:spPr bwMode="auto">
          <a:xfrm>
            <a:off x="8175058" y="5154565"/>
            <a:ext cx="413148" cy="378431"/>
          </a:xfrm>
          <a:prstGeom prst="rect">
            <a:avLst/>
          </a:prstGeom>
          <a:noFill/>
          <a:ln>
            <a:noFill/>
          </a:ln>
        </p:spPr>
      </p:pic>
      <p:sp>
        <p:nvSpPr>
          <p:cNvPr id="77" name="Freeform 205"/>
          <p:cNvSpPr>
            <a:spLocks noChangeAspect="1" noEditPoints="1"/>
          </p:cNvSpPr>
          <p:nvPr/>
        </p:nvSpPr>
        <p:spPr bwMode="auto">
          <a:xfrm>
            <a:off x="10154534" y="3226792"/>
            <a:ext cx="398774" cy="395120"/>
          </a:xfrm>
          <a:custGeom>
            <a:avLst/>
            <a:gdLst>
              <a:gd name="T0" fmla="*/ 151 w 308"/>
              <a:gd name="T1" fmla="*/ 210 h 305"/>
              <a:gd name="T2" fmla="*/ 136 w 308"/>
              <a:gd name="T3" fmla="*/ 248 h 305"/>
              <a:gd name="T4" fmla="*/ 120 w 308"/>
              <a:gd name="T5" fmla="*/ 286 h 305"/>
              <a:gd name="T6" fmla="*/ 49 w 308"/>
              <a:gd name="T7" fmla="*/ 296 h 305"/>
              <a:gd name="T8" fmla="*/ 49 w 308"/>
              <a:gd name="T9" fmla="*/ 289 h 305"/>
              <a:gd name="T10" fmla="*/ 89 w 308"/>
              <a:gd name="T11" fmla="*/ 265 h 305"/>
              <a:gd name="T12" fmla="*/ 80 w 308"/>
              <a:gd name="T13" fmla="*/ 231 h 305"/>
              <a:gd name="T14" fmla="*/ 65 w 308"/>
              <a:gd name="T15" fmla="*/ 226 h 305"/>
              <a:gd name="T16" fmla="*/ 21 w 308"/>
              <a:gd name="T17" fmla="*/ 249 h 305"/>
              <a:gd name="T18" fmla="*/ 39 w 308"/>
              <a:gd name="T19" fmla="*/ 202 h 305"/>
              <a:gd name="T20" fmla="*/ 75 w 308"/>
              <a:gd name="T21" fmla="*/ 186 h 305"/>
              <a:gd name="T22" fmla="*/ 77 w 308"/>
              <a:gd name="T23" fmla="*/ 186 h 305"/>
              <a:gd name="T24" fmla="*/ 106 w 308"/>
              <a:gd name="T25" fmla="*/ 178 h 305"/>
              <a:gd name="T26" fmla="*/ 201 w 308"/>
              <a:gd name="T27" fmla="*/ 161 h 305"/>
              <a:gd name="T28" fmla="*/ 135 w 308"/>
              <a:gd name="T29" fmla="*/ 95 h 305"/>
              <a:gd name="T30" fmla="*/ 129 w 308"/>
              <a:gd name="T31" fmla="*/ 95 h 305"/>
              <a:gd name="T32" fmla="*/ 95 w 308"/>
              <a:gd name="T33" fmla="*/ 135 h 305"/>
              <a:gd name="T34" fmla="*/ 161 w 308"/>
              <a:gd name="T35" fmla="*/ 200 h 305"/>
              <a:gd name="T36" fmla="*/ 268 w 308"/>
              <a:gd name="T37" fmla="*/ 302 h 305"/>
              <a:gd name="T38" fmla="*/ 303 w 308"/>
              <a:gd name="T39" fmla="*/ 265 h 305"/>
              <a:gd name="T40" fmla="*/ 201 w 308"/>
              <a:gd name="T41" fmla="*/ 161 h 305"/>
              <a:gd name="T42" fmla="*/ 301 w 308"/>
              <a:gd name="T43" fmla="*/ 70 h 305"/>
              <a:gd name="T44" fmla="*/ 261 w 308"/>
              <a:gd name="T45" fmla="*/ 93 h 305"/>
              <a:gd name="T46" fmla="*/ 240 w 308"/>
              <a:gd name="T47" fmla="*/ 79 h 305"/>
              <a:gd name="T48" fmla="*/ 239 w 308"/>
              <a:gd name="T49" fmla="*/ 53 h 305"/>
              <a:gd name="T50" fmla="*/ 280 w 308"/>
              <a:gd name="T51" fmla="*/ 26 h 305"/>
              <a:gd name="T52" fmla="*/ 217 w 308"/>
              <a:gd name="T53" fmla="*/ 25 h 305"/>
              <a:gd name="T54" fmla="*/ 191 w 308"/>
              <a:gd name="T55" fmla="*/ 71 h 305"/>
              <a:gd name="T56" fmla="*/ 182 w 308"/>
              <a:gd name="T57" fmla="*/ 102 h 305"/>
              <a:gd name="T58" fmla="*/ 210 w 308"/>
              <a:gd name="T59" fmla="*/ 151 h 305"/>
              <a:gd name="T60" fmla="*/ 249 w 308"/>
              <a:gd name="T61" fmla="*/ 133 h 305"/>
              <a:gd name="T62" fmla="*/ 252 w 308"/>
              <a:gd name="T63" fmla="*/ 133 h 305"/>
              <a:gd name="T64" fmla="*/ 276 w 308"/>
              <a:gd name="T65" fmla="*/ 126 h 305"/>
              <a:gd name="T66" fmla="*/ 308 w 308"/>
              <a:gd name="T67" fmla="*/ 75 h 305"/>
              <a:gd name="T68" fmla="*/ 52 w 308"/>
              <a:gd name="T69" fmla="*/ 146 h 305"/>
              <a:gd name="T70" fmla="*/ 143 w 308"/>
              <a:gd name="T71" fmla="*/ 58 h 305"/>
              <a:gd name="T72" fmla="*/ 143 w 308"/>
              <a:gd name="T73" fmla="*/ 45 h 305"/>
              <a:gd name="T74" fmla="*/ 94 w 308"/>
              <a:gd name="T75" fmla="*/ 0 h 305"/>
              <a:gd name="T76" fmla="*/ 2 w 308"/>
              <a:gd name="T77" fmla="*/ 87 h 305"/>
              <a:gd name="T78" fmla="*/ 2 w 308"/>
              <a:gd name="T79" fmla="*/ 100 h 305"/>
              <a:gd name="T80" fmla="*/ 52 w 308"/>
              <a:gd name="T81"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8" h="305">
                <a:moveTo>
                  <a:pt x="113" y="172"/>
                </a:moveTo>
                <a:cubicBezTo>
                  <a:pt x="151" y="210"/>
                  <a:pt x="151" y="210"/>
                  <a:pt x="151" y="210"/>
                </a:cubicBezTo>
                <a:cubicBezTo>
                  <a:pt x="144" y="217"/>
                  <a:pt x="144" y="217"/>
                  <a:pt x="144" y="217"/>
                </a:cubicBezTo>
                <a:cubicBezTo>
                  <a:pt x="137" y="224"/>
                  <a:pt x="136" y="236"/>
                  <a:pt x="136" y="248"/>
                </a:cubicBezTo>
                <a:cubicBezTo>
                  <a:pt x="136" y="248"/>
                  <a:pt x="136" y="248"/>
                  <a:pt x="136" y="248"/>
                </a:cubicBezTo>
                <a:cubicBezTo>
                  <a:pt x="136" y="262"/>
                  <a:pt x="130" y="276"/>
                  <a:pt x="120" y="286"/>
                </a:cubicBezTo>
                <a:cubicBezTo>
                  <a:pt x="117" y="289"/>
                  <a:pt x="114" y="292"/>
                  <a:pt x="109" y="295"/>
                </a:cubicBezTo>
                <a:cubicBezTo>
                  <a:pt x="92" y="305"/>
                  <a:pt x="68" y="305"/>
                  <a:pt x="49" y="296"/>
                </a:cubicBezTo>
                <a:cubicBezTo>
                  <a:pt x="48" y="296"/>
                  <a:pt x="47" y="294"/>
                  <a:pt x="47" y="293"/>
                </a:cubicBezTo>
                <a:cubicBezTo>
                  <a:pt x="46" y="291"/>
                  <a:pt x="47" y="289"/>
                  <a:pt x="49" y="289"/>
                </a:cubicBezTo>
                <a:cubicBezTo>
                  <a:pt x="88" y="266"/>
                  <a:pt x="88" y="266"/>
                  <a:pt x="88" y="266"/>
                </a:cubicBezTo>
                <a:cubicBezTo>
                  <a:pt x="88" y="266"/>
                  <a:pt x="89" y="266"/>
                  <a:pt x="89" y="265"/>
                </a:cubicBezTo>
                <a:cubicBezTo>
                  <a:pt x="92" y="262"/>
                  <a:pt x="96" y="257"/>
                  <a:pt x="87" y="240"/>
                </a:cubicBezTo>
                <a:cubicBezTo>
                  <a:pt x="85" y="236"/>
                  <a:pt x="82" y="233"/>
                  <a:pt x="80" y="231"/>
                </a:cubicBezTo>
                <a:cubicBezTo>
                  <a:pt x="73" y="224"/>
                  <a:pt x="68" y="225"/>
                  <a:pt x="66" y="226"/>
                </a:cubicBezTo>
                <a:cubicBezTo>
                  <a:pt x="65" y="226"/>
                  <a:pt x="65" y="226"/>
                  <a:pt x="65" y="226"/>
                </a:cubicBezTo>
                <a:cubicBezTo>
                  <a:pt x="26" y="249"/>
                  <a:pt x="26" y="249"/>
                  <a:pt x="26" y="249"/>
                </a:cubicBezTo>
                <a:cubicBezTo>
                  <a:pt x="24" y="249"/>
                  <a:pt x="22" y="249"/>
                  <a:pt x="21" y="249"/>
                </a:cubicBezTo>
                <a:cubicBezTo>
                  <a:pt x="20" y="248"/>
                  <a:pt x="19" y="246"/>
                  <a:pt x="19" y="244"/>
                </a:cubicBezTo>
                <a:cubicBezTo>
                  <a:pt x="20" y="229"/>
                  <a:pt x="28" y="214"/>
                  <a:pt x="39" y="202"/>
                </a:cubicBezTo>
                <a:cubicBezTo>
                  <a:pt x="42" y="199"/>
                  <a:pt x="47" y="196"/>
                  <a:pt x="51" y="193"/>
                </a:cubicBezTo>
                <a:cubicBezTo>
                  <a:pt x="58" y="189"/>
                  <a:pt x="66" y="187"/>
                  <a:pt x="75" y="186"/>
                </a:cubicBezTo>
                <a:cubicBezTo>
                  <a:pt x="74" y="186"/>
                  <a:pt x="74" y="186"/>
                  <a:pt x="74" y="186"/>
                </a:cubicBezTo>
                <a:cubicBezTo>
                  <a:pt x="75" y="186"/>
                  <a:pt x="76" y="186"/>
                  <a:pt x="77" y="186"/>
                </a:cubicBezTo>
                <a:cubicBezTo>
                  <a:pt x="77" y="186"/>
                  <a:pt x="77" y="186"/>
                  <a:pt x="78" y="186"/>
                </a:cubicBezTo>
                <a:cubicBezTo>
                  <a:pt x="89" y="186"/>
                  <a:pt x="100" y="185"/>
                  <a:pt x="106" y="178"/>
                </a:cubicBezTo>
                <a:lnTo>
                  <a:pt x="113" y="172"/>
                </a:lnTo>
                <a:close/>
                <a:moveTo>
                  <a:pt x="201" y="161"/>
                </a:moveTo>
                <a:cubicBezTo>
                  <a:pt x="162" y="122"/>
                  <a:pt x="162" y="122"/>
                  <a:pt x="162" y="122"/>
                </a:cubicBezTo>
                <a:cubicBezTo>
                  <a:pt x="135" y="95"/>
                  <a:pt x="135" y="95"/>
                  <a:pt x="135" y="95"/>
                </a:cubicBezTo>
                <a:cubicBezTo>
                  <a:pt x="134" y="94"/>
                  <a:pt x="133" y="94"/>
                  <a:pt x="132" y="94"/>
                </a:cubicBezTo>
                <a:cubicBezTo>
                  <a:pt x="131" y="94"/>
                  <a:pt x="130" y="94"/>
                  <a:pt x="129" y="95"/>
                </a:cubicBezTo>
                <a:cubicBezTo>
                  <a:pt x="95" y="129"/>
                  <a:pt x="95" y="129"/>
                  <a:pt x="95" y="129"/>
                </a:cubicBezTo>
                <a:cubicBezTo>
                  <a:pt x="94" y="130"/>
                  <a:pt x="94" y="133"/>
                  <a:pt x="95" y="135"/>
                </a:cubicBezTo>
                <a:cubicBezTo>
                  <a:pt x="123" y="162"/>
                  <a:pt x="123" y="162"/>
                  <a:pt x="123" y="162"/>
                </a:cubicBezTo>
                <a:cubicBezTo>
                  <a:pt x="161" y="200"/>
                  <a:pt x="161" y="200"/>
                  <a:pt x="161" y="200"/>
                </a:cubicBezTo>
                <a:cubicBezTo>
                  <a:pt x="262" y="302"/>
                  <a:pt x="262" y="302"/>
                  <a:pt x="262" y="302"/>
                </a:cubicBezTo>
                <a:cubicBezTo>
                  <a:pt x="264" y="303"/>
                  <a:pt x="266" y="303"/>
                  <a:pt x="268" y="302"/>
                </a:cubicBezTo>
                <a:cubicBezTo>
                  <a:pt x="302" y="268"/>
                  <a:pt x="302" y="268"/>
                  <a:pt x="302" y="268"/>
                </a:cubicBezTo>
                <a:cubicBezTo>
                  <a:pt x="303" y="267"/>
                  <a:pt x="303" y="266"/>
                  <a:pt x="303" y="265"/>
                </a:cubicBezTo>
                <a:cubicBezTo>
                  <a:pt x="303" y="264"/>
                  <a:pt x="303" y="263"/>
                  <a:pt x="302" y="262"/>
                </a:cubicBezTo>
                <a:lnTo>
                  <a:pt x="201" y="161"/>
                </a:lnTo>
                <a:close/>
                <a:moveTo>
                  <a:pt x="306" y="70"/>
                </a:moveTo>
                <a:cubicBezTo>
                  <a:pt x="304" y="70"/>
                  <a:pt x="303" y="70"/>
                  <a:pt x="301" y="70"/>
                </a:cubicBezTo>
                <a:cubicBezTo>
                  <a:pt x="262" y="93"/>
                  <a:pt x="262" y="93"/>
                  <a:pt x="262" y="93"/>
                </a:cubicBezTo>
                <a:cubicBezTo>
                  <a:pt x="262" y="93"/>
                  <a:pt x="262" y="93"/>
                  <a:pt x="261" y="93"/>
                </a:cubicBezTo>
                <a:cubicBezTo>
                  <a:pt x="259" y="94"/>
                  <a:pt x="254" y="95"/>
                  <a:pt x="247" y="88"/>
                </a:cubicBezTo>
                <a:cubicBezTo>
                  <a:pt x="244" y="86"/>
                  <a:pt x="242" y="83"/>
                  <a:pt x="240" y="79"/>
                </a:cubicBezTo>
                <a:cubicBezTo>
                  <a:pt x="230" y="62"/>
                  <a:pt x="235" y="57"/>
                  <a:pt x="237" y="54"/>
                </a:cubicBezTo>
                <a:cubicBezTo>
                  <a:pt x="238" y="53"/>
                  <a:pt x="239" y="53"/>
                  <a:pt x="239" y="53"/>
                </a:cubicBezTo>
                <a:cubicBezTo>
                  <a:pt x="278" y="30"/>
                  <a:pt x="278" y="30"/>
                  <a:pt x="278" y="30"/>
                </a:cubicBezTo>
                <a:cubicBezTo>
                  <a:pt x="280" y="30"/>
                  <a:pt x="280" y="28"/>
                  <a:pt x="280" y="26"/>
                </a:cubicBezTo>
                <a:cubicBezTo>
                  <a:pt x="280" y="25"/>
                  <a:pt x="279" y="23"/>
                  <a:pt x="278" y="23"/>
                </a:cubicBezTo>
                <a:cubicBezTo>
                  <a:pt x="259" y="14"/>
                  <a:pt x="235" y="14"/>
                  <a:pt x="217" y="25"/>
                </a:cubicBezTo>
                <a:cubicBezTo>
                  <a:pt x="213" y="27"/>
                  <a:pt x="210" y="30"/>
                  <a:pt x="206" y="33"/>
                </a:cubicBezTo>
                <a:cubicBezTo>
                  <a:pt x="196" y="43"/>
                  <a:pt x="191" y="57"/>
                  <a:pt x="191" y="71"/>
                </a:cubicBezTo>
                <a:cubicBezTo>
                  <a:pt x="190" y="71"/>
                  <a:pt x="190" y="71"/>
                  <a:pt x="190" y="71"/>
                </a:cubicBezTo>
                <a:cubicBezTo>
                  <a:pt x="191" y="83"/>
                  <a:pt x="190" y="95"/>
                  <a:pt x="182" y="102"/>
                </a:cubicBezTo>
                <a:cubicBezTo>
                  <a:pt x="172" y="113"/>
                  <a:pt x="172" y="113"/>
                  <a:pt x="172" y="113"/>
                </a:cubicBezTo>
                <a:cubicBezTo>
                  <a:pt x="210" y="151"/>
                  <a:pt x="210" y="151"/>
                  <a:pt x="210" y="151"/>
                </a:cubicBezTo>
                <a:cubicBezTo>
                  <a:pt x="221" y="141"/>
                  <a:pt x="221" y="141"/>
                  <a:pt x="221" y="141"/>
                </a:cubicBezTo>
                <a:cubicBezTo>
                  <a:pt x="227" y="134"/>
                  <a:pt x="238" y="133"/>
                  <a:pt x="249" y="133"/>
                </a:cubicBezTo>
                <a:cubicBezTo>
                  <a:pt x="249" y="133"/>
                  <a:pt x="250" y="133"/>
                  <a:pt x="250" y="133"/>
                </a:cubicBezTo>
                <a:cubicBezTo>
                  <a:pt x="251" y="133"/>
                  <a:pt x="252" y="133"/>
                  <a:pt x="252" y="133"/>
                </a:cubicBezTo>
                <a:cubicBezTo>
                  <a:pt x="252" y="133"/>
                  <a:pt x="252" y="133"/>
                  <a:pt x="252" y="133"/>
                </a:cubicBezTo>
                <a:cubicBezTo>
                  <a:pt x="260" y="132"/>
                  <a:pt x="268" y="130"/>
                  <a:pt x="276" y="126"/>
                </a:cubicBezTo>
                <a:cubicBezTo>
                  <a:pt x="280" y="123"/>
                  <a:pt x="284" y="120"/>
                  <a:pt x="288" y="117"/>
                </a:cubicBezTo>
                <a:cubicBezTo>
                  <a:pt x="299" y="106"/>
                  <a:pt x="306" y="90"/>
                  <a:pt x="308" y="75"/>
                </a:cubicBezTo>
                <a:cubicBezTo>
                  <a:pt x="308" y="73"/>
                  <a:pt x="307" y="71"/>
                  <a:pt x="306" y="70"/>
                </a:cubicBezTo>
                <a:close/>
                <a:moveTo>
                  <a:pt x="52" y="146"/>
                </a:moveTo>
                <a:cubicBezTo>
                  <a:pt x="54" y="146"/>
                  <a:pt x="57" y="145"/>
                  <a:pt x="58" y="143"/>
                </a:cubicBezTo>
                <a:cubicBezTo>
                  <a:pt x="143" y="58"/>
                  <a:pt x="143" y="58"/>
                  <a:pt x="143" y="58"/>
                </a:cubicBezTo>
                <a:cubicBezTo>
                  <a:pt x="145" y="57"/>
                  <a:pt x="146" y="54"/>
                  <a:pt x="146" y="52"/>
                </a:cubicBezTo>
                <a:cubicBezTo>
                  <a:pt x="146" y="49"/>
                  <a:pt x="145" y="47"/>
                  <a:pt x="143" y="45"/>
                </a:cubicBezTo>
                <a:cubicBezTo>
                  <a:pt x="100" y="2"/>
                  <a:pt x="100" y="2"/>
                  <a:pt x="100" y="2"/>
                </a:cubicBezTo>
                <a:cubicBezTo>
                  <a:pt x="98" y="1"/>
                  <a:pt x="96" y="0"/>
                  <a:pt x="94" y="0"/>
                </a:cubicBezTo>
                <a:cubicBezTo>
                  <a:pt x="91" y="0"/>
                  <a:pt x="89" y="1"/>
                  <a:pt x="87" y="2"/>
                </a:cubicBezTo>
                <a:cubicBezTo>
                  <a:pt x="2" y="87"/>
                  <a:pt x="2" y="87"/>
                  <a:pt x="2" y="87"/>
                </a:cubicBezTo>
                <a:cubicBezTo>
                  <a:pt x="1" y="89"/>
                  <a:pt x="0" y="91"/>
                  <a:pt x="0" y="93"/>
                </a:cubicBezTo>
                <a:cubicBezTo>
                  <a:pt x="0" y="96"/>
                  <a:pt x="1" y="98"/>
                  <a:pt x="2" y="100"/>
                </a:cubicBezTo>
                <a:cubicBezTo>
                  <a:pt x="46" y="143"/>
                  <a:pt x="46" y="143"/>
                  <a:pt x="46" y="143"/>
                </a:cubicBezTo>
                <a:cubicBezTo>
                  <a:pt x="47" y="145"/>
                  <a:pt x="50" y="146"/>
                  <a:pt x="52" y="146"/>
                </a:cubicBezTo>
                <a:close/>
              </a:path>
            </a:pathLst>
          </a:custGeom>
          <a:solidFill>
            <a:schemeClr val="bg1">
              <a:lumMod val="85000"/>
            </a:schemeClr>
          </a:solidFill>
          <a:ln>
            <a:noFill/>
          </a:ln>
          <a:extLst/>
        </p:spPr>
        <p:txBody>
          <a:bodyPr vert="horz" wrap="square" lIns="93260" tIns="46630" rIns="93260" bIns="46630" numCol="1" anchor="t" anchorCtr="0" compatLnSpc="1">
            <a:prstTxWarp prst="textNoShape">
              <a:avLst/>
            </a:prstTxWarp>
          </a:bodyPr>
          <a:lstStyle/>
          <a:p>
            <a:pPr defTabSz="808654">
              <a:defRPr/>
            </a:pPr>
            <a:endParaRPr lang="en-US" sz="1836" kern="0" dirty="0">
              <a:solidFill>
                <a:srgbClr val="505050"/>
              </a:solidFill>
            </a:endParaRPr>
          </a:p>
        </p:txBody>
      </p:sp>
      <p:sp>
        <p:nvSpPr>
          <p:cNvPr id="78" name="Freeform 62"/>
          <p:cNvSpPr>
            <a:spLocks noChangeAspect="1" noEditPoints="1"/>
          </p:cNvSpPr>
          <p:nvPr/>
        </p:nvSpPr>
        <p:spPr bwMode="black">
          <a:xfrm>
            <a:off x="6753577" y="4318975"/>
            <a:ext cx="455457" cy="455339"/>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bg1">
              <a:lumMod val="85000"/>
            </a:schemeClr>
          </a:solidFill>
          <a:ln>
            <a:noFill/>
          </a:ln>
        </p:spPr>
        <p:txBody>
          <a:bodyPr vert="horz" wrap="square" lIns="83943" tIns="93260" rIns="83943" bIns="279781" numCol="1" anchor="b" anchorCtr="0" compatLnSpc="1">
            <a:prstTxWarp prst="textNoShape">
              <a:avLst/>
            </a:prstTxWarp>
          </a:bodyPr>
          <a:lstStyle/>
          <a:p>
            <a:pPr defTabSz="932597"/>
            <a:endParaRPr lang="en-US" sz="1632" dirty="0">
              <a:solidFill>
                <a:prstClr val="black"/>
              </a:solidFill>
            </a:endParaRPr>
          </a:p>
        </p:txBody>
      </p:sp>
      <p:sp>
        <p:nvSpPr>
          <p:cNvPr id="80" name="Freeform 647"/>
          <p:cNvSpPr>
            <a:spLocks noChangeAspect="1" noEditPoints="1"/>
          </p:cNvSpPr>
          <p:nvPr/>
        </p:nvSpPr>
        <p:spPr bwMode="auto">
          <a:xfrm rot="5400000">
            <a:off x="4251778" y="1523278"/>
            <a:ext cx="368671" cy="503759"/>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808654">
              <a:defRPr/>
            </a:pPr>
            <a:endParaRPr lang="en-US" sz="1836" kern="0" dirty="0">
              <a:solidFill>
                <a:srgbClr val="505050"/>
              </a:solidFill>
            </a:endParaRPr>
          </a:p>
        </p:txBody>
      </p:sp>
      <p:pic>
        <p:nvPicPr>
          <p:cNvPr id="81" name="Picture 80"/>
          <p:cNvPicPr>
            <a:picLocks noChangeAspect="1"/>
          </p:cNvPicPr>
          <p:nvPr/>
        </p:nvPicPr>
        <p:blipFill>
          <a:blip r:embed="rId3">
            <a:biLevel thresh="25000"/>
          </a:blip>
          <a:stretch>
            <a:fillRect/>
          </a:stretch>
        </p:blipFill>
        <p:spPr>
          <a:xfrm>
            <a:off x="3194887" y="2175337"/>
            <a:ext cx="434760" cy="379245"/>
          </a:xfrm>
          <a:prstGeom prst="rect">
            <a:avLst/>
          </a:prstGeom>
        </p:spPr>
      </p:pic>
      <p:sp>
        <p:nvSpPr>
          <p:cNvPr id="82" name="Freeform 9"/>
          <p:cNvSpPr>
            <a:spLocks noChangeAspect="1" noEditPoints="1"/>
          </p:cNvSpPr>
          <p:nvPr/>
        </p:nvSpPr>
        <p:spPr bwMode="auto">
          <a:xfrm>
            <a:off x="5705714" y="1903523"/>
            <a:ext cx="309325" cy="445635"/>
          </a:xfrm>
          <a:custGeom>
            <a:avLst/>
            <a:gdLst>
              <a:gd name="T0" fmla="*/ 208 w 208"/>
              <a:gd name="T1" fmla="*/ 287 h 300"/>
              <a:gd name="T2" fmla="*/ 195 w 208"/>
              <a:gd name="T3" fmla="*/ 300 h 300"/>
              <a:gd name="T4" fmla="*/ 13 w 208"/>
              <a:gd name="T5" fmla="*/ 300 h 300"/>
              <a:gd name="T6" fmla="*/ 0 w 208"/>
              <a:gd name="T7" fmla="*/ 287 h 300"/>
              <a:gd name="T8" fmla="*/ 0 w 208"/>
              <a:gd name="T9" fmla="*/ 158 h 300"/>
              <a:gd name="T10" fmla="*/ 13 w 208"/>
              <a:gd name="T11" fmla="*/ 145 h 300"/>
              <a:gd name="T12" fmla="*/ 195 w 208"/>
              <a:gd name="T13" fmla="*/ 145 h 300"/>
              <a:gd name="T14" fmla="*/ 208 w 208"/>
              <a:gd name="T15" fmla="*/ 158 h 300"/>
              <a:gd name="T16" fmla="*/ 208 w 208"/>
              <a:gd name="T17" fmla="*/ 287 h 300"/>
              <a:gd name="T18" fmla="*/ 125 w 208"/>
              <a:gd name="T19" fmla="*/ 207 h 300"/>
              <a:gd name="T20" fmla="*/ 104 w 208"/>
              <a:gd name="T21" fmla="*/ 186 h 300"/>
              <a:gd name="T22" fmla="*/ 83 w 208"/>
              <a:gd name="T23" fmla="*/ 207 h 300"/>
              <a:gd name="T24" fmla="*/ 95 w 208"/>
              <a:gd name="T25" fmla="*/ 226 h 300"/>
              <a:gd name="T26" fmla="*/ 83 w 208"/>
              <a:gd name="T27" fmla="*/ 258 h 300"/>
              <a:gd name="T28" fmla="*/ 125 w 208"/>
              <a:gd name="T29" fmla="*/ 258 h 300"/>
              <a:gd name="T30" fmla="*/ 113 w 208"/>
              <a:gd name="T31" fmla="*/ 226 h 300"/>
              <a:gd name="T32" fmla="*/ 125 w 208"/>
              <a:gd name="T33" fmla="*/ 207 h 300"/>
              <a:gd name="T34" fmla="*/ 191 w 208"/>
              <a:gd name="T35" fmla="*/ 81 h 300"/>
              <a:gd name="T36" fmla="*/ 104 w 208"/>
              <a:gd name="T37" fmla="*/ 0 h 300"/>
              <a:gd name="T38" fmla="*/ 17 w 208"/>
              <a:gd name="T39" fmla="*/ 81 h 300"/>
              <a:gd name="T40" fmla="*/ 17 w 208"/>
              <a:gd name="T41" fmla="*/ 134 h 300"/>
              <a:gd name="T42" fmla="*/ 49 w 208"/>
              <a:gd name="T43" fmla="*/ 134 h 300"/>
              <a:gd name="T44" fmla="*/ 49 w 208"/>
              <a:gd name="T45" fmla="*/ 81 h 300"/>
              <a:gd name="T46" fmla="*/ 104 w 208"/>
              <a:gd name="T47" fmla="*/ 32 h 300"/>
              <a:gd name="T48" fmla="*/ 159 w 208"/>
              <a:gd name="T49" fmla="*/ 81 h 300"/>
              <a:gd name="T50" fmla="*/ 159 w 208"/>
              <a:gd name="T51" fmla="*/ 81 h 300"/>
              <a:gd name="T52" fmla="*/ 159 w 208"/>
              <a:gd name="T53" fmla="*/ 134 h 300"/>
              <a:gd name="T54" fmla="*/ 191 w 208"/>
              <a:gd name="T55" fmla="*/ 134 h 300"/>
              <a:gd name="T56" fmla="*/ 191 w 208"/>
              <a:gd name="T57" fmla="*/ 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300">
                <a:moveTo>
                  <a:pt x="208" y="287"/>
                </a:moveTo>
                <a:cubicBezTo>
                  <a:pt x="208" y="294"/>
                  <a:pt x="202" y="300"/>
                  <a:pt x="195" y="300"/>
                </a:cubicBezTo>
                <a:cubicBezTo>
                  <a:pt x="13" y="300"/>
                  <a:pt x="13" y="300"/>
                  <a:pt x="13" y="300"/>
                </a:cubicBezTo>
                <a:cubicBezTo>
                  <a:pt x="6" y="300"/>
                  <a:pt x="0" y="294"/>
                  <a:pt x="0" y="287"/>
                </a:cubicBezTo>
                <a:cubicBezTo>
                  <a:pt x="0" y="158"/>
                  <a:pt x="0" y="158"/>
                  <a:pt x="0" y="158"/>
                </a:cubicBezTo>
                <a:cubicBezTo>
                  <a:pt x="0" y="151"/>
                  <a:pt x="6" y="145"/>
                  <a:pt x="13" y="145"/>
                </a:cubicBezTo>
                <a:cubicBezTo>
                  <a:pt x="195" y="145"/>
                  <a:pt x="195" y="145"/>
                  <a:pt x="195" y="145"/>
                </a:cubicBezTo>
                <a:cubicBezTo>
                  <a:pt x="202" y="145"/>
                  <a:pt x="208" y="151"/>
                  <a:pt x="208" y="158"/>
                </a:cubicBezTo>
                <a:lnTo>
                  <a:pt x="208" y="287"/>
                </a:lnTo>
                <a:close/>
                <a:moveTo>
                  <a:pt x="125" y="207"/>
                </a:moveTo>
                <a:cubicBezTo>
                  <a:pt x="125" y="196"/>
                  <a:pt x="116" y="186"/>
                  <a:pt x="104" y="186"/>
                </a:cubicBezTo>
                <a:cubicBezTo>
                  <a:pt x="92" y="186"/>
                  <a:pt x="83" y="196"/>
                  <a:pt x="83" y="207"/>
                </a:cubicBezTo>
                <a:cubicBezTo>
                  <a:pt x="83" y="216"/>
                  <a:pt x="88" y="223"/>
                  <a:pt x="95" y="226"/>
                </a:cubicBezTo>
                <a:cubicBezTo>
                  <a:pt x="83" y="258"/>
                  <a:pt x="83" y="258"/>
                  <a:pt x="83" y="258"/>
                </a:cubicBezTo>
                <a:cubicBezTo>
                  <a:pt x="125" y="258"/>
                  <a:pt x="125" y="258"/>
                  <a:pt x="125" y="258"/>
                </a:cubicBezTo>
                <a:cubicBezTo>
                  <a:pt x="113" y="226"/>
                  <a:pt x="113" y="226"/>
                  <a:pt x="113" y="226"/>
                </a:cubicBezTo>
                <a:cubicBezTo>
                  <a:pt x="120" y="223"/>
                  <a:pt x="125" y="216"/>
                  <a:pt x="125" y="207"/>
                </a:cubicBezTo>
                <a:close/>
                <a:moveTo>
                  <a:pt x="191" y="81"/>
                </a:moveTo>
                <a:cubicBezTo>
                  <a:pt x="191" y="35"/>
                  <a:pt x="152" y="0"/>
                  <a:pt x="104" y="0"/>
                </a:cubicBezTo>
                <a:cubicBezTo>
                  <a:pt x="56" y="0"/>
                  <a:pt x="17" y="35"/>
                  <a:pt x="17" y="81"/>
                </a:cubicBezTo>
                <a:cubicBezTo>
                  <a:pt x="17" y="134"/>
                  <a:pt x="17" y="134"/>
                  <a:pt x="17" y="134"/>
                </a:cubicBezTo>
                <a:cubicBezTo>
                  <a:pt x="49" y="134"/>
                  <a:pt x="49" y="134"/>
                  <a:pt x="49" y="134"/>
                </a:cubicBezTo>
                <a:cubicBezTo>
                  <a:pt x="49" y="81"/>
                  <a:pt x="49" y="81"/>
                  <a:pt x="49" y="81"/>
                </a:cubicBezTo>
                <a:cubicBezTo>
                  <a:pt x="49" y="55"/>
                  <a:pt x="72" y="33"/>
                  <a:pt x="104" y="32"/>
                </a:cubicBezTo>
                <a:cubicBezTo>
                  <a:pt x="136" y="33"/>
                  <a:pt x="159" y="55"/>
                  <a:pt x="159" y="81"/>
                </a:cubicBezTo>
                <a:cubicBezTo>
                  <a:pt x="159" y="81"/>
                  <a:pt x="159" y="81"/>
                  <a:pt x="159" y="81"/>
                </a:cubicBezTo>
                <a:cubicBezTo>
                  <a:pt x="159" y="134"/>
                  <a:pt x="159" y="134"/>
                  <a:pt x="159" y="134"/>
                </a:cubicBezTo>
                <a:cubicBezTo>
                  <a:pt x="191" y="134"/>
                  <a:pt x="191" y="134"/>
                  <a:pt x="191" y="134"/>
                </a:cubicBezTo>
                <a:cubicBezTo>
                  <a:pt x="191" y="81"/>
                  <a:pt x="191" y="81"/>
                  <a:pt x="191" y="81"/>
                </a:cubicBezTo>
                <a:close/>
              </a:path>
            </a:pathLst>
          </a:custGeom>
          <a:solidFill>
            <a:schemeClr val="tx1"/>
          </a:solidFill>
          <a:ln>
            <a:noFill/>
          </a:ln>
          <a:extLst/>
        </p:spPr>
        <p:txBody>
          <a:bodyPr vert="horz" wrap="square" lIns="93260" tIns="93260" rIns="93260" bIns="279781" numCol="1" anchor="b" anchorCtr="0" compatLnSpc="1">
            <a:prstTxWarp prst="textNoShape">
              <a:avLst/>
            </a:prstTxWarp>
          </a:bodyPr>
          <a:lstStyle/>
          <a:p>
            <a:pPr defTabSz="932597"/>
            <a:endParaRPr lang="en-US" sz="1836" dirty="0">
              <a:solidFill>
                <a:prstClr val="black"/>
              </a:solidFill>
            </a:endParaRPr>
          </a:p>
        </p:txBody>
      </p:sp>
      <p:pic>
        <p:nvPicPr>
          <p:cNvPr id="84" name="Picture 5" descr="\\MAGNUM\Projects\Microsoft\Cloud Power FY12\Design\ICONS_PNG\Consistent_Development_and_Deployment_Platform.png"/>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bwMode="auto">
          <a:xfrm>
            <a:off x="2666283" y="3124121"/>
            <a:ext cx="600462" cy="600462"/>
          </a:xfrm>
          <a:prstGeom prst="rect">
            <a:avLst/>
          </a:prstGeom>
          <a:noFill/>
          <a:ln>
            <a:noFill/>
          </a:ln>
        </p:spPr>
      </p:pic>
      <p:pic>
        <p:nvPicPr>
          <p:cNvPr id="86" name="Picture 3" descr="\\MAGNUM\Projects\Microsoft\Cloud Power FY12\Design\Icons\PNGs\Scalable_Elastic_4.png"/>
          <p:cNvPicPr>
            <a:picLocks noChangeAspect="1" noChangeArrowheads="1"/>
          </p:cNvPicPr>
          <p:nvPr/>
        </p:nvPicPr>
        <p:blipFill rotWithShape="1">
          <a:blip r:embed="rId6" cstate="print">
            <a:biLevel thresh="25000"/>
            <a:extLst>
              <a:ext uri="{BEBA8EAE-BF5A-486C-A8C5-ECC9F3942E4B}">
                <a14:imgProps xmlns:a14="http://schemas.microsoft.com/office/drawing/2010/main">
                  <a14:imgLayer r:embed="rId7">
                    <a14:imgEffect>
                      <a14:colorTemperature colorTemp="4700"/>
                    </a14:imgEffect>
                  </a14:imgLayer>
                </a14:imgProps>
              </a:ext>
            </a:extLst>
          </a:blip>
          <a:srcRect l="10738" t="11831" r="9396" b="15015"/>
          <a:stretch/>
        </p:blipFill>
        <p:spPr bwMode="auto">
          <a:xfrm>
            <a:off x="8175058" y="5154565"/>
            <a:ext cx="413148" cy="378431"/>
          </a:xfrm>
          <a:prstGeom prst="rect">
            <a:avLst/>
          </a:prstGeom>
          <a:noFill/>
          <a:ln>
            <a:noFill/>
          </a:ln>
        </p:spPr>
      </p:pic>
      <p:sp>
        <p:nvSpPr>
          <p:cNvPr id="87" name="Freeform 205"/>
          <p:cNvSpPr>
            <a:spLocks noChangeAspect="1" noEditPoints="1"/>
          </p:cNvSpPr>
          <p:nvPr/>
        </p:nvSpPr>
        <p:spPr bwMode="auto">
          <a:xfrm>
            <a:off x="10154534" y="3226792"/>
            <a:ext cx="398774" cy="395120"/>
          </a:xfrm>
          <a:custGeom>
            <a:avLst/>
            <a:gdLst>
              <a:gd name="T0" fmla="*/ 151 w 308"/>
              <a:gd name="T1" fmla="*/ 210 h 305"/>
              <a:gd name="T2" fmla="*/ 136 w 308"/>
              <a:gd name="T3" fmla="*/ 248 h 305"/>
              <a:gd name="T4" fmla="*/ 120 w 308"/>
              <a:gd name="T5" fmla="*/ 286 h 305"/>
              <a:gd name="T6" fmla="*/ 49 w 308"/>
              <a:gd name="T7" fmla="*/ 296 h 305"/>
              <a:gd name="T8" fmla="*/ 49 w 308"/>
              <a:gd name="T9" fmla="*/ 289 h 305"/>
              <a:gd name="T10" fmla="*/ 89 w 308"/>
              <a:gd name="T11" fmla="*/ 265 h 305"/>
              <a:gd name="T12" fmla="*/ 80 w 308"/>
              <a:gd name="T13" fmla="*/ 231 h 305"/>
              <a:gd name="T14" fmla="*/ 65 w 308"/>
              <a:gd name="T15" fmla="*/ 226 h 305"/>
              <a:gd name="T16" fmla="*/ 21 w 308"/>
              <a:gd name="T17" fmla="*/ 249 h 305"/>
              <a:gd name="T18" fmla="*/ 39 w 308"/>
              <a:gd name="T19" fmla="*/ 202 h 305"/>
              <a:gd name="T20" fmla="*/ 75 w 308"/>
              <a:gd name="T21" fmla="*/ 186 h 305"/>
              <a:gd name="T22" fmla="*/ 77 w 308"/>
              <a:gd name="T23" fmla="*/ 186 h 305"/>
              <a:gd name="T24" fmla="*/ 106 w 308"/>
              <a:gd name="T25" fmla="*/ 178 h 305"/>
              <a:gd name="T26" fmla="*/ 201 w 308"/>
              <a:gd name="T27" fmla="*/ 161 h 305"/>
              <a:gd name="T28" fmla="*/ 135 w 308"/>
              <a:gd name="T29" fmla="*/ 95 h 305"/>
              <a:gd name="T30" fmla="*/ 129 w 308"/>
              <a:gd name="T31" fmla="*/ 95 h 305"/>
              <a:gd name="T32" fmla="*/ 95 w 308"/>
              <a:gd name="T33" fmla="*/ 135 h 305"/>
              <a:gd name="T34" fmla="*/ 161 w 308"/>
              <a:gd name="T35" fmla="*/ 200 h 305"/>
              <a:gd name="T36" fmla="*/ 268 w 308"/>
              <a:gd name="T37" fmla="*/ 302 h 305"/>
              <a:gd name="T38" fmla="*/ 303 w 308"/>
              <a:gd name="T39" fmla="*/ 265 h 305"/>
              <a:gd name="T40" fmla="*/ 201 w 308"/>
              <a:gd name="T41" fmla="*/ 161 h 305"/>
              <a:gd name="T42" fmla="*/ 301 w 308"/>
              <a:gd name="T43" fmla="*/ 70 h 305"/>
              <a:gd name="T44" fmla="*/ 261 w 308"/>
              <a:gd name="T45" fmla="*/ 93 h 305"/>
              <a:gd name="T46" fmla="*/ 240 w 308"/>
              <a:gd name="T47" fmla="*/ 79 h 305"/>
              <a:gd name="T48" fmla="*/ 239 w 308"/>
              <a:gd name="T49" fmla="*/ 53 h 305"/>
              <a:gd name="T50" fmla="*/ 280 w 308"/>
              <a:gd name="T51" fmla="*/ 26 h 305"/>
              <a:gd name="T52" fmla="*/ 217 w 308"/>
              <a:gd name="T53" fmla="*/ 25 h 305"/>
              <a:gd name="T54" fmla="*/ 191 w 308"/>
              <a:gd name="T55" fmla="*/ 71 h 305"/>
              <a:gd name="T56" fmla="*/ 182 w 308"/>
              <a:gd name="T57" fmla="*/ 102 h 305"/>
              <a:gd name="T58" fmla="*/ 210 w 308"/>
              <a:gd name="T59" fmla="*/ 151 h 305"/>
              <a:gd name="T60" fmla="*/ 249 w 308"/>
              <a:gd name="T61" fmla="*/ 133 h 305"/>
              <a:gd name="T62" fmla="*/ 252 w 308"/>
              <a:gd name="T63" fmla="*/ 133 h 305"/>
              <a:gd name="T64" fmla="*/ 276 w 308"/>
              <a:gd name="T65" fmla="*/ 126 h 305"/>
              <a:gd name="T66" fmla="*/ 308 w 308"/>
              <a:gd name="T67" fmla="*/ 75 h 305"/>
              <a:gd name="T68" fmla="*/ 52 w 308"/>
              <a:gd name="T69" fmla="*/ 146 h 305"/>
              <a:gd name="T70" fmla="*/ 143 w 308"/>
              <a:gd name="T71" fmla="*/ 58 h 305"/>
              <a:gd name="T72" fmla="*/ 143 w 308"/>
              <a:gd name="T73" fmla="*/ 45 h 305"/>
              <a:gd name="T74" fmla="*/ 94 w 308"/>
              <a:gd name="T75" fmla="*/ 0 h 305"/>
              <a:gd name="T76" fmla="*/ 2 w 308"/>
              <a:gd name="T77" fmla="*/ 87 h 305"/>
              <a:gd name="T78" fmla="*/ 2 w 308"/>
              <a:gd name="T79" fmla="*/ 100 h 305"/>
              <a:gd name="T80" fmla="*/ 52 w 308"/>
              <a:gd name="T81"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8" h="305">
                <a:moveTo>
                  <a:pt x="113" y="172"/>
                </a:moveTo>
                <a:cubicBezTo>
                  <a:pt x="151" y="210"/>
                  <a:pt x="151" y="210"/>
                  <a:pt x="151" y="210"/>
                </a:cubicBezTo>
                <a:cubicBezTo>
                  <a:pt x="144" y="217"/>
                  <a:pt x="144" y="217"/>
                  <a:pt x="144" y="217"/>
                </a:cubicBezTo>
                <a:cubicBezTo>
                  <a:pt x="137" y="224"/>
                  <a:pt x="136" y="236"/>
                  <a:pt x="136" y="248"/>
                </a:cubicBezTo>
                <a:cubicBezTo>
                  <a:pt x="136" y="248"/>
                  <a:pt x="136" y="248"/>
                  <a:pt x="136" y="248"/>
                </a:cubicBezTo>
                <a:cubicBezTo>
                  <a:pt x="136" y="262"/>
                  <a:pt x="130" y="276"/>
                  <a:pt x="120" y="286"/>
                </a:cubicBezTo>
                <a:cubicBezTo>
                  <a:pt x="117" y="289"/>
                  <a:pt x="114" y="292"/>
                  <a:pt x="109" y="295"/>
                </a:cubicBezTo>
                <a:cubicBezTo>
                  <a:pt x="92" y="305"/>
                  <a:pt x="68" y="305"/>
                  <a:pt x="49" y="296"/>
                </a:cubicBezTo>
                <a:cubicBezTo>
                  <a:pt x="48" y="296"/>
                  <a:pt x="47" y="294"/>
                  <a:pt x="47" y="293"/>
                </a:cubicBezTo>
                <a:cubicBezTo>
                  <a:pt x="46" y="291"/>
                  <a:pt x="47" y="289"/>
                  <a:pt x="49" y="289"/>
                </a:cubicBezTo>
                <a:cubicBezTo>
                  <a:pt x="88" y="266"/>
                  <a:pt x="88" y="266"/>
                  <a:pt x="88" y="266"/>
                </a:cubicBezTo>
                <a:cubicBezTo>
                  <a:pt x="88" y="266"/>
                  <a:pt x="89" y="266"/>
                  <a:pt x="89" y="265"/>
                </a:cubicBezTo>
                <a:cubicBezTo>
                  <a:pt x="92" y="262"/>
                  <a:pt x="96" y="257"/>
                  <a:pt x="87" y="240"/>
                </a:cubicBezTo>
                <a:cubicBezTo>
                  <a:pt x="85" y="236"/>
                  <a:pt x="82" y="233"/>
                  <a:pt x="80" y="231"/>
                </a:cubicBezTo>
                <a:cubicBezTo>
                  <a:pt x="73" y="224"/>
                  <a:pt x="68" y="225"/>
                  <a:pt x="66" y="226"/>
                </a:cubicBezTo>
                <a:cubicBezTo>
                  <a:pt x="65" y="226"/>
                  <a:pt x="65" y="226"/>
                  <a:pt x="65" y="226"/>
                </a:cubicBezTo>
                <a:cubicBezTo>
                  <a:pt x="26" y="249"/>
                  <a:pt x="26" y="249"/>
                  <a:pt x="26" y="249"/>
                </a:cubicBezTo>
                <a:cubicBezTo>
                  <a:pt x="24" y="249"/>
                  <a:pt x="22" y="249"/>
                  <a:pt x="21" y="249"/>
                </a:cubicBezTo>
                <a:cubicBezTo>
                  <a:pt x="20" y="248"/>
                  <a:pt x="19" y="246"/>
                  <a:pt x="19" y="244"/>
                </a:cubicBezTo>
                <a:cubicBezTo>
                  <a:pt x="20" y="229"/>
                  <a:pt x="28" y="214"/>
                  <a:pt x="39" y="202"/>
                </a:cubicBezTo>
                <a:cubicBezTo>
                  <a:pt x="42" y="199"/>
                  <a:pt x="47" y="196"/>
                  <a:pt x="51" y="193"/>
                </a:cubicBezTo>
                <a:cubicBezTo>
                  <a:pt x="58" y="189"/>
                  <a:pt x="66" y="187"/>
                  <a:pt x="75" y="186"/>
                </a:cubicBezTo>
                <a:cubicBezTo>
                  <a:pt x="74" y="186"/>
                  <a:pt x="74" y="186"/>
                  <a:pt x="74" y="186"/>
                </a:cubicBezTo>
                <a:cubicBezTo>
                  <a:pt x="75" y="186"/>
                  <a:pt x="76" y="186"/>
                  <a:pt x="77" y="186"/>
                </a:cubicBezTo>
                <a:cubicBezTo>
                  <a:pt x="77" y="186"/>
                  <a:pt x="77" y="186"/>
                  <a:pt x="78" y="186"/>
                </a:cubicBezTo>
                <a:cubicBezTo>
                  <a:pt x="89" y="186"/>
                  <a:pt x="100" y="185"/>
                  <a:pt x="106" y="178"/>
                </a:cubicBezTo>
                <a:lnTo>
                  <a:pt x="113" y="172"/>
                </a:lnTo>
                <a:close/>
                <a:moveTo>
                  <a:pt x="201" y="161"/>
                </a:moveTo>
                <a:cubicBezTo>
                  <a:pt x="162" y="122"/>
                  <a:pt x="162" y="122"/>
                  <a:pt x="162" y="122"/>
                </a:cubicBezTo>
                <a:cubicBezTo>
                  <a:pt x="135" y="95"/>
                  <a:pt x="135" y="95"/>
                  <a:pt x="135" y="95"/>
                </a:cubicBezTo>
                <a:cubicBezTo>
                  <a:pt x="134" y="94"/>
                  <a:pt x="133" y="94"/>
                  <a:pt x="132" y="94"/>
                </a:cubicBezTo>
                <a:cubicBezTo>
                  <a:pt x="131" y="94"/>
                  <a:pt x="130" y="94"/>
                  <a:pt x="129" y="95"/>
                </a:cubicBezTo>
                <a:cubicBezTo>
                  <a:pt x="95" y="129"/>
                  <a:pt x="95" y="129"/>
                  <a:pt x="95" y="129"/>
                </a:cubicBezTo>
                <a:cubicBezTo>
                  <a:pt x="94" y="130"/>
                  <a:pt x="94" y="133"/>
                  <a:pt x="95" y="135"/>
                </a:cubicBezTo>
                <a:cubicBezTo>
                  <a:pt x="123" y="162"/>
                  <a:pt x="123" y="162"/>
                  <a:pt x="123" y="162"/>
                </a:cubicBezTo>
                <a:cubicBezTo>
                  <a:pt x="161" y="200"/>
                  <a:pt x="161" y="200"/>
                  <a:pt x="161" y="200"/>
                </a:cubicBezTo>
                <a:cubicBezTo>
                  <a:pt x="262" y="302"/>
                  <a:pt x="262" y="302"/>
                  <a:pt x="262" y="302"/>
                </a:cubicBezTo>
                <a:cubicBezTo>
                  <a:pt x="264" y="303"/>
                  <a:pt x="266" y="303"/>
                  <a:pt x="268" y="302"/>
                </a:cubicBezTo>
                <a:cubicBezTo>
                  <a:pt x="302" y="268"/>
                  <a:pt x="302" y="268"/>
                  <a:pt x="302" y="268"/>
                </a:cubicBezTo>
                <a:cubicBezTo>
                  <a:pt x="303" y="267"/>
                  <a:pt x="303" y="266"/>
                  <a:pt x="303" y="265"/>
                </a:cubicBezTo>
                <a:cubicBezTo>
                  <a:pt x="303" y="264"/>
                  <a:pt x="303" y="263"/>
                  <a:pt x="302" y="262"/>
                </a:cubicBezTo>
                <a:lnTo>
                  <a:pt x="201" y="161"/>
                </a:lnTo>
                <a:close/>
                <a:moveTo>
                  <a:pt x="306" y="70"/>
                </a:moveTo>
                <a:cubicBezTo>
                  <a:pt x="304" y="70"/>
                  <a:pt x="303" y="70"/>
                  <a:pt x="301" y="70"/>
                </a:cubicBezTo>
                <a:cubicBezTo>
                  <a:pt x="262" y="93"/>
                  <a:pt x="262" y="93"/>
                  <a:pt x="262" y="93"/>
                </a:cubicBezTo>
                <a:cubicBezTo>
                  <a:pt x="262" y="93"/>
                  <a:pt x="262" y="93"/>
                  <a:pt x="261" y="93"/>
                </a:cubicBezTo>
                <a:cubicBezTo>
                  <a:pt x="259" y="94"/>
                  <a:pt x="254" y="95"/>
                  <a:pt x="247" y="88"/>
                </a:cubicBezTo>
                <a:cubicBezTo>
                  <a:pt x="244" y="86"/>
                  <a:pt x="242" y="83"/>
                  <a:pt x="240" y="79"/>
                </a:cubicBezTo>
                <a:cubicBezTo>
                  <a:pt x="230" y="62"/>
                  <a:pt x="235" y="57"/>
                  <a:pt x="237" y="54"/>
                </a:cubicBezTo>
                <a:cubicBezTo>
                  <a:pt x="238" y="53"/>
                  <a:pt x="239" y="53"/>
                  <a:pt x="239" y="53"/>
                </a:cubicBezTo>
                <a:cubicBezTo>
                  <a:pt x="278" y="30"/>
                  <a:pt x="278" y="30"/>
                  <a:pt x="278" y="30"/>
                </a:cubicBezTo>
                <a:cubicBezTo>
                  <a:pt x="280" y="30"/>
                  <a:pt x="280" y="28"/>
                  <a:pt x="280" y="26"/>
                </a:cubicBezTo>
                <a:cubicBezTo>
                  <a:pt x="280" y="25"/>
                  <a:pt x="279" y="23"/>
                  <a:pt x="278" y="23"/>
                </a:cubicBezTo>
                <a:cubicBezTo>
                  <a:pt x="259" y="14"/>
                  <a:pt x="235" y="14"/>
                  <a:pt x="217" y="25"/>
                </a:cubicBezTo>
                <a:cubicBezTo>
                  <a:pt x="213" y="27"/>
                  <a:pt x="210" y="30"/>
                  <a:pt x="206" y="33"/>
                </a:cubicBezTo>
                <a:cubicBezTo>
                  <a:pt x="196" y="43"/>
                  <a:pt x="191" y="57"/>
                  <a:pt x="191" y="71"/>
                </a:cubicBezTo>
                <a:cubicBezTo>
                  <a:pt x="190" y="71"/>
                  <a:pt x="190" y="71"/>
                  <a:pt x="190" y="71"/>
                </a:cubicBezTo>
                <a:cubicBezTo>
                  <a:pt x="191" y="83"/>
                  <a:pt x="190" y="95"/>
                  <a:pt x="182" y="102"/>
                </a:cubicBezTo>
                <a:cubicBezTo>
                  <a:pt x="172" y="113"/>
                  <a:pt x="172" y="113"/>
                  <a:pt x="172" y="113"/>
                </a:cubicBezTo>
                <a:cubicBezTo>
                  <a:pt x="210" y="151"/>
                  <a:pt x="210" y="151"/>
                  <a:pt x="210" y="151"/>
                </a:cubicBezTo>
                <a:cubicBezTo>
                  <a:pt x="221" y="141"/>
                  <a:pt x="221" y="141"/>
                  <a:pt x="221" y="141"/>
                </a:cubicBezTo>
                <a:cubicBezTo>
                  <a:pt x="227" y="134"/>
                  <a:pt x="238" y="133"/>
                  <a:pt x="249" y="133"/>
                </a:cubicBezTo>
                <a:cubicBezTo>
                  <a:pt x="249" y="133"/>
                  <a:pt x="250" y="133"/>
                  <a:pt x="250" y="133"/>
                </a:cubicBezTo>
                <a:cubicBezTo>
                  <a:pt x="251" y="133"/>
                  <a:pt x="252" y="133"/>
                  <a:pt x="252" y="133"/>
                </a:cubicBezTo>
                <a:cubicBezTo>
                  <a:pt x="252" y="133"/>
                  <a:pt x="252" y="133"/>
                  <a:pt x="252" y="133"/>
                </a:cubicBezTo>
                <a:cubicBezTo>
                  <a:pt x="260" y="132"/>
                  <a:pt x="268" y="130"/>
                  <a:pt x="276" y="126"/>
                </a:cubicBezTo>
                <a:cubicBezTo>
                  <a:pt x="280" y="123"/>
                  <a:pt x="284" y="120"/>
                  <a:pt x="288" y="117"/>
                </a:cubicBezTo>
                <a:cubicBezTo>
                  <a:pt x="299" y="106"/>
                  <a:pt x="306" y="90"/>
                  <a:pt x="308" y="75"/>
                </a:cubicBezTo>
                <a:cubicBezTo>
                  <a:pt x="308" y="73"/>
                  <a:pt x="307" y="71"/>
                  <a:pt x="306" y="70"/>
                </a:cubicBezTo>
                <a:close/>
                <a:moveTo>
                  <a:pt x="52" y="146"/>
                </a:moveTo>
                <a:cubicBezTo>
                  <a:pt x="54" y="146"/>
                  <a:pt x="57" y="145"/>
                  <a:pt x="58" y="143"/>
                </a:cubicBezTo>
                <a:cubicBezTo>
                  <a:pt x="143" y="58"/>
                  <a:pt x="143" y="58"/>
                  <a:pt x="143" y="58"/>
                </a:cubicBezTo>
                <a:cubicBezTo>
                  <a:pt x="145" y="57"/>
                  <a:pt x="146" y="54"/>
                  <a:pt x="146" y="52"/>
                </a:cubicBezTo>
                <a:cubicBezTo>
                  <a:pt x="146" y="49"/>
                  <a:pt x="145" y="47"/>
                  <a:pt x="143" y="45"/>
                </a:cubicBezTo>
                <a:cubicBezTo>
                  <a:pt x="100" y="2"/>
                  <a:pt x="100" y="2"/>
                  <a:pt x="100" y="2"/>
                </a:cubicBezTo>
                <a:cubicBezTo>
                  <a:pt x="98" y="1"/>
                  <a:pt x="96" y="0"/>
                  <a:pt x="94" y="0"/>
                </a:cubicBezTo>
                <a:cubicBezTo>
                  <a:pt x="91" y="0"/>
                  <a:pt x="89" y="1"/>
                  <a:pt x="87" y="2"/>
                </a:cubicBezTo>
                <a:cubicBezTo>
                  <a:pt x="2" y="87"/>
                  <a:pt x="2" y="87"/>
                  <a:pt x="2" y="87"/>
                </a:cubicBezTo>
                <a:cubicBezTo>
                  <a:pt x="1" y="89"/>
                  <a:pt x="0" y="91"/>
                  <a:pt x="0" y="93"/>
                </a:cubicBezTo>
                <a:cubicBezTo>
                  <a:pt x="0" y="96"/>
                  <a:pt x="1" y="98"/>
                  <a:pt x="2" y="100"/>
                </a:cubicBezTo>
                <a:cubicBezTo>
                  <a:pt x="46" y="143"/>
                  <a:pt x="46" y="143"/>
                  <a:pt x="46" y="143"/>
                </a:cubicBezTo>
                <a:cubicBezTo>
                  <a:pt x="47" y="145"/>
                  <a:pt x="50" y="146"/>
                  <a:pt x="52" y="146"/>
                </a:cubicBez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808654">
              <a:defRPr/>
            </a:pPr>
            <a:endParaRPr lang="en-US" sz="1836" kern="0" dirty="0">
              <a:solidFill>
                <a:srgbClr val="505050"/>
              </a:solidFill>
            </a:endParaRPr>
          </a:p>
        </p:txBody>
      </p:sp>
      <p:sp>
        <p:nvSpPr>
          <p:cNvPr id="88" name="Freeform 62"/>
          <p:cNvSpPr>
            <a:spLocks noChangeAspect="1" noEditPoints="1"/>
          </p:cNvSpPr>
          <p:nvPr/>
        </p:nvSpPr>
        <p:spPr bwMode="black">
          <a:xfrm>
            <a:off x="6753577" y="4318975"/>
            <a:ext cx="455457" cy="455339"/>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3943" tIns="93260" rIns="83943" bIns="279781" numCol="1" anchor="b" anchorCtr="0" compatLnSpc="1">
            <a:prstTxWarp prst="textNoShape">
              <a:avLst/>
            </a:prstTxWarp>
          </a:bodyPr>
          <a:lstStyle/>
          <a:p>
            <a:pPr defTabSz="932597"/>
            <a:endParaRPr lang="en-US" sz="1632" dirty="0">
              <a:solidFill>
                <a:prstClr val="black"/>
              </a:solidFill>
            </a:endParaRPr>
          </a:p>
        </p:txBody>
      </p:sp>
      <p:sp>
        <p:nvSpPr>
          <p:cNvPr id="40" name="Oval 39"/>
          <p:cNvSpPr/>
          <p:nvPr/>
        </p:nvSpPr>
        <p:spPr>
          <a:xfrm>
            <a:off x="6230748" y="3078132"/>
            <a:ext cx="726562" cy="726562"/>
          </a:xfrm>
          <a:prstGeom prst="ellipse">
            <a:avLst/>
          </a:prstGeom>
          <a:solidFill>
            <a:srgbClr val="0072C6"/>
          </a:solidFill>
          <a:ln w="19050">
            <a:solidFill>
              <a:srgbClr val="4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pic>
        <p:nvPicPr>
          <p:cNvPr id="73" name="Picture 7" descr="\\MAGNUM\Projects\Microsoft\Cloud Power FY12\Design\ICONS_PNG\Secure.png"/>
          <p:cNvPicPr>
            <a:picLocks noChangeAspect="1" noChangeArrowheads="1"/>
          </p:cNvPicPr>
          <p:nvPr/>
        </p:nvPicPr>
        <p:blipFill rotWithShape="1">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4700"/>
                    </a14:imgEffect>
                  </a14:imgLayer>
                </a14:imgProps>
              </a:ext>
            </a:extLst>
          </a:blip>
          <a:srcRect l="18473" t="10268" r="16867" b="11877"/>
          <a:stretch/>
        </p:blipFill>
        <p:spPr bwMode="auto">
          <a:xfrm>
            <a:off x="6431282" y="3227981"/>
            <a:ext cx="374208" cy="450577"/>
          </a:xfrm>
          <a:prstGeom prst="rect">
            <a:avLst/>
          </a:prstGeom>
          <a:noFill/>
          <a:ln>
            <a:noFill/>
          </a:ln>
        </p:spPr>
      </p:pic>
      <p:pic>
        <p:nvPicPr>
          <p:cNvPr id="83" name="Picture 7" descr="\\MAGNUM\Projects\Microsoft\Cloud Power FY12\Design\ICONS_PNG\Secure.png"/>
          <p:cNvPicPr>
            <a:picLocks noChangeAspect="1" noChangeArrowheads="1"/>
          </p:cNvPicPr>
          <p:nvPr/>
        </p:nvPicPr>
        <p:blipFill rotWithShape="1">
          <a:blip r:embed="rId8" cstate="print">
            <a:biLevel thresh="25000"/>
            <a:extLst>
              <a:ext uri="{BEBA8EAE-BF5A-486C-A8C5-ECC9F3942E4B}">
                <a14:imgProps xmlns:a14="http://schemas.microsoft.com/office/drawing/2010/main">
                  <a14:imgLayer r:embed="rId9">
                    <a14:imgEffect>
                      <a14:colorTemperature colorTemp="4700"/>
                    </a14:imgEffect>
                  </a14:imgLayer>
                </a14:imgProps>
              </a:ext>
            </a:extLst>
          </a:blip>
          <a:srcRect l="18473" t="10268" r="16867" b="11877"/>
          <a:stretch/>
        </p:blipFill>
        <p:spPr bwMode="auto">
          <a:xfrm>
            <a:off x="6419093" y="3227981"/>
            <a:ext cx="374208" cy="450577"/>
          </a:xfrm>
          <a:prstGeom prst="rect">
            <a:avLst/>
          </a:prstGeom>
          <a:noFill/>
          <a:ln>
            <a:noFill/>
          </a:ln>
        </p:spPr>
      </p:pic>
      <p:sp>
        <p:nvSpPr>
          <p:cNvPr id="52" name="TextBox 30"/>
          <p:cNvSpPr txBox="1"/>
          <p:nvPr/>
        </p:nvSpPr>
        <p:spPr>
          <a:xfrm>
            <a:off x="572844" y="4279381"/>
            <a:ext cx="5341857" cy="2309455"/>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306"/>
              </a:spcAft>
            </a:pPr>
            <a:r>
              <a:rPr lang="en-US" sz="1600" b="1" dirty="0">
                <a:solidFill>
                  <a:srgbClr val="0171B0"/>
                </a:solidFill>
              </a:rPr>
              <a:t>AZURE: </a:t>
            </a:r>
          </a:p>
          <a:p>
            <a:pPr marL="222150" indent="-222150" defTabSz="710875">
              <a:spcAft>
                <a:spcPts val="612"/>
              </a:spcAft>
              <a:buFont typeface="Arial" panose="020B0604020202020204" pitchFamily="34" charset="0"/>
              <a:buChar char="•"/>
            </a:pPr>
            <a:r>
              <a:rPr lang="en-US" sz="1600" dirty="0" smtClean="0">
                <a:solidFill>
                  <a:srgbClr val="FFFFFF"/>
                </a:solidFill>
              </a:rPr>
              <a:t>Leverages a 9-step </a:t>
            </a:r>
            <a:r>
              <a:rPr lang="en-US" sz="1600" dirty="0">
                <a:solidFill>
                  <a:srgbClr val="FFFFFF"/>
                </a:solidFill>
              </a:rPr>
              <a:t>incident response </a:t>
            </a:r>
            <a:r>
              <a:rPr lang="en-US" sz="1600" dirty="0" smtClean="0">
                <a:solidFill>
                  <a:srgbClr val="FFFFFF"/>
                </a:solidFill>
              </a:rPr>
              <a:t>process</a:t>
            </a:r>
          </a:p>
          <a:p>
            <a:pPr marL="222150" indent="-222150" defTabSz="710875">
              <a:spcAft>
                <a:spcPts val="612"/>
              </a:spcAft>
              <a:buFont typeface="Arial" panose="020B0604020202020204" pitchFamily="34" charset="0"/>
              <a:buChar char="•"/>
            </a:pPr>
            <a:r>
              <a:rPr lang="en-US" sz="1600" dirty="0" smtClean="0">
                <a:solidFill>
                  <a:srgbClr val="FFFFFF"/>
                </a:solidFill>
              </a:rPr>
              <a:t>Focuses </a:t>
            </a:r>
            <a:r>
              <a:rPr lang="en-US" sz="1600" dirty="0">
                <a:solidFill>
                  <a:srgbClr val="FFFFFF"/>
                </a:solidFill>
              </a:rPr>
              <a:t>on containment &amp; </a:t>
            </a:r>
            <a:r>
              <a:rPr lang="en-US" sz="1600" dirty="0" smtClean="0">
                <a:solidFill>
                  <a:srgbClr val="FFFFFF"/>
                </a:solidFill>
              </a:rPr>
              <a:t>recovery</a:t>
            </a:r>
            <a:endParaRPr lang="en-US" sz="1600" dirty="0">
              <a:solidFill>
                <a:srgbClr val="FFFFFF"/>
              </a:solidFill>
            </a:endParaRPr>
          </a:p>
          <a:p>
            <a:pPr marL="222150" indent="-222150" defTabSz="710875">
              <a:spcAft>
                <a:spcPts val="612"/>
              </a:spcAft>
              <a:buFont typeface="Arial" panose="020B0604020202020204" pitchFamily="34" charset="0"/>
              <a:buChar char="•"/>
            </a:pPr>
            <a:r>
              <a:rPr lang="en-US" sz="1600" dirty="0" smtClean="0">
                <a:solidFill>
                  <a:srgbClr val="FFFFFF"/>
                </a:solidFill>
              </a:rPr>
              <a:t>Analyzes </a:t>
            </a:r>
            <a:r>
              <a:rPr lang="en-US" sz="1600" dirty="0">
                <a:solidFill>
                  <a:srgbClr val="FFFFFF"/>
                </a:solidFill>
              </a:rPr>
              <a:t>logs and VHD images in the event of platform-level </a:t>
            </a:r>
            <a:r>
              <a:rPr lang="en-US" sz="1600" dirty="0" smtClean="0">
                <a:solidFill>
                  <a:srgbClr val="FFFFFF"/>
                </a:solidFill>
              </a:rPr>
              <a:t>incident and provides forensics information to customers when needed</a:t>
            </a:r>
          </a:p>
          <a:p>
            <a:pPr marL="222150" indent="-222150" defTabSz="710875">
              <a:spcAft>
                <a:spcPts val="612"/>
              </a:spcAft>
              <a:buFont typeface="Arial" panose="020B0604020202020204" pitchFamily="34" charset="0"/>
              <a:buChar char="•"/>
            </a:pPr>
            <a:r>
              <a:rPr lang="en-US" sz="1600" dirty="0" smtClean="0">
                <a:solidFill>
                  <a:srgbClr val="FFFFFF"/>
                </a:solidFill>
              </a:rPr>
              <a:t>Makes </a:t>
            </a:r>
            <a:r>
              <a:rPr lang="en-US" sz="1600" dirty="0">
                <a:solidFill>
                  <a:srgbClr val="FFFFFF"/>
                </a:solidFill>
              </a:rPr>
              <a:t>contractual commitments regarding customer </a:t>
            </a:r>
            <a:r>
              <a:rPr lang="en-US" sz="1600" dirty="0" smtClean="0">
                <a:solidFill>
                  <a:srgbClr val="FFFFFF"/>
                </a:solidFill>
              </a:rPr>
              <a:t>notification</a:t>
            </a:r>
            <a:endParaRPr lang="en-US" sz="1600" dirty="0">
              <a:solidFill>
                <a:srgbClr val="FFFFFF"/>
              </a:solidFill>
            </a:endParaRPr>
          </a:p>
        </p:txBody>
      </p:sp>
      <p:pic>
        <p:nvPicPr>
          <p:cNvPr id="58" name="Picture 57"/>
          <p:cNvPicPr>
            <a:picLocks noChangeAspect="1"/>
          </p:cNvPicPr>
          <p:nvPr/>
        </p:nvPicPr>
        <p:blipFill>
          <a:blip r:embed="rId10">
            <a:duotone>
              <a:schemeClr val="bg2">
                <a:shade val="45000"/>
                <a:satMod val="135000"/>
              </a:schemeClr>
              <a:prstClr val="white"/>
            </a:duotone>
          </a:blip>
          <a:stretch>
            <a:fillRect/>
          </a:stretch>
        </p:blipFill>
        <p:spPr>
          <a:xfrm>
            <a:off x="9520596" y="4610537"/>
            <a:ext cx="509115" cy="492819"/>
          </a:xfrm>
          <a:prstGeom prst="rect">
            <a:avLst/>
          </a:prstGeom>
        </p:spPr>
      </p:pic>
      <p:pic>
        <p:nvPicPr>
          <p:cNvPr id="53" name="Picture 52"/>
          <p:cNvPicPr>
            <a:picLocks noChangeAspect="1"/>
          </p:cNvPicPr>
          <p:nvPr/>
        </p:nvPicPr>
        <p:blipFill>
          <a:blip r:embed="rId10">
            <a:biLevel thresh="25000"/>
          </a:blip>
          <a:stretch>
            <a:fillRect/>
          </a:stretch>
        </p:blipFill>
        <p:spPr>
          <a:xfrm>
            <a:off x="9520596" y="4610537"/>
            <a:ext cx="509115" cy="492819"/>
          </a:xfrm>
          <a:prstGeom prst="rect">
            <a:avLst/>
          </a:prstGeom>
        </p:spPr>
      </p:pic>
      <p:cxnSp>
        <p:nvCxnSpPr>
          <p:cNvPr id="60" name="Straight Connector 59"/>
          <p:cNvCxnSpPr/>
          <p:nvPr/>
        </p:nvCxnSpPr>
        <p:spPr>
          <a:xfrm flipH="1">
            <a:off x="561248" y="4182786"/>
            <a:ext cx="4583615" cy="259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56" name="Title 1"/>
          <p:cNvSpPr txBox="1">
            <a:spLocks/>
          </p:cNvSpPr>
          <p:nvPr/>
        </p:nvSpPr>
        <p:spPr>
          <a:xfrm>
            <a:off x="223877" y="350092"/>
            <a:ext cx="7220815" cy="830196"/>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4800" dirty="0">
                <a:solidFill>
                  <a:prstClr val="white"/>
                </a:solidFill>
              </a:rPr>
              <a:t>Incident response</a:t>
            </a:r>
          </a:p>
        </p:txBody>
      </p:sp>
    </p:spTree>
    <p:extLst>
      <p:ext uri="{BB962C8B-B14F-4D97-AF65-F5344CB8AC3E}">
        <p14:creationId xmlns:p14="http://schemas.microsoft.com/office/powerpoint/2010/main" val="5199448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Expanded ecosystem of partner solutions</a:t>
            </a:r>
            <a:endParaRPr lang="en-US" dirty="0"/>
          </a:p>
        </p:txBody>
      </p:sp>
      <p:grpSp>
        <p:nvGrpSpPr>
          <p:cNvPr id="110" name="Group 109"/>
          <p:cNvGrpSpPr/>
          <p:nvPr/>
        </p:nvGrpSpPr>
        <p:grpSpPr>
          <a:xfrm>
            <a:off x="3785309" y="1422778"/>
            <a:ext cx="8535225" cy="4914901"/>
            <a:chOff x="6223000" y="3370263"/>
            <a:chExt cx="4835525" cy="2784475"/>
          </a:xfrm>
        </p:grpSpPr>
        <p:sp>
          <p:nvSpPr>
            <p:cNvPr id="111" name="Rectangle 41"/>
            <p:cNvSpPr>
              <a:spLocks noChangeArrowheads="1"/>
            </p:cNvSpPr>
            <p:nvPr/>
          </p:nvSpPr>
          <p:spPr bwMode="auto">
            <a:xfrm>
              <a:off x="6800850" y="3370263"/>
              <a:ext cx="3746500" cy="2549525"/>
            </a:xfrm>
            <a:prstGeom prst="rect">
              <a:avLst/>
            </a:prstGeom>
            <a:solidFill>
              <a:schemeClr val="bg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IN" kern="0" smtClean="0">
                <a:solidFill>
                  <a:srgbClr val="505050"/>
                </a:solidFill>
              </a:endParaRPr>
            </a:p>
          </p:txBody>
        </p:sp>
        <p:sp>
          <p:nvSpPr>
            <p:cNvPr id="112" name="Oval 42"/>
            <p:cNvSpPr>
              <a:spLocks noChangeArrowheads="1"/>
            </p:cNvSpPr>
            <p:nvPr/>
          </p:nvSpPr>
          <p:spPr bwMode="auto">
            <a:xfrm>
              <a:off x="8640763" y="3427413"/>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IN" kern="0" smtClean="0">
                <a:solidFill>
                  <a:srgbClr val="505050"/>
                </a:solidFill>
              </a:endParaRPr>
            </a:p>
          </p:txBody>
        </p:sp>
        <p:sp>
          <p:nvSpPr>
            <p:cNvPr id="113" name="Rectangle 43"/>
            <p:cNvSpPr>
              <a:spLocks noChangeArrowheads="1"/>
            </p:cNvSpPr>
            <p:nvPr/>
          </p:nvSpPr>
          <p:spPr bwMode="auto">
            <a:xfrm>
              <a:off x="6927850" y="3570288"/>
              <a:ext cx="3492500" cy="2235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IN" kern="0" smtClean="0">
                <a:solidFill>
                  <a:srgbClr val="505050"/>
                </a:solidFill>
              </a:endParaRPr>
            </a:p>
          </p:txBody>
        </p:sp>
        <p:sp>
          <p:nvSpPr>
            <p:cNvPr id="114" name="Freeform 44"/>
            <p:cNvSpPr>
              <a:spLocks/>
            </p:cNvSpPr>
            <p:nvPr/>
          </p:nvSpPr>
          <p:spPr bwMode="auto">
            <a:xfrm>
              <a:off x="6223000" y="5964238"/>
              <a:ext cx="4835525" cy="190500"/>
            </a:xfrm>
            <a:custGeom>
              <a:avLst/>
              <a:gdLst>
                <a:gd name="T0" fmla="*/ 0 w 1524"/>
                <a:gd name="T1" fmla="*/ 0 h 60"/>
                <a:gd name="T2" fmla="*/ 0 w 1524"/>
                <a:gd name="T3" fmla="*/ 4 h 60"/>
                <a:gd name="T4" fmla="*/ 56 w 1524"/>
                <a:gd name="T5" fmla="*/ 60 h 60"/>
                <a:gd name="T6" fmla="*/ 1468 w 1524"/>
                <a:gd name="T7" fmla="*/ 60 h 60"/>
                <a:gd name="T8" fmla="*/ 1524 w 1524"/>
                <a:gd name="T9" fmla="*/ 4 h 60"/>
                <a:gd name="T10" fmla="*/ 1524 w 1524"/>
                <a:gd name="T11" fmla="*/ 0 h 60"/>
                <a:gd name="T12" fmla="*/ 0 w 152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524" h="60">
                  <a:moveTo>
                    <a:pt x="0" y="0"/>
                  </a:moveTo>
                  <a:cubicBezTo>
                    <a:pt x="0" y="4"/>
                    <a:pt x="0" y="4"/>
                    <a:pt x="0" y="4"/>
                  </a:cubicBezTo>
                  <a:cubicBezTo>
                    <a:pt x="0" y="35"/>
                    <a:pt x="25" y="60"/>
                    <a:pt x="56" y="60"/>
                  </a:cubicBezTo>
                  <a:cubicBezTo>
                    <a:pt x="1468" y="60"/>
                    <a:pt x="1468" y="60"/>
                    <a:pt x="1468" y="60"/>
                  </a:cubicBezTo>
                  <a:cubicBezTo>
                    <a:pt x="1499" y="60"/>
                    <a:pt x="1524" y="35"/>
                    <a:pt x="1524" y="4"/>
                  </a:cubicBezTo>
                  <a:cubicBezTo>
                    <a:pt x="1524" y="0"/>
                    <a:pt x="1524" y="0"/>
                    <a:pt x="1524" y="0"/>
                  </a:cubicBezTo>
                  <a:lnTo>
                    <a:pt x="0" y="0"/>
                  </a:lnTo>
                  <a:close/>
                </a:path>
              </a:pathLst>
            </a:custGeom>
            <a:solidFill>
              <a:schemeClr val="bg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IN" kern="0" smtClean="0">
                <a:solidFill>
                  <a:srgbClr val="505050"/>
                </a:solidFill>
              </a:endParaRPr>
            </a:p>
          </p:txBody>
        </p:sp>
      </p:grpSp>
      <p:grpSp>
        <p:nvGrpSpPr>
          <p:cNvPr id="115" name="Group 114"/>
          <p:cNvGrpSpPr/>
          <p:nvPr/>
        </p:nvGrpSpPr>
        <p:grpSpPr>
          <a:xfrm>
            <a:off x="5128003" y="1839143"/>
            <a:ext cx="5914842" cy="333534"/>
            <a:chOff x="5243944" y="1961003"/>
            <a:chExt cx="5914842" cy="333534"/>
          </a:xfrm>
        </p:grpSpPr>
        <p:pic>
          <p:nvPicPr>
            <p:cNvPr id="116" name="Picture 1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8586" y="1961003"/>
              <a:ext cx="1122969" cy="311125"/>
            </a:xfrm>
            <a:prstGeom prst="rect">
              <a:avLst/>
            </a:prstGeom>
          </p:spPr>
        </p:pic>
        <p:pic>
          <p:nvPicPr>
            <p:cNvPr id="117" name="Picture 116"/>
            <p:cNvPicPr>
              <a:picLocks noChangeAspect="1"/>
            </p:cNvPicPr>
            <p:nvPr/>
          </p:nvPicPr>
          <p:blipFill rotWithShape="1">
            <a:blip r:embed="rId4">
              <a:clrChange>
                <a:clrFrom>
                  <a:srgbClr val="FFFFFF"/>
                </a:clrFrom>
                <a:clrTo>
                  <a:srgbClr val="FFFFFF">
                    <a:alpha val="0"/>
                  </a:srgbClr>
                </a:clrTo>
              </a:clrChange>
            </a:blip>
            <a:srcRect l="15673" t="26730" r="11430" b="24815"/>
            <a:stretch/>
          </p:blipFill>
          <p:spPr>
            <a:xfrm>
              <a:off x="7437023" y="1991785"/>
              <a:ext cx="1058765" cy="249561"/>
            </a:xfrm>
            <a:prstGeom prst="rect">
              <a:avLst/>
            </a:prstGeom>
          </p:spPr>
        </p:pic>
        <p:pic>
          <p:nvPicPr>
            <p:cNvPr id="118" name="Picture 117"/>
            <p:cNvPicPr>
              <a:picLocks noChangeAspect="1"/>
            </p:cNvPicPr>
            <p:nvPr/>
          </p:nvPicPr>
          <p:blipFill>
            <a:blip r:embed="rId5">
              <a:clrChange>
                <a:clrFrom>
                  <a:srgbClr val="FFFFFF"/>
                </a:clrFrom>
                <a:clrTo>
                  <a:srgbClr val="FFFFFF">
                    <a:alpha val="0"/>
                  </a:srgbClr>
                </a:clrTo>
              </a:clrChange>
            </a:blip>
            <a:stretch>
              <a:fillRect/>
            </a:stretch>
          </p:blipFill>
          <p:spPr>
            <a:xfrm>
              <a:off x="8701256" y="1996538"/>
              <a:ext cx="716471" cy="240055"/>
            </a:xfrm>
            <a:prstGeom prst="rect">
              <a:avLst/>
            </a:prstGeom>
          </p:spPr>
        </p:pic>
        <p:pic>
          <p:nvPicPr>
            <p:cNvPr id="119" name="Picture 11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7182"/>
            <a:stretch/>
          </p:blipFill>
          <p:spPr>
            <a:xfrm>
              <a:off x="9623195" y="2019204"/>
              <a:ext cx="722955" cy="194723"/>
            </a:xfrm>
            <a:prstGeom prst="rect">
              <a:avLst/>
            </a:prstGeom>
          </p:spPr>
        </p:pic>
        <p:pic>
          <p:nvPicPr>
            <p:cNvPr id="120" name="Picture 11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1617" y="2019204"/>
              <a:ext cx="607169" cy="194723"/>
            </a:xfrm>
            <a:prstGeom prst="rect">
              <a:avLst/>
            </a:prstGeom>
          </p:spPr>
        </p:pic>
        <p:pic>
          <p:nvPicPr>
            <p:cNvPr id="121" name="Picture 120"/>
            <p:cNvPicPr>
              <a:picLocks noChangeAspect="1"/>
            </p:cNvPicPr>
            <p:nvPr/>
          </p:nvPicPr>
          <p:blipFill rotWithShape="1">
            <a:blip r:embed="rId8" cstate="screen">
              <a:extLst>
                <a:ext uri="{28A0092B-C50C-407E-A947-70E740481C1C}">
                  <a14:useLocalDpi xmlns:a14="http://schemas.microsoft.com/office/drawing/2010/main"/>
                </a:ext>
              </a:extLst>
            </a:blip>
            <a:stretch/>
          </p:blipFill>
          <p:spPr>
            <a:xfrm>
              <a:off x="5243944" y="2019204"/>
              <a:ext cx="659174" cy="275333"/>
            </a:xfrm>
            <a:prstGeom prst="rect">
              <a:avLst/>
            </a:prstGeom>
          </p:spPr>
        </p:pic>
      </p:grpSp>
      <p:grpSp>
        <p:nvGrpSpPr>
          <p:cNvPr id="122" name="Group 121"/>
          <p:cNvGrpSpPr/>
          <p:nvPr/>
        </p:nvGrpSpPr>
        <p:grpSpPr>
          <a:xfrm>
            <a:off x="5128003" y="3096790"/>
            <a:ext cx="5914842" cy="268496"/>
            <a:chOff x="5243944" y="3217589"/>
            <a:chExt cx="5914842" cy="268496"/>
          </a:xfrm>
        </p:grpSpPr>
        <p:pic>
          <p:nvPicPr>
            <p:cNvPr id="123" name="Picture 1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2457" y="3217589"/>
              <a:ext cx="601995" cy="268496"/>
            </a:xfrm>
            <a:prstGeom prst="rect">
              <a:avLst/>
            </a:prstGeom>
          </p:spPr>
        </p:pic>
        <p:pic>
          <p:nvPicPr>
            <p:cNvPr id="124" name="Picture 123"/>
            <p:cNvPicPr>
              <a:picLocks noChangeAspect="1"/>
            </p:cNvPicPr>
            <p:nvPr/>
          </p:nvPicPr>
          <p:blipFill rotWithShape="1">
            <a:blip r:embed="rId10" cstate="print">
              <a:clrChange>
                <a:clrFrom>
                  <a:srgbClr val="F2FFFF"/>
                </a:clrFrom>
                <a:clrTo>
                  <a:srgbClr val="F2FFFF">
                    <a:alpha val="0"/>
                  </a:srgbClr>
                </a:clrTo>
              </a:clrChange>
              <a:extLst>
                <a:ext uri="{28A0092B-C50C-407E-A947-70E740481C1C}">
                  <a14:useLocalDpi xmlns:a14="http://schemas.microsoft.com/office/drawing/2010/main" val="0"/>
                </a:ext>
              </a:extLst>
            </a:blip>
            <a:srcRect t="26550" b="31411"/>
            <a:stretch/>
          </p:blipFill>
          <p:spPr>
            <a:xfrm>
              <a:off x="6991388" y="3245579"/>
              <a:ext cx="505522" cy="212516"/>
            </a:xfrm>
            <a:prstGeom prst="rect">
              <a:avLst/>
            </a:prstGeom>
          </p:spPr>
        </p:pic>
        <p:pic>
          <p:nvPicPr>
            <p:cNvPr id="125" name="Picture 124"/>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2784" y="3281672"/>
              <a:ext cx="782898" cy="140331"/>
            </a:xfrm>
            <a:prstGeom prst="rect">
              <a:avLst/>
            </a:prstGeom>
          </p:spPr>
        </p:pic>
        <p:pic>
          <p:nvPicPr>
            <p:cNvPr id="126" name="Picture 12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73846" y="3250544"/>
              <a:ext cx="622002" cy="202586"/>
            </a:xfrm>
            <a:prstGeom prst="rect">
              <a:avLst/>
            </a:prstGeom>
          </p:spPr>
        </p:pic>
        <p:pic>
          <p:nvPicPr>
            <p:cNvPr id="127" name="Picture 126"/>
            <p:cNvPicPr>
              <a:picLocks noChangeAspect="1"/>
            </p:cNvPicPr>
            <p:nvPr/>
          </p:nvPicPr>
          <p:blipFill rotWithShape="1">
            <a:blip r:embed="rId13" cstate="print">
              <a:clrChange>
                <a:clrFrom>
                  <a:srgbClr val="FFFFFD"/>
                </a:clrFrom>
                <a:clrTo>
                  <a:srgbClr val="FFFFFD">
                    <a:alpha val="0"/>
                  </a:srgbClr>
                </a:clrTo>
              </a:clrChange>
              <a:extLst>
                <a:ext uri="{28A0092B-C50C-407E-A947-70E740481C1C}">
                  <a14:useLocalDpi xmlns:a14="http://schemas.microsoft.com/office/drawing/2010/main" val="0"/>
                </a:ext>
              </a:extLst>
            </a:blip>
            <a:srcRect r="3889"/>
            <a:stretch/>
          </p:blipFill>
          <p:spPr>
            <a:xfrm>
              <a:off x="9432618" y="3272802"/>
              <a:ext cx="708482" cy="158070"/>
            </a:xfrm>
            <a:prstGeom prst="rect">
              <a:avLst/>
            </a:prstGeom>
          </p:spPr>
        </p:pic>
        <p:pic>
          <p:nvPicPr>
            <p:cNvPr id="128" name="Picture 127"/>
            <p:cNvPicPr>
              <a:picLocks noChangeAspect="1"/>
            </p:cNvPicPr>
            <p:nvPr/>
          </p:nvPicPr>
          <p:blipFill rotWithShape="1">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r="33567"/>
            <a:stretch/>
          </p:blipFill>
          <p:spPr>
            <a:xfrm>
              <a:off x="10318038" y="3278824"/>
              <a:ext cx="840748" cy="146027"/>
            </a:xfrm>
            <a:prstGeom prst="rect">
              <a:avLst/>
            </a:prstGeom>
          </p:spPr>
        </p:pic>
        <p:pic>
          <p:nvPicPr>
            <p:cNvPr id="129" name="Picture 128"/>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944" y="3265309"/>
              <a:ext cx="791577" cy="173057"/>
            </a:xfrm>
            <a:prstGeom prst="rect">
              <a:avLst/>
            </a:prstGeom>
          </p:spPr>
        </p:pic>
      </p:grpSp>
      <p:grpSp>
        <p:nvGrpSpPr>
          <p:cNvPr id="130" name="Group 129"/>
          <p:cNvGrpSpPr/>
          <p:nvPr/>
        </p:nvGrpSpPr>
        <p:grpSpPr>
          <a:xfrm>
            <a:off x="5128003" y="3472354"/>
            <a:ext cx="5914842" cy="314590"/>
            <a:chOff x="5243944" y="3600268"/>
            <a:chExt cx="5914842" cy="314590"/>
          </a:xfrm>
        </p:grpSpPr>
        <p:pic>
          <p:nvPicPr>
            <p:cNvPr id="131" name="Picture 130"/>
            <p:cNvPicPr>
              <a:picLocks noChangeAspect="1"/>
            </p:cNvPicPr>
            <p:nvPr/>
          </p:nvPicPr>
          <p:blipFill>
            <a:blip r:embed="rId16">
              <a:clrChange>
                <a:clrFrom>
                  <a:srgbClr val="FFFFFF"/>
                </a:clrFrom>
                <a:clrTo>
                  <a:srgbClr val="FFFFFF">
                    <a:alpha val="0"/>
                  </a:srgbClr>
                </a:clrTo>
              </a:clrChange>
            </a:blip>
            <a:stretch>
              <a:fillRect/>
            </a:stretch>
          </p:blipFill>
          <p:spPr>
            <a:xfrm>
              <a:off x="6114399" y="3667002"/>
              <a:ext cx="767691" cy="181122"/>
            </a:xfrm>
            <a:prstGeom prst="rect">
              <a:avLst/>
            </a:prstGeom>
          </p:spPr>
        </p:pic>
        <p:pic>
          <p:nvPicPr>
            <p:cNvPr id="132" name="Picture 131"/>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4339" y="3669937"/>
              <a:ext cx="609569" cy="175251"/>
            </a:xfrm>
            <a:prstGeom prst="rect">
              <a:avLst/>
            </a:prstGeom>
          </p:spPr>
        </p:pic>
        <p:pic>
          <p:nvPicPr>
            <p:cNvPr id="133" name="Picture 132"/>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6899" y="3600268"/>
              <a:ext cx="314590" cy="314590"/>
            </a:xfrm>
            <a:prstGeom prst="rect">
              <a:avLst/>
            </a:prstGeom>
          </p:spPr>
        </p:pic>
        <p:pic>
          <p:nvPicPr>
            <p:cNvPr id="134" name="Picture 133"/>
            <p:cNvPicPr>
              <a:picLocks noChangeAspect="1"/>
            </p:cNvPicPr>
            <p:nvPr/>
          </p:nvPicPr>
          <p:blipFill rotWithShape="1">
            <a:blip r:embed="rId19" cstate="print">
              <a:clrChange>
                <a:clrFrom>
                  <a:srgbClr val="FBFAFF"/>
                </a:clrFrom>
                <a:clrTo>
                  <a:srgbClr val="FBFAFF">
                    <a:alpha val="0"/>
                  </a:srgbClr>
                </a:clrTo>
              </a:clrChange>
              <a:extLst>
                <a:ext uri="{28A0092B-C50C-407E-A947-70E740481C1C}">
                  <a14:useLocalDpi xmlns:a14="http://schemas.microsoft.com/office/drawing/2010/main" val="0"/>
                </a:ext>
              </a:extLst>
            </a:blip>
            <a:srcRect t="3379" b="19925"/>
            <a:stretch/>
          </p:blipFill>
          <p:spPr>
            <a:xfrm>
              <a:off x="9214480" y="3656956"/>
              <a:ext cx="382679" cy="201214"/>
            </a:xfrm>
            <a:prstGeom prst="rect">
              <a:avLst/>
            </a:prstGeom>
          </p:spPr>
        </p:pic>
        <p:pic>
          <p:nvPicPr>
            <p:cNvPr id="135" name="Picture 134"/>
            <p:cNvPicPr>
              <a:picLocks noChangeAspect="1"/>
            </p:cNvPicPr>
            <p:nvPr/>
          </p:nvPicPr>
          <p:blipFill>
            <a:blip r:embed="rId2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095081" y="3692169"/>
              <a:ext cx="556267" cy="130789"/>
            </a:xfrm>
            <a:prstGeom prst="rect">
              <a:avLst/>
            </a:prstGeom>
          </p:spPr>
        </p:pic>
        <p:pic>
          <p:nvPicPr>
            <p:cNvPr id="136" name="Picture 135"/>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10150" y="3630383"/>
              <a:ext cx="495331" cy="254359"/>
            </a:xfrm>
            <a:prstGeom prst="rect">
              <a:avLst/>
            </a:prstGeom>
          </p:spPr>
        </p:pic>
        <p:pic>
          <p:nvPicPr>
            <p:cNvPr id="137" name="Picture 136"/>
            <p:cNvPicPr>
              <a:picLocks noChangeAspect="1"/>
            </p:cNvPicPr>
            <p:nvPr/>
          </p:nvPicPr>
          <p:blipFill>
            <a:blip r:embed="rId22">
              <a:clrChange>
                <a:clrFrom>
                  <a:srgbClr val="FFFFFF"/>
                </a:clrFrom>
                <a:clrTo>
                  <a:srgbClr val="FFFFFF">
                    <a:alpha val="0"/>
                  </a:srgbClr>
                </a:clrTo>
              </a:clrChange>
            </a:blip>
            <a:stretch>
              <a:fillRect/>
            </a:stretch>
          </p:blipFill>
          <p:spPr>
            <a:xfrm>
              <a:off x="10518469" y="3636516"/>
              <a:ext cx="640317" cy="242093"/>
            </a:xfrm>
            <a:prstGeom prst="rect">
              <a:avLst/>
            </a:prstGeom>
          </p:spPr>
        </p:pic>
        <p:pic>
          <p:nvPicPr>
            <p:cNvPr id="138" name="Picture 137"/>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128" b="11592"/>
            <a:stretch/>
          </p:blipFill>
          <p:spPr>
            <a:xfrm>
              <a:off x="5243944" y="3648833"/>
              <a:ext cx="657464" cy="245289"/>
            </a:xfrm>
            <a:prstGeom prst="rect">
              <a:avLst/>
            </a:prstGeom>
          </p:spPr>
        </p:pic>
      </p:grpSp>
      <p:grpSp>
        <p:nvGrpSpPr>
          <p:cNvPr id="139" name="Group 138"/>
          <p:cNvGrpSpPr/>
          <p:nvPr/>
        </p:nvGrpSpPr>
        <p:grpSpPr>
          <a:xfrm>
            <a:off x="5128003" y="2279745"/>
            <a:ext cx="5914842" cy="314282"/>
            <a:chOff x="5243944" y="2386312"/>
            <a:chExt cx="5914842" cy="314282"/>
          </a:xfrm>
        </p:grpSpPr>
        <p:pic>
          <p:nvPicPr>
            <p:cNvPr id="140" name="Picture 139"/>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40339" y="2389386"/>
              <a:ext cx="990956" cy="308134"/>
            </a:xfrm>
            <a:prstGeom prst="rect">
              <a:avLst/>
            </a:prstGeom>
          </p:spPr>
        </p:pic>
        <p:pic>
          <p:nvPicPr>
            <p:cNvPr id="141" name="Picture 140"/>
            <p:cNvPicPr>
              <a:picLocks noChangeAspect="1"/>
            </p:cNvPicPr>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t="21745" b="32540"/>
            <a:stretch/>
          </p:blipFill>
          <p:spPr>
            <a:xfrm>
              <a:off x="8490865" y="2386312"/>
              <a:ext cx="950356" cy="314282"/>
            </a:xfrm>
            <a:prstGeom prst="rect">
              <a:avLst/>
            </a:prstGeom>
          </p:spPr>
        </p:pic>
        <p:pic>
          <p:nvPicPr>
            <p:cNvPr id="142" name="Picture 141"/>
            <p:cNvPicPr>
              <a:picLocks noChangeAspect="1"/>
            </p:cNvPicPr>
            <p:nvPr/>
          </p:nvPicPr>
          <p:blipFill>
            <a:blip r:embed="rId26">
              <a:clrChange>
                <a:clrFrom>
                  <a:srgbClr val="FFFFFF"/>
                </a:clrFrom>
                <a:clrTo>
                  <a:srgbClr val="FFFFFF">
                    <a:alpha val="0"/>
                  </a:srgbClr>
                </a:clrTo>
              </a:clrChange>
            </a:blip>
            <a:stretch>
              <a:fillRect/>
            </a:stretch>
          </p:blipFill>
          <p:spPr>
            <a:xfrm>
              <a:off x="9700791" y="2466979"/>
              <a:ext cx="740755" cy="152949"/>
            </a:xfrm>
            <a:prstGeom prst="rect">
              <a:avLst/>
            </a:prstGeom>
          </p:spPr>
        </p:pic>
        <p:pic>
          <p:nvPicPr>
            <p:cNvPr id="143" name="Picture 142"/>
            <p:cNvPicPr>
              <a:picLocks noChangeAspect="1"/>
            </p:cNvPicPr>
            <p:nvPr/>
          </p:nvPicPr>
          <p:blipFill rotWithShape="1">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t="25992" b="25674"/>
            <a:stretch/>
          </p:blipFill>
          <p:spPr>
            <a:xfrm>
              <a:off x="10653489" y="2421337"/>
              <a:ext cx="505297" cy="244232"/>
            </a:xfrm>
            <a:prstGeom prst="rect">
              <a:avLst/>
            </a:prstGeom>
          </p:spPr>
        </p:pic>
        <p:pic>
          <p:nvPicPr>
            <p:cNvPr id="144" name="Picture 143"/>
            <p:cNvPicPr>
              <a:picLocks noChangeAspect="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944" y="2463821"/>
              <a:ext cx="760163" cy="213217"/>
            </a:xfrm>
            <a:prstGeom prst="rect">
              <a:avLst/>
            </a:prstGeom>
          </p:spPr>
        </p:pic>
        <p:pic>
          <p:nvPicPr>
            <p:cNvPr id="145" name="Picture 14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209225" y="2486947"/>
              <a:ext cx="806946" cy="183878"/>
            </a:xfrm>
            <a:prstGeom prst="rect">
              <a:avLst/>
            </a:prstGeom>
          </p:spPr>
        </p:pic>
      </p:grpSp>
      <p:grpSp>
        <p:nvGrpSpPr>
          <p:cNvPr id="146" name="Group 145"/>
          <p:cNvGrpSpPr/>
          <p:nvPr/>
        </p:nvGrpSpPr>
        <p:grpSpPr>
          <a:xfrm>
            <a:off x="5128003" y="4224772"/>
            <a:ext cx="5914842" cy="315383"/>
            <a:chOff x="5243944" y="4372797"/>
            <a:chExt cx="5914842" cy="315383"/>
          </a:xfrm>
        </p:grpSpPr>
        <p:pic>
          <p:nvPicPr>
            <p:cNvPr id="147" name="Picture 146"/>
            <p:cNvPicPr>
              <a:picLocks noChangeAspect="1"/>
            </p:cNvPicPr>
            <p:nvPr/>
          </p:nvPicPr>
          <p:blipFill rotWithShape="1">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t="7014" b="6823"/>
            <a:stretch/>
          </p:blipFill>
          <p:spPr>
            <a:xfrm>
              <a:off x="5243944" y="4408267"/>
              <a:ext cx="694345" cy="253178"/>
            </a:xfrm>
            <a:prstGeom prst="rect">
              <a:avLst/>
            </a:prstGeom>
          </p:spPr>
        </p:pic>
        <p:pic>
          <p:nvPicPr>
            <p:cNvPr id="148" name="Picture 147"/>
            <p:cNvPicPr>
              <a:picLocks noChangeAspect="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99747" y="4437494"/>
              <a:ext cx="549807" cy="194724"/>
            </a:xfrm>
            <a:prstGeom prst="rect">
              <a:avLst/>
            </a:prstGeom>
          </p:spPr>
        </p:pic>
        <p:pic>
          <p:nvPicPr>
            <p:cNvPr id="149" name="Picture 148"/>
            <p:cNvPicPr>
              <a:picLocks noChangeAspect="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56581" y="4462026"/>
              <a:ext cx="505808" cy="145660"/>
            </a:xfrm>
            <a:prstGeom prst="rect">
              <a:avLst/>
            </a:prstGeom>
          </p:spPr>
        </p:pic>
        <p:pic>
          <p:nvPicPr>
            <p:cNvPr id="150" name="Picture 149"/>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9416" y="4372797"/>
              <a:ext cx="649405" cy="260497"/>
            </a:xfrm>
            <a:prstGeom prst="rect">
              <a:avLst/>
            </a:prstGeom>
          </p:spPr>
        </p:pic>
        <p:pic>
          <p:nvPicPr>
            <p:cNvPr id="151" name="Picture 150"/>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9936" y="4454705"/>
              <a:ext cx="629758" cy="160302"/>
            </a:xfrm>
            <a:prstGeom prst="rect">
              <a:avLst/>
            </a:prstGeom>
          </p:spPr>
        </p:pic>
        <p:pic>
          <p:nvPicPr>
            <p:cNvPr id="152" name="Picture 151"/>
            <p:cNvPicPr>
              <a:picLocks noChangeAspect="1"/>
            </p:cNvPicPr>
            <p:nvPr/>
          </p:nvPicPr>
          <p:blipFill>
            <a:blip r:embed="rId3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25848" y="4381532"/>
              <a:ext cx="297061" cy="306648"/>
            </a:xfrm>
            <a:prstGeom prst="rect">
              <a:avLst/>
            </a:prstGeom>
            <a:noFill/>
            <a:ln>
              <a:noFill/>
            </a:ln>
          </p:spPr>
        </p:pic>
        <p:pic>
          <p:nvPicPr>
            <p:cNvPr id="153" name="Picture 152"/>
            <p:cNvPicPr>
              <a:picLocks noChangeAspect="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9098" y="4465290"/>
              <a:ext cx="639688" cy="139132"/>
            </a:xfrm>
            <a:prstGeom prst="rect">
              <a:avLst/>
            </a:prstGeom>
          </p:spPr>
        </p:pic>
      </p:grpSp>
      <p:grpSp>
        <p:nvGrpSpPr>
          <p:cNvPr id="154" name="Group 153"/>
          <p:cNvGrpSpPr/>
          <p:nvPr/>
        </p:nvGrpSpPr>
        <p:grpSpPr>
          <a:xfrm>
            <a:off x="5128003" y="2701095"/>
            <a:ext cx="5914842" cy="288627"/>
            <a:chOff x="5243944" y="2814778"/>
            <a:chExt cx="5914842" cy="288627"/>
          </a:xfrm>
        </p:grpSpPr>
        <p:pic>
          <p:nvPicPr>
            <p:cNvPr id="155" name="Picture 154"/>
            <p:cNvPicPr>
              <a:picLocks noChangeAspect="1"/>
            </p:cNvPicPr>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8500" y="2864975"/>
              <a:ext cx="473196" cy="188233"/>
            </a:xfrm>
            <a:prstGeom prst="rect">
              <a:avLst/>
            </a:prstGeom>
          </p:spPr>
        </p:pic>
        <p:pic>
          <p:nvPicPr>
            <p:cNvPr id="156" name="Picture 155"/>
            <p:cNvPicPr>
              <a:picLocks noChangeAspect="1"/>
            </p:cNvPicPr>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6866" y="2841602"/>
              <a:ext cx="596611" cy="234978"/>
            </a:xfrm>
            <a:prstGeom prst="rect">
              <a:avLst/>
            </a:prstGeom>
          </p:spPr>
        </p:pic>
        <p:pic>
          <p:nvPicPr>
            <p:cNvPr id="157" name="Picture 156"/>
            <p:cNvPicPr>
              <a:picLocks noChangeAspect="1"/>
            </p:cNvPicPr>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8757" y="2814778"/>
              <a:ext cx="744244" cy="288627"/>
            </a:xfrm>
            <a:prstGeom prst="rect">
              <a:avLst/>
            </a:prstGeom>
          </p:spPr>
        </p:pic>
        <p:pic>
          <p:nvPicPr>
            <p:cNvPr id="158" name="Picture 157"/>
            <p:cNvPicPr>
              <a:picLocks noChangeAspect="1"/>
            </p:cNvPicPr>
            <p:nvPr/>
          </p:nvPicPr>
          <p:blipFill>
            <a:blip r:embed="rId40">
              <a:clrChange>
                <a:clrFrom>
                  <a:srgbClr val="FFFFFF"/>
                </a:clrFrom>
                <a:clrTo>
                  <a:srgbClr val="FFFFFF">
                    <a:alpha val="0"/>
                  </a:srgbClr>
                </a:clrTo>
              </a:clrChange>
            </a:blip>
            <a:stretch>
              <a:fillRect/>
            </a:stretch>
          </p:blipFill>
          <p:spPr>
            <a:xfrm>
              <a:off x="6975561" y="2842818"/>
              <a:ext cx="869331" cy="232547"/>
            </a:xfrm>
            <a:prstGeom prst="rect">
              <a:avLst/>
            </a:prstGeom>
          </p:spPr>
        </p:pic>
        <p:pic>
          <p:nvPicPr>
            <p:cNvPr id="159" name="Picture 158"/>
            <p:cNvPicPr>
              <a:picLocks noChangeAspect="1"/>
            </p:cNvPicPr>
            <p:nvPr/>
          </p:nvPicPr>
          <p:blipFill>
            <a:blip r:embed="rId41">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10556994" y="2880597"/>
              <a:ext cx="601792" cy="156989"/>
            </a:xfrm>
            <a:prstGeom prst="rect">
              <a:avLst/>
            </a:prstGeom>
          </p:spPr>
        </p:pic>
        <p:pic>
          <p:nvPicPr>
            <p:cNvPr id="160" name="Picture 159"/>
            <p:cNvPicPr>
              <a:picLocks noChangeAspect="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7342" y="2899618"/>
              <a:ext cx="475785" cy="118947"/>
            </a:xfrm>
            <a:prstGeom prst="rect">
              <a:avLst/>
            </a:prstGeom>
          </p:spPr>
        </p:pic>
        <p:pic>
          <p:nvPicPr>
            <p:cNvPr id="161" name="Picture 160"/>
            <p:cNvPicPr>
              <a:picLocks noChangeAspect="1"/>
            </p:cNvPicPr>
            <p:nvPr/>
          </p:nvPicPr>
          <p:blipFill>
            <a:blip r:embed="rId43">
              <a:clrChange>
                <a:clrFrom>
                  <a:srgbClr val="FFFFFF"/>
                </a:clrFrom>
                <a:clrTo>
                  <a:srgbClr val="FFFFFF">
                    <a:alpha val="0"/>
                  </a:srgbClr>
                </a:clrTo>
              </a:clrChange>
            </a:blip>
            <a:stretch>
              <a:fillRect/>
            </a:stretch>
          </p:blipFill>
          <p:spPr>
            <a:xfrm>
              <a:off x="5243944" y="2868854"/>
              <a:ext cx="810691" cy="212852"/>
            </a:xfrm>
            <a:prstGeom prst="rect">
              <a:avLst/>
            </a:prstGeom>
          </p:spPr>
        </p:pic>
      </p:grpSp>
      <p:grpSp>
        <p:nvGrpSpPr>
          <p:cNvPr id="162" name="Group 161"/>
          <p:cNvGrpSpPr/>
          <p:nvPr/>
        </p:nvGrpSpPr>
        <p:grpSpPr>
          <a:xfrm>
            <a:off x="5128003" y="5390763"/>
            <a:ext cx="5914842" cy="253839"/>
            <a:chOff x="5243944" y="5541198"/>
            <a:chExt cx="5914842" cy="253839"/>
          </a:xfrm>
        </p:grpSpPr>
        <p:pic>
          <p:nvPicPr>
            <p:cNvPr id="163" name="Picture 162"/>
            <p:cNvPicPr>
              <a:picLocks noChangeAspect="1"/>
            </p:cNvPicPr>
            <p:nvPr/>
          </p:nvPicPr>
          <p:blipFill rotWithShape="1">
            <a:blip r:embed="rId44" cstate="print">
              <a:clrChange>
                <a:clrFrom>
                  <a:srgbClr val="FFFFF4"/>
                </a:clrFrom>
                <a:clrTo>
                  <a:srgbClr val="FFFFF4">
                    <a:alpha val="0"/>
                  </a:srgbClr>
                </a:clrTo>
              </a:clrChange>
              <a:extLst>
                <a:ext uri="{28A0092B-C50C-407E-A947-70E740481C1C}">
                  <a14:useLocalDpi xmlns:a14="http://schemas.microsoft.com/office/drawing/2010/main" val="0"/>
                </a:ext>
              </a:extLst>
            </a:blip>
            <a:srcRect t="22344" b="25028"/>
            <a:stretch/>
          </p:blipFill>
          <p:spPr>
            <a:xfrm>
              <a:off x="6476849" y="5555218"/>
              <a:ext cx="382325" cy="201214"/>
            </a:xfrm>
            <a:prstGeom prst="rect">
              <a:avLst/>
            </a:prstGeom>
          </p:spPr>
        </p:pic>
        <p:pic>
          <p:nvPicPr>
            <p:cNvPr id="164" name="Picture 163"/>
            <p:cNvPicPr>
              <a:picLocks noChangeAspect="1"/>
            </p:cNvPicPr>
            <p:nvPr/>
          </p:nvPicPr>
          <p:blipFill>
            <a:blip r:embed="rId45">
              <a:clrChange>
                <a:clrFrom>
                  <a:srgbClr val="FFFFFF"/>
                </a:clrFrom>
                <a:clrTo>
                  <a:srgbClr val="FFFFFF">
                    <a:alpha val="0"/>
                  </a:srgbClr>
                </a:clrTo>
              </a:clrChange>
            </a:blip>
            <a:stretch>
              <a:fillRect/>
            </a:stretch>
          </p:blipFill>
          <p:spPr>
            <a:xfrm>
              <a:off x="5243944" y="5603633"/>
              <a:ext cx="703142" cy="128968"/>
            </a:xfrm>
            <a:prstGeom prst="rect">
              <a:avLst/>
            </a:prstGeom>
          </p:spPr>
        </p:pic>
        <p:pic>
          <p:nvPicPr>
            <p:cNvPr id="165" name="Picture 164"/>
            <p:cNvPicPr>
              <a:picLocks noChangeAspect="1"/>
            </p:cNvPicPr>
            <p:nvPr/>
          </p:nvPicPr>
          <p:blipFill>
            <a:blip r:embed="rId46">
              <a:clrChange>
                <a:clrFrom>
                  <a:srgbClr val="FFFFFF"/>
                </a:clrFrom>
                <a:clrTo>
                  <a:srgbClr val="FFFFFF">
                    <a:alpha val="0"/>
                  </a:srgbClr>
                </a:clrTo>
              </a:clrChange>
            </a:blip>
            <a:stretch>
              <a:fillRect/>
            </a:stretch>
          </p:blipFill>
          <p:spPr>
            <a:xfrm>
              <a:off x="7388937" y="5541198"/>
              <a:ext cx="1226883" cy="253839"/>
            </a:xfrm>
            <a:prstGeom prst="rect">
              <a:avLst/>
            </a:prstGeom>
          </p:spPr>
        </p:pic>
        <p:pic>
          <p:nvPicPr>
            <p:cNvPr id="166" name="Picture 165"/>
            <p:cNvPicPr>
              <a:picLocks noChangeAspect="1"/>
            </p:cNvPicPr>
            <p:nvPr/>
          </p:nvPicPr>
          <p:blipFill>
            <a:blip r:embed="rId47"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9145583" y="5550139"/>
              <a:ext cx="869203" cy="235956"/>
            </a:xfrm>
            <a:prstGeom prst="rect">
              <a:avLst/>
            </a:prstGeom>
          </p:spPr>
        </p:pic>
        <p:pic>
          <p:nvPicPr>
            <p:cNvPr id="167" name="Picture 166"/>
            <p:cNvPicPr>
              <a:picLocks noChangeAspect="1"/>
            </p:cNvPicPr>
            <p:nvPr/>
          </p:nvPicPr>
          <p:blipFill>
            <a:blip r:embed="rId48" cstate="print">
              <a:clrChange>
                <a:clrFrom>
                  <a:srgbClr val="FEFDFF"/>
                </a:clrFrom>
                <a:clrTo>
                  <a:srgbClr val="FEFDFF">
                    <a:alpha val="0"/>
                  </a:srgbClr>
                </a:clrTo>
              </a:clrChange>
              <a:extLst>
                <a:ext uri="{28A0092B-C50C-407E-A947-70E740481C1C}">
                  <a14:useLocalDpi xmlns:a14="http://schemas.microsoft.com/office/drawing/2010/main" val="0"/>
                </a:ext>
              </a:extLst>
            </a:blip>
            <a:stretch>
              <a:fillRect/>
            </a:stretch>
          </p:blipFill>
          <p:spPr>
            <a:xfrm>
              <a:off x="10544547" y="5602396"/>
              <a:ext cx="614239" cy="131442"/>
            </a:xfrm>
            <a:prstGeom prst="rect">
              <a:avLst/>
            </a:prstGeom>
          </p:spPr>
        </p:pic>
      </p:grpSp>
      <p:grpSp>
        <p:nvGrpSpPr>
          <p:cNvPr id="168" name="Group 167"/>
          <p:cNvGrpSpPr/>
          <p:nvPr/>
        </p:nvGrpSpPr>
        <p:grpSpPr>
          <a:xfrm>
            <a:off x="5128003" y="4647223"/>
            <a:ext cx="5914842" cy="276772"/>
            <a:chOff x="5243944" y="4808899"/>
            <a:chExt cx="5914842" cy="276772"/>
          </a:xfrm>
        </p:grpSpPr>
        <p:pic>
          <p:nvPicPr>
            <p:cNvPr id="169" name="Picture 168"/>
            <p:cNvPicPr>
              <a:picLocks noChangeAspect="1"/>
            </p:cNvPicPr>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944" y="4813527"/>
              <a:ext cx="851427" cy="204491"/>
            </a:xfrm>
            <a:prstGeom prst="rect">
              <a:avLst/>
            </a:prstGeom>
          </p:spPr>
        </p:pic>
        <p:pic>
          <p:nvPicPr>
            <p:cNvPr id="170" name="Picture 169"/>
            <p:cNvPicPr>
              <a:picLocks noChangeAspect="1"/>
            </p:cNvPicPr>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5927" y="4851138"/>
              <a:ext cx="714519" cy="165242"/>
            </a:xfrm>
            <a:prstGeom prst="rect">
              <a:avLst/>
            </a:prstGeom>
          </p:spPr>
        </p:pic>
        <p:pic>
          <p:nvPicPr>
            <p:cNvPr id="171" name="Picture 170"/>
            <p:cNvPicPr>
              <a:picLocks noChangeAspect="1"/>
            </p:cNvPicPr>
            <p:nvPr/>
          </p:nvPicPr>
          <p:blipFill rotWithShape="1">
            <a:blip r:embed="rId51">
              <a:clrChange>
                <a:clrFrom>
                  <a:srgbClr val="FFFFFF"/>
                </a:clrFrom>
                <a:clrTo>
                  <a:srgbClr val="FFFFFF">
                    <a:alpha val="0"/>
                  </a:srgbClr>
                </a:clrTo>
              </a:clrChange>
              <a:extLst>
                <a:ext uri="{28A0092B-C50C-407E-A947-70E740481C1C}">
                  <a14:useLocalDpi xmlns:a14="http://schemas.microsoft.com/office/drawing/2010/main" val="0"/>
                </a:ext>
              </a:extLst>
            </a:blip>
            <a:srcRect t="35054" b="34474"/>
            <a:stretch/>
          </p:blipFill>
          <p:spPr>
            <a:xfrm>
              <a:off x="6510482" y="4815166"/>
              <a:ext cx="660334" cy="201214"/>
            </a:xfrm>
            <a:prstGeom prst="rect">
              <a:avLst/>
            </a:prstGeom>
          </p:spPr>
        </p:pic>
        <p:pic>
          <p:nvPicPr>
            <p:cNvPr id="172" name="Picture 171"/>
            <p:cNvPicPr>
              <a:picLocks noChangeAspect="1"/>
            </p:cNvPicPr>
            <p:nvPr/>
          </p:nvPicPr>
          <p:blipFill rotWithShape="1">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rcRect t="7295" b="8644"/>
            <a:stretch/>
          </p:blipFill>
          <p:spPr>
            <a:xfrm>
              <a:off x="9573848" y="4822998"/>
              <a:ext cx="490934" cy="201214"/>
            </a:xfrm>
            <a:prstGeom prst="rect">
              <a:avLst/>
            </a:prstGeom>
          </p:spPr>
        </p:pic>
        <p:pic>
          <p:nvPicPr>
            <p:cNvPr id="173" name="Picture 172"/>
            <p:cNvPicPr>
              <a:picLocks noChangeAspect="1"/>
            </p:cNvPicPr>
            <p:nvPr/>
          </p:nvPicPr>
          <p:blipFill rotWithShape="1">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690" b="17711"/>
            <a:stretch/>
          </p:blipFill>
          <p:spPr>
            <a:xfrm>
              <a:off x="10479893" y="4818412"/>
              <a:ext cx="678893" cy="194723"/>
            </a:xfrm>
            <a:prstGeom prst="rect">
              <a:avLst/>
            </a:prstGeom>
          </p:spPr>
        </p:pic>
        <p:pic>
          <p:nvPicPr>
            <p:cNvPr id="174" name="Picture 173"/>
            <p:cNvPicPr>
              <a:picLocks noChangeAspect="1"/>
            </p:cNvPicPr>
            <p:nvPr/>
          </p:nvPicPr>
          <p:blipFill rotWithShape="1">
            <a:blip r:embed="rId54">
              <a:clrChange>
                <a:clrFrom>
                  <a:srgbClr val="FFFFFF"/>
                </a:clrFrom>
                <a:clrTo>
                  <a:srgbClr val="FFFFFF">
                    <a:alpha val="0"/>
                  </a:srgbClr>
                </a:clrTo>
              </a:clrChange>
            </a:blip>
            <a:srcRect t="15258" b="22290"/>
            <a:stretch/>
          </p:blipFill>
          <p:spPr>
            <a:xfrm>
              <a:off x="8715557" y="4808899"/>
              <a:ext cx="443180" cy="276772"/>
            </a:xfrm>
            <a:prstGeom prst="rect">
              <a:avLst/>
            </a:prstGeom>
          </p:spPr>
        </p:pic>
      </p:grpSp>
      <p:grpSp>
        <p:nvGrpSpPr>
          <p:cNvPr id="175" name="Group 174"/>
          <p:cNvGrpSpPr/>
          <p:nvPr/>
        </p:nvGrpSpPr>
        <p:grpSpPr>
          <a:xfrm>
            <a:off x="5128003" y="3894012"/>
            <a:ext cx="5914842" cy="223692"/>
            <a:chOff x="5243944" y="4054835"/>
            <a:chExt cx="5914842" cy="223692"/>
          </a:xfrm>
        </p:grpSpPr>
        <p:pic>
          <p:nvPicPr>
            <p:cNvPr id="176" name="Picture 175"/>
            <p:cNvPicPr>
              <a:picLocks noChangeAspect="1"/>
            </p:cNvPicPr>
            <p:nvPr/>
          </p:nvPicPr>
          <p:blipFill>
            <a:blip r:embed="rId5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4030" y="4077347"/>
              <a:ext cx="884494" cy="178668"/>
            </a:xfrm>
            <a:prstGeom prst="rect">
              <a:avLst/>
            </a:prstGeom>
          </p:spPr>
        </p:pic>
        <p:pic>
          <p:nvPicPr>
            <p:cNvPr id="177" name="Picture 176"/>
            <p:cNvPicPr>
              <a:picLocks noChangeAspect="1"/>
            </p:cNvPicPr>
            <p:nvPr/>
          </p:nvPicPr>
          <p:blipFill rotWithShape="1">
            <a:blip r:embed="rId56">
              <a:clrChange>
                <a:clrFrom>
                  <a:srgbClr val="FFFFFF"/>
                </a:clrFrom>
                <a:clrTo>
                  <a:srgbClr val="FFFFFF">
                    <a:alpha val="0"/>
                  </a:srgbClr>
                </a:clrTo>
              </a:clrChange>
              <a:extLst>
                <a:ext uri="{28A0092B-C50C-407E-A947-70E740481C1C}">
                  <a14:useLocalDpi xmlns:a14="http://schemas.microsoft.com/office/drawing/2010/main" val="0"/>
                </a:ext>
              </a:extLst>
            </a:blip>
            <a:srcRect t="10609" b="6381"/>
            <a:stretch/>
          </p:blipFill>
          <p:spPr>
            <a:xfrm>
              <a:off x="7911865" y="4066074"/>
              <a:ext cx="673333" cy="201214"/>
            </a:xfrm>
            <a:prstGeom prst="rect">
              <a:avLst/>
            </a:prstGeom>
          </p:spPr>
        </p:pic>
        <p:pic>
          <p:nvPicPr>
            <p:cNvPr id="178" name="Picture 177"/>
            <p:cNvPicPr>
              <a:picLocks noChangeAspect="1"/>
            </p:cNvPicPr>
            <p:nvPr/>
          </p:nvPicPr>
          <p:blipFill>
            <a:blip r:embed="rId5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08539" y="4077997"/>
              <a:ext cx="981178" cy="177368"/>
            </a:xfrm>
            <a:prstGeom prst="rect">
              <a:avLst/>
            </a:prstGeom>
          </p:spPr>
        </p:pic>
        <p:pic>
          <p:nvPicPr>
            <p:cNvPr id="179" name="Picture 178"/>
            <p:cNvPicPr>
              <a:picLocks noChangeAspect="1"/>
            </p:cNvPicPr>
            <p:nvPr/>
          </p:nvPicPr>
          <p:blipFill>
            <a:blip r:embed="rId5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413058" y="4086395"/>
              <a:ext cx="745728" cy="160572"/>
            </a:xfrm>
            <a:prstGeom prst="rect">
              <a:avLst/>
            </a:prstGeom>
          </p:spPr>
        </p:pic>
        <p:pic>
          <p:nvPicPr>
            <p:cNvPr id="180" name="Picture 179"/>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5243944" y="4054835"/>
              <a:ext cx="936745" cy="223692"/>
            </a:xfrm>
            <a:prstGeom prst="rect">
              <a:avLst/>
            </a:prstGeom>
            <a:noFill/>
            <a:ln>
              <a:noFill/>
            </a:ln>
          </p:spPr>
        </p:pic>
      </p:grpSp>
      <p:grpSp>
        <p:nvGrpSpPr>
          <p:cNvPr id="181" name="Group 180"/>
          <p:cNvGrpSpPr/>
          <p:nvPr/>
        </p:nvGrpSpPr>
        <p:grpSpPr>
          <a:xfrm>
            <a:off x="5128003" y="5031063"/>
            <a:ext cx="5914842" cy="252630"/>
            <a:chOff x="5243944" y="5197884"/>
            <a:chExt cx="5914842" cy="252630"/>
          </a:xfrm>
        </p:grpSpPr>
        <p:pic>
          <p:nvPicPr>
            <p:cNvPr id="182" name="Picture 181"/>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6324923" y="5230306"/>
              <a:ext cx="381055" cy="187787"/>
            </a:xfrm>
            <a:prstGeom prst="rect">
              <a:avLst/>
            </a:prstGeom>
            <a:noFill/>
            <a:ln>
              <a:noFill/>
            </a:ln>
          </p:spPr>
        </p:pic>
        <p:pic>
          <p:nvPicPr>
            <p:cNvPr id="183" name="Picture 182"/>
            <p:cNvPicPr>
              <a:picLocks noChangeAspect="1"/>
            </p:cNvPicPr>
            <p:nvPr/>
          </p:nvPicPr>
          <p:blipFill>
            <a:blip r:embed="rId61">
              <a:clrChange>
                <a:clrFrom>
                  <a:srgbClr val="FFFFFF"/>
                </a:clrFrom>
                <a:clrTo>
                  <a:srgbClr val="FFFFFF">
                    <a:alpha val="0"/>
                  </a:srgbClr>
                </a:clrTo>
              </a:clrChange>
            </a:blip>
            <a:stretch>
              <a:fillRect/>
            </a:stretch>
          </p:blipFill>
          <p:spPr>
            <a:xfrm>
              <a:off x="5243944" y="5227657"/>
              <a:ext cx="849928" cy="193084"/>
            </a:xfrm>
            <a:prstGeom prst="rect">
              <a:avLst/>
            </a:prstGeom>
          </p:spPr>
        </p:pic>
        <p:pic>
          <p:nvPicPr>
            <p:cNvPr id="184" name="Picture 183"/>
            <p:cNvPicPr>
              <a:picLocks noChangeAspect="1"/>
            </p:cNvPicPr>
            <p:nvPr/>
          </p:nvPicPr>
          <p:blipFill>
            <a:blip r:embed="rId6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3759" y="5199507"/>
              <a:ext cx="665027" cy="249385"/>
            </a:xfrm>
            <a:prstGeom prst="rect">
              <a:avLst/>
            </a:prstGeom>
          </p:spPr>
        </p:pic>
        <p:pic>
          <p:nvPicPr>
            <p:cNvPr id="185" name="Picture 184"/>
            <p:cNvPicPr>
              <a:picLocks noChangeAspect="1"/>
            </p:cNvPicPr>
            <p:nvPr/>
          </p:nvPicPr>
          <p:blipFill>
            <a:blip r:embed="rId6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1409" y="5197884"/>
              <a:ext cx="925258" cy="252630"/>
            </a:xfrm>
            <a:prstGeom prst="rect">
              <a:avLst/>
            </a:prstGeom>
          </p:spPr>
        </p:pic>
        <p:pic>
          <p:nvPicPr>
            <p:cNvPr id="186" name="Picture 185"/>
            <p:cNvPicPr>
              <a:picLocks noChangeAspect="1"/>
            </p:cNvPicPr>
            <p:nvPr/>
          </p:nvPicPr>
          <p:blipFill rotWithShape="1">
            <a:blip r:embed="rId64" cstate="print">
              <a:clrChange>
                <a:clrFrom>
                  <a:srgbClr val="FFFFFF"/>
                </a:clrFrom>
                <a:clrTo>
                  <a:srgbClr val="FFFFFF">
                    <a:alpha val="0"/>
                  </a:srgbClr>
                </a:clrTo>
              </a:clrChange>
              <a:extLst>
                <a:ext uri="{28A0092B-C50C-407E-A947-70E740481C1C}">
                  <a14:useLocalDpi xmlns:a14="http://schemas.microsoft.com/office/drawing/2010/main" val="0"/>
                </a:ext>
              </a:extLst>
            </a:blip>
            <a:srcRect t="15709" r="4558" b="24173"/>
            <a:stretch/>
          </p:blipFill>
          <p:spPr>
            <a:xfrm>
              <a:off x="9417718" y="5199772"/>
              <a:ext cx="844991" cy="248854"/>
            </a:xfrm>
            <a:prstGeom prst="rect">
              <a:avLst/>
            </a:prstGeom>
          </p:spPr>
        </p:pic>
        <p:pic>
          <p:nvPicPr>
            <p:cNvPr id="187" name="Picture 186"/>
            <p:cNvPicPr>
              <a:picLocks noChangeAspect="1"/>
            </p:cNvPicPr>
            <p:nvPr/>
          </p:nvPicPr>
          <p:blipFill>
            <a:blip r:embed="rId6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439825" y="5230083"/>
              <a:ext cx="590533" cy="188233"/>
            </a:xfrm>
            <a:prstGeom prst="rect">
              <a:avLst/>
            </a:prstGeom>
          </p:spPr>
        </p:pic>
        <p:grpSp>
          <p:nvGrpSpPr>
            <p:cNvPr id="188" name="Group 187"/>
            <p:cNvGrpSpPr/>
            <p:nvPr/>
          </p:nvGrpSpPr>
          <p:grpSpPr>
            <a:xfrm>
              <a:off x="6937029" y="5248745"/>
              <a:ext cx="271745" cy="150908"/>
              <a:chOff x="7084580" y="3573555"/>
              <a:chExt cx="271745" cy="150908"/>
            </a:xfrm>
          </p:grpSpPr>
          <p:pic>
            <p:nvPicPr>
              <p:cNvPr id="189" name="Picture 188"/>
              <p:cNvPicPr>
                <a:picLocks noChangeAspect="1"/>
              </p:cNvPicPr>
              <p:nvPr/>
            </p:nvPicPr>
            <p:blipFill>
              <a:blip r:embed="rId66"/>
              <a:stretch>
                <a:fillRect/>
              </a:stretch>
            </p:blipFill>
            <p:spPr>
              <a:xfrm>
                <a:off x="7084580" y="3573555"/>
                <a:ext cx="106068" cy="106068"/>
              </a:xfrm>
              <a:prstGeom prst="rect">
                <a:avLst/>
              </a:prstGeom>
            </p:spPr>
          </p:pic>
          <p:pic>
            <p:nvPicPr>
              <p:cNvPr id="190" name="Picture 189"/>
              <p:cNvPicPr>
                <a:picLocks noChangeAspect="1"/>
              </p:cNvPicPr>
              <p:nvPr/>
            </p:nvPicPr>
            <p:blipFill>
              <a:blip r:embed="rId66"/>
              <a:stretch>
                <a:fillRect/>
              </a:stretch>
            </p:blipFill>
            <p:spPr>
              <a:xfrm>
                <a:off x="7250257" y="3618395"/>
                <a:ext cx="106068" cy="106068"/>
              </a:xfrm>
              <a:prstGeom prst="rect">
                <a:avLst/>
              </a:prstGeom>
            </p:spPr>
          </p:pic>
        </p:grpSp>
      </p:grpSp>
      <p:sp>
        <p:nvSpPr>
          <p:cNvPr id="205" name="Rectangle 43"/>
          <p:cNvSpPr>
            <a:spLocks noChangeArrowheads="1"/>
          </p:cNvSpPr>
          <p:nvPr/>
        </p:nvSpPr>
        <p:spPr bwMode="auto">
          <a:xfrm>
            <a:off x="291897" y="1616938"/>
            <a:ext cx="3973109" cy="41975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r>
              <a:rPr lang="en-IN" sz="2400" kern="0" dirty="0" smtClean="0">
                <a:solidFill>
                  <a:srgbClr val="FF0000"/>
                </a:solidFill>
              </a:rPr>
              <a:t>Security partners</a:t>
            </a:r>
          </a:p>
        </p:txBody>
      </p:sp>
      <p:pic>
        <p:nvPicPr>
          <p:cNvPr id="206" name="Picture 20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9397" y="2998767"/>
            <a:ext cx="1696276" cy="469963"/>
          </a:xfrm>
          <a:prstGeom prst="rect">
            <a:avLst/>
          </a:prstGeom>
        </p:spPr>
      </p:pic>
      <p:pic>
        <p:nvPicPr>
          <p:cNvPr id="207" name="Picture 2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02829" y="3896994"/>
            <a:ext cx="1533528" cy="349444"/>
          </a:xfrm>
          <a:prstGeom prst="rect">
            <a:avLst/>
          </a:prstGeom>
        </p:spPr>
      </p:pic>
      <p:pic>
        <p:nvPicPr>
          <p:cNvPr id="210" name="Picture 209"/>
          <p:cNvPicPr>
            <a:picLocks noChangeAspect="1"/>
          </p:cNvPicPr>
          <p:nvPr/>
        </p:nvPicPr>
        <p:blipFill>
          <a:blip r:embed="rId16">
            <a:clrChange>
              <a:clrFrom>
                <a:srgbClr val="FFFFFF"/>
              </a:clrFrom>
              <a:clrTo>
                <a:srgbClr val="FFFFFF">
                  <a:alpha val="0"/>
                </a:srgbClr>
              </a:clrTo>
            </a:clrChange>
          </a:blip>
          <a:stretch>
            <a:fillRect/>
          </a:stretch>
        </p:blipFill>
        <p:spPr>
          <a:xfrm>
            <a:off x="497953" y="4667431"/>
            <a:ext cx="1503038" cy="354613"/>
          </a:xfrm>
          <a:prstGeom prst="rect">
            <a:avLst/>
          </a:prstGeom>
        </p:spPr>
      </p:pic>
      <p:pic>
        <p:nvPicPr>
          <p:cNvPr id="211" name="Picture 210"/>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2272465" y="4517862"/>
            <a:ext cx="1834021" cy="437959"/>
          </a:xfrm>
          <a:prstGeom prst="rect">
            <a:avLst/>
          </a:prstGeom>
          <a:noFill/>
          <a:ln>
            <a:noFill/>
          </a:ln>
        </p:spPr>
      </p:pic>
      <p:pic>
        <p:nvPicPr>
          <p:cNvPr id="212" name="Picture 211"/>
          <p:cNvPicPr>
            <a:picLocks noChangeAspect="1"/>
          </p:cNvPicPr>
          <p:nvPr/>
        </p:nvPicPr>
        <p:blipFill>
          <a:blip r:embed="rId5">
            <a:clrChange>
              <a:clrFrom>
                <a:srgbClr val="FFFFFF"/>
              </a:clrFrom>
              <a:clrTo>
                <a:srgbClr val="FFFFFF">
                  <a:alpha val="0"/>
                </a:srgbClr>
              </a:clrTo>
            </a:clrChange>
          </a:blip>
          <a:stretch>
            <a:fillRect/>
          </a:stretch>
        </p:blipFill>
        <p:spPr>
          <a:xfrm>
            <a:off x="2503679" y="2367617"/>
            <a:ext cx="1402756" cy="469996"/>
          </a:xfrm>
          <a:prstGeom prst="rect">
            <a:avLst/>
          </a:prstGeom>
        </p:spPr>
      </p:pic>
      <p:pic>
        <p:nvPicPr>
          <p:cNvPr id="214" name="Picture 213"/>
          <p:cNvPicPr>
            <a:picLocks noChangeAspect="1"/>
          </p:cNvPicPr>
          <p:nvPr/>
        </p:nvPicPr>
        <p:blipFill>
          <a:blip r:embed="rId61">
            <a:clrChange>
              <a:clrFrom>
                <a:srgbClr val="FFFFFF"/>
              </a:clrFrom>
              <a:clrTo>
                <a:srgbClr val="FFFFFF">
                  <a:alpha val="0"/>
                </a:srgbClr>
              </a:clrTo>
            </a:clrChange>
          </a:blip>
          <a:stretch>
            <a:fillRect/>
          </a:stretch>
        </p:blipFill>
        <p:spPr>
          <a:xfrm>
            <a:off x="2318658" y="3856139"/>
            <a:ext cx="1664047" cy="378033"/>
          </a:xfrm>
          <a:prstGeom prst="rect">
            <a:avLst/>
          </a:prstGeom>
        </p:spPr>
      </p:pic>
      <p:pic>
        <p:nvPicPr>
          <p:cNvPr id="215" name="Picture 214"/>
          <p:cNvPicPr>
            <a:picLocks noChangeAspect="1"/>
          </p:cNvPicPr>
          <p:nvPr/>
        </p:nvPicPr>
        <p:blipFill>
          <a:blip r:embed="rId46">
            <a:clrChange>
              <a:clrFrom>
                <a:srgbClr val="FFFFFF"/>
              </a:clrFrom>
              <a:clrTo>
                <a:srgbClr val="FFFFFF">
                  <a:alpha val="0"/>
                </a:srgbClr>
              </a:clrTo>
            </a:clrChange>
          </a:blip>
          <a:stretch>
            <a:fillRect/>
          </a:stretch>
        </p:blipFill>
        <p:spPr>
          <a:xfrm>
            <a:off x="1054804" y="5113626"/>
            <a:ext cx="2402074" cy="496983"/>
          </a:xfrm>
          <a:prstGeom prst="rect">
            <a:avLst/>
          </a:prstGeom>
        </p:spPr>
      </p:pic>
      <p:pic>
        <p:nvPicPr>
          <p:cNvPr id="219" name="Picture 218"/>
          <p:cNvPicPr>
            <a:picLocks noChangeAspect="1"/>
          </p:cNvPicPr>
          <p:nvPr/>
        </p:nvPicPr>
        <p:blipFill>
          <a:blip r:embed="rId40">
            <a:clrChange>
              <a:clrFrom>
                <a:srgbClr val="FFFFFF"/>
              </a:clrFrom>
              <a:clrTo>
                <a:srgbClr val="FFFFFF">
                  <a:alpha val="0"/>
                </a:srgbClr>
              </a:clrTo>
            </a:clrChange>
          </a:blip>
          <a:stretch>
            <a:fillRect/>
          </a:stretch>
        </p:blipFill>
        <p:spPr>
          <a:xfrm>
            <a:off x="422506" y="2397130"/>
            <a:ext cx="1702034" cy="455296"/>
          </a:xfrm>
          <a:prstGeom prst="rect">
            <a:avLst/>
          </a:prstGeom>
        </p:spPr>
      </p:pic>
      <p:pic>
        <p:nvPicPr>
          <p:cNvPr id="220" name="Picture 219"/>
          <p:cNvPicPr>
            <a:picLocks noChangeAspect="1"/>
          </p:cNvPicPr>
          <p:nvPr/>
        </p:nvPicPr>
        <p:blipFill>
          <a:blip r:embed="rId43">
            <a:clrChange>
              <a:clrFrom>
                <a:srgbClr val="FFFFFF"/>
              </a:clrFrom>
              <a:clrTo>
                <a:srgbClr val="FFFFFF">
                  <a:alpha val="0"/>
                </a:srgbClr>
              </a:clrTo>
            </a:clrChange>
          </a:blip>
          <a:stretch>
            <a:fillRect/>
          </a:stretch>
        </p:blipFill>
        <p:spPr>
          <a:xfrm>
            <a:off x="455859" y="3069055"/>
            <a:ext cx="1587226" cy="416736"/>
          </a:xfrm>
          <a:prstGeom prst="rect">
            <a:avLst/>
          </a:prstGeom>
        </p:spPr>
      </p:pic>
      <p:sp>
        <p:nvSpPr>
          <p:cNvPr id="2" name="TextBox 1"/>
          <p:cNvSpPr txBox="1"/>
          <p:nvPr/>
        </p:nvSpPr>
        <p:spPr>
          <a:xfrm>
            <a:off x="231004" y="6385031"/>
            <a:ext cx="10945560"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DC3C00"/>
                </a:solidFill>
              </a:rPr>
              <a:t>Azure VMs now support multiple NICS, enabling a broader range of partner network security appliances.</a:t>
            </a:r>
          </a:p>
        </p:txBody>
      </p:sp>
    </p:spTree>
    <p:extLst>
      <p:ext uri="{BB962C8B-B14F-4D97-AF65-F5344CB8AC3E}">
        <p14:creationId xmlns:p14="http://schemas.microsoft.com/office/powerpoint/2010/main" val="145597179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Where is my data and who can access it?</a:t>
            </a:r>
            <a:endParaRPr lang="en-US" sz="4800" dirty="0"/>
          </a:p>
        </p:txBody>
      </p:sp>
      <p:sp>
        <p:nvSpPr>
          <p:cNvPr id="3" name="Slide Number Placeholder 2"/>
          <p:cNvSpPr>
            <a:spLocks noGrp="1"/>
          </p:cNvSpPr>
          <p:nvPr>
            <p:ph type="sldNum" sz="quarter" idx="4294967295"/>
          </p:nvPr>
        </p:nvSpPr>
        <p:spPr>
          <a:xfrm>
            <a:off x="9637713" y="6380163"/>
            <a:ext cx="2798762" cy="373062"/>
          </a:xfrm>
          <a:prstGeom prst="rect">
            <a:avLst/>
          </a:prstGeom>
        </p:spPr>
        <p:txBody>
          <a:bodyPr/>
          <a:lstStyle/>
          <a:p>
            <a:fld id="{0A164282-434E-41D4-9582-783D542A7B68}" type="slidenum">
              <a:rPr lang="en-US" smtClean="0">
                <a:solidFill>
                  <a:srgbClr val="FFFFFF"/>
                </a:solidFill>
              </a:rPr>
              <a:pPr/>
              <a:t>33</a:t>
            </a:fld>
            <a:endParaRPr lang="en-US" dirty="0">
              <a:solidFill>
                <a:srgbClr val="FFFFFF"/>
              </a:solidFill>
            </a:endParaRPr>
          </a:p>
        </p:txBody>
      </p:sp>
    </p:spTree>
    <p:extLst>
      <p:ext uri="{BB962C8B-B14F-4D97-AF65-F5344CB8AC3E}">
        <p14:creationId xmlns:p14="http://schemas.microsoft.com/office/powerpoint/2010/main" val="378316774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790141" y="1407813"/>
            <a:ext cx="8993444" cy="4978918"/>
            <a:chOff x="1223531" y="1212850"/>
            <a:chExt cx="9991839" cy="5531622"/>
          </a:xfrm>
          <a:solidFill>
            <a:srgbClr val="9B4F96"/>
          </a:solidFill>
        </p:grpSpPr>
        <p:sp>
          <p:nvSpPr>
            <p:cNvPr id="44" name="Oval 9"/>
            <p:cNvSpPr>
              <a:spLocks noChangeAspect="1" noChangeArrowheads="1"/>
            </p:cNvSpPr>
            <p:nvPr userDrawn="1"/>
          </p:nvSpPr>
          <p:spPr bwMode="auto">
            <a:xfrm>
              <a:off x="3628674" y="1212850"/>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 name="Oval 10"/>
            <p:cNvSpPr>
              <a:spLocks noChangeAspect="1" noChangeArrowheads="1"/>
            </p:cNvSpPr>
            <p:nvPr userDrawn="1"/>
          </p:nvSpPr>
          <p:spPr bwMode="auto">
            <a:xfrm>
              <a:off x="3761397" y="1212850"/>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 name="Oval 11"/>
            <p:cNvSpPr>
              <a:spLocks noChangeAspect="1" noChangeArrowheads="1"/>
            </p:cNvSpPr>
            <p:nvPr userDrawn="1"/>
          </p:nvSpPr>
          <p:spPr bwMode="auto">
            <a:xfrm>
              <a:off x="3895912"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 name="Oval 12"/>
            <p:cNvSpPr>
              <a:spLocks noChangeAspect="1" noChangeArrowheads="1"/>
            </p:cNvSpPr>
            <p:nvPr userDrawn="1"/>
          </p:nvSpPr>
          <p:spPr bwMode="auto">
            <a:xfrm>
              <a:off x="4028635"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 name="Oval 13"/>
            <p:cNvSpPr>
              <a:spLocks noChangeAspect="1" noChangeArrowheads="1"/>
            </p:cNvSpPr>
            <p:nvPr userDrawn="1"/>
          </p:nvSpPr>
          <p:spPr bwMode="auto">
            <a:xfrm>
              <a:off x="4430389"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 name="Oval 14"/>
            <p:cNvSpPr>
              <a:spLocks noChangeAspect="1" noChangeArrowheads="1"/>
            </p:cNvSpPr>
            <p:nvPr userDrawn="1"/>
          </p:nvSpPr>
          <p:spPr bwMode="auto">
            <a:xfrm>
              <a:off x="4564906" y="1212850"/>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 name="Oval 15"/>
            <p:cNvSpPr>
              <a:spLocks noChangeAspect="1" noChangeArrowheads="1"/>
            </p:cNvSpPr>
            <p:nvPr userDrawn="1"/>
          </p:nvSpPr>
          <p:spPr bwMode="auto">
            <a:xfrm>
              <a:off x="4697627" y="1212850"/>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 name="Oval 16"/>
            <p:cNvSpPr>
              <a:spLocks noChangeAspect="1" noChangeArrowheads="1"/>
            </p:cNvSpPr>
            <p:nvPr userDrawn="1"/>
          </p:nvSpPr>
          <p:spPr bwMode="auto">
            <a:xfrm>
              <a:off x="4832143"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 name="Oval 17"/>
            <p:cNvSpPr>
              <a:spLocks noChangeAspect="1" noChangeArrowheads="1"/>
            </p:cNvSpPr>
            <p:nvPr userDrawn="1"/>
          </p:nvSpPr>
          <p:spPr bwMode="auto">
            <a:xfrm>
              <a:off x="4964866"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 name="Oval 18"/>
            <p:cNvSpPr>
              <a:spLocks noChangeAspect="1" noChangeArrowheads="1"/>
            </p:cNvSpPr>
            <p:nvPr userDrawn="1"/>
          </p:nvSpPr>
          <p:spPr bwMode="auto">
            <a:xfrm>
              <a:off x="5099382" y="1212850"/>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 name="Oval 19"/>
            <p:cNvSpPr>
              <a:spLocks noChangeAspect="1" noChangeArrowheads="1"/>
            </p:cNvSpPr>
            <p:nvPr userDrawn="1"/>
          </p:nvSpPr>
          <p:spPr bwMode="auto">
            <a:xfrm>
              <a:off x="5232105" y="1212850"/>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 name="Oval 20"/>
            <p:cNvSpPr>
              <a:spLocks noChangeAspect="1" noChangeArrowheads="1"/>
            </p:cNvSpPr>
            <p:nvPr userDrawn="1"/>
          </p:nvSpPr>
          <p:spPr bwMode="auto">
            <a:xfrm>
              <a:off x="5366620"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 name="Oval 21"/>
            <p:cNvSpPr>
              <a:spLocks noChangeAspect="1" noChangeArrowheads="1"/>
            </p:cNvSpPr>
            <p:nvPr userDrawn="1"/>
          </p:nvSpPr>
          <p:spPr bwMode="auto">
            <a:xfrm>
              <a:off x="5499341"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 name="Oval 22"/>
            <p:cNvSpPr>
              <a:spLocks noChangeAspect="1" noChangeArrowheads="1"/>
            </p:cNvSpPr>
            <p:nvPr userDrawn="1"/>
          </p:nvSpPr>
          <p:spPr bwMode="auto">
            <a:xfrm>
              <a:off x="8573477" y="1212850"/>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 name="Oval 23"/>
            <p:cNvSpPr>
              <a:spLocks noChangeAspect="1" noChangeArrowheads="1"/>
            </p:cNvSpPr>
            <p:nvPr userDrawn="1"/>
          </p:nvSpPr>
          <p:spPr bwMode="auto">
            <a:xfrm>
              <a:off x="3361437"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 name="Oval 24"/>
            <p:cNvSpPr>
              <a:spLocks noChangeAspect="1" noChangeArrowheads="1"/>
            </p:cNvSpPr>
            <p:nvPr userDrawn="1"/>
          </p:nvSpPr>
          <p:spPr bwMode="auto">
            <a:xfrm>
              <a:off x="3494160"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 name="Oval 25"/>
            <p:cNvSpPr>
              <a:spLocks noChangeAspect="1" noChangeArrowheads="1"/>
            </p:cNvSpPr>
            <p:nvPr userDrawn="1"/>
          </p:nvSpPr>
          <p:spPr bwMode="auto">
            <a:xfrm>
              <a:off x="3628674"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 name="Oval 26"/>
            <p:cNvSpPr>
              <a:spLocks noChangeAspect="1" noChangeArrowheads="1"/>
            </p:cNvSpPr>
            <p:nvPr userDrawn="1"/>
          </p:nvSpPr>
          <p:spPr bwMode="auto">
            <a:xfrm>
              <a:off x="3761397"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 name="Oval 27"/>
            <p:cNvSpPr>
              <a:spLocks noChangeAspect="1" noChangeArrowheads="1"/>
            </p:cNvSpPr>
            <p:nvPr userDrawn="1"/>
          </p:nvSpPr>
          <p:spPr bwMode="auto">
            <a:xfrm>
              <a:off x="3895912"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 name="Oval 28"/>
            <p:cNvSpPr>
              <a:spLocks noChangeAspect="1" noChangeArrowheads="1"/>
            </p:cNvSpPr>
            <p:nvPr userDrawn="1"/>
          </p:nvSpPr>
          <p:spPr bwMode="auto">
            <a:xfrm>
              <a:off x="4163152"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 name="Oval 29"/>
            <p:cNvSpPr>
              <a:spLocks noChangeAspect="1" noChangeArrowheads="1"/>
            </p:cNvSpPr>
            <p:nvPr userDrawn="1"/>
          </p:nvSpPr>
          <p:spPr bwMode="auto">
            <a:xfrm>
              <a:off x="4295874"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 name="Oval 30"/>
            <p:cNvSpPr>
              <a:spLocks noChangeAspect="1" noChangeArrowheads="1"/>
            </p:cNvSpPr>
            <p:nvPr userDrawn="1"/>
          </p:nvSpPr>
          <p:spPr bwMode="auto">
            <a:xfrm>
              <a:off x="4430389"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 name="Oval 31"/>
            <p:cNvSpPr>
              <a:spLocks noChangeAspect="1" noChangeArrowheads="1"/>
            </p:cNvSpPr>
            <p:nvPr userDrawn="1"/>
          </p:nvSpPr>
          <p:spPr bwMode="auto">
            <a:xfrm>
              <a:off x="4564906"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 name="Oval 32"/>
            <p:cNvSpPr>
              <a:spLocks noChangeAspect="1" noChangeArrowheads="1"/>
            </p:cNvSpPr>
            <p:nvPr userDrawn="1"/>
          </p:nvSpPr>
          <p:spPr bwMode="auto">
            <a:xfrm>
              <a:off x="4697627"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 name="Oval 33"/>
            <p:cNvSpPr>
              <a:spLocks noChangeAspect="1" noChangeArrowheads="1"/>
            </p:cNvSpPr>
            <p:nvPr userDrawn="1"/>
          </p:nvSpPr>
          <p:spPr bwMode="auto">
            <a:xfrm>
              <a:off x="4832143"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 name="Oval 34"/>
            <p:cNvSpPr>
              <a:spLocks noChangeAspect="1" noChangeArrowheads="1"/>
            </p:cNvSpPr>
            <p:nvPr userDrawn="1"/>
          </p:nvSpPr>
          <p:spPr bwMode="auto">
            <a:xfrm>
              <a:off x="4964866"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 name="Oval 35"/>
            <p:cNvSpPr>
              <a:spLocks noChangeAspect="1" noChangeArrowheads="1"/>
            </p:cNvSpPr>
            <p:nvPr userDrawn="1"/>
          </p:nvSpPr>
          <p:spPr bwMode="auto">
            <a:xfrm>
              <a:off x="5099382"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 name="Oval 36"/>
            <p:cNvSpPr>
              <a:spLocks noChangeAspect="1" noChangeArrowheads="1"/>
            </p:cNvSpPr>
            <p:nvPr userDrawn="1"/>
          </p:nvSpPr>
          <p:spPr bwMode="auto">
            <a:xfrm>
              <a:off x="5232105"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 name="Oval 37"/>
            <p:cNvSpPr>
              <a:spLocks noChangeAspect="1" noChangeArrowheads="1"/>
            </p:cNvSpPr>
            <p:nvPr userDrawn="1"/>
          </p:nvSpPr>
          <p:spPr bwMode="auto">
            <a:xfrm>
              <a:off x="5366620"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 name="Oval 38"/>
            <p:cNvSpPr>
              <a:spLocks noChangeAspect="1" noChangeArrowheads="1"/>
            </p:cNvSpPr>
            <p:nvPr userDrawn="1"/>
          </p:nvSpPr>
          <p:spPr bwMode="auto">
            <a:xfrm>
              <a:off x="6301057"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 name="Oval 39"/>
            <p:cNvSpPr>
              <a:spLocks noChangeAspect="1" noChangeArrowheads="1"/>
            </p:cNvSpPr>
            <p:nvPr userDrawn="1"/>
          </p:nvSpPr>
          <p:spPr bwMode="auto">
            <a:xfrm>
              <a:off x="6435573"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 name="Oval 40"/>
            <p:cNvSpPr>
              <a:spLocks noChangeAspect="1" noChangeArrowheads="1"/>
            </p:cNvSpPr>
            <p:nvPr userDrawn="1"/>
          </p:nvSpPr>
          <p:spPr bwMode="auto">
            <a:xfrm>
              <a:off x="8440756"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 name="Oval 41"/>
            <p:cNvSpPr>
              <a:spLocks noChangeAspect="1" noChangeArrowheads="1"/>
            </p:cNvSpPr>
            <p:nvPr userDrawn="1"/>
          </p:nvSpPr>
          <p:spPr bwMode="auto">
            <a:xfrm>
              <a:off x="8573477" y="133657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 name="Oval 42"/>
            <p:cNvSpPr>
              <a:spLocks noChangeAspect="1" noChangeArrowheads="1"/>
            </p:cNvSpPr>
            <p:nvPr userDrawn="1"/>
          </p:nvSpPr>
          <p:spPr bwMode="auto">
            <a:xfrm>
              <a:off x="8707994" y="133657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 name="Oval 43"/>
            <p:cNvSpPr>
              <a:spLocks noChangeAspect="1" noChangeArrowheads="1"/>
            </p:cNvSpPr>
            <p:nvPr userDrawn="1"/>
          </p:nvSpPr>
          <p:spPr bwMode="auto">
            <a:xfrm>
              <a:off x="2559723"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 name="Oval 44"/>
            <p:cNvSpPr>
              <a:spLocks noChangeAspect="1" noChangeArrowheads="1"/>
            </p:cNvSpPr>
            <p:nvPr userDrawn="1"/>
          </p:nvSpPr>
          <p:spPr bwMode="auto">
            <a:xfrm>
              <a:off x="2692445"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 name="Oval 45"/>
            <p:cNvSpPr>
              <a:spLocks noChangeAspect="1" noChangeArrowheads="1"/>
            </p:cNvSpPr>
            <p:nvPr userDrawn="1"/>
          </p:nvSpPr>
          <p:spPr bwMode="auto">
            <a:xfrm>
              <a:off x="2826960"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 name="Oval 46"/>
            <p:cNvSpPr>
              <a:spLocks noChangeAspect="1" noChangeArrowheads="1"/>
            </p:cNvSpPr>
            <p:nvPr userDrawn="1"/>
          </p:nvSpPr>
          <p:spPr bwMode="auto">
            <a:xfrm>
              <a:off x="2959682"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 name="Oval 47"/>
            <p:cNvSpPr>
              <a:spLocks noChangeAspect="1" noChangeArrowheads="1"/>
            </p:cNvSpPr>
            <p:nvPr userDrawn="1"/>
          </p:nvSpPr>
          <p:spPr bwMode="auto">
            <a:xfrm>
              <a:off x="3094198"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 name="Oval 48"/>
            <p:cNvSpPr>
              <a:spLocks noChangeAspect="1" noChangeArrowheads="1"/>
            </p:cNvSpPr>
            <p:nvPr userDrawn="1"/>
          </p:nvSpPr>
          <p:spPr bwMode="auto">
            <a:xfrm>
              <a:off x="3361437"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 name="Oval 49"/>
            <p:cNvSpPr>
              <a:spLocks noChangeAspect="1" noChangeArrowheads="1"/>
            </p:cNvSpPr>
            <p:nvPr userDrawn="1"/>
          </p:nvSpPr>
          <p:spPr bwMode="auto">
            <a:xfrm>
              <a:off x="3494160"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 name="Oval 50"/>
            <p:cNvSpPr>
              <a:spLocks noChangeAspect="1" noChangeArrowheads="1"/>
            </p:cNvSpPr>
            <p:nvPr userDrawn="1"/>
          </p:nvSpPr>
          <p:spPr bwMode="auto">
            <a:xfrm>
              <a:off x="3628674"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 name="Oval 51"/>
            <p:cNvSpPr>
              <a:spLocks noChangeAspect="1" noChangeArrowheads="1"/>
            </p:cNvSpPr>
            <p:nvPr userDrawn="1"/>
          </p:nvSpPr>
          <p:spPr bwMode="auto">
            <a:xfrm>
              <a:off x="3761397"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 name="Oval 52"/>
            <p:cNvSpPr>
              <a:spLocks noChangeAspect="1" noChangeArrowheads="1"/>
            </p:cNvSpPr>
            <p:nvPr userDrawn="1"/>
          </p:nvSpPr>
          <p:spPr bwMode="auto">
            <a:xfrm>
              <a:off x="4028635"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 name="Oval 53"/>
            <p:cNvSpPr>
              <a:spLocks noChangeAspect="1" noChangeArrowheads="1"/>
            </p:cNvSpPr>
            <p:nvPr userDrawn="1"/>
          </p:nvSpPr>
          <p:spPr bwMode="auto">
            <a:xfrm>
              <a:off x="4163152"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 name="Oval 54"/>
            <p:cNvSpPr>
              <a:spLocks noChangeAspect="1" noChangeArrowheads="1"/>
            </p:cNvSpPr>
            <p:nvPr userDrawn="1"/>
          </p:nvSpPr>
          <p:spPr bwMode="auto">
            <a:xfrm>
              <a:off x="4295874"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 name="Oval 55"/>
            <p:cNvSpPr>
              <a:spLocks noChangeAspect="1" noChangeArrowheads="1"/>
            </p:cNvSpPr>
            <p:nvPr userDrawn="1"/>
          </p:nvSpPr>
          <p:spPr bwMode="auto">
            <a:xfrm>
              <a:off x="4430389"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 name="Oval 56"/>
            <p:cNvSpPr>
              <a:spLocks noChangeAspect="1" noChangeArrowheads="1"/>
            </p:cNvSpPr>
            <p:nvPr userDrawn="1"/>
          </p:nvSpPr>
          <p:spPr bwMode="auto">
            <a:xfrm>
              <a:off x="4564906"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 name="Oval 57"/>
            <p:cNvSpPr>
              <a:spLocks noChangeAspect="1" noChangeArrowheads="1"/>
            </p:cNvSpPr>
            <p:nvPr userDrawn="1"/>
          </p:nvSpPr>
          <p:spPr bwMode="auto">
            <a:xfrm>
              <a:off x="4697627"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 name="Oval 58"/>
            <p:cNvSpPr>
              <a:spLocks noChangeAspect="1" noChangeArrowheads="1"/>
            </p:cNvSpPr>
            <p:nvPr userDrawn="1"/>
          </p:nvSpPr>
          <p:spPr bwMode="auto">
            <a:xfrm>
              <a:off x="4832143"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 name="Oval 59"/>
            <p:cNvSpPr>
              <a:spLocks noChangeAspect="1" noChangeArrowheads="1"/>
            </p:cNvSpPr>
            <p:nvPr userDrawn="1"/>
          </p:nvSpPr>
          <p:spPr bwMode="auto">
            <a:xfrm>
              <a:off x="4964866" y="1460293"/>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 name="Oval 60"/>
            <p:cNvSpPr>
              <a:spLocks noChangeAspect="1" noChangeArrowheads="1"/>
            </p:cNvSpPr>
            <p:nvPr userDrawn="1"/>
          </p:nvSpPr>
          <p:spPr bwMode="auto">
            <a:xfrm>
              <a:off x="5099382"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 name="Oval 61"/>
            <p:cNvSpPr>
              <a:spLocks noChangeAspect="1" noChangeArrowheads="1"/>
            </p:cNvSpPr>
            <p:nvPr userDrawn="1"/>
          </p:nvSpPr>
          <p:spPr bwMode="auto">
            <a:xfrm>
              <a:off x="5232105"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 name="Oval 62"/>
            <p:cNvSpPr>
              <a:spLocks noChangeAspect="1" noChangeArrowheads="1"/>
            </p:cNvSpPr>
            <p:nvPr userDrawn="1"/>
          </p:nvSpPr>
          <p:spPr bwMode="auto">
            <a:xfrm>
              <a:off x="6301057"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 name="Oval 63"/>
            <p:cNvSpPr>
              <a:spLocks noChangeAspect="1" noChangeArrowheads="1"/>
            </p:cNvSpPr>
            <p:nvPr userDrawn="1"/>
          </p:nvSpPr>
          <p:spPr bwMode="auto">
            <a:xfrm>
              <a:off x="8707994"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 name="Oval 64"/>
            <p:cNvSpPr>
              <a:spLocks noChangeAspect="1" noChangeArrowheads="1"/>
            </p:cNvSpPr>
            <p:nvPr userDrawn="1"/>
          </p:nvSpPr>
          <p:spPr bwMode="auto">
            <a:xfrm>
              <a:off x="8840717" y="1460293"/>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 name="Oval 65"/>
            <p:cNvSpPr>
              <a:spLocks noChangeAspect="1" noChangeArrowheads="1"/>
            </p:cNvSpPr>
            <p:nvPr userDrawn="1"/>
          </p:nvSpPr>
          <p:spPr bwMode="auto">
            <a:xfrm>
              <a:off x="2425206"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 name="Oval 66"/>
            <p:cNvSpPr>
              <a:spLocks noChangeAspect="1" noChangeArrowheads="1"/>
            </p:cNvSpPr>
            <p:nvPr userDrawn="1"/>
          </p:nvSpPr>
          <p:spPr bwMode="auto">
            <a:xfrm>
              <a:off x="2559723"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 name="Oval 67"/>
            <p:cNvSpPr>
              <a:spLocks noChangeAspect="1" noChangeArrowheads="1"/>
            </p:cNvSpPr>
            <p:nvPr userDrawn="1"/>
          </p:nvSpPr>
          <p:spPr bwMode="auto">
            <a:xfrm>
              <a:off x="2692445"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 name="Oval 68"/>
            <p:cNvSpPr>
              <a:spLocks noChangeAspect="1" noChangeArrowheads="1"/>
            </p:cNvSpPr>
            <p:nvPr userDrawn="1"/>
          </p:nvSpPr>
          <p:spPr bwMode="auto">
            <a:xfrm>
              <a:off x="2826960"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 name="Oval 69"/>
            <p:cNvSpPr>
              <a:spLocks noChangeAspect="1" noChangeArrowheads="1"/>
            </p:cNvSpPr>
            <p:nvPr userDrawn="1"/>
          </p:nvSpPr>
          <p:spPr bwMode="auto">
            <a:xfrm>
              <a:off x="2959682"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 name="Oval 70"/>
            <p:cNvSpPr>
              <a:spLocks noChangeAspect="1" noChangeArrowheads="1"/>
            </p:cNvSpPr>
            <p:nvPr userDrawn="1"/>
          </p:nvSpPr>
          <p:spPr bwMode="auto">
            <a:xfrm>
              <a:off x="3094198"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 name="Oval 71"/>
            <p:cNvSpPr>
              <a:spLocks noChangeAspect="1" noChangeArrowheads="1"/>
            </p:cNvSpPr>
            <p:nvPr userDrawn="1"/>
          </p:nvSpPr>
          <p:spPr bwMode="auto">
            <a:xfrm>
              <a:off x="3226921"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 name="Oval 72"/>
            <p:cNvSpPr>
              <a:spLocks noChangeAspect="1" noChangeArrowheads="1"/>
            </p:cNvSpPr>
            <p:nvPr userDrawn="1"/>
          </p:nvSpPr>
          <p:spPr bwMode="auto">
            <a:xfrm>
              <a:off x="3361437"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 name="Oval 73"/>
            <p:cNvSpPr>
              <a:spLocks noChangeAspect="1" noChangeArrowheads="1"/>
            </p:cNvSpPr>
            <p:nvPr userDrawn="1"/>
          </p:nvSpPr>
          <p:spPr bwMode="auto">
            <a:xfrm>
              <a:off x="3494160"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 name="Oval 74"/>
            <p:cNvSpPr>
              <a:spLocks noChangeAspect="1" noChangeArrowheads="1"/>
            </p:cNvSpPr>
            <p:nvPr userDrawn="1"/>
          </p:nvSpPr>
          <p:spPr bwMode="auto">
            <a:xfrm>
              <a:off x="3628674"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 name="Oval 75"/>
            <p:cNvSpPr>
              <a:spLocks noChangeAspect="1" noChangeArrowheads="1"/>
            </p:cNvSpPr>
            <p:nvPr userDrawn="1"/>
          </p:nvSpPr>
          <p:spPr bwMode="auto">
            <a:xfrm>
              <a:off x="4028635"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 name="Oval 76"/>
            <p:cNvSpPr>
              <a:spLocks noChangeAspect="1" noChangeArrowheads="1"/>
            </p:cNvSpPr>
            <p:nvPr userDrawn="1"/>
          </p:nvSpPr>
          <p:spPr bwMode="auto">
            <a:xfrm>
              <a:off x="4163152"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 name="Oval 77"/>
            <p:cNvSpPr>
              <a:spLocks noChangeAspect="1" noChangeArrowheads="1"/>
            </p:cNvSpPr>
            <p:nvPr userDrawn="1"/>
          </p:nvSpPr>
          <p:spPr bwMode="auto">
            <a:xfrm>
              <a:off x="4295874"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 name="Oval 78"/>
            <p:cNvSpPr>
              <a:spLocks noChangeAspect="1" noChangeArrowheads="1"/>
            </p:cNvSpPr>
            <p:nvPr userDrawn="1"/>
          </p:nvSpPr>
          <p:spPr bwMode="auto">
            <a:xfrm>
              <a:off x="4430389"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 name="Oval 79"/>
            <p:cNvSpPr>
              <a:spLocks noChangeAspect="1" noChangeArrowheads="1"/>
            </p:cNvSpPr>
            <p:nvPr userDrawn="1"/>
          </p:nvSpPr>
          <p:spPr bwMode="auto">
            <a:xfrm>
              <a:off x="4564906"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 name="Oval 80"/>
            <p:cNvSpPr>
              <a:spLocks noChangeAspect="1" noChangeArrowheads="1"/>
            </p:cNvSpPr>
            <p:nvPr userDrawn="1"/>
          </p:nvSpPr>
          <p:spPr bwMode="auto">
            <a:xfrm>
              <a:off x="4697627"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 name="Oval 81"/>
            <p:cNvSpPr>
              <a:spLocks noChangeAspect="1" noChangeArrowheads="1"/>
            </p:cNvSpPr>
            <p:nvPr userDrawn="1"/>
          </p:nvSpPr>
          <p:spPr bwMode="auto">
            <a:xfrm>
              <a:off x="4832143"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 name="Oval 82"/>
            <p:cNvSpPr>
              <a:spLocks noChangeAspect="1" noChangeArrowheads="1"/>
            </p:cNvSpPr>
            <p:nvPr userDrawn="1"/>
          </p:nvSpPr>
          <p:spPr bwMode="auto">
            <a:xfrm>
              <a:off x="4964866"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 name="Oval 83"/>
            <p:cNvSpPr>
              <a:spLocks noChangeAspect="1" noChangeArrowheads="1"/>
            </p:cNvSpPr>
            <p:nvPr userDrawn="1"/>
          </p:nvSpPr>
          <p:spPr bwMode="auto">
            <a:xfrm>
              <a:off x="5099382"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 name="Oval 84"/>
            <p:cNvSpPr>
              <a:spLocks noChangeAspect="1" noChangeArrowheads="1"/>
            </p:cNvSpPr>
            <p:nvPr userDrawn="1"/>
          </p:nvSpPr>
          <p:spPr bwMode="auto">
            <a:xfrm>
              <a:off x="5232105"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 name="Oval 85"/>
            <p:cNvSpPr>
              <a:spLocks noChangeAspect="1" noChangeArrowheads="1"/>
            </p:cNvSpPr>
            <p:nvPr userDrawn="1"/>
          </p:nvSpPr>
          <p:spPr bwMode="auto">
            <a:xfrm>
              <a:off x="7637247"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 name="Oval 86"/>
            <p:cNvSpPr>
              <a:spLocks noChangeAspect="1" noChangeArrowheads="1"/>
            </p:cNvSpPr>
            <p:nvPr userDrawn="1"/>
          </p:nvSpPr>
          <p:spPr bwMode="auto">
            <a:xfrm>
              <a:off x="7771763"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 name="Oval 87"/>
            <p:cNvSpPr>
              <a:spLocks noChangeAspect="1" noChangeArrowheads="1"/>
            </p:cNvSpPr>
            <p:nvPr userDrawn="1"/>
          </p:nvSpPr>
          <p:spPr bwMode="auto">
            <a:xfrm>
              <a:off x="8573477"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 name="Oval 88"/>
            <p:cNvSpPr>
              <a:spLocks noChangeAspect="1" noChangeArrowheads="1"/>
            </p:cNvSpPr>
            <p:nvPr userDrawn="1"/>
          </p:nvSpPr>
          <p:spPr bwMode="auto">
            <a:xfrm>
              <a:off x="8707994"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 name="Oval 89"/>
            <p:cNvSpPr>
              <a:spLocks noChangeAspect="1" noChangeArrowheads="1"/>
            </p:cNvSpPr>
            <p:nvPr userDrawn="1"/>
          </p:nvSpPr>
          <p:spPr bwMode="auto">
            <a:xfrm>
              <a:off x="8840717"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 name="Oval 90"/>
            <p:cNvSpPr>
              <a:spLocks noChangeAspect="1" noChangeArrowheads="1"/>
            </p:cNvSpPr>
            <p:nvPr userDrawn="1"/>
          </p:nvSpPr>
          <p:spPr bwMode="auto">
            <a:xfrm>
              <a:off x="8975232"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6" name="Oval 91"/>
            <p:cNvSpPr>
              <a:spLocks noChangeAspect="1" noChangeArrowheads="1"/>
            </p:cNvSpPr>
            <p:nvPr userDrawn="1"/>
          </p:nvSpPr>
          <p:spPr bwMode="auto">
            <a:xfrm>
              <a:off x="9776947"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7" name="Oval 92"/>
            <p:cNvSpPr>
              <a:spLocks noChangeAspect="1" noChangeArrowheads="1"/>
            </p:cNvSpPr>
            <p:nvPr userDrawn="1"/>
          </p:nvSpPr>
          <p:spPr bwMode="auto">
            <a:xfrm>
              <a:off x="9909670" y="158401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8" name="Oval 93"/>
            <p:cNvSpPr>
              <a:spLocks noChangeAspect="1" noChangeArrowheads="1"/>
            </p:cNvSpPr>
            <p:nvPr userDrawn="1"/>
          </p:nvSpPr>
          <p:spPr bwMode="auto">
            <a:xfrm>
              <a:off x="10044184" y="158401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9" name="Oval 94"/>
            <p:cNvSpPr>
              <a:spLocks noChangeAspect="1" noChangeArrowheads="1"/>
            </p:cNvSpPr>
            <p:nvPr userDrawn="1"/>
          </p:nvSpPr>
          <p:spPr bwMode="auto">
            <a:xfrm>
              <a:off x="2425206"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0" name="Oval 95"/>
            <p:cNvSpPr>
              <a:spLocks noChangeAspect="1" noChangeArrowheads="1"/>
            </p:cNvSpPr>
            <p:nvPr userDrawn="1"/>
          </p:nvSpPr>
          <p:spPr bwMode="auto">
            <a:xfrm>
              <a:off x="2559723"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1" name="Oval 96"/>
            <p:cNvSpPr>
              <a:spLocks noChangeAspect="1" noChangeArrowheads="1"/>
            </p:cNvSpPr>
            <p:nvPr userDrawn="1"/>
          </p:nvSpPr>
          <p:spPr bwMode="auto">
            <a:xfrm>
              <a:off x="2692445"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2" name="Oval 97"/>
            <p:cNvSpPr>
              <a:spLocks noChangeAspect="1" noChangeArrowheads="1"/>
            </p:cNvSpPr>
            <p:nvPr userDrawn="1"/>
          </p:nvSpPr>
          <p:spPr bwMode="auto">
            <a:xfrm>
              <a:off x="2826960"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3" name="Oval 98"/>
            <p:cNvSpPr>
              <a:spLocks noChangeAspect="1" noChangeArrowheads="1"/>
            </p:cNvSpPr>
            <p:nvPr userDrawn="1"/>
          </p:nvSpPr>
          <p:spPr bwMode="auto">
            <a:xfrm>
              <a:off x="2959682"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4" name="Oval 99"/>
            <p:cNvSpPr>
              <a:spLocks noChangeAspect="1" noChangeArrowheads="1"/>
            </p:cNvSpPr>
            <p:nvPr userDrawn="1"/>
          </p:nvSpPr>
          <p:spPr bwMode="auto">
            <a:xfrm>
              <a:off x="3094198"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5" name="Oval 100"/>
            <p:cNvSpPr>
              <a:spLocks noChangeAspect="1" noChangeArrowheads="1"/>
            </p:cNvSpPr>
            <p:nvPr userDrawn="1"/>
          </p:nvSpPr>
          <p:spPr bwMode="auto">
            <a:xfrm>
              <a:off x="3226921"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6" name="Oval 101"/>
            <p:cNvSpPr>
              <a:spLocks noChangeAspect="1" noChangeArrowheads="1"/>
            </p:cNvSpPr>
            <p:nvPr userDrawn="1"/>
          </p:nvSpPr>
          <p:spPr bwMode="auto">
            <a:xfrm>
              <a:off x="3361437"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7" name="Oval 102"/>
            <p:cNvSpPr>
              <a:spLocks noChangeAspect="1" noChangeArrowheads="1"/>
            </p:cNvSpPr>
            <p:nvPr userDrawn="1"/>
          </p:nvSpPr>
          <p:spPr bwMode="auto">
            <a:xfrm>
              <a:off x="3494160"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8" name="Oval 103"/>
            <p:cNvSpPr>
              <a:spLocks noChangeAspect="1" noChangeArrowheads="1"/>
            </p:cNvSpPr>
            <p:nvPr userDrawn="1"/>
          </p:nvSpPr>
          <p:spPr bwMode="auto">
            <a:xfrm>
              <a:off x="3628674"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39" name="Oval 104"/>
            <p:cNvSpPr>
              <a:spLocks noChangeAspect="1" noChangeArrowheads="1"/>
            </p:cNvSpPr>
            <p:nvPr userDrawn="1"/>
          </p:nvSpPr>
          <p:spPr bwMode="auto">
            <a:xfrm>
              <a:off x="4430389"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0" name="Oval 105"/>
            <p:cNvSpPr>
              <a:spLocks noChangeAspect="1" noChangeArrowheads="1"/>
            </p:cNvSpPr>
            <p:nvPr userDrawn="1"/>
          </p:nvSpPr>
          <p:spPr bwMode="auto">
            <a:xfrm>
              <a:off x="4564906"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1" name="Oval 106"/>
            <p:cNvSpPr>
              <a:spLocks noChangeAspect="1" noChangeArrowheads="1"/>
            </p:cNvSpPr>
            <p:nvPr userDrawn="1"/>
          </p:nvSpPr>
          <p:spPr bwMode="auto">
            <a:xfrm>
              <a:off x="4697627"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2" name="Oval 107"/>
            <p:cNvSpPr>
              <a:spLocks noChangeAspect="1" noChangeArrowheads="1"/>
            </p:cNvSpPr>
            <p:nvPr userDrawn="1"/>
          </p:nvSpPr>
          <p:spPr bwMode="auto">
            <a:xfrm>
              <a:off x="4832143"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3" name="Oval 108"/>
            <p:cNvSpPr>
              <a:spLocks noChangeAspect="1" noChangeArrowheads="1"/>
            </p:cNvSpPr>
            <p:nvPr userDrawn="1"/>
          </p:nvSpPr>
          <p:spPr bwMode="auto">
            <a:xfrm>
              <a:off x="4964866"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4" name="Oval 109"/>
            <p:cNvSpPr>
              <a:spLocks noChangeAspect="1" noChangeArrowheads="1"/>
            </p:cNvSpPr>
            <p:nvPr userDrawn="1"/>
          </p:nvSpPr>
          <p:spPr bwMode="auto">
            <a:xfrm>
              <a:off x="5099382"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5" name="Oval 110"/>
            <p:cNvSpPr>
              <a:spLocks noChangeAspect="1" noChangeArrowheads="1"/>
            </p:cNvSpPr>
            <p:nvPr userDrawn="1"/>
          </p:nvSpPr>
          <p:spPr bwMode="auto">
            <a:xfrm>
              <a:off x="5232105"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6" name="Oval 111"/>
            <p:cNvSpPr>
              <a:spLocks noChangeAspect="1" noChangeArrowheads="1"/>
            </p:cNvSpPr>
            <p:nvPr userDrawn="1"/>
          </p:nvSpPr>
          <p:spPr bwMode="auto">
            <a:xfrm>
              <a:off x="7504524"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7" name="Oval 112"/>
            <p:cNvSpPr>
              <a:spLocks noChangeAspect="1" noChangeArrowheads="1"/>
            </p:cNvSpPr>
            <p:nvPr userDrawn="1"/>
          </p:nvSpPr>
          <p:spPr bwMode="auto">
            <a:xfrm>
              <a:off x="8173518"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8" name="Oval 113"/>
            <p:cNvSpPr>
              <a:spLocks noChangeAspect="1" noChangeArrowheads="1"/>
            </p:cNvSpPr>
            <p:nvPr userDrawn="1"/>
          </p:nvSpPr>
          <p:spPr bwMode="auto">
            <a:xfrm>
              <a:off x="8306240"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49" name="Oval 114"/>
            <p:cNvSpPr>
              <a:spLocks noChangeAspect="1" noChangeArrowheads="1"/>
            </p:cNvSpPr>
            <p:nvPr userDrawn="1"/>
          </p:nvSpPr>
          <p:spPr bwMode="auto">
            <a:xfrm>
              <a:off x="8440756"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0" name="Oval 115"/>
            <p:cNvSpPr>
              <a:spLocks noChangeAspect="1" noChangeArrowheads="1"/>
            </p:cNvSpPr>
            <p:nvPr userDrawn="1"/>
          </p:nvSpPr>
          <p:spPr bwMode="auto">
            <a:xfrm>
              <a:off x="8573477"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1" name="Oval 116"/>
            <p:cNvSpPr>
              <a:spLocks noChangeAspect="1" noChangeArrowheads="1"/>
            </p:cNvSpPr>
            <p:nvPr userDrawn="1"/>
          </p:nvSpPr>
          <p:spPr bwMode="auto">
            <a:xfrm>
              <a:off x="8707994"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2" name="Oval 117"/>
            <p:cNvSpPr>
              <a:spLocks noChangeAspect="1" noChangeArrowheads="1"/>
            </p:cNvSpPr>
            <p:nvPr userDrawn="1"/>
          </p:nvSpPr>
          <p:spPr bwMode="auto">
            <a:xfrm>
              <a:off x="8840717"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3" name="Oval 118"/>
            <p:cNvSpPr>
              <a:spLocks noChangeAspect="1" noChangeArrowheads="1"/>
            </p:cNvSpPr>
            <p:nvPr userDrawn="1"/>
          </p:nvSpPr>
          <p:spPr bwMode="auto">
            <a:xfrm>
              <a:off x="8975232"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4" name="Oval 119"/>
            <p:cNvSpPr>
              <a:spLocks noChangeAspect="1" noChangeArrowheads="1"/>
            </p:cNvSpPr>
            <p:nvPr userDrawn="1"/>
          </p:nvSpPr>
          <p:spPr bwMode="auto">
            <a:xfrm>
              <a:off x="9107954" y="170773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5" name="Oval 120"/>
            <p:cNvSpPr>
              <a:spLocks noChangeAspect="1" noChangeArrowheads="1"/>
            </p:cNvSpPr>
            <p:nvPr userDrawn="1"/>
          </p:nvSpPr>
          <p:spPr bwMode="auto">
            <a:xfrm>
              <a:off x="9242471"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6" name="Oval 121"/>
            <p:cNvSpPr>
              <a:spLocks noChangeAspect="1" noChangeArrowheads="1"/>
            </p:cNvSpPr>
            <p:nvPr userDrawn="1"/>
          </p:nvSpPr>
          <p:spPr bwMode="auto">
            <a:xfrm>
              <a:off x="9375191"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7" name="Oval 122"/>
            <p:cNvSpPr>
              <a:spLocks noChangeAspect="1" noChangeArrowheads="1"/>
            </p:cNvSpPr>
            <p:nvPr userDrawn="1"/>
          </p:nvSpPr>
          <p:spPr bwMode="auto">
            <a:xfrm>
              <a:off x="9776947" y="170773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8" name="Oval 123"/>
            <p:cNvSpPr>
              <a:spLocks noChangeAspect="1" noChangeArrowheads="1"/>
            </p:cNvSpPr>
            <p:nvPr userDrawn="1"/>
          </p:nvSpPr>
          <p:spPr bwMode="auto">
            <a:xfrm>
              <a:off x="2425206"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59" name="Oval 124"/>
            <p:cNvSpPr>
              <a:spLocks noChangeAspect="1" noChangeArrowheads="1"/>
            </p:cNvSpPr>
            <p:nvPr userDrawn="1"/>
          </p:nvSpPr>
          <p:spPr bwMode="auto">
            <a:xfrm>
              <a:off x="2559723"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0" name="Oval 125"/>
            <p:cNvSpPr>
              <a:spLocks noChangeAspect="1" noChangeArrowheads="1"/>
            </p:cNvSpPr>
            <p:nvPr userDrawn="1"/>
          </p:nvSpPr>
          <p:spPr bwMode="auto">
            <a:xfrm>
              <a:off x="2692445"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1" name="Oval 126"/>
            <p:cNvSpPr>
              <a:spLocks noChangeAspect="1" noChangeArrowheads="1"/>
            </p:cNvSpPr>
            <p:nvPr userDrawn="1"/>
          </p:nvSpPr>
          <p:spPr bwMode="auto">
            <a:xfrm>
              <a:off x="2826960"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2" name="Oval 127"/>
            <p:cNvSpPr>
              <a:spLocks noChangeAspect="1" noChangeArrowheads="1"/>
            </p:cNvSpPr>
            <p:nvPr userDrawn="1"/>
          </p:nvSpPr>
          <p:spPr bwMode="auto">
            <a:xfrm>
              <a:off x="2959682"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3" name="Oval 128"/>
            <p:cNvSpPr>
              <a:spLocks noChangeAspect="1" noChangeArrowheads="1"/>
            </p:cNvSpPr>
            <p:nvPr userDrawn="1"/>
          </p:nvSpPr>
          <p:spPr bwMode="auto">
            <a:xfrm>
              <a:off x="3094198"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4" name="Oval 129"/>
            <p:cNvSpPr>
              <a:spLocks noChangeAspect="1" noChangeArrowheads="1"/>
            </p:cNvSpPr>
            <p:nvPr userDrawn="1"/>
          </p:nvSpPr>
          <p:spPr bwMode="auto">
            <a:xfrm>
              <a:off x="3226921"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5" name="Oval 130"/>
            <p:cNvSpPr>
              <a:spLocks noChangeAspect="1" noChangeArrowheads="1"/>
            </p:cNvSpPr>
            <p:nvPr userDrawn="1"/>
          </p:nvSpPr>
          <p:spPr bwMode="auto">
            <a:xfrm>
              <a:off x="3361437"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6" name="Oval 131"/>
            <p:cNvSpPr>
              <a:spLocks noChangeAspect="1" noChangeArrowheads="1"/>
            </p:cNvSpPr>
            <p:nvPr userDrawn="1"/>
          </p:nvSpPr>
          <p:spPr bwMode="auto">
            <a:xfrm>
              <a:off x="3494160"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7" name="Oval 132"/>
            <p:cNvSpPr>
              <a:spLocks noChangeAspect="1" noChangeArrowheads="1"/>
            </p:cNvSpPr>
            <p:nvPr userDrawn="1"/>
          </p:nvSpPr>
          <p:spPr bwMode="auto">
            <a:xfrm>
              <a:off x="3628674"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8" name="Oval 133"/>
            <p:cNvSpPr>
              <a:spLocks noChangeAspect="1" noChangeArrowheads="1"/>
            </p:cNvSpPr>
            <p:nvPr userDrawn="1"/>
          </p:nvSpPr>
          <p:spPr bwMode="auto">
            <a:xfrm>
              <a:off x="3761397"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69" name="Oval 134"/>
            <p:cNvSpPr>
              <a:spLocks noChangeAspect="1" noChangeArrowheads="1"/>
            </p:cNvSpPr>
            <p:nvPr userDrawn="1"/>
          </p:nvSpPr>
          <p:spPr bwMode="auto">
            <a:xfrm>
              <a:off x="4430389"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0" name="Oval 135"/>
            <p:cNvSpPr>
              <a:spLocks noChangeAspect="1" noChangeArrowheads="1"/>
            </p:cNvSpPr>
            <p:nvPr userDrawn="1"/>
          </p:nvSpPr>
          <p:spPr bwMode="auto">
            <a:xfrm>
              <a:off x="4564906"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1" name="Oval 136"/>
            <p:cNvSpPr>
              <a:spLocks noChangeAspect="1" noChangeArrowheads="1"/>
            </p:cNvSpPr>
            <p:nvPr userDrawn="1"/>
          </p:nvSpPr>
          <p:spPr bwMode="auto">
            <a:xfrm>
              <a:off x="4697627"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2" name="Oval 137"/>
            <p:cNvSpPr>
              <a:spLocks noChangeAspect="1" noChangeArrowheads="1"/>
            </p:cNvSpPr>
            <p:nvPr userDrawn="1"/>
          </p:nvSpPr>
          <p:spPr bwMode="auto">
            <a:xfrm>
              <a:off x="4832143"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3" name="Oval 138"/>
            <p:cNvSpPr>
              <a:spLocks noChangeAspect="1" noChangeArrowheads="1"/>
            </p:cNvSpPr>
            <p:nvPr userDrawn="1"/>
          </p:nvSpPr>
          <p:spPr bwMode="auto">
            <a:xfrm>
              <a:off x="4964866"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4" name="Oval 139"/>
            <p:cNvSpPr>
              <a:spLocks noChangeAspect="1" noChangeArrowheads="1"/>
            </p:cNvSpPr>
            <p:nvPr userDrawn="1"/>
          </p:nvSpPr>
          <p:spPr bwMode="auto">
            <a:xfrm>
              <a:off x="5099382"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5" name="Oval 140"/>
            <p:cNvSpPr>
              <a:spLocks noChangeAspect="1" noChangeArrowheads="1"/>
            </p:cNvSpPr>
            <p:nvPr userDrawn="1"/>
          </p:nvSpPr>
          <p:spPr bwMode="auto">
            <a:xfrm>
              <a:off x="5232105"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6" name="Oval 141"/>
            <p:cNvSpPr>
              <a:spLocks noChangeAspect="1" noChangeArrowheads="1"/>
            </p:cNvSpPr>
            <p:nvPr userDrawn="1"/>
          </p:nvSpPr>
          <p:spPr bwMode="auto">
            <a:xfrm>
              <a:off x="6435573"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7" name="Oval 142"/>
            <p:cNvSpPr>
              <a:spLocks noChangeAspect="1" noChangeArrowheads="1"/>
            </p:cNvSpPr>
            <p:nvPr userDrawn="1"/>
          </p:nvSpPr>
          <p:spPr bwMode="auto">
            <a:xfrm>
              <a:off x="6568295"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8" name="Oval 143"/>
            <p:cNvSpPr>
              <a:spLocks noChangeAspect="1" noChangeArrowheads="1"/>
            </p:cNvSpPr>
            <p:nvPr userDrawn="1"/>
          </p:nvSpPr>
          <p:spPr bwMode="auto">
            <a:xfrm>
              <a:off x="6702810"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79" name="Oval 144"/>
            <p:cNvSpPr>
              <a:spLocks noChangeAspect="1" noChangeArrowheads="1"/>
            </p:cNvSpPr>
            <p:nvPr userDrawn="1"/>
          </p:nvSpPr>
          <p:spPr bwMode="auto">
            <a:xfrm>
              <a:off x="7370011"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0" name="Oval 145"/>
            <p:cNvSpPr>
              <a:spLocks noChangeAspect="1" noChangeArrowheads="1"/>
            </p:cNvSpPr>
            <p:nvPr userDrawn="1"/>
          </p:nvSpPr>
          <p:spPr bwMode="auto">
            <a:xfrm>
              <a:off x="7906280"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1" name="Oval 146"/>
            <p:cNvSpPr>
              <a:spLocks noChangeAspect="1" noChangeArrowheads="1"/>
            </p:cNvSpPr>
            <p:nvPr userDrawn="1"/>
          </p:nvSpPr>
          <p:spPr bwMode="auto">
            <a:xfrm>
              <a:off x="8039001"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2" name="Oval 147"/>
            <p:cNvSpPr>
              <a:spLocks noChangeAspect="1" noChangeArrowheads="1"/>
            </p:cNvSpPr>
            <p:nvPr userDrawn="1"/>
          </p:nvSpPr>
          <p:spPr bwMode="auto">
            <a:xfrm>
              <a:off x="8173518"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3" name="Oval 148"/>
            <p:cNvSpPr>
              <a:spLocks noChangeAspect="1" noChangeArrowheads="1"/>
            </p:cNvSpPr>
            <p:nvPr userDrawn="1"/>
          </p:nvSpPr>
          <p:spPr bwMode="auto">
            <a:xfrm>
              <a:off x="8306240"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4" name="Oval 149"/>
            <p:cNvSpPr>
              <a:spLocks noChangeAspect="1" noChangeArrowheads="1"/>
            </p:cNvSpPr>
            <p:nvPr userDrawn="1"/>
          </p:nvSpPr>
          <p:spPr bwMode="auto">
            <a:xfrm>
              <a:off x="8440756"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5" name="Oval 150"/>
            <p:cNvSpPr>
              <a:spLocks noChangeAspect="1" noChangeArrowheads="1"/>
            </p:cNvSpPr>
            <p:nvPr userDrawn="1"/>
          </p:nvSpPr>
          <p:spPr bwMode="auto">
            <a:xfrm>
              <a:off x="8573477"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6" name="Oval 151"/>
            <p:cNvSpPr>
              <a:spLocks noChangeAspect="1" noChangeArrowheads="1"/>
            </p:cNvSpPr>
            <p:nvPr userDrawn="1"/>
          </p:nvSpPr>
          <p:spPr bwMode="auto">
            <a:xfrm>
              <a:off x="8707994"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7" name="Oval 152"/>
            <p:cNvSpPr>
              <a:spLocks noChangeAspect="1" noChangeArrowheads="1"/>
            </p:cNvSpPr>
            <p:nvPr userDrawn="1"/>
          </p:nvSpPr>
          <p:spPr bwMode="auto">
            <a:xfrm>
              <a:off x="8840717"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8" name="Oval 153"/>
            <p:cNvSpPr>
              <a:spLocks noChangeAspect="1" noChangeArrowheads="1"/>
            </p:cNvSpPr>
            <p:nvPr userDrawn="1"/>
          </p:nvSpPr>
          <p:spPr bwMode="auto">
            <a:xfrm>
              <a:off x="8975232"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89" name="Oval 154"/>
            <p:cNvSpPr>
              <a:spLocks noChangeAspect="1" noChangeArrowheads="1"/>
            </p:cNvSpPr>
            <p:nvPr userDrawn="1"/>
          </p:nvSpPr>
          <p:spPr bwMode="auto">
            <a:xfrm>
              <a:off x="9107954"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0" name="Oval 155"/>
            <p:cNvSpPr>
              <a:spLocks noChangeAspect="1" noChangeArrowheads="1"/>
            </p:cNvSpPr>
            <p:nvPr userDrawn="1"/>
          </p:nvSpPr>
          <p:spPr bwMode="auto">
            <a:xfrm>
              <a:off x="9242471"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1" name="Oval 156"/>
            <p:cNvSpPr>
              <a:spLocks noChangeAspect="1" noChangeArrowheads="1"/>
            </p:cNvSpPr>
            <p:nvPr userDrawn="1"/>
          </p:nvSpPr>
          <p:spPr bwMode="auto">
            <a:xfrm>
              <a:off x="9375191"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2" name="Oval 157"/>
            <p:cNvSpPr>
              <a:spLocks noChangeAspect="1" noChangeArrowheads="1"/>
            </p:cNvSpPr>
            <p:nvPr userDrawn="1"/>
          </p:nvSpPr>
          <p:spPr bwMode="auto">
            <a:xfrm>
              <a:off x="9509709"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3" name="Oval 158"/>
            <p:cNvSpPr>
              <a:spLocks noChangeAspect="1" noChangeArrowheads="1"/>
            </p:cNvSpPr>
            <p:nvPr userDrawn="1"/>
          </p:nvSpPr>
          <p:spPr bwMode="auto">
            <a:xfrm>
              <a:off x="9642431"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4" name="Oval 159"/>
            <p:cNvSpPr>
              <a:spLocks noChangeAspect="1" noChangeArrowheads="1"/>
            </p:cNvSpPr>
            <p:nvPr userDrawn="1"/>
          </p:nvSpPr>
          <p:spPr bwMode="auto">
            <a:xfrm>
              <a:off x="9776947"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5" name="Oval 160"/>
            <p:cNvSpPr>
              <a:spLocks noChangeAspect="1" noChangeArrowheads="1"/>
            </p:cNvSpPr>
            <p:nvPr userDrawn="1"/>
          </p:nvSpPr>
          <p:spPr bwMode="auto">
            <a:xfrm>
              <a:off x="9909670" y="182966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6" name="Oval 161"/>
            <p:cNvSpPr>
              <a:spLocks noChangeAspect="1" noChangeArrowheads="1"/>
            </p:cNvSpPr>
            <p:nvPr userDrawn="1"/>
          </p:nvSpPr>
          <p:spPr bwMode="auto">
            <a:xfrm>
              <a:off x="10044184" y="182966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7" name="Oval 162"/>
            <p:cNvSpPr>
              <a:spLocks noChangeAspect="1" noChangeArrowheads="1"/>
            </p:cNvSpPr>
            <p:nvPr userDrawn="1"/>
          </p:nvSpPr>
          <p:spPr bwMode="auto">
            <a:xfrm>
              <a:off x="1758007"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8" name="Oval 163"/>
            <p:cNvSpPr>
              <a:spLocks noChangeAspect="1" noChangeArrowheads="1"/>
            </p:cNvSpPr>
            <p:nvPr userDrawn="1"/>
          </p:nvSpPr>
          <p:spPr bwMode="auto">
            <a:xfrm>
              <a:off x="1890730"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99" name="Oval 164"/>
            <p:cNvSpPr>
              <a:spLocks noChangeAspect="1" noChangeArrowheads="1"/>
            </p:cNvSpPr>
            <p:nvPr userDrawn="1"/>
          </p:nvSpPr>
          <p:spPr bwMode="auto">
            <a:xfrm>
              <a:off x="2025246"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0" name="Oval 165"/>
            <p:cNvSpPr>
              <a:spLocks noChangeAspect="1" noChangeArrowheads="1"/>
            </p:cNvSpPr>
            <p:nvPr userDrawn="1"/>
          </p:nvSpPr>
          <p:spPr bwMode="auto">
            <a:xfrm>
              <a:off x="2157969"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1" name="Oval 166"/>
            <p:cNvSpPr>
              <a:spLocks noChangeAspect="1" noChangeArrowheads="1"/>
            </p:cNvSpPr>
            <p:nvPr userDrawn="1"/>
          </p:nvSpPr>
          <p:spPr bwMode="auto">
            <a:xfrm>
              <a:off x="2292483"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2" name="Oval 167"/>
            <p:cNvSpPr>
              <a:spLocks noChangeAspect="1" noChangeArrowheads="1"/>
            </p:cNvSpPr>
            <p:nvPr userDrawn="1"/>
          </p:nvSpPr>
          <p:spPr bwMode="auto">
            <a:xfrm>
              <a:off x="2425206"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3" name="Oval 168"/>
            <p:cNvSpPr>
              <a:spLocks noChangeAspect="1" noChangeArrowheads="1"/>
            </p:cNvSpPr>
            <p:nvPr userDrawn="1"/>
          </p:nvSpPr>
          <p:spPr bwMode="auto">
            <a:xfrm>
              <a:off x="2559723"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4" name="Oval 169"/>
            <p:cNvSpPr>
              <a:spLocks noChangeAspect="1" noChangeArrowheads="1"/>
            </p:cNvSpPr>
            <p:nvPr userDrawn="1"/>
          </p:nvSpPr>
          <p:spPr bwMode="auto">
            <a:xfrm>
              <a:off x="2692445"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5" name="Oval 170"/>
            <p:cNvSpPr>
              <a:spLocks noChangeAspect="1" noChangeArrowheads="1"/>
            </p:cNvSpPr>
            <p:nvPr userDrawn="1"/>
          </p:nvSpPr>
          <p:spPr bwMode="auto">
            <a:xfrm>
              <a:off x="2826960"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6" name="Oval 171"/>
            <p:cNvSpPr>
              <a:spLocks noChangeAspect="1" noChangeArrowheads="1"/>
            </p:cNvSpPr>
            <p:nvPr userDrawn="1"/>
          </p:nvSpPr>
          <p:spPr bwMode="auto">
            <a:xfrm>
              <a:off x="2959682"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7" name="Oval 172"/>
            <p:cNvSpPr>
              <a:spLocks noChangeAspect="1" noChangeArrowheads="1"/>
            </p:cNvSpPr>
            <p:nvPr userDrawn="1"/>
          </p:nvSpPr>
          <p:spPr bwMode="auto">
            <a:xfrm>
              <a:off x="3094198"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8" name="Oval 173"/>
            <p:cNvSpPr>
              <a:spLocks noChangeAspect="1" noChangeArrowheads="1"/>
            </p:cNvSpPr>
            <p:nvPr userDrawn="1"/>
          </p:nvSpPr>
          <p:spPr bwMode="auto">
            <a:xfrm>
              <a:off x="3226921"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09" name="Oval 174"/>
            <p:cNvSpPr>
              <a:spLocks noChangeAspect="1" noChangeArrowheads="1"/>
            </p:cNvSpPr>
            <p:nvPr userDrawn="1"/>
          </p:nvSpPr>
          <p:spPr bwMode="auto">
            <a:xfrm>
              <a:off x="3361437"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0" name="Oval 175"/>
            <p:cNvSpPr>
              <a:spLocks noChangeAspect="1" noChangeArrowheads="1"/>
            </p:cNvSpPr>
            <p:nvPr userDrawn="1"/>
          </p:nvSpPr>
          <p:spPr bwMode="auto">
            <a:xfrm>
              <a:off x="3494160"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1" name="Oval 176"/>
            <p:cNvSpPr>
              <a:spLocks noChangeAspect="1" noChangeArrowheads="1"/>
            </p:cNvSpPr>
            <p:nvPr userDrawn="1"/>
          </p:nvSpPr>
          <p:spPr bwMode="auto">
            <a:xfrm>
              <a:off x="3628674"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2" name="Oval 177"/>
            <p:cNvSpPr>
              <a:spLocks noChangeAspect="1" noChangeArrowheads="1"/>
            </p:cNvSpPr>
            <p:nvPr userDrawn="1"/>
          </p:nvSpPr>
          <p:spPr bwMode="auto">
            <a:xfrm>
              <a:off x="3761397"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3" name="Oval 178"/>
            <p:cNvSpPr>
              <a:spLocks noChangeAspect="1" noChangeArrowheads="1"/>
            </p:cNvSpPr>
            <p:nvPr userDrawn="1"/>
          </p:nvSpPr>
          <p:spPr bwMode="auto">
            <a:xfrm>
              <a:off x="3895912"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4" name="Oval 179"/>
            <p:cNvSpPr>
              <a:spLocks noChangeAspect="1" noChangeArrowheads="1"/>
            </p:cNvSpPr>
            <p:nvPr userDrawn="1"/>
          </p:nvSpPr>
          <p:spPr bwMode="auto">
            <a:xfrm>
              <a:off x="4028635"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5" name="Oval 180"/>
            <p:cNvSpPr>
              <a:spLocks noChangeAspect="1" noChangeArrowheads="1"/>
            </p:cNvSpPr>
            <p:nvPr userDrawn="1"/>
          </p:nvSpPr>
          <p:spPr bwMode="auto">
            <a:xfrm>
              <a:off x="4564906"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6" name="Oval 181"/>
            <p:cNvSpPr>
              <a:spLocks noChangeAspect="1" noChangeArrowheads="1"/>
            </p:cNvSpPr>
            <p:nvPr userDrawn="1"/>
          </p:nvSpPr>
          <p:spPr bwMode="auto">
            <a:xfrm>
              <a:off x="4697627"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7" name="Oval 182"/>
            <p:cNvSpPr>
              <a:spLocks noChangeAspect="1" noChangeArrowheads="1"/>
            </p:cNvSpPr>
            <p:nvPr userDrawn="1"/>
          </p:nvSpPr>
          <p:spPr bwMode="auto">
            <a:xfrm>
              <a:off x="4832143"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8" name="Oval 183"/>
            <p:cNvSpPr>
              <a:spLocks noChangeAspect="1" noChangeArrowheads="1"/>
            </p:cNvSpPr>
            <p:nvPr userDrawn="1"/>
          </p:nvSpPr>
          <p:spPr bwMode="auto">
            <a:xfrm>
              <a:off x="4964866"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19" name="Oval 184"/>
            <p:cNvSpPr>
              <a:spLocks noChangeAspect="1" noChangeArrowheads="1"/>
            </p:cNvSpPr>
            <p:nvPr userDrawn="1"/>
          </p:nvSpPr>
          <p:spPr bwMode="auto">
            <a:xfrm>
              <a:off x="5099382"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0" name="Oval 185"/>
            <p:cNvSpPr>
              <a:spLocks noChangeAspect="1" noChangeArrowheads="1"/>
            </p:cNvSpPr>
            <p:nvPr userDrawn="1"/>
          </p:nvSpPr>
          <p:spPr bwMode="auto">
            <a:xfrm>
              <a:off x="6301057"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1" name="Oval 186"/>
            <p:cNvSpPr>
              <a:spLocks noChangeAspect="1" noChangeArrowheads="1"/>
            </p:cNvSpPr>
            <p:nvPr userDrawn="1"/>
          </p:nvSpPr>
          <p:spPr bwMode="auto">
            <a:xfrm>
              <a:off x="6435573"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2" name="Oval 187"/>
            <p:cNvSpPr>
              <a:spLocks noChangeAspect="1" noChangeArrowheads="1"/>
            </p:cNvSpPr>
            <p:nvPr userDrawn="1"/>
          </p:nvSpPr>
          <p:spPr bwMode="auto">
            <a:xfrm>
              <a:off x="6568295"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3" name="Oval 188"/>
            <p:cNvSpPr>
              <a:spLocks noChangeAspect="1" noChangeArrowheads="1"/>
            </p:cNvSpPr>
            <p:nvPr userDrawn="1"/>
          </p:nvSpPr>
          <p:spPr bwMode="auto">
            <a:xfrm>
              <a:off x="6702810"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4" name="Oval 189"/>
            <p:cNvSpPr>
              <a:spLocks noChangeAspect="1" noChangeArrowheads="1"/>
            </p:cNvSpPr>
            <p:nvPr userDrawn="1"/>
          </p:nvSpPr>
          <p:spPr bwMode="auto">
            <a:xfrm>
              <a:off x="6835533"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5" name="Oval 190"/>
            <p:cNvSpPr>
              <a:spLocks noChangeAspect="1" noChangeArrowheads="1"/>
            </p:cNvSpPr>
            <p:nvPr userDrawn="1"/>
          </p:nvSpPr>
          <p:spPr bwMode="auto">
            <a:xfrm>
              <a:off x="7370011"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6" name="Oval 191"/>
            <p:cNvSpPr>
              <a:spLocks noChangeAspect="1" noChangeArrowheads="1"/>
            </p:cNvSpPr>
            <p:nvPr userDrawn="1"/>
          </p:nvSpPr>
          <p:spPr bwMode="auto">
            <a:xfrm>
              <a:off x="7504524"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7" name="Oval 192"/>
            <p:cNvSpPr>
              <a:spLocks noChangeAspect="1" noChangeArrowheads="1"/>
            </p:cNvSpPr>
            <p:nvPr userDrawn="1"/>
          </p:nvSpPr>
          <p:spPr bwMode="auto">
            <a:xfrm>
              <a:off x="7637247"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8" name="Oval 193"/>
            <p:cNvSpPr>
              <a:spLocks noChangeAspect="1" noChangeArrowheads="1"/>
            </p:cNvSpPr>
            <p:nvPr userDrawn="1"/>
          </p:nvSpPr>
          <p:spPr bwMode="auto">
            <a:xfrm>
              <a:off x="7771763"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29" name="Oval 194"/>
            <p:cNvSpPr>
              <a:spLocks noChangeAspect="1" noChangeArrowheads="1"/>
            </p:cNvSpPr>
            <p:nvPr userDrawn="1"/>
          </p:nvSpPr>
          <p:spPr bwMode="auto">
            <a:xfrm>
              <a:off x="7906280"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0" name="Oval 195"/>
            <p:cNvSpPr>
              <a:spLocks noChangeAspect="1" noChangeArrowheads="1"/>
            </p:cNvSpPr>
            <p:nvPr userDrawn="1"/>
          </p:nvSpPr>
          <p:spPr bwMode="auto">
            <a:xfrm>
              <a:off x="8039001"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1" name="Oval 196"/>
            <p:cNvSpPr>
              <a:spLocks noChangeAspect="1" noChangeArrowheads="1"/>
            </p:cNvSpPr>
            <p:nvPr userDrawn="1"/>
          </p:nvSpPr>
          <p:spPr bwMode="auto">
            <a:xfrm>
              <a:off x="8173518"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2" name="Oval 197"/>
            <p:cNvSpPr>
              <a:spLocks noChangeAspect="1" noChangeArrowheads="1"/>
            </p:cNvSpPr>
            <p:nvPr userDrawn="1"/>
          </p:nvSpPr>
          <p:spPr bwMode="auto">
            <a:xfrm>
              <a:off x="8306240"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3" name="Oval 198"/>
            <p:cNvSpPr>
              <a:spLocks noChangeAspect="1" noChangeArrowheads="1"/>
            </p:cNvSpPr>
            <p:nvPr userDrawn="1"/>
          </p:nvSpPr>
          <p:spPr bwMode="auto">
            <a:xfrm>
              <a:off x="8440756"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4" name="Oval 199"/>
            <p:cNvSpPr>
              <a:spLocks noChangeAspect="1" noChangeArrowheads="1"/>
            </p:cNvSpPr>
            <p:nvPr userDrawn="1"/>
          </p:nvSpPr>
          <p:spPr bwMode="auto">
            <a:xfrm>
              <a:off x="8573477"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5" name="Oval 200"/>
            <p:cNvSpPr>
              <a:spLocks noChangeAspect="1" noChangeArrowheads="1"/>
            </p:cNvSpPr>
            <p:nvPr userDrawn="1"/>
          </p:nvSpPr>
          <p:spPr bwMode="auto">
            <a:xfrm>
              <a:off x="8707994"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6" name="Oval 201"/>
            <p:cNvSpPr>
              <a:spLocks noChangeAspect="1" noChangeArrowheads="1"/>
            </p:cNvSpPr>
            <p:nvPr userDrawn="1"/>
          </p:nvSpPr>
          <p:spPr bwMode="auto">
            <a:xfrm>
              <a:off x="8840717"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7" name="Oval 202"/>
            <p:cNvSpPr>
              <a:spLocks noChangeAspect="1" noChangeArrowheads="1"/>
            </p:cNvSpPr>
            <p:nvPr userDrawn="1"/>
          </p:nvSpPr>
          <p:spPr bwMode="auto">
            <a:xfrm>
              <a:off x="8975232"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8" name="Oval 203"/>
            <p:cNvSpPr>
              <a:spLocks noChangeAspect="1" noChangeArrowheads="1"/>
            </p:cNvSpPr>
            <p:nvPr userDrawn="1"/>
          </p:nvSpPr>
          <p:spPr bwMode="auto">
            <a:xfrm>
              <a:off x="9107954"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39" name="Oval 204"/>
            <p:cNvSpPr>
              <a:spLocks noChangeAspect="1" noChangeArrowheads="1"/>
            </p:cNvSpPr>
            <p:nvPr userDrawn="1"/>
          </p:nvSpPr>
          <p:spPr bwMode="auto">
            <a:xfrm>
              <a:off x="9242471"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0" name="Oval 205"/>
            <p:cNvSpPr>
              <a:spLocks noChangeAspect="1" noChangeArrowheads="1"/>
            </p:cNvSpPr>
            <p:nvPr userDrawn="1"/>
          </p:nvSpPr>
          <p:spPr bwMode="auto">
            <a:xfrm>
              <a:off x="9375191"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1" name="Oval 206"/>
            <p:cNvSpPr>
              <a:spLocks noChangeAspect="1" noChangeArrowheads="1"/>
            </p:cNvSpPr>
            <p:nvPr userDrawn="1"/>
          </p:nvSpPr>
          <p:spPr bwMode="auto">
            <a:xfrm>
              <a:off x="9509709"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2" name="Oval 207"/>
            <p:cNvSpPr>
              <a:spLocks noChangeAspect="1" noChangeArrowheads="1"/>
            </p:cNvSpPr>
            <p:nvPr userDrawn="1"/>
          </p:nvSpPr>
          <p:spPr bwMode="auto">
            <a:xfrm>
              <a:off x="9642431"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3" name="Oval 208"/>
            <p:cNvSpPr>
              <a:spLocks noChangeAspect="1" noChangeArrowheads="1"/>
            </p:cNvSpPr>
            <p:nvPr userDrawn="1"/>
          </p:nvSpPr>
          <p:spPr bwMode="auto">
            <a:xfrm>
              <a:off x="9776947"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4" name="Oval 209"/>
            <p:cNvSpPr>
              <a:spLocks noChangeAspect="1" noChangeArrowheads="1"/>
            </p:cNvSpPr>
            <p:nvPr userDrawn="1"/>
          </p:nvSpPr>
          <p:spPr bwMode="auto">
            <a:xfrm>
              <a:off x="9909670"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5" name="Oval 210"/>
            <p:cNvSpPr>
              <a:spLocks noChangeAspect="1" noChangeArrowheads="1"/>
            </p:cNvSpPr>
            <p:nvPr userDrawn="1"/>
          </p:nvSpPr>
          <p:spPr bwMode="auto">
            <a:xfrm>
              <a:off x="10044184"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6" name="Oval 211"/>
            <p:cNvSpPr>
              <a:spLocks noChangeAspect="1" noChangeArrowheads="1"/>
            </p:cNvSpPr>
            <p:nvPr userDrawn="1"/>
          </p:nvSpPr>
          <p:spPr bwMode="auto">
            <a:xfrm>
              <a:off x="10176906"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7" name="Oval 212"/>
            <p:cNvSpPr>
              <a:spLocks noChangeAspect="1" noChangeArrowheads="1"/>
            </p:cNvSpPr>
            <p:nvPr userDrawn="1"/>
          </p:nvSpPr>
          <p:spPr bwMode="auto">
            <a:xfrm>
              <a:off x="10311424"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8" name="Oval 213"/>
            <p:cNvSpPr>
              <a:spLocks noChangeAspect="1" noChangeArrowheads="1"/>
            </p:cNvSpPr>
            <p:nvPr userDrawn="1"/>
          </p:nvSpPr>
          <p:spPr bwMode="auto">
            <a:xfrm>
              <a:off x="10444147"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49" name="Oval 214"/>
            <p:cNvSpPr>
              <a:spLocks noChangeAspect="1" noChangeArrowheads="1"/>
            </p:cNvSpPr>
            <p:nvPr userDrawn="1"/>
          </p:nvSpPr>
          <p:spPr bwMode="auto">
            <a:xfrm>
              <a:off x="10578661"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0" name="Oval 215"/>
            <p:cNvSpPr>
              <a:spLocks noChangeAspect="1" noChangeArrowheads="1"/>
            </p:cNvSpPr>
            <p:nvPr userDrawn="1"/>
          </p:nvSpPr>
          <p:spPr bwMode="auto">
            <a:xfrm>
              <a:off x="10711383"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1" name="Oval 216"/>
            <p:cNvSpPr>
              <a:spLocks noChangeAspect="1" noChangeArrowheads="1"/>
            </p:cNvSpPr>
            <p:nvPr userDrawn="1"/>
          </p:nvSpPr>
          <p:spPr bwMode="auto">
            <a:xfrm>
              <a:off x="10845899"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2" name="Oval 217"/>
            <p:cNvSpPr>
              <a:spLocks noChangeAspect="1" noChangeArrowheads="1"/>
            </p:cNvSpPr>
            <p:nvPr userDrawn="1"/>
          </p:nvSpPr>
          <p:spPr bwMode="auto">
            <a:xfrm>
              <a:off x="10978622"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3" name="Oval 218"/>
            <p:cNvSpPr>
              <a:spLocks noChangeAspect="1" noChangeArrowheads="1"/>
            </p:cNvSpPr>
            <p:nvPr userDrawn="1"/>
          </p:nvSpPr>
          <p:spPr bwMode="auto">
            <a:xfrm>
              <a:off x="1356254" y="195338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4" name="Oval 219"/>
            <p:cNvSpPr>
              <a:spLocks noChangeAspect="1" noChangeArrowheads="1"/>
            </p:cNvSpPr>
            <p:nvPr userDrawn="1"/>
          </p:nvSpPr>
          <p:spPr bwMode="auto">
            <a:xfrm>
              <a:off x="1490770"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5" name="Oval 220"/>
            <p:cNvSpPr>
              <a:spLocks noChangeAspect="1" noChangeArrowheads="1"/>
            </p:cNvSpPr>
            <p:nvPr userDrawn="1"/>
          </p:nvSpPr>
          <p:spPr bwMode="auto">
            <a:xfrm>
              <a:off x="1623491" y="195338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6" name="Oval 221"/>
            <p:cNvSpPr>
              <a:spLocks noChangeAspect="1" noChangeArrowheads="1"/>
            </p:cNvSpPr>
            <p:nvPr userDrawn="1"/>
          </p:nvSpPr>
          <p:spPr bwMode="auto">
            <a:xfrm>
              <a:off x="1758007"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7" name="Oval 222"/>
            <p:cNvSpPr>
              <a:spLocks noChangeAspect="1" noChangeArrowheads="1"/>
            </p:cNvSpPr>
            <p:nvPr userDrawn="1"/>
          </p:nvSpPr>
          <p:spPr bwMode="auto">
            <a:xfrm>
              <a:off x="1890730"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8" name="Oval 223"/>
            <p:cNvSpPr>
              <a:spLocks noChangeAspect="1" noChangeArrowheads="1"/>
            </p:cNvSpPr>
            <p:nvPr userDrawn="1"/>
          </p:nvSpPr>
          <p:spPr bwMode="auto">
            <a:xfrm>
              <a:off x="2025246"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59" name="Oval 224"/>
            <p:cNvSpPr>
              <a:spLocks noChangeAspect="1" noChangeArrowheads="1"/>
            </p:cNvSpPr>
            <p:nvPr userDrawn="1"/>
          </p:nvSpPr>
          <p:spPr bwMode="auto">
            <a:xfrm>
              <a:off x="2157969"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0" name="Oval 225"/>
            <p:cNvSpPr>
              <a:spLocks noChangeAspect="1" noChangeArrowheads="1"/>
            </p:cNvSpPr>
            <p:nvPr userDrawn="1"/>
          </p:nvSpPr>
          <p:spPr bwMode="auto">
            <a:xfrm>
              <a:off x="2292483"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1" name="Oval 226"/>
            <p:cNvSpPr>
              <a:spLocks noChangeAspect="1" noChangeArrowheads="1"/>
            </p:cNvSpPr>
            <p:nvPr userDrawn="1"/>
          </p:nvSpPr>
          <p:spPr bwMode="auto">
            <a:xfrm>
              <a:off x="2425206"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2" name="Oval 227"/>
            <p:cNvSpPr>
              <a:spLocks noChangeAspect="1" noChangeArrowheads="1"/>
            </p:cNvSpPr>
            <p:nvPr userDrawn="1"/>
          </p:nvSpPr>
          <p:spPr bwMode="auto">
            <a:xfrm>
              <a:off x="2559723"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3" name="Oval 228"/>
            <p:cNvSpPr>
              <a:spLocks noChangeAspect="1" noChangeArrowheads="1"/>
            </p:cNvSpPr>
            <p:nvPr userDrawn="1"/>
          </p:nvSpPr>
          <p:spPr bwMode="auto">
            <a:xfrm>
              <a:off x="2692445"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4" name="Oval 229"/>
            <p:cNvSpPr>
              <a:spLocks noChangeAspect="1" noChangeArrowheads="1"/>
            </p:cNvSpPr>
            <p:nvPr userDrawn="1"/>
          </p:nvSpPr>
          <p:spPr bwMode="auto">
            <a:xfrm>
              <a:off x="2826960"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5" name="Oval 230"/>
            <p:cNvSpPr>
              <a:spLocks noChangeAspect="1" noChangeArrowheads="1"/>
            </p:cNvSpPr>
            <p:nvPr userDrawn="1"/>
          </p:nvSpPr>
          <p:spPr bwMode="auto">
            <a:xfrm>
              <a:off x="2959682"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6" name="Oval 231"/>
            <p:cNvSpPr>
              <a:spLocks noChangeAspect="1" noChangeArrowheads="1"/>
            </p:cNvSpPr>
            <p:nvPr userDrawn="1"/>
          </p:nvSpPr>
          <p:spPr bwMode="auto">
            <a:xfrm>
              <a:off x="3094198"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7" name="Oval 232"/>
            <p:cNvSpPr>
              <a:spLocks noChangeAspect="1" noChangeArrowheads="1"/>
            </p:cNvSpPr>
            <p:nvPr userDrawn="1"/>
          </p:nvSpPr>
          <p:spPr bwMode="auto">
            <a:xfrm>
              <a:off x="3226921"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8" name="Oval 233"/>
            <p:cNvSpPr>
              <a:spLocks noChangeAspect="1" noChangeArrowheads="1"/>
            </p:cNvSpPr>
            <p:nvPr userDrawn="1"/>
          </p:nvSpPr>
          <p:spPr bwMode="auto">
            <a:xfrm>
              <a:off x="3361437"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69" name="Oval 234"/>
            <p:cNvSpPr>
              <a:spLocks noChangeAspect="1" noChangeArrowheads="1"/>
            </p:cNvSpPr>
            <p:nvPr userDrawn="1"/>
          </p:nvSpPr>
          <p:spPr bwMode="auto">
            <a:xfrm>
              <a:off x="3494160"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0" name="Oval 235"/>
            <p:cNvSpPr>
              <a:spLocks noChangeAspect="1" noChangeArrowheads="1"/>
            </p:cNvSpPr>
            <p:nvPr userDrawn="1"/>
          </p:nvSpPr>
          <p:spPr bwMode="auto">
            <a:xfrm>
              <a:off x="3761397"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1" name="Oval 236"/>
            <p:cNvSpPr>
              <a:spLocks noChangeAspect="1" noChangeArrowheads="1"/>
            </p:cNvSpPr>
            <p:nvPr userDrawn="1"/>
          </p:nvSpPr>
          <p:spPr bwMode="auto">
            <a:xfrm>
              <a:off x="3895912"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2" name="Oval 237"/>
            <p:cNvSpPr>
              <a:spLocks noChangeAspect="1" noChangeArrowheads="1"/>
            </p:cNvSpPr>
            <p:nvPr userDrawn="1"/>
          </p:nvSpPr>
          <p:spPr bwMode="auto">
            <a:xfrm>
              <a:off x="4028635"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3" name="Oval 238"/>
            <p:cNvSpPr>
              <a:spLocks noChangeAspect="1" noChangeArrowheads="1"/>
            </p:cNvSpPr>
            <p:nvPr userDrawn="1"/>
          </p:nvSpPr>
          <p:spPr bwMode="auto">
            <a:xfrm>
              <a:off x="4564906"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4" name="Oval 239"/>
            <p:cNvSpPr>
              <a:spLocks noChangeAspect="1" noChangeArrowheads="1"/>
            </p:cNvSpPr>
            <p:nvPr userDrawn="1"/>
          </p:nvSpPr>
          <p:spPr bwMode="auto">
            <a:xfrm>
              <a:off x="4697627"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5" name="Oval 240"/>
            <p:cNvSpPr>
              <a:spLocks noChangeAspect="1" noChangeArrowheads="1"/>
            </p:cNvSpPr>
            <p:nvPr userDrawn="1"/>
          </p:nvSpPr>
          <p:spPr bwMode="auto">
            <a:xfrm>
              <a:off x="4832143"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6" name="Oval 241"/>
            <p:cNvSpPr>
              <a:spLocks noChangeAspect="1" noChangeArrowheads="1"/>
            </p:cNvSpPr>
            <p:nvPr userDrawn="1"/>
          </p:nvSpPr>
          <p:spPr bwMode="auto">
            <a:xfrm>
              <a:off x="5366620"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7" name="Oval 242"/>
            <p:cNvSpPr>
              <a:spLocks noChangeAspect="1" noChangeArrowheads="1"/>
            </p:cNvSpPr>
            <p:nvPr userDrawn="1"/>
          </p:nvSpPr>
          <p:spPr bwMode="auto">
            <a:xfrm>
              <a:off x="6301057"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8" name="Oval 243"/>
            <p:cNvSpPr>
              <a:spLocks noChangeAspect="1" noChangeArrowheads="1"/>
            </p:cNvSpPr>
            <p:nvPr userDrawn="1"/>
          </p:nvSpPr>
          <p:spPr bwMode="auto">
            <a:xfrm>
              <a:off x="6435573"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79" name="Oval 244"/>
            <p:cNvSpPr>
              <a:spLocks noChangeAspect="1" noChangeArrowheads="1"/>
            </p:cNvSpPr>
            <p:nvPr userDrawn="1"/>
          </p:nvSpPr>
          <p:spPr bwMode="auto">
            <a:xfrm>
              <a:off x="6568295"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0" name="Oval 245"/>
            <p:cNvSpPr>
              <a:spLocks noChangeAspect="1" noChangeArrowheads="1"/>
            </p:cNvSpPr>
            <p:nvPr userDrawn="1"/>
          </p:nvSpPr>
          <p:spPr bwMode="auto">
            <a:xfrm>
              <a:off x="6702810"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1" name="Oval 246"/>
            <p:cNvSpPr>
              <a:spLocks noChangeAspect="1" noChangeArrowheads="1"/>
            </p:cNvSpPr>
            <p:nvPr userDrawn="1"/>
          </p:nvSpPr>
          <p:spPr bwMode="auto">
            <a:xfrm>
              <a:off x="6835533"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2" name="Oval 247"/>
            <p:cNvSpPr>
              <a:spLocks noChangeAspect="1" noChangeArrowheads="1"/>
            </p:cNvSpPr>
            <p:nvPr userDrawn="1"/>
          </p:nvSpPr>
          <p:spPr bwMode="auto">
            <a:xfrm>
              <a:off x="6970048"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3" name="Oval 248"/>
            <p:cNvSpPr>
              <a:spLocks noChangeAspect="1" noChangeArrowheads="1"/>
            </p:cNvSpPr>
            <p:nvPr userDrawn="1"/>
          </p:nvSpPr>
          <p:spPr bwMode="auto">
            <a:xfrm>
              <a:off x="7102771"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4" name="Oval 249"/>
            <p:cNvSpPr>
              <a:spLocks noChangeAspect="1" noChangeArrowheads="1"/>
            </p:cNvSpPr>
            <p:nvPr userDrawn="1"/>
          </p:nvSpPr>
          <p:spPr bwMode="auto">
            <a:xfrm>
              <a:off x="7237288"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5" name="Oval 250"/>
            <p:cNvSpPr>
              <a:spLocks noChangeAspect="1" noChangeArrowheads="1"/>
            </p:cNvSpPr>
            <p:nvPr userDrawn="1"/>
          </p:nvSpPr>
          <p:spPr bwMode="auto">
            <a:xfrm>
              <a:off x="7370011"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6" name="Oval 251"/>
            <p:cNvSpPr>
              <a:spLocks noChangeAspect="1" noChangeArrowheads="1"/>
            </p:cNvSpPr>
            <p:nvPr userDrawn="1"/>
          </p:nvSpPr>
          <p:spPr bwMode="auto">
            <a:xfrm>
              <a:off x="7504524"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7" name="Oval 252"/>
            <p:cNvSpPr>
              <a:spLocks noChangeAspect="1" noChangeArrowheads="1"/>
            </p:cNvSpPr>
            <p:nvPr userDrawn="1"/>
          </p:nvSpPr>
          <p:spPr bwMode="auto">
            <a:xfrm>
              <a:off x="7637247"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8" name="Oval 253"/>
            <p:cNvSpPr>
              <a:spLocks noChangeAspect="1" noChangeArrowheads="1"/>
            </p:cNvSpPr>
            <p:nvPr userDrawn="1"/>
          </p:nvSpPr>
          <p:spPr bwMode="auto">
            <a:xfrm>
              <a:off x="7771763"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89" name="Oval 254"/>
            <p:cNvSpPr>
              <a:spLocks noChangeAspect="1" noChangeArrowheads="1"/>
            </p:cNvSpPr>
            <p:nvPr userDrawn="1"/>
          </p:nvSpPr>
          <p:spPr bwMode="auto">
            <a:xfrm>
              <a:off x="7906280"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0" name="Oval 255"/>
            <p:cNvSpPr>
              <a:spLocks noChangeAspect="1" noChangeArrowheads="1"/>
            </p:cNvSpPr>
            <p:nvPr userDrawn="1"/>
          </p:nvSpPr>
          <p:spPr bwMode="auto">
            <a:xfrm>
              <a:off x="8039001"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1" name="Oval 256"/>
            <p:cNvSpPr>
              <a:spLocks noChangeAspect="1" noChangeArrowheads="1"/>
            </p:cNvSpPr>
            <p:nvPr userDrawn="1"/>
          </p:nvSpPr>
          <p:spPr bwMode="auto">
            <a:xfrm>
              <a:off x="8173518"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2" name="Oval 257"/>
            <p:cNvSpPr>
              <a:spLocks noChangeAspect="1" noChangeArrowheads="1"/>
            </p:cNvSpPr>
            <p:nvPr userDrawn="1"/>
          </p:nvSpPr>
          <p:spPr bwMode="auto">
            <a:xfrm>
              <a:off x="8306240"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3" name="Oval 258"/>
            <p:cNvSpPr>
              <a:spLocks noChangeAspect="1" noChangeArrowheads="1"/>
            </p:cNvSpPr>
            <p:nvPr userDrawn="1"/>
          </p:nvSpPr>
          <p:spPr bwMode="auto">
            <a:xfrm>
              <a:off x="8440756"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4" name="Oval 259"/>
            <p:cNvSpPr>
              <a:spLocks noChangeAspect="1" noChangeArrowheads="1"/>
            </p:cNvSpPr>
            <p:nvPr userDrawn="1"/>
          </p:nvSpPr>
          <p:spPr bwMode="auto">
            <a:xfrm>
              <a:off x="8573477"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5" name="Oval 260"/>
            <p:cNvSpPr>
              <a:spLocks noChangeAspect="1" noChangeArrowheads="1"/>
            </p:cNvSpPr>
            <p:nvPr userDrawn="1"/>
          </p:nvSpPr>
          <p:spPr bwMode="auto">
            <a:xfrm>
              <a:off x="8707994"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6" name="Oval 261"/>
            <p:cNvSpPr>
              <a:spLocks noChangeAspect="1" noChangeArrowheads="1"/>
            </p:cNvSpPr>
            <p:nvPr userDrawn="1"/>
          </p:nvSpPr>
          <p:spPr bwMode="auto">
            <a:xfrm>
              <a:off x="8840717"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7" name="Oval 262"/>
            <p:cNvSpPr>
              <a:spLocks noChangeAspect="1" noChangeArrowheads="1"/>
            </p:cNvSpPr>
            <p:nvPr userDrawn="1"/>
          </p:nvSpPr>
          <p:spPr bwMode="auto">
            <a:xfrm>
              <a:off x="8975232"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8" name="Oval 263"/>
            <p:cNvSpPr>
              <a:spLocks noChangeAspect="1" noChangeArrowheads="1"/>
            </p:cNvSpPr>
            <p:nvPr userDrawn="1"/>
          </p:nvSpPr>
          <p:spPr bwMode="auto">
            <a:xfrm>
              <a:off x="9107954"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299" name="Oval 264"/>
            <p:cNvSpPr>
              <a:spLocks noChangeAspect="1" noChangeArrowheads="1"/>
            </p:cNvSpPr>
            <p:nvPr userDrawn="1"/>
          </p:nvSpPr>
          <p:spPr bwMode="auto">
            <a:xfrm>
              <a:off x="9242471"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0" name="Oval 265"/>
            <p:cNvSpPr>
              <a:spLocks noChangeAspect="1" noChangeArrowheads="1"/>
            </p:cNvSpPr>
            <p:nvPr userDrawn="1"/>
          </p:nvSpPr>
          <p:spPr bwMode="auto">
            <a:xfrm>
              <a:off x="9375191"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1" name="Oval 266"/>
            <p:cNvSpPr>
              <a:spLocks noChangeAspect="1" noChangeArrowheads="1"/>
            </p:cNvSpPr>
            <p:nvPr userDrawn="1"/>
          </p:nvSpPr>
          <p:spPr bwMode="auto">
            <a:xfrm>
              <a:off x="9509709"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2" name="Oval 267"/>
            <p:cNvSpPr>
              <a:spLocks noChangeAspect="1" noChangeArrowheads="1"/>
            </p:cNvSpPr>
            <p:nvPr userDrawn="1"/>
          </p:nvSpPr>
          <p:spPr bwMode="auto">
            <a:xfrm>
              <a:off x="9642431"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3" name="Oval 268"/>
            <p:cNvSpPr>
              <a:spLocks noChangeAspect="1" noChangeArrowheads="1"/>
            </p:cNvSpPr>
            <p:nvPr userDrawn="1"/>
          </p:nvSpPr>
          <p:spPr bwMode="auto">
            <a:xfrm>
              <a:off x="9776947"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4" name="Oval 269"/>
            <p:cNvSpPr>
              <a:spLocks noChangeAspect="1" noChangeArrowheads="1"/>
            </p:cNvSpPr>
            <p:nvPr userDrawn="1"/>
          </p:nvSpPr>
          <p:spPr bwMode="auto">
            <a:xfrm>
              <a:off x="9909670"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5" name="Oval 270"/>
            <p:cNvSpPr>
              <a:spLocks noChangeAspect="1" noChangeArrowheads="1"/>
            </p:cNvSpPr>
            <p:nvPr userDrawn="1"/>
          </p:nvSpPr>
          <p:spPr bwMode="auto">
            <a:xfrm>
              <a:off x="10044184"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6" name="Oval 271"/>
            <p:cNvSpPr>
              <a:spLocks noChangeAspect="1" noChangeArrowheads="1"/>
            </p:cNvSpPr>
            <p:nvPr userDrawn="1"/>
          </p:nvSpPr>
          <p:spPr bwMode="auto">
            <a:xfrm>
              <a:off x="10176906"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7" name="Oval 272"/>
            <p:cNvSpPr>
              <a:spLocks noChangeAspect="1" noChangeArrowheads="1"/>
            </p:cNvSpPr>
            <p:nvPr userDrawn="1"/>
          </p:nvSpPr>
          <p:spPr bwMode="auto">
            <a:xfrm>
              <a:off x="10311424"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8" name="Oval 273"/>
            <p:cNvSpPr>
              <a:spLocks noChangeAspect="1" noChangeArrowheads="1"/>
            </p:cNvSpPr>
            <p:nvPr userDrawn="1"/>
          </p:nvSpPr>
          <p:spPr bwMode="auto">
            <a:xfrm>
              <a:off x="10444147"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09" name="Oval 274"/>
            <p:cNvSpPr>
              <a:spLocks noChangeAspect="1" noChangeArrowheads="1"/>
            </p:cNvSpPr>
            <p:nvPr userDrawn="1"/>
          </p:nvSpPr>
          <p:spPr bwMode="auto">
            <a:xfrm>
              <a:off x="10578661"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0" name="Oval 275"/>
            <p:cNvSpPr>
              <a:spLocks noChangeAspect="1" noChangeArrowheads="1"/>
            </p:cNvSpPr>
            <p:nvPr userDrawn="1"/>
          </p:nvSpPr>
          <p:spPr bwMode="auto">
            <a:xfrm>
              <a:off x="10711383"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1" name="Oval 276"/>
            <p:cNvSpPr>
              <a:spLocks noChangeAspect="1" noChangeArrowheads="1"/>
            </p:cNvSpPr>
            <p:nvPr userDrawn="1"/>
          </p:nvSpPr>
          <p:spPr bwMode="auto">
            <a:xfrm>
              <a:off x="10845899"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2" name="Oval 277"/>
            <p:cNvSpPr>
              <a:spLocks noChangeAspect="1" noChangeArrowheads="1"/>
            </p:cNvSpPr>
            <p:nvPr userDrawn="1"/>
          </p:nvSpPr>
          <p:spPr bwMode="auto">
            <a:xfrm>
              <a:off x="10978622"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3" name="Oval 278"/>
            <p:cNvSpPr>
              <a:spLocks noChangeAspect="1" noChangeArrowheads="1"/>
            </p:cNvSpPr>
            <p:nvPr userDrawn="1"/>
          </p:nvSpPr>
          <p:spPr bwMode="auto">
            <a:xfrm>
              <a:off x="11113138"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4" name="Oval 279"/>
            <p:cNvSpPr>
              <a:spLocks noChangeAspect="1" noChangeArrowheads="1"/>
            </p:cNvSpPr>
            <p:nvPr userDrawn="1"/>
          </p:nvSpPr>
          <p:spPr bwMode="auto">
            <a:xfrm>
              <a:off x="1356254" y="207711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5" name="Oval 280"/>
            <p:cNvSpPr>
              <a:spLocks noChangeAspect="1" noChangeArrowheads="1"/>
            </p:cNvSpPr>
            <p:nvPr userDrawn="1"/>
          </p:nvSpPr>
          <p:spPr bwMode="auto">
            <a:xfrm>
              <a:off x="1490770"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6" name="Oval 281"/>
            <p:cNvSpPr>
              <a:spLocks noChangeAspect="1" noChangeArrowheads="1"/>
            </p:cNvSpPr>
            <p:nvPr userDrawn="1"/>
          </p:nvSpPr>
          <p:spPr bwMode="auto">
            <a:xfrm>
              <a:off x="1623491" y="207711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7" name="Oval 282"/>
            <p:cNvSpPr>
              <a:spLocks noChangeAspect="1" noChangeArrowheads="1"/>
            </p:cNvSpPr>
            <p:nvPr userDrawn="1"/>
          </p:nvSpPr>
          <p:spPr bwMode="auto">
            <a:xfrm>
              <a:off x="1758007"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8" name="Oval 283"/>
            <p:cNvSpPr>
              <a:spLocks noChangeAspect="1" noChangeArrowheads="1"/>
            </p:cNvSpPr>
            <p:nvPr userDrawn="1"/>
          </p:nvSpPr>
          <p:spPr bwMode="auto">
            <a:xfrm>
              <a:off x="1890730"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19" name="Oval 284"/>
            <p:cNvSpPr>
              <a:spLocks noChangeAspect="1" noChangeArrowheads="1"/>
            </p:cNvSpPr>
            <p:nvPr userDrawn="1"/>
          </p:nvSpPr>
          <p:spPr bwMode="auto">
            <a:xfrm>
              <a:off x="2025246"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0" name="Oval 285"/>
            <p:cNvSpPr>
              <a:spLocks noChangeAspect="1" noChangeArrowheads="1"/>
            </p:cNvSpPr>
            <p:nvPr userDrawn="1"/>
          </p:nvSpPr>
          <p:spPr bwMode="auto">
            <a:xfrm>
              <a:off x="2157969"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1" name="Oval 286"/>
            <p:cNvSpPr>
              <a:spLocks noChangeAspect="1" noChangeArrowheads="1"/>
            </p:cNvSpPr>
            <p:nvPr userDrawn="1"/>
          </p:nvSpPr>
          <p:spPr bwMode="auto">
            <a:xfrm>
              <a:off x="2292483"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2" name="Oval 287"/>
            <p:cNvSpPr>
              <a:spLocks noChangeAspect="1" noChangeArrowheads="1"/>
            </p:cNvSpPr>
            <p:nvPr userDrawn="1"/>
          </p:nvSpPr>
          <p:spPr bwMode="auto">
            <a:xfrm>
              <a:off x="2425206"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3" name="Oval 288"/>
            <p:cNvSpPr>
              <a:spLocks noChangeAspect="1" noChangeArrowheads="1"/>
            </p:cNvSpPr>
            <p:nvPr userDrawn="1"/>
          </p:nvSpPr>
          <p:spPr bwMode="auto">
            <a:xfrm>
              <a:off x="2559723"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4" name="Oval 289"/>
            <p:cNvSpPr>
              <a:spLocks noChangeAspect="1" noChangeArrowheads="1"/>
            </p:cNvSpPr>
            <p:nvPr userDrawn="1"/>
          </p:nvSpPr>
          <p:spPr bwMode="auto">
            <a:xfrm>
              <a:off x="2692445"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5" name="Oval 290"/>
            <p:cNvSpPr>
              <a:spLocks noChangeAspect="1" noChangeArrowheads="1"/>
            </p:cNvSpPr>
            <p:nvPr userDrawn="1"/>
          </p:nvSpPr>
          <p:spPr bwMode="auto">
            <a:xfrm>
              <a:off x="2826960"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6" name="Oval 291"/>
            <p:cNvSpPr>
              <a:spLocks noChangeAspect="1" noChangeArrowheads="1"/>
            </p:cNvSpPr>
            <p:nvPr userDrawn="1"/>
          </p:nvSpPr>
          <p:spPr bwMode="auto">
            <a:xfrm>
              <a:off x="2959682"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7" name="Oval 292"/>
            <p:cNvSpPr>
              <a:spLocks noChangeAspect="1" noChangeArrowheads="1"/>
            </p:cNvSpPr>
            <p:nvPr userDrawn="1"/>
          </p:nvSpPr>
          <p:spPr bwMode="auto">
            <a:xfrm>
              <a:off x="3094198"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8" name="Oval 293"/>
            <p:cNvSpPr>
              <a:spLocks noChangeAspect="1" noChangeArrowheads="1"/>
            </p:cNvSpPr>
            <p:nvPr userDrawn="1"/>
          </p:nvSpPr>
          <p:spPr bwMode="auto">
            <a:xfrm>
              <a:off x="3226921"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29" name="Oval 294"/>
            <p:cNvSpPr>
              <a:spLocks noChangeAspect="1" noChangeArrowheads="1"/>
            </p:cNvSpPr>
            <p:nvPr userDrawn="1"/>
          </p:nvSpPr>
          <p:spPr bwMode="auto">
            <a:xfrm>
              <a:off x="3361437"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0" name="Oval 295"/>
            <p:cNvSpPr>
              <a:spLocks noChangeAspect="1" noChangeArrowheads="1"/>
            </p:cNvSpPr>
            <p:nvPr userDrawn="1"/>
          </p:nvSpPr>
          <p:spPr bwMode="auto">
            <a:xfrm>
              <a:off x="3494160"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1" name="Oval 296"/>
            <p:cNvSpPr>
              <a:spLocks noChangeAspect="1" noChangeArrowheads="1"/>
            </p:cNvSpPr>
            <p:nvPr userDrawn="1"/>
          </p:nvSpPr>
          <p:spPr bwMode="auto">
            <a:xfrm>
              <a:off x="3895912"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2" name="Oval 297"/>
            <p:cNvSpPr>
              <a:spLocks noChangeAspect="1" noChangeArrowheads="1"/>
            </p:cNvSpPr>
            <p:nvPr userDrawn="1"/>
          </p:nvSpPr>
          <p:spPr bwMode="auto">
            <a:xfrm>
              <a:off x="4028635"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3" name="Oval 298"/>
            <p:cNvSpPr>
              <a:spLocks noChangeAspect="1" noChangeArrowheads="1"/>
            </p:cNvSpPr>
            <p:nvPr userDrawn="1"/>
          </p:nvSpPr>
          <p:spPr bwMode="auto">
            <a:xfrm>
              <a:off x="4564906"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4" name="Oval 299"/>
            <p:cNvSpPr>
              <a:spLocks noChangeAspect="1" noChangeArrowheads="1"/>
            </p:cNvSpPr>
            <p:nvPr userDrawn="1"/>
          </p:nvSpPr>
          <p:spPr bwMode="auto">
            <a:xfrm>
              <a:off x="4697627"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5" name="Oval 300"/>
            <p:cNvSpPr>
              <a:spLocks noChangeAspect="1" noChangeArrowheads="1"/>
            </p:cNvSpPr>
            <p:nvPr userDrawn="1"/>
          </p:nvSpPr>
          <p:spPr bwMode="auto">
            <a:xfrm>
              <a:off x="5366620"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6" name="Oval 301"/>
            <p:cNvSpPr>
              <a:spLocks noChangeAspect="1" noChangeArrowheads="1"/>
            </p:cNvSpPr>
            <p:nvPr userDrawn="1"/>
          </p:nvSpPr>
          <p:spPr bwMode="auto">
            <a:xfrm>
              <a:off x="5499341"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7" name="Oval 302"/>
            <p:cNvSpPr>
              <a:spLocks noChangeAspect="1" noChangeArrowheads="1"/>
            </p:cNvSpPr>
            <p:nvPr userDrawn="1"/>
          </p:nvSpPr>
          <p:spPr bwMode="auto">
            <a:xfrm>
              <a:off x="6168334"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8" name="Oval 303"/>
            <p:cNvSpPr>
              <a:spLocks noChangeAspect="1" noChangeArrowheads="1"/>
            </p:cNvSpPr>
            <p:nvPr userDrawn="1"/>
          </p:nvSpPr>
          <p:spPr bwMode="auto">
            <a:xfrm>
              <a:off x="6301057"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39" name="Oval 304"/>
            <p:cNvSpPr>
              <a:spLocks noChangeAspect="1" noChangeArrowheads="1"/>
            </p:cNvSpPr>
            <p:nvPr userDrawn="1"/>
          </p:nvSpPr>
          <p:spPr bwMode="auto">
            <a:xfrm>
              <a:off x="6435573"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0" name="Oval 305"/>
            <p:cNvSpPr>
              <a:spLocks noChangeAspect="1" noChangeArrowheads="1"/>
            </p:cNvSpPr>
            <p:nvPr userDrawn="1"/>
          </p:nvSpPr>
          <p:spPr bwMode="auto">
            <a:xfrm>
              <a:off x="6568295"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1" name="Oval 306"/>
            <p:cNvSpPr>
              <a:spLocks noChangeAspect="1" noChangeArrowheads="1"/>
            </p:cNvSpPr>
            <p:nvPr userDrawn="1"/>
          </p:nvSpPr>
          <p:spPr bwMode="auto">
            <a:xfrm>
              <a:off x="6702810"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2" name="Oval 307"/>
            <p:cNvSpPr>
              <a:spLocks noChangeAspect="1" noChangeArrowheads="1"/>
            </p:cNvSpPr>
            <p:nvPr userDrawn="1"/>
          </p:nvSpPr>
          <p:spPr bwMode="auto">
            <a:xfrm>
              <a:off x="6835533"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3" name="Oval 308"/>
            <p:cNvSpPr>
              <a:spLocks noChangeAspect="1" noChangeArrowheads="1"/>
            </p:cNvSpPr>
            <p:nvPr userDrawn="1"/>
          </p:nvSpPr>
          <p:spPr bwMode="auto">
            <a:xfrm>
              <a:off x="6970048"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4" name="Oval 309"/>
            <p:cNvSpPr>
              <a:spLocks noChangeAspect="1" noChangeArrowheads="1"/>
            </p:cNvSpPr>
            <p:nvPr userDrawn="1"/>
          </p:nvSpPr>
          <p:spPr bwMode="auto">
            <a:xfrm>
              <a:off x="7102771"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5" name="Oval 310"/>
            <p:cNvSpPr>
              <a:spLocks noChangeAspect="1" noChangeArrowheads="1"/>
            </p:cNvSpPr>
            <p:nvPr userDrawn="1"/>
          </p:nvSpPr>
          <p:spPr bwMode="auto">
            <a:xfrm>
              <a:off x="7237288"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6" name="Oval 311"/>
            <p:cNvSpPr>
              <a:spLocks noChangeAspect="1" noChangeArrowheads="1"/>
            </p:cNvSpPr>
            <p:nvPr userDrawn="1"/>
          </p:nvSpPr>
          <p:spPr bwMode="auto">
            <a:xfrm>
              <a:off x="7370011"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7" name="Oval 312"/>
            <p:cNvSpPr>
              <a:spLocks noChangeAspect="1" noChangeArrowheads="1"/>
            </p:cNvSpPr>
            <p:nvPr userDrawn="1"/>
          </p:nvSpPr>
          <p:spPr bwMode="auto">
            <a:xfrm>
              <a:off x="7504524"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8" name="Oval 313"/>
            <p:cNvSpPr>
              <a:spLocks noChangeAspect="1" noChangeArrowheads="1"/>
            </p:cNvSpPr>
            <p:nvPr userDrawn="1"/>
          </p:nvSpPr>
          <p:spPr bwMode="auto">
            <a:xfrm>
              <a:off x="7637247"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49" name="Oval 314"/>
            <p:cNvSpPr>
              <a:spLocks noChangeAspect="1" noChangeArrowheads="1"/>
            </p:cNvSpPr>
            <p:nvPr userDrawn="1"/>
          </p:nvSpPr>
          <p:spPr bwMode="auto">
            <a:xfrm>
              <a:off x="7771763"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0" name="Oval 315"/>
            <p:cNvSpPr>
              <a:spLocks noChangeAspect="1" noChangeArrowheads="1"/>
            </p:cNvSpPr>
            <p:nvPr userDrawn="1"/>
          </p:nvSpPr>
          <p:spPr bwMode="auto">
            <a:xfrm>
              <a:off x="7906280"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1" name="Oval 316"/>
            <p:cNvSpPr>
              <a:spLocks noChangeAspect="1" noChangeArrowheads="1"/>
            </p:cNvSpPr>
            <p:nvPr userDrawn="1"/>
          </p:nvSpPr>
          <p:spPr bwMode="auto">
            <a:xfrm>
              <a:off x="8039001"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2" name="Oval 317"/>
            <p:cNvSpPr>
              <a:spLocks noChangeAspect="1" noChangeArrowheads="1"/>
            </p:cNvSpPr>
            <p:nvPr userDrawn="1"/>
          </p:nvSpPr>
          <p:spPr bwMode="auto">
            <a:xfrm>
              <a:off x="8173518"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3" name="Oval 318"/>
            <p:cNvSpPr>
              <a:spLocks noChangeAspect="1" noChangeArrowheads="1"/>
            </p:cNvSpPr>
            <p:nvPr userDrawn="1"/>
          </p:nvSpPr>
          <p:spPr bwMode="auto">
            <a:xfrm>
              <a:off x="8306240"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4" name="Oval 319"/>
            <p:cNvSpPr>
              <a:spLocks noChangeAspect="1" noChangeArrowheads="1"/>
            </p:cNvSpPr>
            <p:nvPr userDrawn="1"/>
          </p:nvSpPr>
          <p:spPr bwMode="auto">
            <a:xfrm>
              <a:off x="8440756"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5" name="Oval 320"/>
            <p:cNvSpPr>
              <a:spLocks noChangeAspect="1" noChangeArrowheads="1"/>
            </p:cNvSpPr>
            <p:nvPr userDrawn="1"/>
          </p:nvSpPr>
          <p:spPr bwMode="auto">
            <a:xfrm>
              <a:off x="8573477"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6" name="Oval 321"/>
            <p:cNvSpPr>
              <a:spLocks noChangeAspect="1" noChangeArrowheads="1"/>
            </p:cNvSpPr>
            <p:nvPr userDrawn="1"/>
          </p:nvSpPr>
          <p:spPr bwMode="auto">
            <a:xfrm>
              <a:off x="8707994"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7" name="Oval 322"/>
            <p:cNvSpPr>
              <a:spLocks noChangeAspect="1" noChangeArrowheads="1"/>
            </p:cNvSpPr>
            <p:nvPr userDrawn="1"/>
          </p:nvSpPr>
          <p:spPr bwMode="auto">
            <a:xfrm>
              <a:off x="8840717"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8" name="Oval 323"/>
            <p:cNvSpPr>
              <a:spLocks noChangeAspect="1" noChangeArrowheads="1"/>
            </p:cNvSpPr>
            <p:nvPr userDrawn="1"/>
          </p:nvSpPr>
          <p:spPr bwMode="auto">
            <a:xfrm>
              <a:off x="8975232"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59" name="Oval 324"/>
            <p:cNvSpPr>
              <a:spLocks noChangeAspect="1" noChangeArrowheads="1"/>
            </p:cNvSpPr>
            <p:nvPr userDrawn="1"/>
          </p:nvSpPr>
          <p:spPr bwMode="auto">
            <a:xfrm>
              <a:off x="9107954"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0" name="Oval 325"/>
            <p:cNvSpPr>
              <a:spLocks noChangeAspect="1" noChangeArrowheads="1"/>
            </p:cNvSpPr>
            <p:nvPr userDrawn="1"/>
          </p:nvSpPr>
          <p:spPr bwMode="auto">
            <a:xfrm>
              <a:off x="9242471"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1" name="Oval 326"/>
            <p:cNvSpPr>
              <a:spLocks noChangeAspect="1" noChangeArrowheads="1"/>
            </p:cNvSpPr>
            <p:nvPr userDrawn="1"/>
          </p:nvSpPr>
          <p:spPr bwMode="auto">
            <a:xfrm>
              <a:off x="9375191"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2" name="Oval 327"/>
            <p:cNvSpPr>
              <a:spLocks noChangeAspect="1" noChangeArrowheads="1"/>
            </p:cNvSpPr>
            <p:nvPr userDrawn="1"/>
          </p:nvSpPr>
          <p:spPr bwMode="auto">
            <a:xfrm>
              <a:off x="9509708"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3" name="Oval 328"/>
            <p:cNvSpPr>
              <a:spLocks noChangeAspect="1" noChangeArrowheads="1"/>
            </p:cNvSpPr>
            <p:nvPr userDrawn="1"/>
          </p:nvSpPr>
          <p:spPr bwMode="auto">
            <a:xfrm>
              <a:off x="9642431"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4" name="Oval 329"/>
            <p:cNvSpPr>
              <a:spLocks noChangeAspect="1" noChangeArrowheads="1"/>
            </p:cNvSpPr>
            <p:nvPr userDrawn="1"/>
          </p:nvSpPr>
          <p:spPr bwMode="auto">
            <a:xfrm>
              <a:off x="9776947"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5" name="Oval 330"/>
            <p:cNvSpPr>
              <a:spLocks noChangeAspect="1" noChangeArrowheads="1"/>
            </p:cNvSpPr>
            <p:nvPr userDrawn="1"/>
          </p:nvSpPr>
          <p:spPr bwMode="auto">
            <a:xfrm>
              <a:off x="9909670"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6" name="Oval 331"/>
            <p:cNvSpPr>
              <a:spLocks noChangeAspect="1" noChangeArrowheads="1"/>
            </p:cNvSpPr>
            <p:nvPr userDrawn="1"/>
          </p:nvSpPr>
          <p:spPr bwMode="auto">
            <a:xfrm>
              <a:off x="10044184"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7" name="Oval 332"/>
            <p:cNvSpPr>
              <a:spLocks noChangeAspect="1" noChangeArrowheads="1"/>
            </p:cNvSpPr>
            <p:nvPr userDrawn="1"/>
          </p:nvSpPr>
          <p:spPr bwMode="auto">
            <a:xfrm>
              <a:off x="10176905"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8" name="Oval 333"/>
            <p:cNvSpPr>
              <a:spLocks noChangeAspect="1" noChangeArrowheads="1"/>
            </p:cNvSpPr>
            <p:nvPr userDrawn="1"/>
          </p:nvSpPr>
          <p:spPr bwMode="auto">
            <a:xfrm>
              <a:off x="10311424"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69" name="Oval 334"/>
            <p:cNvSpPr>
              <a:spLocks noChangeAspect="1" noChangeArrowheads="1"/>
            </p:cNvSpPr>
            <p:nvPr userDrawn="1"/>
          </p:nvSpPr>
          <p:spPr bwMode="auto">
            <a:xfrm>
              <a:off x="10444146"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0" name="Oval 335"/>
            <p:cNvSpPr>
              <a:spLocks noChangeAspect="1" noChangeArrowheads="1"/>
            </p:cNvSpPr>
            <p:nvPr userDrawn="1"/>
          </p:nvSpPr>
          <p:spPr bwMode="auto">
            <a:xfrm>
              <a:off x="10578661"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1" name="Oval 336"/>
            <p:cNvSpPr>
              <a:spLocks noChangeAspect="1" noChangeArrowheads="1"/>
            </p:cNvSpPr>
            <p:nvPr userDrawn="1"/>
          </p:nvSpPr>
          <p:spPr bwMode="auto">
            <a:xfrm>
              <a:off x="10711383"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2" name="Oval 337"/>
            <p:cNvSpPr>
              <a:spLocks noChangeAspect="1" noChangeArrowheads="1"/>
            </p:cNvSpPr>
            <p:nvPr userDrawn="1"/>
          </p:nvSpPr>
          <p:spPr bwMode="auto">
            <a:xfrm>
              <a:off x="10845899"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3" name="Oval 338"/>
            <p:cNvSpPr>
              <a:spLocks noChangeAspect="1" noChangeArrowheads="1"/>
            </p:cNvSpPr>
            <p:nvPr userDrawn="1"/>
          </p:nvSpPr>
          <p:spPr bwMode="auto">
            <a:xfrm>
              <a:off x="1223531"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4" name="Oval 339"/>
            <p:cNvSpPr>
              <a:spLocks noChangeAspect="1" noChangeArrowheads="1"/>
            </p:cNvSpPr>
            <p:nvPr userDrawn="1"/>
          </p:nvSpPr>
          <p:spPr bwMode="auto">
            <a:xfrm>
              <a:off x="1356254" y="220083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5" name="Oval 340"/>
            <p:cNvSpPr>
              <a:spLocks noChangeAspect="1" noChangeArrowheads="1"/>
            </p:cNvSpPr>
            <p:nvPr userDrawn="1"/>
          </p:nvSpPr>
          <p:spPr bwMode="auto">
            <a:xfrm>
              <a:off x="1490770"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6" name="Oval 341"/>
            <p:cNvSpPr>
              <a:spLocks noChangeAspect="1" noChangeArrowheads="1"/>
            </p:cNvSpPr>
            <p:nvPr userDrawn="1"/>
          </p:nvSpPr>
          <p:spPr bwMode="auto">
            <a:xfrm>
              <a:off x="1623491"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7" name="Oval 342"/>
            <p:cNvSpPr>
              <a:spLocks noChangeAspect="1" noChangeArrowheads="1"/>
            </p:cNvSpPr>
            <p:nvPr userDrawn="1"/>
          </p:nvSpPr>
          <p:spPr bwMode="auto">
            <a:xfrm>
              <a:off x="1758007"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8" name="Oval 343"/>
            <p:cNvSpPr>
              <a:spLocks noChangeAspect="1" noChangeArrowheads="1"/>
            </p:cNvSpPr>
            <p:nvPr userDrawn="1"/>
          </p:nvSpPr>
          <p:spPr bwMode="auto">
            <a:xfrm>
              <a:off x="1890730"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79" name="Oval 344"/>
            <p:cNvSpPr>
              <a:spLocks noChangeAspect="1" noChangeArrowheads="1"/>
            </p:cNvSpPr>
            <p:nvPr userDrawn="1"/>
          </p:nvSpPr>
          <p:spPr bwMode="auto">
            <a:xfrm>
              <a:off x="2025246"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0" name="Oval 345"/>
            <p:cNvSpPr>
              <a:spLocks noChangeAspect="1" noChangeArrowheads="1"/>
            </p:cNvSpPr>
            <p:nvPr userDrawn="1"/>
          </p:nvSpPr>
          <p:spPr bwMode="auto">
            <a:xfrm>
              <a:off x="2157969"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1" name="Oval 346"/>
            <p:cNvSpPr>
              <a:spLocks noChangeAspect="1" noChangeArrowheads="1"/>
            </p:cNvSpPr>
            <p:nvPr userDrawn="1"/>
          </p:nvSpPr>
          <p:spPr bwMode="auto">
            <a:xfrm>
              <a:off x="2292483"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2" name="Oval 347"/>
            <p:cNvSpPr>
              <a:spLocks noChangeAspect="1" noChangeArrowheads="1"/>
            </p:cNvSpPr>
            <p:nvPr userDrawn="1"/>
          </p:nvSpPr>
          <p:spPr bwMode="auto">
            <a:xfrm>
              <a:off x="2425206"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3" name="Oval 348"/>
            <p:cNvSpPr>
              <a:spLocks noChangeAspect="1" noChangeArrowheads="1"/>
            </p:cNvSpPr>
            <p:nvPr userDrawn="1"/>
          </p:nvSpPr>
          <p:spPr bwMode="auto">
            <a:xfrm>
              <a:off x="2559723"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4" name="Oval 349"/>
            <p:cNvSpPr>
              <a:spLocks noChangeAspect="1" noChangeArrowheads="1"/>
            </p:cNvSpPr>
            <p:nvPr userDrawn="1"/>
          </p:nvSpPr>
          <p:spPr bwMode="auto">
            <a:xfrm>
              <a:off x="2692445"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5" name="Oval 350"/>
            <p:cNvSpPr>
              <a:spLocks noChangeAspect="1" noChangeArrowheads="1"/>
            </p:cNvSpPr>
            <p:nvPr userDrawn="1"/>
          </p:nvSpPr>
          <p:spPr bwMode="auto">
            <a:xfrm>
              <a:off x="2826960"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6" name="Oval 351"/>
            <p:cNvSpPr>
              <a:spLocks noChangeAspect="1" noChangeArrowheads="1"/>
            </p:cNvSpPr>
            <p:nvPr userDrawn="1"/>
          </p:nvSpPr>
          <p:spPr bwMode="auto">
            <a:xfrm>
              <a:off x="2959682"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7" name="Oval 352"/>
            <p:cNvSpPr>
              <a:spLocks noChangeAspect="1" noChangeArrowheads="1"/>
            </p:cNvSpPr>
            <p:nvPr userDrawn="1"/>
          </p:nvSpPr>
          <p:spPr bwMode="auto">
            <a:xfrm>
              <a:off x="3094198"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8" name="Oval 353"/>
            <p:cNvSpPr>
              <a:spLocks noChangeAspect="1" noChangeArrowheads="1"/>
            </p:cNvSpPr>
            <p:nvPr userDrawn="1"/>
          </p:nvSpPr>
          <p:spPr bwMode="auto">
            <a:xfrm>
              <a:off x="3226921"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89" name="Oval 354"/>
            <p:cNvSpPr>
              <a:spLocks noChangeAspect="1" noChangeArrowheads="1"/>
            </p:cNvSpPr>
            <p:nvPr userDrawn="1"/>
          </p:nvSpPr>
          <p:spPr bwMode="auto">
            <a:xfrm>
              <a:off x="3761397"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0" name="Oval 355"/>
            <p:cNvSpPr>
              <a:spLocks noChangeAspect="1" noChangeArrowheads="1"/>
            </p:cNvSpPr>
            <p:nvPr userDrawn="1"/>
          </p:nvSpPr>
          <p:spPr bwMode="auto">
            <a:xfrm>
              <a:off x="4697627"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1" name="Oval 356"/>
            <p:cNvSpPr>
              <a:spLocks noChangeAspect="1" noChangeArrowheads="1"/>
            </p:cNvSpPr>
            <p:nvPr userDrawn="1"/>
          </p:nvSpPr>
          <p:spPr bwMode="auto">
            <a:xfrm>
              <a:off x="5232105" y="220083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2" name="Oval 357"/>
            <p:cNvSpPr>
              <a:spLocks noChangeAspect="1" noChangeArrowheads="1"/>
            </p:cNvSpPr>
            <p:nvPr userDrawn="1"/>
          </p:nvSpPr>
          <p:spPr bwMode="auto">
            <a:xfrm>
              <a:off x="6033819"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3" name="Oval 358"/>
            <p:cNvSpPr>
              <a:spLocks noChangeAspect="1" noChangeArrowheads="1"/>
            </p:cNvSpPr>
            <p:nvPr userDrawn="1"/>
          </p:nvSpPr>
          <p:spPr bwMode="auto">
            <a:xfrm>
              <a:off x="6168334"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4" name="Oval 359"/>
            <p:cNvSpPr>
              <a:spLocks noChangeAspect="1" noChangeArrowheads="1"/>
            </p:cNvSpPr>
            <p:nvPr userDrawn="1"/>
          </p:nvSpPr>
          <p:spPr bwMode="auto">
            <a:xfrm>
              <a:off x="6301057" y="2324554"/>
              <a:ext cx="102231"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395" name="Oval 360"/>
            <p:cNvSpPr>
              <a:spLocks noChangeAspect="1" noChangeArrowheads="1"/>
            </p:cNvSpPr>
            <p:nvPr userDrawn="1"/>
          </p:nvSpPr>
          <p:spPr bwMode="auto">
            <a:xfrm>
              <a:off x="6568295"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6" name="Oval 361"/>
            <p:cNvSpPr>
              <a:spLocks noChangeAspect="1" noChangeArrowheads="1"/>
            </p:cNvSpPr>
            <p:nvPr userDrawn="1"/>
          </p:nvSpPr>
          <p:spPr bwMode="auto">
            <a:xfrm>
              <a:off x="6702810"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7" name="Oval 362"/>
            <p:cNvSpPr>
              <a:spLocks noChangeAspect="1" noChangeArrowheads="1"/>
            </p:cNvSpPr>
            <p:nvPr userDrawn="1"/>
          </p:nvSpPr>
          <p:spPr bwMode="auto">
            <a:xfrm>
              <a:off x="6835533"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398" name="Oval 363"/>
            <p:cNvSpPr>
              <a:spLocks noChangeAspect="1" noChangeArrowheads="1"/>
            </p:cNvSpPr>
            <p:nvPr userDrawn="1"/>
          </p:nvSpPr>
          <p:spPr bwMode="auto">
            <a:xfrm>
              <a:off x="6970048" y="2324554"/>
              <a:ext cx="102232"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399" name="Oval 364"/>
            <p:cNvSpPr>
              <a:spLocks noChangeAspect="1" noChangeArrowheads="1"/>
            </p:cNvSpPr>
            <p:nvPr userDrawn="1"/>
          </p:nvSpPr>
          <p:spPr bwMode="auto">
            <a:xfrm>
              <a:off x="7102771"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0" name="Oval 365"/>
            <p:cNvSpPr>
              <a:spLocks noChangeAspect="1" noChangeArrowheads="1"/>
            </p:cNvSpPr>
            <p:nvPr userDrawn="1"/>
          </p:nvSpPr>
          <p:spPr bwMode="auto">
            <a:xfrm>
              <a:off x="7237288"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1" name="Oval 366"/>
            <p:cNvSpPr>
              <a:spLocks noChangeAspect="1" noChangeArrowheads="1"/>
            </p:cNvSpPr>
            <p:nvPr userDrawn="1"/>
          </p:nvSpPr>
          <p:spPr bwMode="auto">
            <a:xfrm>
              <a:off x="7370011"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2" name="Oval 367"/>
            <p:cNvSpPr>
              <a:spLocks noChangeAspect="1" noChangeArrowheads="1"/>
            </p:cNvSpPr>
            <p:nvPr userDrawn="1"/>
          </p:nvSpPr>
          <p:spPr bwMode="auto">
            <a:xfrm>
              <a:off x="7504524"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3" name="Oval 368"/>
            <p:cNvSpPr>
              <a:spLocks noChangeAspect="1" noChangeArrowheads="1"/>
            </p:cNvSpPr>
            <p:nvPr userDrawn="1"/>
          </p:nvSpPr>
          <p:spPr bwMode="auto">
            <a:xfrm>
              <a:off x="7637247"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4" name="Oval 369"/>
            <p:cNvSpPr>
              <a:spLocks noChangeAspect="1" noChangeArrowheads="1"/>
            </p:cNvSpPr>
            <p:nvPr userDrawn="1"/>
          </p:nvSpPr>
          <p:spPr bwMode="auto">
            <a:xfrm>
              <a:off x="7771763"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5" name="Oval 370"/>
            <p:cNvSpPr>
              <a:spLocks noChangeAspect="1" noChangeArrowheads="1"/>
            </p:cNvSpPr>
            <p:nvPr userDrawn="1"/>
          </p:nvSpPr>
          <p:spPr bwMode="auto">
            <a:xfrm>
              <a:off x="7906280"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6" name="Oval 371"/>
            <p:cNvSpPr>
              <a:spLocks noChangeAspect="1" noChangeArrowheads="1"/>
            </p:cNvSpPr>
            <p:nvPr userDrawn="1"/>
          </p:nvSpPr>
          <p:spPr bwMode="auto">
            <a:xfrm>
              <a:off x="8039001"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7" name="Oval 372"/>
            <p:cNvSpPr>
              <a:spLocks noChangeAspect="1" noChangeArrowheads="1"/>
            </p:cNvSpPr>
            <p:nvPr userDrawn="1"/>
          </p:nvSpPr>
          <p:spPr bwMode="auto">
            <a:xfrm>
              <a:off x="8173518"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8" name="Oval 373"/>
            <p:cNvSpPr>
              <a:spLocks noChangeAspect="1" noChangeArrowheads="1"/>
            </p:cNvSpPr>
            <p:nvPr userDrawn="1"/>
          </p:nvSpPr>
          <p:spPr bwMode="auto">
            <a:xfrm>
              <a:off x="8306240"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09" name="Oval 374"/>
            <p:cNvSpPr>
              <a:spLocks noChangeAspect="1" noChangeArrowheads="1"/>
            </p:cNvSpPr>
            <p:nvPr userDrawn="1"/>
          </p:nvSpPr>
          <p:spPr bwMode="auto">
            <a:xfrm>
              <a:off x="8440756"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0" name="Oval 375"/>
            <p:cNvSpPr>
              <a:spLocks noChangeAspect="1" noChangeArrowheads="1"/>
            </p:cNvSpPr>
            <p:nvPr userDrawn="1"/>
          </p:nvSpPr>
          <p:spPr bwMode="auto">
            <a:xfrm>
              <a:off x="8573477"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1" name="Oval 376"/>
            <p:cNvSpPr>
              <a:spLocks noChangeAspect="1" noChangeArrowheads="1"/>
            </p:cNvSpPr>
            <p:nvPr userDrawn="1"/>
          </p:nvSpPr>
          <p:spPr bwMode="auto">
            <a:xfrm>
              <a:off x="8707994"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2" name="Oval 377"/>
            <p:cNvSpPr>
              <a:spLocks noChangeAspect="1" noChangeArrowheads="1"/>
            </p:cNvSpPr>
            <p:nvPr userDrawn="1"/>
          </p:nvSpPr>
          <p:spPr bwMode="auto">
            <a:xfrm>
              <a:off x="8840717"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3" name="Oval 378"/>
            <p:cNvSpPr>
              <a:spLocks noChangeAspect="1" noChangeArrowheads="1"/>
            </p:cNvSpPr>
            <p:nvPr userDrawn="1"/>
          </p:nvSpPr>
          <p:spPr bwMode="auto">
            <a:xfrm>
              <a:off x="8975232"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4" name="Oval 379"/>
            <p:cNvSpPr>
              <a:spLocks noChangeAspect="1" noChangeArrowheads="1"/>
            </p:cNvSpPr>
            <p:nvPr userDrawn="1"/>
          </p:nvSpPr>
          <p:spPr bwMode="auto">
            <a:xfrm>
              <a:off x="9107954"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5" name="Oval 380"/>
            <p:cNvSpPr>
              <a:spLocks noChangeAspect="1" noChangeArrowheads="1"/>
            </p:cNvSpPr>
            <p:nvPr userDrawn="1"/>
          </p:nvSpPr>
          <p:spPr bwMode="auto">
            <a:xfrm>
              <a:off x="9242471"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6" name="Oval 381"/>
            <p:cNvSpPr>
              <a:spLocks noChangeAspect="1" noChangeArrowheads="1"/>
            </p:cNvSpPr>
            <p:nvPr userDrawn="1"/>
          </p:nvSpPr>
          <p:spPr bwMode="auto">
            <a:xfrm>
              <a:off x="9375191"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7" name="Oval 382"/>
            <p:cNvSpPr>
              <a:spLocks noChangeAspect="1" noChangeArrowheads="1"/>
            </p:cNvSpPr>
            <p:nvPr userDrawn="1"/>
          </p:nvSpPr>
          <p:spPr bwMode="auto">
            <a:xfrm>
              <a:off x="9509708"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8" name="Oval 383"/>
            <p:cNvSpPr>
              <a:spLocks noChangeAspect="1" noChangeArrowheads="1"/>
            </p:cNvSpPr>
            <p:nvPr userDrawn="1"/>
          </p:nvSpPr>
          <p:spPr bwMode="auto">
            <a:xfrm>
              <a:off x="9642431"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19" name="Oval 384"/>
            <p:cNvSpPr>
              <a:spLocks noChangeAspect="1" noChangeArrowheads="1"/>
            </p:cNvSpPr>
            <p:nvPr userDrawn="1"/>
          </p:nvSpPr>
          <p:spPr bwMode="auto">
            <a:xfrm>
              <a:off x="9776947"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0" name="Oval 385"/>
            <p:cNvSpPr>
              <a:spLocks noChangeAspect="1" noChangeArrowheads="1"/>
            </p:cNvSpPr>
            <p:nvPr userDrawn="1"/>
          </p:nvSpPr>
          <p:spPr bwMode="auto">
            <a:xfrm>
              <a:off x="9909670"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1" name="Oval 386"/>
            <p:cNvSpPr>
              <a:spLocks noChangeAspect="1" noChangeArrowheads="1"/>
            </p:cNvSpPr>
            <p:nvPr userDrawn="1"/>
          </p:nvSpPr>
          <p:spPr bwMode="auto">
            <a:xfrm>
              <a:off x="10044184"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2" name="Oval 387"/>
            <p:cNvSpPr>
              <a:spLocks noChangeAspect="1" noChangeArrowheads="1"/>
            </p:cNvSpPr>
            <p:nvPr userDrawn="1"/>
          </p:nvSpPr>
          <p:spPr bwMode="auto">
            <a:xfrm>
              <a:off x="10176905"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3" name="Oval 388"/>
            <p:cNvSpPr>
              <a:spLocks noChangeAspect="1" noChangeArrowheads="1"/>
            </p:cNvSpPr>
            <p:nvPr userDrawn="1"/>
          </p:nvSpPr>
          <p:spPr bwMode="auto">
            <a:xfrm>
              <a:off x="10311424"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4" name="Oval 389"/>
            <p:cNvSpPr>
              <a:spLocks noChangeAspect="1" noChangeArrowheads="1"/>
            </p:cNvSpPr>
            <p:nvPr userDrawn="1"/>
          </p:nvSpPr>
          <p:spPr bwMode="auto">
            <a:xfrm>
              <a:off x="10444146"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5" name="Oval 390"/>
            <p:cNvSpPr>
              <a:spLocks noChangeAspect="1" noChangeArrowheads="1"/>
            </p:cNvSpPr>
            <p:nvPr userDrawn="1"/>
          </p:nvSpPr>
          <p:spPr bwMode="auto">
            <a:xfrm>
              <a:off x="10578661"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6" name="Oval 391"/>
            <p:cNvSpPr>
              <a:spLocks noChangeAspect="1" noChangeArrowheads="1"/>
            </p:cNvSpPr>
            <p:nvPr userDrawn="1"/>
          </p:nvSpPr>
          <p:spPr bwMode="auto">
            <a:xfrm>
              <a:off x="10711383"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7" name="Oval 392"/>
            <p:cNvSpPr>
              <a:spLocks noChangeAspect="1" noChangeArrowheads="1"/>
            </p:cNvSpPr>
            <p:nvPr userDrawn="1"/>
          </p:nvSpPr>
          <p:spPr bwMode="auto">
            <a:xfrm>
              <a:off x="1223531"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8" name="Oval 393"/>
            <p:cNvSpPr>
              <a:spLocks noChangeAspect="1" noChangeArrowheads="1"/>
            </p:cNvSpPr>
            <p:nvPr userDrawn="1"/>
          </p:nvSpPr>
          <p:spPr bwMode="auto">
            <a:xfrm>
              <a:off x="1356254" y="232455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29" name="Oval 394"/>
            <p:cNvSpPr>
              <a:spLocks noChangeAspect="1" noChangeArrowheads="1"/>
            </p:cNvSpPr>
            <p:nvPr userDrawn="1"/>
          </p:nvSpPr>
          <p:spPr bwMode="auto">
            <a:xfrm>
              <a:off x="1490770"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0" name="Oval 395"/>
            <p:cNvSpPr>
              <a:spLocks noChangeAspect="1" noChangeArrowheads="1"/>
            </p:cNvSpPr>
            <p:nvPr userDrawn="1"/>
          </p:nvSpPr>
          <p:spPr bwMode="auto">
            <a:xfrm>
              <a:off x="1623492" y="232455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1" name="Oval 396"/>
            <p:cNvSpPr>
              <a:spLocks noChangeAspect="1" noChangeArrowheads="1"/>
            </p:cNvSpPr>
            <p:nvPr userDrawn="1"/>
          </p:nvSpPr>
          <p:spPr bwMode="auto">
            <a:xfrm>
              <a:off x="2157969"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2" name="Oval 397"/>
            <p:cNvSpPr>
              <a:spLocks noChangeAspect="1" noChangeArrowheads="1"/>
            </p:cNvSpPr>
            <p:nvPr userDrawn="1"/>
          </p:nvSpPr>
          <p:spPr bwMode="auto">
            <a:xfrm>
              <a:off x="2292483"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3" name="Oval 398"/>
            <p:cNvSpPr>
              <a:spLocks noChangeAspect="1" noChangeArrowheads="1"/>
            </p:cNvSpPr>
            <p:nvPr userDrawn="1"/>
          </p:nvSpPr>
          <p:spPr bwMode="auto">
            <a:xfrm>
              <a:off x="2425206"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4" name="Oval 399"/>
            <p:cNvSpPr>
              <a:spLocks noChangeAspect="1" noChangeArrowheads="1"/>
            </p:cNvSpPr>
            <p:nvPr userDrawn="1"/>
          </p:nvSpPr>
          <p:spPr bwMode="auto">
            <a:xfrm>
              <a:off x="2559723"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5" name="Oval 400"/>
            <p:cNvSpPr>
              <a:spLocks noChangeAspect="1" noChangeArrowheads="1"/>
            </p:cNvSpPr>
            <p:nvPr userDrawn="1"/>
          </p:nvSpPr>
          <p:spPr bwMode="auto">
            <a:xfrm>
              <a:off x="2692446"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6" name="Oval 401"/>
            <p:cNvSpPr>
              <a:spLocks noChangeAspect="1" noChangeArrowheads="1"/>
            </p:cNvSpPr>
            <p:nvPr userDrawn="1"/>
          </p:nvSpPr>
          <p:spPr bwMode="auto">
            <a:xfrm>
              <a:off x="2826960"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7" name="Oval 402"/>
            <p:cNvSpPr>
              <a:spLocks noChangeAspect="1" noChangeArrowheads="1"/>
            </p:cNvSpPr>
            <p:nvPr userDrawn="1"/>
          </p:nvSpPr>
          <p:spPr bwMode="auto">
            <a:xfrm>
              <a:off x="2959682"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8" name="Oval 403"/>
            <p:cNvSpPr>
              <a:spLocks noChangeAspect="1" noChangeArrowheads="1"/>
            </p:cNvSpPr>
            <p:nvPr userDrawn="1"/>
          </p:nvSpPr>
          <p:spPr bwMode="auto">
            <a:xfrm>
              <a:off x="3094198"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39" name="Oval 404"/>
            <p:cNvSpPr>
              <a:spLocks noChangeAspect="1" noChangeArrowheads="1"/>
            </p:cNvSpPr>
            <p:nvPr userDrawn="1"/>
          </p:nvSpPr>
          <p:spPr bwMode="auto">
            <a:xfrm>
              <a:off x="3226921"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0" name="Oval 405"/>
            <p:cNvSpPr>
              <a:spLocks noChangeAspect="1" noChangeArrowheads="1"/>
            </p:cNvSpPr>
            <p:nvPr userDrawn="1"/>
          </p:nvSpPr>
          <p:spPr bwMode="auto">
            <a:xfrm>
              <a:off x="3761397"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1" name="Oval 406"/>
            <p:cNvSpPr>
              <a:spLocks noChangeAspect="1" noChangeArrowheads="1"/>
            </p:cNvSpPr>
            <p:nvPr userDrawn="1"/>
          </p:nvSpPr>
          <p:spPr bwMode="auto">
            <a:xfrm>
              <a:off x="3895912"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2" name="Oval 407"/>
            <p:cNvSpPr>
              <a:spLocks noChangeAspect="1" noChangeArrowheads="1"/>
            </p:cNvSpPr>
            <p:nvPr userDrawn="1"/>
          </p:nvSpPr>
          <p:spPr bwMode="auto">
            <a:xfrm>
              <a:off x="4028635"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3" name="Oval 408"/>
            <p:cNvSpPr>
              <a:spLocks noChangeAspect="1" noChangeArrowheads="1"/>
            </p:cNvSpPr>
            <p:nvPr userDrawn="1"/>
          </p:nvSpPr>
          <p:spPr bwMode="auto">
            <a:xfrm>
              <a:off x="5766581" y="2448276"/>
              <a:ext cx="102231" cy="102205"/>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444" name="Oval 409"/>
            <p:cNvSpPr>
              <a:spLocks noChangeAspect="1" noChangeArrowheads="1"/>
            </p:cNvSpPr>
            <p:nvPr userDrawn="1"/>
          </p:nvSpPr>
          <p:spPr bwMode="auto">
            <a:xfrm>
              <a:off x="6033819"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5" name="Oval 410"/>
            <p:cNvSpPr>
              <a:spLocks noChangeAspect="1" noChangeArrowheads="1"/>
            </p:cNvSpPr>
            <p:nvPr userDrawn="1"/>
          </p:nvSpPr>
          <p:spPr bwMode="auto">
            <a:xfrm>
              <a:off x="6168334"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6" name="Oval 411"/>
            <p:cNvSpPr>
              <a:spLocks noChangeAspect="1" noChangeArrowheads="1"/>
            </p:cNvSpPr>
            <p:nvPr userDrawn="1"/>
          </p:nvSpPr>
          <p:spPr bwMode="auto">
            <a:xfrm>
              <a:off x="6301057"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7" name="Oval 412"/>
            <p:cNvSpPr>
              <a:spLocks noChangeAspect="1" noChangeArrowheads="1"/>
            </p:cNvSpPr>
            <p:nvPr userDrawn="1"/>
          </p:nvSpPr>
          <p:spPr bwMode="auto">
            <a:xfrm>
              <a:off x="6568295"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8" name="Oval 413"/>
            <p:cNvSpPr>
              <a:spLocks noChangeAspect="1" noChangeArrowheads="1"/>
            </p:cNvSpPr>
            <p:nvPr userDrawn="1"/>
          </p:nvSpPr>
          <p:spPr bwMode="auto">
            <a:xfrm>
              <a:off x="6702810"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49" name="Oval 414"/>
            <p:cNvSpPr>
              <a:spLocks noChangeAspect="1" noChangeArrowheads="1"/>
            </p:cNvSpPr>
            <p:nvPr userDrawn="1"/>
          </p:nvSpPr>
          <p:spPr bwMode="auto">
            <a:xfrm>
              <a:off x="6835533"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0" name="Oval 415"/>
            <p:cNvSpPr>
              <a:spLocks noChangeAspect="1" noChangeArrowheads="1"/>
            </p:cNvSpPr>
            <p:nvPr userDrawn="1"/>
          </p:nvSpPr>
          <p:spPr bwMode="auto">
            <a:xfrm>
              <a:off x="6970048"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1" name="Oval 416"/>
            <p:cNvSpPr>
              <a:spLocks noChangeAspect="1" noChangeArrowheads="1"/>
            </p:cNvSpPr>
            <p:nvPr userDrawn="1"/>
          </p:nvSpPr>
          <p:spPr bwMode="auto">
            <a:xfrm>
              <a:off x="7102771"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2" name="Oval 417"/>
            <p:cNvSpPr>
              <a:spLocks noChangeAspect="1" noChangeArrowheads="1"/>
            </p:cNvSpPr>
            <p:nvPr userDrawn="1"/>
          </p:nvSpPr>
          <p:spPr bwMode="auto">
            <a:xfrm>
              <a:off x="7237288"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3" name="Oval 418"/>
            <p:cNvSpPr>
              <a:spLocks noChangeAspect="1" noChangeArrowheads="1"/>
            </p:cNvSpPr>
            <p:nvPr userDrawn="1"/>
          </p:nvSpPr>
          <p:spPr bwMode="auto">
            <a:xfrm>
              <a:off x="7370011"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4" name="Oval 419"/>
            <p:cNvSpPr>
              <a:spLocks noChangeAspect="1" noChangeArrowheads="1"/>
            </p:cNvSpPr>
            <p:nvPr userDrawn="1"/>
          </p:nvSpPr>
          <p:spPr bwMode="auto">
            <a:xfrm>
              <a:off x="7504524"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5" name="Oval 420"/>
            <p:cNvSpPr>
              <a:spLocks noChangeAspect="1" noChangeArrowheads="1"/>
            </p:cNvSpPr>
            <p:nvPr userDrawn="1"/>
          </p:nvSpPr>
          <p:spPr bwMode="auto">
            <a:xfrm>
              <a:off x="7637247"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6" name="Oval 421"/>
            <p:cNvSpPr>
              <a:spLocks noChangeAspect="1" noChangeArrowheads="1"/>
            </p:cNvSpPr>
            <p:nvPr userDrawn="1"/>
          </p:nvSpPr>
          <p:spPr bwMode="auto">
            <a:xfrm>
              <a:off x="7771763"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7" name="Oval 422"/>
            <p:cNvSpPr>
              <a:spLocks noChangeAspect="1" noChangeArrowheads="1"/>
            </p:cNvSpPr>
            <p:nvPr userDrawn="1"/>
          </p:nvSpPr>
          <p:spPr bwMode="auto">
            <a:xfrm>
              <a:off x="7906280"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8" name="Oval 423"/>
            <p:cNvSpPr>
              <a:spLocks noChangeAspect="1" noChangeArrowheads="1"/>
            </p:cNvSpPr>
            <p:nvPr userDrawn="1"/>
          </p:nvSpPr>
          <p:spPr bwMode="auto">
            <a:xfrm>
              <a:off x="8039001"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59" name="Oval 424"/>
            <p:cNvSpPr>
              <a:spLocks noChangeAspect="1" noChangeArrowheads="1"/>
            </p:cNvSpPr>
            <p:nvPr userDrawn="1"/>
          </p:nvSpPr>
          <p:spPr bwMode="auto">
            <a:xfrm>
              <a:off x="8173518"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0" name="Oval 425"/>
            <p:cNvSpPr>
              <a:spLocks noChangeAspect="1" noChangeArrowheads="1"/>
            </p:cNvSpPr>
            <p:nvPr userDrawn="1"/>
          </p:nvSpPr>
          <p:spPr bwMode="auto">
            <a:xfrm>
              <a:off x="8306240"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1" name="Oval 426"/>
            <p:cNvSpPr>
              <a:spLocks noChangeAspect="1" noChangeArrowheads="1"/>
            </p:cNvSpPr>
            <p:nvPr userDrawn="1"/>
          </p:nvSpPr>
          <p:spPr bwMode="auto">
            <a:xfrm>
              <a:off x="8440756"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2" name="Oval 427"/>
            <p:cNvSpPr>
              <a:spLocks noChangeAspect="1" noChangeArrowheads="1"/>
            </p:cNvSpPr>
            <p:nvPr userDrawn="1"/>
          </p:nvSpPr>
          <p:spPr bwMode="auto">
            <a:xfrm>
              <a:off x="8573477"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3" name="Oval 428"/>
            <p:cNvSpPr>
              <a:spLocks noChangeAspect="1" noChangeArrowheads="1"/>
            </p:cNvSpPr>
            <p:nvPr userDrawn="1"/>
          </p:nvSpPr>
          <p:spPr bwMode="auto">
            <a:xfrm>
              <a:off x="8707994"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4" name="Oval 429"/>
            <p:cNvSpPr>
              <a:spLocks noChangeAspect="1" noChangeArrowheads="1"/>
            </p:cNvSpPr>
            <p:nvPr userDrawn="1"/>
          </p:nvSpPr>
          <p:spPr bwMode="auto">
            <a:xfrm>
              <a:off x="8840717"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5" name="Oval 430"/>
            <p:cNvSpPr>
              <a:spLocks noChangeAspect="1" noChangeArrowheads="1"/>
            </p:cNvSpPr>
            <p:nvPr userDrawn="1"/>
          </p:nvSpPr>
          <p:spPr bwMode="auto">
            <a:xfrm>
              <a:off x="8975232"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6" name="Oval 431"/>
            <p:cNvSpPr>
              <a:spLocks noChangeAspect="1" noChangeArrowheads="1"/>
            </p:cNvSpPr>
            <p:nvPr userDrawn="1"/>
          </p:nvSpPr>
          <p:spPr bwMode="auto">
            <a:xfrm>
              <a:off x="9107954"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7" name="Oval 432"/>
            <p:cNvSpPr>
              <a:spLocks noChangeAspect="1" noChangeArrowheads="1"/>
            </p:cNvSpPr>
            <p:nvPr userDrawn="1"/>
          </p:nvSpPr>
          <p:spPr bwMode="auto">
            <a:xfrm>
              <a:off x="9242471"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8" name="Oval 433"/>
            <p:cNvSpPr>
              <a:spLocks noChangeAspect="1" noChangeArrowheads="1"/>
            </p:cNvSpPr>
            <p:nvPr userDrawn="1"/>
          </p:nvSpPr>
          <p:spPr bwMode="auto">
            <a:xfrm>
              <a:off x="9375191"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69" name="Oval 434"/>
            <p:cNvSpPr>
              <a:spLocks noChangeAspect="1" noChangeArrowheads="1"/>
            </p:cNvSpPr>
            <p:nvPr userDrawn="1"/>
          </p:nvSpPr>
          <p:spPr bwMode="auto">
            <a:xfrm>
              <a:off x="9509708"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0" name="Oval 435"/>
            <p:cNvSpPr>
              <a:spLocks noChangeAspect="1" noChangeArrowheads="1"/>
            </p:cNvSpPr>
            <p:nvPr userDrawn="1"/>
          </p:nvSpPr>
          <p:spPr bwMode="auto">
            <a:xfrm>
              <a:off x="9642431"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1" name="Oval 436"/>
            <p:cNvSpPr>
              <a:spLocks noChangeAspect="1" noChangeArrowheads="1"/>
            </p:cNvSpPr>
            <p:nvPr userDrawn="1"/>
          </p:nvSpPr>
          <p:spPr bwMode="auto">
            <a:xfrm>
              <a:off x="9776947"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2" name="Oval 437"/>
            <p:cNvSpPr>
              <a:spLocks noChangeAspect="1" noChangeArrowheads="1"/>
            </p:cNvSpPr>
            <p:nvPr userDrawn="1"/>
          </p:nvSpPr>
          <p:spPr bwMode="auto">
            <a:xfrm>
              <a:off x="10311424"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3" name="Oval 438"/>
            <p:cNvSpPr>
              <a:spLocks noChangeAspect="1" noChangeArrowheads="1"/>
            </p:cNvSpPr>
            <p:nvPr userDrawn="1"/>
          </p:nvSpPr>
          <p:spPr bwMode="auto">
            <a:xfrm>
              <a:off x="10444146"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4" name="Oval 439"/>
            <p:cNvSpPr>
              <a:spLocks noChangeAspect="1" noChangeArrowheads="1"/>
            </p:cNvSpPr>
            <p:nvPr userDrawn="1"/>
          </p:nvSpPr>
          <p:spPr bwMode="auto">
            <a:xfrm>
              <a:off x="1356254" y="2448276"/>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5" name="Oval 440"/>
            <p:cNvSpPr>
              <a:spLocks noChangeAspect="1" noChangeArrowheads="1"/>
            </p:cNvSpPr>
            <p:nvPr userDrawn="1"/>
          </p:nvSpPr>
          <p:spPr bwMode="auto">
            <a:xfrm>
              <a:off x="1490770"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6" name="Oval 441"/>
            <p:cNvSpPr>
              <a:spLocks noChangeAspect="1" noChangeArrowheads="1"/>
            </p:cNvSpPr>
            <p:nvPr userDrawn="1"/>
          </p:nvSpPr>
          <p:spPr bwMode="auto">
            <a:xfrm>
              <a:off x="1623492" y="2448276"/>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7" name="Oval 442"/>
            <p:cNvSpPr>
              <a:spLocks noChangeAspect="1" noChangeArrowheads="1"/>
            </p:cNvSpPr>
            <p:nvPr userDrawn="1"/>
          </p:nvSpPr>
          <p:spPr bwMode="auto">
            <a:xfrm>
              <a:off x="2157969"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8" name="Oval 443"/>
            <p:cNvSpPr>
              <a:spLocks noChangeAspect="1" noChangeArrowheads="1"/>
            </p:cNvSpPr>
            <p:nvPr userDrawn="1"/>
          </p:nvSpPr>
          <p:spPr bwMode="auto">
            <a:xfrm>
              <a:off x="2292483"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79" name="Oval 444"/>
            <p:cNvSpPr>
              <a:spLocks noChangeAspect="1" noChangeArrowheads="1"/>
            </p:cNvSpPr>
            <p:nvPr userDrawn="1"/>
          </p:nvSpPr>
          <p:spPr bwMode="auto">
            <a:xfrm>
              <a:off x="2425206"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0" name="Oval 445"/>
            <p:cNvSpPr>
              <a:spLocks noChangeAspect="1" noChangeArrowheads="1"/>
            </p:cNvSpPr>
            <p:nvPr userDrawn="1"/>
          </p:nvSpPr>
          <p:spPr bwMode="auto">
            <a:xfrm>
              <a:off x="2559723"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1" name="Oval 446"/>
            <p:cNvSpPr>
              <a:spLocks noChangeAspect="1" noChangeArrowheads="1"/>
            </p:cNvSpPr>
            <p:nvPr userDrawn="1"/>
          </p:nvSpPr>
          <p:spPr bwMode="auto">
            <a:xfrm>
              <a:off x="2692446"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2" name="Oval 447"/>
            <p:cNvSpPr>
              <a:spLocks noChangeAspect="1" noChangeArrowheads="1"/>
            </p:cNvSpPr>
            <p:nvPr userDrawn="1"/>
          </p:nvSpPr>
          <p:spPr bwMode="auto">
            <a:xfrm>
              <a:off x="2826960"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3" name="Oval 448"/>
            <p:cNvSpPr>
              <a:spLocks noChangeAspect="1" noChangeArrowheads="1"/>
            </p:cNvSpPr>
            <p:nvPr userDrawn="1"/>
          </p:nvSpPr>
          <p:spPr bwMode="auto">
            <a:xfrm>
              <a:off x="2959682"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4" name="Oval 449"/>
            <p:cNvSpPr>
              <a:spLocks noChangeAspect="1" noChangeArrowheads="1"/>
            </p:cNvSpPr>
            <p:nvPr userDrawn="1"/>
          </p:nvSpPr>
          <p:spPr bwMode="auto">
            <a:xfrm>
              <a:off x="3094198"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5" name="Oval 450"/>
            <p:cNvSpPr>
              <a:spLocks noChangeAspect="1" noChangeArrowheads="1"/>
            </p:cNvSpPr>
            <p:nvPr userDrawn="1"/>
          </p:nvSpPr>
          <p:spPr bwMode="auto">
            <a:xfrm>
              <a:off x="3226921"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6" name="Oval 451"/>
            <p:cNvSpPr>
              <a:spLocks noChangeAspect="1" noChangeArrowheads="1"/>
            </p:cNvSpPr>
            <p:nvPr userDrawn="1"/>
          </p:nvSpPr>
          <p:spPr bwMode="auto">
            <a:xfrm>
              <a:off x="3361437"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7" name="Oval 452"/>
            <p:cNvSpPr>
              <a:spLocks noChangeAspect="1" noChangeArrowheads="1"/>
            </p:cNvSpPr>
            <p:nvPr userDrawn="1"/>
          </p:nvSpPr>
          <p:spPr bwMode="auto">
            <a:xfrm>
              <a:off x="3761397"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8" name="Oval 453"/>
            <p:cNvSpPr>
              <a:spLocks noChangeAspect="1" noChangeArrowheads="1"/>
            </p:cNvSpPr>
            <p:nvPr userDrawn="1"/>
          </p:nvSpPr>
          <p:spPr bwMode="auto">
            <a:xfrm>
              <a:off x="3895912"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89" name="Oval 454"/>
            <p:cNvSpPr>
              <a:spLocks noChangeAspect="1" noChangeArrowheads="1"/>
            </p:cNvSpPr>
            <p:nvPr userDrawn="1"/>
          </p:nvSpPr>
          <p:spPr bwMode="auto">
            <a:xfrm>
              <a:off x="4028635"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0" name="Oval 455"/>
            <p:cNvSpPr>
              <a:spLocks noChangeAspect="1" noChangeArrowheads="1"/>
            </p:cNvSpPr>
            <p:nvPr userDrawn="1"/>
          </p:nvSpPr>
          <p:spPr bwMode="auto">
            <a:xfrm>
              <a:off x="4163152"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1" name="Oval 456"/>
            <p:cNvSpPr>
              <a:spLocks noChangeAspect="1" noChangeArrowheads="1"/>
            </p:cNvSpPr>
            <p:nvPr userDrawn="1"/>
          </p:nvSpPr>
          <p:spPr bwMode="auto">
            <a:xfrm>
              <a:off x="5766581"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2" name="Oval 457"/>
            <p:cNvSpPr>
              <a:spLocks noChangeAspect="1" noChangeArrowheads="1"/>
            </p:cNvSpPr>
            <p:nvPr userDrawn="1"/>
          </p:nvSpPr>
          <p:spPr bwMode="auto">
            <a:xfrm>
              <a:off x="6168334"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3" name="Oval 458"/>
            <p:cNvSpPr>
              <a:spLocks noChangeAspect="1" noChangeArrowheads="1"/>
            </p:cNvSpPr>
            <p:nvPr userDrawn="1"/>
          </p:nvSpPr>
          <p:spPr bwMode="auto">
            <a:xfrm>
              <a:off x="6568295"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4" name="Oval 459"/>
            <p:cNvSpPr>
              <a:spLocks noChangeAspect="1" noChangeArrowheads="1"/>
            </p:cNvSpPr>
            <p:nvPr userDrawn="1"/>
          </p:nvSpPr>
          <p:spPr bwMode="auto">
            <a:xfrm>
              <a:off x="6702810"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5" name="Oval 460"/>
            <p:cNvSpPr>
              <a:spLocks noChangeAspect="1" noChangeArrowheads="1"/>
            </p:cNvSpPr>
            <p:nvPr userDrawn="1"/>
          </p:nvSpPr>
          <p:spPr bwMode="auto">
            <a:xfrm>
              <a:off x="6835533"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6" name="Oval 461"/>
            <p:cNvSpPr>
              <a:spLocks noChangeAspect="1" noChangeArrowheads="1"/>
            </p:cNvSpPr>
            <p:nvPr userDrawn="1"/>
          </p:nvSpPr>
          <p:spPr bwMode="auto">
            <a:xfrm>
              <a:off x="6970048"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7" name="Oval 462"/>
            <p:cNvSpPr>
              <a:spLocks noChangeAspect="1" noChangeArrowheads="1"/>
            </p:cNvSpPr>
            <p:nvPr userDrawn="1"/>
          </p:nvSpPr>
          <p:spPr bwMode="auto">
            <a:xfrm>
              <a:off x="7102771"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8" name="Oval 463"/>
            <p:cNvSpPr>
              <a:spLocks noChangeAspect="1" noChangeArrowheads="1"/>
            </p:cNvSpPr>
            <p:nvPr userDrawn="1"/>
          </p:nvSpPr>
          <p:spPr bwMode="auto">
            <a:xfrm>
              <a:off x="7237288"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499" name="Oval 464"/>
            <p:cNvSpPr>
              <a:spLocks noChangeAspect="1" noChangeArrowheads="1"/>
            </p:cNvSpPr>
            <p:nvPr userDrawn="1"/>
          </p:nvSpPr>
          <p:spPr bwMode="auto">
            <a:xfrm>
              <a:off x="7370011"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0" name="Oval 465"/>
            <p:cNvSpPr>
              <a:spLocks noChangeAspect="1" noChangeArrowheads="1"/>
            </p:cNvSpPr>
            <p:nvPr userDrawn="1"/>
          </p:nvSpPr>
          <p:spPr bwMode="auto">
            <a:xfrm>
              <a:off x="7504524"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1" name="Oval 466"/>
            <p:cNvSpPr>
              <a:spLocks noChangeAspect="1" noChangeArrowheads="1"/>
            </p:cNvSpPr>
            <p:nvPr userDrawn="1"/>
          </p:nvSpPr>
          <p:spPr bwMode="auto">
            <a:xfrm>
              <a:off x="7637247"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2" name="Oval 467"/>
            <p:cNvSpPr>
              <a:spLocks noChangeAspect="1" noChangeArrowheads="1"/>
            </p:cNvSpPr>
            <p:nvPr userDrawn="1"/>
          </p:nvSpPr>
          <p:spPr bwMode="auto">
            <a:xfrm>
              <a:off x="7771763"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3" name="Oval 468"/>
            <p:cNvSpPr>
              <a:spLocks noChangeAspect="1" noChangeArrowheads="1"/>
            </p:cNvSpPr>
            <p:nvPr userDrawn="1"/>
          </p:nvSpPr>
          <p:spPr bwMode="auto">
            <a:xfrm>
              <a:off x="7906280"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4" name="Oval 469"/>
            <p:cNvSpPr>
              <a:spLocks noChangeAspect="1" noChangeArrowheads="1"/>
            </p:cNvSpPr>
            <p:nvPr userDrawn="1"/>
          </p:nvSpPr>
          <p:spPr bwMode="auto">
            <a:xfrm>
              <a:off x="8039001"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5" name="Oval 470"/>
            <p:cNvSpPr>
              <a:spLocks noChangeAspect="1" noChangeArrowheads="1"/>
            </p:cNvSpPr>
            <p:nvPr userDrawn="1"/>
          </p:nvSpPr>
          <p:spPr bwMode="auto">
            <a:xfrm>
              <a:off x="8173518"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6" name="Oval 471"/>
            <p:cNvSpPr>
              <a:spLocks noChangeAspect="1" noChangeArrowheads="1"/>
            </p:cNvSpPr>
            <p:nvPr userDrawn="1"/>
          </p:nvSpPr>
          <p:spPr bwMode="auto">
            <a:xfrm>
              <a:off x="8306240"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7" name="Oval 472"/>
            <p:cNvSpPr>
              <a:spLocks noChangeAspect="1" noChangeArrowheads="1"/>
            </p:cNvSpPr>
            <p:nvPr userDrawn="1"/>
          </p:nvSpPr>
          <p:spPr bwMode="auto">
            <a:xfrm>
              <a:off x="8440756"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8" name="Oval 473"/>
            <p:cNvSpPr>
              <a:spLocks noChangeAspect="1" noChangeArrowheads="1"/>
            </p:cNvSpPr>
            <p:nvPr userDrawn="1"/>
          </p:nvSpPr>
          <p:spPr bwMode="auto">
            <a:xfrm>
              <a:off x="8573477"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09" name="Oval 474"/>
            <p:cNvSpPr>
              <a:spLocks noChangeAspect="1" noChangeArrowheads="1"/>
            </p:cNvSpPr>
            <p:nvPr userDrawn="1"/>
          </p:nvSpPr>
          <p:spPr bwMode="auto">
            <a:xfrm>
              <a:off x="8707994"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0" name="Oval 475"/>
            <p:cNvSpPr>
              <a:spLocks noChangeAspect="1" noChangeArrowheads="1"/>
            </p:cNvSpPr>
            <p:nvPr userDrawn="1"/>
          </p:nvSpPr>
          <p:spPr bwMode="auto">
            <a:xfrm>
              <a:off x="8840717"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1" name="Oval 476"/>
            <p:cNvSpPr>
              <a:spLocks noChangeAspect="1" noChangeArrowheads="1"/>
            </p:cNvSpPr>
            <p:nvPr userDrawn="1"/>
          </p:nvSpPr>
          <p:spPr bwMode="auto">
            <a:xfrm>
              <a:off x="8975232"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2" name="Oval 477"/>
            <p:cNvSpPr>
              <a:spLocks noChangeAspect="1" noChangeArrowheads="1"/>
            </p:cNvSpPr>
            <p:nvPr userDrawn="1"/>
          </p:nvSpPr>
          <p:spPr bwMode="auto">
            <a:xfrm>
              <a:off x="9107954"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3" name="Oval 478"/>
            <p:cNvSpPr>
              <a:spLocks noChangeAspect="1" noChangeArrowheads="1"/>
            </p:cNvSpPr>
            <p:nvPr userDrawn="1"/>
          </p:nvSpPr>
          <p:spPr bwMode="auto">
            <a:xfrm>
              <a:off x="9242471"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4" name="Oval 479"/>
            <p:cNvSpPr>
              <a:spLocks noChangeAspect="1" noChangeArrowheads="1"/>
            </p:cNvSpPr>
            <p:nvPr userDrawn="1"/>
          </p:nvSpPr>
          <p:spPr bwMode="auto">
            <a:xfrm>
              <a:off x="9375191"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5" name="Oval 480"/>
            <p:cNvSpPr>
              <a:spLocks noChangeAspect="1" noChangeArrowheads="1"/>
            </p:cNvSpPr>
            <p:nvPr userDrawn="1"/>
          </p:nvSpPr>
          <p:spPr bwMode="auto">
            <a:xfrm>
              <a:off x="9509708"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6" name="Oval 481"/>
            <p:cNvSpPr>
              <a:spLocks noChangeAspect="1" noChangeArrowheads="1"/>
            </p:cNvSpPr>
            <p:nvPr userDrawn="1"/>
          </p:nvSpPr>
          <p:spPr bwMode="auto">
            <a:xfrm>
              <a:off x="9642431"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7" name="Oval 482"/>
            <p:cNvSpPr>
              <a:spLocks noChangeAspect="1" noChangeArrowheads="1"/>
            </p:cNvSpPr>
            <p:nvPr userDrawn="1"/>
          </p:nvSpPr>
          <p:spPr bwMode="auto">
            <a:xfrm>
              <a:off x="10311424"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8" name="Oval 483"/>
            <p:cNvSpPr>
              <a:spLocks noChangeAspect="1" noChangeArrowheads="1"/>
            </p:cNvSpPr>
            <p:nvPr userDrawn="1"/>
          </p:nvSpPr>
          <p:spPr bwMode="auto">
            <a:xfrm>
              <a:off x="10444146" y="257020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19" name="Oval 484"/>
            <p:cNvSpPr>
              <a:spLocks noChangeAspect="1" noChangeArrowheads="1"/>
            </p:cNvSpPr>
            <p:nvPr userDrawn="1"/>
          </p:nvSpPr>
          <p:spPr bwMode="auto">
            <a:xfrm>
              <a:off x="1356254" y="257020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0" name="Oval 485"/>
            <p:cNvSpPr>
              <a:spLocks noChangeAspect="1" noChangeArrowheads="1"/>
            </p:cNvSpPr>
            <p:nvPr userDrawn="1"/>
          </p:nvSpPr>
          <p:spPr bwMode="auto">
            <a:xfrm>
              <a:off x="2157969"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1" name="Oval 486"/>
            <p:cNvSpPr>
              <a:spLocks noChangeAspect="1" noChangeArrowheads="1"/>
            </p:cNvSpPr>
            <p:nvPr userDrawn="1"/>
          </p:nvSpPr>
          <p:spPr bwMode="auto">
            <a:xfrm>
              <a:off x="2292483"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2" name="Oval 487"/>
            <p:cNvSpPr>
              <a:spLocks noChangeAspect="1" noChangeArrowheads="1"/>
            </p:cNvSpPr>
            <p:nvPr userDrawn="1"/>
          </p:nvSpPr>
          <p:spPr bwMode="auto">
            <a:xfrm>
              <a:off x="2425206"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3" name="Oval 488"/>
            <p:cNvSpPr>
              <a:spLocks noChangeAspect="1" noChangeArrowheads="1"/>
            </p:cNvSpPr>
            <p:nvPr userDrawn="1"/>
          </p:nvSpPr>
          <p:spPr bwMode="auto">
            <a:xfrm>
              <a:off x="2559723"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4" name="Oval 489"/>
            <p:cNvSpPr>
              <a:spLocks noChangeAspect="1" noChangeArrowheads="1"/>
            </p:cNvSpPr>
            <p:nvPr userDrawn="1"/>
          </p:nvSpPr>
          <p:spPr bwMode="auto">
            <a:xfrm>
              <a:off x="2692446"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5" name="Oval 490"/>
            <p:cNvSpPr>
              <a:spLocks noChangeAspect="1" noChangeArrowheads="1"/>
            </p:cNvSpPr>
            <p:nvPr userDrawn="1"/>
          </p:nvSpPr>
          <p:spPr bwMode="auto">
            <a:xfrm>
              <a:off x="2826961"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6" name="Oval 491"/>
            <p:cNvSpPr>
              <a:spLocks noChangeAspect="1" noChangeArrowheads="1"/>
            </p:cNvSpPr>
            <p:nvPr userDrawn="1"/>
          </p:nvSpPr>
          <p:spPr bwMode="auto">
            <a:xfrm>
              <a:off x="2959682"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7" name="Oval 492"/>
            <p:cNvSpPr>
              <a:spLocks noChangeAspect="1" noChangeArrowheads="1"/>
            </p:cNvSpPr>
            <p:nvPr userDrawn="1"/>
          </p:nvSpPr>
          <p:spPr bwMode="auto">
            <a:xfrm>
              <a:off x="3094198"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8" name="Oval 493"/>
            <p:cNvSpPr>
              <a:spLocks noChangeAspect="1" noChangeArrowheads="1"/>
            </p:cNvSpPr>
            <p:nvPr userDrawn="1"/>
          </p:nvSpPr>
          <p:spPr bwMode="auto">
            <a:xfrm>
              <a:off x="3226921"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29" name="Oval 494"/>
            <p:cNvSpPr>
              <a:spLocks noChangeAspect="1" noChangeArrowheads="1"/>
            </p:cNvSpPr>
            <p:nvPr userDrawn="1"/>
          </p:nvSpPr>
          <p:spPr bwMode="auto">
            <a:xfrm>
              <a:off x="3361437"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0" name="Oval 495"/>
            <p:cNvSpPr>
              <a:spLocks noChangeAspect="1" noChangeArrowheads="1"/>
            </p:cNvSpPr>
            <p:nvPr userDrawn="1"/>
          </p:nvSpPr>
          <p:spPr bwMode="auto">
            <a:xfrm>
              <a:off x="3494160"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1" name="Oval 496"/>
            <p:cNvSpPr>
              <a:spLocks noChangeAspect="1" noChangeArrowheads="1"/>
            </p:cNvSpPr>
            <p:nvPr userDrawn="1"/>
          </p:nvSpPr>
          <p:spPr bwMode="auto">
            <a:xfrm>
              <a:off x="3628675"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2" name="Oval 497"/>
            <p:cNvSpPr>
              <a:spLocks noChangeAspect="1" noChangeArrowheads="1"/>
            </p:cNvSpPr>
            <p:nvPr userDrawn="1"/>
          </p:nvSpPr>
          <p:spPr bwMode="auto">
            <a:xfrm>
              <a:off x="3761398"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3" name="Oval 498"/>
            <p:cNvSpPr>
              <a:spLocks noChangeAspect="1" noChangeArrowheads="1"/>
            </p:cNvSpPr>
            <p:nvPr userDrawn="1"/>
          </p:nvSpPr>
          <p:spPr bwMode="auto">
            <a:xfrm>
              <a:off x="3895912"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4" name="Oval 499"/>
            <p:cNvSpPr>
              <a:spLocks noChangeAspect="1" noChangeArrowheads="1"/>
            </p:cNvSpPr>
            <p:nvPr userDrawn="1"/>
          </p:nvSpPr>
          <p:spPr bwMode="auto">
            <a:xfrm>
              <a:off x="4028635"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5" name="Oval 500"/>
            <p:cNvSpPr>
              <a:spLocks noChangeAspect="1" noChangeArrowheads="1"/>
            </p:cNvSpPr>
            <p:nvPr userDrawn="1"/>
          </p:nvSpPr>
          <p:spPr bwMode="auto">
            <a:xfrm>
              <a:off x="4163152"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6" name="Oval 501"/>
            <p:cNvSpPr>
              <a:spLocks noChangeAspect="1" noChangeArrowheads="1"/>
            </p:cNvSpPr>
            <p:nvPr userDrawn="1"/>
          </p:nvSpPr>
          <p:spPr bwMode="auto">
            <a:xfrm>
              <a:off x="4295874"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7" name="Oval 502"/>
            <p:cNvSpPr>
              <a:spLocks noChangeAspect="1" noChangeArrowheads="1"/>
            </p:cNvSpPr>
            <p:nvPr userDrawn="1"/>
          </p:nvSpPr>
          <p:spPr bwMode="auto">
            <a:xfrm>
              <a:off x="5633859"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8" name="Oval 503"/>
            <p:cNvSpPr>
              <a:spLocks noChangeAspect="1" noChangeArrowheads="1"/>
            </p:cNvSpPr>
            <p:nvPr userDrawn="1"/>
          </p:nvSpPr>
          <p:spPr bwMode="auto">
            <a:xfrm>
              <a:off x="5766582"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39" name="Oval 504"/>
            <p:cNvSpPr>
              <a:spLocks noChangeAspect="1" noChangeArrowheads="1"/>
            </p:cNvSpPr>
            <p:nvPr userDrawn="1"/>
          </p:nvSpPr>
          <p:spPr bwMode="auto">
            <a:xfrm>
              <a:off x="5901096"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0" name="Oval 505"/>
            <p:cNvSpPr>
              <a:spLocks noChangeAspect="1" noChangeArrowheads="1"/>
            </p:cNvSpPr>
            <p:nvPr userDrawn="1"/>
          </p:nvSpPr>
          <p:spPr bwMode="auto">
            <a:xfrm>
              <a:off x="6033819"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1" name="Oval 506"/>
            <p:cNvSpPr>
              <a:spLocks noChangeAspect="1" noChangeArrowheads="1"/>
            </p:cNvSpPr>
            <p:nvPr userDrawn="1"/>
          </p:nvSpPr>
          <p:spPr bwMode="auto">
            <a:xfrm>
              <a:off x="6168334"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2" name="Oval 507"/>
            <p:cNvSpPr>
              <a:spLocks noChangeAspect="1" noChangeArrowheads="1"/>
            </p:cNvSpPr>
            <p:nvPr userDrawn="1"/>
          </p:nvSpPr>
          <p:spPr bwMode="auto">
            <a:xfrm>
              <a:off x="6301057"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3" name="Oval 508"/>
            <p:cNvSpPr>
              <a:spLocks noChangeAspect="1" noChangeArrowheads="1"/>
            </p:cNvSpPr>
            <p:nvPr userDrawn="1"/>
          </p:nvSpPr>
          <p:spPr bwMode="auto">
            <a:xfrm>
              <a:off x="6435573"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4" name="Oval 509"/>
            <p:cNvSpPr>
              <a:spLocks noChangeAspect="1" noChangeArrowheads="1"/>
            </p:cNvSpPr>
            <p:nvPr userDrawn="1"/>
          </p:nvSpPr>
          <p:spPr bwMode="auto">
            <a:xfrm>
              <a:off x="6568296" y="2693928"/>
              <a:ext cx="102232"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545" name="Oval 510"/>
            <p:cNvSpPr>
              <a:spLocks noChangeAspect="1" noChangeArrowheads="1"/>
            </p:cNvSpPr>
            <p:nvPr userDrawn="1"/>
          </p:nvSpPr>
          <p:spPr bwMode="auto">
            <a:xfrm>
              <a:off x="6702810"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6" name="Oval 511"/>
            <p:cNvSpPr>
              <a:spLocks noChangeAspect="1" noChangeArrowheads="1"/>
            </p:cNvSpPr>
            <p:nvPr userDrawn="1"/>
          </p:nvSpPr>
          <p:spPr bwMode="auto">
            <a:xfrm>
              <a:off x="6835533"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7" name="Oval 512"/>
            <p:cNvSpPr>
              <a:spLocks noChangeAspect="1" noChangeArrowheads="1"/>
            </p:cNvSpPr>
            <p:nvPr userDrawn="1"/>
          </p:nvSpPr>
          <p:spPr bwMode="auto">
            <a:xfrm>
              <a:off x="6970048"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8" name="Oval 513"/>
            <p:cNvSpPr>
              <a:spLocks noChangeAspect="1" noChangeArrowheads="1"/>
            </p:cNvSpPr>
            <p:nvPr userDrawn="1"/>
          </p:nvSpPr>
          <p:spPr bwMode="auto">
            <a:xfrm>
              <a:off x="7102771"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49" name="Oval 514"/>
            <p:cNvSpPr>
              <a:spLocks noChangeAspect="1" noChangeArrowheads="1"/>
            </p:cNvSpPr>
            <p:nvPr userDrawn="1"/>
          </p:nvSpPr>
          <p:spPr bwMode="auto">
            <a:xfrm>
              <a:off x="7237288"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0" name="Oval 515"/>
            <p:cNvSpPr>
              <a:spLocks noChangeAspect="1" noChangeArrowheads="1"/>
            </p:cNvSpPr>
            <p:nvPr userDrawn="1"/>
          </p:nvSpPr>
          <p:spPr bwMode="auto">
            <a:xfrm>
              <a:off x="7370011"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1" name="Oval 516"/>
            <p:cNvSpPr>
              <a:spLocks noChangeAspect="1" noChangeArrowheads="1"/>
            </p:cNvSpPr>
            <p:nvPr userDrawn="1"/>
          </p:nvSpPr>
          <p:spPr bwMode="auto">
            <a:xfrm>
              <a:off x="7504525"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2" name="Oval 517"/>
            <p:cNvSpPr>
              <a:spLocks noChangeAspect="1" noChangeArrowheads="1"/>
            </p:cNvSpPr>
            <p:nvPr userDrawn="1"/>
          </p:nvSpPr>
          <p:spPr bwMode="auto">
            <a:xfrm>
              <a:off x="7637247"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3" name="Oval 518"/>
            <p:cNvSpPr>
              <a:spLocks noChangeAspect="1" noChangeArrowheads="1"/>
            </p:cNvSpPr>
            <p:nvPr userDrawn="1"/>
          </p:nvSpPr>
          <p:spPr bwMode="auto">
            <a:xfrm>
              <a:off x="7771763"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4" name="Oval 519"/>
            <p:cNvSpPr>
              <a:spLocks noChangeAspect="1" noChangeArrowheads="1"/>
            </p:cNvSpPr>
            <p:nvPr userDrawn="1"/>
          </p:nvSpPr>
          <p:spPr bwMode="auto">
            <a:xfrm>
              <a:off x="7906280"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5" name="Oval 520"/>
            <p:cNvSpPr>
              <a:spLocks noChangeAspect="1" noChangeArrowheads="1"/>
            </p:cNvSpPr>
            <p:nvPr userDrawn="1"/>
          </p:nvSpPr>
          <p:spPr bwMode="auto">
            <a:xfrm>
              <a:off x="8039001"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6" name="Oval 521"/>
            <p:cNvSpPr>
              <a:spLocks noChangeAspect="1" noChangeArrowheads="1"/>
            </p:cNvSpPr>
            <p:nvPr userDrawn="1"/>
          </p:nvSpPr>
          <p:spPr bwMode="auto">
            <a:xfrm>
              <a:off x="8173518"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7" name="Oval 522"/>
            <p:cNvSpPr>
              <a:spLocks noChangeAspect="1" noChangeArrowheads="1"/>
            </p:cNvSpPr>
            <p:nvPr userDrawn="1"/>
          </p:nvSpPr>
          <p:spPr bwMode="auto">
            <a:xfrm>
              <a:off x="8306240"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8" name="Oval 523"/>
            <p:cNvSpPr>
              <a:spLocks noChangeAspect="1" noChangeArrowheads="1"/>
            </p:cNvSpPr>
            <p:nvPr userDrawn="1"/>
          </p:nvSpPr>
          <p:spPr bwMode="auto">
            <a:xfrm>
              <a:off x="8440756"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59" name="Oval 524"/>
            <p:cNvSpPr>
              <a:spLocks noChangeAspect="1" noChangeArrowheads="1"/>
            </p:cNvSpPr>
            <p:nvPr userDrawn="1"/>
          </p:nvSpPr>
          <p:spPr bwMode="auto">
            <a:xfrm>
              <a:off x="8573477"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0" name="Oval 525"/>
            <p:cNvSpPr>
              <a:spLocks noChangeAspect="1" noChangeArrowheads="1"/>
            </p:cNvSpPr>
            <p:nvPr userDrawn="1"/>
          </p:nvSpPr>
          <p:spPr bwMode="auto">
            <a:xfrm>
              <a:off x="8707994"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1" name="Oval 526"/>
            <p:cNvSpPr>
              <a:spLocks noChangeAspect="1" noChangeArrowheads="1"/>
            </p:cNvSpPr>
            <p:nvPr userDrawn="1"/>
          </p:nvSpPr>
          <p:spPr bwMode="auto">
            <a:xfrm>
              <a:off x="8840717"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2" name="Oval 527"/>
            <p:cNvSpPr>
              <a:spLocks noChangeAspect="1" noChangeArrowheads="1"/>
            </p:cNvSpPr>
            <p:nvPr userDrawn="1"/>
          </p:nvSpPr>
          <p:spPr bwMode="auto">
            <a:xfrm>
              <a:off x="8975232"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3" name="Oval 528"/>
            <p:cNvSpPr>
              <a:spLocks noChangeAspect="1" noChangeArrowheads="1"/>
            </p:cNvSpPr>
            <p:nvPr userDrawn="1"/>
          </p:nvSpPr>
          <p:spPr bwMode="auto">
            <a:xfrm>
              <a:off x="9107954"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4" name="Oval 529"/>
            <p:cNvSpPr>
              <a:spLocks noChangeAspect="1" noChangeArrowheads="1"/>
            </p:cNvSpPr>
            <p:nvPr userDrawn="1"/>
          </p:nvSpPr>
          <p:spPr bwMode="auto">
            <a:xfrm>
              <a:off x="9242471"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5" name="Oval 530"/>
            <p:cNvSpPr>
              <a:spLocks noChangeAspect="1" noChangeArrowheads="1"/>
            </p:cNvSpPr>
            <p:nvPr userDrawn="1"/>
          </p:nvSpPr>
          <p:spPr bwMode="auto">
            <a:xfrm>
              <a:off x="9375191"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6" name="Oval 531"/>
            <p:cNvSpPr>
              <a:spLocks noChangeAspect="1" noChangeArrowheads="1"/>
            </p:cNvSpPr>
            <p:nvPr userDrawn="1"/>
          </p:nvSpPr>
          <p:spPr bwMode="auto">
            <a:xfrm>
              <a:off x="9509709"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7" name="Oval 532"/>
            <p:cNvSpPr>
              <a:spLocks noChangeAspect="1" noChangeArrowheads="1"/>
            </p:cNvSpPr>
            <p:nvPr userDrawn="1"/>
          </p:nvSpPr>
          <p:spPr bwMode="auto">
            <a:xfrm>
              <a:off x="9642431" y="269392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8" name="Oval 533"/>
            <p:cNvSpPr>
              <a:spLocks noChangeAspect="1" noChangeArrowheads="1"/>
            </p:cNvSpPr>
            <p:nvPr userDrawn="1"/>
          </p:nvSpPr>
          <p:spPr bwMode="auto">
            <a:xfrm>
              <a:off x="9776947"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69" name="Oval 534"/>
            <p:cNvSpPr>
              <a:spLocks noChangeAspect="1" noChangeArrowheads="1"/>
            </p:cNvSpPr>
            <p:nvPr userDrawn="1"/>
          </p:nvSpPr>
          <p:spPr bwMode="auto">
            <a:xfrm>
              <a:off x="9909670"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0" name="Oval 535"/>
            <p:cNvSpPr>
              <a:spLocks noChangeAspect="1" noChangeArrowheads="1"/>
            </p:cNvSpPr>
            <p:nvPr userDrawn="1"/>
          </p:nvSpPr>
          <p:spPr bwMode="auto">
            <a:xfrm>
              <a:off x="10311424" y="269392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1" name="Oval 536"/>
            <p:cNvSpPr>
              <a:spLocks noChangeAspect="1" noChangeArrowheads="1"/>
            </p:cNvSpPr>
            <p:nvPr userDrawn="1"/>
          </p:nvSpPr>
          <p:spPr bwMode="auto">
            <a:xfrm>
              <a:off x="2425206"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2" name="Oval 537"/>
            <p:cNvSpPr>
              <a:spLocks noChangeAspect="1" noChangeArrowheads="1"/>
            </p:cNvSpPr>
            <p:nvPr userDrawn="1"/>
          </p:nvSpPr>
          <p:spPr bwMode="auto">
            <a:xfrm>
              <a:off x="2559723"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3" name="Oval 538"/>
            <p:cNvSpPr>
              <a:spLocks noChangeAspect="1" noChangeArrowheads="1"/>
            </p:cNvSpPr>
            <p:nvPr userDrawn="1"/>
          </p:nvSpPr>
          <p:spPr bwMode="auto">
            <a:xfrm>
              <a:off x="2692446"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4" name="Oval 539"/>
            <p:cNvSpPr>
              <a:spLocks noChangeAspect="1" noChangeArrowheads="1"/>
            </p:cNvSpPr>
            <p:nvPr userDrawn="1"/>
          </p:nvSpPr>
          <p:spPr bwMode="auto">
            <a:xfrm>
              <a:off x="2826961"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5" name="Oval 540"/>
            <p:cNvSpPr>
              <a:spLocks noChangeAspect="1" noChangeArrowheads="1"/>
            </p:cNvSpPr>
            <p:nvPr userDrawn="1"/>
          </p:nvSpPr>
          <p:spPr bwMode="auto">
            <a:xfrm>
              <a:off x="2959682"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6" name="Oval 541"/>
            <p:cNvSpPr>
              <a:spLocks noChangeAspect="1" noChangeArrowheads="1"/>
            </p:cNvSpPr>
            <p:nvPr userDrawn="1"/>
          </p:nvSpPr>
          <p:spPr bwMode="auto">
            <a:xfrm>
              <a:off x="3094198"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7" name="Oval 542"/>
            <p:cNvSpPr>
              <a:spLocks noChangeAspect="1" noChangeArrowheads="1"/>
            </p:cNvSpPr>
            <p:nvPr userDrawn="1"/>
          </p:nvSpPr>
          <p:spPr bwMode="auto">
            <a:xfrm>
              <a:off x="3226921"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8" name="Oval 543"/>
            <p:cNvSpPr>
              <a:spLocks noChangeAspect="1" noChangeArrowheads="1"/>
            </p:cNvSpPr>
            <p:nvPr userDrawn="1"/>
          </p:nvSpPr>
          <p:spPr bwMode="auto">
            <a:xfrm>
              <a:off x="3361437"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79" name="Oval 544"/>
            <p:cNvSpPr>
              <a:spLocks noChangeAspect="1" noChangeArrowheads="1"/>
            </p:cNvSpPr>
            <p:nvPr userDrawn="1"/>
          </p:nvSpPr>
          <p:spPr bwMode="auto">
            <a:xfrm>
              <a:off x="3494160"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0" name="Oval 545"/>
            <p:cNvSpPr>
              <a:spLocks noChangeAspect="1" noChangeArrowheads="1"/>
            </p:cNvSpPr>
            <p:nvPr userDrawn="1"/>
          </p:nvSpPr>
          <p:spPr bwMode="auto">
            <a:xfrm>
              <a:off x="3628675"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1" name="Oval 546"/>
            <p:cNvSpPr>
              <a:spLocks noChangeAspect="1" noChangeArrowheads="1"/>
            </p:cNvSpPr>
            <p:nvPr userDrawn="1"/>
          </p:nvSpPr>
          <p:spPr bwMode="auto">
            <a:xfrm>
              <a:off x="3761398"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2" name="Oval 547"/>
            <p:cNvSpPr>
              <a:spLocks noChangeAspect="1" noChangeArrowheads="1"/>
            </p:cNvSpPr>
            <p:nvPr userDrawn="1"/>
          </p:nvSpPr>
          <p:spPr bwMode="auto">
            <a:xfrm>
              <a:off x="3895912"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3" name="Oval 548"/>
            <p:cNvSpPr>
              <a:spLocks noChangeAspect="1" noChangeArrowheads="1"/>
            </p:cNvSpPr>
            <p:nvPr userDrawn="1"/>
          </p:nvSpPr>
          <p:spPr bwMode="auto">
            <a:xfrm>
              <a:off x="4028635"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4" name="Oval 549"/>
            <p:cNvSpPr>
              <a:spLocks noChangeAspect="1" noChangeArrowheads="1"/>
            </p:cNvSpPr>
            <p:nvPr userDrawn="1"/>
          </p:nvSpPr>
          <p:spPr bwMode="auto">
            <a:xfrm>
              <a:off x="4163152"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5" name="Oval 550"/>
            <p:cNvSpPr>
              <a:spLocks noChangeAspect="1" noChangeArrowheads="1"/>
            </p:cNvSpPr>
            <p:nvPr userDrawn="1"/>
          </p:nvSpPr>
          <p:spPr bwMode="auto">
            <a:xfrm>
              <a:off x="4295874"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6" name="Oval 551"/>
            <p:cNvSpPr>
              <a:spLocks noChangeAspect="1" noChangeArrowheads="1"/>
            </p:cNvSpPr>
            <p:nvPr userDrawn="1"/>
          </p:nvSpPr>
          <p:spPr bwMode="auto">
            <a:xfrm>
              <a:off x="5766582"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7" name="Oval 552"/>
            <p:cNvSpPr>
              <a:spLocks noChangeAspect="1" noChangeArrowheads="1"/>
            </p:cNvSpPr>
            <p:nvPr userDrawn="1"/>
          </p:nvSpPr>
          <p:spPr bwMode="auto">
            <a:xfrm>
              <a:off x="5901096" y="2817648"/>
              <a:ext cx="102232" cy="102205"/>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588" name="Oval 553"/>
            <p:cNvSpPr>
              <a:spLocks noChangeAspect="1" noChangeArrowheads="1"/>
            </p:cNvSpPr>
            <p:nvPr userDrawn="1"/>
          </p:nvSpPr>
          <p:spPr bwMode="auto">
            <a:xfrm>
              <a:off x="6033819"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89" name="Oval 554"/>
            <p:cNvSpPr>
              <a:spLocks noChangeAspect="1" noChangeArrowheads="1"/>
            </p:cNvSpPr>
            <p:nvPr userDrawn="1"/>
          </p:nvSpPr>
          <p:spPr bwMode="auto">
            <a:xfrm>
              <a:off x="6168334"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0" name="Oval 555"/>
            <p:cNvSpPr>
              <a:spLocks noChangeAspect="1" noChangeArrowheads="1"/>
            </p:cNvSpPr>
            <p:nvPr userDrawn="1"/>
          </p:nvSpPr>
          <p:spPr bwMode="auto">
            <a:xfrm>
              <a:off x="6301057"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1" name="Oval 556"/>
            <p:cNvSpPr>
              <a:spLocks noChangeAspect="1" noChangeArrowheads="1"/>
            </p:cNvSpPr>
            <p:nvPr userDrawn="1"/>
          </p:nvSpPr>
          <p:spPr bwMode="auto">
            <a:xfrm>
              <a:off x="6435573"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2" name="Oval 557"/>
            <p:cNvSpPr>
              <a:spLocks noChangeAspect="1" noChangeArrowheads="1"/>
            </p:cNvSpPr>
            <p:nvPr userDrawn="1"/>
          </p:nvSpPr>
          <p:spPr bwMode="auto">
            <a:xfrm>
              <a:off x="6568296"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3" name="Oval 558"/>
            <p:cNvSpPr>
              <a:spLocks noChangeAspect="1" noChangeArrowheads="1"/>
            </p:cNvSpPr>
            <p:nvPr userDrawn="1"/>
          </p:nvSpPr>
          <p:spPr bwMode="auto">
            <a:xfrm>
              <a:off x="6702810"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4" name="Oval 559"/>
            <p:cNvSpPr>
              <a:spLocks noChangeAspect="1" noChangeArrowheads="1"/>
            </p:cNvSpPr>
            <p:nvPr userDrawn="1"/>
          </p:nvSpPr>
          <p:spPr bwMode="auto">
            <a:xfrm>
              <a:off x="6835533"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5" name="Oval 560"/>
            <p:cNvSpPr>
              <a:spLocks noChangeAspect="1" noChangeArrowheads="1"/>
            </p:cNvSpPr>
            <p:nvPr userDrawn="1"/>
          </p:nvSpPr>
          <p:spPr bwMode="auto">
            <a:xfrm>
              <a:off x="6970048"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6" name="Oval 561"/>
            <p:cNvSpPr>
              <a:spLocks noChangeAspect="1" noChangeArrowheads="1"/>
            </p:cNvSpPr>
            <p:nvPr userDrawn="1"/>
          </p:nvSpPr>
          <p:spPr bwMode="auto">
            <a:xfrm>
              <a:off x="7102771"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7" name="Oval 562"/>
            <p:cNvSpPr>
              <a:spLocks noChangeAspect="1" noChangeArrowheads="1"/>
            </p:cNvSpPr>
            <p:nvPr userDrawn="1"/>
          </p:nvSpPr>
          <p:spPr bwMode="auto">
            <a:xfrm>
              <a:off x="7237288"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8" name="Oval 563"/>
            <p:cNvSpPr>
              <a:spLocks noChangeAspect="1" noChangeArrowheads="1"/>
            </p:cNvSpPr>
            <p:nvPr userDrawn="1"/>
          </p:nvSpPr>
          <p:spPr bwMode="auto">
            <a:xfrm>
              <a:off x="7370011"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599" name="Oval 564"/>
            <p:cNvSpPr>
              <a:spLocks noChangeAspect="1" noChangeArrowheads="1"/>
            </p:cNvSpPr>
            <p:nvPr userDrawn="1"/>
          </p:nvSpPr>
          <p:spPr bwMode="auto">
            <a:xfrm>
              <a:off x="7504525"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0" name="Oval 565"/>
            <p:cNvSpPr>
              <a:spLocks noChangeAspect="1" noChangeArrowheads="1"/>
            </p:cNvSpPr>
            <p:nvPr userDrawn="1"/>
          </p:nvSpPr>
          <p:spPr bwMode="auto">
            <a:xfrm>
              <a:off x="7637247"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1" name="Oval 566"/>
            <p:cNvSpPr>
              <a:spLocks noChangeAspect="1" noChangeArrowheads="1"/>
            </p:cNvSpPr>
            <p:nvPr userDrawn="1"/>
          </p:nvSpPr>
          <p:spPr bwMode="auto">
            <a:xfrm>
              <a:off x="7771763"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2" name="Oval 567"/>
            <p:cNvSpPr>
              <a:spLocks noChangeAspect="1" noChangeArrowheads="1"/>
            </p:cNvSpPr>
            <p:nvPr userDrawn="1"/>
          </p:nvSpPr>
          <p:spPr bwMode="auto">
            <a:xfrm>
              <a:off x="7906280"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3" name="Oval 568"/>
            <p:cNvSpPr>
              <a:spLocks noChangeAspect="1" noChangeArrowheads="1"/>
            </p:cNvSpPr>
            <p:nvPr userDrawn="1"/>
          </p:nvSpPr>
          <p:spPr bwMode="auto">
            <a:xfrm>
              <a:off x="8039001"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4" name="Oval 569"/>
            <p:cNvSpPr>
              <a:spLocks noChangeAspect="1" noChangeArrowheads="1"/>
            </p:cNvSpPr>
            <p:nvPr userDrawn="1"/>
          </p:nvSpPr>
          <p:spPr bwMode="auto">
            <a:xfrm>
              <a:off x="8173518"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5" name="Oval 570"/>
            <p:cNvSpPr>
              <a:spLocks noChangeAspect="1" noChangeArrowheads="1"/>
            </p:cNvSpPr>
            <p:nvPr userDrawn="1"/>
          </p:nvSpPr>
          <p:spPr bwMode="auto">
            <a:xfrm>
              <a:off x="8306240"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6" name="Oval 571"/>
            <p:cNvSpPr>
              <a:spLocks noChangeAspect="1" noChangeArrowheads="1"/>
            </p:cNvSpPr>
            <p:nvPr userDrawn="1"/>
          </p:nvSpPr>
          <p:spPr bwMode="auto">
            <a:xfrm>
              <a:off x="8440756"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7" name="Oval 572"/>
            <p:cNvSpPr>
              <a:spLocks noChangeAspect="1" noChangeArrowheads="1"/>
            </p:cNvSpPr>
            <p:nvPr userDrawn="1"/>
          </p:nvSpPr>
          <p:spPr bwMode="auto">
            <a:xfrm>
              <a:off x="8573477"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8" name="Oval 573"/>
            <p:cNvSpPr>
              <a:spLocks noChangeAspect="1" noChangeArrowheads="1"/>
            </p:cNvSpPr>
            <p:nvPr userDrawn="1"/>
          </p:nvSpPr>
          <p:spPr bwMode="auto">
            <a:xfrm>
              <a:off x="8707994"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09" name="Oval 574"/>
            <p:cNvSpPr>
              <a:spLocks noChangeAspect="1" noChangeArrowheads="1"/>
            </p:cNvSpPr>
            <p:nvPr userDrawn="1"/>
          </p:nvSpPr>
          <p:spPr bwMode="auto">
            <a:xfrm>
              <a:off x="8840717"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0" name="Oval 575"/>
            <p:cNvSpPr>
              <a:spLocks noChangeAspect="1" noChangeArrowheads="1"/>
            </p:cNvSpPr>
            <p:nvPr userDrawn="1"/>
          </p:nvSpPr>
          <p:spPr bwMode="auto">
            <a:xfrm>
              <a:off x="8975232"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1" name="Oval 576"/>
            <p:cNvSpPr>
              <a:spLocks noChangeAspect="1" noChangeArrowheads="1"/>
            </p:cNvSpPr>
            <p:nvPr userDrawn="1"/>
          </p:nvSpPr>
          <p:spPr bwMode="auto">
            <a:xfrm>
              <a:off x="9107954"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2" name="Oval 577"/>
            <p:cNvSpPr>
              <a:spLocks noChangeAspect="1" noChangeArrowheads="1"/>
            </p:cNvSpPr>
            <p:nvPr userDrawn="1"/>
          </p:nvSpPr>
          <p:spPr bwMode="auto">
            <a:xfrm>
              <a:off x="9242471"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3" name="Oval 578"/>
            <p:cNvSpPr>
              <a:spLocks noChangeAspect="1" noChangeArrowheads="1"/>
            </p:cNvSpPr>
            <p:nvPr userDrawn="1"/>
          </p:nvSpPr>
          <p:spPr bwMode="auto">
            <a:xfrm>
              <a:off x="9375191"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4" name="Oval 579"/>
            <p:cNvSpPr>
              <a:spLocks noChangeAspect="1" noChangeArrowheads="1"/>
            </p:cNvSpPr>
            <p:nvPr userDrawn="1"/>
          </p:nvSpPr>
          <p:spPr bwMode="auto">
            <a:xfrm>
              <a:off x="9509709"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5" name="Oval 580"/>
            <p:cNvSpPr>
              <a:spLocks noChangeAspect="1" noChangeArrowheads="1"/>
            </p:cNvSpPr>
            <p:nvPr userDrawn="1"/>
          </p:nvSpPr>
          <p:spPr bwMode="auto">
            <a:xfrm>
              <a:off x="9642431" y="281764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6" name="Oval 581"/>
            <p:cNvSpPr>
              <a:spLocks noChangeAspect="1" noChangeArrowheads="1"/>
            </p:cNvSpPr>
            <p:nvPr userDrawn="1"/>
          </p:nvSpPr>
          <p:spPr bwMode="auto">
            <a:xfrm>
              <a:off x="9776947"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7" name="Oval 582"/>
            <p:cNvSpPr>
              <a:spLocks noChangeAspect="1" noChangeArrowheads="1"/>
            </p:cNvSpPr>
            <p:nvPr userDrawn="1"/>
          </p:nvSpPr>
          <p:spPr bwMode="auto">
            <a:xfrm>
              <a:off x="9909670"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8" name="Oval 583"/>
            <p:cNvSpPr>
              <a:spLocks noChangeAspect="1" noChangeArrowheads="1"/>
            </p:cNvSpPr>
            <p:nvPr userDrawn="1"/>
          </p:nvSpPr>
          <p:spPr bwMode="auto">
            <a:xfrm>
              <a:off x="10311424" y="281764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19" name="Oval 584"/>
            <p:cNvSpPr>
              <a:spLocks noChangeAspect="1" noChangeArrowheads="1"/>
            </p:cNvSpPr>
            <p:nvPr userDrawn="1"/>
          </p:nvSpPr>
          <p:spPr bwMode="auto">
            <a:xfrm>
              <a:off x="2425206"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0" name="Oval 585"/>
            <p:cNvSpPr>
              <a:spLocks noChangeAspect="1" noChangeArrowheads="1"/>
            </p:cNvSpPr>
            <p:nvPr userDrawn="1"/>
          </p:nvSpPr>
          <p:spPr bwMode="auto">
            <a:xfrm>
              <a:off x="2559723"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1" name="Oval 586"/>
            <p:cNvSpPr>
              <a:spLocks noChangeAspect="1" noChangeArrowheads="1"/>
            </p:cNvSpPr>
            <p:nvPr userDrawn="1"/>
          </p:nvSpPr>
          <p:spPr bwMode="auto">
            <a:xfrm>
              <a:off x="2692446"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2" name="Oval 587"/>
            <p:cNvSpPr>
              <a:spLocks noChangeAspect="1" noChangeArrowheads="1"/>
            </p:cNvSpPr>
            <p:nvPr userDrawn="1"/>
          </p:nvSpPr>
          <p:spPr bwMode="auto">
            <a:xfrm>
              <a:off x="2826961"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3" name="Oval 588"/>
            <p:cNvSpPr>
              <a:spLocks noChangeAspect="1" noChangeArrowheads="1"/>
            </p:cNvSpPr>
            <p:nvPr userDrawn="1"/>
          </p:nvSpPr>
          <p:spPr bwMode="auto">
            <a:xfrm>
              <a:off x="2959682"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4" name="Oval 589"/>
            <p:cNvSpPr>
              <a:spLocks noChangeAspect="1" noChangeArrowheads="1"/>
            </p:cNvSpPr>
            <p:nvPr userDrawn="1"/>
          </p:nvSpPr>
          <p:spPr bwMode="auto">
            <a:xfrm>
              <a:off x="3094198"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5" name="Oval 590"/>
            <p:cNvSpPr>
              <a:spLocks noChangeAspect="1" noChangeArrowheads="1"/>
            </p:cNvSpPr>
            <p:nvPr userDrawn="1"/>
          </p:nvSpPr>
          <p:spPr bwMode="auto">
            <a:xfrm>
              <a:off x="3226921"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6" name="Oval 591"/>
            <p:cNvSpPr>
              <a:spLocks noChangeAspect="1" noChangeArrowheads="1"/>
            </p:cNvSpPr>
            <p:nvPr userDrawn="1"/>
          </p:nvSpPr>
          <p:spPr bwMode="auto">
            <a:xfrm>
              <a:off x="3361437"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7" name="Oval 592"/>
            <p:cNvSpPr>
              <a:spLocks noChangeAspect="1" noChangeArrowheads="1"/>
            </p:cNvSpPr>
            <p:nvPr userDrawn="1"/>
          </p:nvSpPr>
          <p:spPr bwMode="auto">
            <a:xfrm>
              <a:off x="3494160"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8" name="Oval 593"/>
            <p:cNvSpPr>
              <a:spLocks noChangeAspect="1" noChangeArrowheads="1"/>
            </p:cNvSpPr>
            <p:nvPr userDrawn="1"/>
          </p:nvSpPr>
          <p:spPr bwMode="auto">
            <a:xfrm>
              <a:off x="3628675"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29" name="Oval 594"/>
            <p:cNvSpPr>
              <a:spLocks noChangeAspect="1" noChangeArrowheads="1"/>
            </p:cNvSpPr>
            <p:nvPr userDrawn="1"/>
          </p:nvSpPr>
          <p:spPr bwMode="auto">
            <a:xfrm>
              <a:off x="3761398"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0" name="Oval 595"/>
            <p:cNvSpPr>
              <a:spLocks noChangeAspect="1" noChangeArrowheads="1"/>
            </p:cNvSpPr>
            <p:nvPr userDrawn="1"/>
          </p:nvSpPr>
          <p:spPr bwMode="auto">
            <a:xfrm>
              <a:off x="3895912"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1" name="Oval 596"/>
            <p:cNvSpPr>
              <a:spLocks noChangeAspect="1" noChangeArrowheads="1"/>
            </p:cNvSpPr>
            <p:nvPr userDrawn="1"/>
          </p:nvSpPr>
          <p:spPr bwMode="auto">
            <a:xfrm>
              <a:off x="4028635"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2" name="Oval 597"/>
            <p:cNvSpPr>
              <a:spLocks noChangeAspect="1" noChangeArrowheads="1"/>
            </p:cNvSpPr>
            <p:nvPr userDrawn="1"/>
          </p:nvSpPr>
          <p:spPr bwMode="auto">
            <a:xfrm>
              <a:off x="4163152"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3" name="Oval 598"/>
            <p:cNvSpPr>
              <a:spLocks noChangeAspect="1" noChangeArrowheads="1"/>
            </p:cNvSpPr>
            <p:nvPr userDrawn="1"/>
          </p:nvSpPr>
          <p:spPr bwMode="auto">
            <a:xfrm>
              <a:off x="4295874"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4" name="Oval 599"/>
            <p:cNvSpPr>
              <a:spLocks noChangeAspect="1" noChangeArrowheads="1"/>
            </p:cNvSpPr>
            <p:nvPr userDrawn="1"/>
          </p:nvSpPr>
          <p:spPr bwMode="auto">
            <a:xfrm>
              <a:off x="5901096"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5" name="Oval 600"/>
            <p:cNvSpPr>
              <a:spLocks noChangeAspect="1" noChangeArrowheads="1"/>
            </p:cNvSpPr>
            <p:nvPr userDrawn="1"/>
          </p:nvSpPr>
          <p:spPr bwMode="auto">
            <a:xfrm>
              <a:off x="6033819"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6" name="Oval 601"/>
            <p:cNvSpPr>
              <a:spLocks noChangeAspect="1" noChangeArrowheads="1"/>
            </p:cNvSpPr>
            <p:nvPr userDrawn="1"/>
          </p:nvSpPr>
          <p:spPr bwMode="auto">
            <a:xfrm>
              <a:off x="6168334"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7" name="Oval 602"/>
            <p:cNvSpPr>
              <a:spLocks noChangeAspect="1" noChangeArrowheads="1"/>
            </p:cNvSpPr>
            <p:nvPr userDrawn="1"/>
          </p:nvSpPr>
          <p:spPr bwMode="auto">
            <a:xfrm>
              <a:off x="6301057"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38" name="Oval 603"/>
            <p:cNvSpPr>
              <a:spLocks noChangeAspect="1" noChangeArrowheads="1"/>
            </p:cNvSpPr>
            <p:nvPr userDrawn="1"/>
          </p:nvSpPr>
          <p:spPr bwMode="auto">
            <a:xfrm>
              <a:off x="6435573" y="2941371"/>
              <a:ext cx="102232"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639" name="Oval 604"/>
            <p:cNvSpPr>
              <a:spLocks noChangeAspect="1" noChangeArrowheads="1"/>
            </p:cNvSpPr>
            <p:nvPr userDrawn="1"/>
          </p:nvSpPr>
          <p:spPr bwMode="auto">
            <a:xfrm>
              <a:off x="6568296"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0" name="Oval 605"/>
            <p:cNvSpPr>
              <a:spLocks noChangeAspect="1" noChangeArrowheads="1"/>
            </p:cNvSpPr>
            <p:nvPr userDrawn="1"/>
          </p:nvSpPr>
          <p:spPr bwMode="auto">
            <a:xfrm>
              <a:off x="6702810"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1" name="Oval 606"/>
            <p:cNvSpPr>
              <a:spLocks noChangeAspect="1" noChangeArrowheads="1"/>
            </p:cNvSpPr>
            <p:nvPr userDrawn="1"/>
          </p:nvSpPr>
          <p:spPr bwMode="auto">
            <a:xfrm>
              <a:off x="6835533"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2" name="Oval 607"/>
            <p:cNvSpPr>
              <a:spLocks noChangeAspect="1" noChangeArrowheads="1"/>
            </p:cNvSpPr>
            <p:nvPr userDrawn="1"/>
          </p:nvSpPr>
          <p:spPr bwMode="auto">
            <a:xfrm>
              <a:off x="6970048"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3" name="Oval 608"/>
            <p:cNvSpPr>
              <a:spLocks noChangeAspect="1" noChangeArrowheads="1"/>
            </p:cNvSpPr>
            <p:nvPr userDrawn="1"/>
          </p:nvSpPr>
          <p:spPr bwMode="auto">
            <a:xfrm>
              <a:off x="7102771"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4" name="Oval 609"/>
            <p:cNvSpPr>
              <a:spLocks noChangeAspect="1" noChangeArrowheads="1"/>
            </p:cNvSpPr>
            <p:nvPr userDrawn="1"/>
          </p:nvSpPr>
          <p:spPr bwMode="auto">
            <a:xfrm>
              <a:off x="7237288"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5" name="Oval 610"/>
            <p:cNvSpPr>
              <a:spLocks noChangeAspect="1" noChangeArrowheads="1"/>
            </p:cNvSpPr>
            <p:nvPr userDrawn="1"/>
          </p:nvSpPr>
          <p:spPr bwMode="auto">
            <a:xfrm>
              <a:off x="7370011"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6" name="Oval 611"/>
            <p:cNvSpPr>
              <a:spLocks noChangeAspect="1" noChangeArrowheads="1"/>
            </p:cNvSpPr>
            <p:nvPr userDrawn="1"/>
          </p:nvSpPr>
          <p:spPr bwMode="auto">
            <a:xfrm>
              <a:off x="7504525"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7" name="Oval 612"/>
            <p:cNvSpPr>
              <a:spLocks noChangeAspect="1" noChangeArrowheads="1"/>
            </p:cNvSpPr>
            <p:nvPr userDrawn="1"/>
          </p:nvSpPr>
          <p:spPr bwMode="auto">
            <a:xfrm>
              <a:off x="7637247"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8" name="Oval 613"/>
            <p:cNvSpPr>
              <a:spLocks noChangeAspect="1" noChangeArrowheads="1"/>
            </p:cNvSpPr>
            <p:nvPr userDrawn="1"/>
          </p:nvSpPr>
          <p:spPr bwMode="auto">
            <a:xfrm>
              <a:off x="7771763"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49" name="Oval 614"/>
            <p:cNvSpPr>
              <a:spLocks noChangeAspect="1" noChangeArrowheads="1"/>
            </p:cNvSpPr>
            <p:nvPr userDrawn="1"/>
          </p:nvSpPr>
          <p:spPr bwMode="auto">
            <a:xfrm>
              <a:off x="7906280"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0" name="Oval 615"/>
            <p:cNvSpPr>
              <a:spLocks noChangeAspect="1" noChangeArrowheads="1"/>
            </p:cNvSpPr>
            <p:nvPr userDrawn="1"/>
          </p:nvSpPr>
          <p:spPr bwMode="auto">
            <a:xfrm>
              <a:off x="8039001"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1" name="Oval 616"/>
            <p:cNvSpPr>
              <a:spLocks noChangeAspect="1" noChangeArrowheads="1"/>
            </p:cNvSpPr>
            <p:nvPr userDrawn="1"/>
          </p:nvSpPr>
          <p:spPr bwMode="auto">
            <a:xfrm>
              <a:off x="8173518"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2" name="Oval 617"/>
            <p:cNvSpPr>
              <a:spLocks noChangeAspect="1" noChangeArrowheads="1"/>
            </p:cNvSpPr>
            <p:nvPr userDrawn="1"/>
          </p:nvSpPr>
          <p:spPr bwMode="auto">
            <a:xfrm>
              <a:off x="8306240"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3" name="Oval 618"/>
            <p:cNvSpPr>
              <a:spLocks noChangeAspect="1" noChangeArrowheads="1"/>
            </p:cNvSpPr>
            <p:nvPr userDrawn="1"/>
          </p:nvSpPr>
          <p:spPr bwMode="auto">
            <a:xfrm>
              <a:off x="8440756"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4" name="Oval 619"/>
            <p:cNvSpPr>
              <a:spLocks noChangeAspect="1" noChangeArrowheads="1"/>
            </p:cNvSpPr>
            <p:nvPr userDrawn="1"/>
          </p:nvSpPr>
          <p:spPr bwMode="auto">
            <a:xfrm>
              <a:off x="8573477"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5" name="Oval 620"/>
            <p:cNvSpPr>
              <a:spLocks noChangeAspect="1" noChangeArrowheads="1"/>
            </p:cNvSpPr>
            <p:nvPr userDrawn="1"/>
          </p:nvSpPr>
          <p:spPr bwMode="auto">
            <a:xfrm>
              <a:off x="8707994"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6" name="Oval 621"/>
            <p:cNvSpPr>
              <a:spLocks noChangeAspect="1" noChangeArrowheads="1"/>
            </p:cNvSpPr>
            <p:nvPr userDrawn="1"/>
          </p:nvSpPr>
          <p:spPr bwMode="auto">
            <a:xfrm>
              <a:off x="8840717"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7" name="Oval 622"/>
            <p:cNvSpPr>
              <a:spLocks noChangeAspect="1" noChangeArrowheads="1"/>
            </p:cNvSpPr>
            <p:nvPr userDrawn="1"/>
          </p:nvSpPr>
          <p:spPr bwMode="auto">
            <a:xfrm>
              <a:off x="8975232"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8" name="Oval 623"/>
            <p:cNvSpPr>
              <a:spLocks noChangeAspect="1" noChangeArrowheads="1"/>
            </p:cNvSpPr>
            <p:nvPr userDrawn="1"/>
          </p:nvSpPr>
          <p:spPr bwMode="auto">
            <a:xfrm>
              <a:off x="9107954"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59" name="Oval 624"/>
            <p:cNvSpPr>
              <a:spLocks noChangeAspect="1" noChangeArrowheads="1"/>
            </p:cNvSpPr>
            <p:nvPr userDrawn="1"/>
          </p:nvSpPr>
          <p:spPr bwMode="auto">
            <a:xfrm>
              <a:off x="9242471"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0" name="Oval 625"/>
            <p:cNvSpPr>
              <a:spLocks noChangeAspect="1" noChangeArrowheads="1"/>
            </p:cNvSpPr>
            <p:nvPr userDrawn="1"/>
          </p:nvSpPr>
          <p:spPr bwMode="auto">
            <a:xfrm>
              <a:off x="9375191"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1" name="Oval 626"/>
            <p:cNvSpPr>
              <a:spLocks noChangeAspect="1" noChangeArrowheads="1"/>
            </p:cNvSpPr>
            <p:nvPr userDrawn="1"/>
          </p:nvSpPr>
          <p:spPr bwMode="auto">
            <a:xfrm>
              <a:off x="9509709"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2" name="Oval 627"/>
            <p:cNvSpPr>
              <a:spLocks noChangeAspect="1" noChangeArrowheads="1"/>
            </p:cNvSpPr>
            <p:nvPr userDrawn="1"/>
          </p:nvSpPr>
          <p:spPr bwMode="auto">
            <a:xfrm>
              <a:off x="9642431" y="2941371"/>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3" name="Oval 628"/>
            <p:cNvSpPr>
              <a:spLocks noChangeAspect="1" noChangeArrowheads="1"/>
            </p:cNvSpPr>
            <p:nvPr userDrawn="1"/>
          </p:nvSpPr>
          <p:spPr bwMode="auto">
            <a:xfrm>
              <a:off x="9776947"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4" name="Oval 629"/>
            <p:cNvSpPr>
              <a:spLocks noChangeAspect="1" noChangeArrowheads="1"/>
            </p:cNvSpPr>
            <p:nvPr userDrawn="1"/>
          </p:nvSpPr>
          <p:spPr bwMode="auto">
            <a:xfrm>
              <a:off x="9909670" y="2941371"/>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5" name="Oval 630"/>
            <p:cNvSpPr>
              <a:spLocks noChangeAspect="1" noChangeArrowheads="1"/>
            </p:cNvSpPr>
            <p:nvPr userDrawn="1"/>
          </p:nvSpPr>
          <p:spPr bwMode="auto">
            <a:xfrm>
              <a:off x="10044184" y="2941371"/>
              <a:ext cx="102232"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666" name="Oval 631"/>
            <p:cNvSpPr>
              <a:spLocks noChangeAspect="1" noChangeArrowheads="1"/>
            </p:cNvSpPr>
            <p:nvPr userDrawn="1"/>
          </p:nvSpPr>
          <p:spPr bwMode="auto">
            <a:xfrm>
              <a:off x="2425206"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7" name="Oval 632"/>
            <p:cNvSpPr>
              <a:spLocks noChangeAspect="1" noChangeArrowheads="1"/>
            </p:cNvSpPr>
            <p:nvPr userDrawn="1"/>
          </p:nvSpPr>
          <p:spPr bwMode="auto">
            <a:xfrm>
              <a:off x="2559723"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8" name="Oval 633"/>
            <p:cNvSpPr>
              <a:spLocks noChangeAspect="1" noChangeArrowheads="1"/>
            </p:cNvSpPr>
            <p:nvPr userDrawn="1"/>
          </p:nvSpPr>
          <p:spPr bwMode="auto">
            <a:xfrm>
              <a:off x="2692446"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69" name="Oval 634"/>
            <p:cNvSpPr>
              <a:spLocks noChangeAspect="1" noChangeArrowheads="1"/>
            </p:cNvSpPr>
            <p:nvPr userDrawn="1"/>
          </p:nvSpPr>
          <p:spPr bwMode="auto">
            <a:xfrm>
              <a:off x="2826961"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0" name="Oval 635"/>
            <p:cNvSpPr>
              <a:spLocks noChangeAspect="1" noChangeArrowheads="1"/>
            </p:cNvSpPr>
            <p:nvPr userDrawn="1"/>
          </p:nvSpPr>
          <p:spPr bwMode="auto">
            <a:xfrm>
              <a:off x="2959682"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1" name="Oval 636"/>
            <p:cNvSpPr>
              <a:spLocks noChangeAspect="1" noChangeArrowheads="1"/>
            </p:cNvSpPr>
            <p:nvPr userDrawn="1"/>
          </p:nvSpPr>
          <p:spPr bwMode="auto">
            <a:xfrm>
              <a:off x="3094198"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2" name="Oval 637"/>
            <p:cNvSpPr>
              <a:spLocks noChangeAspect="1" noChangeArrowheads="1"/>
            </p:cNvSpPr>
            <p:nvPr userDrawn="1"/>
          </p:nvSpPr>
          <p:spPr bwMode="auto">
            <a:xfrm>
              <a:off x="3226921"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3" name="Oval 638"/>
            <p:cNvSpPr>
              <a:spLocks noChangeAspect="1" noChangeArrowheads="1"/>
            </p:cNvSpPr>
            <p:nvPr userDrawn="1"/>
          </p:nvSpPr>
          <p:spPr bwMode="auto">
            <a:xfrm>
              <a:off x="3361437"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4" name="Oval 639"/>
            <p:cNvSpPr>
              <a:spLocks noChangeAspect="1" noChangeArrowheads="1"/>
            </p:cNvSpPr>
            <p:nvPr userDrawn="1"/>
          </p:nvSpPr>
          <p:spPr bwMode="auto">
            <a:xfrm>
              <a:off x="3494160"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5" name="Oval 640"/>
            <p:cNvSpPr>
              <a:spLocks noChangeAspect="1" noChangeArrowheads="1"/>
            </p:cNvSpPr>
            <p:nvPr userDrawn="1"/>
          </p:nvSpPr>
          <p:spPr bwMode="auto">
            <a:xfrm>
              <a:off x="3628675"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6" name="Oval 641"/>
            <p:cNvSpPr>
              <a:spLocks noChangeAspect="1" noChangeArrowheads="1"/>
            </p:cNvSpPr>
            <p:nvPr userDrawn="1"/>
          </p:nvSpPr>
          <p:spPr bwMode="auto">
            <a:xfrm>
              <a:off x="3761398"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7" name="Oval 642"/>
            <p:cNvSpPr>
              <a:spLocks noChangeAspect="1" noChangeArrowheads="1"/>
            </p:cNvSpPr>
            <p:nvPr userDrawn="1"/>
          </p:nvSpPr>
          <p:spPr bwMode="auto">
            <a:xfrm>
              <a:off x="3895912"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8" name="Oval 643"/>
            <p:cNvSpPr>
              <a:spLocks noChangeAspect="1" noChangeArrowheads="1"/>
            </p:cNvSpPr>
            <p:nvPr userDrawn="1"/>
          </p:nvSpPr>
          <p:spPr bwMode="auto">
            <a:xfrm>
              <a:off x="4028635"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79" name="Oval 644"/>
            <p:cNvSpPr>
              <a:spLocks noChangeAspect="1" noChangeArrowheads="1"/>
            </p:cNvSpPr>
            <p:nvPr userDrawn="1"/>
          </p:nvSpPr>
          <p:spPr bwMode="auto">
            <a:xfrm>
              <a:off x="5901096"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0" name="Oval 645"/>
            <p:cNvSpPr>
              <a:spLocks noChangeAspect="1" noChangeArrowheads="1"/>
            </p:cNvSpPr>
            <p:nvPr userDrawn="1"/>
          </p:nvSpPr>
          <p:spPr bwMode="auto">
            <a:xfrm>
              <a:off x="6033819"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1" name="Oval 646"/>
            <p:cNvSpPr>
              <a:spLocks noChangeAspect="1" noChangeArrowheads="1"/>
            </p:cNvSpPr>
            <p:nvPr userDrawn="1"/>
          </p:nvSpPr>
          <p:spPr bwMode="auto">
            <a:xfrm>
              <a:off x="6168334"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2" name="Oval 647"/>
            <p:cNvSpPr>
              <a:spLocks noChangeAspect="1" noChangeArrowheads="1"/>
            </p:cNvSpPr>
            <p:nvPr userDrawn="1"/>
          </p:nvSpPr>
          <p:spPr bwMode="auto">
            <a:xfrm>
              <a:off x="6301057"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3" name="Oval 648"/>
            <p:cNvSpPr>
              <a:spLocks noChangeAspect="1" noChangeArrowheads="1"/>
            </p:cNvSpPr>
            <p:nvPr userDrawn="1"/>
          </p:nvSpPr>
          <p:spPr bwMode="auto">
            <a:xfrm>
              <a:off x="6435573"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4" name="Oval 649"/>
            <p:cNvSpPr>
              <a:spLocks noChangeAspect="1" noChangeArrowheads="1"/>
            </p:cNvSpPr>
            <p:nvPr userDrawn="1"/>
          </p:nvSpPr>
          <p:spPr bwMode="auto">
            <a:xfrm>
              <a:off x="6568296"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5" name="Oval 650"/>
            <p:cNvSpPr>
              <a:spLocks noChangeAspect="1" noChangeArrowheads="1"/>
            </p:cNvSpPr>
            <p:nvPr userDrawn="1"/>
          </p:nvSpPr>
          <p:spPr bwMode="auto">
            <a:xfrm>
              <a:off x="6702810"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6" name="Oval 651"/>
            <p:cNvSpPr>
              <a:spLocks noChangeAspect="1" noChangeArrowheads="1"/>
            </p:cNvSpPr>
            <p:nvPr userDrawn="1"/>
          </p:nvSpPr>
          <p:spPr bwMode="auto">
            <a:xfrm>
              <a:off x="6970048"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7" name="Oval 652"/>
            <p:cNvSpPr>
              <a:spLocks noChangeAspect="1" noChangeArrowheads="1"/>
            </p:cNvSpPr>
            <p:nvPr userDrawn="1"/>
          </p:nvSpPr>
          <p:spPr bwMode="auto">
            <a:xfrm>
              <a:off x="7102771"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8" name="Oval 653"/>
            <p:cNvSpPr>
              <a:spLocks noChangeAspect="1" noChangeArrowheads="1"/>
            </p:cNvSpPr>
            <p:nvPr userDrawn="1"/>
          </p:nvSpPr>
          <p:spPr bwMode="auto">
            <a:xfrm>
              <a:off x="7237288"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89" name="Oval 654"/>
            <p:cNvSpPr>
              <a:spLocks noChangeAspect="1" noChangeArrowheads="1"/>
            </p:cNvSpPr>
            <p:nvPr userDrawn="1"/>
          </p:nvSpPr>
          <p:spPr bwMode="auto">
            <a:xfrm>
              <a:off x="7370011"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0" name="Oval 655"/>
            <p:cNvSpPr>
              <a:spLocks noChangeAspect="1" noChangeArrowheads="1"/>
            </p:cNvSpPr>
            <p:nvPr userDrawn="1"/>
          </p:nvSpPr>
          <p:spPr bwMode="auto">
            <a:xfrm>
              <a:off x="7504525"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1" name="Oval 656"/>
            <p:cNvSpPr>
              <a:spLocks noChangeAspect="1" noChangeArrowheads="1"/>
            </p:cNvSpPr>
            <p:nvPr userDrawn="1"/>
          </p:nvSpPr>
          <p:spPr bwMode="auto">
            <a:xfrm>
              <a:off x="7771763"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2" name="Oval 657"/>
            <p:cNvSpPr>
              <a:spLocks noChangeAspect="1" noChangeArrowheads="1"/>
            </p:cNvSpPr>
            <p:nvPr userDrawn="1"/>
          </p:nvSpPr>
          <p:spPr bwMode="auto">
            <a:xfrm>
              <a:off x="7906280"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3" name="Oval 658"/>
            <p:cNvSpPr>
              <a:spLocks noChangeAspect="1" noChangeArrowheads="1"/>
            </p:cNvSpPr>
            <p:nvPr userDrawn="1"/>
          </p:nvSpPr>
          <p:spPr bwMode="auto">
            <a:xfrm>
              <a:off x="8039001"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4" name="Oval 659"/>
            <p:cNvSpPr>
              <a:spLocks noChangeAspect="1" noChangeArrowheads="1"/>
            </p:cNvSpPr>
            <p:nvPr userDrawn="1"/>
          </p:nvSpPr>
          <p:spPr bwMode="auto">
            <a:xfrm>
              <a:off x="8173518"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5" name="Oval 660"/>
            <p:cNvSpPr>
              <a:spLocks noChangeAspect="1" noChangeArrowheads="1"/>
            </p:cNvSpPr>
            <p:nvPr userDrawn="1"/>
          </p:nvSpPr>
          <p:spPr bwMode="auto">
            <a:xfrm>
              <a:off x="8306240"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6" name="Oval 661"/>
            <p:cNvSpPr>
              <a:spLocks noChangeAspect="1" noChangeArrowheads="1"/>
            </p:cNvSpPr>
            <p:nvPr userDrawn="1"/>
          </p:nvSpPr>
          <p:spPr bwMode="auto">
            <a:xfrm>
              <a:off x="8440756"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7" name="Oval 662"/>
            <p:cNvSpPr>
              <a:spLocks noChangeAspect="1" noChangeArrowheads="1"/>
            </p:cNvSpPr>
            <p:nvPr userDrawn="1"/>
          </p:nvSpPr>
          <p:spPr bwMode="auto">
            <a:xfrm>
              <a:off x="8573477"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8" name="Oval 663"/>
            <p:cNvSpPr>
              <a:spLocks noChangeAspect="1" noChangeArrowheads="1"/>
            </p:cNvSpPr>
            <p:nvPr userDrawn="1"/>
          </p:nvSpPr>
          <p:spPr bwMode="auto">
            <a:xfrm>
              <a:off x="8707994"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699" name="Oval 664"/>
            <p:cNvSpPr>
              <a:spLocks noChangeAspect="1" noChangeArrowheads="1"/>
            </p:cNvSpPr>
            <p:nvPr userDrawn="1"/>
          </p:nvSpPr>
          <p:spPr bwMode="auto">
            <a:xfrm>
              <a:off x="8840717"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0" name="Oval 665"/>
            <p:cNvSpPr>
              <a:spLocks noChangeAspect="1" noChangeArrowheads="1"/>
            </p:cNvSpPr>
            <p:nvPr userDrawn="1"/>
          </p:nvSpPr>
          <p:spPr bwMode="auto">
            <a:xfrm>
              <a:off x="8975232"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1" name="Oval 666"/>
            <p:cNvSpPr>
              <a:spLocks noChangeAspect="1" noChangeArrowheads="1"/>
            </p:cNvSpPr>
            <p:nvPr userDrawn="1"/>
          </p:nvSpPr>
          <p:spPr bwMode="auto">
            <a:xfrm>
              <a:off x="9107954"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2" name="Oval 667"/>
            <p:cNvSpPr>
              <a:spLocks noChangeAspect="1" noChangeArrowheads="1"/>
            </p:cNvSpPr>
            <p:nvPr userDrawn="1"/>
          </p:nvSpPr>
          <p:spPr bwMode="auto">
            <a:xfrm>
              <a:off x="9242471"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3" name="Oval 668"/>
            <p:cNvSpPr>
              <a:spLocks noChangeAspect="1" noChangeArrowheads="1"/>
            </p:cNvSpPr>
            <p:nvPr userDrawn="1"/>
          </p:nvSpPr>
          <p:spPr bwMode="auto">
            <a:xfrm>
              <a:off x="9375191"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4" name="Oval 669"/>
            <p:cNvSpPr>
              <a:spLocks noChangeAspect="1" noChangeArrowheads="1"/>
            </p:cNvSpPr>
            <p:nvPr userDrawn="1"/>
          </p:nvSpPr>
          <p:spPr bwMode="auto">
            <a:xfrm>
              <a:off x="9509709"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5" name="Oval 670"/>
            <p:cNvSpPr>
              <a:spLocks noChangeAspect="1" noChangeArrowheads="1"/>
            </p:cNvSpPr>
            <p:nvPr userDrawn="1"/>
          </p:nvSpPr>
          <p:spPr bwMode="auto">
            <a:xfrm>
              <a:off x="9642431" y="306509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6" name="Oval 671"/>
            <p:cNvSpPr>
              <a:spLocks noChangeAspect="1" noChangeArrowheads="1"/>
            </p:cNvSpPr>
            <p:nvPr userDrawn="1"/>
          </p:nvSpPr>
          <p:spPr bwMode="auto">
            <a:xfrm>
              <a:off x="2425206"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7" name="Oval 672"/>
            <p:cNvSpPr>
              <a:spLocks noChangeAspect="1" noChangeArrowheads="1"/>
            </p:cNvSpPr>
            <p:nvPr userDrawn="1"/>
          </p:nvSpPr>
          <p:spPr bwMode="auto">
            <a:xfrm>
              <a:off x="2559723"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8" name="Oval 673"/>
            <p:cNvSpPr>
              <a:spLocks noChangeAspect="1" noChangeArrowheads="1"/>
            </p:cNvSpPr>
            <p:nvPr userDrawn="1"/>
          </p:nvSpPr>
          <p:spPr bwMode="auto">
            <a:xfrm>
              <a:off x="2692446"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09" name="Oval 674"/>
            <p:cNvSpPr>
              <a:spLocks noChangeAspect="1" noChangeArrowheads="1"/>
            </p:cNvSpPr>
            <p:nvPr userDrawn="1"/>
          </p:nvSpPr>
          <p:spPr bwMode="auto">
            <a:xfrm>
              <a:off x="2826961"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0" name="Oval 675"/>
            <p:cNvSpPr>
              <a:spLocks noChangeAspect="1" noChangeArrowheads="1"/>
            </p:cNvSpPr>
            <p:nvPr userDrawn="1"/>
          </p:nvSpPr>
          <p:spPr bwMode="auto">
            <a:xfrm>
              <a:off x="2959682"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1" name="Oval 676"/>
            <p:cNvSpPr>
              <a:spLocks noChangeAspect="1" noChangeArrowheads="1"/>
            </p:cNvSpPr>
            <p:nvPr userDrawn="1"/>
          </p:nvSpPr>
          <p:spPr bwMode="auto">
            <a:xfrm>
              <a:off x="3094198"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2" name="Oval 677"/>
            <p:cNvSpPr>
              <a:spLocks noChangeAspect="1" noChangeArrowheads="1"/>
            </p:cNvSpPr>
            <p:nvPr userDrawn="1"/>
          </p:nvSpPr>
          <p:spPr bwMode="auto">
            <a:xfrm>
              <a:off x="3226921"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3" name="Oval 678"/>
            <p:cNvSpPr>
              <a:spLocks noChangeAspect="1" noChangeArrowheads="1"/>
            </p:cNvSpPr>
            <p:nvPr userDrawn="1"/>
          </p:nvSpPr>
          <p:spPr bwMode="auto">
            <a:xfrm>
              <a:off x="3361437"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4" name="Oval 679"/>
            <p:cNvSpPr>
              <a:spLocks noChangeAspect="1" noChangeArrowheads="1"/>
            </p:cNvSpPr>
            <p:nvPr userDrawn="1"/>
          </p:nvSpPr>
          <p:spPr bwMode="auto">
            <a:xfrm>
              <a:off x="3494160"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5" name="Oval 680"/>
            <p:cNvSpPr>
              <a:spLocks noChangeAspect="1" noChangeArrowheads="1"/>
            </p:cNvSpPr>
            <p:nvPr userDrawn="1"/>
          </p:nvSpPr>
          <p:spPr bwMode="auto">
            <a:xfrm>
              <a:off x="3628675"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6" name="Oval 681"/>
            <p:cNvSpPr>
              <a:spLocks noChangeAspect="1" noChangeArrowheads="1"/>
            </p:cNvSpPr>
            <p:nvPr userDrawn="1"/>
          </p:nvSpPr>
          <p:spPr bwMode="auto">
            <a:xfrm>
              <a:off x="3761398"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7" name="Oval 682"/>
            <p:cNvSpPr>
              <a:spLocks noChangeAspect="1" noChangeArrowheads="1"/>
            </p:cNvSpPr>
            <p:nvPr userDrawn="1"/>
          </p:nvSpPr>
          <p:spPr bwMode="auto">
            <a:xfrm>
              <a:off x="3895912"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8" name="Oval 683"/>
            <p:cNvSpPr>
              <a:spLocks noChangeAspect="1" noChangeArrowheads="1"/>
            </p:cNvSpPr>
            <p:nvPr userDrawn="1"/>
          </p:nvSpPr>
          <p:spPr bwMode="auto">
            <a:xfrm>
              <a:off x="5633859"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19" name="Oval 684"/>
            <p:cNvSpPr>
              <a:spLocks noChangeAspect="1" noChangeArrowheads="1"/>
            </p:cNvSpPr>
            <p:nvPr userDrawn="1"/>
          </p:nvSpPr>
          <p:spPr bwMode="auto">
            <a:xfrm>
              <a:off x="5766582"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0" name="Oval 685"/>
            <p:cNvSpPr>
              <a:spLocks noChangeAspect="1" noChangeArrowheads="1"/>
            </p:cNvSpPr>
            <p:nvPr userDrawn="1"/>
          </p:nvSpPr>
          <p:spPr bwMode="auto">
            <a:xfrm>
              <a:off x="5901096"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1" name="Oval 686"/>
            <p:cNvSpPr>
              <a:spLocks noChangeAspect="1" noChangeArrowheads="1"/>
            </p:cNvSpPr>
            <p:nvPr userDrawn="1"/>
          </p:nvSpPr>
          <p:spPr bwMode="auto">
            <a:xfrm>
              <a:off x="6301057"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2" name="Oval 687"/>
            <p:cNvSpPr>
              <a:spLocks noChangeAspect="1" noChangeArrowheads="1"/>
            </p:cNvSpPr>
            <p:nvPr userDrawn="1"/>
          </p:nvSpPr>
          <p:spPr bwMode="auto">
            <a:xfrm>
              <a:off x="6435573"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3" name="Oval 688"/>
            <p:cNvSpPr>
              <a:spLocks noChangeAspect="1" noChangeArrowheads="1"/>
            </p:cNvSpPr>
            <p:nvPr userDrawn="1"/>
          </p:nvSpPr>
          <p:spPr bwMode="auto">
            <a:xfrm>
              <a:off x="6568296"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4" name="Oval 689"/>
            <p:cNvSpPr>
              <a:spLocks noChangeAspect="1" noChangeArrowheads="1"/>
            </p:cNvSpPr>
            <p:nvPr userDrawn="1"/>
          </p:nvSpPr>
          <p:spPr bwMode="auto">
            <a:xfrm>
              <a:off x="6702810"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5" name="Oval 690"/>
            <p:cNvSpPr>
              <a:spLocks noChangeAspect="1" noChangeArrowheads="1"/>
            </p:cNvSpPr>
            <p:nvPr userDrawn="1"/>
          </p:nvSpPr>
          <p:spPr bwMode="auto">
            <a:xfrm>
              <a:off x="6835533"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6" name="Oval 691"/>
            <p:cNvSpPr>
              <a:spLocks noChangeAspect="1" noChangeArrowheads="1"/>
            </p:cNvSpPr>
            <p:nvPr userDrawn="1"/>
          </p:nvSpPr>
          <p:spPr bwMode="auto">
            <a:xfrm>
              <a:off x="6970048"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7" name="Oval 692"/>
            <p:cNvSpPr>
              <a:spLocks noChangeAspect="1" noChangeArrowheads="1"/>
            </p:cNvSpPr>
            <p:nvPr userDrawn="1"/>
          </p:nvSpPr>
          <p:spPr bwMode="auto">
            <a:xfrm>
              <a:off x="7102771"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8" name="Oval 693"/>
            <p:cNvSpPr>
              <a:spLocks noChangeAspect="1" noChangeArrowheads="1"/>
            </p:cNvSpPr>
            <p:nvPr userDrawn="1"/>
          </p:nvSpPr>
          <p:spPr bwMode="auto">
            <a:xfrm>
              <a:off x="7237288"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29" name="Oval 694"/>
            <p:cNvSpPr>
              <a:spLocks noChangeAspect="1" noChangeArrowheads="1"/>
            </p:cNvSpPr>
            <p:nvPr userDrawn="1"/>
          </p:nvSpPr>
          <p:spPr bwMode="auto">
            <a:xfrm>
              <a:off x="7504525"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0" name="Oval 695"/>
            <p:cNvSpPr>
              <a:spLocks noChangeAspect="1" noChangeArrowheads="1"/>
            </p:cNvSpPr>
            <p:nvPr userDrawn="1"/>
          </p:nvSpPr>
          <p:spPr bwMode="auto">
            <a:xfrm>
              <a:off x="7637247"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1" name="Oval 696"/>
            <p:cNvSpPr>
              <a:spLocks noChangeAspect="1" noChangeArrowheads="1"/>
            </p:cNvSpPr>
            <p:nvPr userDrawn="1"/>
          </p:nvSpPr>
          <p:spPr bwMode="auto">
            <a:xfrm>
              <a:off x="7771763"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2" name="Oval 697"/>
            <p:cNvSpPr>
              <a:spLocks noChangeAspect="1" noChangeArrowheads="1"/>
            </p:cNvSpPr>
            <p:nvPr userDrawn="1"/>
          </p:nvSpPr>
          <p:spPr bwMode="auto">
            <a:xfrm>
              <a:off x="7906280"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3" name="Oval 698"/>
            <p:cNvSpPr>
              <a:spLocks noChangeAspect="1" noChangeArrowheads="1"/>
            </p:cNvSpPr>
            <p:nvPr userDrawn="1"/>
          </p:nvSpPr>
          <p:spPr bwMode="auto">
            <a:xfrm>
              <a:off x="8039001"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4" name="Oval 699"/>
            <p:cNvSpPr>
              <a:spLocks noChangeAspect="1" noChangeArrowheads="1"/>
            </p:cNvSpPr>
            <p:nvPr userDrawn="1"/>
          </p:nvSpPr>
          <p:spPr bwMode="auto">
            <a:xfrm>
              <a:off x="8173518"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5" name="Oval 700"/>
            <p:cNvSpPr>
              <a:spLocks noChangeAspect="1" noChangeArrowheads="1"/>
            </p:cNvSpPr>
            <p:nvPr userDrawn="1"/>
          </p:nvSpPr>
          <p:spPr bwMode="auto">
            <a:xfrm>
              <a:off x="8306240"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6" name="Oval 701"/>
            <p:cNvSpPr>
              <a:spLocks noChangeAspect="1" noChangeArrowheads="1"/>
            </p:cNvSpPr>
            <p:nvPr userDrawn="1"/>
          </p:nvSpPr>
          <p:spPr bwMode="auto">
            <a:xfrm>
              <a:off x="8440756"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7" name="Oval 702"/>
            <p:cNvSpPr>
              <a:spLocks noChangeAspect="1" noChangeArrowheads="1"/>
            </p:cNvSpPr>
            <p:nvPr userDrawn="1"/>
          </p:nvSpPr>
          <p:spPr bwMode="auto">
            <a:xfrm>
              <a:off x="8573477"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8" name="Oval 703"/>
            <p:cNvSpPr>
              <a:spLocks noChangeAspect="1" noChangeArrowheads="1"/>
            </p:cNvSpPr>
            <p:nvPr userDrawn="1"/>
          </p:nvSpPr>
          <p:spPr bwMode="auto">
            <a:xfrm>
              <a:off x="8707994"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39" name="Oval 704"/>
            <p:cNvSpPr>
              <a:spLocks noChangeAspect="1" noChangeArrowheads="1"/>
            </p:cNvSpPr>
            <p:nvPr userDrawn="1"/>
          </p:nvSpPr>
          <p:spPr bwMode="auto">
            <a:xfrm>
              <a:off x="8840717"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0" name="Oval 705"/>
            <p:cNvSpPr>
              <a:spLocks noChangeAspect="1" noChangeArrowheads="1"/>
            </p:cNvSpPr>
            <p:nvPr userDrawn="1"/>
          </p:nvSpPr>
          <p:spPr bwMode="auto">
            <a:xfrm>
              <a:off x="8975232"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1" name="Oval 706"/>
            <p:cNvSpPr>
              <a:spLocks noChangeAspect="1" noChangeArrowheads="1"/>
            </p:cNvSpPr>
            <p:nvPr userDrawn="1"/>
          </p:nvSpPr>
          <p:spPr bwMode="auto">
            <a:xfrm>
              <a:off x="9107954"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2" name="Oval 707"/>
            <p:cNvSpPr>
              <a:spLocks noChangeAspect="1" noChangeArrowheads="1"/>
            </p:cNvSpPr>
            <p:nvPr userDrawn="1"/>
          </p:nvSpPr>
          <p:spPr bwMode="auto">
            <a:xfrm>
              <a:off x="9242471"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3" name="Oval 708"/>
            <p:cNvSpPr>
              <a:spLocks noChangeAspect="1" noChangeArrowheads="1"/>
            </p:cNvSpPr>
            <p:nvPr userDrawn="1"/>
          </p:nvSpPr>
          <p:spPr bwMode="auto">
            <a:xfrm>
              <a:off x="9375191"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4" name="Oval 709"/>
            <p:cNvSpPr>
              <a:spLocks noChangeAspect="1" noChangeArrowheads="1"/>
            </p:cNvSpPr>
            <p:nvPr userDrawn="1"/>
          </p:nvSpPr>
          <p:spPr bwMode="auto">
            <a:xfrm>
              <a:off x="9509709" y="318702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5" name="Oval 710"/>
            <p:cNvSpPr>
              <a:spLocks noChangeAspect="1" noChangeArrowheads="1"/>
            </p:cNvSpPr>
            <p:nvPr userDrawn="1"/>
          </p:nvSpPr>
          <p:spPr bwMode="auto">
            <a:xfrm>
              <a:off x="9776947" y="318702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6" name="Oval 711"/>
            <p:cNvSpPr>
              <a:spLocks noChangeAspect="1" noChangeArrowheads="1"/>
            </p:cNvSpPr>
            <p:nvPr userDrawn="1"/>
          </p:nvSpPr>
          <p:spPr bwMode="auto">
            <a:xfrm>
              <a:off x="2425206"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7" name="Oval 712"/>
            <p:cNvSpPr>
              <a:spLocks noChangeAspect="1" noChangeArrowheads="1"/>
            </p:cNvSpPr>
            <p:nvPr userDrawn="1"/>
          </p:nvSpPr>
          <p:spPr bwMode="auto">
            <a:xfrm>
              <a:off x="2559723"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8" name="Oval 713"/>
            <p:cNvSpPr>
              <a:spLocks noChangeAspect="1" noChangeArrowheads="1"/>
            </p:cNvSpPr>
            <p:nvPr userDrawn="1"/>
          </p:nvSpPr>
          <p:spPr bwMode="auto">
            <a:xfrm>
              <a:off x="2692446"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49" name="Oval 714"/>
            <p:cNvSpPr>
              <a:spLocks noChangeAspect="1" noChangeArrowheads="1"/>
            </p:cNvSpPr>
            <p:nvPr userDrawn="1"/>
          </p:nvSpPr>
          <p:spPr bwMode="auto">
            <a:xfrm>
              <a:off x="2826961"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0" name="Oval 715"/>
            <p:cNvSpPr>
              <a:spLocks noChangeAspect="1" noChangeArrowheads="1"/>
            </p:cNvSpPr>
            <p:nvPr userDrawn="1"/>
          </p:nvSpPr>
          <p:spPr bwMode="auto">
            <a:xfrm>
              <a:off x="2959682"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1" name="Oval 716"/>
            <p:cNvSpPr>
              <a:spLocks noChangeAspect="1" noChangeArrowheads="1"/>
            </p:cNvSpPr>
            <p:nvPr userDrawn="1"/>
          </p:nvSpPr>
          <p:spPr bwMode="auto">
            <a:xfrm>
              <a:off x="3094198"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2" name="Oval 717"/>
            <p:cNvSpPr>
              <a:spLocks noChangeAspect="1" noChangeArrowheads="1"/>
            </p:cNvSpPr>
            <p:nvPr userDrawn="1"/>
          </p:nvSpPr>
          <p:spPr bwMode="auto">
            <a:xfrm>
              <a:off x="3226921"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3" name="Oval 718"/>
            <p:cNvSpPr>
              <a:spLocks noChangeAspect="1" noChangeArrowheads="1"/>
            </p:cNvSpPr>
            <p:nvPr userDrawn="1"/>
          </p:nvSpPr>
          <p:spPr bwMode="auto">
            <a:xfrm>
              <a:off x="3361437"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4" name="Oval 719"/>
            <p:cNvSpPr>
              <a:spLocks noChangeAspect="1" noChangeArrowheads="1"/>
            </p:cNvSpPr>
            <p:nvPr userDrawn="1"/>
          </p:nvSpPr>
          <p:spPr bwMode="auto">
            <a:xfrm>
              <a:off x="3494160"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5" name="Oval 720"/>
            <p:cNvSpPr>
              <a:spLocks noChangeAspect="1" noChangeArrowheads="1"/>
            </p:cNvSpPr>
            <p:nvPr userDrawn="1"/>
          </p:nvSpPr>
          <p:spPr bwMode="auto">
            <a:xfrm>
              <a:off x="3628675"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6" name="Oval 721"/>
            <p:cNvSpPr>
              <a:spLocks noChangeAspect="1" noChangeArrowheads="1"/>
            </p:cNvSpPr>
            <p:nvPr userDrawn="1"/>
          </p:nvSpPr>
          <p:spPr bwMode="auto">
            <a:xfrm>
              <a:off x="3761398"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7" name="Oval 722"/>
            <p:cNvSpPr>
              <a:spLocks noChangeAspect="1" noChangeArrowheads="1"/>
            </p:cNvSpPr>
            <p:nvPr userDrawn="1"/>
          </p:nvSpPr>
          <p:spPr bwMode="auto">
            <a:xfrm>
              <a:off x="5633859"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8" name="Oval 723"/>
            <p:cNvSpPr>
              <a:spLocks noChangeAspect="1" noChangeArrowheads="1"/>
            </p:cNvSpPr>
            <p:nvPr userDrawn="1"/>
          </p:nvSpPr>
          <p:spPr bwMode="auto">
            <a:xfrm>
              <a:off x="5766582"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59" name="Oval 724"/>
            <p:cNvSpPr>
              <a:spLocks noChangeAspect="1" noChangeArrowheads="1"/>
            </p:cNvSpPr>
            <p:nvPr userDrawn="1"/>
          </p:nvSpPr>
          <p:spPr bwMode="auto">
            <a:xfrm>
              <a:off x="6301057"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0" name="Oval 725"/>
            <p:cNvSpPr>
              <a:spLocks noChangeAspect="1" noChangeArrowheads="1"/>
            </p:cNvSpPr>
            <p:nvPr userDrawn="1"/>
          </p:nvSpPr>
          <p:spPr bwMode="auto">
            <a:xfrm>
              <a:off x="6568296"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1" name="Oval 726"/>
            <p:cNvSpPr>
              <a:spLocks noChangeAspect="1" noChangeArrowheads="1"/>
            </p:cNvSpPr>
            <p:nvPr userDrawn="1"/>
          </p:nvSpPr>
          <p:spPr bwMode="auto">
            <a:xfrm>
              <a:off x="6702810"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2" name="Oval 727"/>
            <p:cNvSpPr>
              <a:spLocks noChangeAspect="1" noChangeArrowheads="1"/>
            </p:cNvSpPr>
            <p:nvPr userDrawn="1"/>
          </p:nvSpPr>
          <p:spPr bwMode="auto">
            <a:xfrm>
              <a:off x="6835533" y="3310745"/>
              <a:ext cx="102231"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763" name="Oval 728"/>
            <p:cNvSpPr>
              <a:spLocks noChangeAspect="1" noChangeArrowheads="1"/>
            </p:cNvSpPr>
            <p:nvPr userDrawn="1"/>
          </p:nvSpPr>
          <p:spPr bwMode="auto">
            <a:xfrm>
              <a:off x="6970048"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4" name="Oval 729"/>
            <p:cNvSpPr>
              <a:spLocks noChangeAspect="1" noChangeArrowheads="1"/>
            </p:cNvSpPr>
            <p:nvPr userDrawn="1"/>
          </p:nvSpPr>
          <p:spPr bwMode="auto">
            <a:xfrm>
              <a:off x="7102771"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5" name="Oval 730"/>
            <p:cNvSpPr>
              <a:spLocks noChangeAspect="1" noChangeArrowheads="1"/>
            </p:cNvSpPr>
            <p:nvPr userDrawn="1"/>
          </p:nvSpPr>
          <p:spPr bwMode="auto">
            <a:xfrm>
              <a:off x="7237288"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6" name="Oval 731"/>
            <p:cNvSpPr>
              <a:spLocks noChangeAspect="1" noChangeArrowheads="1"/>
            </p:cNvSpPr>
            <p:nvPr userDrawn="1"/>
          </p:nvSpPr>
          <p:spPr bwMode="auto">
            <a:xfrm>
              <a:off x="7504525"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7" name="Oval 732"/>
            <p:cNvSpPr>
              <a:spLocks noChangeAspect="1" noChangeArrowheads="1"/>
            </p:cNvSpPr>
            <p:nvPr userDrawn="1"/>
          </p:nvSpPr>
          <p:spPr bwMode="auto">
            <a:xfrm>
              <a:off x="7637247"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8" name="Oval 733"/>
            <p:cNvSpPr>
              <a:spLocks noChangeAspect="1" noChangeArrowheads="1"/>
            </p:cNvSpPr>
            <p:nvPr userDrawn="1"/>
          </p:nvSpPr>
          <p:spPr bwMode="auto">
            <a:xfrm>
              <a:off x="7771763"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69" name="Oval 734"/>
            <p:cNvSpPr>
              <a:spLocks noChangeAspect="1" noChangeArrowheads="1"/>
            </p:cNvSpPr>
            <p:nvPr userDrawn="1"/>
          </p:nvSpPr>
          <p:spPr bwMode="auto">
            <a:xfrm>
              <a:off x="7906280"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0" name="Oval 735"/>
            <p:cNvSpPr>
              <a:spLocks noChangeAspect="1" noChangeArrowheads="1"/>
            </p:cNvSpPr>
            <p:nvPr userDrawn="1"/>
          </p:nvSpPr>
          <p:spPr bwMode="auto">
            <a:xfrm>
              <a:off x="8039001"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1" name="Oval 736"/>
            <p:cNvSpPr>
              <a:spLocks noChangeAspect="1" noChangeArrowheads="1"/>
            </p:cNvSpPr>
            <p:nvPr userDrawn="1"/>
          </p:nvSpPr>
          <p:spPr bwMode="auto">
            <a:xfrm>
              <a:off x="8173518"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2" name="Oval 737"/>
            <p:cNvSpPr>
              <a:spLocks noChangeAspect="1" noChangeArrowheads="1"/>
            </p:cNvSpPr>
            <p:nvPr userDrawn="1"/>
          </p:nvSpPr>
          <p:spPr bwMode="auto">
            <a:xfrm>
              <a:off x="8306240"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3" name="Oval 738"/>
            <p:cNvSpPr>
              <a:spLocks noChangeAspect="1" noChangeArrowheads="1"/>
            </p:cNvSpPr>
            <p:nvPr userDrawn="1"/>
          </p:nvSpPr>
          <p:spPr bwMode="auto">
            <a:xfrm>
              <a:off x="8440756"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4" name="Oval 739"/>
            <p:cNvSpPr>
              <a:spLocks noChangeAspect="1" noChangeArrowheads="1"/>
            </p:cNvSpPr>
            <p:nvPr userDrawn="1"/>
          </p:nvSpPr>
          <p:spPr bwMode="auto">
            <a:xfrm>
              <a:off x="8573477"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5" name="Oval 740"/>
            <p:cNvSpPr>
              <a:spLocks noChangeAspect="1" noChangeArrowheads="1"/>
            </p:cNvSpPr>
            <p:nvPr userDrawn="1"/>
          </p:nvSpPr>
          <p:spPr bwMode="auto">
            <a:xfrm>
              <a:off x="8707994"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6" name="Oval 741"/>
            <p:cNvSpPr>
              <a:spLocks noChangeAspect="1" noChangeArrowheads="1"/>
            </p:cNvSpPr>
            <p:nvPr userDrawn="1"/>
          </p:nvSpPr>
          <p:spPr bwMode="auto">
            <a:xfrm>
              <a:off x="8840717"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7" name="Oval 742"/>
            <p:cNvSpPr>
              <a:spLocks noChangeAspect="1" noChangeArrowheads="1"/>
            </p:cNvSpPr>
            <p:nvPr userDrawn="1"/>
          </p:nvSpPr>
          <p:spPr bwMode="auto">
            <a:xfrm>
              <a:off x="8975232"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8" name="Oval 743"/>
            <p:cNvSpPr>
              <a:spLocks noChangeAspect="1" noChangeArrowheads="1"/>
            </p:cNvSpPr>
            <p:nvPr userDrawn="1"/>
          </p:nvSpPr>
          <p:spPr bwMode="auto">
            <a:xfrm>
              <a:off x="9107954"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79" name="Oval 744"/>
            <p:cNvSpPr>
              <a:spLocks noChangeAspect="1" noChangeArrowheads="1"/>
            </p:cNvSpPr>
            <p:nvPr userDrawn="1"/>
          </p:nvSpPr>
          <p:spPr bwMode="auto">
            <a:xfrm>
              <a:off x="9242471" y="331074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0" name="Oval 745"/>
            <p:cNvSpPr>
              <a:spLocks noChangeAspect="1" noChangeArrowheads="1"/>
            </p:cNvSpPr>
            <p:nvPr userDrawn="1"/>
          </p:nvSpPr>
          <p:spPr bwMode="auto">
            <a:xfrm>
              <a:off x="9509708" y="331074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1" name="Oval 746"/>
            <p:cNvSpPr>
              <a:spLocks noChangeAspect="1" noChangeArrowheads="1"/>
            </p:cNvSpPr>
            <p:nvPr userDrawn="1"/>
          </p:nvSpPr>
          <p:spPr bwMode="auto">
            <a:xfrm>
              <a:off x="9776947" y="3310745"/>
              <a:ext cx="102231"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782" name="Oval 747"/>
            <p:cNvSpPr>
              <a:spLocks noChangeAspect="1" noChangeArrowheads="1"/>
            </p:cNvSpPr>
            <p:nvPr userDrawn="1"/>
          </p:nvSpPr>
          <p:spPr bwMode="auto">
            <a:xfrm>
              <a:off x="2559723"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3" name="Oval 748"/>
            <p:cNvSpPr>
              <a:spLocks noChangeAspect="1" noChangeArrowheads="1"/>
            </p:cNvSpPr>
            <p:nvPr userDrawn="1"/>
          </p:nvSpPr>
          <p:spPr bwMode="auto">
            <a:xfrm>
              <a:off x="2692446"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4" name="Oval 749"/>
            <p:cNvSpPr>
              <a:spLocks noChangeAspect="1" noChangeArrowheads="1"/>
            </p:cNvSpPr>
            <p:nvPr userDrawn="1"/>
          </p:nvSpPr>
          <p:spPr bwMode="auto">
            <a:xfrm>
              <a:off x="2826961"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5" name="Oval 750"/>
            <p:cNvSpPr>
              <a:spLocks noChangeAspect="1" noChangeArrowheads="1"/>
            </p:cNvSpPr>
            <p:nvPr userDrawn="1"/>
          </p:nvSpPr>
          <p:spPr bwMode="auto">
            <a:xfrm>
              <a:off x="2959683"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6" name="Oval 751"/>
            <p:cNvSpPr>
              <a:spLocks noChangeAspect="1" noChangeArrowheads="1"/>
            </p:cNvSpPr>
            <p:nvPr userDrawn="1"/>
          </p:nvSpPr>
          <p:spPr bwMode="auto">
            <a:xfrm>
              <a:off x="3094199"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7" name="Oval 752"/>
            <p:cNvSpPr>
              <a:spLocks noChangeAspect="1" noChangeArrowheads="1"/>
            </p:cNvSpPr>
            <p:nvPr userDrawn="1"/>
          </p:nvSpPr>
          <p:spPr bwMode="auto">
            <a:xfrm>
              <a:off x="3226921"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8" name="Oval 753"/>
            <p:cNvSpPr>
              <a:spLocks noChangeAspect="1" noChangeArrowheads="1"/>
            </p:cNvSpPr>
            <p:nvPr userDrawn="1"/>
          </p:nvSpPr>
          <p:spPr bwMode="auto">
            <a:xfrm>
              <a:off x="3361437"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89" name="Oval 754"/>
            <p:cNvSpPr>
              <a:spLocks noChangeAspect="1" noChangeArrowheads="1"/>
            </p:cNvSpPr>
            <p:nvPr userDrawn="1"/>
          </p:nvSpPr>
          <p:spPr bwMode="auto">
            <a:xfrm>
              <a:off x="3494160"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0" name="Oval 755"/>
            <p:cNvSpPr>
              <a:spLocks noChangeAspect="1" noChangeArrowheads="1"/>
            </p:cNvSpPr>
            <p:nvPr userDrawn="1"/>
          </p:nvSpPr>
          <p:spPr bwMode="auto">
            <a:xfrm>
              <a:off x="3628675"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1" name="Oval 756"/>
            <p:cNvSpPr>
              <a:spLocks noChangeAspect="1" noChangeArrowheads="1"/>
            </p:cNvSpPr>
            <p:nvPr userDrawn="1"/>
          </p:nvSpPr>
          <p:spPr bwMode="auto">
            <a:xfrm>
              <a:off x="5766582"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2" name="Oval 757"/>
            <p:cNvSpPr>
              <a:spLocks noChangeAspect="1" noChangeArrowheads="1"/>
            </p:cNvSpPr>
            <p:nvPr userDrawn="1"/>
          </p:nvSpPr>
          <p:spPr bwMode="auto">
            <a:xfrm>
              <a:off x="5901096"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3" name="Oval 758"/>
            <p:cNvSpPr>
              <a:spLocks noChangeAspect="1" noChangeArrowheads="1"/>
            </p:cNvSpPr>
            <p:nvPr userDrawn="1"/>
          </p:nvSpPr>
          <p:spPr bwMode="auto">
            <a:xfrm>
              <a:off x="6033819"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4" name="Oval 759"/>
            <p:cNvSpPr>
              <a:spLocks noChangeAspect="1" noChangeArrowheads="1"/>
            </p:cNvSpPr>
            <p:nvPr userDrawn="1"/>
          </p:nvSpPr>
          <p:spPr bwMode="auto">
            <a:xfrm>
              <a:off x="6168334"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5" name="Oval 760"/>
            <p:cNvSpPr>
              <a:spLocks noChangeAspect="1" noChangeArrowheads="1"/>
            </p:cNvSpPr>
            <p:nvPr userDrawn="1"/>
          </p:nvSpPr>
          <p:spPr bwMode="auto">
            <a:xfrm>
              <a:off x="6970048"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6" name="Oval 761"/>
            <p:cNvSpPr>
              <a:spLocks noChangeAspect="1" noChangeArrowheads="1"/>
            </p:cNvSpPr>
            <p:nvPr userDrawn="1"/>
          </p:nvSpPr>
          <p:spPr bwMode="auto">
            <a:xfrm>
              <a:off x="7102771"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7" name="Oval 762"/>
            <p:cNvSpPr>
              <a:spLocks noChangeAspect="1" noChangeArrowheads="1"/>
            </p:cNvSpPr>
            <p:nvPr userDrawn="1"/>
          </p:nvSpPr>
          <p:spPr bwMode="auto">
            <a:xfrm>
              <a:off x="7237288"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8" name="Oval 763"/>
            <p:cNvSpPr>
              <a:spLocks noChangeAspect="1" noChangeArrowheads="1"/>
            </p:cNvSpPr>
            <p:nvPr userDrawn="1"/>
          </p:nvSpPr>
          <p:spPr bwMode="auto">
            <a:xfrm>
              <a:off x="7370011"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799" name="Oval 764"/>
            <p:cNvSpPr>
              <a:spLocks noChangeAspect="1" noChangeArrowheads="1"/>
            </p:cNvSpPr>
            <p:nvPr userDrawn="1"/>
          </p:nvSpPr>
          <p:spPr bwMode="auto">
            <a:xfrm>
              <a:off x="7504525"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0" name="Oval 765"/>
            <p:cNvSpPr>
              <a:spLocks noChangeAspect="1" noChangeArrowheads="1"/>
            </p:cNvSpPr>
            <p:nvPr userDrawn="1"/>
          </p:nvSpPr>
          <p:spPr bwMode="auto">
            <a:xfrm>
              <a:off x="7637247"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1" name="Oval 766"/>
            <p:cNvSpPr>
              <a:spLocks noChangeAspect="1" noChangeArrowheads="1"/>
            </p:cNvSpPr>
            <p:nvPr userDrawn="1"/>
          </p:nvSpPr>
          <p:spPr bwMode="auto">
            <a:xfrm>
              <a:off x="7771763"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2" name="Oval 767"/>
            <p:cNvSpPr>
              <a:spLocks noChangeAspect="1" noChangeArrowheads="1"/>
            </p:cNvSpPr>
            <p:nvPr userDrawn="1"/>
          </p:nvSpPr>
          <p:spPr bwMode="auto">
            <a:xfrm>
              <a:off x="7906280"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3" name="Oval 768"/>
            <p:cNvSpPr>
              <a:spLocks noChangeAspect="1" noChangeArrowheads="1"/>
            </p:cNvSpPr>
            <p:nvPr userDrawn="1"/>
          </p:nvSpPr>
          <p:spPr bwMode="auto">
            <a:xfrm>
              <a:off x="8039001"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4" name="Oval 769"/>
            <p:cNvSpPr>
              <a:spLocks noChangeAspect="1" noChangeArrowheads="1"/>
            </p:cNvSpPr>
            <p:nvPr userDrawn="1"/>
          </p:nvSpPr>
          <p:spPr bwMode="auto">
            <a:xfrm>
              <a:off x="8173518"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5" name="Oval 770"/>
            <p:cNvSpPr>
              <a:spLocks noChangeAspect="1" noChangeArrowheads="1"/>
            </p:cNvSpPr>
            <p:nvPr userDrawn="1"/>
          </p:nvSpPr>
          <p:spPr bwMode="auto">
            <a:xfrm>
              <a:off x="8306240"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6" name="Oval 771"/>
            <p:cNvSpPr>
              <a:spLocks noChangeAspect="1" noChangeArrowheads="1"/>
            </p:cNvSpPr>
            <p:nvPr userDrawn="1"/>
          </p:nvSpPr>
          <p:spPr bwMode="auto">
            <a:xfrm>
              <a:off x="8440756"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7" name="Oval 772"/>
            <p:cNvSpPr>
              <a:spLocks noChangeAspect="1" noChangeArrowheads="1"/>
            </p:cNvSpPr>
            <p:nvPr userDrawn="1"/>
          </p:nvSpPr>
          <p:spPr bwMode="auto">
            <a:xfrm>
              <a:off x="8573477"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8" name="Oval 773"/>
            <p:cNvSpPr>
              <a:spLocks noChangeAspect="1" noChangeArrowheads="1"/>
            </p:cNvSpPr>
            <p:nvPr userDrawn="1"/>
          </p:nvSpPr>
          <p:spPr bwMode="auto">
            <a:xfrm>
              <a:off x="8707994"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09" name="Oval 774"/>
            <p:cNvSpPr>
              <a:spLocks noChangeAspect="1" noChangeArrowheads="1"/>
            </p:cNvSpPr>
            <p:nvPr userDrawn="1"/>
          </p:nvSpPr>
          <p:spPr bwMode="auto">
            <a:xfrm>
              <a:off x="8840717"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0" name="Oval 775"/>
            <p:cNvSpPr>
              <a:spLocks noChangeAspect="1" noChangeArrowheads="1"/>
            </p:cNvSpPr>
            <p:nvPr userDrawn="1"/>
          </p:nvSpPr>
          <p:spPr bwMode="auto">
            <a:xfrm>
              <a:off x="8975232"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1" name="Oval 776"/>
            <p:cNvSpPr>
              <a:spLocks noChangeAspect="1" noChangeArrowheads="1"/>
            </p:cNvSpPr>
            <p:nvPr userDrawn="1"/>
          </p:nvSpPr>
          <p:spPr bwMode="auto">
            <a:xfrm>
              <a:off x="9107954"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2" name="Oval 777"/>
            <p:cNvSpPr>
              <a:spLocks noChangeAspect="1" noChangeArrowheads="1"/>
            </p:cNvSpPr>
            <p:nvPr userDrawn="1"/>
          </p:nvSpPr>
          <p:spPr bwMode="auto">
            <a:xfrm>
              <a:off x="9242471"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3" name="Oval 778"/>
            <p:cNvSpPr>
              <a:spLocks noChangeAspect="1" noChangeArrowheads="1"/>
            </p:cNvSpPr>
            <p:nvPr userDrawn="1"/>
          </p:nvSpPr>
          <p:spPr bwMode="auto">
            <a:xfrm>
              <a:off x="9642431" y="3434464"/>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4" name="Oval 779"/>
            <p:cNvSpPr>
              <a:spLocks noChangeAspect="1" noChangeArrowheads="1"/>
            </p:cNvSpPr>
            <p:nvPr userDrawn="1"/>
          </p:nvSpPr>
          <p:spPr bwMode="auto">
            <a:xfrm>
              <a:off x="9776947" y="3434464"/>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5" name="Oval 780"/>
            <p:cNvSpPr>
              <a:spLocks noChangeAspect="1" noChangeArrowheads="1"/>
            </p:cNvSpPr>
            <p:nvPr userDrawn="1"/>
          </p:nvSpPr>
          <p:spPr bwMode="auto">
            <a:xfrm>
              <a:off x="2692446"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6" name="Oval 781"/>
            <p:cNvSpPr>
              <a:spLocks noChangeAspect="1" noChangeArrowheads="1"/>
            </p:cNvSpPr>
            <p:nvPr userDrawn="1"/>
          </p:nvSpPr>
          <p:spPr bwMode="auto">
            <a:xfrm>
              <a:off x="2826961"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7" name="Oval 782"/>
            <p:cNvSpPr>
              <a:spLocks noChangeAspect="1" noChangeArrowheads="1"/>
            </p:cNvSpPr>
            <p:nvPr userDrawn="1"/>
          </p:nvSpPr>
          <p:spPr bwMode="auto">
            <a:xfrm>
              <a:off x="2959683"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8" name="Oval 783"/>
            <p:cNvSpPr>
              <a:spLocks noChangeAspect="1" noChangeArrowheads="1"/>
            </p:cNvSpPr>
            <p:nvPr userDrawn="1"/>
          </p:nvSpPr>
          <p:spPr bwMode="auto">
            <a:xfrm>
              <a:off x="3094199"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19" name="Oval 784"/>
            <p:cNvSpPr>
              <a:spLocks noChangeAspect="1" noChangeArrowheads="1"/>
            </p:cNvSpPr>
            <p:nvPr userDrawn="1"/>
          </p:nvSpPr>
          <p:spPr bwMode="auto">
            <a:xfrm>
              <a:off x="3226921"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0" name="Oval 785"/>
            <p:cNvSpPr>
              <a:spLocks noChangeAspect="1" noChangeArrowheads="1"/>
            </p:cNvSpPr>
            <p:nvPr userDrawn="1"/>
          </p:nvSpPr>
          <p:spPr bwMode="auto">
            <a:xfrm>
              <a:off x="3361437"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1" name="Oval 786"/>
            <p:cNvSpPr>
              <a:spLocks noChangeAspect="1" noChangeArrowheads="1"/>
            </p:cNvSpPr>
            <p:nvPr userDrawn="1"/>
          </p:nvSpPr>
          <p:spPr bwMode="auto">
            <a:xfrm>
              <a:off x="3494160"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2" name="Oval 787"/>
            <p:cNvSpPr>
              <a:spLocks noChangeAspect="1" noChangeArrowheads="1"/>
            </p:cNvSpPr>
            <p:nvPr userDrawn="1"/>
          </p:nvSpPr>
          <p:spPr bwMode="auto">
            <a:xfrm>
              <a:off x="3628675"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3" name="Oval 788"/>
            <p:cNvSpPr>
              <a:spLocks noChangeAspect="1" noChangeArrowheads="1"/>
            </p:cNvSpPr>
            <p:nvPr userDrawn="1"/>
          </p:nvSpPr>
          <p:spPr bwMode="auto">
            <a:xfrm>
              <a:off x="5633859"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4" name="Oval 789"/>
            <p:cNvSpPr>
              <a:spLocks noChangeAspect="1" noChangeArrowheads="1"/>
            </p:cNvSpPr>
            <p:nvPr userDrawn="1"/>
          </p:nvSpPr>
          <p:spPr bwMode="auto">
            <a:xfrm>
              <a:off x="5766582"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5" name="Oval 790"/>
            <p:cNvSpPr>
              <a:spLocks noChangeAspect="1" noChangeArrowheads="1"/>
            </p:cNvSpPr>
            <p:nvPr userDrawn="1"/>
          </p:nvSpPr>
          <p:spPr bwMode="auto">
            <a:xfrm>
              <a:off x="5901096"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6" name="Oval 791"/>
            <p:cNvSpPr>
              <a:spLocks noChangeAspect="1" noChangeArrowheads="1"/>
            </p:cNvSpPr>
            <p:nvPr userDrawn="1"/>
          </p:nvSpPr>
          <p:spPr bwMode="auto">
            <a:xfrm>
              <a:off x="6033819"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7" name="Oval 792"/>
            <p:cNvSpPr>
              <a:spLocks noChangeAspect="1" noChangeArrowheads="1"/>
            </p:cNvSpPr>
            <p:nvPr userDrawn="1"/>
          </p:nvSpPr>
          <p:spPr bwMode="auto">
            <a:xfrm>
              <a:off x="6168334"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8" name="Oval 793"/>
            <p:cNvSpPr>
              <a:spLocks noChangeAspect="1" noChangeArrowheads="1"/>
            </p:cNvSpPr>
            <p:nvPr userDrawn="1"/>
          </p:nvSpPr>
          <p:spPr bwMode="auto">
            <a:xfrm>
              <a:off x="6301057"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29" name="Oval 794"/>
            <p:cNvSpPr>
              <a:spLocks noChangeAspect="1" noChangeArrowheads="1"/>
            </p:cNvSpPr>
            <p:nvPr userDrawn="1"/>
          </p:nvSpPr>
          <p:spPr bwMode="auto">
            <a:xfrm>
              <a:off x="6435573"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0" name="Oval 795"/>
            <p:cNvSpPr>
              <a:spLocks noChangeAspect="1" noChangeArrowheads="1"/>
            </p:cNvSpPr>
            <p:nvPr userDrawn="1"/>
          </p:nvSpPr>
          <p:spPr bwMode="auto">
            <a:xfrm>
              <a:off x="6568296"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1" name="Oval 796"/>
            <p:cNvSpPr>
              <a:spLocks noChangeAspect="1" noChangeArrowheads="1"/>
            </p:cNvSpPr>
            <p:nvPr userDrawn="1"/>
          </p:nvSpPr>
          <p:spPr bwMode="auto">
            <a:xfrm>
              <a:off x="6702811"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2" name="Oval 797"/>
            <p:cNvSpPr>
              <a:spLocks noChangeAspect="1" noChangeArrowheads="1"/>
            </p:cNvSpPr>
            <p:nvPr userDrawn="1"/>
          </p:nvSpPr>
          <p:spPr bwMode="auto">
            <a:xfrm>
              <a:off x="6970048"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3" name="Oval 798"/>
            <p:cNvSpPr>
              <a:spLocks noChangeAspect="1" noChangeArrowheads="1"/>
            </p:cNvSpPr>
            <p:nvPr userDrawn="1"/>
          </p:nvSpPr>
          <p:spPr bwMode="auto">
            <a:xfrm>
              <a:off x="7102771"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4" name="Oval 799"/>
            <p:cNvSpPr>
              <a:spLocks noChangeAspect="1" noChangeArrowheads="1"/>
            </p:cNvSpPr>
            <p:nvPr userDrawn="1"/>
          </p:nvSpPr>
          <p:spPr bwMode="auto">
            <a:xfrm>
              <a:off x="7237288"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5" name="Oval 800"/>
            <p:cNvSpPr>
              <a:spLocks noChangeAspect="1" noChangeArrowheads="1"/>
            </p:cNvSpPr>
            <p:nvPr userDrawn="1"/>
          </p:nvSpPr>
          <p:spPr bwMode="auto">
            <a:xfrm>
              <a:off x="7370011"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6" name="Oval 801"/>
            <p:cNvSpPr>
              <a:spLocks noChangeAspect="1" noChangeArrowheads="1"/>
            </p:cNvSpPr>
            <p:nvPr userDrawn="1"/>
          </p:nvSpPr>
          <p:spPr bwMode="auto">
            <a:xfrm>
              <a:off x="7504525"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7" name="Oval 802"/>
            <p:cNvSpPr>
              <a:spLocks noChangeAspect="1" noChangeArrowheads="1"/>
            </p:cNvSpPr>
            <p:nvPr userDrawn="1"/>
          </p:nvSpPr>
          <p:spPr bwMode="auto">
            <a:xfrm>
              <a:off x="7637247"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8" name="Oval 803"/>
            <p:cNvSpPr>
              <a:spLocks noChangeAspect="1" noChangeArrowheads="1"/>
            </p:cNvSpPr>
            <p:nvPr userDrawn="1"/>
          </p:nvSpPr>
          <p:spPr bwMode="auto">
            <a:xfrm>
              <a:off x="7771763"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39" name="Oval 804"/>
            <p:cNvSpPr>
              <a:spLocks noChangeAspect="1" noChangeArrowheads="1"/>
            </p:cNvSpPr>
            <p:nvPr userDrawn="1"/>
          </p:nvSpPr>
          <p:spPr bwMode="auto">
            <a:xfrm>
              <a:off x="7906280"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0" name="Oval 805"/>
            <p:cNvSpPr>
              <a:spLocks noChangeAspect="1" noChangeArrowheads="1"/>
            </p:cNvSpPr>
            <p:nvPr userDrawn="1"/>
          </p:nvSpPr>
          <p:spPr bwMode="auto">
            <a:xfrm>
              <a:off x="8039001"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1" name="Oval 806"/>
            <p:cNvSpPr>
              <a:spLocks noChangeAspect="1" noChangeArrowheads="1"/>
            </p:cNvSpPr>
            <p:nvPr userDrawn="1"/>
          </p:nvSpPr>
          <p:spPr bwMode="auto">
            <a:xfrm>
              <a:off x="8173518"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2" name="Oval 807"/>
            <p:cNvSpPr>
              <a:spLocks noChangeAspect="1" noChangeArrowheads="1"/>
            </p:cNvSpPr>
            <p:nvPr userDrawn="1"/>
          </p:nvSpPr>
          <p:spPr bwMode="auto">
            <a:xfrm>
              <a:off x="8306240"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3" name="Oval 808"/>
            <p:cNvSpPr>
              <a:spLocks noChangeAspect="1" noChangeArrowheads="1"/>
            </p:cNvSpPr>
            <p:nvPr userDrawn="1"/>
          </p:nvSpPr>
          <p:spPr bwMode="auto">
            <a:xfrm>
              <a:off x="8440756"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4" name="Oval 809"/>
            <p:cNvSpPr>
              <a:spLocks noChangeAspect="1" noChangeArrowheads="1"/>
            </p:cNvSpPr>
            <p:nvPr userDrawn="1"/>
          </p:nvSpPr>
          <p:spPr bwMode="auto">
            <a:xfrm>
              <a:off x="8573477"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5" name="Oval 810"/>
            <p:cNvSpPr>
              <a:spLocks noChangeAspect="1" noChangeArrowheads="1"/>
            </p:cNvSpPr>
            <p:nvPr userDrawn="1"/>
          </p:nvSpPr>
          <p:spPr bwMode="auto">
            <a:xfrm>
              <a:off x="8707994"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6" name="Oval 811"/>
            <p:cNvSpPr>
              <a:spLocks noChangeAspect="1" noChangeArrowheads="1"/>
            </p:cNvSpPr>
            <p:nvPr userDrawn="1"/>
          </p:nvSpPr>
          <p:spPr bwMode="auto">
            <a:xfrm>
              <a:off x="8840717"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7" name="Oval 812"/>
            <p:cNvSpPr>
              <a:spLocks noChangeAspect="1" noChangeArrowheads="1"/>
            </p:cNvSpPr>
            <p:nvPr userDrawn="1"/>
          </p:nvSpPr>
          <p:spPr bwMode="auto">
            <a:xfrm>
              <a:off x="8975232"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8" name="Oval 813"/>
            <p:cNvSpPr>
              <a:spLocks noChangeAspect="1" noChangeArrowheads="1"/>
            </p:cNvSpPr>
            <p:nvPr userDrawn="1"/>
          </p:nvSpPr>
          <p:spPr bwMode="auto">
            <a:xfrm>
              <a:off x="9107954" y="3558187"/>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49" name="Oval 814"/>
            <p:cNvSpPr>
              <a:spLocks noChangeAspect="1" noChangeArrowheads="1"/>
            </p:cNvSpPr>
            <p:nvPr userDrawn="1"/>
          </p:nvSpPr>
          <p:spPr bwMode="auto">
            <a:xfrm>
              <a:off x="9242471" y="3558187"/>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0" name="Oval 815"/>
            <p:cNvSpPr>
              <a:spLocks noChangeAspect="1" noChangeArrowheads="1"/>
            </p:cNvSpPr>
            <p:nvPr userDrawn="1"/>
          </p:nvSpPr>
          <p:spPr bwMode="auto">
            <a:xfrm>
              <a:off x="2692446"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1" name="Oval 816"/>
            <p:cNvSpPr>
              <a:spLocks noChangeAspect="1" noChangeArrowheads="1"/>
            </p:cNvSpPr>
            <p:nvPr userDrawn="1"/>
          </p:nvSpPr>
          <p:spPr bwMode="auto">
            <a:xfrm>
              <a:off x="2826961"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2" name="Oval 817"/>
            <p:cNvSpPr>
              <a:spLocks noChangeAspect="1" noChangeArrowheads="1"/>
            </p:cNvSpPr>
            <p:nvPr userDrawn="1"/>
          </p:nvSpPr>
          <p:spPr bwMode="auto">
            <a:xfrm>
              <a:off x="2959683"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3" name="Oval 818"/>
            <p:cNvSpPr>
              <a:spLocks noChangeAspect="1" noChangeArrowheads="1"/>
            </p:cNvSpPr>
            <p:nvPr userDrawn="1"/>
          </p:nvSpPr>
          <p:spPr bwMode="auto">
            <a:xfrm>
              <a:off x="3094199"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4" name="Oval 819"/>
            <p:cNvSpPr>
              <a:spLocks noChangeAspect="1" noChangeArrowheads="1"/>
            </p:cNvSpPr>
            <p:nvPr userDrawn="1"/>
          </p:nvSpPr>
          <p:spPr bwMode="auto">
            <a:xfrm>
              <a:off x="3628675"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5" name="Oval 820"/>
            <p:cNvSpPr>
              <a:spLocks noChangeAspect="1" noChangeArrowheads="1"/>
            </p:cNvSpPr>
            <p:nvPr userDrawn="1"/>
          </p:nvSpPr>
          <p:spPr bwMode="auto">
            <a:xfrm>
              <a:off x="5633859"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6" name="Oval 821"/>
            <p:cNvSpPr>
              <a:spLocks noChangeAspect="1" noChangeArrowheads="1"/>
            </p:cNvSpPr>
            <p:nvPr userDrawn="1"/>
          </p:nvSpPr>
          <p:spPr bwMode="auto">
            <a:xfrm>
              <a:off x="5766582"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7" name="Oval 822"/>
            <p:cNvSpPr>
              <a:spLocks noChangeAspect="1" noChangeArrowheads="1"/>
            </p:cNvSpPr>
            <p:nvPr userDrawn="1"/>
          </p:nvSpPr>
          <p:spPr bwMode="auto">
            <a:xfrm>
              <a:off x="5901097"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8" name="Oval 823"/>
            <p:cNvSpPr>
              <a:spLocks noChangeAspect="1" noChangeArrowheads="1"/>
            </p:cNvSpPr>
            <p:nvPr userDrawn="1"/>
          </p:nvSpPr>
          <p:spPr bwMode="auto">
            <a:xfrm>
              <a:off x="6033819"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59" name="Oval 824"/>
            <p:cNvSpPr>
              <a:spLocks noChangeAspect="1" noChangeArrowheads="1"/>
            </p:cNvSpPr>
            <p:nvPr userDrawn="1"/>
          </p:nvSpPr>
          <p:spPr bwMode="auto">
            <a:xfrm>
              <a:off x="6168334"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0" name="Oval 825"/>
            <p:cNvSpPr>
              <a:spLocks noChangeAspect="1" noChangeArrowheads="1"/>
            </p:cNvSpPr>
            <p:nvPr userDrawn="1"/>
          </p:nvSpPr>
          <p:spPr bwMode="auto">
            <a:xfrm>
              <a:off x="6301057"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1" name="Oval 826"/>
            <p:cNvSpPr>
              <a:spLocks noChangeAspect="1" noChangeArrowheads="1"/>
            </p:cNvSpPr>
            <p:nvPr userDrawn="1"/>
          </p:nvSpPr>
          <p:spPr bwMode="auto">
            <a:xfrm>
              <a:off x="6435573"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2" name="Oval 827"/>
            <p:cNvSpPr>
              <a:spLocks noChangeAspect="1" noChangeArrowheads="1"/>
            </p:cNvSpPr>
            <p:nvPr userDrawn="1"/>
          </p:nvSpPr>
          <p:spPr bwMode="auto">
            <a:xfrm>
              <a:off x="6568296"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3" name="Oval 828"/>
            <p:cNvSpPr>
              <a:spLocks noChangeAspect="1" noChangeArrowheads="1"/>
            </p:cNvSpPr>
            <p:nvPr userDrawn="1"/>
          </p:nvSpPr>
          <p:spPr bwMode="auto">
            <a:xfrm>
              <a:off x="6702811"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4" name="Oval 829"/>
            <p:cNvSpPr>
              <a:spLocks noChangeAspect="1" noChangeArrowheads="1"/>
            </p:cNvSpPr>
            <p:nvPr userDrawn="1"/>
          </p:nvSpPr>
          <p:spPr bwMode="auto">
            <a:xfrm>
              <a:off x="6835533"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5" name="Oval 830"/>
            <p:cNvSpPr>
              <a:spLocks noChangeAspect="1" noChangeArrowheads="1"/>
            </p:cNvSpPr>
            <p:nvPr userDrawn="1"/>
          </p:nvSpPr>
          <p:spPr bwMode="auto">
            <a:xfrm>
              <a:off x="6970048"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6" name="Oval 831"/>
            <p:cNvSpPr>
              <a:spLocks noChangeAspect="1" noChangeArrowheads="1"/>
            </p:cNvSpPr>
            <p:nvPr userDrawn="1"/>
          </p:nvSpPr>
          <p:spPr bwMode="auto">
            <a:xfrm>
              <a:off x="7102771"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7" name="Oval 832"/>
            <p:cNvSpPr>
              <a:spLocks noChangeAspect="1" noChangeArrowheads="1"/>
            </p:cNvSpPr>
            <p:nvPr userDrawn="1"/>
          </p:nvSpPr>
          <p:spPr bwMode="auto">
            <a:xfrm>
              <a:off x="7237288"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8" name="Oval 833"/>
            <p:cNvSpPr>
              <a:spLocks noChangeAspect="1" noChangeArrowheads="1"/>
            </p:cNvSpPr>
            <p:nvPr userDrawn="1"/>
          </p:nvSpPr>
          <p:spPr bwMode="auto">
            <a:xfrm>
              <a:off x="7370011"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69" name="Oval 834"/>
            <p:cNvSpPr>
              <a:spLocks noChangeAspect="1" noChangeArrowheads="1"/>
            </p:cNvSpPr>
            <p:nvPr userDrawn="1"/>
          </p:nvSpPr>
          <p:spPr bwMode="auto">
            <a:xfrm>
              <a:off x="7504525"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0" name="Oval 835"/>
            <p:cNvSpPr>
              <a:spLocks noChangeAspect="1" noChangeArrowheads="1"/>
            </p:cNvSpPr>
            <p:nvPr userDrawn="1"/>
          </p:nvSpPr>
          <p:spPr bwMode="auto">
            <a:xfrm>
              <a:off x="7637247"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1" name="Oval 836"/>
            <p:cNvSpPr>
              <a:spLocks noChangeAspect="1" noChangeArrowheads="1"/>
            </p:cNvSpPr>
            <p:nvPr userDrawn="1"/>
          </p:nvSpPr>
          <p:spPr bwMode="auto">
            <a:xfrm>
              <a:off x="7771763"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2" name="Oval 837"/>
            <p:cNvSpPr>
              <a:spLocks noChangeAspect="1" noChangeArrowheads="1"/>
            </p:cNvSpPr>
            <p:nvPr userDrawn="1"/>
          </p:nvSpPr>
          <p:spPr bwMode="auto">
            <a:xfrm>
              <a:off x="7906280"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3" name="Oval 838"/>
            <p:cNvSpPr>
              <a:spLocks noChangeAspect="1" noChangeArrowheads="1"/>
            </p:cNvSpPr>
            <p:nvPr userDrawn="1"/>
          </p:nvSpPr>
          <p:spPr bwMode="auto">
            <a:xfrm>
              <a:off x="8039001"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4" name="Oval 839"/>
            <p:cNvSpPr>
              <a:spLocks noChangeAspect="1" noChangeArrowheads="1"/>
            </p:cNvSpPr>
            <p:nvPr userDrawn="1"/>
          </p:nvSpPr>
          <p:spPr bwMode="auto">
            <a:xfrm>
              <a:off x="8173518"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5" name="Oval 840"/>
            <p:cNvSpPr>
              <a:spLocks noChangeAspect="1" noChangeArrowheads="1"/>
            </p:cNvSpPr>
            <p:nvPr userDrawn="1"/>
          </p:nvSpPr>
          <p:spPr bwMode="auto">
            <a:xfrm>
              <a:off x="8306240"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6" name="Oval 841"/>
            <p:cNvSpPr>
              <a:spLocks noChangeAspect="1" noChangeArrowheads="1"/>
            </p:cNvSpPr>
            <p:nvPr userDrawn="1"/>
          </p:nvSpPr>
          <p:spPr bwMode="auto">
            <a:xfrm>
              <a:off x="8440756"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7" name="Oval 842"/>
            <p:cNvSpPr>
              <a:spLocks noChangeAspect="1" noChangeArrowheads="1"/>
            </p:cNvSpPr>
            <p:nvPr userDrawn="1"/>
          </p:nvSpPr>
          <p:spPr bwMode="auto">
            <a:xfrm>
              <a:off x="8573477"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8" name="Oval 843"/>
            <p:cNvSpPr>
              <a:spLocks noChangeAspect="1" noChangeArrowheads="1"/>
            </p:cNvSpPr>
            <p:nvPr userDrawn="1"/>
          </p:nvSpPr>
          <p:spPr bwMode="auto">
            <a:xfrm>
              <a:off x="8707995"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79" name="Oval 844"/>
            <p:cNvSpPr>
              <a:spLocks noChangeAspect="1" noChangeArrowheads="1"/>
            </p:cNvSpPr>
            <p:nvPr userDrawn="1"/>
          </p:nvSpPr>
          <p:spPr bwMode="auto">
            <a:xfrm>
              <a:off x="8840717"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0" name="Oval 845"/>
            <p:cNvSpPr>
              <a:spLocks noChangeAspect="1" noChangeArrowheads="1"/>
            </p:cNvSpPr>
            <p:nvPr userDrawn="1"/>
          </p:nvSpPr>
          <p:spPr bwMode="auto">
            <a:xfrm>
              <a:off x="8975232"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1" name="Oval 846"/>
            <p:cNvSpPr>
              <a:spLocks noChangeAspect="1" noChangeArrowheads="1"/>
            </p:cNvSpPr>
            <p:nvPr userDrawn="1"/>
          </p:nvSpPr>
          <p:spPr bwMode="auto">
            <a:xfrm>
              <a:off x="9107954" y="3681908"/>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2" name="Oval 847"/>
            <p:cNvSpPr>
              <a:spLocks noChangeAspect="1" noChangeArrowheads="1"/>
            </p:cNvSpPr>
            <p:nvPr userDrawn="1"/>
          </p:nvSpPr>
          <p:spPr bwMode="auto">
            <a:xfrm>
              <a:off x="9242471" y="3681908"/>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3" name="Oval 848"/>
            <p:cNvSpPr>
              <a:spLocks noChangeAspect="1" noChangeArrowheads="1"/>
            </p:cNvSpPr>
            <p:nvPr userDrawn="1"/>
          </p:nvSpPr>
          <p:spPr bwMode="auto">
            <a:xfrm>
              <a:off x="2826961"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4" name="Oval 849"/>
            <p:cNvSpPr>
              <a:spLocks noChangeAspect="1" noChangeArrowheads="1"/>
            </p:cNvSpPr>
            <p:nvPr userDrawn="1"/>
          </p:nvSpPr>
          <p:spPr bwMode="auto">
            <a:xfrm>
              <a:off x="2959683"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5" name="Oval 850"/>
            <p:cNvSpPr>
              <a:spLocks noChangeAspect="1" noChangeArrowheads="1"/>
            </p:cNvSpPr>
            <p:nvPr userDrawn="1"/>
          </p:nvSpPr>
          <p:spPr bwMode="auto">
            <a:xfrm>
              <a:off x="3094199"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6" name="Oval 851"/>
            <p:cNvSpPr>
              <a:spLocks noChangeAspect="1" noChangeArrowheads="1"/>
            </p:cNvSpPr>
            <p:nvPr userDrawn="1"/>
          </p:nvSpPr>
          <p:spPr bwMode="auto">
            <a:xfrm>
              <a:off x="5499342"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7" name="Oval 852"/>
            <p:cNvSpPr>
              <a:spLocks noChangeAspect="1" noChangeArrowheads="1"/>
            </p:cNvSpPr>
            <p:nvPr userDrawn="1"/>
          </p:nvSpPr>
          <p:spPr bwMode="auto">
            <a:xfrm>
              <a:off x="5633859"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8" name="Oval 853"/>
            <p:cNvSpPr>
              <a:spLocks noChangeAspect="1" noChangeArrowheads="1"/>
            </p:cNvSpPr>
            <p:nvPr userDrawn="1"/>
          </p:nvSpPr>
          <p:spPr bwMode="auto">
            <a:xfrm>
              <a:off x="5766582"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89" name="Oval 854"/>
            <p:cNvSpPr>
              <a:spLocks noChangeAspect="1" noChangeArrowheads="1"/>
            </p:cNvSpPr>
            <p:nvPr userDrawn="1"/>
          </p:nvSpPr>
          <p:spPr bwMode="auto">
            <a:xfrm>
              <a:off x="5901097"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0" name="Oval 855"/>
            <p:cNvSpPr>
              <a:spLocks noChangeAspect="1" noChangeArrowheads="1"/>
            </p:cNvSpPr>
            <p:nvPr userDrawn="1"/>
          </p:nvSpPr>
          <p:spPr bwMode="auto">
            <a:xfrm>
              <a:off x="6033820"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1" name="Oval 856"/>
            <p:cNvSpPr>
              <a:spLocks noChangeAspect="1" noChangeArrowheads="1"/>
            </p:cNvSpPr>
            <p:nvPr userDrawn="1"/>
          </p:nvSpPr>
          <p:spPr bwMode="auto">
            <a:xfrm>
              <a:off x="6168334"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2" name="Oval 857"/>
            <p:cNvSpPr>
              <a:spLocks noChangeAspect="1" noChangeArrowheads="1"/>
            </p:cNvSpPr>
            <p:nvPr userDrawn="1"/>
          </p:nvSpPr>
          <p:spPr bwMode="auto">
            <a:xfrm>
              <a:off x="6301057"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3" name="Oval 858"/>
            <p:cNvSpPr>
              <a:spLocks noChangeAspect="1" noChangeArrowheads="1"/>
            </p:cNvSpPr>
            <p:nvPr userDrawn="1"/>
          </p:nvSpPr>
          <p:spPr bwMode="auto">
            <a:xfrm>
              <a:off x="6435573"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4" name="Oval 859"/>
            <p:cNvSpPr>
              <a:spLocks noChangeAspect="1" noChangeArrowheads="1"/>
            </p:cNvSpPr>
            <p:nvPr userDrawn="1"/>
          </p:nvSpPr>
          <p:spPr bwMode="auto">
            <a:xfrm>
              <a:off x="6568296"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5" name="Oval 860"/>
            <p:cNvSpPr>
              <a:spLocks noChangeAspect="1" noChangeArrowheads="1"/>
            </p:cNvSpPr>
            <p:nvPr userDrawn="1"/>
          </p:nvSpPr>
          <p:spPr bwMode="auto">
            <a:xfrm>
              <a:off x="6702811"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6" name="Oval 861"/>
            <p:cNvSpPr>
              <a:spLocks noChangeAspect="1" noChangeArrowheads="1"/>
            </p:cNvSpPr>
            <p:nvPr userDrawn="1"/>
          </p:nvSpPr>
          <p:spPr bwMode="auto">
            <a:xfrm>
              <a:off x="6835534"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7" name="Oval 862"/>
            <p:cNvSpPr>
              <a:spLocks noChangeAspect="1" noChangeArrowheads="1"/>
            </p:cNvSpPr>
            <p:nvPr userDrawn="1"/>
          </p:nvSpPr>
          <p:spPr bwMode="auto">
            <a:xfrm>
              <a:off x="6970048"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8" name="Oval 863"/>
            <p:cNvSpPr>
              <a:spLocks noChangeAspect="1" noChangeArrowheads="1"/>
            </p:cNvSpPr>
            <p:nvPr userDrawn="1"/>
          </p:nvSpPr>
          <p:spPr bwMode="auto">
            <a:xfrm>
              <a:off x="7102771"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899" name="Oval 864"/>
            <p:cNvSpPr>
              <a:spLocks noChangeAspect="1" noChangeArrowheads="1"/>
            </p:cNvSpPr>
            <p:nvPr userDrawn="1"/>
          </p:nvSpPr>
          <p:spPr bwMode="auto">
            <a:xfrm>
              <a:off x="7237288"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0" name="Oval 865"/>
            <p:cNvSpPr>
              <a:spLocks noChangeAspect="1" noChangeArrowheads="1"/>
            </p:cNvSpPr>
            <p:nvPr userDrawn="1"/>
          </p:nvSpPr>
          <p:spPr bwMode="auto">
            <a:xfrm>
              <a:off x="7370011"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1" name="Oval 866"/>
            <p:cNvSpPr>
              <a:spLocks noChangeAspect="1" noChangeArrowheads="1"/>
            </p:cNvSpPr>
            <p:nvPr userDrawn="1"/>
          </p:nvSpPr>
          <p:spPr bwMode="auto">
            <a:xfrm>
              <a:off x="7504525"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2" name="Oval 867"/>
            <p:cNvSpPr>
              <a:spLocks noChangeAspect="1" noChangeArrowheads="1"/>
            </p:cNvSpPr>
            <p:nvPr userDrawn="1"/>
          </p:nvSpPr>
          <p:spPr bwMode="auto">
            <a:xfrm>
              <a:off x="7637248"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3" name="Oval 868"/>
            <p:cNvSpPr>
              <a:spLocks noChangeAspect="1" noChangeArrowheads="1"/>
            </p:cNvSpPr>
            <p:nvPr userDrawn="1"/>
          </p:nvSpPr>
          <p:spPr bwMode="auto">
            <a:xfrm>
              <a:off x="7771764"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4" name="Oval 869"/>
            <p:cNvSpPr>
              <a:spLocks noChangeAspect="1" noChangeArrowheads="1"/>
            </p:cNvSpPr>
            <p:nvPr userDrawn="1"/>
          </p:nvSpPr>
          <p:spPr bwMode="auto">
            <a:xfrm>
              <a:off x="7906281"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5" name="Oval 870"/>
            <p:cNvSpPr>
              <a:spLocks noChangeAspect="1" noChangeArrowheads="1"/>
            </p:cNvSpPr>
            <p:nvPr userDrawn="1"/>
          </p:nvSpPr>
          <p:spPr bwMode="auto">
            <a:xfrm>
              <a:off x="8039001"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6" name="Oval 871"/>
            <p:cNvSpPr>
              <a:spLocks noChangeAspect="1" noChangeArrowheads="1"/>
            </p:cNvSpPr>
            <p:nvPr userDrawn="1"/>
          </p:nvSpPr>
          <p:spPr bwMode="auto">
            <a:xfrm>
              <a:off x="8173518"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7" name="Oval 872"/>
            <p:cNvSpPr>
              <a:spLocks noChangeAspect="1" noChangeArrowheads="1"/>
            </p:cNvSpPr>
            <p:nvPr userDrawn="1"/>
          </p:nvSpPr>
          <p:spPr bwMode="auto">
            <a:xfrm>
              <a:off x="8306240"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8" name="Oval 873"/>
            <p:cNvSpPr>
              <a:spLocks noChangeAspect="1" noChangeArrowheads="1"/>
            </p:cNvSpPr>
            <p:nvPr userDrawn="1"/>
          </p:nvSpPr>
          <p:spPr bwMode="auto">
            <a:xfrm>
              <a:off x="8440756"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09" name="Oval 874"/>
            <p:cNvSpPr>
              <a:spLocks noChangeAspect="1" noChangeArrowheads="1"/>
            </p:cNvSpPr>
            <p:nvPr userDrawn="1"/>
          </p:nvSpPr>
          <p:spPr bwMode="auto">
            <a:xfrm>
              <a:off x="8573478"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0" name="Oval 875"/>
            <p:cNvSpPr>
              <a:spLocks noChangeAspect="1" noChangeArrowheads="1"/>
            </p:cNvSpPr>
            <p:nvPr userDrawn="1"/>
          </p:nvSpPr>
          <p:spPr bwMode="auto">
            <a:xfrm>
              <a:off x="8707995"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1" name="Oval 876"/>
            <p:cNvSpPr>
              <a:spLocks noChangeAspect="1" noChangeArrowheads="1"/>
            </p:cNvSpPr>
            <p:nvPr userDrawn="1"/>
          </p:nvSpPr>
          <p:spPr bwMode="auto">
            <a:xfrm>
              <a:off x="8840717"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2" name="Oval 877"/>
            <p:cNvSpPr>
              <a:spLocks noChangeAspect="1" noChangeArrowheads="1"/>
            </p:cNvSpPr>
            <p:nvPr userDrawn="1"/>
          </p:nvSpPr>
          <p:spPr bwMode="auto">
            <a:xfrm>
              <a:off x="8975232"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3" name="Oval 878"/>
            <p:cNvSpPr>
              <a:spLocks noChangeAspect="1" noChangeArrowheads="1"/>
            </p:cNvSpPr>
            <p:nvPr userDrawn="1"/>
          </p:nvSpPr>
          <p:spPr bwMode="auto">
            <a:xfrm>
              <a:off x="9107954" y="380383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4" name="Oval 879"/>
            <p:cNvSpPr>
              <a:spLocks noChangeAspect="1" noChangeArrowheads="1"/>
            </p:cNvSpPr>
            <p:nvPr userDrawn="1"/>
          </p:nvSpPr>
          <p:spPr bwMode="auto">
            <a:xfrm>
              <a:off x="9242471" y="380383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5" name="Oval 880"/>
            <p:cNvSpPr>
              <a:spLocks noChangeAspect="1" noChangeArrowheads="1"/>
            </p:cNvSpPr>
            <p:nvPr userDrawn="1"/>
          </p:nvSpPr>
          <p:spPr bwMode="auto">
            <a:xfrm>
              <a:off x="2959683"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6" name="Oval 881"/>
            <p:cNvSpPr>
              <a:spLocks noChangeAspect="1" noChangeArrowheads="1"/>
            </p:cNvSpPr>
            <p:nvPr userDrawn="1"/>
          </p:nvSpPr>
          <p:spPr bwMode="auto">
            <a:xfrm>
              <a:off x="3094199"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7" name="Oval 882"/>
            <p:cNvSpPr>
              <a:spLocks noChangeAspect="1" noChangeArrowheads="1"/>
            </p:cNvSpPr>
            <p:nvPr userDrawn="1"/>
          </p:nvSpPr>
          <p:spPr bwMode="auto">
            <a:xfrm>
              <a:off x="3361438"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8" name="Oval 883"/>
            <p:cNvSpPr>
              <a:spLocks noChangeAspect="1" noChangeArrowheads="1"/>
            </p:cNvSpPr>
            <p:nvPr userDrawn="1"/>
          </p:nvSpPr>
          <p:spPr bwMode="auto">
            <a:xfrm>
              <a:off x="3628675"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19" name="Oval 884"/>
            <p:cNvSpPr>
              <a:spLocks noChangeAspect="1" noChangeArrowheads="1"/>
            </p:cNvSpPr>
            <p:nvPr userDrawn="1"/>
          </p:nvSpPr>
          <p:spPr bwMode="auto">
            <a:xfrm>
              <a:off x="5499342"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0" name="Oval 885"/>
            <p:cNvSpPr>
              <a:spLocks noChangeAspect="1" noChangeArrowheads="1"/>
            </p:cNvSpPr>
            <p:nvPr userDrawn="1"/>
          </p:nvSpPr>
          <p:spPr bwMode="auto">
            <a:xfrm>
              <a:off x="5633859"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1" name="Oval 886"/>
            <p:cNvSpPr>
              <a:spLocks noChangeAspect="1" noChangeArrowheads="1"/>
            </p:cNvSpPr>
            <p:nvPr userDrawn="1"/>
          </p:nvSpPr>
          <p:spPr bwMode="auto">
            <a:xfrm>
              <a:off x="5766582"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2" name="Oval 887"/>
            <p:cNvSpPr>
              <a:spLocks noChangeAspect="1" noChangeArrowheads="1"/>
            </p:cNvSpPr>
            <p:nvPr userDrawn="1"/>
          </p:nvSpPr>
          <p:spPr bwMode="auto">
            <a:xfrm>
              <a:off x="5901097"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3" name="Oval 888"/>
            <p:cNvSpPr>
              <a:spLocks noChangeAspect="1" noChangeArrowheads="1"/>
            </p:cNvSpPr>
            <p:nvPr userDrawn="1"/>
          </p:nvSpPr>
          <p:spPr bwMode="auto">
            <a:xfrm>
              <a:off x="6033820"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4" name="Oval 889"/>
            <p:cNvSpPr>
              <a:spLocks noChangeAspect="1" noChangeArrowheads="1"/>
            </p:cNvSpPr>
            <p:nvPr userDrawn="1"/>
          </p:nvSpPr>
          <p:spPr bwMode="auto">
            <a:xfrm>
              <a:off x="6168334"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5" name="Oval 890"/>
            <p:cNvSpPr>
              <a:spLocks noChangeAspect="1" noChangeArrowheads="1"/>
            </p:cNvSpPr>
            <p:nvPr userDrawn="1"/>
          </p:nvSpPr>
          <p:spPr bwMode="auto">
            <a:xfrm>
              <a:off x="6301057"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6" name="Oval 891"/>
            <p:cNvSpPr>
              <a:spLocks noChangeAspect="1" noChangeArrowheads="1"/>
            </p:cNvSpPr>
            <p:nvPr userDrawn="1"/>
          </p:nvSpPr>
          <p:spPr bwMode="auto">
            <a:xfrm>
              <a:off x="6435573"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7" name="Oval 892"/>
            <p:cNvSpPr>
              <a:spLocks noChangeAspect="1" noChangeArrowheads="1"/>
            </p:cNvSpPr>
            <p:nvPr userDrawn="1"/>
          </p:nvSpPr>
          <p:spPr bwMode="auto">
            <a:xfrm>
              <a:off x="6568296"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8" name="Oval 893"/>
            <p:cNvSpPr>
              <a:spLocks noChangeAspect="1" noChangeArrowheads="1"/>
            </p:cNvSpPr>
            <p:nvPr userDrawn="1"/>
          </p:nvSpPr>
          <p:spPr bwMode="auto">
            <a:xfrm>
              <a:off x="6702811"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29" name="Oval 894"/>
            <p:cNvSpPr>
              <a:spLocks noChangeAspect="1" noChangeArrowheads="1"/>
            </p:cNvSpPr>
            <p:nvPr userDrawn="1"/>
          </p:nvSpPr>
          <p:spPr bwMode="auto">
            <a:xfrm>
              <a:off x="6835534"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0" name="Oval 895"/>
            <p:cNvSpPr>
              <a:spLocks noChangeAspect="1" noChangeArrowheads="1"/>
            </p:cNvSpPr>
            <p:nvPr userDrawn="1"/>
          </p:nvSpPr>
          <p:spPr bwMode="auto">
            <a:xfrm>
              <a:off x="7102771"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1" name="Oval 896"/>
            <p:cNvSpPr>
              <a:spLocks noChangeAspect="1" noChangeArrowheads="1"/>
            </p:cNvSpPr>
            <p:nvPr userDrawn="1"/>
          </p:nvSpPr>
          <p:spPr bwMode="auto">
            <a:xfrm>
              <a:off x="7237288"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2" name="Oval 897"/>
            <p:cNvSpPr>
              <a:spLocks noChangeAspect="1" noChangeArrowheads="1"/>
            </p:cNvSpPr>
            <p:nvPr userDrawn="1"/>
          </p:nvSpPr>
          <p:spPr bwMode="auto">
            <a:xfrm>
              <a:off x="7370011"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3" name="Oval 898"/>
            <p:cNvSpPr>
              <a:spLocks noChangeAspect="1" noChangeArrowheads="1"/>
            </p:cNvSpPr>
            <p:nvPr userDrawn="1"/>
          </p:nvSpPr>
          <p:spPr bwMode="auto">
            <a:xfrm>
              <a:off x="7504525"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4" name="Oval 899"/>
            <p:cNvSpPr>
              <a:spLocks noChangeAspect="1" noChangeArrowheads="1"/>
            </p:cNvSpPr>
            <p:nvPr userDrawn="1"/>
          </p:nvSpPr>
          <p:spPr bwMode="auto">
            <a:xfrm>
              <a:off x="7906281"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5" name="Oval 900"/>
            <p:cNvSpPr>
              <a:spLocks noChangeAspect="1" noChangeArrowheads="1"/>
            </p:cNvSpPr>
            <p:nvPr userDrawn="1"/>
          </p:nvSpPr>
          <p:spPr bwMode="auto">
            <a:xfrm>
              <a:off x="8039001"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6" name="Oval 901"/>
            <p:cNvSpPr>
              <a:spLocks noChangeAspect="1" noChangeArrowheads="1"/>
            </p:cNvSpPr>
            <p:nvPr userDrawn="1"/>
          </p:nvSpPr>
          <p:spPr bwMode="auto">
            <a:xfrm>
              <a:off x="8173518"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7" name="Oval 902"/>
            <p:cNvSpPr>
              <a:spLocks noChangeAspect="1" noChangeArrowheads="1"/>
            </p:cNvSpPr>
            <p:nvPr userDrawn="1"/>
          </p:nvSpPr>
          <p:spPr bwMode="auto">
            <a:xfrm>
              <a:off x="8306240"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8" name="Oval 903"/>
            <p:cNvSpPr>
              <a:spLocks noChangeAspect="1" noChangeArrowheads="1"/>
            </p:cNvSpPr>
            <p:nvPr userDrawn="1"/>
          </p:nvSpPr>
          <p:spPr bwMode="auto">
            <a:xfrm>
              <a:off x="8573478" y="392755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39" name="Oval 904"/>
            <p:cNvSpPr>
              <a:spLocks noChangeAspect="1" noChangeArrowheads="1"/>
            </p:cNvSpPr>
            <p:nvPr userDrawn="1"/>
          </p:nvSpPr>
          <p:spPr bwMode="auto">
            <a:xfrm>
              <a:off x="8707995"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0" name="Oval 905"/>
            <p:cNvSpPr>
              <a:spLocks noChangeAspect="1" noChangeArrowheads="1"/>
            </p:cNvSpPr>
            <p:nvPr userDrawn="1"/>
          </p:nvSpPr>
          <p:spPr bwMode="auto">
            <a:xfrm>
              <a:off x="8840717" y="392755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1" name="Oval 906"/>
            <p:cNvSpPr>
              <a:spLocks noChangeAspect="1" noChangeArrowheads="1"/>
            </p:cNvSpPr>
            <p:nvPr userDrawn="1"/>
          </p:nvSpPr>
          <p:spPr bwMode="auto">
            <a:xfrm>
              <a:off x="2959683"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2" name="Oval 907"/>
            <p:cNvSpPr>
              <a:spLocks noChangeAspect="1" noChangeArrowheads="1"/>
            </p:cNvSpPr>
            <p:nvPr userDrawn="1"/>
          </p:nvSpPr>
          <p:spPr bwMode="auto">
            <a:xfrm>
              <a:off x="3094199"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3" name="Oval 908"/>
            <p:cNvSpPr>
              <a:spLocks noChangeAspect="1" noChangeArrowheads="1"/>
            </p:cNvSpPr>
            <p:nvPr userDrawn="1"/>
          </p:nvSpPr>
          <p:spPr bwMode="auto">
            <a:xfrm>
              <a:off x="3226922"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4" name="Oval 909"/>
            <p:cNvSpPr>
              <a:spLocks noChangeAspect="1" noChangeArrowheads="1"/>
            </p:cNvSpPr>
            <p:nvPr userDrawn="1"/>
          </p:nvSpPr>
          <p:spPr bwMode="auto">
            <a:xfrm>
              <a:off x="3361438"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5" name="Oval 910"/>
            <p:cNvSpPr>
              <a:spLocks noChangeAspect="1" noChangeArrowheads="1"/>
            </p:cNvSpPr>
            <p:nvPr userDrawn="1"/>
          </p:nvSpPr>
          <p:spPr bwMode="auto">
            <a:xfrm>
              <a:off x="3895913"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6" name="Oval 911"/>
            <p:cNvSpPr>
              <a:spLocks noChangeAspect="1" noChangeArrowheads="1"/>
            </p:cNvSpPr>
            <p:nvPr userDrawn="1"/>
          </p:nvSpPr>
          <p:spPr bwMode="auto">
            <a:xfrm>
              <a:off x="5499342"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7" name="Oval 912"/>
            <p:cNvSpPr>
              <a:spLocks noChangeAspect="1" noChangeArrowheads="1"/>
            </p:cNvSpPr>
            <p:nvPr userDrawn="1"/>
          </p:nvSpPr>
          <p:spPr bwMode="auto">
            <a:xfrm>
              <a:off x="5633859"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8" name="Oval 913"/>
            <p:cNvSpPr>
              <a:spLocks noChangeAspect="1" noChangeArrowheads="1"/>
            </p:cNvSpPr>
            <p:nvPr userDrawn="1"/>
          </p:nvSpPr>
          <p:spPr bwMode="auto">
            <a:xfrm>
              <a:off x="5766582"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49" name="Oval 914"/>
            <p:cNvSpPr>
              <a:spLocks noChangeAspect="1" noChangeArrowheads="1"/>
            </p:cNvSpPr>
            <p:nvPr userDrawn="1"/>
          </p:nvSpPr>
          <p:spPr bwMode="auto">
            <a:xfrm>
              <a:off x="5901097"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0" name="Oval 915"/>
            <p:cNvSpPr>
              <a:spLocks noChangeAspect="1" noChangeArrowheads="1"/>
            </p:cNvSpPr>
            <p:nvPr userDrawn="1"/>
          </p:nvSpPr>
          <p:spPr bwMode="auto">
            <a:xfrm>
              <a:off x="6033820"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1" name="Oval 916"/>
            <p:cNvSpPr>
              <a:spLocks noChangeAspect="1" noChangeArrowheads="1"/>
            </p:cNvSpPr>
            <p:nvPr userDrawn="1"/>
          </p:nvSpPr>
          <p:spPr bwMode="auto">
            <a:xfrm>
              <a:off x="6168335"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2" name="Oval 917"/>
            <p:cNvSpPr>
              <a:spLocks noChangeAspect="1" noChangeArrowheads="1"/>
            </p:cNvSpPr>
            <p:nvPr userDrawn="1"/>
          </p:nvSpPr>
          <p:spPr bwMode="auto">
            <a:xfrm>
              <a:off x="6301057"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3" name="Oval 918"/>
            <p:cNvSpPr>
              <a:spLocks noChangeAspect="1" noChangeArrowheads="1"/>
            </p:cNvSpPr>
            <p:nvPr userDrawn="1"/>
          </p:nvSpPr>
          <p:spPr bwMode="auto">
            <a:xfrm>
              <a:off x="6435573"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4" name="Oval 919"/>
            <p:cNvSpPr>
              <a:spLocks noChangeAspect="1" noChangeArrowheads="1"/>
            </p:cNvSpPr>
            <p:nvPr userDrawn="1"/>
          </p:nvSpPr>
          <p:spPr bwMode="auto">
            <a:xfrm>
              <a:off x="6568296"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5" name="Oval 920"/>
            <p:cNvSpPr>
              <a:spLocks noChangeAspect="1" noChangeArrowheads="1"/>
            </p:cNvSpPr>
            <p:nvPr userDrawn="1"/>
          </p:nvSpPr>
          <p:spPr bwMode="auto">
            <a:xfrm>
              <a:off x="6702811"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6" name="Oval 921"/>
            <p:cNvSpPr>
              <a:spLocks noChangeAspect="1" noChangeArrowheads="1"/>
            </p:cNvSpPr>
            <p:nvPr userDrawn="1"/>
          </p:nvSpPr>
          <p:spPr bwMode="auto">
            <a:xfrm>
              <a:off x="6835534"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7" name="Oval 922"/>
            <p:cNvSpPr>
              <a:spLocks noChangeAspect="1" noChangeArrowheads="1"/>
            </p:cNvSpPr>
            <p:nvPr userDrawn="1"/>
          </p:nvSpPr>
          <p:spPr bwMode="auto">
            <a:xfrm>
              <a:off x="7102771"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8" name="Oval 923"/>
            <p:cNvSpPr>
              <a:spLocks noChangeAspect="1" noChangeArrowheads="1"/>
            </p:cNvSpPr>
            <p:nvPr userDrawn="1"/>
          </p:nvSpPr>
          <p:spPr bwMode="auto">
            <a:xfrm>
              <a:off x="7237288"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59" name="Oval 924"/>
            <p:cNvSpPr>
              <a:spLocks noChangeAspect="1" noChangeArrowheads="1"/>
            </p:cNvSpPr>
            <p:nvPr userDrawn="1"/>
          </p:nvSpPr>
          <p:spPr bwMode="auto">
            <a:xfrm>
              <a:off x="7370011"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0" name="Oval 925"/>
            <p:cNvSpPr>
              <a:spLocks noChangeAspect="1" noChangeArrowheads="1"/>
            </p:cNvSpPr>
            <p:nvPr userDrawn="1"/>
          </p:nvSpPr>
          <p:spPr bwMode="auto">
            <a:xfrm>
              <a:off x="8039001"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1" name="Oval 926"/>
            <p:cNvSpPr>
              <a:spLocks noChangeAspect="1" noChangeArrowheads="1"/>
            </p:cNvSpPr>
            <p:nvPr userDrawn="1"/>
          </p:nvSpPr>
          <p:spPr bwMode="auto">
            <a:xfrm>
              <a:off x="8173518"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2" name="Oval 927"/>
            <p:cNvSpPr>
              <a:spLocks noChangeAspect="1" noChangeArrowheads="1"/>
            </p:cNvSpPr>
            <p:nvPr userDrawn="1"/>
          </p:nvSpPr>
          <p:spPr bwMode="auto">
            <a:xfrm>
              <a:off x="8573478"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3" name="Oval 928"/>
            <p:cNvSpPr>
              <a:spLocks noChangeAspect="1" noChangeArrowheads="1"/>
            </p:cNvSpPr>
            <p:nvPr userDrawn="1"/>
          </p:nvSpPr>
          <p:spPr bwMode="auto">
            <a:xfrm>
              <a:off x="8707995"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4" name="Oval 929"/>
            <p:cNvSpPr>
              <a:spLocks noChangeAspect="1" noChangeArrowheads="1"/>
            </p:cNvSpPr>
            <p:nvPr userDrawn="1"/>
          </p:nvSpPr>
          <p:spPr bwMode="auto">
            <a:xfrm>
              <a:off x="8840717"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5" name="Oval 930"/>
            <p:cNvSpPr>
              <a:spLocks noChangeAspect="1" noChangeArrowheads="1"/>
            </p:cNvSpPr>
            <p:nvPr userDrawn="1"/>
          </p:nvSpPr>
          <p:spPr bwMode="auto">
            <a:xfrm>
              <a:off x="8975232" y="4051282"/>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6" name="Oval 931"/>
            <p:cNvSpPr>
              <a:spLocks noChangeAspect="1" noChangeArrowheads="1"/>
            </p:cNvSpPr>
            <p:nvPr userDrawn="1"/>
          </p:nvSpPr>
          <p:spPr bwMode="auto">
            <a:xfrm>
              <a:off x="9242471" y="4051282"/>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7" name="Oval 932"/>
            <p:cNvSpPr>
              <a:spLocks noChangeAspect="1" noChangeArrowheads="1"/>
            </p:cNvSpPr>
            <p:nvPr userDrawn="1"/>
          </p:nvSpPr>
          <p:spPr bwMode="auto">
            <a:xfrm>
              <a:off x="9375192" y="4051282"/>
              <a:ext cx="102231" cy="102205"/>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968" name="Oval 933"/>
            <p:cNvSpPr>
              <a:spLocks noChangeAspect="1" noChangeArrowheads="1"/>
            </p:cNvSpPr>
            <p:nvPr userDrawn="1"/>
          </p:nvSpPr>
          <p:spPr bwMode="auto">
            <a:xfrm>
              <a:off x="3361438"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69" name="Oval 934"/>
            <p:cNvSpPr>
              <a:spLocks noChangeAspect="1" noChangeArrowheads="1"/>
            </p:cNvSpPr>
            <p:nvPr userDrawn="1"/>
          </p:nvSpPr>
          <p:spPr bwMode="auto">
            <a:xfrm>
              <a:off x="3494161"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0" name="Oval 935"/>
            <p:cNvSpPr>
              <a:spLocks noChangeAspect="1" noChangeArrowheads="1"/>
            </p:cNvSpPr>
            <p:nvPr userDrawn="1"/>
          </p:nvSpPr>
          <p:spPr bwMode="auto">
            <a:xfrm>
              <a:off x="5499342"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1" name="Oval 936"/>
            <p:cNvSpPr>
              <a:spLocks noChangeAspect="1" noChangeArrowheads="1"/>
            </p:cNvSpPr>
            <p:nvPr userDrawn="1"/>
          </p:nvSpPr>
          <p:spPr bwMode="auto">
            <a:xfrm>
              <a:off x="5633860"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2" name="Oval 937"/>
            <p:cNvSpPr>
              <a:spLocks noChangeAspect="1" noChangeArrowheads="1"/>
            </p:cNvSpPr>
            <p:nvPr userDrawn="1"/>
          </p:nvSpPr>
          <p:spPr bwMode="auto">
            <a:xfrm>
              <a:off x="5766582"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3" name="Oval 938"/>
            <p:cNvSpPr>
              <a:spLocks noChangeAspect="1" noChangeArrowheads="1"/>
            </p:cNvSpPr>
            <p:nvPr userDrawn="1"/>
          </p:nvSpPr>
          <p:spPr bwMode="auto">
            <a:xfrm>
              <a:off x="5901097"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4" name="Oval 939"/>
            <p:cNvSpPr>
              <a:spLocks noChangeAspect="1" noChangeArrowheads="1"/>
            </p:cNvSpPr>
            <p:nvPr userDrawn="1"/>
          </p:nvSpPr>
          <p:spPr bwMode="auto">
            <a:xfrm>
              <a:off x="6033820"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5" name="Oval 940"/>
            <p:cNvSpPr>
              <a:spLocks noChangeAspect="1" noChangeArrowheads="1"/>
            </p:cNvSpPr>
            <p:nvPr userDrawn="1"/>
          </p:nvSpPr>
          <p:spPr bwMode="auto">
            <a:xfrm>
              <a:off x="6168335"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6" name="Oval 941"/>
            <p:cNvSpPr>
              <a:spLocks noChangeAspect="1" noChangeArrowheads="1"/>
            </p:cNvSpPr>
            <p:nvPr userDrawn="1"/>
          </p:nvSpPr>
          <p:spPr bwMode="auto">
            <a:xfrm>
              <a:off x="6301058"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7" name="Oval 942"/>
            <p:cNvSpPr>
              <a:spLocks noChangeAspect="1" noChangeArrowheads="1"/>
            </p:cNvSpPr>
            <p:nvPr userDrawn="1"/>
          </p:nvSpPr>
          <p:spPr bwMode="auto">
            <a:xfrm>
              <a:off x="6435573"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8" name="Oval 943"/>
            <p:cNvSpPr>
              <a:spLocks noChangeAspect="1" noChangeArrowheads="1"/>
            </p:cNvSpPr>
            <p:nvPr userDrawn="1"/>
          </p:nvSpPr>
          <p:spPr bwMode="auto">
            <a:xfrm>
              <a:off x="6568296"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79" name="Oval 944"/>
            <p:cNvSpPr>
              <a:spLocks noChangeAspect="1" noChangeArrowheads="1"/>
            </p:cNvSpPr>
            <p:nvPr userDrawn="1"/>
          </p:nvSpPr>
          <p:spPr bwMode="auto">
            <a:xfrm>
              <a:off x="6702811"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0" name="Oval 945"/>
            <p:cNvSpPr>
              <a:spLocks noChangeAspect="1" noChangeArrowheads="1"/>
            </p:cNvSpPr>
            <p:nvPr userDrawn="1"/>
          </p:nvSpPr>
          <p:spPr bwMode="auto">
            <a:xfrm>
              <a:off x="6835534"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1" name="Oval 946"/>
            <p:cNvSpPr>
              <a:spLocks noChangeAspect="1" noChangeArrowheads="1"/>
            </p:cNvSpPr>
            <p:nvPr userDrawn="1"/>
          </p:nvSpPr>
          <p:spPr bwMode="auto">
            <a:xfrm>
              <a:off x="6970049"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2" name="Oval 947"/>
            <p:cNvSpPr>
              <a:spLocks noChangeAspect="1" noChangeArrowheads="1"/>
            </p:cNvSpPr>
            <p:nvPr userDrawn="1"/>
          </p:nvSpPr>
          <p:spPr bwMode="auto">
            <a:xfrm>
              <a:off x="8039001" y="417500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3" name="Oval 948"/>
            <p:cNvSpPr>
              <a:spLocks noChangeAspect="1" noChangeArrowheads="1"/>
            </p:cNvSpPr>
            <p:nvPr userDrawn="1"/>
          </p:nvSpPr>
          <p:spPr bwMode="auto">
            <a:xfrm>
              <a:off x="8173518"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4" name="Oval 949"/>
            <p:cNvSpPr>
              <a:spLocks noChangeAspect="1" noChangeArrowheads="1"/>
            </p:cNvSpPr>
            <p:nvPr userDrawn="1"/>
          </p:nvSpPr>
          <p:spPr bwMode="auto">
            <a:xfrm>
              <a:off x="8707995"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5" name="Oval 950"/>
            <p:cNvSpPr>
              <a:spLocks noChangeAspect="1" noChangeArrowheads="1"/>
            </p:cNvSpPr>
            <p:nvPr userDrawn="1"/>
          </p:nvSpPr>
          <p:spPr bwMode="auto">
            <a:xfrm>
              <a:off x="8840718"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6" name="Oval 951"/>
            <p:cNvSpPr>
              <a:spLocks noChangeAspect="1" noChangeArrowheads="1"/>
            </p:cNvSpPr>
            <p:nvPr userDrawn="1"/>
          </p:nvSpPr>
          <p:spPr bwMode="auto">
            <a:xfrm>
              <a:off x="9375192" y="417500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7" name="Oval 952"/>
            <p:cNvSpPr>
              <a:spLocks noChangeAspect="1" noChangeArrowheads="1"/>
            </p:cNvSpPr>
            <p:nvPr userDrawn="1"/>
          </p:nvSpPr>
          <p:spPr bwMode="auto">
            <a:xfrm>
              <a:off x="3494161"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8" name="Oval 953"/>
            <p:cNvSpPr>
              <a:spLocks noChangeAspect="1" noChangeArrowheads="1"/>
            </p:cNvSpPr>
            <p:nvPr userDrawn="1"/>
          </p:nvSpPr>
          <p:spPr bwMode="auto">
            <a:xfrm>
              <a:off x="3628676"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89" name="Oval 954"/>
            <p:cNvSpPr>
              <a:spLocks noChangeAspect="1" noChangeArrowheads="1"/>
            </p:cNvSpPr>
            <p:nvPr userDrawn="1"/>
          </p:nvSpPr>
          <p:spPr bwMode="auto">
            <a:xfrm>
              <a:off x="3761399"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0" name="Oval 955"/>
            <p:cNvSpPr>
              <a:spLocks noChangeAspect="1" noChangeArrowheads="1"/>
            </p:cNvSpPr>
            <p:nvPr userDrawn="1"/>
          </p:nvSpPr>
          <p:spPr bwMode="auto">
            <a:xfrm>
              <a:off x="3895914"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1" name="Oval 956"/>
            <p:cNvSpPr>
              <a:spLocks noChangeAspect="1" noChangeArrowheads="1"/>
            </p:cNvSpPr>
            <p:nvPr userDrawn="1"/>
          </p:nvSpPr>
          <p:spPr bwMode="auto">
            <a:xfrm>
              <a:off x="4028636"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2" name="Oval 957"/>
            <p:cNvSpPr>
              <a:spLocks noChangeAspect="1" noChangeArrowheads="1"/>
            </p:cNvSpPr>
            <p:nvPr userDrawn="1"/>
          </p:nvSpPr>
          <p:spPr bwMode="auto">
            <a:xfrm>
              <a:off x="5499343"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3" name="Oval 958"/>
            <p:cNvSpPr>
              <a:spLocks noChangeAspect="1" noChangeArrowheads="1"/>
            </p:cNvSpPr>
            <p:nvPr userDrawn="1"/>
          </p:nvSpPr>
          <p:spPr bwMode="auto">
            <a:xfrm>
              <a:off x="5633860"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4" name="Oval 959"/>
            <p:cNvSpPr>
              <a:spLocks noChangeAspect="1" noChangeArrowheads="1"/>
            </p:cNvSpPr>
            <p:nvPr userDrawn="1"/>
          </p:nvSpPr>
          <p:spPr bwMode="auto">
            <a:xfrm>
              <a:off x="5766582"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5" name="Oval 960"/>
            <p:cNvSpPr>
              <a:spLocks noChangeAspect="1" noChangeArrowheads="1"/>
            </p:cNvSpPr>
            <p:nvPr userDrawn="1"/>
          </p:nvSpPr>
          <p:spPr bwMode="auto">
            <a:xfrm>
              <a:off x="5901097"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6" name="Oval 961"/>
            <p:cNvSpPr>
              <a:spLocks noChangeAspect="1" noChangeArrowheads="1"/>
            </p:cNvSpPr>
            <p:nvPr userDrawn="1"/>
          </p:nvSpPr>
          <p:spPr bwMode="auto">
            <a:xfrm>
              <a:off x="6033820"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7" name="Oval 962"/>
            <p:cNvSpPr>
              <a:spLocks noChangeAspect="1" noChangeArrowheads="1"/>
            </p:cNvSpPr>
            <p:nvPr userDrawn="1"/>
          </p:nvSpPr>
          <p:spPr bwMode="auto">
            <a:xfrm>
              <a:off x="6168335"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8" name="Oval 963"/>
            <p:cNvSpPr>
              <a:spLocks noChangeAspect="1" noChangeArrowheads="1"/>
            </p:cNvSpPr>
            <p:nvPr userDrawn="1"/>
          </p:nvSpPr>
          <p:spPr bwMode="auto">
            <a:xfrm>
              <a:off x="6301058"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999" name="Oval 964"/>
            <p:cNvSpPr>
              <a:spLocks noChangeAspect="1" noChangeArrowheads="1"/>
            </p:cNvSpPr>
            <p:nvPr userDrawn="1"/>
          </p:nvSpPr>
          <p:spPr bwMode="auto">
            <a:xfrm>
              <a:off x="6435574"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0" name="Oval 965"/>
            <p:cNvSpPr>
              <a:spLocks noChangeAspect="1" noChangeArrowheads="1"/>
            </p:cNvSpPr>
            <p:nvPr userDrawn="1"/>
          </p:nvSpPr>
          <p:spPr bwMode="auto">
            <a:xfrm>
              <a:off x="6568296"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1" name="Oval 966"/>
            <p:cNvSpPr>
              <a:spLocks noChangeAspect="1" noChangeArrowheads="1"/>
            </p:cNvSpPr>
            <p:nvPr userDrawn="1"/>
          </p:nvSpPr>
          <p:spPr bwMode="auto">
            <a:xfrm>
              <a:off x="6702811"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2" name="Oval 967"/>
            <p:cNvSpPr>
              <a:spLocks noChangeAspect="1" noChangeArrowheads="1"/>
            </p:cNvSpPr>
            <p:nvPr userDrawn="1"/>
          </p:nvSpPr>
          <p:spPr bwMode="auto">
            <a:xfrm>
              <a:off x="6835534"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3" name="Oval 968"/>
            <p:cNvSpPr>
              <a:spLocks noChangeAspect="1" noChangeArrowheads="1"/>
            </p:cNvSpPr>
            <p:nvPr userDrawn="1"/>
          </p:nvSpPr>
          <p:spPr bwMode="auto">
            <a:xfrm>
              <a:off x="6970049"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4" name="Oval 969"/>
            <p:cNvSpPr>
              <a:spLocks noChangeAspect="1" noChangeArrowheads="1"/>
            </p:cNvSpPr>
            <p:nvPr userDrawn="1"/>
          </p:nvSpPr>
          <p:spPr bwMode="auto">
            <a:xfrm>
              <a:off x="7102772"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5" name="Oval 970"/>
            <p:cNvSpPr>
              <a:spLocks noChangeAspect="1" noChangeArrowheads="1"/>
            </p:cNvSpPr>
            <p:nvPr userDrawn="1"/>
          </p:nvSpPr>
          <p:spPr bwMode="auto">
            <a:xfrm>
              <a:off x="7237289"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6" name="Oval 971"/>
            <p:cNvSpPr>
              <a:spLocks noChangeAspect="1" noChangeArrowheads="1"/>
            </p:cNvSpPr>
            <p:nvPr userDrawn="1"/>
          </p:nvSpPr>
          <p:spPr bwMode="auto">
            <a:xfrm>
              <a:off x="7370011"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7" name="Oval 972"/>
            <p:cNvSpPr>
              <a:spLocks noChangeAspect="1" noChangeArrowheads="1"/>
            </p:cNvSpPr>
            <p:nvPr userDrawn="1"/>
          </p:nvSpPr>
          <p:spPr bwMode="auto">
            <a:xfrm>
              <a:off x="8039001" y="429872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8" name="Oval 973"/>
            <p:cNvSpPr>
              <a:spLocks noChangeAspect="1" noChangeArrowheads="1"/>
            </p:cNvSpPr>
            <p:nvPr userDrawn="1"/>
          </p:nvSpPr>
          <p:spPr bwMode="auto">
            <a:xfrm>
              <a:off x="8707995"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09" name="Oval 974"/>
            <p:cNvSpPr>
              <a:spLocks noChangeAspect="1" noChangeArrowheads="1"/>
            </p:cNvSpPr>
            <p:nvPr userDrawn="1"/>
          </p:nvSpPr>
          <p:spPr bwMode="auto">
            <a:xfrm>
              <a:off x="8840718"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0" name="Oval 975"/>
            <p:cNvSpPr>
              <a:spLocks noChangeAspect="1" noChangeArrowheads="1"/>
            </p:cNvSpPr>
            <p:nvPr userDrawn="1"/>
          </p:nvSpPr>
          <p:spPr bwMode="auto">
            <a:xfrm>
              <a:off x="9375192" y="4298725"/>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1" name="Oval 976"/>
            <p:cNvSpPr>
              <a:spLocks noChangeAspect="1" noChangeArrowheads="1"/>
            </p:cNvSpPr>
            <p:nvPr userDrawn="1"/>
          </p:nvSpPr>
          <p:spPr bwMode="auto">
            <a:xfrm>
              <a:off x="3761399"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2" name="Oval 977"/>
            <p:cNvSpPr>
              <a:spLocks noChangeAspect="1" noChangeArrowheads="1"/>
            </p:cNvSpPr>
            <p:nvPr userDrawn="1"/>
          </p:nvSpPr>
          <p:spPr bwMode="auto">
            <a:xfrm>
              <a:off x="3895914"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3" name="Oval 978"/>
            <p:cNvSpPr>
              <a:spLocks noChangeAspect="1" noChangeArrowheads="1"/>
            </p:cNvSpPr>
            <p:nvPr userDrawn="1"/>
          </p:nvSpPr>
          <p:spPr bwMode="auto">
            <a:xfrm>
              <a:off x="4028636"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4" name="Oval 979"/>
            <p:cNvSpPr>
              <a:spLocks noChangeAspect="1" noChangeArrowheads="1"/>
            </p:cNvSpPr>
            <p:nvPr userDrawn="1"/>
          </p:nvSpPr>
          <p:spPr bwMode="auto">
            <a:xfrm>
              <a:off x="4163153"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5" name="Oval 980"/>
            <p:cNvSpPr>
              <a:spLocks noChangeAspect="1" noChangeArrowheads="1"/>
            </p:cNvSpPr>
            <p:nvPr userDrawn="1"/>
          </p:nvSpPr>
          <p:spPr bwMode="auto">
            <a:xfrm>
              <a:off x="5633860"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6" name="Oval 981"/>
            <p:cNvSpPr>
              <a:spLocks noChangeAspect="1" noChangeArrowheads="1"/>
            </p:cNvSpPr>
            <p:nvPr userDrawn="1"/>
          </p:nvSpPr>
          <p:spPr bwMode="auto">
            <a:xfrm>
              <a:off x="5766582"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7" name="Oval 982"/>
            <p:cNvSpPr>
              <a:spLocks noChangeAspect="1" noChangeArrowheads="1"/>
            </p:cNvSpPr>
            <p:nvPr userDrawn="1"/>
          </p:nvSpPr>
          <p:spPr bwMode="auto">
            <a:xfrm>
              <a:off x="5901097"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8" name="Oval 983"/>
            <p:cNvSpPr>
              <a:spLocks noChangeAspect="1" noChangeArrowheads="1"/>
            </p:cNvSpPr>
            <p:nvPr userDrawn="1"/>
          </p:nvSpPr>
          <p:spPr bwMode="auto">
            <a:xfrm>
              <a:off x="6033820"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19" name="Oval 984"/>
            <p:cNvSpPr>
              <a:spLocks noChangeAspect="1" noChangeArrowheads="1"/>
            </p:cNvSpPr>
            <p:nvPr userDrawn="1"/>
          </p:nvSpPr>
          <p:spPr bwMode="auto">
            <a:xfrm>
              <a:off x="6168335"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0" name="Oval 985"/>
            <p:cNvSpPr>
              <a:spLocks noChangeAspect="1" noChangeArrowheads="1"/>
            </p:cNvSpPr>
            <p:nvPr userDrawn="1"/>
          </p:nvSpPr>
          <p:spPr bwMode="auto">
            <a:xfrm>
              <a:off x="6301058"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1" name="Oval 986"/>
            <p:cNvSpPr>
              <a:spLocks noChangeAspect="1" noChangeArrowheads="1"/>
            </p:cNvSpPr>
            <p:nvPr userDrawn="1"/>
          </p:nvSpPr>
          <p:spPr bwMode="auto">
            <a:xfrm>
              <a:off x="6435574"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2" name="Oval 987"/>
            <p:cNvSpPr>
              <a:spLocks noChangeAspect="1" noChangeArrowheads="1"/>
            </p:cNvSpPr>
            <p:nvPr userDrawn="1"/>
          </p:nvSpPr>
          <p:spPr bwMode="auto">
            <a:xfrm>
              <a:off x="6568296"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3" name="Oval 988"/>
            <p:cNvSpPr>
              <a:spLocks noChangeAspect="1" noChangeArrowheads="1"/>
            </p:cNvSpPr>
            <p:nvPr userDrawn="1"/>
          </p:nvSpPr>
          <p:spPr bwMode="auto">
            <a:xfrm>
              <a:off x="6702811"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4" name="Oval 989"/>
            <p:cNvSpPr>
              <a:spLocks noChangeAspect="1" noChangeArrowheads="1"/>
            </p:cNvSpPr>
            <p:nvPr userDrawn="1"/>
          </p:nvSpPr>
          <p:spPr bwMode="auto">
            <a:xfrm>
              <a:off x="6835534"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5" name="Oval 990"/>
            <p:cNvSpPr>
              <a:spLocks noChangeAspect="1" noChangeArrowheads="1"/>
            </p:cNvSpPr>
            <p:nvPr userDrawn="1"/>
          </p:nvSpPr>
          <p:spPr bwMode="auto">
            <a:xfrm>
              <a:off x="6970049"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6" name="Oval 991"/>
            <p:cNvSpPr>
              <a:spLocks noChangeAspect="1" noChangeArrowheads="1"/>
            </p:cNvSpPr>
            <p:nvPr userDrawn="1"/>
          </p:nvSpPr>
          <p:spPr bwMode="auto">
            <a:xfrm>
              <a:off x="7102772" y="442065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7" name="Oval 992"/>
            <p:cNvSpPr>
              <a:spLocks noChangeAspect="1" noChangeArrowheads="1"/>
            </p:cNvSpPr>
            <p:nvPr userDrawn="1"/>
          </p:nvSpPr>
          <p:spPr bwMode="auto">
            <a:xfrm>
              <a:off x="7237289"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8" name="Oval 993"/>
            <p:cNvSpPr>
              <a:spLocks noChangeAspect="1" noChangeArrowheads="1"/>
            </p:cNvSpPr>
            <p:nvPr userDrawn="1"/>
          </p:nvSpPr>
          <p:spPr bwMode="auto">
            <a:xfrm>
              <a:off x="8173518"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29" name="Oval 994"/>
            <p:cNvSpPr>
              <a:spLocks noChangeAspect="1" noChangeArrowheads="1"/>
            </p:cNvSpPr>
            <p:nvPr userDrawn="1"/>
          </p:nvSpPr>
          <p:spPr bwMode="auto">
            <a:xfrm>
              <a:off x="8707995"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0" name="Oval 995"/>
            <p:cNvSpPr>
              <a:spLocks noChangeAspect="1" noChangeArrowheads="1"/>
            </p:cNvSpPr>
            <p:nvPr userDrawn="1"/>
          </p:nvSpPr>
          <p:spPr bwMode="auto">
            <a:xfrm>
              <a:off x="9375192" y="442065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1" name="Oval 996"/>
            <p:cNvSpPr>
              <a:spLocks noChangeAspect="1" noChangeArrowheads="1"/>
            </p:cNvSpPr>
            <p:nvPr userDrawn="1"/>
          </p:nvSpPr>
          <p:spPr bwMode="auto">
            <a:xfrm>
              <a:off x="3761399"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2" name="Oval 997"/>
            <p:cNvSpPr>
              <a:spLocks noChangeAspect="1" noChangeArrowheads="1"/>
            </p:cNvSpPr>
            <p:nvPr userDrawn="1"/>
          </p:nvSpPr>
          <p:spPr bwMode="auto">
            <a:xfrm>
              <a:off x="3895914" y="454437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3" name="Oval 998"/>
            <p:cNvSpPr>
              <a:spLocks noChangeAspect="1" noChangeArrowheads="1"/>
            </p:cNvSpPr>
            <p:nvPr userDrawn="1"/>
          </p:nvSpPr>
          <p:spPr bwMode="auto">
            <a:xfrm>
              <a:off x="4028636" y="454437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4" name="Oval 999"/>
            <p:cNvSpPr>
              <a:spLocks noChangeAspect="1" noChangeArrowheads="1"/>
            </p:cNvSpPr>
            <p:nvPr userDrawn="1"/>
          </p:nvSpPr>
          <p:spPr bwMode="auto">
            <a:xfrm>
              <a:off x="4163153"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5" name="Oval 1000"/>
            <p:cNvSpPr>
              <a:spLocks noChangeAspect="1" noChangeArrowheads="1"/>
            </p:cNvSpPr>
            <p:nvPr userDrawn="1"/>
          </p:nvSpPr>
          <p:spPr bwMode="auto">
            <a:xfrm>
              <a:off x="4295875"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6" name="Oval 1001"/>
            <p:cNvSpPr>
              <a:spLocks noChangeAspect="1" noChangeArrowheads="1"/>
            </p:cNvSpPr>
            <p:nvPr userDrawn="1"/>
          </p:nvSpPr>
          <p:spPr bwMode="auto">
            <a:xfrm>
              <a:off x="4430390" y="454437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7" name="Oval 1002"/>
            <p:cNvSpPr>
              <a:spLocks noChangeAspect="1" noChangeArrowheads="1"/>
            </p:cNvSpPr>
            <p:nvPr userDrawn="1"/>
          </p:nvSpPr>
          <p:spPr bwMode="auto">
            <a:xfrm>
              <a:off x="6168335"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8" name="Oval 1003"/>
            <p:cNvSpPr>
              <a:spLocks noChangeAspect="1" noChangeArrowheads="1"/>
            </p:cNvSpPr>
            <p:nvPr userDrawn="1"/>
          </p:nvSpPr>
          <p:spPr bwMode="auto">
            <a:xfrm>
              <a:off x="6301058"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39" name="Oval 1004"/>
            <p:cNvSpPr>
              <a:spLocks noChangeAspect="1" noChangeArrowheads="1"/>
            </p:cNvSpPr>
            <p:nvPr userDrawn="1"/>
          </p:nvSpPr>
          <p:spPr bwMode="auto">
            <a:xfrm>
              <a:off x="6435574" y="454437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0" name="Oval 1005"/>
            <p:cNvSpPr>
              <a:spLocks noChangeAspect="1" noChangeArrowheads="1"/>
            </p:cNvSpPr>
            <p:nvPr userDrawn="1"/>
          </p:nvSpPr>
          <p:spPr bwMode="auto">
            <a:xfrm>
              <a:off x="6568296" y="454437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1" name="Oval 1006"/>
            <p:cNvSpPr>
              <a:spLocks noChangeAspect="1" noChangeArrowheads="1"/>
            </p:cNvSpPr>
            <p:nvPr userDrawn="1"/>
          </p:nvSpPr>
          <p:spPr bwMode="auto">
            <a:xfrm>
              <a:off x="6702811"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2" name="Oval 1007"/>
            <p:cNvSpPr>
              <a:spLocks noChangeAspect="1" noChangeArrowheads="1"/>
            </p:cNvSpPr>
            <p:nvPr userDrawn="1"/>
          </p:nvSpPr>
          <p:spPr bwMode="auto">
            <a:xfrm>
              <a:off x="6835534"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3" name="Oval 1008"/>
            <p:cNvSpPr>
              <a:spLocks noChangeAspect="1" noChangeArrowheads="1"/>
            </p:cNvSpPr>
            <p:nvPr userDrawn="1"/>
          </p:nvSpPr>
          <p:spPr bwMode="auto">
            <a:xfrm>
              <a:off x="6970049" y="454437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4" name="Oval 1009"/>
            <p:cNvSpPr>
              <a:spLocks noChangeAspect="1" noChangeArrowheads="1"/>
            </p:cNvSpPr>
            <p:nvPr userDrawn="1"/>
          </p:nvSpPr>
          <p:spPr bwMode="auto">
            <a:xfrm>
              <a:off x="7102772" y="454437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5" name="Oval 1010"/>
            <p:cNvSpPr>
              <a:spLocks noChangeAspect="1" noChangeArrowheads="1"/>
            </p:cNvSpPr>
            <p:nvPr userDrawn="1"/>
          </p:nvSpPr>
          <p:spPr bwMode="auto">
            <a:xfrm>
              <a:off x="7237289"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6" name="Oval 1011"/>
            <p:cNvSpPr>
              <a:spLocks noChangeAspect="1" noChangeArrowheads="1"/>
            </p:cNvSpPr>
            <p:nvPr userDrawn="1"/>
          </p:nvSpPr>
          <p:spPr bwMode="auto">
            <a:xfrm>
              <a:off x="8707995" y="454437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7" name="Oval 1012"/>
            <p:cNvSpPr>
              <a:spLocks noChangeAspect="1" noChangeArrowheads="1"/>
            </p:cNvSpPr>
            <p:nvPr userDrawn="1"/>
          </p:nvSpPr>
          <p:spPr bwMode="auto">
            <a:xfrm>
              <a:off x="9107954" y="4544375"/>
              <a:ext cx="102232"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1048" name="Oval 1013"/>
            <p:cNvSpPr>
              <a:spLocks noChangeAspect="1" noChangeArrowheads="1"/>
            </p:cNvSpPr>
            <p:nvPr userDrawn="1"/>
          </p:nvSpPr>
          <p:spPr bwMode="auto">
            <a:xfrm>
              <a:off x="3628676"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49" name="Oval 1014"/>
            <p:cNvSpPr>
              <a:spLocks noChangeAspect="1" noChangeArrowheads="1"/>
            </p:cNvSpPr>
            <p:nvPr userDrawn="1"/>
          </p:nvSpPr>
          <p:spPr bwMode="auto">
            <a:xfrm>
              <a:off x="3761399"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0" name="Oval 1015"/>
            <p:cNvSpPr>
              <a:spLocks noChangeAspect="1" noChangeArrowheads="1"/>
            </p:cNvSpPr>
            <p:nvPr userDrawn="1"/>
          </p:nvSpPr>
          <p:spPr bwMode="auto">
            <a:xfrm>
              <a:off x="3895914"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1" name="Oval 1016"/>
            <p:cNvSpPr>
              <a:spLocks noChangeAspect="1" noChangeArrowheads="1"/>
            </p:cNvSpPr>
            <p:nvPr userDrawn="1"/>
          </p:nvSpPr>
          <p:spPr bwMode="auto">
            <a:xfrm>
              <a:off x="4028636"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2" name="Oval 1017"/>
            <p:cNvSpPr>
              <a:spLocks noChangeAspect="1" noChangeArrowheads="1"/>
            </p:cNvSpPr>
            <p:nvPr userDrawn="1"/>
          </p:nvSpPr>
          <p:spPr bwMode="auto">
            <a:xfrm>
              <a:off x="4163153"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3" name="Oval 1018"/>
            <p:cNvSpPr>
              <a:spLocks noChangeAspect="1" noChangeArrowheads="1"/>
            </p:cNvSpPr>
            <p:nvPr userDrawn="1"/>
          </p:nvSpPr>
          <p:spPr bwMode="auto">
            <a:xfrm>
              <a:off x="4295875"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4" name="Oval 1019"/>
            <p:cNvSpPr>
              <a:spLocks noChangeAspect="1" noChangeArrowheads="1"/>
            </p:cNvSpPr>
            <p:nvPr userDrawn="1"/>
          </p:nvSpPr>
          <p:spPr bwMode="auto">
            <a:xfrm>
              <a:off x="4430390"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5" name="Oval 1020"/>
            <p:cNvSpPr>
              <a:spLocks noChangeAspect="1" noChangeArrowheads="1"/>
            </p:cNvSpPr>
            <p:nvPr userDrawn="1"/>
          </p:nvSpPr>
          <p:spPr bwMode="auto">
            <a:xfrm>
              <a:off x="4564907"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6" name="Oval 1021"/>
            <p:cNvSpPr>
              <a:spLocks noChangeAspect="1" noChangeArrowheads="1"/>
            </p:cNvSpPr>
            <p:nvPr userDrawn="1"/>
          </p:nvSpPr>
          <p:spPr bwMode="auto">
            <a:xfrm>
              <a:off x="6168335"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7" name="Oval 1022"/>
            <p:cNvSpPr>
              <a:spLocks noChangeAspect="1" noChangeArrowheads="1"/>
            </p:cNvSpPr>
            <p:nvPr userDrawn="1"/>
          </p:nvSpPr>
          <p:spPr bwMode="auto">
            <a:xfrm>
              <a:off x="6301058"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8" name="Oval 1023"/>
            <p:cNvSpPr>
              <a:spLocks noChangeAspect="1" noChangeArrowheads="1"/>
            </p:cNvSpPr>
            <p:nvPr userDrawn="1"/>
          </p:nvSpPr>
          <p:spPr bwMode="auto">
            <a:xfrm>
              <a:off x="6435574"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59" name="Oval 1024"/>
            <p:cNvSpPr>
              <a:spLocks noChangeAspect="1" noChangeArrowheads="1"/>
            </p:cNvSpPr>
            <p:nvPr userDrawn="1"/>
          </p:nvSpPr>
          <p:spPr bwMode="auto">
            <a:xfrm>
              <a:off x="6568296"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0" name="Oval 1025"/>
            <p:cNvSpPr>
              <a:spLocks noChangeAspect="1" noChangeArrowheads="1"/>
            </p:cNvSpPr>
            <p:nvPr userDrawn="1"/>
          </p:nvSpPr>
          <p:spPr bwMode="auto">
            <a:xfrm>
              <a:off x="6702811"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1" name="Oval 1026"/>
            <p:cNvSpPr>
              <a:spLocks noChangeAspect="1" noChangeArrowheads="1"/>
            </p:cNvSpPr>
            <p:nvPr userDrawn="1"/>
          </p:nvSpPr>
          <p:spPr bwMode="auto">
            <a:xfrm>
              <a:off x="6835534"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2" name="Oval 1027"/>
            <p:cNvSpPr>
              <a:spLocks noChangeAspect="1" noChangeArrowheads="1"/>
            </p:cNvSpPr>
            <p:nvPr userDrawn="1"/>
          </p:nvSpPr>
          <p:spPr bwMode="auto">
            <a:xfrm>
              <a:off x="6970049"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3" name="Oval 1028"/>
            <p:cNvSpPr>
              <a:spLocks noChangeAspect="1" noChangeArrowheads="1"/>
            </p:cNvSpPr>
            <p:nvPr userDrawn="1"/>
          </p:nvSpPr>
          <p:spPr bwMode="auto">
            <a:xfrm>
              <a:off x="7102772"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4" name="Oval 1029"/>
            <p:cNvSpPr>
              <a:spLocks noChangeAspect="1" noChangeArrowheads="1"/>
            </p:cNvSpPr>
            <p:nvPr userDrawn="1"/>
          </p:nvSpPr>
          <p:spPr bwMode="auto">
            <a:xfrm>
              <a:off x="8707995"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5" name="Oval 1030"/>
            <p:cNvSpPr>
              <a:spLocks noChangeAspect="1" noChangeArrowheads="1"/>
            </p:cNvSpPr>
            <p:nvPr userDrawn="1"/>
          </p:nvSpPr>
          <p:spPr bwMode="auto">
            <a:xfrm>
              <a:off x="8975232"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6" name="Oval 1031"/>
            <p:cNvSpPr>
              <a:spLocks noChangeAspect="1" noChangeArrowheads="1"/>
            </p:cNvSpPr>
            <p:nvPr userDrawn="1"/>
          </p:nvSpPr>
          <p:spPr bwMode="auto">
            <a:xfrm>
              <a:off x="9107954" y="466809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7" name="Oval 1032"/>
            <p:cNvSpPr>
              <a:spLocks noChangeAspect="1" noChangeArrowheads="1"/>
            </p:cNvSpPr>
            <p:nvPr userDrawn="1"/>
          </p:nvSpPr>
          <p:spPr bwMode="auto">
            <a:xfrm>
              <a:off x="9242471" y="466809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8" name="Oval 1033"/>
            <p:cNvSpPr>
              <a:spLocks noChangeAspect="1" noChangeArrowheads="1"/>
            </p:cNvSpPr>
            <p:nvPr userDrawn="1"/>
          </p:nvSpPr>
          <p:spPr bwMode="auto">
            <a:xfrm>
              <a:off x="3628676"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69" name="Oval 1034"/>
            <p:cNvSpPr>
              <a:spLocks noChangeAspect="1" noChangeArrowheads="1"/>
            </p:cNvSpPr>
            <p:nvPr userDrawn="1"/>
          </p:nvSpPr>
          <p:spPr bwMode="auto">
            <a:xfrm>
              <a:off x="3761399"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0" name="Oval 1035"/>
            <p:cNvSpPr>
              <a:spLocks noChangeAspect="1" noChangeArrowheads="1"/>
            </p:cNvSpPr>
            <p:nvPr userDrawn="1"/>
          </p:nvSpPr>
          <p:spPr bwMode="auto">
            <a:xfrm>
              <a:off x="3895914"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1" name="Oval 1036"/>
            <p:cNvSpPr>
              <a:spLocks noChangeAspect="1" noChangeArrowheads="1"/>
            </p:cNvSpPr>
            <p:nvPr userDrawn="1"/>
          </p:nvSpPr>
          <p:spPr bwMode="auto">
            <a:xfrm>
              <a:off x="4028637"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2" name="Oval 1037"/>
            <p:cNvSpPr>
              <a:spLocks noChangeAspect="1" noChangeArrowheads="1"/>
            </p:cNvSpPr>
            <p:nvPr userDrawn="1"/>
          </p:nvSpPr>
          <p:spPr bwMode="auto">
            <a:xfrm>
              <a:off x="4163154"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3" name="Oval 1038"/>
            <p:cNvSpPr>
              <a:spLocks noChangeAspect="1" noChangeArrowheads="1"/>
            </p:cNvSpPr>
            <p:nvPr userDrawn="1"/>
          </p:nvSpPr>
          <p:spPr bwMode="auto">
            <a:xfrm>
              <a:off x="4295875"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4" name="Oval 1039"/>
            <p:cNvSpPr>
              <a:spLocks noChangeAspect="1" noChangeArrowheads="1"/>
            </p:cNvSpPr>
            <p:nvPr userDrawn="1"/>
          </p:nvSpPr>
          <p:spPr bwMode="auto">
            <a:xfrm>
              <a:off x="4430390"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5" name="Oval 1040"/>
            <p:cNvSpPr>
              <a:spLocks noChangeAspect="1" noChangeArrowheads="1"/>
            </p:cNvSpPr>
            <p:nvPr userDrawn="1"/>
          </p:nvSpPr>
          <p:spPr bwMode="auto">
            <a:xfrm>
              <a:off x="4564907"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6" name="Oval 1041"/>
            <p:cNvSpPr>
              <a:spLocks noChangeAspect="1" noChangeArrowheads="1"/>
            </p:cNvSpPr>
            <p:nvPr userDrawn="1"/>
          </p:nvSpPr>
          <p:spPr bwMode="auto">
            <a:xfrm>
              <a:off x="4697629"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7" name="Oval 1042"/>
            <p:cNvSpPr>
              <a:spLocks noChangeAspect="1" noChangeArrowheads="1"/>
            </p:cNvSpPr>
            <p:nvPr userDrawn="1"/>
          </p:nvSpPr>
          <p:spPr bwMode="auto">
            <a:xfrm>
              <a:off x="4832145"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8" name="Oval 1043"/>
            <p:cNvSpPr>
              <a:spLocks noChangeAspect="1" noChangeArrowheads="1"/>
            </p:cNvSpPr>
            <p:nvPr userDrawn="1"/>
          </p:nvSpPr>
          <p:spPr bwMode="auto">
            <a:xfrm>
              <a:off x="6301058"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79" name="Oval 1044"/>
            <p:cNvSpPr>
              <a:spLocks noChangeAspect="1" noChangeArrowheads="1"/>
            </p:cNvSpPr>
            <p:nvPr userDrawn="1"/>
          </p:nvSpPr>
          <p:spPr bwMode="auto">
            <a:xfrm>
              <a:off x="6435574"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0" name="Oval 1045"/>
            <p:cNvSpPr>
              <a:spLocks noChangeAspect="1" noChangeArrowheads="1"/>
            </p:cNvSpPr>
            <p:nvPr userDrawn="1"/>
          </p:nvSpPr>
          <p:spPr bwMode="auto">
            <a:xfrm>
              <a:off x="6568296"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1" name="Oval 1046"/>
            <p:cNvSpPr>
              <a:spLocks noChangeAspect="1" noChangeArrowheads="1"/>
            </p:cNvSpPr>
            <p:nvPr userDrawn="1"/>
          </p:nvSpPr>
          <p:spPr bwMode="auto">
            <a:xfrm>
              <a:off x="6702811"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2" name="Oval 1047"/>
            <p:cNvSpPr>
              <a:spLocks noChangeAspect="1" noChangeArrowheads="1"/>
            </p:cNvSpPr>
            <p:nvPr userDrawn="1"/>
          </p:nvSpPr>
          <p:spPr bwMode="auto">
            <a:xfrm>
              <a:off x="6835534"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3" name="Oval 1048"/>
            <p:cNvSpPr>
              <a:spLocks noChangeAspect="1" noChangeArrowheads="1"/>
            </p:cNvSpPr>
            <p:nvPr userDrawn="1"/>
          </p:nvSpPr>
          <p:spPr bwMode="auto">
            <a:xfrm>
              <a:off x="6970049"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4" name="Oval 1049"/>
            <p:cNvSpPr>
              <a:spLocks noChangeAspect="1" noChangeArrowheads="1"/>
            </p:cNvSpPr>
            <p:nvPr userDrawn="1"/>
          </p:nvSpPr>
          <p:spPr bwMode="auto">
            <a:xfrm>
              <a:off x="8840718"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5" name="Oval 1050"/>
            <p:cNvSpPr>
              <a:spLocks noChangeAspect="1" noChangeArrowheads="1"/>
            </p:cNvSpPr>
            <p:nvPr userDrawn="1"/>
          </p:nvSpPr>
          <p:spPr bwMode="auto">
            <a:xfrm>
              <a:off x="9242471"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6" name="Oval 1051"/>
            <p:cNvSpPr>
              <a:spLocks noChangeAspect="1" noChangeArrowheads="1"/>
            </p:cNvSpPr>
            <p:nvPr userDrawn="1"/>
          </p:nvSpPr>
          <p:spPr bwMode="auto">
            <a:xfrm>
              <a:off x="9642432" y="479181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7" name="Oval 1052"/>
            <p:cNvSpPr>
              <a:spLocks noChangeAspect="1" noChangeArrowheads="1"/>
            </p:cNvSpPr>
            <p:nvPr userDrawn="1"/>
          </p:nvSpPr>
          <p:spPr bwMode="auto">
            <a:xfrm>
              <a:off x="9776947"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8" name="Oval 1053"/>
            <p:cNvSpPr>
              <a:spLocks noChangeAspect="1" noChangeArrowheads="1"/>
            </p:cNvSpPr>
            <p:nvPr userDrawn="1"/>
          </p:nvSpPr>
          <p:spPr bwMode="auto">
            <a:xfrm>
              <a:off x="9909670" y="479181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89" name="Oval 1054"/>
            <p:cNvSpPr>
              <a:spLocks noChangeAspect="1" noChangeArrowheads="1"/>
            </p:cNvSpPr>
            <p:nvPr userDrawn="1"/>
          </p:nvSpPr>
          <p:spPr bwMode="auto">
            <a:xfrm>
              <a:off x="3761399"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0" name="Oval 1055"/>
            <p:cNvSpPr>
              <a:spLocks noChangeAspect="1" noChangeArrowheads="1"/>
            </p:cNvSpPr>
            <p:nvPr userDrawn="1"/>
          </p:nvSpPr>
          <p:spPr bwMode="auto">
            <a:xfrm>
              <a:off x="3895914"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1" name="Oval 1056"/>
            <p:cNvSpPr>
              <a:spLocks noChangeAspect="1" noChangeArrowheads="1"/>
            </p:cNvSpPr>
            <p:nvPr userDrawn="1"/>
          </p:nvSpPr>
          <p:spPr bwMode="auto">
            <a:xfrm>
              <a:off x="4028637"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2" name="Oval 1057"/>
            <p:cNvSpPr>
              <a:spLocks noChangeAspect="1" noChangeArrowheads="1"/>
            </p:cNvSpPr>
            <p:nvPr userDrawn="1"/>
          </p:nvSpPr>
          <p:spPr bwMode="auto">
            <a:xfrm>
              <a:off x="4163154"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3" name="Oval 1058"/>
            <p:cNvSpPr>
              <a:spLocks noChangeAspect="1" noChangeArrowheads="1"/>
            </p:cNvSpPr>
            <p:nvPr userDrawn="1"/>
          </p:nvSpPr>
          <p:spPr bwMode="auto">
            <a:xfrm>
              <a:off x="4295875"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4" name="Oval 1059"/>
            <p:cNvSpPr>
              <a:spLocks noChangeAspect="1" noChangeArrowheads="1"/>
            </p:cNvSpPr>
            <p:nvPr userDrawn="1"/>
          </p:nvSpPr>
          <p:spPr bwMode="auto">
            <a:xfrm>
              <a:off x="4430390"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5" name="Oval 1060"/>
            <p:cNvSpPr>
              <a:spLocks noChangeAspect="1" noChangeArrowheads="1"/>
            </p:cNvSpPr>
            <p:nvPr userDrawn="1"/>
          </p:nvSpPr>
          <p:spPr bwMode="auto">
            <a:xfrm>
              <a:off x="4564907"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6" name="Oval 1061"/>
            <p:cNvSpPr>
              <a:spLocks noChangeAspect="1" noChangeArrowheads="1"/>
            </p:cNvSpPr>
            <p:nvPr userDrawn="1"/>
          </p:nvSpPr>
          <p:spPr bwMode="auto">
            <a:xfrm>
              <a:off x="4697629"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7" name="Oval 1062"/>
            <p:cNvSpPr>
              <a:spLocks noChangeAspect="1" noChangeArrowheads="1"/>
            </p:cNvSpPr>
            <p:nvPr userDrawn="1"/>
          </p:nvSpPr>
          <p:spPr bwMode="auto">
            <a:xfrm>
              <a:off x="4832145"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8" name="Oval 1063"/>
            <p:cNvSpPr>
              <a:spLocks noChangeAspect="1" noChangeArrowheads="1"/>
            </p:cNvSpPr>
            <p:nvPr userDrawn="1"/>
          </p:nvSpPr>
          <p:spPr bwMode="auto">
            <a:xfrm>
              <a:off x="6301058"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099" name="Oval 1064"/>
            <p:cNvSpPr>
              <a:spLocks noChangeAspect="1" noChangeArrowheads="1"/>
            </p:cNvSpPr>
            <p:nvPr userDrawn="1"/>
          </p:nvSpPr>
          <p:spPr bwMode="auto">
            <a:xfrm>
              <a:off x="6435574"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0" name="Oval 1065"/>
            <p:cNvSpPr>
              <a:spLocks noChangeAspect="1" noChangeArrowheads="1"/>
            </p:cNvSpPr>
            <p:nvPr userDrawn="1"/>
          </p:nvSpPr>
          <p:spPr bwMode="auto">
            <a:xfrm>
              <a:off x="6568296"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1" name="Oval 1066"/>
            <p:cNvSpPr>
              <a:spLocks noChangeAspect="1" noChangeArrowheads="1"/>
            </p:cNvSpPr>
            <p:nvPr userDrawn="1"/>
          </p:nvSpPr>
          <p:spPr bwMode="auto">
            <a:xfrm>
              <a:off x="6702811"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2" name="Oval 1067"/>
            <p:cNvSpPr>
              <a:spLocks noChangeAspect="1" noChangeArrowheads="1"/>
            </p:cNvSpPr>
            <p:nvPr userDrawn="1"/>
          </p:nvSpPr>
          <p:spPr bwMode="auto">
            <a:xfrm>
              <a:off x="6835534" y="4915541"/>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3" name="Oval 1068"/>
            <p:cNvSpPr>
              <a:spLocks noChangeAspect="1" noChangeArrowheads="1"/>
            </p:cNvSpPr>
            <p:nvPr userDrawn="1"/>
          </p:nvSpPr>
          <p:spPr bwMode="auto">
            <a:xfrm>
              <a:off x="6970049"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4" name="Oval 1069"/>
            <p:cNvSpPr>
              <a:spLocks noChangeAspect="1" noChangeArrowheads="1"/>
            </p:cNvSpPr>
            <p:nvPr userDrawn="1"/>
          </p:nvSpPr>
          <p:spPr bwMode="auto">
            <a:xfrm>
              <a:off x="8975232"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5" name="Oval 1070"/>
            <p:cNvSpPr>
              <a:spLocks noChangeAspect="1" noChangeArrowheads="1"/>
            </p:cNvSpPr>
            <p:nvPr userDrawn="1"/>
          </p:nvSpPr>
          <p:spPr bwMode="auto">
            <a:xfrm>
              <a:off x="9107954" y="4915541"/>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6" name="Oval 1071"/>
            <p:cNvSpPr>
              <a:spLocks noChangeAspect="1" noChangeArrowheads="1"/>
            </p:cNvSpPr>
            <p:nvPr userDrawn="1"/>
          </p:nvSpPr>
          <p:spPr bwMode="auto">
            <a:xfrm>
              <a:off x="9909670" y="4915541"/>
              <a:ext cx="102231" cy="102205"/>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1107" name="Oval 1072"/>
            <p:cNvSpPr>
              <a:spLocks noChangeAspect="1" noChangeArrowheads="1"/>
            </p:cNvSpPr>
            <p:nvPr userDrawn="1"/>
          </p:nvSpPr>
          <p:spPr bwMode="auto">
            <a:xfrm>
              <a:off x="3761399"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8" name="Oval 1073"/>
            <p:cNvSpPr>
              <a:spLocks noChangeAspect="1" noChangeArrowheads="1"/>
            </p:cNvSpPr>
            <p:nvPr userDrawn="1"/>
          </p:nvSpPr>
          <p:spPr bwMode="auto">
            <a:xfrm>
              <a:off x="3895914"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09" name="Oval 1074"/>
            <p:cNvSpPr>
              <a:spLocks noChangeAspect="1" noChangeArrowheads="1"/>
            </p:cNvSpPr>
            <p:nvPr userDrawn="1"/>
          </p:nvSpPr>
          <p:spPr bwMode="auto">
            <a:xfrm>
              <a:off x="4028637"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0" name="Oval 1075"/>
            <p:cNvSpPr>
              <a:spLocks noChangeAspect="1" noChangeArrowheads="1"/>
            </p:cNvSpPr>
            <p:nvPr userDrawn="1"/>
          </p:nvSpPr>
          <p:spPr bwMode="auto">
            <a:xfrm>
              <a:off x="4163154"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1" name="Oval 1076"/>
            <p:cNvSpPr>
              <a:spLocks noChangeAspect="1" noChangeArrowheads="1"/>
            </p:cNvSpPr>
            <p:nvPr userDrawn="1"/>
          </p:nvSpPr>
          <p:spPr bwMode="auto">
            <a:xfrm>
              <a:off x="4295876"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2" name="Oval 1077"/>
            <p:cNvSpPr>
              <a:spLocks noChangeAspect="1" noChangeArrowheads="1"/>
            </p:cNvSpPr>
            <p:nvPr userDrawn="1"/>
          </p:nvSpPr>
          <p:spPr bwMode="auto">
            <a:xfrm>
              <a:off x="4430390"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3" name="Oval 1078"/>
            <p:cNvSpPr>
              <a:spLocks noChangeAspect="1" noChangeArrowheads="1"/>
            </p:cNvSpPr>
            <p:nvPr userDrawn="1"/>
          </p:nvSpPr>
          <p:spPr bwMode="auto">
            <a:xfrm>
              <a:off x="4564907"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4" name="Oval 1079"/>
            <p:cNvSpPr>
              <a:spLocks noChangeAspect="1" noChangeArrowheads="1"/>
            </p:cNvSpPr>
            <p:nvPr userDrawn="1"/>
          </p:nvSpPr>
          <p:spPr bwMode="auto">
            <a:xfrm>
              <a:off x="4697629"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5" name="Oval 1080"/>
            <p:cNvSpPr>
              <a:spLocks noChangeAspect="1" noChangeArrowheads="1"/>
            </p:cNvSpPr>
            <p:nvPr userDrawn="1"/>
          </p:nvSpPr>
          <p:spPr bwMode="auto">
            <a:xfrm>
              <a:off x="4832145"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6" name="Oval 1081"/>
            <p:cNvSpPr>
              <a:spLocks noChangeAspect="1" noChangeArrowheads="1"/>
            </p:cNvSpPr>
            <p:nvPr userDrawn="1"/>
          </p:nvSpPr>
          <p:spPr bwMode="auto">
            <a:xfrm>
              <a:off x="6301058"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7" name="Oval 1082"/>
            <p:cNvSpPr>
              <a:spLocks noChangeAspect="1" noChangeArrowheads="1"/>
            </p:cNvSpPr>
            <p:nvPr userDrawn="1"/>
          </p:nvSpPr>
          <p:spPr bwMode="auto">
            <a:xfrm>
              <a:off x="6435574"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8" name="Oval 1083"/>
            <p:cNvSpPr>
              <a:spLocks noChangeAspect="1" noChangeArrowheads="1"/>
            </p:cNvSpPr>
            <p:nvPr userDrawn="1"/>
          </p:nvSpPr>
          <p:spPr bwMode="auto">
            <a:xfrm>
              <a:off x="6568297"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19" name="Oval 1084"/>
            <p:cNvSpPr>
              <a:spLocks noChangeAspect="1" noChangeArrowheads="1"/>
            </p:cNvSpPr>
            <p:nvPr userDrawn="1"/>
          </p:nvSpPr>
          <p:spPr bwMode="auto">
            <a:xfrm>
              <a:off x="6702811"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0" name="Oval 1085"/>
            <p:cNvSpPr>
              <a:spLocks noChangeAspect="1" noChangeArrowheads="1"/>
            </p:cNvSpPr>
            <p:nvPr userDrawn="1"/>
          </p:nvSpPr>
          <p:spPr bwMode="auto">
            <a:xfrm>
              <a:off x="6835534" y="5039264"/>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1" name="Oval 1086"/>
            <p:cNvSpPr>
              <a:spLocks noChangeAspect="1" noChangeArrowheads="1"/>
            </p:cNvSpPr>
            <p:nvPr userDrawn="1"/>
          </p:nvSpPr>
          <p:spPr bwMode="auto">
            <a:xfrm>
              <a:off x="6970049"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2" name="Oval 1087"/>
            <p:cNvSpPr>
              <a:spLocks noChangeAspect="1" noChangeArrowheads="1"/>
            </p:cNvSpPr>
            <p:nvPr userDrawn="1"/>
          </p:nvSpPr>
          <p:spPr bwMode="auto">
            <a:xfrm>
              <a:off x="9642432" y="503926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3" name="Oval 1088"/>
            <p:cNvSpPr>
              <a:spLocks noChangeAspect="1" noChangeArrowheads="1"/>
            </p:cNvSpPr>
            <p:nvPr userDrawn="1"/>
          </p:nvSpPr>
          <p:spPr bwMode="auto">
            <a:xfrm>
              <a:off x="3895914"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4" name="Oval 1089"/>
            <p:cNvSpPr>
              <a:spLocks noChangeAspect="1" noChangeArrowheads="1"/>
            </p:cNvSpPr>
            <p:nvPr userDrawn="1"/>
          </p:nvSpPr>
          <p:spPr bwMode="auto">
            <a:xfrm>
              <a:off x="4028637"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5" name="Oval 1090"/>
            <p:cNvSpPr>
              <a:spLocks noChangeAspect="1" noChangeArrowheads="1"/>
            </p:cNvSpPr>
            <p:nvPr userDrawn="1"/>
          </p:nvSpPr>
          <p:spPr bwMode="auto">
            <a:xfrm>
              <a:off x="4163154"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6" name="Oval 1091"/>
            <p:cNvSpPr>
              <a:spLocks noChangeAspect="1" noChangeArrowheads="1"/>
            </p:cNvSpPr>
            <p:nvPr userDrawn="1"/>
          </p:nvSpPr>
          <p:spPr bwMode="auto">
            <a:xfrm>
              <a:off x="4295876"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7" name="Oval 1092"/>
            <p:cNvSpPr>
              <a:spLocks noChangeAspect="1" noChangeArrowheads="1"/>
            </p:cNvSpPr>
            <p:nvPr userDrawn="1"/>
          </p:nvSpPr>
          <p:spPr bwMode="auto">
            <a:xfrm>
              <a:off x="4430390"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8" name="Oval 1093"/>
            <p:cNvSpPr>
              <a:spLocks noChangeAspect="1" noChangeArrowheads="1"/>
            </p:cNvSpPr>
            <p:nvPr userDrawn="1"/>
          </p:nvSpPr>
          <p:spPr bwMode="auto">
            <a:xfrm>
              <a:off x="4564907"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29" name="Oval 1094"/>
            <p:cNvSpPr>
              <a:spLocks noChangeAspect="1" noChangeArrowheads="1"/>
            </p:cNvSpPr>
            <p:nvPr userDrawn="1"/>
          </p:nvSpPr>
          <p:spPr bwMode="auto">
            <a:xfrm>
              <a:off x="4697629"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0" name="Oval 1095"/>
            <p:cNvSpPr>
              <a:spLocks noChangeAspect="1" noChangeArrowheads="1"/>
            </p:cNvSpPr>
            <p:nvPr userDrawn="1"/>
          </p:nvSpPr>
          <p:spPr bwMode="auto">
            <a:xfrm>
              <a:off x="6301058"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1" name="Oval 1096"/>
            <p:cNvSpPr>
              <a:spLocks noChangeAspect="1" noChangeArrowheads="1"/>
            </p:cNvSpPr>
            <p:nvPr userDrawn="1"/>
          </p:nvSpPr>
          <p:spPr bwMode="auto">
            <a:xfrm>
              <a:off x="6435574"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2" name="Oval 1097"/>
            <p:cNvSpPr>
              <a:spLocks noChangeAspect="1" noChangeArrowheads="1"/>
            </p:cNvSpPr>
            <p:nvPr userDrawn="1"/>
          </p:nvSpPr>
          <p:spPr bwMode="auto">
            <a:xfrm>
              <a:off x="6568297"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3" name="Oval 1098"/>
            <p:cNvSpPr>
              <a:spLocks noChangeAspect="1" noChangeArrowheads="1"/>
            </p:cNvSpPr>
            <p:nvPr userDrawn="1"/>
          </p:nvSpPr>
          <p:spPr bwMode="auto">
            <a:xfrm>
              <a:off x="6702811"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4" name="Oval 1099"/>
            <p:cNvSpPr>
              <a:spLocks noChangeAspect="1" noChangeArrowheads="1"/>
            </p:cNvSpPr>
            <p:nvPr userDrawn="1"/>
          </p:nvSpPr>
          <p:spPr bwMode="auto">
            <a:xfrm>
              <a:off x="6835534"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5" name="Oval 1100"/>
            <p:cNvSpPr>
              <a:spLocks noChangeAspect="1" noChangeArrowheads="1"/>
            </p:cNvSpPr>
            <p:nvPr userDrawn="1"/>
          </p:nvSpPr>
          <p:spPr bwMode="auto">
            <a:xfrm>
              <a:off x="6970049"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6" name="Oval 1101"/>
            <p:cNvSpPr>
              <a:spLocks noChangeAspect="1" noChangeArrowheads="1"/>
            </p:cNvSpPr>
            <p:nvPr userDrawn="1"/>
          </p:nvSpPr>
          <p:spPr bwMode="auto">
            <a:xfrm>
              <a:off x="7237289"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7" name="Oval 1102"/>
            <p:cNvSpPr>
              <a:spLocks noChangeAspect="1" noChangeArrowheads="1"/>
            </p:cNvSpPr>
            <p:nvPr userDrawn="1"/>
          </p:nvSpPr>
          <p:spPr bwMode="auto">
            <a:xfrm>
              <a:off x="9509709"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8" name="Oval 1103"/>
            <p:cNvSpPr>
              <a:spLocks noChangeAspect="1" noChangeArrowheads="1"/>
            </p:cNvSpPr>
            <p:nvPr userDrawn="1"/>
          </p:nvSpPr>
          <p:spPr bwMode="auto">
            <a:xfrm>
              <a:off x="9642432" y="516119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39" name="Oval 1104"/>
            <p:cNvSpPr>
              <a:spLocks noChangeAspect="1" noChangeArrowheads="1"/>
            </p:cNvSpPr>
            <p:nvPr userDrawn="1"/>
          </p:nvSpPr>
          <p:spPr bwMode="auto">
            <a:xfrm>
              <a:off x="9909670" y="516119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0" name="Oval 1105"/>
            <p:cNvSpPr>
              <a:spLocks noChangeAspect="1" noChangeArrowheads="1"/>
            </p:cNvSpPr>
            <p:nvPr userDrawn="1"/>
          </p:nvSpPr>
          <p:spPr bwMode="auto">
            <a:xfrm>
              <a:off x="4028637" y="528491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1" name="Oval 1106"/>
            <p:cNvSpPr>
              <a:spLocks noChangeAspect="1" noChangeArrowheads="1"/>
            </p:cNvSpPr>
            <p:nvPr userDrawn="1"/>
          </p:nvSpPr>
          <p:spPr bwMode="auto">
            <a:xfrm>
              <a:off x="4163154"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2" name="Oval 1107"/>
            <p:cNvSpPr>
              <a:spLocks noChangeAspect="1" noChangeArrowheads="1"/>
            </p:cNvSpPr>
            <p:nvPr userDrawn="1"/>
          </p:nvSpPr>
          <p:spPr bwMode="auto">
            <a:xfrm>
              <a:off x="4295876"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3" name="Oval 1108"/>
            <p:cNvSpPr>
              <a:spLocks noChangeAspect="1" noChangeArrowheads="1"/>
            </p:cNvSpPr>
            <p:nvPr userDrawn="1"/>
          </p:nvSpPr>
          <p:spPr bwMode="auto">
            <a:xfrm>
              <a:off x="4430390" y="528491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4" name="Oval 1109"/>
            <p:cNvSpPr>
              <a:spLocks noChangeAspect="1" noChangeArrowheads="1"/>
            </p:cNvSpPr>
            <p:nvPr userDrawn="1"/>
          </p:nvSpPr>
          <p:spPr bwMode="auto">
            <a:xfrm>
              <a:off x="4564907"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5" name="Oval 1110"/>
            <p:cNvSpPr>
              <a:spLocks noChangeAspect="1" noChangeArrowheads="1"/>
            </p:cNvSpPr>
            <p:nvPr userDrawn="1"/>
          </p:nvSpPr>
          <p:spPr bwMode="auto">
            <a:xfrm>
              <a:off x="4697629"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6" name="Oval 1111"/>
            <p:cNvSpPr>
              <a:spLocks noChangeAspect="1" noChangeArrowheads="1"/>
            </p:cNvSpPr>
            <p:nvPr userDrawn="1"/>
          </p:nvSpPr>
          <p:spPr bwMode="auto">
            <a:xfrm>
              <a:off x="6301058"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7" name="Oval 1112"/>
            <p:cNvSpPr>
              <a:spLocks noChangeAspect="1" noChangeArrowheads="1"/>
            </p:cNvSpPr>
            <p:nvPr userDrawn="1"/>
          </p:nvSpPr>
          <p:spPr bwMode="auto">
            <a:xfrm>
              <a:off x="6435574" y="528491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8" name="Oval 1113"/>
            <p:cNvSpPr>
              <a:spLocks noChangeAspect="1" noChangeArrowheads="1"/>
            </p:cNvSpPr>
            <p:nvPr userDrawn="1"/>
          </p:nvSpPr>
          <p:spPr bwMode="auto">
            <a:xfrm>
              <a:off x="6568297" y="528491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49" name="Oval 1114"/>
            <p:cNvSpPr>
              <a:spLocks noChangeAspect="1" noChangeArrowheads="1"/>
            </p:cNvSpPr>
            <p:nvPr userDrawn="1"/>
          </p:nvSpPr>
          <p:spPr bwMode="auto">
            <a:xfrm>
              <a:off x="6702811"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0" name="Oval 1115"/>
            <p:cNvSpPr>
              <a:spLocks noChangeAspect="1" noChangeArrowheads="1"/>
            </p:cNvSpPr>
            <p:nvPr userDrawn="1"/>
          </p:nvSpPr>
          <p:spPr bwMode="auto">
            <a:xfrm>
              <a:off x="6835534"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1" name="Oval 1116"/>
            <p:cNvSpPr>
              <a:spLocks noChangeAspect="1" noChangeArrowheads="1"/>
            </p:cNvSpPr>
            <p:nvPr userDrawn="1"/>
          </p:nvSpPr>
          <p:spPr bwMode="auto">
            <a:xfrm>
              <a:off x="6970049" y="528491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2" name="Oval 1117"/>
            <p:cNvSpPr>
              <a:spLocks noChangeAspect="1" noChangeArrowheads="1"/>
            </p:cNvSpPr>
            <p:nvPr userDrawn="1"/>
          </p:nvSpPr>
          <p:spPr bwMode="auto">
            <a:xfrm>
              <a:off x="7237289"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3" name="Oval 1118"/>
            <p:cNvSpPr>
              <a:spLocks noChangeAspect="1" noChangeArrowheads="1"/>
            </p:cNvSpPr>
            <p:nvPr userDrawn="1"/>
          </p:nvSpPr>
          <p:spPr bwMode="auto">
            <a:xfrm>
              <a:off x="9375192"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4" name="Oval 1119"/>
            <p:cNvSpPr>
              <a:spLocks noChangeAspect="1" noChangeArrowheads="1"/>
            </p:cNvSpPr>
            <p:nvPr userDrawn="1"/>
          </p:nvSpPr>
          <p:spPr bwMode="auto">
            <a:xfrm>
              <a:off x="9509709" y="528491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5" name="Oval 1120"/>
            <p:cNvSpPr>
              <a:spLocks noChangeAspect="1" noChangeArrowheads="1"/>
            </p:cNvSpPr>
            <p:nvPr userDrawn="1"/>
          </p:nvSpPr>
          <p:spPr bwMode="auto">
            <a:xfrm>
              <a:off x="9642432" y="528491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6" name="Oval 1121"/>
            <p:cNvSpPr>
              <a:spLocks noChangeAspect="1" noChangeArrowheads="1"/>
            </p:cNvSpPr>
            <p:nvPr userDrawn="1"/>
          </p:nvSpPr>
          <p:spPr bwMode="auto">
            <a:xfrm>
              <a:off x="9776948"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7" name="Oval 1122"/>
            <p:cNvSpPr>
              <a:spLocks noChangeAspect="1" noChangeArrowheads="1"/>
            </p:cNvSpPr>
            <p:nvPr userDrawn="1"/>
          </p:nvSpPr>
          <p:spPr bwMode="auto">
            <a:xfrm>
              <a:off x="9909670" y="528491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8" name="Oval 1123"/>
            <p:cNvSpPr>
              <a:spLocks noChangeAspect="1" noChangeArrowheads="1"/>
            </p:cNvSpPr>
            <p:nvPr userDrawn="1"/>
          </p:nvSpPr>
          <p:spPr bwMode="auto">
            <a:xfrm>
              <a:off x="4028637" y="540863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59" name="Oval 1124"/>
            <p:cNvSpPr>
              <a:spLocks noChangeAspect="1" noChangeArrowheads="1"/>
            </p:cNvSpPr>
            <p:nvPr userDrawn="1"/>
          </p:nvSpPr>
          <p:spPr bwMode="auto">
            <a:xfrm>
              <a:off x="4163154"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0" name="Oval 1125"/>
            <p:cNvSpPr>
              <a:spLocks noChangeAspect="1" noChangeArrowheads="1"/>
            </p:cNvSpPr>
            <p:nvPr userDrawn="1"/>
          </p:nvSpPr>
          <p:spPr bwMode="auto">
            <a:xfrm>
              <a:off x="4295876"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1" name="Oval 1126"/>
            <p:cNvSpPr>
              <a:spLocks noChangeAspect="1" noChangeArrowheads="1"/>
            </p:cNvSpPr>
            <p:nvPr userDrawn="1"/>
          </p:nvSpPr>
          <p:spPr bwMode="auto">
            <a:xfrm>
              <a:off x="4430390" y="540863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2" name="Oval 1127"/>
            <p:cNvSpPr>
              <a:spLocks noChangeAspect="1" noChangeArrowheads="1"/>
            </p:cNvSpPr>
            <p:nvPr userDrawn="1"/>
          </p:nvSpPr>
          <p:spPr bwMode="auto">
            <a:xfrm>
              <a:off x="4564907"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3" name="Oval 1128"/>
            <p:cNvSpPr>
              <a:spLocks noChangeAspect="1" noChangeArrowheads="1"/>
            </p:cNvSpPr>
            <p:nvPr userDrawn="1"/>
          </p:nvSpPr>
          <p:spPr bwMode="auto">
            <a:xfrm>
              <a:off x="4697629"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4" name="Oval 1129"/>
            <p:cNvSpPr>
              <a:spLocks noChangeAspect="1" noChangeArrowheads="1"/>
            </p:cNvSpPr>
            <p:nvPr userDrawn="1"/>
          </p:nvSpPr>
          <p:spPr bwMode="auto">
            <a:xfrm>
              <a:off x="6301058"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5" name="Oval 1130"/>
            <p:cNvSpPr>
              <a:spLocks noChangeAspect="1" noChangeArrowheads="1"/>
            </p:cNvSpPr>
            <p:nvPr userDrawn="1"/>
          </p:nvSpPr>
          <p:spPr bwMode="auto">
            <a:xfrm>
              <a:off x="6435574" y="540863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6" name="Oval 1131"/>
            <p:cNvSpPr>
              <a:spLocks noChangeAspect="1" noChangeArrowheads="1"/>
            </p:cNvSpPr>
            <p:nvPr userDrawn="1"/>
          </p:nvSpPr>
          <p:spPr bwMode="auto">
            <a:xfrm>
              <a:off x="6568297" y="540863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7" name="Oval 1132"/>
            <p:cNvSpPr>
              <a:spLocks noChangeAspect="1" noChangeArrowheads="1"/>
            </p:cNvSpPr>
            <p:nvPr userDrawn="1"/>
          </p:nvSpPr>
          <p:spPr bwMode="auto">
            <a:xfrm>
              <a:off x="6702811"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8" name="Oval 1133"/>
            <p:cNvSpPr>
              <a:spLocks noChangeAspect="1" noChangeArrowheads="1"/>
            </p:cNvSpPr>
            <p:nvPr userDrawn="1"/>
          </p:nvSpPr>
          <p:spPr bwMode="auto">
            <a:xfrm>
              <a:off x="6835534"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69" name="Oval 1134"/>
            <p:cNvSpPr>
              <a:spLocks noChangeAspect="1" noChangeArrowheads="1"/>
            </p:cNvSpPr>
            <p:nvPr userDrawn="1"/>
          </p:nvSpPr>
          <p:spPr bwMode="auto">
            <a:xfrm>
              <a:off x="7237289"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0" name="Oval 1135"/>
            <p:cNvSpPr>
              <a:spLocks noChangeAspect="1" noChangeArrowheads="1"/>
            </p:cNvSpPr>
            <p:nvPr userDrawn="1"/>
          </p:nvSpPr>
          <p:spPr bwMode="auto">
            <a:xfrm>
              <a:off x="9242471"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1" name="Oval 1136"/>
            <p:cNvSpPr>
              <a:spLocks noChangeAspect="1" noChangeArrowheads="1"/>
            </p:cNvSpPr>
            <p:nvPr userDrawn="1"/>
          </p:nvSpPr>
          <p:spPr bwMode="auto">
            <a:xfrm>
              <a:off x="9375192"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2" name="Oval 1137"/>
            <p:cNvSpPr>
              <a:spLocks noChangeAspect="1" noChangeArrowheads="1"/>
            </p:cNvSpPr>
            <p:nvPr userDrawn="1"/>
          </p:nvSpPr>
          <p:spPr bwMode="auto">
            <a:xfrm>
              <a:off x="9509709" y="540863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3" name="Oval 1138"/>
            <p:cNvSpPr>
              <a:spLocks noChangeAspect="1" noChangeArrowheads="1"/>
            </p:cNvSpPr>
            <p:nvPr userDrawn="1"/>
          </p:nvSpPr>
          <p:spPr bwMode="auto">
            <a:xfrm>
              <a:off x="9642432" y="540863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4" name="Oval 1139"/>
            <p:cNvSpPr>
              <a:spLocks noChangeAspect="1" noChangeArrowheads="1"/>
            </p:cNvSpPr>
            <p:nvPr userDrawn="1"/>
          </p:nvSpPr>
          <p:spPr bwMode="auto">
            <a:xfrm>
              <a:off x="9776948"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5" name="Oval 1140"/>
            <p:cNvSpPr>
              <a:spLocks noChangeAspect="1" noChangeArrowheads="1"/>
            </p:cNvSpPr>
            <p:nvPr userDrawn="1"/>
          </p:nvSpPr>
          <p:spPr bwMode="auto">
            <a:xfrm>
              <a:off x="9909670" y="5408635"/>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6" name="Oval 1141"/>
            <p:cNvSpPr>
              <a:spLocks noChangeAspect="1" noChangeArrowheads="1"/>
            </p:cNvSpPr>
            <p:nvPr userDrawn="1"/>
          </p:nvSpPr>
          <p:spPr bwMode="auto">
            <a:xfrm>
              <a:off x="10044184" y="540863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7" name="Oval 1142"/>
            <p:cNvSpPr>
              <a:spLocks noChangeAspect="1" noChangeArrowheads="1"/>
            </p:cNvSpPr>
            <p:nvPr userDrawn="1"/>
          </p:nvSpPr>
          <p:spPr bwMode="auto">
            <a:xfrm>
              <a:off x="3895914"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8" name="Oval 1143"/>
            <p:cNvSpPr>
              <a:spLocks noChangeAspect="1" noChangeArrowheads="1"/>
            </p:cNvSpPr>
            <p:nvPr userDrawn="1"/>
          </p:nvSpPr>
          <p:spPr bwMode="auto">
            <a:xfrm>
              <a:off x="4028637"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79" name="Oval 1144"/>
            <p:cNvSpPr>
              <a:spLocks noChangeAspect="1" noChangeArrowheads="1"/>
            </p:cNvSpPr>
            <p:nvPr userDrawn="1"/>
          </p:nvSpPr>
          <p:spPr bwMode="auto">
            <a:xfrm>
              <a:off x="4163154"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0" name="Oval 1145"/>
            <p:cNvSpPr>
              <a:spLocks noChangeAspect="1" noChangeArrowheads="1"/>
            </p:cNvSpPr>
            <p:nvPr userDrawn="1"/>
          </p:nvSpPr>
          <p:spPr bwMode="auto">
            <a:xfrm>
              <a:off x="4295876"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1" name="Oval 1146"/>
            <p:cNvSpPr>
              <a:spLocks noChangeAspect="1" noChangeArrowheads="1"/>
            </p:cNvSpPr>
            <p:nvPr userDrawn="1"/>
          </p:nvSpPr>
          <p:spPr bwMode="auto">
            <a:xfrm>
              <a:off x="4430390"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2" name="Oval 1147"/>
            <p:cNvSpPr>
              <a:spLocks noChangeAspect="1" noChangeArrowheads="1"/>
            </p:cNvSpPr>
            <p:nvPr userDrawn="1"/>
          </p:nvSpPr>
          <p:spPr bwMode="auto">
            <a:xfrm>
              <a:off x="4564907"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3" name="Oval 1148"/>
            <p:cNvSpPr>
              <a:spLocks noChangeAspect="1" noChangeArrowheads="1"/>
            </p:cNvSpPr>
            <p:nvPr userDrawn="1"/>
          </p:nvSpPr>
          <p:spPr bwMode="auto">
            <a:xfrm>
              <a:off x="6301058"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4" name="Oval 1149"/>
            <p:cNvSpPr>
              <a:spLocks noChangeAspect="1" noChangeArrowheads="1"/>
            </p:cNvSpPr>
            <p:nvPr userDrawn="1"/>
          </p:nvSpPr>
          <p:spPr bwMode="auto">
            <a:xfrm>
              <a:off x="6435574"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5" name="Oval 1150"/>
            <p:cNvSpPr>
              <a:spLocks noChangeAspect="1" noChangeArrowheads="1"/>
            </p:cNvSpPr>
            <p:nvPr userDrawn="1"/>
          </p:nvSpPr>
          <p:spPr bwMode="auto">
            <a:xfrm>
              <a:off x="6568297"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6" name="Oval 1151"/>
            <p:cNvSpPr>
              <a:spLocks noChangeAspect="1" noChangeArrowheads="1"/>
            </p:cNvSpPr>
            <p:nvPr userDrawn="1"/>
          </p:nvSpPr>
          <p:spPr bwMode="auto">
            <a:xfrm>
              <a:off x="6702811"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7" name="Oval 1152"/>
            <p:cNvSpPr>
              <a:spLocks noChangeAspect="1" noChangeArrowheads="1"/>
            </p:cNvSpPr>
            <p:nvPr userDrawn="1"/>
          </p:nvSpPr>
          <p:spPr bwMode="auto">
            <a:xfrm>
              <a:off x="6835534"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8" name="Oval 1153"/>
            <p:cNvSpPr>
              <a:spLocks noChangeAspect="1" noChangeArrowheads="1"/>
            </p:cNvSpPr>
            <p:nvPr userDrawn="1"/>
          </p:nvSpPr>
          <p:spPr bwMode="auto">
            <a:xfrm>
              <a:off x="7237289"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89" name="Oval 1154"/>
            <p:cNvSpPr>
              <a:spLocks noChangeAspect="1" noChangeArrowheads="1"/>
            </p:cNvSpPr>
            <p:nvPr userDrawn="1"/>
          </p:nvSpPr>
          <p:spPr bwMode="auto">
            <a:xfrm>
              <a:off x="9107954"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0" name="Oval 1155"/>
            <p:cNvSpPr>
              <a:spLocks noChangeAspect="1" noChangeArrowheads="1"/>
            </p:cNvSpPr>
            <p:nvPr userDrawn="1"/>
          </p:nvSpPr>
          <p:spPr bwMode="auto">
            <a:xfrm>
              <a:off x="9242471"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1" name="Oval 1156"/>
            <p:cNvSpPr>
              <a:spLocks noChangeAspect="1" noChangeArrowheads="1"/>
            </p:cNvSpPr>
            <p:nvPr userDrawn="1"/>
          </p:nvSpPr>
          <p:spPr bwMode="auto">
            <a:xfrm>
              <a:off x="9375192"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2" name="Oval 1157"/>
            <p:cNvSpPr>
              <a:spLocks noChangeAspect="1" noChangeArrowheads="1"/>
            </p:cNvSpPr>
            <p:nvPr userDrawn="1"/>
          </p:nvSpPr>
          <p:spPr bwMode="auto">
            <a:xfrm>
              <a:off x="9509709"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3" name="Oval 1158"/>
            <p:cNvSpPr>
              <a:spLocks noChangeAspect="1" noChangeArrowheads="1"/>
            </p:cNvSpPr>
            <p:nvPr userDrawn="1"/>
          </p:nvSpPr>
          <p:spPr bwMode="auto">
            <a:xfrm>
              <a:off x="9642432"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4" name="Oval 1159"/>
            <p:cNvSpPr>
              <a:spLocks noChangeAspect="1" noChangeArrowheads="1"/>
            </p:cNvSpPr>
            <p:nvPr userDrawn="1"/>
          </p:nvSpPr>
          <p:spPr bwMode="auto">
            <a:xfrm>
              <a:off x="9776948"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5" name="Oval 1160"/>
            <p:cNvSpPr>
              <a:spLocks noChangeAspect="1" noChangeArrowheads="1"/>
            </p:cNvSpPr>
            <p:nvPr userDrawn="1"/>
          </p:nvSpPr>
          <p:spPr bwMode="auto">
            <a:xfrm>
              <a:off x="9909670" y="5532357"/>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6" name="Oval 1161"/>
            <p:cNvSpPr>
              <a:spLocks noChangeAspect="1" noChangeArrowheads="1"/>
            </p:cNvSpPr>
            <p:nvPr userDrawn="1"/>
          </p:nvSpPr>
          <p:spPr bwMode="auto">
            <a:xfrm>
              <a:off x="10044184"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7" name="Oval 1162"/>
            <p:cNvSpPr>
              <a:spLocks noChangeAspect="1" noChangeArrowheads="1"/>
            </p:cNvSpPr>
            <p:nvPr userDrawn="1"/>
          </p:nvSpPr>
          <p:spPr bwMode="auto">
            <a:xfrm>
              <a:off x="10176906" y="5532357"/>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8" name="Oval 1163"/>
            <p:cNvSpPr>
              <a:spLocks noChangeAspect="1" noChangeArrowheads="1"/>
            </p:cNvSpPr>
            <p:nvPr userDrawn="1"/>
          </p:nvSpPr>
          <p:spPr bwMode="auto">
            <a:xfrm>
              <a:off x="3895914"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199" name="Oval 1164"/>
            <p:cNvSpPr>
              <a:spLocks noChangeAspect="1" noChangeArrowheads="1"/>
            </p:cNvSpPr>
            <p:nvPr userDrawn="1"/>
          </p:nvSpPr>
          <p:spPr bwMode="auto">
            <a:xfrm>
              <a:off x="4028637"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0" name="Oval 1165"/>
            <p:cNvSpPr>
              <a:spLocks noChangeAspect="1" noChangeArrowheads="1"/>
            </p:cNvSpPr>
            <p:nvPr userDrawn="1"/>
          </p:nvSpPr>
          <p:spPr bwMode="auto">
            <a:xfrm>
              <a:off x="4163154"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1" name="Oval 1166"/>
            <p:cNvSpPr>
              <a:spLocks noChangeAspect="1" noChangeArrowheads="1"/>
            </p:cNvSpPr>
            <p:nvPr userDrawn="1"/>
          </p:nvSpPr>
          <p:spPr bwMode="auto">
            <a:xfrm>
              <a:off x="4295876"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2" name="Oval 1167"/>
            <p:cNvSpPr>
              <a:spLocks noChangeAspect="1" noChangeArrowheads="1"/>
            </p:cNvSpPr>
            <p:nvPr userDrawn="1"/>
          </p:nvSpPr>
          <p:spPr bwMode="auto">
            <a:xfrm>
              <a:off x="4430390"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3" name="Oval 1168"/>
            <p:cNvSpPr>
              <a:spLocks noChangeAspect="1" noChangeArrowheads="1"/>
            </p:cNvSpPr>
            <p:nvPr userDrawn="1"/>
          </p:nvSpPr>
          <p:spPr bwMode="auto">
            <a:xfrm>
              <a:off x="6301058"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4" name="Oval 1169"/>
            <p:cNvSpPr>
              <a:spLocks noChangeAspect="1" noChangeArrowheads="1"/>
            </p:cNvSpPr>
            <p:nvPr userDrawn="1"/>
          </p:nvSpPr>
          <p:spPr bwMode="auto">
            <a:xfrm>
              <a:off x="6435574"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5" name="Oval 1170"/>
            <p:cNvSpPr>
              <a:spLocks noChangeAspect="1" noChangeArrowheads="1"/>
            </p:cNvSpPr>
            <p:nvPr userDrawn="1"/>
          </p:nvSpPr>
          <p:spPr bwMode="auto">
            <a:xfrm>
              <a:off x="6568297"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6" name="Oval 1171"/>
            <p:cNvSpPr>
              <a:spLocks noChangeAspect="1" noChangeArrowheads="1"/>
            </p:cNvSpPr>
            <p:nvPr userDrawn="1"/>
          </p:nvSpPr>
          <p:spPr bwMode="auto">
            <a:xfrm>
              <a:off x="6702811"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7" name="Oval 1172"/>
            <p:cNvSpPr>
              <a:spLocks noChangeAspect="1" noChangeArrowheads="1"/>
            </p:cNvSpPr>
            <p:nvPr userDrawn="1"/>
          </p:nvSpPr>
          <p:spPr bwMode="auto">
            <a:xfrm>
              <a:off x="9107954"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8" name="Oval 1173"/>
            <p:cNvSpPr>
              <a:spLocks noChangeAspect="1" noChangeArrowheads="1"/>
            </p:cNvSpPr>
            <p:nvPr userDrawn="1"/>
          </p:nvSpPr>
          <p:spPr bwMode="auto">
            <a:xfrm>
              <a:off x="9242471"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09" name="Oval 1174"/>
            <p:cNvSpPr>
              <a:spLocks noChangeAspect="1" noChangeArrowheads="1"/>
            </p:cNvSpPr>
            <p:nvPr userDrawn="1"/>
          </p:nvSpPr>
          <p:spPr bwMode="auto">
            <a:xfrm>
              <a:off x="9375192"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0" name="Oval 1175"/>
            <p:cNvSpPr>
              <a:spLocks noChangeAspect="1" noChangeArrowheads="1"/>
            </p:cNvSpPr>
            <p:nvPr userDrawn="1"/>
          </p:nvSpPr>
          <p:spPr bwMode="auto">
            <a:xfrm>
              <a:off x="9509709"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1" name="Oval 1176"/>
            <p:cNvSpPr>
              <a:spLocks noChangeAspect="1" noChangeArrowheads="1"/>
            </p:cNvSpPr>
            <p:nvPr userDrawn="1"/>
          </p:nvSpPr>
          <p:spPr bwMode="auto">
            <a:xfrm>
              <a:off x="9642432"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2" name="Oval 1177"/>
            <p:cNvSpPr>
              <a:spLocks noChangeAspect="1" noChangeArrowheads="1"/>
            </p:cNvSpPr>
            <p:nvPr userDrawn="1"/>
          </p:nvSpPr>
          <p:spPr bwMode="auto">
            <a:xfrm>
              <a:off x="9776948"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3" name="Oval 1178"/>
            <p:cNvSpPr>
              <a:spLocks noChangeAspect="1" noChangeArrowheads="1"/>
            </p:cNvSpPr>
            <p:nvPr userDrawn="1"/>
          </p:nvSpPr>
          <p:spPr bwMode="auto">
            <a:xfrm>
              <a:off x="9909670" y="5656079"/>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4" name="Oval 1179"/>
            <p:cNvSpPr>
              <a:spLocks noChangeAspect="1" noChangeArrowheads="1"/>
            </p:cNvSpPr>
            <p:nvPr userDrawn="1"/>
          </p:nvSpPr>
          <p:spPr bwMode="auto">
            <a:xfrm>
              <a:off x="10044184" y="5656079"/>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5" name="Oval 1180"/>
            <p:cNvSpPr>
              <a:spLocks noChangeAspect="1" noChangeArrowheads="1"/>
            </p:cNvSpPr>
            <p:nvPr userDrawn="1"/>
          </p:nvSpPr>
          <p:spPr bwMode="auto">
            <a:xfrm>
              <a:off x="10176906" y="5656079"/>
              <a:ext cx="102232" cy="102204"/>
            </a:xfrm>
            <a:prstGeom prst="ellipse">
              <a:avLst/>
            </a:prstGeom>
            <a:grpFill/>
            <a:ln>
              <a:solidFill>
                <a:srgbClr val="68217A"/>
              </a:solidFill>
            </a:ln>
            <a:effectLst/>
          </p:spPr>
          <p:txBody>
            <a:bodyPr wrap="none" anchor="ctr"/>
            <a:lstStyle/>
            <a:p>
              <a:pPr defTabSz="932110"/>
              <a:endParaRPr lang="en-US" sz="1836" dirty="0">
                <a:solidFill>
                  <a:srgbClr val="FF0000"/>
                </a:solidFill>
              </a:endParaRPr>
            </a:p>
          </p:txBody>
        </p:sp>
        <p:sp>
          <p:nvSpPr>
            <p:cNvPr id="1216" name="Oval 1181"/>
            <p:cNvSpPr>
              <a:spLocks noChangeAspect="1" noChangeArrowheads="1"/>
            </p:cNvSpPr>
            <p:nvPr userDrawn="1"/>
          </p:nvSpPr>
          <p:spPr bwMode="auto">
            <a:xfrm>
              <a:off x="3895914"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7" name="Oval 1182"/>
            <p:cNvSpPr>
              <a:spLocks noChangeAspect="1" noChangeArrowheads="1"/>
            </p:cNvSpPr>
            <p:nvPr userDrawn="1"/>
          </p:nvSpPr>
          <p:spPr bwMode="auto">
            <a:xfrm>
              <a:off x="4028637"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8" name="Oval 1183"/>
            <p:cNvSpPr>
              <a:spLocks noChangeAspect="1" noChangeArrowheads="1"/>
            </p:cNvSpPr>
            <p:nvPr userDrawn="1"/>
          </p:nvSpPr>
          <p:spPr bwMode="auto">
            <a:xfrm>
              <a:off x="4163154" y="577800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19" name="Oval 1184"/>
            <p:cNvSpPr>
              <a:spLocks noChangeAspect="1" noChangeArrowheads="1"/>
            </p:cNvSpPr>
            <p:nvPr userDrawn="1"/>
          </p:nvSpPr>
          <p:spPr bwMode="auto">
            <a:xfrm>
              <a:off x="4295876" y="577800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0" name="Oval 1185"/>
            <p:cNvSpPr>
              <a:spLocks noChangeAspect="1" noChangeArrowheads="1"/>
            </p:cNvSpPr>
            <p:nvPr userDrawn="1"/>
          </p:nvSpPr>
          <p:spPr bwMode="auto">
            <a:xfrm>
              <a:off x="4430390"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1" name="Oval 1186"/>
            <p:cNvSpPr>
              <a:spLocks noChangeAspect="1" noChangeArrowheads="1"/>
            </p:cNvSpPr>
            <p:nvPr userDrawn="1"/>
          </p:nvSpPr>
          <p:spPr bwMode="auto">
            <a:xfrm>
              <a:off x="6435574"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2" name="Oval 1187"/>
            <p:cNvSpPr>
              <a:spLocks noChangeAspect="1" noChangeArrowheads="1"/>
            </p:cNvSpPr>
            <p:nvPr userDrawn="1"/>
          </p:nvSpPr>
          <p:spPr bwMode="auto">
            <a:xfrm>
              <a:off x="6568297"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3" name="Oval 1188"/>
            <p:cNvSpPr>
              <a:spLocks noChangeAspect="1" noChangeArrowheads="1"/>
            </p:cNvSpPr>
            <p:nvPr userDrawn="1"/>
          </p:nvSpPr>
          <p:spPr bwMode="auto">
            <a:xfrm>
              <a:off x="6702811" y="577800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4" name="Oval 1189"/>
            <p:cNvSpPr>
              <a:spLocks noChangeAspect="1" noChangeArrowheads="1"/>
            </p:cNvSpPr>
            <p:nvPr userDrawn="1"/>
          </p:nvSpPr>
          <p:spPr bwMode="auto">
            <a:xfrm>
              <a:off x="9107954"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5" name="Oval 1190"/>
            <p:cNvSpPr>
              <a:spLocks noChangeAspect="1" noChangeArrowheads="1"/>
            </p:cNvSpPr>
            <p:nvPr userDrawn="1"/>
          </p:nvSpPr>
          <p:spPr bwMode="auto">
            <a:xfrm>
              <a:off x="9242471" y="577800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6" name="Oval 1191"/>
            <p:cNvSpPr>
              <a:spLocks noChangeAspect="1" noChangeArrowheads="1"/>
            </p:cNvSpPr>
            <p:nvPr userDrawn="1"/>
          </p:nvSpPr>
          <p:spPr bwMode="auto">
            <a:xfrm>
              <a:off x="9642432"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7" name="Oval 1192"/>
            <p:cNvSpPr>
              <a:spLocks noChangeAspect="1" noChangeArrowheads="1"/>
            </p:cNvSpPr>
            <p:nvPr userDrawn="1"/>
          </p:nvSpPr>
          <p:spPr bwMode="auto">
            <a:xfrm>
              <a:off x="9776948" y="577800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8" name="Oval 1193"/>
            <p:cNvSpPr>
              <a:spLocks noChangeAspect="1" noChangeArrowheads="1"/>
            </p:cNvSpPr>
            <p:nvPr userDrawn="1"/>
          </p:nvSpPr>
          <p:spPr bwMode="auto">
            <a:xfrm>
              <a:off x="9909670" y="5778008"/>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29" name="Oval 1194"/>
            <p:cNvSpPr>
              <a:spLocks noChangeAspect="1" noChangeArrowheads="1"/>
            </p:cNvSpPr>
            <p:nvPr userDrawn="1"/>
          </p:nvSpPr>
          <p:spPr bwMode="auto">
            <a:xfrm>
              <a:off x="10044184" y="577800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0" name="Oval 1195"/>
            <p:cNvSpPr>
              <a:spLocks noChangeAspect="1" noChangeArrowheads="1"/>
            </p:cNvSpPr>
            <p:nvPr userDrawn="1"/>
          </p:nvSpPr>
          <p:spPr bwMode="auto">
            <a:xfrm>
              <a:off x="3895914" y="5901729"/>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1" name="Oval 1196"/>
            <p:cNvSpPr>
              <a:spLocks noChangeAspect="1" noChangeArrowheads="1"/>
            </p:cNvSpPr>
            <p:nvPr userDrawn="1"/>
          </p:nvSpPr>
          <p:spPr bwMode="auto">
            <a:xfrm>
              <a:off x="4028637" y="5901729"/>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2" name="Oval 1197"/>
            <p:cNvSpPr>
              <a:spLocks noChangeAspect="1" noChangeArrowheads="1"/>
            </p:cNvSpPr>
            <p:nvPr userDrawn="1"/>
          </p:nvSpPr>
          <p:spPr bwMode="auto">
            <a:xfrm>
              <a:off x="4163154" y="5901729"/>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3" name="Oval 1198"/>
            <p:cNvSpPr>
              <a:spLocks noChangeAspect="1" noChangeArrowheads="1"/>
            </p:cNvSpPr>
            <p:nvPr userDrawn="1"/>
          </p:nvSpPr>
          <p:spPr bwMode="auto">
            <a:xfrm>
              <a:off x="4295876" y="5901729"/>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4" name="Oval 1199"/>
            <p:cNvSpPr>
              <a:spLocks noChangeAspect="1" noChangeArrowheads="1"/>
            </p:cNvSpPr>
            <p:nvPr userDrawn="1"/>
          </p:nvSpPr>
          <p:spPr bwMode="auto">
            <a:xfrm>
              <a:off x="6435574" y="5901729"/>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5" name="Oval 1200"/>
            <p:cNvSpPr>
              <a:spLocks noChangeAspect="1" noChangeArrowheads="1"/>
            </p:cNvSpPr>
            <p:nvPr userDrawn="1"/>
          </p:nvSpPr>
          <p:spPr bwMode="auto">
            <a:xfrm>
              <a:off x="9776948" y="5901729"/>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6" name="Oval 1201"/>
            <p:cNvSpPr>
              <a:spLocks noChangeAspect="1" noChangeArrowheads="1"/>
            </p:cNvSpPr>
            <p:nvPr userDrawn="1"/>
          </p:nvSpPr>
          <p:spPr bwMode="auto">
            <a:xfrm>
              <a:off x="9909670" y="5901729"/>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7" name="Oval 1202"/>
            <p:cNvSpPr>
              <a:spLocks noChangeAspect="1" noChangeArrowheads="1"/>
            </p:cNvSpPr>
            <p:nvPr userDrawn="1"/>
          </p:nvSpPr>
          <p:spPr bwMode="auto">
            <a:xfrm>
              <a:off x="10044184" y="5901729"/>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8" name="Oval 1203"/>
            <p:cNvSpPr>
              <a:spLocks noChangeAspect="1" noChangeArrowheads="1"/>
            </p:cNvSpPr>
            <p:nvPr userDrawn="1"/>
          </p:nvSpPr>
          <p:spPr bwMode="auto">
            <a:xfrm>
              <a:off x="10845899" y="5901729"/>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39" name="Oval 1204"/>
            <p:cNvSpPr>
              <a:spLocks noChangeAspect="1" noChangeArrowheads="1"/>
            </p:cNvSpPr>
            <p:nvPr userDrawn="1"/>
          </p:nvSpPr>
          <p:spPr bwMode="auto">
            <a:xfrm>
              <a:off x="3895914" y="602545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0" name="Oval 1205"/>
            <p:cNvSpPr>
              <a:spLocks noChangeAspect="1" noChangeArrowheads="1"/>
            </p:cNvSpPr>
            <p:nvPr userDrawn="1"/>
          </p:nvSpPr>
          <p:spPr bwMode="auto">
            <a:xfrm>
              <a:off x="4028637" y="602545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1" name="Oval 1206"/>
            <p:cNvSpPr>
              <a:spLocks noChangeAspect="1" noChangeArrowheads="1"/>
            </p:cNvSpPr>
            <p:nvPr userDrawn="1"/>
          </p:nvSpPr>
          <p:spPr bwMode="auto">
            <a:xfrm>
              <a:off x="4163154" y="602545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2" name="Oval 1207"/>
            <p:cNvSpPr>
              <a:spLocks noChangeAspect="1" noChangeArrowheads="1"/>
            </p:cNvSpPr>
            <p:nvPr userDrawn="1"/>
          </p:nvSpPr>
          <p:spPr bwMode="auto">
            <a:xfrm>
              <a:off x="9909670" y="602545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3" name="Oval 1208"/>
            <p:cNvSpPr>
              <a:spLocks noChangeAspect="1" noChangeArrowheads="1"/>
            </p:cNvSpPr>
            <p:nvPr userDrawn="1"/>
          </p:nvSpPr>
          <p:spPr bwMode="auto">
            <a:xfrm>
              <a:off x="10044184" y="6025452"/>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4" name="Oval 1209"/>
            <p:cNvSpPr>
              <a:spLocks noChangeAspect="1" noChangeArrowheads="1"/>
            </p:cNvSpPr>
            <p:nvPr userDrawn="1"/>
          </p:nvSpPr>
          <p:spPr bwMode="auto">
            <a:xfrm>
              <a:off x="10845899" y="6025452"/>
              <a:ext cx="102231"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5" name="Oval 1210"/>
            <p:cNvSpPr>
              <a:spLocks noChangeAspect="1" noChangeArrowheads="1"/>
            </p:cNvSpPr>
            <p:nvPr userDrawn="1"/>
          </p:nvSpPr>
          <p:spPr bwMode="auto">
            <a:xfrm>
              <a:off x="3895914" y="614917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6" name="Oval 1211"/>
            <p:cNvSpPr>
              <a:spLocks noChangeAspect="1" noChangeArrowheads="1"/>
            </p:cNvSpPr>
            <p:nvPr userDrawn="1"/>
          </p:nvSpPr>
          <p:spPr bwMode="auto">
            <a:xfrm>
              <a:off x="4028637" y="614917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7" name="Oval 1212"/>
            <p:cNvSpPr>
              <a:spLocks noChangeAspect="1" noChangeArrowheads="1"/>
            </p:cNvSpPr>
            <p:nvPr userDrawn="1"/>
          </p:nvSpPr>
          <p:spPr bwMode="auto">
            <a:xfrm>
              <a:off x="10044184" y="614917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8" name="Oval 1213"/>
            <p:cNvSpPr>
              <a:spLocks noChangeAspect="1" noChangeArrowheads="1"/>
            </p:cNvSpPr>
            <p:nvPr userDrawn="1"/>
          </p:nvSpPr>
          <p:spPr bwMode="auto">
            <a:xfrm>
              <a:off x="10711383" y="6149173"/>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49" name="Oval 1214"/>
            <p:cNvSpPr>
              <a:spLocks noChangeAspect="1" noChangeArrowheads="1"/>
            </p:cNvSpPr>
            <p:nvPr userDrawn="1"/>
          </p:nvSpPr>
          <p:spPr bwMode="auto">
            <a:xfrm>
              <a:off x="3895914" y="627289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0" name="Oval 1215"/>
            <p:cNvSpPr>
              <a:spLocks noChangeAspect="1" noChangeArrowheads="1"/>
            </p:cNvSpPr>
            <p:nvPr userDrawn="1"/>
          </p:nvSpPr>
          <p:spPr bwMode="auto">
            <a:xfrm>
              <a:off x="4028637" y="627289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1" name="Oval 1216"/>
            <p:cNvSpPr>
              <a:spLocks noChangeAspect="1" noChangeArrowheads="1"/>
            </p:cNvSpPr>
            <p:nvPr userDrawn="1"/>
          </p:nvSpPr>
          <p:spPr bwMode="auto">
            <a:xfrm>
              <a:off x="10578661" y="6272894"/>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2" name="Oval 1217"/>
            <p:cNvSpPr>
              <a:spLocks noChangeAspect="1" noChangeArrowheads="1"/>
            </p:cNvSpPr>
            <p:nvPr userDrawn="1"/>
          </p:nvSpPr>
          <p:spPr bwMode="auto">
            <a:xfrm>
              <a:off x="3895914" y="639482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3" name="Oval 1218"/>
            <p:cNvSpPr>
              <a:spLocks noChangeAspect="1" noChangeArrowheads="1"/>
            </p:cNvSpPr>
            <p:nvPr userDrawn="1"/>
          </p:nvSpPr>
          <p:spPr bwMode="auto">
            <a:xfrm>
              <a:off x="4028637" y="6394825"/>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4" name="Oval 1219"/>
            <p:cNvSpPr>
              <a:spLocks noChangeAspect="1" noChangeArrowheads="1"/>
            </p:cNvSpPr>
            <p:nvPr userDrawn="1"/>
          </p:nvSpPr>
          <p:spPr bwMode="auto">
            <a:xfrm>
              <a:off x="3895914" y="6518545"/>
              <a:ext cx="102232"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5" name="Oval 1220"/>
            <p:cNvSpPr>
              <a:spLocks noChangeAspect="1" noChangeArrowheads="1"/>
            </p:cNvSpPr>
            <p:nvPr userDrawn="1"/>
          </p:nvSpPr>
          <p:spPr bwMode="auto">
            <a:xfrm>
              <a:off x="3895913" y="664226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6" name="Oval 1221"/>
            <p:cNvSpPr>
              <a:spLocks noChangeAspect="1" noChangeArrowheads="1"/>
            </p:cNvSpPr>
            <p:nvPr userDrawn="1"/>
          </p:nvSpPr>
          <p:spPr bwMode="auto">
            <a:xfrm>
              <a:off x="4028635" y="6642268"/>
              <a:ext cx="102232" cy="102204"/>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7" name="Oval 1222"/>
            <p:cNvSpPr>
              <a:spLocks noChangeAspect="1" noChangeArrowheads="1"/>
            </p:cNvSpPr>
            <p:nvPr userDrawn="1"/>
          </p:nvSpPr>
          <p:spPr bwMode="auto">
            <a:xfrm>
              <a:off x="5633860"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sp>
          <p:nvSpPr>
            <p:cNvPr id="1258" name="Oval 1223"/>
            <p:cNvSpPr>
              <a:spLocks noChangeAspect="1" noChangeArrowheads="1"/>
            </p:cNvSpPr>
            <p:nvPr userDrawn="1"/>
          </p:nvSpPr>
          <p:spPr bwMode="auto">
            <a:xfrm>
              <a:off x="5766556" y="3065093"/>
              <a:ext cx="102231" cy="102205"/>
            </a:xfrm>
            <a:prstGeom prst="ellipse">
              <a:avLst/>
            </a:prstGeom>
            <a:grpFill/>
            <a:ln>
              <a:solidFill>
                <a:srgbClr val="68217A"/>
              </a:solidFill>
            </a:ln>
            <a:effectLst/>
            <a:extLst/>
          </p:spPr>
          <p:txBody>
            <a:bodyPr wrap="none" anchor="ctr"/>
            <a:lstStyle/>
            <a:p>
              <a:pPr defTabSz="932110"/>
              <a:endParaRPr lang="en-US" sz="1836" dirty="0">
                <a:solidFill>
                  <a:srgbClr val="FF0000"/>
                </a:solidFill>
              </a:endParaRPr>
            </a:p>
          </p:txBody>
        </p:sp>
      </p:grpSp>
      <p:sp>
        <p:nvSpPr>
          <p:cNvPr id="9" name="Rectangle 8"/>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txBox="1">
            <a:spLocks/>
          </p:cNvSpPr>
          <p:nvPr/>
        </p:nvSpPr>
        <p:spPr>
          <a:xfrm>
            <a:off x="274637" y="-20643"/>
            <a:ext cx="11598599"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Data location and redundancy</a:t>
            </a:r>
          </a:p>
        </p:txBody>
      </p:sp>
      <p:sp>
        <p:nvSpPr>
          <p:cNvPr id="29" name="Oval 28"/>
          <p:cNvSpPr/>
          <p:nvPr/>
        </p:nvSpPr>
        <p:spPr bwMode="auto">
          <a:xfrm>
            <a:off x="6667639" y="5249565"/>
            <a:ext cx="348876" cy="348786"/>
          </a:xfrm>
          <a:prstGeom prst="ellipse">
            <a:avLst/>
          </a:prstGeom>
          <a:solidFill>
            <a:srgbClr val="7FBA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3" tIns="46598" rIns="93193" bIns="46598"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0" name="Oval 29"/>
          <p:cNvSpPr/>
          <p:nvPr/>
        </p:nvSpPr>
        <p:spPr bwMode="auto">
          <a:xfrm>
            <a:off x="5987441" y="3157552"/>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1" name="Oval 30"/>
          <p:cNvSpPr/>
          <p:nvPr/>
        </p:nvSpPr>
        <p:spPr bwMode="auto">
          <a:xfrm>
            <a:off x="4809412" y="3120978"/>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2" name="Oval 31"/>
          <p:cNvSpPr/>
          <p:nvPr/>
        </p:nvSpPr>
        <p:spPr bwMode="auto">
          <a:xfrm>
            <a:off x="10669079" y="3692214"/>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3" name="Oval 32"/>
          <p:cNvSpPr/>
          <p:nvPr/>
        </p:nvSpPr>
        <p:spPr bwMode="auto">
          <a:xfrm>
            <a:off x="10525255" y="4465459"/>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4" name="Oval 33"/>
          <p:cNvSpPr/>
          <p:nvPr/>
        </p:nvSpPr>
        <p:spPr bwMode="auto">
          <a:xfrm>
            <a:off x="5735666" y="2738908"/>
            <a:ext cx="348878"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5" name="Oval 34"/>
          <p:cNvSpPr/>
          <p:nvPr/>
        </p:nvSpPr>
        <p:spPr bwMode="auto">
          <a:xfrm>
            <a:off x="5415160" y="3389039"/>
            <a:ext cx="348878"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6" name="Oval 35"/>
          <p:cNvSpPr/>
          <p:nvPr/>
        </p:nvSpPr>
        <p:spPr bwMode="auto">
          <a:xfrm>
            <a:off x="8058793" y="2601231"/>
            <a:ext cx="348878"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7" name="Oval 36"/>
          <p:cNvSpPr/>
          <p:nvPr/>
        </p:nvSpPr>
        <p:spPr bwMode="auto">
          <a:xfrm>
            <a:off x="7686313" y="2575342"/>
            <a:ext cx="348878"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8" name="Oval 37"/>
          <p:cNvSpPr/>
          <p:nvPr/>
        </p:nvSpPr>
        <p:spPr bwMode="auto">
          <a:xfrm>
            <a:off x="10901450" y="3079340"/>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3" tIns="46598" rIns="93193" bIns="46598"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39" name="Oval 38"/>
          <p:cNvSpPr/>
          <p:nvPr/>
        </p:nvSpPr>
        <p:spPr bwMode="auto">
          <a:xfrm>
            <a:off x="11573407" y="5135493"/>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40" name="Oval 39"/>
          <p:cNvSpPr/>
          <p:nvPr/>
        </p:nvSpPr>
        <p:spPr bwMode="auto">
          <a:xfrm>
            <a:off x="11584589" y="2979900"/>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3" tIns="46598" rIns="93193" bIns="46598"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41" name="Oval 40"/>
          <p:cNvSpPr/>
          <p:nvPr/>
        </p:nvSpPr>
        <p:spPr bwMode="auto">
          <a:xfrm>
            <a:off x="11354359" y="3287214"/>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3" tIns="46598" rIns="93193" bIns="46598"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42" name="Oval 41"/>
          <p:cNvSpPr/>
          <p:nvPr/>
        </p:nvSpPr>
        <p:spPr bwMode="auto">
          <a:xfrm>
            <a:off x="10797415" y="3389038"/>
            <a:ext cx="348878"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3" tIns="46598" rIns="93193" bIns="46598"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43" name="Oval 42"/>
          <p:cNvSpPr/>
          <p:nvPr/>
        </p:nvSpPr>
        <p:spPr bwMode="auto">
          <a:xfrm>
            <a:off x="11528797" y="5563836"/>
            <a:ext cx="348876" cy="348786"/>
          </a:xfrm>
          <a:prstGeom prst="ellipse">
            <a:avLst/>
          </a:prstGeom>
          <a:solidFill>
            <a:srgbClr val="7FBA00">
              <a:alpha val="88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0" tIns="46615" rIns="93230" bIns="46615" numCol="1" rtlCol="0" anchor="ctr" anchorCtr="0" compatLnSpc="1">
            <a:prstTxWarp prst="textNoShape">
              <a:avLst/>
            </a:prstTxWarp>
          </a:bodyPr>
          <a:lstStyle/>
          <a:p>
            <a:pPr algn="ctr" defTabSz="931562" fontAlgn="base">
              <a:spcBef>
                <a:spcPct val="0"/>
              </a:spcBef>
              <a:spcAft>
                <a:spcPct val="0"/>
              </a:spcAft>
            </a:pPr>
            <a:endParaRPr lang="en-US" sz="2346" dirty="0">
              <a:solidFill>
                <a:srgbClr val="FF0000"/>
              </a:solidFill>
            </a:endParaRPr>
          </a:p>
        </p:txBody>
      </p:sp>
      <p:sp>
        <p:nvSpPr>
          <p:cNvPr id="1260" name="TextBox 7"/>
          <p:cNvSpPr txBox="1"/>
          <p:nvPr/>
        </p:nvSpPr>
        <p:spPr>
          <a:xfrm>
            <a:off x="361127" y="1990874"/>
            <a:ext cx="2857037" cy="4166246"/>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306"/>
              </a:spcAft>
            </a:pPr>
            <a:r>
              <a:rPr lang="en-US" sz="2000" b="1" dirty="0">
                <a:solidFill>
                  <a:srgbClr val="0171B0"/>
                </a:solidFill>
              </a:rPr>
              <a:t>AZURE: </a:t>
            </a:r>
          </a:p>
          <a:p>
            <a:pPr marL="349724" indent="-349724">
              <a:spcAft>
                <a:spcPts val="306"/>
              </a:spcAft>
              <a:buFont typeface="Arial" panose="020B0604020202020204" pitchFamily="34" charset="0"/>
              <a:buChar char="•"/>
            </a:pPr>
            <a:r>
              <a:rPr lang="en-US" sz="1836" dirty="0" smtClean="0">
                <a:solidFill>
                  <a:prstClr val="white"/>
                </a:solidFill>
              </a:rPr>
              <a:t>Creates </a:t>
            </a:r>
            <a:r>
              <a:rPr lang="en-US" sz="1836" dirty="0">
                <a:solidFill>
                  <a:prstClr val="white"/>
                </a:solidFill>
              </a:rPr>
              <a:t>three copies of data in </a:t>
            </a:r>
            <a:r>
              <a:rPr lang="en-US" sz="1836" dirty="0" smtClean="0">
                <a:solidFill>
                  <a:prstClr val="white"/>
                </a:solidFill>
              </a:rPr>
              <a:t>the region configured by the customer</a:t>
            </a:r>
            <a:endParaRPr lang="en-US" sz="1836" dirty="0">
              <a:solidFill>
                <a:prstClr val="white"/>
              </a:solidFill>
            </a:endParaRPr>
          </a:p>
          <a:p>
            <a:pPr marL="349724" indent="-349724">
              <a:spcAft>
                <a:spcPts val="306"/>
              </a:spcAft>
              <a:buFont typeface="Arial" panose="020B0604020202020204" pitchFamily="34" charset="0"/>
              <a:buChar char="•"/>
            </a:pPr>
            <a:r>
              <a:rPr lang="en-US" sz="1836" dirty="0">
                <a:solidFill>
                  <a:prstClr val="white"/>
                </a:solidFill>
              </a:rPr>
              <a:t>Offers geo-replication in a datacenter </a:t>
            </a:r>
            <a:r>
              <a:rPr lang="en-US" sz="1836" dirty="0" smtClean="0">
                <a:solidFill>
                  <a:prstClr val="white"/>
                </a:solidFill>
              </a:rPr>
              <a:t>hundreds of </a:t>
            </a:r>
            <a:r>
              <a:rPr lang="en-US" sz="1836" dirty="0">
                <a:solidFill>
                  <a:prstClr val="white"/>
                </a:solidFill>
              </a:rPr>
              <a:t>miles away</a:t>
            </a:r>
          </a:p>
          <a:p>
            <a:pPr marL="349724" indent="-349724">
              <a:spcAft>
                <a:spcPts val="306"/>
              </a:spcAft>
              <a:buFont typeface="Arial" panose="020B0604020202020204" pitchFamily="34" charset="0"/>
              <a:buChar char="•"/>
            </a:pPr>
            <a:r>
              <a:rPr lang="en-US" sz="1836" dirty="0">
                <a:solidFill>
                  <a:prstClr val="white"/>
                </a:solidFill>
              </a:rPr>
              <a:t>Does not transfer Customer Data outside of a geo (ex: from US to Europe or from Asia to US</a:t>
            </a:r>
            <a:r>
              <a:rPr lang="en-US" sz="1836" dirty="0" smtClean="0">
                <a:solidFill>
                  <a:prstClr val="white"/>
                </a:solidFill>
              </a:rPr>
              <a:t>)</a:t>
            </a:r>
            <a:endParaRPr lang="en-US" sz="1836" dirty="0">
              <a:solidFill>
                <a:prstClr val="white"/>
              </a:solidFill>
            </a:endParaRPr>
          </a:p>
        </p:txBody>
      </p:sp>
      <p:cxnSp>
        <p:nvCxnSpPr>
          <p:cNvPr id="1261" name="Straight Connector 1260"/>
          <p:cNvCxnSpPr/>
          <p:nvPr/>
        </p:nvCxnSpPr>
        <p:spPr>
          <a:xfrm flipV="1">
            <a:off x="3475037" y="1833885"/>
            <a:ext cx="0" cy="4588473"/>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7274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25"/>
          <p:cNvSpPr>
            <a:spLocks/>
          </p:cNvSpPr>
          <p:nvPr/>
        </p:nvSpPr>
        <p:spPr bwMode="auto">
          <a:xfrm>
            <a:off x="221166" y="1370799"/>
            <a:ext cx="5841984" cy="3605679"/>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bg1">
              <a:lumMod val="95000"/>
            </a:schemeClr>
          </a:solidFill>
          <a:ln w="19050">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32" name="Rectangle 31"/>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33" name="Title 1"/>
          <p:cNvSpPr txBox="1">
            <a:spLocks/>
          </p:cNvSpPr>
          <p:nvPr/>
        </p:nvSpPr>
        <p:spPr>
          <a:xfrm>
            <a:off x="274637" y="-20643"/>
            <a:ext cx="1146150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4896" dirty="0" smtClean="0">
                <a:solidFill>
                  <a:prstClr val="white"/>
                </a:solidFill>
              </a:rPr>
              <a:t>Restricted Microsoft access</a:t>
            </a:r>
            <a:endParaRPr lang="en-US" sz="4896" dirty="0">
              <a:solidFill>
                <a:prstClr val="white"/>
              </a:solidFill>
            </a:endParaRPr>
          </a:p>
        </p:txBody>
      </p:sp>
      <p:sp>
        <p:nvSpPr>
          <p:cNvPr id="56" name="Rectangle 55"/>
          <p:cNvSpPr/>
          <p:nvPr/>
        </p:nvSpPr>
        <p:spPr>
          <a:xfrm>
            <a:off x="9356755" y="2932820"/>
            <a:ext cx="2695299" cy="2469001"/>
          </a:xfrm>
          <a:prstGeom prst="rect">
            <a:avLst/>
          </a:prstGeom>
          <a:solidFill>
            <a:schemeClr val="accent1">
              <a:lumMod val="75000"/>
            </a:schemeClr>
          </a:solidFill>
          <a:ln w="19050" cap="flat" cmpd="sng" algn="ctr">
            <a:noFill/>
            <a:prstDash val="solid"/>
            <a:headEnd type="none" w="med" len="med"/>
            <a:tailEnd type="none" w="med" len="med"/>
          </a:ln>
          <a:effectLst/>
        </p:spPr>
        <p:txBody>
          <a:bodyPr vert="horz" wrap="square" lIns="0" tIns="1391596" rIns="0" bIns="379527" numCol="1" rtlCol="0" anchor="b" anchorCtr="0" compatLnSpc="1">
            <a:prstTxWarp prst="textNoShape">
              <a:avLst/>
            </a:prstTxWarp>
          </a:bodyPr>
          <a:lstStyle/>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a:p>
            <a:pPr marL="123834" defTabSz="951182" fontAlgn="base">
              <a:lnSpc>
                <a:spcPct val="90000"/>
              </a:lnSpc>
              <a:spcBef>
                <a:spcPts val="1868"/>
              </a:spcBef>
              <a:spcAft>
                <a:spcPts val="1868"/>
              </a:spcAft>
              <a:defRPr/>
            </a:pPr>
            <a:endParaRPr lang="en-US" sz="2912" kern="0" dirty="0">
              <a:solidFill>
                <a:prstClr val="white">
                  <a:lumMod val="50000"/>
                </a:prstClr>
              </a:solidFill>
              <a:latin typeface="Segoe UI Light" pitchFamily="34" charset="0"/>
            </a:endParaRPr>
          </a:p>
        </p:txBody>
      </p:sp>
      <p:sp>
        <p:nvSpPr>
          <p:cNvPr id="60" name="TextBox 59"/>
          <p:cNvSpPr txBox="1"/>
          <p:nvPr/>
        </p:nvSpPr>
        <p:spPr>
          <a:xfrm>
            <a:off x="9217323" y="1798072"/>
            <a:ext cx="1918570" cy="470856"/>
          </a:xfrm>
          <a:prstGeom prst="rect">
            <a:avLst/>
          </a:prstGeom>
          <a:noFill/>
        </p:spPr>
        <p:txBody>
          <a:bodyPr wrap="square" lIns="0" tIns="0" rIns="0" bIns="0" rtlCol="0">
            <a:spAutoFit/>
          </a:bodyPr>
          <a:lstStyle/>
          <a:p>
            <a:pPr algn="ctr" defTabSz="951182">
              <a:lnSpc>
                <a:spcPts val="1836"/>
              </a:lnSpc>
              <a:defRPr/>
            </a:pPr>
            <a:r>
              <a:rPr lang="en-US" sz="1632" kern="0" spc="-41" dirty="0">
                <a:solidFill>
                  <a:prstClr val="white"/>
                </a:solidFill>
              </a:rPr>
              <a:t>Pre-screened Admin </a:t>
            </a:r>
            <a:br>
              <a:rPr lang="en-US" sz="1632" kern="0" spc="-41" dirty="0">
                <a:solidFill>
                  <a:prstClr val="white"/>
                </a:solidFill>
              </a:rPr>
            </a:br>
            <a:r>
              <a:rPr lang="en-US" sz="1632" kern="0" spc="-41" dirty="0">
                <a:solidFill>
                  <a:prstClr val="white"/>
                </a:solidFill>
              </a:rPr>
              <a:t>requests access</a:t>
            </a:r>
          </a:p>
        </p:txBody>
      </p:sp>
      <p:sp>
        <p:nvSpPr>
          <p:cNvPr id="63" name="TextBox 62"/>
          <p:cNvSpPr txBox="1"/>
          <p:nvPr/>
        </p:nvSpPr>
        <p:spPr>
          <a:xfrm>
            <a:off x="6244245" y="4249039"/>
            <a:ext cx="1759169" cy="470856"/>
          </a:xfrm>
          <a:prstGeom prst="rect">
            <a:avLst/>
          </a:prstGeom>
          <a:noFill/>
        </p:spPr>
        <p:txBody>
          <a:bodyPr wrap="none" lIns="0" tIns="0" rIns="0" bIns="0" rtlCol="0">
            <a:spAutoFit/>
          </a:bodyPr>
          <a:lstStyle/>
          <a:p>
            <a:pPr algn="ctr" defTabSz="951182">
              <a:lnSpc>
                <a:spcPts val="1836"/>
              </a:lnSpc>
              <a:defRPr/>
            </a:pPr>
            <a:r>
              <a:rPr lang="en-US" sz="1632" kern="0" spc="-41" dirty="0">
                <a:solidFill>
                  <a:prstClr val="white"/>
                </a:solidFill>
              </a:rPr>
              <a:t>Leadership grants</a:t>
            </a:r>
          </a:p>
          <a:p>
            <a:pPr algn="ctr" defTabSz="951182">
              <a:lnSpc>
                <a:spcPts val="1836"/>
              </a:lnSpc>
              <a:defRPr/>
            </a:pPr>
            <a:r>
              <a:rPr lang="en-US" sz="1632" kern="0" spc="-41" dirty="0">
                <a:solidFill>
                  <a:prstClr val="white"/>
                </a:solidFill>
              </a:rPr>
              <a:t>temporary privilege</a:t>
            </a:r>
          </a:p>
        </p:txBody>
      </p:sp>
      <p:sp>
        <p:nvSpPr>
          <p:cNvPr id="95" name="Rectangle 94"/>
          <p:cNvSpPr/>
          <p:nvPr/>
        </p:nvSpPr>
        <p:spPr>
          <a:xfrm>
            <a:off x="561247" y="5206223"/>
            <a:ext cx="8121728" cy="1312411"/>
          </a:xfrm>
          <a:prstGeom prst="rect">
            <a:avLst/>
          </a:prstGeom>
        </p:spPr>
        <p:txBody>
          <a:bodyPr wrap="square">
            <a:spAutoFit/>
          </a:bodyPr>
          <a:lstStyle/>
          <a:p>
            <a:pPr defTabSz="951182">
              <a:defRPr/>
            </a:pPr>
            <a:r>
              <a:rPr lang="en-US" sz="1400" b="1" dirty="0">
                <a:solidFill>
                  <a:srgbClr val="0171B0"/>
                </a:solidFill>
              </a:rPr>
              <a:t>AZURE: </a:t>
            </a:r>
            <a:endParaRPr lang="en-US" sz="1600" kern="0" dirty="0" smtClean="0">
              <a:solidFill>
                <a:prstClr val="white"/>
              </a:solidFill>
            </a:endParaRPr>
          </a:p>
          <a:p>
            <a:pPr marL="236387" indent="-236387" defTabSz="951182">
              <a:buFont typeface="Arial" panose="020B0604020202020204" pitchFamily="34" charset="0"/>
              <a:buChar char="•"/>
              <a:defRPr/>
            </a:pPr>
            <a:r>
              <a:rPr lang="en-US" sz="1632" kern="0" dirty="0" smtClean="0">
                <a:solidFill>
                  <a:prstClr val="white"/>
                </a:solidFill>
              </a:rPr>
              <a:t>Does not permit standing </a:t>
            </a:r>
            <a:r>
              <a:rPr lang="en-US" sz="1632" kern="0" dirty="0">
                <a:solidFill>
                  <a:prstClr val="white"/>
                </a:solidFill>
              </a:rPr>
              <a:t>access to the platform </a:t>
            </a:r>
            <a:r>
              <a:rPr lang="en-US" sz="1632" kern="0" dirty="0" smtClean="0">
                <a:solidFill>
                  <a:prstClr val="white"/>
                </a:solidFill>
              </a:rPr>
              <a:t>or customer </a:t>
            </a:r>
            <a:r>
              <a:rPr lang="en-US" sz="1632" kern="0" dirty="0">
                <a:solidFill>
                  <a:prstClr val="white"/>
                </a:solidFill>
              </a:rPr>
              <a:t>Virtual Machines</a:t>
            </a:r>
          </a:p>
          <a:p>
            <a:pPr marL="236387" indent="-236387" defTabSz="951182">
              <a:buFont typeface="Arial" panose="020B0604020202020204" pitchFamily="34" charset="0"/>
              <a:buChar char="•"/>
              <a:defRPr/>
            </a:pPr>
            <a:r>
              <a:rPr lang="en-US" sz="1632" kern="0" dirty="0">
                <a:solidFill>
                  <a:prstClr val="white"/>
                </a:solidFill>
              </a:rPr>
              <a:t>Grants least privilege required to complete task</a:t>
            </a:r>
          </a:p>
          <a:p>
            <a:pPr marL="236387" indent="-236387" defTabSz="951182">
              <a:buFont typeface="Arial" panose="020B0604020202020204" pitchFamily="34" charset="0"/>
              <a:buChar char="•"/>
              <a:defRPr/>
            </a:pPr>
            <a:r>
              <a:rPr lang="en-US" sz="1632" kern="0" dirty="0" smtClean="0">
                <a:solidFill>
                  <a:prstClr val="white"/>
                </a:solidFill>
              </a:rPr>
              <a:t>Requires multi-factor </a:t>
            </a:r>
            <a:r>
              <a:rPr lang="en-US" sz="1632" kern="0" dirty="0">
                <a:solidFill>
                  <a:prstClr val="white"/>
                </a:solidFill>
              </a:rPr>
              <a:t>authentication </a:t>
            </a:r>
            <a:r>
              <a:rPr lang="en-US" sz="1632" kern="0" dirty="0" smtClean="0">
                <a:solidFill>
                  <a:prstClr val="white"/>
                </a:solidFill>
              </a:rPr>
              <a:t>for </a:t>
            </a:r>
            <a:r>
              <a:rPr lang="en-US" sz="1632" kern="0" dirty="0">
                <a:solidFill>
                  <a:prstClr val="white"/>
                </a:solidFill>
              </a:rPr>
              <a:t>all </a:t>
            </a:r>
            <a:r>
              <a:rPr lang="en-US" sz="1632" kern="0" dirty="0" smtClean="0">
                <a:solidFill>
                  <a:prstClr val="white"/>
                </a:solidFill>
              </a:rPr>
              <a:t>administrative access</a:t>
            </a:r>
            <a:endParaRPr lang="en-US" sz="1632" kern="0" dirty="0">
              <a:solidFill>
                <a:prstClr val="white"/>
              </a:solidFill>
            </a:endParaRPr>
          </a:p>
          <a:p>
            <a:pPr marL="236387" indent="-236387" defTabSz="951182">
              <a:buFont typeface="Arial" panose="020B0604020202020204" pitchFamily="34" charset="0"/>
              <a:buChar char="•"/>
              <a:defRPr/>
            </a:pPr>
            <a:r>
              <a:rPr lang="en-US" sz="1632" kern="0" dirty="0" smtClean="0">
                <a:solidFill>
                  <a:prstClr val="white"/>
                </a:solidFill>
              </a:rPr>
              <a:t>Audits and logs all access requests</a:t>
            </a:r>
            <a:endParaRPr lang="en-US" sz="1632" kern="0" dirty="0">
              <a:solidFill>
                <a:prstClr val="white"/>
              </a:solidFill>
            </a:endParaRPr>
          </a:p>
        </p:txBody>
      </p:sp>
      <p:sp>
        <p:nvSpPr>
          <p:cNvPr id="96" name="Oval 95"/>
          <p:cNvSpPr/>
          <p:nvPr/>
        </p:nvSpPr>
        <p:spPr bwMode="auto">
          <a:xfrm>
            <a:off x="7108722" y="1579681"/>
            <a:ext cx="1927506" cy="1799484"/>
          </a:xfrm>
          <a:prstGeom prst="ellipse">
            <a:avLst/>
          </a:pr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algn="ctr" defTabSz="950843" fontAlgn="base">
              <a:lnSpc>
                <a:spcPts val="2244"/>
              </a:lnSpc>
              <a:spcBef>
                <a:spcPct val="0"/>
              </a:spcBef>
              <a:spcAft>
                <a:spcPct val="0"/>
              </a:spcAft>
              <a:defRPr/>
            </a:pPr>
            <a:r>
              <a:rPr lang="en-US" sz="1836" kern="0" dirty="0">
                <a:solidFill>
                  <a:prstClr val="white"/>
                </a:solidFill>
                <a:ea typeface="Segoe UI" pitchFamily="34" charset="0"/>
                <a:cs typeface="Segoe UI" pitchFamily="34" charset="0"/>
              </a:rPr>
              <a:t>Just in Time &amp;  </a:t>
            </a:r>
          </a:p>
          <a:p>
            <a:pPr algn="ctr" defTabSz="950843" fontAlgn="base">
              <a:lnSpc>
                <a:spcPts val="2244"/>
              </a:lnSpc>
              <a:spcBef>
                <a:spcPct val="0"/>
              </a:spcBef>
              <a:spcAft>
                <a:spcPct val="0"/>
              </a:spcAft>
              <a:defRPr/>
            </a:pPr>
            <a:r>
              <a:rPr lang="en-US" sz="1836" kern="0" dirty="0">
                <a:solidFill>
                  <a:prstClr val="white"/>
                </a:solidFill>
                <a:ea typeface="Segoe UI" pitchFamily="34" charset="0"/>
                <a:cs typeface="Segoe UI" pitchFamily="34" charset="0"/>
              </a:rPr>
              <a:t>Role-Based Access</a:t>
            </a:r>
          </a:p>
        </p:txBody>
      </p:sp>
      <p:sp>
        <p:nvSpPr>
          <p:cNvPr id="2" name="Rectangle 1"/>
          <p:cNvSpPr/>
          <p:nvPr/>
        </p:nvSpPr>
        <p:spPr>
          <a:xfrm>
            <a:off x="9302692" y="4689625"/>
            <a:ext cx="2676692" cy="670445"/>
          </a:xfrm>
          <a:prstGeom prst="rect">
            <a:avLst/>
          </a:prstGeom>
        </p:spPr>
        <p:txBody>
          <a:bodyPr wrap="square">
            <a:spAutoFit/>
          </a:bodyPr>
          <a:lstStyle/>
          <a:p>
            <a:pPr marL="123834" algn="ctr" defTabSz="951182" fontAlgn="base">
              <a:lnSpc>
                <a:spcPct val="90000"/>
              </a:lnSpc>
              <a:spcBef>
                <a:spcPts val="1868"/>
              </a:spcBef>
              <a:spcAft>
                <a:spcPts val="1868"/>
              </a:spcAft>
              <a:defRPr/>
            </a:pPr>
            <a:r>
              <a:rPr lang="en-US" sz="2040" kern="0" spc="-31" dirty="0">
                <a:solidFill>
                  <a:prstClr val="white"/>
                </a:solidFill>
              </a:rPr>
              <a:t>Microsoft Corporate Network</a:t>
            </a:r>
          </a:p>
        </p:txBody>
      </p:sp>
      <p:sp>
        <p:nvSpPr>
          <p:cNvPr id="49" name="Freeform 80"/>
          <p:cNvSpPr>
            <a:spLocks noEditPoints="1"/>
          </p:cNvSpPr>
          <p:nvPr/>
        </p:nvSpPr>
        <p:spPr bwMode="black">
          <a:xfrm>
            <a:off x="10176608" y="3187457"/>
            <a:ext cx="1092608" cy="132556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chemeClr val="bg1"/>
          </a:solidFill>
          <a:ln>
            <a:noFill/>
          </a:ln>
        </p:spPr>
        <p:txBody>
          <a:bodyPr vert="horz" wrap="square" lIns="83943" tIns="41972" rIns="83943" bIns="41972" numCol="1" anchor="t" anchorCtr="0" compatLnSpc="1">
            <a:prstTxWarp prst="textNoShape">
              <a:avLst/>
            </a:prstTxWarp>
          </a:bodyPr>
          <a:lstStyle/>
          <a:p>
            <a:pPr defTabSz="932597"/>
            <a:endParaRPr lang="en-US" sz="1632" dirty="0">
              <a:solidFill>
                <a:prstClr val="black"/>
              </a:solidFill>
            </a:endParaRPr>
          </a:p>
        </p:txBody>
      </p:sp>
      <p:sp>
        <p:nvSpPr>
          <p:cNvPr id="3" name="Rectangle 2"/>
          <p:cNvSpPr/>
          <p:nvPr/>
        </p:nvSpPr>
        <p:spPr>
          <a:xfrm>
            <a:off x="826425" y="1848967"/>
            <a:ext cx="3792740" cy="414353"/>
          </a:xfrm>
          <a:prstGeom prst="rect">
            <a:avLst/>
          </a:prstGeom>
        </p:spPr>
        <p:txBody>
          <a:bodyPr wrap="square">
            <a:spAutoFit/>
          </a:bodyPr>
          <a:lstStyle/>
          <a:p>
            <a:pPr marL="1620" lvl="1" algn="ctr" defTabSz="951182">
              <a:defRPr/>
            </a:pPr>
            <a:r>
              <a:rPr lang="en-US" sz="2040" kern="0" spc="-61" dirty="0">
                <a:solidFill>
                  <a:srgbClr val="44546A"/>
                </a:solidFill>
              </a:rPr>
              <a:t>Microsoft Azure</a:t>
            </a:r>
            <a:endParaRPr lang="en-US" sz="1428" kern="0" dirty="0">
              <a:solidFill>
                <a:srgbClr val="44546A"/>
              </a:solidFill>
            </a:endParaRPr>
          </a:p>
        </p:txBody>
      </p:sp>
      <p:sp>
        <p:nvSpPr>
          <p:cNvPr id="6" name="Freeform 5"/>
          <p:cNvSpPr/>
          <p:nvPr/>
        </p:nvSpPr>
        <p:spPr>
          <a:xfrm>
            <a:off x="9048345" y="2386011"/>
            <a:ext cx="1901542" cy="532916"/>
          </a:xfrm>
          <a:custGeom>
            <a:avLst/>
            <a:gdLst>
              <a:gd name="connsiteX0" fmla="*/ 1425039 w 1425039"/>
              <a:gd name="connsiteY0" fmla="*/ 736270 h 736270"/>
              <a:gd name="connsiteX1" fmla="*/ 1425039 w 1425039"/>
              <a:gd name="connsiteY1" fmla="*/ 0 h 736270"/>
              <a:gd name="connsiteX2" fmla="*/ 0 w 1425039"/>
              <a:gd name="connsiteY2" fmla="*/ 0 h 736270"/>
            </a:gdLst>
            <a:ahLst/>
            <a:cxnLst>
              <a:cxn ang="0">
                <a:pos x="connsiteX0" y="connsiteY0"/>
              </a:cxn>
              <a:cxn ang="0">
                <a:pos x="connsiteX1" y="connsiteY1"/>
              </a:cxn>
              <a:cxn ang="0">
                <a:pos x="connsiteX2" y="connsiteY2"/>
              </a:cxn>
            </a:cxnLst>
            <a:rect l="l" t="t" r="r" b="b"/>
            <a:pathLst>
              <a:path w="1425039" h="736270">
                <a:moveTo>
                  <a:pt x="1425039" y="736270"/>
                </a:moveTo>
                <a:lnTo>
                  <a:pt x="1425039" y="0"/>
                </a:lnTo>
                <a:lnTo>
                  <a:pt x="0" y="0"/>
                </a:lnTo>
              </a:path>
            </a:pathLst>
          </a:custGeom>
          <a:noFill/>
          <a:ln w="44450" cap="rnd" cmpd="sng" algn="ctr">
            <a:solidFill>
              <a:schemeClr val="accent6"/>
            </a:solidFill>
            <a:prstDash val="sysDot"/>
            <a:headEnd type="none" w="lg" len="med"/>
            <a:tailEnd type="triangle" w="lg" len="med"/>
          </a:ln>
          <a:effectLst/>
        </p:spPr>
        <p:txBody>
          <a:bodyPr rtlCol="0" anchor="ctr"/>
          <a:lstStyle/>
          <a:p>
            <a:pPr algn="ctr" defTabSz="932597"/>
            <a:endParaRPr lang="en-US" sz="1836" dirty="0">
              <a:solidFill>
                <a:prstClr val="black"/>
              </a:solidFill>
            </a:endParaRPr>
          </a:p>
        </p:txBody>
      </p:sp>
      <p:sp>
        <p:nvSpPr>
          <p:cNvPr id="45" name="Freeform 44"/>
          <p:cNvSpPr/>
          <p:nvPr/>
        </p:nvSpPr>
        <p:spPr>
          <a:xfrm flipV="1">
            <a:off x="6008298" y="3391284"/>
            <a:ext cx="2107441" cy="775151"/>
          </a:xfrm>
          <a:custGeom>
            <a:avLst/>
            <a:gdLst>
              <a:gd name="connsiteX0" fmla="*/ 1425039 w 1425039"/>
              <a:gd name="connsiteY0" fmla="*/ 736270 h 736270"/>
              <a:gd name="connsiteX1" fmla="*/ 1425039 w 1425039"/>
              <a:gd name="connsiteY1" fmla="*/ 0 h 736270"/>
              <a:gd name="connsiteX2" fmla="*/ 0 w 1425039"/>
              <a:gd name="connsiteY2" fmla="*/ 0 h 736270"/>
            </a:gdLst>
            <a:ahLst/>
            <a:cxnLst>
              <a:cxn ang="0">
                <a:pos x="connsiteX0" y="connsiteY0"/>
              </a:cxn>
              <a:cxn ang="0">
                <a:pos x="connsiteX1" y="connsiteY1"/>
              </a:cxn>
              <a:cxn ang="0">
                <a:pos x="connsiteX2" y="connsiteY2"/>
              </a:cxn>
            </a:cxnLst>
            <a:rect l="l" t="t" r="r" b="b"/>
            <a:pathLst>
              <a:path w="1425039" h="736270">
                <a:moveTo>
                  <a:pt x="1425039" y="736270"/>
                </a:moveTo>
                <a:lnTo>
                  <a:pt x="1425039" y="0"/>
                </a:lnTo>
                <a:lnTo>
                  <a:pt x="0" y="0"/>
                </a:lnTo>
              </a:path>
            </a:pathLst>
          </a:custGeom>
          <a:noFill/>
          <a:ln w="44450" cap="rnd" cmpd="sng" algn="ctr">
            <a:solidFill>
              <a:schemeClr val="accent6"/>
            </a:solidFill>
            <a:prstDash val="sysDot"/>
            <a:headEnd type="none" w="lg" len="med"/>
            <a:tailEnd type="triangle" w="lg" len="med"/>
          </a:ln>
          <a:effectLst/>
        </p:spPr>
        <p:txBody>
          <a:bodyPr rtlCol="0" anchor="ctr"/>
          <a:lstStyle/>
          <a:p>
            <a:pPr algn="ctr" defTabSz="932597"/>
            <a:endParaRPr lang="en-US" sz="1836" dirty="0">
              <a:solidFill>
                <a:prstClr val="black"/>
              </a:solidFill>
            </a:endParaRPr>
          </a:p>
        </p:txBody>
      </p:sp>
      <p:grpSp>
        <p:nvGrpSpPr>
          <p:cNvPr id="9" name="Group 8"/>
          <p:cNvGrpSpPr/>
          <p:nvPr/>
        </p:nvGrpSpPr>
        <p:grpSpPr>
          <a:xfrm>
            <a:off x="1514576" y="2557734"/>
            <a:ext cx="3415509" cy="1102167"/>
            <a:chOff x="1531916" y="2570636"/>
            <a:chExt cx="3348842" cy="1080654"/>
          </a:xfrm>
        </p:grpSpPr>
        <p:sp>
          <p:nvSpPr>
            <p:cNvPr id="48" name="Can 47"/>
            <p:cNvSpPr/>
            <p:nvPr/>
          </p:nvSpPr>
          <p:spPr>
            <a:xfrm>
              <a:off x="1531916" y="2570636"/>
              <a:ext cx="3348842" cy="1080654"/>
            </a:xfrm>
            <a:prstGeom prst="ca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51" name="TextBox 50"/>
            <p:cNvSpPr txBox="1"/>
            <p:nvPr/>
          </p:nvSpPr>
          <p:spPr>
            <a:xfrm>
              <a:off x="1715297" y="2879780"/>
              <a:ext cx="511679" cy="217880"/>
            </a:xfrm>
            <a:prstGeom prst="rect">
              <a:avLst/>
            </a:prstGeom>
            <a:noFill/>
          </p:spPr>
          <p:txBody>
            <a:bodyPr wrap="none" rtlCol="0">
              <a:spAutoFit/>
            </a:bodyPr>
            <a:lstStyle/>
            <a:p>
              <a:pPr algn="ctr" defTabSz="932597"/>
              <a:r>
                <a:rPr lang="en-US" sz="816" b="1" dirty="0">
                  <a:solidFill>
                    <a:prstClr val="white"/>
                  </a:solidFill>
                </a:rPr>
                <a:t>BLOBS</a:t>
              </a:r>
            </a:p>
          </p:txBody>
        </p:sp>
        <p:sp>
          <p:nvSpPr>
            <p:cNvPr id="52" name="TextBox 51"/>
            <p:cNvSpPr txBox="1"/>
            <p:nvPr/>
          </p:nvSpPr>
          <p:spPr>
            <a:xfrm>
              <a:off x="2568480" y="2934543"/>
              <a:ext cx="554960" cy="217880"/>
            </a:xfrm>
            <a:prstGeom prst="rect">
              <a:avLst/>
            </a:prstGeom>
            <a:noFill/>
          </p:spPr>
          <p:txBody>
            <a:bodyPr wrap="none" rtlCol="0">
              <a:spAutoFit/>
            </a:bodyPr>
            <a:lstStyle/>
            <a:p>
              <a:pPr algn="ctr" defTabSz="932597"/>
              <a:r>
                <a:rPr lang="en-US" sz="816" b="1" dirty="0">
                  <a:solidFill>
                    <a:prstClr val="white"/>
                  </a:solidFill>
                </a:rPr>
                <a:t>TABLES</a:t>
              </a:r>
            </a:p>
          </p:txBody>
        </p:sp>
        <p:sp>
          <p:nvSpPr>
            <p:cNvPr id="53" name="TextBox 52"/>
            <p:cNvSpPr txBox="1"/>
            <p:nvPr/>
          </p:nvSpPr>
          <p:spPr>
            <a:xfrm>
              <a:off x="3380446" y="2934543"/>
              <a:ext cx="587020" cy="217880"/>
            </a:xfrm>
            <a:prstGeom prst="rect">
              <a:avLst/>
            </a:prstGeom>
            <a:noFill/>
          </p:spPr>
          <p:txBody>
            <a:bodyPr wrap="none" rtlCol="0">
              <a:spAutoFit/>
            </a:bodyPr>
            <a:lstStyle/>
            <a:p>
              <a:pPr algn="ctr" defTabSz="932597"/>
              <a:r>
                <a:rPr lang="en-US" sz="816" b="1" dirty="0">
                  <a:solidFill>
                    <a:prstClr val="white"/>
                  </a:solidFill>
                </a:rPr>
                <a:t>QUEUES</a:t>
              </a:r>
            </a:p>
          </p:txBody>
        </p:sp>
        <p:sp>
          <p:nvSpPr>
            <p:cNvPr id="54" name="TextBox 53"/>
            <p:cNvSpPr txBox="1"/>
            <p:nvPr/>
          </p:nvSpPr>
          <p:spPr>
            <a:xfrm>
              <a:off x="4130009" y="2879780"/>
              <a:ext cx="550152" cy="217880"/>
            </a:xfrm>
            <a:prstGeom prst="rect">
              <a:avLst/>
            </a:prstGeom>
            <a:noFill/>
          </p:spPr>
          <p:txBody>
            <a:bodyPr wrap="none" rtlCol="0">
              <a:spAutoFit/>
            </a:bodyPr>
            <a:lstStyle/>
            <a:p>
              <a:pPr algn="ctr" defTabSz="932597"/>
              <a:r>
                <a:rPr lang="en-US" sz="816" b="1" dirty="0">
                  <a:solidFill>
                    <a:prstClr val="white"/>
                  </a:solidFill>
                </a:rPr>
                <a:t>DRIVES</a:t>
              </a:r>
            </a:p>
          </p:txBody>
        </p:sp>
        <p:grpSp>
          <p:nvGrpSpPr>
            <p:cNvPr id="55" name="Group 54"/>
            <p:cNvGrpSpPr/>
            <p:nvPr/>
          </p:nvGrpSpPr>
          <p:grpSpPr>
            <a:xfrm>
              <a:off x="4221899" y="3149986"/>
              <a:ext cx="361820" cy="316410"/>
              <a:chOff x="4221899" y="4385392"/>
              <a:chExt cx="361820" cy="316410"/>
            </a:xfrm>
          </p:grpSpPr>
          <p:sp>
            <p:nvSpPr>
              <p:cNvPr id="119" name="Oval 118"/>
              <p:cNvSpPr/>
              <p:nvPr/>
            </p:nvSpPr>
            <p:spPr>
              <a:xfrm>
                <a:off x="4221899" y="4385392"/>
                <a:ext cx="361819" cy="51277"/>
              </a:xfrm>
              <a:prstGeom prst="ellipse">
                <a:avLst/>
              </a:prstGeom>
              <a:solidFill>
                <a:srgbClr val="00A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120" name="Flowchart: Stored Data 11"/>
              <p:cNvSpPr/>
              <p:nvPr/>
            </p:nvSpPr>
            <p:spPr>
              <a:xfrm rot="16200000">
                <a:off x="4340711" y="4306353"/>
                <a:ext cx="124195" cy="361819"/>
              </a:xfrm>
              <a:custGeom>
                <a:avLst/>
                <a:gdLst/>
                <a:ahLst/>
                <a:cxnLst/>
                <a:rect l="l" t="t" r="r" b="b"/>
                <a:pathLst>
                  <a:path w="460537" h="1341690">
                    <a:moveTo>
                      <a:pt x="460537" y="0"/>
                    </a:moveTo>
                    <a:cubicBezTo>
                      <a:pt x="409637" y="0"/>
                      <a:pt x="368408" y="300405"/>
                      <a:pt x="368408" y="670845"/>
                    </a:cubicBezTo>
                    <a:cubicBezTo>
                      <a:pt x="368408" y="1041286"/>
                      <a:pt x="409637" y="1341690"/>
                      <a:pt x="460537" y="1341690"/>
                    </a:cubicBezTo>
                    <a:lnTo>
                      <a:pt x="224681" y="1341690"/>
                    </a:lnTo>
                    <a:cubicBezTo>
                      <a:pt x="173781" y="1341686"/>
                      <a:pt x="132553" y="1041283"/>
                      <a:pt x="132553" y="670846"/>
                    </a:cubicBezTo>
                    <a:cubicBezTo>
                      <a:pt x="132553" y="300406"/>
                      <a:pt x="173782" y="1"/>
                      <a:pt x="224682" y="1"/>
                    </a:cubicBezTo>
                    <a:lnTo>
                      <a:pt x="0" y="1"/>
                    </a:lnTo>
                    <a:cubicBezTo>
                      <a:pt x="1" y="0"/>
                      <a:pt x="1" y="0"/>
                      <a:pt x="2" y="0"/>
                    </a:cubicBezTo>
                    <a:close/>
                  </a:path>
                </a:pathLst>
              </a:custGeom>
              <a:solidFill>
                <a:srgbClr val="00AB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32597"/>
                <a:endParaRPr lang="en-US" sz="1836" dirty="0">
                  <a:solidFill>
                    <a:prstClr val="white"/>
                  </a:solidFill>
                </a:endParaRPr>
              </a:p>
            </p:txBody>
          </p:sp>
          <p:sp>
            <p:nvSpPr>
              <p:cNvPr id="121" name="Flowchart: Stored Data 11"/>
              <p:cNvSpPr/>
              <p:nvPr/>
            </p:nvSpPr>
            <p:spPr>
              <a:xfrm rot="16200000">
                <a:off x="4340711" y="4382574"/>
                <a:ext cx="124195" cy="361819"/>
              </a:xfrm>
              <a:custGeom>
                <a:avLst/>
                <a:gdLst/>
                <a:ahLst/>
                <a:cxnLst/>
                <a:rect l="l" t="t" r="r" b="b"/>
                <a:pathLst>
                  <a:path w="460537" h="1341690">
                    <a:moveTo>
                      <a:pt x="460537" y="0"/>
                    </a:moveTo>
                    <a:cubicBezTo>
                      <a:pt x="409637" y="0"/>
                      <a:pt x="368408" y="300405"/>
                      <a:pt x="368408" y="670845"/>
                    </a:cubicBezTo>
                    <a:cubicBezTo>
                      <a:pt x="368408" y="1041286"/>
                      <a:pt x="409637" y="1341690"/>
                      <a:pt x="460537" y="1341690"/>
                    </a:cubicBezTo>
                    <a:lnTo>
                      <a:pt x="224681" y="1341690"/>
                    </a:lnTo>
                    <a:cubicBezTo>
                      <a:pt x="173781" y="1341686"/>
                      <a:pt x="132553" y="1041283"/>
                      <a:pt x="132553" y="670846"/>
                    </a:cubicBezTo>
                    <a:cubicBezTo>
                      <a:pt x="132553" y="300406"/>
                      <a:pt x="173782" y="1"/>
                      <a:pt x="224682" y="1"/>
                    </a:cubicBezTo>
                    <a:lnTo>
                      <a:pt x="0" y="1"/>
                    </a:lnTo>
                    <a:cubicBezTo>
                      <a:pt x="1" y="0"/>
                      <a:pt x="1" y="0"/>
                      <a:pt x="2" y="0"/>
                    </a:cubicBezTo>
                    <a:close/>
                  </a:path>
                </a:pathLst>
              </a:custGeom>
              <a:solidFill>
                <a:srgbClr val="00AB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32597"/>
                <a:endParaRPr lang="en-US" sz="1836" dirty="0">
                  <a:solidFill>
                    <a:prstClr val="white"/>
                  </a:solidFill>
                </a:endParaRPr>
              </a:p>
            </p:txBody>
          </p:sp>
          <p:sp>
            <p:nvSpPr>
              <p:cNvPr id="122" name="Flowchart: Stored Data 11"/>
              <p:cNvSpPr/>
              <p:nvPr/>
            </p:nvSpPr>
            <p:spPr>
              <a:xfrm rot="16200000">
                <a:off x="4340712" y="4458795"/>
                <a:ext cx="124195" cy="361819"/>
              </a:xfrm>
              <a:custGeom>
                <a:avLst/>
                <a:gdLst/>
                <a:ahLst/>
                <a:cxnLst/>
                <a:rect l="l" t="t" r="r" b="b"/>
                <a:pathLst>
                  <a:path w="460537" h="1341690">
                    <a:moveTo>
                      <a:pt x="460537" y="0"/>
                    </a:moveTo>
                    <a:cubicBezTo>
                      <a:pt x="409637" y="0"/>
                      <a:pt x="368408" y="300405"/>
                      <a:pt x="368408" y="670845"/>
                    </a:cubicBezTo>
                    <a:cubicBezTo>
                      <a:pt x="368408" y="1041286"/>
                      <a:pt x="409637" y="1341690"/>
                      <a:pt x="460537" y="1341690"/>
                    </a:cubicBezTo>
                    <a:lnTo>
                      <a:pt x="224681" y="1341690"/>
                    </a:lnTo>
                    <a:cubicBezTo>
                      <a:pt x="173781" y="1341686"/>
                      <a:pt x="132553" y="1041283"/>
                      <a:pt x="132553" y="670846"/>
                    </a:cubicBezTo>
                    <a:cubicBezTo>
                      <a:pt x="132553" y="300406"/>
                      <a:pt x="173782" y="1"/>
                      <a:pt x="224682" y="1"/>
                    </a:cubicBezTo>
                    <a:lnTo>
                      <a:pt x="0" y="1"/>
                    </a:lnTo>
                    <a:cubicBezTo>
                      <a:pt x="1" y="0"/>
                      <a:pt x="1" y="0"/>
                      <a:pt x="2" y="0"/>
                    </a:cubicBezTo>
                    <a:close/>
                  </a:path>
                </a:pathLst>
              </a:custGeom>
              <a:solidFill>
                <a:srgbClr val="00AB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32597"/>
                <a:endParaRPr lang="en-US" sz="1836" dirty="0">
                  <a:solidFill>
                    <a:prstClr val="white"/>
                  </a:solidFill>
                </a:endParaRPr>
              </a:p>
            </p:txBody>
          </p:sp>
        </p:grpSp>
      </p:grpSp>
      <p:pic>
        <p:nvPicPr>
          <p:cNvPr id="85" name="Picture 84"/>
          <p:cNvPicPr>
            <a:picLocks noChangeAspect="1"/>
          </p:cNvPicPr>
          <p:nvPr/>
        </p:nvPicPr>
        <p:blipFill>
          <a:blip r:embed="rId3"/>
          <a:stretch>
            <a:fillRect/>
          </a:stretch>
        </p:blipFill>
        <p:spPr>
          <a:xfrm>
            <a:off x="4709020" y="3988092"/>
            <a:ext cx="630861" cy="640981"/>
          </a:xfrm>
          <a:prstGeom prst="rect">
            <a:avLst/>
          </a:prstGeom>
        </p:spPr>
      </p:pic>
      <p:pic>
        <p:nvPicPr>
          <p:cNvPr id="86" name="Picture 85"/>
          <p:cNvPicPr>
            <a:picLocks noChangeAspect="1"/>
          </p:cNvPicPr>
          <p:nvPr/>
        </p:nvPicPr>
        <p:blipFill>
          <a:blip r:embed="rId3"/>
          <a:stretch>
            <a:fillRect/>
          </a:stretch>
        </p:blipFill>
        <p:spPr>
          <a:xfrm>
            <a:off x="4088826" y="3989699"/>
            <a:ext cx="630861" cy="640981"/>
          </a:xfrm>
          <a:prstGeom prst="rect">
            <a:avLst/>
          </a:prstGeom>
        </p:spPr>
      </p:pic>
      <p:pic>
        <p:nvPicPr>
          <p:cNvPr id="88" name="Picture 87"/>
          <p:cNvPicPr>
            <a:picLocks noChangeAspect="1"/>
          </p:cNvPicPr>
          <p:nvPr/>
        </p:nvPicPr>
        <p:blipFill>
          <a:blip r:embed="rId3"/>
          <a:stretch>
            <a:fillRect/>
          </a:stretch>
        </p:blipFill>
        <p:spPr>
          <a:xfrm>
            <a:off x="3267029" y="3995794"/>
            <a:ext cx="630861" cy="640981"/>
          </a:xfrm>
          <a:prstGeom prst="rect">
            <a:avLst/>
          </a:prstGeom>
        </p:spPr>
      </p:pic>
      <p:pic>
        <p:nvPicPr>
          <p:cNvPr id="89" name="Picture 88"/>
          <p:cNvPicPr>
            <a:picLocks noChangeAspect="1"/>
          </p:cNvPicPr>
          <p:nvPr/>
        </p:nvPicPr>
        <p:blipFill>
          <a:blip r:embed="rId3"/>
          <a:stretch>
            <a:fillRect/>
          </a:stretch>
        </p:blipFill>
        <p:spPr>
          <a:xfrm>
            <a:off x="2637602" y="3997401"/>
            <a:ext cx="630861" cy="640981"/>
          </a:xfrm>
          <a:prstGeom prst="rect">
            <a:avLst/>
          </a:prstGeom>
        </p:spPr>
      </p:pic>
      <p:pic>
        <p:nvPicPr>
          <p:cNvPr id="90" name="Picture 89"/>
          <p:cNvPicPr>
            <a:picLocks noChangeAspect="1"/>
          </p:cNvPicPr>
          <p:nvPr/>
        </p:nvPicPr>
        <p:blipFill>
          <a:blip r:embed="rId3"/>
          <a:stretch>
            <a:fillRect/>
          </a:stretch>
        </p:blipFill>
        <p:spPr>
          <a:xfrm>
            <a:off x="1813024" y="4003493"/>
            <a:ext cx="630861" cy="640981"/>
          </a:xfrm>
          <a:prstGeom prst="rect">
            <a:avLst/>
          </a:prstGeom>
        </p:spPr>
      </p:pic>
      <p:pic>
        <p:nvPicPr>
          <p:cNvPr id="91" name="Picture 90"/>
          <p:cNvPicPr>
            <a:picLocks noChangeAspect="1"/>
          </p:cNvPicPr>
          <p:nvPr/>
        </p:nvPicPr>
        <p:blipFill>
          <a:blip r:embed="rId3"/>
          <a:stretch>
            <a:fillRect/>
          </a:stretch>
        </p:blipFill>
        <p:spPr>
          <a:xfrm>
            <a:off x="1183598" y="4005101"/>
            <a:ext cx="630861" cy="640981"/>
          </a:xfrm>
          <a:prstGeom prst="rect">
            <a:avLst/>
          </a:prstGeom>
        </p:spPr>
      </p:pic>
      <p:pic>
        <p:nvPicPr>
          <p:cNvPr id="92" name="Picture 91"/>
          <p:cNvPicPr>
            <a:picLocks noChangeAspect="1"/>
          </p:cNvPicPr>
          <p:nvPr/>
        </p:nvPicPr>
        <p:blipFill>
          <a:blip r:embed="rId4"/>
          <a:stretch>
            <a:fillRect/>
          </a:stretch>
        </p:blipFill>
        <p:spPr>
          <a:xfrm>
            <a:off x="1743247" y="3112138"/>
            <a:ext cx="504011" cy="439655"/>
          </a:xfrm>
          <a:prstGeom prst="rect">
            <a:avLst/>
          </a:prstGeom>
        </p:spPr>
      </p:pic>
      <p:pic>
        <p:nvPicPr>
          <p:cNvPr id="93" name="Picture 92"/>
          <p:cNvPicPr>
            <a:picLocks noChangeAspect="1"/>
          </p:cNvPicPr>
          <p:nvPr/>
        </p:nvPicPr>
        <p:blipFill>
          <a:blip r:embed="rId5"/>
          <a:stretch>
            <a:fillRect/>
          </a:stretch>
        </p:blipFill>
        <p:spPr>
          <a:xfrm>
            <a:off x="2610201" y="3153586"/>
            <a:ext cx="501806" cy="436210"/>
          </a:xfrm>
          <a:prstGeom prst="rect">
            <a:avLst/>
          </a:prstGeom>
        </p:spPr>
      </p:pic>
      <p:pic>
        <p:nvPicPr>
          <p:cNvPr id="94" name="Picture 93"/>
          <p:cNvPicPr>
            <a:picLocks noChangeAspect="1"/>
          </p:cNvPicPr>
          <p:nvPr/>
        </p:nvPicPr>
        <p:blipFill>
          <a:blip r:embed="rId6"/>
          <a:stretch>
            <a:fillRect/>
          </a:stretch>
        </p:blipFill>
        <p:spPr>
          <a:xfrm>
            <a:off x="3480461" y="3161765"/>
            <a:ext cx="490084" cy="426020"/>
          </a:xfrm>
          <a:prstGeom prst="rect">
            <a:avLst/>
          </a:prstGeom>
        </p:spPr>
      </p:pic>
      <p:cxnSp>
        <p:nvCxnSpPr>
          <p:cNvPr id="36" name="Straight Connector 35"/>
          <p:cNvCxnSpPr/>
          <p:nvPr/>
        </p:nvCxnSpPr>
        <p:spPr>
          <a:xfrm flipH="1">
            <a:off x="561248" y="5063546"/>
            <a:ext cx="8121727"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89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up)">
                                      <p:cBhvr>
                                        <p:cTn id="10" dur="500"/>
                                        <p:tgtEl>
                                          <p:spTgt spid="9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2163" y="1859320"/>
            <a:ext cx="2838303" cy="1806338"/>
          </a:xfrm>
          <a:prstGeom prst="rect">
            <a:avLst/>
          </a:prstGeom>
          <a:solidFill>
            <a:srgbClr val="7AB13D"/>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17" name="Rectangle 16"/>
          <p:cNvSpPr/>
          <p:nvPr/>
        </p:nvSpPr>
        <p:spPr>
          <a:xfrm>
            <a:off x="732163" y="3953125"/>
            <a:ext cx="2838303" cy="1830137"/>
          </a:xfrm>
          <a:prstGeom prst="rect">
            <a:avLst/>
          </a:prstGeom>
          <a:solidFill>
            <a:srgbClr val="608C30"/>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2" name="Rectangle 1"/>
          <p:cNvSpPr/>
          <p:nvPr/>
        </p:nvSpPr>
        <p:spPr>
          <a:xfrm>
            <a:off x="836217" y="2306063"/>
            <a:ext cx="2685190" cy="499630"/>
          </a:xfrm>
          <a:prstGeom prst="rect">
            <a:avLst/>
          </a:prstGeom>
        </p:spPr>
        <p:txBody>
          <a:bodyPr wrap="square">
            <a:spAutoFit/>
          </a:bodyPr>
          <a:lstStyle/>
          <a:p>
            <a:pPr defTabSz="950869">
              <a:lnSpc>
                <a:spcPts val="3060"/>
              </a:lnSpc>
            </a:pPr>
            <a:r>
              <a:rPr lang="en-US" sz="2856" kern="0" spc="-51" dirty="0">
                <a:solidFill>
                  <a:srgbClr val="FFFFFF"/>
                </a:solidFill>
                <a:latin typeface="Segoe UI Light"/>
              </a:rPr>
              <a:t>Data Deletion</a:t>
            </a:r>
          </a:p>
        </p:txBody>
      </p:sp>
      <p:sp>
        <p:nvSpPr>
          <p:cNvPr id="7" name="Rectangle 6"/>
          <p:cNvSpPr/>
          <p:nvPr/>
        </p:nvSpPr>
        <p:spPr bwMode="auto">
          <a:xfrm>
            <a:off x="126156" y="-1"/>
            <a:ext cx="12309437" cy="12321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Data destruction</a:t>
            </a:r>
          </a:p>
        </p:txBody>
      </p:sp>
      <p:grpSp>
        <p:nvGrpSpPr>
          <p:cNvPr id="12" name="Group 11"/>
          <p:cNvGrpSpPr/>
          <p:nvPr/>
        </p:nvGrpSpPr>
        <p:grpSpPr>
          <a:xfrm>
            <a:off x="3563165" y="3953125"/>
            <a:ext cx="8310071" cy="1806338"/>
            <a:chOff x="3492752" y="3875965"/>
            <a:chExt cx="8147868" cy="1771080"/>
          </a:xfrm>
        </p:grpSpPr>
        <p:sp>
          <p:nvSpPr>
            <p:cNvPr id="18" name="TextBox 17"/>
            <p:cNvSpPr txBox="1"/>
            <p:nvPr/>
          </p:nvSpPr>
          <p:spPr>
            <a:xfrm>
              <a:off x="3492752" y="3875965"/>
              <a:ext cx="8147868" cy="1771080"/>
            </a:xfrm>
            <a:prstGeom prst="rect">
              <a:avLst/>
            </a:prstGeom>
            <a:solidFill>
              <a:schemeClr val="bg1">
                <a:lumMod val="95000"/>
              </a:schemeClr>
            </a:solidFill>
          </p:spPr>
          <p:txBody>
            <a:bodyPr wrap="square" lIns="93260" tIns="139891" rIns="0" rtlCol="0">
              <a:noAutofit/>
            </a:bodyPr>
            <a:lstStyle/>
            <a:p>
              <a:pPr defTabSz="932597"/>
              <a:endParaRPr lang="en-US" sz="2856" kern="0" dirty="0">
                <a:solidFill>
                  <a:srgbClr val="FFFFFF"/>
                </a:solidFill>
                <a:latin typeface="Segoe UI Light"/>
              </a:endParaRPr>
            </a:p>
          </p:txBody>
        </p:sp>
        <p:sp>
          <p:nvSpPr>
            <p:cNvPr id="3" name="Rectangle 2"/>
            <p:cNvSpPr/>
            <p:nvPr/>
          </p:nvSpPr>
          <p:spPr>
            <a:xfrm>
              <a:off x="3621367" y="4333381"/>
              <a:ext cx="8019253" cy="834331"/>
            </a:xfrm>
            <a:prstGeom prst="rect">
              <a:avLst/>
            </a:prstGeom>
          </p:spPr>
          <p:txBody>
            <a:bodyPr wrap="square" anchor="ctr">
              <a:spAutoFit/>
            </a:bodyPr>
            <a:lstStyle/>
            <a:p>
              <a:pPr indent="-291436" defTabSz="710875">
                <a:spcAft>
                  <a:spcPts val="408"/>
                </a:spcAft>
                <a:buFont typeface="Arial" panose="020B0604020202020204" pitchFamily="34" charset="0"/>
                <a:buChar char="•"/>
              </a:pPr>
              <a:r>
                <a:rPr lang="en-US" sz="2244" dirty="0">
                  <a:solidFill>
                    <a:srgbClr val="44546A"/>
                  </a:solidFill>
                </a:rPr>
                <a:t>Wiping is NIST 800-88 compliant</a:t>
              </a:r>
            </a:p>
            <a:p>
              <a:pPr indent="-291436" defTabSz="710875">
                <a:spcAft>
                  <a:spcPts val="408"/>
                </a:spcAft>
                <a:buFont typeface="Arial" panose="020B0604020202020204" pitchFamily="34" charset="0"/>
                <a:buChar char="•"/>
              </a:pPr>
              <a:r>
                <a:rPr lang="en-US" sz="2244" dirty="0">
                  <a:solidFill>
                    <a:srgbClr val="44546A"/>
                  </a:solidFill>
                </a:rPr>
                <a:t>Defective disks are </a:t>
              </a:r>
              <a:r>
                <a:rPr lang="en-US" sz="2244" dirty="0" smtClean="0">
                  <a:solidFill>
                    <a:srgbClr val="44546A"/>
                  </a:solidFill>
                </a:rPr>
                <a:t>destroyed</a:t>
              </a:r>
              <a:endParaRPr lang="en-US" sz="2244" dirty="0">
                <a:solidFill>
                  <a:srgbClr val="44546A"/>
                </a:solidFill>
              </a:endParaRPr>
            </a:p>
          </p:txBody>
        </p:sp>
      </p:grpSp>
      <p:grpSp>
        <p:nvGrpSpPr>
          <p:cNvPr id="6" name="Group 5"/>
          <p:cNvGrpSpPr/>
          <p:nvPr/>
        </p:nvGrpSpPr>
        <p:grpSpPr>
          <a:xfrm>
            <a:off x="3563165" y="1865207"/>
            <a:ext cx="8310071" cy="1806338"/>
            <a:chOff x="3492752" y="1828801"/>
            <a:chExt cx="8147868" cy="1771080"/>
          </a:xfrm>
        </p:grpSpPr>
        <p:sp>
          <p:nvSpPr>
            <p:cNvPr id="16" name="TextBox 15"/>
            <p:cNvSpPr txBox="1"/>
            <p:nvPr/>
          </p:nvSpPr>
          <p:spPr>
            <a:xfrm>
              <a:off x="3492752" y="1828801"/>
              <a:ext cx="8147868" cy="1771080"/>
            </a:xfrm>
            <a:prstGeom prst="rect">
              <a:avLst/>
            </a:prstGeom>
            <a:solidFill>
              <a:schemeClr val="bg1">
                <a:lumMod val="95000"/>
              </a:schemeClr>
            </a:solidFill>
          </p:spPr>
          <p:txBody>
            <a:bodyPr wrap="square" lIns="93260" tIns="139891" rIns="0" rtlCol="0">
              <a:noAutofit/>
            </a:bodyPr>
            <a:lstStyle/>
            <a:p>
              <a:pPr defTabSz="932597"/>
              <a:endParaRPr lang="en-US" sz="2856" kern="0" dirty="0">
                <a:solidFill>
                  <a:srgbClr val="FFFFFF"/>
                </a:solidFill>
                <a:latin typeface="Segoe UI Light"/>
              </a:endParaRPr>
            </a:p>
          </p:txBody>
        </p:sp>
        <p:sp>
          <p:nvSpPr>
            <p:cNvPr id="5" name="Rectangle 4"/>
            <p:cNvSpPr/>
            <p:nvPr/>
          </p:nvSpPr>
          <p:spPr>
            <a:xfrm>
              <a:off x="3564217" y="1928495"/>
              <a:ext cx="8019253" cy="1576329"/>
            </a:xfrm>
            <a:prstGeom prst="rect">
              <a:avLst/>
            </a:prstGeom>
          </p:spPr>
          <p:txBody>
            <a:bodyPr wrap="square" anchor="ctr">
              <a:spAutoFit/>
            </a:bodyPr>
            <a:lstStyle/>
            <a:p>
              <a:pPr marL="0" lvl="1" indent="-291436" defTabSz="710875">
                <a:spcAft>
                  <a:spcPts val="408"/>
                </a:spcAft>
                <a:buFont typeface="Arial" panose="020B0604020202020204" pitchFamily="34" charset="0"/>
                <a:buChar char="•"/>
              </a:pPr>
              <a:r>
                <a:rPr lang="en-US" sz="2244" spc="-51" dirty="0">
                  <a:solidFill>
                    <a:srgbClr val="44546A"/>
                  </a:solidFill>
                </a:rPr>
                <a:t>Index immediately removed from primary location</a:t>
              </a:r>
            </a:p>
            <a:p>
              <a:pPr marL="291436" lvl="1" indent="-291436" defTabSz="710875">
                <a:spcAft>
                  <a:spcPts val="408"/>
                </a:spcAft>
                <a:buFont typeface="Arial" panose="020B0604020202020204" pitchFamily="34" charset="0"/>
                <a:buChar char="•"/>
              </a:pPr>
              <a:r>
                <a:rPr lang="en-US" sz="2244" spc="-51" dirty="0">
                  <a:solidFill>
                    <a:srgbClr val="44546A"/>
                  </a:solidFill>
                </a:rPr>
                <a:t>Geo-replicated copy of the data (index) removed asynchronously</a:t>
              </a:r>
            </a:p>
            <a:p>
              <a:pPr marL="0" lvl="1" indent="-291436" defTabSz="710875">
                <a:spcAft>
                  <a:spcPts val="408"/>
                </a:spcAft>
                <a:buFont typeface="Arial" panose="020B0604020202020204" pitchFamily="34" charset="0"/>
                <a:buChar char="•"/>
              </a:pPr>
              <a:r>
                <a:rPr lang="en-US" sz="2244" spc="-51" dirty="0">
                  <a:solidFill>
                    <a:srgbClr val="44546A"/>
                  </a:solidFill>
                </a:rPr>
                <a:t>Customers can only read from disk space they have written to</a:t>
              </a:r>
            </a:p>
          </p:txBody>
        </p:sp>
      </p:grpSp>
      <p:sp>
        <p:nvSpPr>
          <p:cNvPr id="9" name="Rectangle 8"/>
          <p:cNvSpPr/>
          <p:nvPr/>
        </p:nvSpPr>
        <p:spPr>
          <a:xfrm>
            <a:off x="836217" y="4248848"/>
            <a:ext cx="2685190" cy="499630"/>
          </a:xfrm>
          <a:prstGeom prst="rect">
            <a:avLst/>
          </a:prstGeom>
        </p:spPr>
        <p:txBody>
          <a:bodyPr wrap="square">
            <a:spAutoFit/>
          </a:bodyPr>
          <a:lstStyle/>
          <a:p>
            <a:pPr defTabSz="950869">
              <a:lnSpc>
                <a:spcPts val="3060"/>
              </a:lnSpc>
            </a:pPr>
            <a:r>
              <a:rPr lang="en-US" sz="2856" kern="0" spc="-51" dirty="0">
                <a:solidFill>
                  <a:srgbClr val="FFFFFF"/>
                </a:solidFill>
                <a:latin typeface="Segoe UI Light"/>
              </a:rPr>
              <a:t>Disk Handling</a:t>
            </a:r>
          </a:p>
        </p:txBody>
      </p:sp>
    </p:spTree>
    <p:extLst>
      <p:ext uri="{BB962C8B-B14F-4D97-AF65-F5344CB8AC3E}">
        <p14:creationId xmlns:p14="http://schemas.microsoft.com/office/powerpoint/2010/main" val="3162456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1524" y="2968378"/>
            <a:ext cx="6198852" cy="1716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175" y="2968378"/>
            <a:ext cx="5766158" cy="171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607" t="42010" b="41507"/>
          <a:stretch/>
        </p:blipFill>
        <p:spPr bwMode="auto">
          <a:xfrm>
            <a:off x="8685455" y="3708982"/>
            <a:ext cx="2444442" cy="28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32" t="58188" b="25177"/>
          <a:stretch/>
        </p:blipFill>
        <p:spPr bwMode="auto">
          <a:xfrm>
            <a:off x="9351833" y="3978486"/>
            <a:ext cx="1918348" cy="285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283" t="44451" r="41993" b="42728"/>
          <a:stretch/>
        </p:blipFill>
        <p:spPr bwMode="auto">
          <a:xfrm>
            <a:off x="8155069" y="3675460"/>
            <a:ext cx="532572" cy="30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008" t="60019" r="32255" b="29734"/>
          <a:stretch/>
        </p:blipFill>
        <p:spPr bwMode="auto">
          <a:xfrm>
            <a:off x="8533937" y="3961530"/>
            <a:ext cx="843546" cy="23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127641" y="-1"/>
            <a:ext cx="12309437" cy="123213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endParaRPr lang="en-US" sz="2856" spc="-31" dirty="0">
              <a:gradFill>
                <a:gsLst>
                  <a:gs pos="2917">
                    <a:srgbClr val="FFFFFF"/>
                  </a:gs>
                  <a:gs pos="30000">
                    <a:srgbClr val="FFFFFF"/>
                  </a:gs>
                </a:gsLst>
                <a:lin ang="5400000" scaled="0"/>
              </a:gradFill>
              <a:latin typeface="Segoe UI Light"/>
            </a:endParaRPr>
          </a:p>
        </p:txBody>
      </p:sp>
      <p:sp>
        <p:nvSpPr>
          <p:cNvPr id="10" name="Title 1"/>
          <p:cNvSpPr txBox="1">
            <a:spLocks/>
          </p:cNvSpPr>
          <p:nvPr/>
        </p:nvSpPr>
        <p:spPr>
          <a:xfrm>
            <a:off x="560409"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smtClean="0">
                <a:solidFill>
                  <a:prstClr val="white"/>
                </a:solidFill>
              </a:rPr>
              <a:t>Data use policies</a:t>
            </a:r>
            <a:endParaRPr lang="en-US" sz="5507" dirty="0">
              <a:solidFill>
                <a:prstClr val="white"/>
              </a:solidFill>
            </a:endParaRPr>
          </a:p>
        </p:txBody>
      </p:sp>
      <p:sp>
        <p:nvSpPr>
          <p:cNvPr id="14" name="Rectangle 13"/>
          <p:cNvSpPr/>
          <p:nvPr/>
        </p:nvSpPr>
        <p:spPr>
          <a:xfrm>
            <a:off x="640024" y="1958239"/>
            <a:ext cx="4268489" cy="1845908"/>
          </a:xfrm>
          <a:prstGeom prst="rect">
            <a:avLst/>
          </a:prstGeom>
          <a:solidFill>
            <a:srgbClr val="79A500"/>
          </a:solidFill>
        </p:spPr>
        <p:txBody>
          <a:bodyPr wrap="square" lIns="93260" tIns="139891" rIns="0" rtlCol="0">
            <a:noAutofit/>
          </a:bodyPr>
          <a:lstStyle/>
          <a:p>
            <a:pPr defTabSz="932597"/>
            <a:endParaRPr lang="en-US" sz="2856" kern="0" dirty="0">
              <a:solidFill>
                <a:srgbClr val="FFFFFF"/>
              </a:solidFill>
              <a:latin typeface="Segoe UI Light"/>
            </a:endParaRPr>
          </a:p>
        </p:txBody>
      </p:sp>
      <p:sp>
        <p:nvSpPr>
          <p:cNvPr id="19" name="Rectangle 18"/>
          <p:cNvSpPr/>
          <p:nvPr/>
        </p:nvSpPr>
        <p:spPr>
          <a:xfrm>
            <a:off x="772255" y="2122948"/>
            <a:ext cx="3951521" cy="1431949"/>
          </a:xfrm>
          <a:prstGeom prst="rect">
            <a:avLst/>
          </a:prstGeom>
        </p:spPr>
        <p:txBody>
          <a:bodyPr wrap="square">
            <a:spAutoFit/>
          </a:bodyPr>
          <a:lstStyle/>
          <a:p>
            <a:pPr defTabSz="932597"/>
            <a:r>
              <a:rPr lang="en-US" sz="2856" dirty="0">
                <a:solidFill>
                  <a:prstClr val="white"/>
                </a:solidFill>
                <a:latin typeface="Segoe UI Light"/>
              </a:rPr>
              <a:t>Azure does not share data with its advertiser-supported services</a:t>
            </a:r>
          </a:p>
        </p:txBody>
      </p:sp>
      <p:sp>
        <p:nvSpPr>
          <p:cNvPr id="24" name="Rectangle 23"/>
          <p:cNvSpPr/>
          <p:nvPr/>
        </p:nvSpPr>
        <p:spPr>
          <a:xfrm>
            <a:off x="636236" y="3972423"/>
            <a:ext cx="4268489" cy="1845908"/>
          </a:xfrm>
          <a:prstGeom prst="rect">
            <a:avLst/>
          </a:prstGeom>
          <a:solidFill>
            <a:srgbClr val="79A500"/>
          </a:solidFill>
        </p:spPr>
        <p:txBody>
          <a:bodyPr wrap="square" lIns="93260" tIns="139891" rIns="0" rtlCol="0">
            <a:noAutofit/>
          </a:bodyPr>
          <a:lstStyle/>
          <a:p>
            <a:pPr defTabSz="932597"/>
            <a:endParaRPr lang="en-US" sz="2856" kern="0" dirty="0">
              <a:solidFill>
                <a:srgbClr val="FFFFFF"/>
              </a:solidFill>
              <a:latin typeface="Segoe UI Light"/>
            </a:endParaRPr>
          </a:p>
        </p:txBody>
      </p:sp>
      <p:sp>
        <p:nvSpPr>
          <p:cNvPr id="25" name="Rectangle 24"/>
          <p:cNvSpPr/>
          <p:nvPr/>
        </p:nvSpPr>
        <p:spPr>
          <a:xfrm>
            <a:off x="768467" y="4164971"/>
            <a:ext cx="3635161" cy="1438856"/>
          </a:xfrm>
          <a:prstGeom prst="rect">
            <a:avLst/>
          </a:prstGeom>
        </p:spPr>
        <p:txBody>
          <a:bodyPr wrap="square">
            <a:spAutoFit/>
          </a:bodyPr>
          <a:lstStyle/>
          <a:p>
            <a:pPr defTabSz="932597"/>
            <a:r>
              <a:rPr lang="en-US" sz="2856" dirty="0">
                <a:solidFill>
                  <a:prstClr val="white"/>
                </a:solidFill>
                <a:latin typeface="Segoe UI Light"/>
              </a:rPr>
              <a:t>Azure does not mine Customer Data for advertising</a:t>
            </a:r>
          </a:p>
        </p:txBody>
      </p:sp>
      <p:sp>
        <p:nvSpPr>
          <p:cNvPr id="32" name="Oval 31"/>
          <p:cNvSpPr/>
          <p:nvPr/>
        </p:nvSpPr>
        <p:spPr>
          <a:xfrm>
            <a:off x="7949482" y="2054210"/>
            <a:ext cx="3319950" cy="3279442"/>
          </a:xfrm>
          <a:prstGeom prst="ellipse">
            <a:avLst/>
          </a:prstGeom>
          <a:noFill/>
          <a:ln w="63500">
            <a:solidFill>
              <a:schemeClr val="tx2"/>
            </a:solidFill>
          </a:ln>
          <a:effectLst>
            <a:glow rad="393700">
              <a:schemeClr val="accent1">
                <a:lumMod val="75000"/>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nvGrpSpPr>
          <p:cNvPr id="3" name="Group 2"/>
          <p:cNvGrpSpPr/>
          <p:nvPr/>
        </p:nvGrpSpPr>
        <p:grpSpPr>
          <a:xfrm>
            <a:off x="4161804" y="1872719"/>
            <a:ext cx="8519702" cy="5067138"/>
            <a:chOff x="3960949" y="1839649"/>
            <a:chExt cx="8353407" cy="4968233"/>
          </a:xfrm>
        </p:grpSpPr>
        <p:grpSp>
          <p:nvGrpSpPr>
            <p:cNvPr id="7" name="Group 4"/>
            <p:cNvGrpSpPr>
              <a:grpSpLocks noChangeAspect="1"/>
            </p:cNvGrpSpPr>
            <p:nvPr/>
          </p:nvGrpSpPr>
          <p:grpSpPr bwMode="auto">
            <a:xfrm rot="2807526">
              <a:off x="6263878" y="757404"/>
              <a:ext cx="3747549" cy="8353407"/>
              <a:chOff x="2902" y="147"/>
              <a:chExt cx="1860" cy="4146"/>
            </a:xfrm>
            <a:effectLst/>
          </p:grpSpPr>
          <p:sp>
            <p:nvSpPr>
              <p:cNvPr id="11" name="Oval 5"/>
              <p:cNvSpPr>
                <a:spLocks noChangeArrowheads="1"/>
              </p:cNvSpPr>
              <p:nvPr/>
            </p:nvSpPr>
            <p:spPr bwMode="auto">
              <a:xfrm>
                <a:off x="2902" y="147"/>
                <a:ext cx="1860" cy="1886"/>
              </a:xfrm>
              <a:prstGeom prst="ellipse">
                <a:avLst/>
              </a:prstGeom>
              <a:noFill/>
              <a:ln w="9525">
                <a:solidFill>
                  <a:srgbClr val="000000"/>
                </a:solidFill>
                <a:round/>
                <a:headEnd/>
                <a:tailEnd/>
              </a:ln>
              <a:effectLst>
                <a:glow rad="1282700">
                  <a:schemeClr val="accent1">
                    <a:alpha val="40000"/>
                  </a:schemeClr>
                </a:glow>
                <a:innerShdw blurRad="114300">
                  <a:prstClr val="black"/>
                </a:innerShdw>
                <a:softEdge rad="596900"/>
              </a:effec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13" name="Freeform 6"/>
              <p:cNvSpPr>
                <a:spLocks noEditPoints="1"/>
              </p:cNvSpPr>
              <p:nvPr/>
            </p:nvSpPr>
            <p:spPr bwMode="auto">
              <a:xfrm>
                <a:off x="3627" y="2802"/>
                <a:ext cx="426" cy="1491"/>
              </a:xfrm>
              <a:custGeom>
                <a:avLst/>
                <a:gdLst>
                  <a:gd name="T0" fmla="*/ 48 w 60"/>
                  <a:gd name="T1" fmla="*/ 0 h 210"/>
                  <a:gd name="T2" fmla="*/ 12 w 60"/>
                  <a:gd name="T3" fmla="*/ 0 h 210"/>
                  <a:gd name="T4" fmla="*/ 0 w 60"/>
                  <a:gd name="T5" fmla="*/ 12 h 210"/>
                  <a:gd name="T6" fmla="*/ 0 w 60"/>
                  <a:gd name="T7" fmla="*/ 198 h 210"/>
                  <a:gd name="T8" fmla="*/ 12 w 60"/>
                  <a:gd name="T9" fmla="*/ 210 h 210"/>
                  <a:gd name="T10" fmla="*/ 48 w 60"/>
                  <a:gd name="T11" fmla="*/ 210 h 210"/>
                  <a:gd name="T12" fmla="*/ 60 w 60"/>
                  <a:gd name="T13" fmla="*/ 198 h 210"/>
                  <a:gd name="T14" fmla="*/ 60 w 60"/>
                  <a:gd name="T15" fmla="*/ 12 h 210"/>
                  <a:gd name="T16" fmla="*/ 48 w 60"/>
                  <a:gd name="T17" fmla="*/ 0 h 210"/>
                  <a:gd name="T18" fmla="*/ 50 w 60"/>
                  <a:gd name="T19" fmla="*/ 200 h 210"/>
                  <a:gd name="T20" fmla="*/ 43 w 60"/>
                  <a:gd name="T21" fmla="*/ 200 h 210"/>
                  <a:gd name="T22" fmla="*/ 43 w 60"/>
                  <a:gd name="T23" fmla="*/ 11 h 210"/>
                  <a:gd name="T24" fmla="*/ 50 w 60"/>
                  <a:gd name="T25" fmla="*/ 11 h 210"/>
                  <a:gd name="T26" fmla="*/ 50 w 60"/>
                  <a:gd name="T27" fmla="*/ 2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210">
                    <a:moveTo>
                      <a:pt x="48" y="0"/>
                    </a:moveTo>
                    <a:cubicBezTo>
                      <a:pt x="12" y="0"/>
                      <a:pt x="12" y="0"/>
                      <a:pt x="12" y="0"/>
                    </a:cubicBezTo>
                    <a:cubicBezTo>
                      <a:pt x="5" y="0"/>
                      <a:pt x="0" y="6"/>
                      <a:pt x="0" y="12"/>
                    </a:cubicBezTo>
                    <a:cubicBezTo>
                      <a:pt x="0" y="198"/>
                      <a:pt x="0" y="198"/>
                      <a:pt x="0" y="198"/>
                    </a:cubicBezTo>
                    <a:cubicBezTo>
                      <a:pt x="0" y="204"/>
                      <a:pt x="5" y="210"/>
                      <a:pt x="12" y="210"/>
                    </a:cubicBezTo>
                    <a:cubicBezTo>
                      <a:pt x="48" y="210"/>
                      <a:pt x="48" y="210"/>
                      <a:pt x="48" y="210"/>
                    </a:cubicBezTo>
                    <a:cubicBezTo>
                      <a:pt x="54" y="210"/>
                      <a:pt x="60" y="204"/>
                      <a:pt x="60" y="198"/>
                    </a:cubicBezTo>
                    <a:cubicBezTo>
                      <a:pt x="60" y="12"/>
                      <a:pt x="60" y="12"/>
                      <a:pt x="60" y="12"/>
                    </a:cubicBezTo>
                    <a:cubicBezTo>
                      <a:pt x="60" y="6"/>
                      <a:pt x="54" y="0"/>
                      <a:pt x="48" y="0"/>
                    </a:cubicBezTo>
                    <a:close/>
                    <a:moveTo>
                      <a:pt x="50" y="200"/>
                    </a:moveTo>
                    <a:cubicBezTo>
                      <a:pt x="43" y="200"/>
                      <a:pt x="43" y="200"/>
                      <a:pt x="43" y="200"/>
                    </a:cubicBezTo>
                    <a:cubicBezTo>
                      <a:pt x="43" y="11"/>
                      <a:pt x="43" y="11"/>
                      <a:pt x="43" y="11"/>
                    </a:cubicBezTo>
                    <a:cubicBezTo>
                      <a:pt x="50" y="11"/>
                      <a:pt x="50" y="11"/>
                      <a:pt x="50" y="11"/>
                    </a:cubicBezTo>
                    <a:lnTo>
                      <a:pt x="50" y="20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21" name="Rectangle 7"/>
              <p:cNvSpPr>
                <a:spLocks noChangeArrowheads="1"/>
              </p:cNvSpPr>
              <p:nvPr/>
            </p:nvSpPr>
            <p:spPr bwMode="auto">
              <a:xfrm>
                <a:off x="3783" y="2228"/>
                <a:ext cx="114" cy="362"/>
              </a:xfrm>
              <a:prstGeom prst="rect">
                <a:avLst/>
              </a:prstGeom>
              <a:solidFill>
                <a:srgbClr val="79A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26" name="Freeform 10"/>
              <p:cNvSpPr>
                <a:spLocks noEditPoints="1"/>
              </p:cNvSpPr>
              <p:nvPr/>
            </p:nvSpPr>
            <p:spPr bwMode="auto">
              <a:xfrm>
                <a:off x="3712" y="2625"/>
                <a:ext cx="256" cy="142"/>
              </a:xfrm>
              <a:custGeom>
                <a:avLst/>
                <a:gdLst>
                  <a:gd name="T0" fmla="*/ 36 w 36"/>
                  <a:gd name="T1" fmla="*/ 20 h 20"/>
                  <a:gd name="T2" fmla="*/ 36 w 36"/>
                  <a:gd name="T3" fmla="*/ 20 h 20"/>
                  <a:gd name="T4" fmla="*/ 36 w 36"/>
                  <a:gd name="T5" fmla="*/ 11 h 20"/>
                  <a:gd name="T6" fmla="*/ 24 w 36"/>
                  <a:gd name="T7" fmla="*/ 0 h 20"/>
                  <a:gd name="T8" fmla="*/ 11 w 36"/>
                  <a:gd name="T9" fmla="*/ 0 h 20"/>
                  <a:gd name="T10" fmla="*/ 0 w 36"/>
                  <a:gd name="T11" fmla="*/ 11 h 20"/>
                  <a:gd name="T12" fmla="*/ 0 w 36"/>
                  <a:gd name="T13" fmla="*/ 20 h 20"/>
                  <a:gd name="T14" fmla="*/ 36 w 36"/>
                  <a:gd name="T15" fmla="*/ 20 h 20"/>
                  <a:gd name="T16" fmla="*/ 24 w 36"/>
                  <a:gd name="T17" fmla="*/ 10 h 20"/>
                  <a:gd name="T18" fmla="*/ 27 w 36"/>
                  <a:gd name="T19" fmla="*/ 7 h 20"/>
                  <a:gd name="T20" fmla="*/ 30 w 36"/>
                  <a:gd name="T21" fmla="*/ 10 h 20"/>
                  <a:gd name="T22" fmla="*/ 30 w 36"/>
                  <a:gd name="T23" fmla="*/ 15 h 20"/>
                  <a:gd name="T24" fmla="*/ 27 w 36"/>
                  <a:gd name="T25" fmla="*/ 18 h 20"/>
                  <a:gd name="T26" fmla="*/ 24 w 36"/>
                  <a:gd name="T27" fmla="*/ 15 h 20"/>
                  <a:gd name="T28" fmla="*/ 24 w 36"/>
                  <a:gd name="T2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0">
                    <a:moveTo>
                      <a:pt x="36" y="20"/>
                    </a:moveTo>
                    <a:cubicBezTo>
                      <a:pt x="36" y="20"/>
                      <a:pt x="36" y="20"/>
                      <a:pt x="36" y="20"/>
                    </a:cubicBezTo>
                    <a:cubicBezTo>
                      <a:pt x="36" y="11"/>
                      <a:pt x="36" y="11"/>
                      <a:pt x="36" y="11"/>
                    </a:cubicBezTo>
                    <a:cubicBezTo>
                      <a:pt x="36" y="5"/>
                      <a:pt x="31" y="0"/>
                      <a:pt x="24" y="0"/>
                    </a:cubicBezTo>
                    <a:cubicBezTo>
                      <a:pt x="11" y="0"/>
                      <a:pt x="11" y="0"/>
                      <a:pt x="11" y="0"/>
                    </a:cubicBezTo>
                    <a:cubicBezTo>
                      <a:pt x="5" y="0"/>
                      <a:pt x="0" y="5"/>
                      <a:pt x="0" y="11"/>
                    </a:cubicBezTo>
                    <a:cubicBezTo>
                      <a:pt x="0" y="20"/>
                      <a:pt x="0" y="20"/>
                      <a:pt x="0" y="20"/>
                    </a:cubicBezTo>
                    <a:lnTo>
                      <a:pt x="36" y="20"/>
                    </a:lnTo>
                    <a:close/>
                    <a:moveTo>
                      <a:pt x="24" y="10"/>
                    </a:moveTo>
                    <a:cubicBezTo>
                      <a:pt x="24" y="8"/>
                      <a:pt x="26" y="7"/>
                      <a:pt x="27" y="7"/>
                    </a:cubicBezTo>
                    <a:cubicBezTo>
                      <a:pt x="29" y="7"/>
                      <a:pt x="30" y="8"/>
                      <a:pt x="30" y="10"/>
                    </a:cubicBezTo>
                    <a:cubicBezTo>
                      <a:pt x="30" y="15"/>
                      <a:pt x="30" y="15"/>
                      <a:pt x="30" y="15"/>
                    </a:cubicBezTo>
                    <a:cubicBezTo>
                      <a:pt x="30" y="16"/>
                      <a:pt x="29" y="18"/>
                      <a:pt x="27" y="18"/>
                    </a:cubicBezTo>
                    <a:cubicBezTo>
                      <a:pt x="26" y="18"/>
                      <a:pt x="24" y="16"/>
                      <a:pt x="24" y="15"/>
                    </a:cubicBezTo>
                    <a:lnTo>
                      <a:pt x="24" y="1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grpSp>
        <p:sp>
          <p:nvSpPr>
            <p:cNvPr id="56" name="Freeform 8"/>
            <p:cNvSpPr>
              <a:spLocks noEditPoints="1"/>
            </p:cNvSpPr>
            <p:nvPr/>
          </p:nvSpPr>
          <p:spPr bwMode="auto">
            <a:xfrm rot="18870215">
              <a:off x="7469356" y="1836272"/>
              <a:ext cx="3576712" cy="3583466"/>
            </a:xfrm>
            <a:custGeom>
              <a:avLst/>
              <a:gdLst>
                <a:gd name="T0" fmla="*/ 149 w 298"/>
                <a:gd name="T1" fmla="*/ 299 h 299"/>
                <a:gd name="T2" fmla="*/ 0 w 298"/>
                <a:gd name="T3" fmla="*/ 149 h 299"/>
                <a:gd name="T4" fmla="*/ 149 w 298"/>
                <a:gd name="T5" fmla="*/ 0 h 299"/>
                <a:gd name="T6" fmla="*/ 298 w 298"/>
                <a:gd name="T7" fmla="*/ 149 h 299"/>
                <a:gd name="T8" fmla="*/ 149 w 298"/>
                <a:gd name="T9" fmla="*/ 299 h 299"/>
                <a:gd name="T10" fmla="*/ 149 w 298"/>
                <a:gd name="T11" fmla="*/ 21 h 299"/>
                <a:gd name="T12" fmla="*/ 21 w 298"/>
                <a:gd name="T13" fmla="*/ 149 h 299"/>
                <a:gd name="T14" fmla="*/ 149 w 298"/>
                <a:gd name="T15" fmla="*/ 277 h 299"/>
                <a:gd name="T16" fmla="*/ 277 w 298"/>
                <a:gd name="T17" fmla="*/ 149 h 299"/>
                <a:gd name="T18" fmla="*/ 149 w 298"/>
                <a:gd name="T19" fmla="*/ 2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99">
                  <a:moveTo>
                    <a:pt x="149" y="299"/>
                  </a:moveTo>
                  <a:cubicBezTo>
                    <a:pt x="67" y="299"/>
                    <a:pt x="0" y="232"/>
                    <a:pt x="0" y="149"/>
                  </a:cubicBezTo>
                  <a:cubicBezTo>
                    <a:pt x="0" y="67"/>
                    <a:pt x="67" y="0"/>
                    <a:pt x="149" y="0"/>
                  </a:cubicBezTo>
                  <a:cubicBezTo>
                    <a:pt x="231" y="0"/>
                    <a:pt x="298" y="67"/>
                    <a:pt x="298" y="149"/>
                  </a:cubicBezTo>
                  <a:cubicBezTo>
                    <a:pt x="298" y="232"/>
                    <a:pt x="231" y="299"/>
                    <a:pt x="149" y="299"/>
                  </a:cubicBezTo>
                  <a:close/>
                  <a:moveTo>
                    <a:pt x="149" y="21"/>
                  </a:moveTo>
                  <a:cubicBezTo>
                    <a:pt x="78" y="21"/>
                    <a:pt x="21" y="79"/>
                    <a:pt x="21" y="149"/>
                  </a:cubicBezTo>
                  <a:cubicBezTo>
                    <a:pt x="21" y="220"/>
                    <a:pt x="78" y="277"/>
                    <a:pt x="149" y="277"/>
                  </a:cubicBezTo>
                  <a:cubicBezTo>
                    <a:pt x="220" y="277"/>
                    <a:pt x="277" y="220"/>
                    <a:pt x="277" y="149"/>
                  </a:cubicBezTo>
                  <a:cubicBezTo>
                    <a:pt x="277" y="79"/>
                    <a:pt x="220" y="21"/>
                    <a:pt x="149" y="21"/>
                  </a:cubicBezTo>
                  <a:close/>
                </a:path>
              </a:pathLst>
            </a:custGeom>
            <a:solidFill>
              <a:srgbClr val="7FBA00"/>
            </a:solidFill>
            <a:ln>
              <a:noFill/>
            </a:ln>
            <a:effec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grpSp>
      <p:sp>
        <p:nvSpPr>
          <p:cNvPr id="27" name="Rectangle 26"/>
          <p:cNvSpPr/>
          <p:nvPr/>
        </p:nvSpPr>
        <p:spPr>
          <a:xfrm>
            <a:off x="5240176" y="1904125"/>
            <a:ext cx="6653980" cy="990628"/>
          </a:xfrm>
          <a:prstGeom prst="rect">
            <a:avLst/>
          </a:prstGeom>
        </p:spPr>
        <p:txBody>
          <a:bodyPr wrap="square">
            <a:spAutoFit/>
          </a:bodyPr>
          <a:lstStyle/>
          <a:p>
            <a:pPr defTabSz="932597"/>
            <a:r>
              <a:rPr lang="en-US" sz="2856" dirty="0">
                <a:solidFill>
                  <a:prstClr val="white"/>
                </a:solidFill>
                <a:latin typeface="Segoe UI Light"/>
              </a:rPr>
              <a:t>Read the fine print of other cloud service provider’s privacy statements</a:t>
            </a:r>
          </a:p>
        </p:txBody>
      </p:sp>
    </p:spTree>
    <p:extLst>
      <p:ext uri="{BB962C8B-B14F-4D97-AF65-F5344CB8AC3E}">
        <p14:creationId xmlns:p14="http://schemas.microsoft.com/office/powerpoint/2010/main" val="70508742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27641" y="-1"/>
            <a:ext cx="12309437" cy="123213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endParaRPr lang="en-US" sz="2856" spc="-31" dirty="0">
              <a:gradFill>
                <a:gsLst>
                  <a:gs pos="2917">
                    <a:srgbClr val="FFFFFF"/>
                  </a:gs>
                  <a:gs pos="30000">
                    <a:srgbClr val="FFFFFF"/>
                  </a:gs>
                </a:gsLst>
                <a:lin ang="5400000" scaled="0"/>
              </a:gradFill>
              <a:latin typeface="Segoe UI Light"/>
            </a:endParaRPr>
          </a:p>
        </p:txBody>
      </p:sp>
      <p:sp>
        <p:nvSpPr>
          <p:cNvPr id="8" name="Title 1"/>
          <p:cNvSpPr txBox="1">
            <a:spLocks/>
          </p:cNvSpPr>
          <p:nvPr/>
        </p:nvSpPr>
        <p:spPr>
          <a:xfrm>
            <a:off x="560409"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Contractual commitments</a:t>
            </a:r>
          </a:p>
        </p:txBody>
      </p:sp>
      <p:sp>
        <p:nvSpPr>
          <p:cNvPr id="28" name="Rectangle 27"/>
          <p:cNvSpPr/>
          <p:nvPr/>
        </p:nvSpPr>
        <p:spPr>
          <a:xfrm>
            <a:off x="724863" y="1865207"/>
            <a:ext cx="2838303" cy="1806338"/>
          </a:xfrm>
          <a:prstGeom prst="rect">
            <a:avLst/>
          </a:prstGeom>
          <a:solidFill>
            <a:srgbClr val="7AB13D"/>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29" name="Rectangle 28"/>
          <p:cNvSpPr/>
          <p:nvPr/>
        </p:nvSpPr>
        <p:spPr>
          <a:xfrm>
            <a:off x="724863" y="3953125"/>
            <a:ext cx="2838303" cy="1806338"/>
          </a:xfrm>
          <a:prstGeom prst="rect">
            <a:avLst/>
          </a:prstGeom>
          <a:solidFill>
            <a:srgbClr val="608C30"/>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30" name="Rectangle 29"/>
          <p:cNvSpPr/>
          <p:nvPr/>
        </p:nvSpPr>
        <p:spPr>
          <a:xfrm>
            <a:off x="836217" y="2306063"/>
            <a:ext cx="2685190" cy="905088"/>
          </a:xfrm>
          <a:prstGeom prst="rect">
            <a:avLst/>
          </a:prstGeom>
        </p:spPr>
        <p:txBody>
          <a:bodyPr wrap="square">
            <a:spAutoFit/>
          </a:bodyPr>
          <a:lstStyle/>
          <a:p>
            <a:pPr defTabSz="950869">
              <a:lnSpc>
                <a:spcPts val="3060"/>
              </a:lnSpc>
            </a:pPr>
            <a:r>
              <a:rPr lang="en-US" sz="2856" kern="0" spc="-51" dirty="0">
                <a:solidFill>
                  <a:srgbClr val="FFFFFF"/>
                </a:solidFill>
                <a:latin typeface="Segoe UI Light"/>
              </a:rPr>
              <a:t>EU Data Privacy Approval</a:t>
            </a:r>
          </a:p>
        </p:txBody>
      </p:sp>
      <p:grpSp>
        <p:nvGrpSpPr>
          <p:cNvPr id="3" name="Group 2"/>
          <p:cNvGrpSpPr/>
          <p:nvPr/>
        </p:nvGrpSpPr>
        <p:grpSpPr>
          <a:xfrm>
            <a:off x="3563165" y="3953125"/>
            <a:ext cx="8310071" cy="1806338"/>
            <a:chOff x="3492752" y="3875965"/>
            <a:chExt cx="8147868" cy="1771080"/>
          </a:xfrm>
        </p:grpSpPr>
        <p:sp>
          <p:nvSpPr>
            <p:cNvPr id="27" name="TextBox 26"/>
            <p:cNvSpPr txBox="1"/>
            <p:nvPr/>
          </p:nvSpPr>
          <p:spPr>
            <a:xfrm>
              <a:off x="3492752" y="3875965"/>
              <a:ext cx="8147868" cy="1771080"/>
            </a:xfrm>
            <a:prstGeom prst="rect">
              <a:avLst/>
            </a:prstGeom>
            <a:solidFill>
              <a:schemeClr val="bg1">
                <a:lumMod val="95000"/>
              </a:schemeClr>
            </a:solidFill>
          </p:spPr>
          <p:txBody>
            <a:bodyPr wrap="square" lIns="93260" tIns="139891" rIns="0" rtlCol="0">
              <a:noAutofit/>
            </a:bodyPr>
            <a:lstStyle/>
            <a:p>
              <a:pPr defTabSz="932597"/>
              <a:endParaRPr lang="en-US" sz="2856" kern="0" dirty="0">
                <a:solidFill>
                  <a:srgbClr val="FFFFFF"/>
                </a:solidFill>
                <a:latin typeface="Segoe UI Light"/>
              </a:endParaRPr>
            </a:p>
          </p:txBody>
        </p:sp>
        <p:sp>
          <p:nvSpPr>
            <p:cNvPr id="31" name="Rectangle 30"/>
            <p:cNvSpPr/>
            <p:nvPr/>
          </p:nvSpPr>
          <p:spPr>
            <a:xfrm>
              <a:off x="3621367" y="4156432"/>
              <a:ext cx="8007061" cy="1248821"/>
            </a:xfrm>
            <a:prstGeom prst="rect">
              <a:avLst/>
            </a:prstGeom>
          </p:spPr>
          <p:txBody>
            <a:bodyPr wrap="square" anchor="ctr">
              <a:spAutoFit/>
            </a:bodyPr>
            <a:lstStyle/>
            <a:p>
              <a:pPr marL="291436" indent="-291436" defTabSz="710875">
                <a:spcAft>
                  <a:spcPts val="408"/>
                </a:spcAft>
                <a:buFont typeface="Arial" panose="020B0604020202020204" pitchFamily="34" charset="0"/>
                <a:buChar char="•"/>
              </a:pPr>
              <a:r>
                <a:rPr lang="en-US" sz="1836" spc="-51" dirty="0">
                  <a:solidFill>
                    <a:srgbClr val="44546A"/>
                  </a:solidFill>
                </a:rPr>
                <a:t>Microsoft makes strong contractual commitments to safeguard customer data covered by HIPAA BAA, Data Processing Agreement, &amp; E.U. Model Clauses</a:t>
              </a:r>
            </a:p>
            <a:p>
              <a:pPr marL="291436" indent="-291436" defTabSz="710875">
                <a:spcAft>
                  <a:spcPts val="408"/>
                </a:spcAft>
                <a:buFont typeface="Arial" panose="020B0604020202020204" pitchFamily="34" charset="0"/>
                <a:buChar char="•"/>
              </a:pPr>
              <a:r>
                <a:rPr lang="en-US" sz="1836" spc="-51" dirty="0">
                  <a:solidFill>
                    <a:srgbClr val="44546A"/>
                  </a:solidFill>
                </a:rPr>
                <a:t>Enterprise cloud-service specific privacy protections benefit every industry &amp; region</a:t>
              </a:r>
              <a:endParaRPr lang="en-US" sz="1632" spc="-51" dirty="0">
                <a:solidFill>
                  <a:srgbClr val="44546A"/>
                </a:solidFill>
              </a:endParaRPr>
            </a:p>
          </p:txBody>
        </p:sp>
      </p:grpSp>
      <p:grpSp>
        <p:nvGrpSpPr>
          <p:cNvPr id="2" name="Group 1"/>
          <p:cNvGrpSpPr/>
          <p:nvPr/>
        </p:nvGrpSpPr>
        <p:grpSpPr>
          <a:xfrm>
            <a:off x="3563165" y="1865207"/>
            <a:ext cx="8310071" cy="1806338"/>
            <a:chOff x="3492752" y="1828801"/>
            <a:chExt cx="8147868" cy="1771080"/>
          </a:xfrm>
        </p:grpSpPr>
        <p:sp>
          <p:nvSpPr>
            <p:cNvPr id="26" name="TextBox 25"/>
            <p:cNvSpPr txBox="1"/>
            <p:nvPr/>
          </p:nvSpPr>
          <p:spPr>
            <a:xfrm>
              <a:off x="3492752" y="1828801"/>
              <a:ext cx="8147868" cy="1771080"/>
            </a:xfrm>
            <a:prstGeom prst="rect">
              <a:avLst/>
            </a:prstGeom>
            <a:solidFill>
              <a:schemeClr val="bg1">
                <a:lumMod val="95000"/>
              </a:schemeClr>
            </a:solidFill>
          </p:spPr>
          <p:txBody>
            <a:bodyPr wrap="square" lIns="93260" tIns="139891" rIns="0" rtlCol="0">
              <a:noAutofit/>
            </a:bodyPr>
            <a:lstStyle/>
            <a:p>
              <a:pPr defTabSz="932597"/>
              <a:endParaRPr lang="en-US" sz="2856" kern="0" dirty="0">
                <a:solidFill>
                  <a:srgbClr val="FFFFFF"/>
                </a:solidFill>
                <a:latin typeface="Segoe UI Light"/>
              </a:endParaRPr>
            </a:p>
          </p:txBody>
        </p:sp>
        <p:sp>
          <p:nvSpPr>
            <p:cNvPr id="32" name="Rectangle 31"/>
            <p:cNvSpPr/>
            <p:nvPr/>
          </p:nvSpPr>
          <p:spPr>
            <a:xfrm>
              <a:off x="3621367" y="1912914"/>
              <a:ext cx="7815457" cy="1607491"/>
            </a:xfrm>
            <a:prstGeom prst="rect">
              <a:avLst/>
            </a:prstGeom>
          </p:spPr>
          <p:txBody>
            <a:bodyPr wrap="square" anchor="ctr">
              <a:spAutoFit/>
            </a:bodyPr>
            <a:lstStyle/>
            <a:p>
              <a:pPr marL="291436" indent="-291436" defTabSz="710875">
                <a:spcAft>
                  <a:spcPts val="408"/>
                </a:spcAft>
                <a:buFont typeface="Arial" panose="020B0604020202020204" pitchFamily="34" charset="0"/>
                <a:buChar char="•"/>
              </a:pPr>
              <a:r>
                <a:rPr lang="en-US" sz="1836" spc="-51" dirty="0">
                  <a:solidFill>
                    <a:srgbClr val="44546A"/>
                  </a:solidFill>
                </a:rPr>
                <a:t>Microsoft meets high bar for protecting privacy of EU customer data </a:t>
              </a:r>
            </a:p>
            <a:p>
              <a:pPr marL="291436" indent="-291436" defTabSz="710875">
                <a:spcAft>
                  <a:spcPts val="408"/>
                </a:spcAft>
                <a:buFont typeface="Arial" panose="020B0604020202020204" pitchFamily="34" charset="0"/>
                <a:buChar char="•"/>
              </a:pPr>
              <a:r>
                <a:rPr lang="en-US" sz="1836" spc="-51" dirty="0">
                  <a:solidFill>
                    <a:srgbClr val="44546A"/>
                  </a:solidFill>
                </a:rPr>
                <a:t>Microsoft offers customers EU Model Clauses for transfer of personal data across international borders</a:t>
              </a:r>
            </a:p>
            <a:p>
              <a:pPr marL="291436" indent="-291436" defTabSz="710875">
                <a:spcAft>
                  <a:spcPts val="408"/>
                </a:spcAft>
                <a:buFont typeface="Arial" panose="020B0604020202020204" pitchFamily="34" charset="0"/>
                <a:buChar char="•"/>
              </a:pPr>
              <a:r>
                <a:rPr lang="en-US" sz="1836" spc="-51" dirty="0">
                  <a:solidFill>
                    <a:srgbClr val="44546A"/>
                  </a:solidFill>
                </a:rPr>
                <a:t>Microsoft’s approach was approved by the Article 29 committee of EU data protection authorities – the first company to obtain this</a:t>
              </a:r>
            </a:p>
          </p:txBody>
        </p:sp>
      </p:grpSp>
      <p:sp>
        <p:nvSpPr>
          <p:cNvPr id="33" name="Rectangle 32"/>
          <p:cNvSpPr/>
          <p:nvPr/>
        </p:nvSpPr>
        <p:spPr>
          <a:xfrm>
            <a:off x="836217" y="4236941"/>
            <a:ext cx="2685190" cy="1310547"/>
          </a:xfrm>
          <a:prstGeom prst="rect">
            <a:avLst/>
          </a:prstGeom>
        </p:spPr>
        <p:txBody>
          <a:bodyPr wrap="square">
            <a:spAutoFit/>
          </a:bodyPr>
          <a:lstStyle/>
          <a:p>
            <a:pPr defTabSz="950869">
              <a:lnSpc>
                <a:spcPts val="3060"/>
              </a:lnSpc>
            </a:pPr>
            <a:r>
              <a:rPr lang="en-US" sz="2856" kern="0" spc="-51" dirty="0">
                <a:solidFill>
                  <a:srgbClr val="FFFFFF"/>
                </a:solidFill>
                <a:latin typeface="Segoe UI Light"/>
              </a:rPr>
              <a:t>Broad contractual scope</a:t>
            </a:r>
          </a:p>
        </p:txBody>
      </p:sp>
    </p:spTree>
    <p:extLst>
      <p:ext uri="{BB962C8B-B14F-4D97-AF65-F5344CB8AC3E}">
        <p14:creationId xmlns:p14="http://schemas.microsoft.com/office/powerpoint/2010/main" val="622669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4291" y="1703288"/>
            <a:ext cx="8976511" cy="391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560409"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Government access concerns</a:t>
            </a:r>
          </a:p>
        </p:txBody>
      </p:sp>
      <p:sp>
        <p:nvSpPr>
          <p:cNvPr id="8" name="Rectangle 7"/>
          <p:cNvSpPr/>
          <p:nvPr/>
        </p:nvSpPr>
        <p:spPr>
          <a:xfrm>
            <a:off x="810461" y="1703288"/>
            <a:ext cx="2073829" cy="1968257"/>
          </a:xfrm>
          <a:prstGeom prst="rect">
            <a:avLst/>
          </a:prstGeom>
          <a:solidFill>
            <a:srgbClr val="80B940"/>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11" name="Rectangle 10"/>
          <p:cNvSpPr/>
          <p:nvPr/>
        </p:nvSpPr>
        <p:spPr>
          <a:xfrm>
            <a:off x="810461" y="3649662"/>
            <a:ext cx="2073829" cy="1968257"/>
          </a:xfrm>
          <a:prstGeom prst="rect">
            <a:avLst/>
          </a:prstGeom>
          <a:solidFill>
            <a:srgbClr val="70A238"/>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12" name="Rectangle 11"/>
          <p:cNvSpPr/>
          <p:nvPr/>
        </p:nvSpPr>
        <p:spPr>
          <a:xfrm>
            <a:off x="810461" y="3166263"/>
            <a:ext cx="2073829" cy="499630"/>
          </a:xfrm>
          <a:prstGeom prst="rect">
            <a:avLst/>
          </a:prstGeom>
        </p:spPr>
        <p:txBody>
          <a:bodyPr wrap="square" anchor="ctr">
            <a:spAutoFit/>
          </a:bodyPr>
          <a:lstStyle/>
          <a:p>
            <a:pPr algn="ctr" defTabSz="950869">
              <a:lnSpc>
                <a:spcPts val="3060"/>
              </a:lnSpc>
            </a:pPr>
            <a:r>
              <a:rPr lang="en-US" sz="1836" kern="0" spc="-51" dirty="0">
                <a:solidFill>
                  <a:srgbClr val="FFFFFF"/>
                </a:solidFill>
                <a:latin typeface="Segoe UI Light"/>
              </a:rPr>
              <a:t>No Back Doors</a:t>
            </a:r>
          </a:p>
        </p:txBody>
      </p:sp>
      <p:sp>
        <p:nvSpPr>
          <p:cNvPr id="15" name="Rectangle 14"/>
          <p:cNvSpPr/>
          <p:nvPr/>
        </p:nvSpPr>
        <p:spPr>
          <a:xfrm>
            <a:off x="810462" y="5123329"/>
            <a:ext cx="2073829" cy="499630"/>
          </a:xfrm>
          <a:prstGeom prst="rect">
            <a:avLst/>
          </a:prstGeom>
        </p:spPr>
        <p:txBody>
          <a:bodyPr wrap="square" anchor="ctr">
            <a:spAutoFit/>
          </a:bodyPr>
          <a:lstStyle/>
          <a:p>
            <a:pPr algn="ctr" defTabSz="950869">
              <a:lnSpc>
                <a:spcPts val="3060"/>
              </a:lnSpc>
            </a:pPr>
            <a:r>
              <a:rPr lang="en-US" sz="1836" kern="0" spc="-51" dirty="0">
                <a:solidFill>
                  <a:srgbClr val="FFFFFF"/>
                </a:solidFill>
                <a:latin typeface="Segoe UI Light"/>
              </a:rPr>
              <a:t>Enhanced Security</a:t>
            </a:r>
          </a:p>
        </p:txBody>
      </p:sp>
      <p:sp>
        <p:nvSpPr>
          <p:cNvPr id="16" name="Freeform 6"/>
          <p:cNvSpPr>
            <a:spLocks noEditPoints="1"/>
          </p:cNvSpPr>
          <p:nvPr/>
        </p:nvSpPr>
        <p:spPr bwMode="auto">
          <a:xfrm>
            <a:off x="1426504" y="1973445"/>
            <a:ext cx="716204" cy="1239584"/>
          </a:xfrm>
          <a:custGeom>
            <a:avLst/>
            <a:gdLst>
              <a:gd name="T0" fmla="*/ 363 w 363"/>
              <a:gd name="T1" fmla="*/ 55 h 629"/>
              <a:gd name="T2" fmla="*/ 363 w 363"/>
              <a:gd name="T3" fmla="*/ 449 h 629"/>
              <a:gd name="T4" fmla="*/ 308 w 363"/>
              <a:gd name="T5" fmla="*/ 503 h 629"/>
              <a:gd name="T6" fmla="*/ 305 w 363"/>
              <a:gd name="T7" fmla="*/ 503 h 629"/>
              <a:gd name="T8" fmla="*/ 305 w 363"/>
              <a:gd name="T9" fmla="*/ 463 h 629"/>
              <a:gd name="T10" fmla="*/ 305 w 363"/>
              <a:gd name="T11" fmla="*/ 414 h 629"/>
              <a:gd name="T12" fmla="*/ 305 w 363"/>
              <a:gd name="T13" fmla="*/ 98 h 629"/>
              <a:gd name="T14" fmla="*/ 264 w 363"/>
              <a:gd name="T15" fmla="*/ 57 h 629"/>
              <a:gd name="T16" fmla="*/ 99 w 363"/>
              <a:gd name="T17" fmla="*/ 57 h 629"/>
              <a:gd name="T18" fmla="*/ 58 w 363"/>
              <a:gd name="T19" fmla="*/ 98 h 629"/>
              <a:gd name="T20" fmla="*/ 58 w 363"/>
              <a:gd name="T21" fmla="*/ 414 h 629"/>
              <a:gd name="T22" fmla="*/ 58 w 363"/>
              <a:gd name="T23" fmla="*/ 463 h 629"/>
              <a:gd name="T24" fmla="*/ 58 w 363"/>
              <a:gd name="T25" fmla="*/ 503 h 629"/>
              <a:gd name="T26" fmla="*/ 55 w 363"/>
              <a:gd name="T27" fmla="*/ 503 h 629"/>
              <a:gd name="T28" fmla="*/ 0 w 363"/>
              <a:gd name="T29" fmla="*/ 449 h 629"/>
              <a:gd name="T30" fmla="*/ 0 w 363"/>
              <a:gd name="T31" fmla="*/ 55 h 629"/>
              <a:gd name="T32" fmla="*/ 55 w 363"/>
              <a:gd name="T33" fmla="*/ 0 h 629"/>
              <a:gd name="T34" fmla="*/ 308 w 363"/>
              <a:gd name="T35" fmla="*/ 0 h 629"/>
              <a:gd name="T36" fmla="*/ 363 w 363"/>
              <a:gd name="T37" fmla="*/ 55 h 629"/>
              <a:gd name="T38" fmla="*/ 282 w 363"/>
              <a:gd name="T39" fmla="*/ 133 h 629"/>
              <a:gd name="T40" fmla="*/ 282 w 363"/>
              <a:gd name="T41" fmla="*/ 422 h 629"/>
              <a:gd name="T42" fmla="*/ 282 w 363"/>
              <a:gd name="T43" fmla="*/ 466 h 629"/>
              <a:gd name="T44" fmla="*/ 282 w 363"/>
              <a:gd name="T45" fmla="*/ 503 h 629"/>
              <a:gd name="T46" fmla="*/ 100 w 363"/>
              <a:gd name="T47" fmla="*/ 629 h 629"/>
              <a:gd name="T48" fmla="*/ 100 w 363"/>
              <a:gd name="T49" fmla="*/ 551 h 629"/>
              <a:gd name="T50" fmla="*/ 100 w 363"/>
              <a:gd name="T51" fmla="*/ 507 h 629"/>
              <a:gd name="T52" fmla="*/ 100 w 363"/>
              <a:gd name="T53" fmla="*/ 218 h 629"/>
              <a:gd name="T54" fmla="*/ 136 w 363"/>
              <a:gd name="T55" fmla="*/ 161 h 629"/>
              <a:gd name="T56" fmla="*/ 253 w 363"/>
              <a:gd name="T57" fmla="*/ 101 h 629"/>
              <a:gd name="T58" fmla="*/ 282 w 363"/>
              <a:gd name="T59" fmla="*/ 133 h 629"/>
              <a:gd name="T60" fmla="*/ 152 w 363"/>
              <a:gd name="T61" fmla="*/ 383 h 629"/>
              <a:gd name="T62" fmla="*/ 158 w 363"/>
              <a:gd name="T63" fmla="*/ 368 h 629"/>
              <a:gd name="T64" fmla="*/ 144 w 363"/>
              <a:gd name="T65" fmla="*/ 349 h 629"/>
              <a:gd name="T66" fmla="*/ 130 w 363"/>
              <a:gd name="T67" fmla="*/ 368 h 629"/>
              <a:gd name="T68" fmla="*/ 136 w 363"/>
              <a:gd name="T69" fmla="*/ 383 h 629"/>
              <a:gd name="T70" fmla="*/ 136 w 363"/>
              <a:gd name="T71" fmla="*/ 390 h 629"/>
              <a:gd name="T72" fmla="*/ 144 w 363"/>
              <a:gd name="T73" fmla="*/ 421 h 629"/>
              <a:gd name="T74" fmla="*/ 152 w 363"/>
              <a:gd name="T75" fmla="*/ 390 h 629"/>
              <a:gd name="T76" fmla="*/ 152 w 363"/>
              <a:gd name="T77" fmla="*/ 38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3" h="629">
                <a:moveTo>
                  <a:pt x="363" y="55"/>
                </a:moveTo>
                <a:cubicBezTo>
                  <a:pt x="363" y="449"/>
                  <a:pt x="363" y="449"/>
                  <a:pt x="363" y="449"/>
                </a:cubicBezTo>
                <a:cubicBezTo>
                  <a:pt x="363" y="479"/>
                  <a:pt x="338" y="503"/>
                  <a:pt x="308" y="503"/>
                </a:cubicBezTo>
                <a:cubicBezTo>
                  <a:pt x="305" y="503"/>
                  <a:pt x="305" y="503"/>
                  <a:pt x="305" y="503"/>
                </a:cubicBezTo>
                <a:cubicBezTo>
                  <a:pt x="305" y="463"/>
                  <a:pt x="305" y="463"/>
                  <a:pt x="305" y="463"/>
                </a:cubicBezTo>
                <a:cubicBezTo>
                  <a:pt x="305" y="414"/>
                  <a:pt x="305" y="414"/>
                  <a:pt x="305" y="414"/>
                </a:cubicBezTo>
                <a:cubicBezTo>
                  <a:pt x="305" y="98"/>
                  <a:pt x="305" y="98"/>
                  <a:pt x="305" y="98"/>
                </a:cubicBezTo>
                <a:cubicBezTo>
                  <a:pt x="305" y="75"/>
                  <a:pt x="286" y="57"/>
                  <a:pt x="264" y="57"/>
                </a:cubicBezTo>
                <a:cubicBezTo>
                  <a:pt x="99" y="57"/>
                  <a:pt x="99" y="57"/>
                  <a:pt x="99" y="57"/>
                </a:cubicBezTo>
                <a:cubicBezTo>
                  <a:pt x="76" y="57"/>
                  <a:pt x="58" y="75"/>
                  <a:pt x="58" y="98"/>
                </a:cubicBezTo>
                <a:cubicBezTo>
                  <a:pt x="58" y="414"/>
                  <a:pt x="58" y="414"/>
                  <a:pt x="58" y="414"/>
                </a:cubicBezTo>
                <a:cubicBezTo>
                  <a:pt x="58" y="463"/>
                  <a:pt x="58" y="463"/>
                  <a:pt x="58" y="463"/>
                </a:cubicBezTo>
                <a:cubicBezTo>
                  <a:pt x="58" y="503"/>
                  <a:pt x="58" y="503"/>
                  <a:pt x="58" y="503"/>
                </a:cubicBezTo>
                <a:cubicBezTo>
                  <a:pt x="55" y="503"/>
                  <a:pt x="55" y="503"/>
                  <a:pt x="55" y="503"/>
                </a:cubicBezTo>
                <a:cubicBezTo>
                  <a:pt x="25" y="503"/>
                  <a:pt x="0" y="479"/>
                  <a:pt x="0" y="449"/>
                </a:cubicBezTo>
                <a:cubicBezTo>
                  <a:pt x="0" y="55"/>
                  <a:pt x="0" y="55"/>
                  <a:pt x="0" y="55"/>
                </a:cubicBezTo>
                <a:cubicBezTo>
                  <a:pt x="0" y="25"/>
                  <a:pt x="25" y="0"/>
                  <a:pt x="55" y="0"/>
                </a:cubicBezTo>
                <a:cubicBezTo>
                  <a:pt x="308" y="0"/>
                  <a:pt x="308" y="0"/>
                  <a:pt x="308" y="0"/>
                </a:cubicBezTo>
                <a:cubicBezTo>
                  <a:pt x="338" y="0"/>
                  <a:pt x="363" y="25"/>
                  <a:pt x="363" y="55"/>
                </a:cubicBezTo>
                <a:close/>
                <a:moveTo>
                  <a:pt x="282" y="133"/>
                </a:moveTo>
                <a:cubicBezTo>
                  <a:pt x="282" y="422"/>
                  <a:pt x="282" y="422"/>
                  <a:pt x="282" y="422"/>
                </a:cubicBezTo>
                <a:cubicBezTo>
                  <a:pt x="282" y="466"/>
                  <a:pt x="282" y="466"/>
                  <a:pt x="282" y="466"/>
                </a:cubicBezTo>
                <a:cubicBezTo>
                  <a:pt x="282" y="503"/>
                  <a:pt x="282" y="503"/>
                  <a:pt x="282" y="503"/>
                </a:cubicBezTo>
                <a:cubicBezTo>
                  <a:pt x="100" y="629"/>
                  <a:pt x="100" y="629"/>
                  <a:pt x="100" y="629"/>
                </a:cubicBezTo>
                <a:cubicBezTo>
                  <a:pt x="100" y="551"/>
                  <a:pt x="100" y="551"/>
                  <a:pt x="100" y="551"/>
                </a:cubicBezTo>
                <a:cubicBezTo>
                  <a:pt x="100" y="507"/>
                  <a:pt x="100" y="507"/>
                  <a:pt x="100" y="507"/>
                </a:cubicBezTo>
                <a:cubicBezTo>
                  <a:pt x="100" y="218"/>
                  <a:pt x="100" y="218"/>
                  <a:pt x="100" y="218"/>
                </a:cubicBezTo>
                <a:cubicBezTo>
                  <a:pt x="100" y="197"/>
                  <a:pt x="109" y="175"/>
                  <a:pt x="136" y="161"/>
                </a:cubicBezTo>
                <a:cubicBezTo>
                  <a:pt x="136" y="161"/>
                  <a:pt x="232" y="102"/>
                  <a:pt x="253" y="101"/>
                </a:cubicBezTo>
                <a:cubicBezTo>
                  <a:pt x="273" y="101"/>
                  <a:pt x="282" y="112"/>
                  <a:pt x="282" y="133"/>
                </a:cubicBezTo>
                <a:close/>
                <a:moveTo>
                  <a:pt x="152" y="383"/>
                </a:moveTo>
                <a:cubicBezTo>
                  <a:pt x="155" y="380"/>
                  <a:pt x="158" y="374"/>
                  <a:pt x="158" y="368"/>
                </a:cubicBezTo>
                <a:cubicBezTo>
                  <a:pt x="158" y="358"/>
                  <a:pt x="152" y="349"/>
                  <a:pt x="144" y="349"/>
                </a:cubicBezTo>
                <a:cubicBezTo>
                  <a:pt x="136" y="349"/>
                  <a:pt x="130" y="358"/>
                  <a:pt x="130" y="368"/>
                </a:cubicBezTo>
                <a:cubicBezTo>
                  <a:pt x="130" y="374"/>
                  <a:pt x="133" y="380"/>
                  <a:pt x="136" y="383"/>
                </a:cubicBezTo>
                <a:cubicBezTo>
                  <a:pt x="136" y="385"/>
                  <a:pt x="136" y="388"/>
                  <a:pt x="136" y="390"/>
                </a:cubicBezTo>
                <a:cubicBezTo>
                  <a:pt x="136" y="407"/>
                  <a:pt x="140" y="421"/>
                  <a:pt x="144" y="421"/>
                </a:cubicBezTo>
                <a:cubicBezTo>
                  <a:pt x="148" y="421"/>
                  <a:pt x="152" y="407"/>
                  <a:pt x="152" y="390"/>
                </a:cubicBezTo>
                <a:cubicBezTo>
                  <a:pt x="152" y="388"/>
                  <a:pt x="152" y="385"/>
                  <a:pt x="152" y="38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grpSp>
        <p:nvGrpSpPr>
          <p:cNvPr id="2" name="Group 1"/>
          <p:cNvGrpSpPr/>
          <p:nvPr/>
        </p:nvGrpSpPr>
        <p:grpSpPr>
          <a:xfrm>
            <a:off x="1262580" y="3909758"/>
            <a:ext cx="933584" cy="1289214"/>
            <a:chOff x="9291537" y="2409625"/>
            <a:chExt cx="1235210" cy="1705737"/>
          </a:xfrm>
        </p:grpSpPr>
        <p:sp>
          <p:nvSpPr>
            <p:cNvPr id="17" name="Freeform 123"/>
            <p:cNvSpPr>
              <a:spLocks noEditPoints="1"/>
            </p:cNvSpPr>
            <p:nvPr/>
          </p:nvSpPr>
          <p:spPr bwMode="auto">
            <a:xfrm>
              <a:off x="9572963" y="2409625"/>
              <a:ext cx="953784" cy="1264050"/>
            </a:xfrm>
            <a:custGeom>
              <a:avLst/>
              <a:gdLst>
                <a:gd name="T0" fmla="*/ 0 w 1743"/>
                <a:gd name="T1" fmla="*/ 0 h 2310"/>
                <a:gd name="T2" fmla="*/ 0 w 1743"/>
                <a:gd name="T3" fmla="*/ 2310 h 2310"/>
                <a:gd name="T4" fmla="*/ 1219 w 1743"/>
                <a:gd name="T5" fmla="*/ 2310 h 2310"/>
                <a:gd name="T6" fmla="*/ 1743 w 1743"/>
                <a:gd name="T7" fmla="*/ 1786 h 2310"/>
                <a:gd name="T8" fmla="*/ 1743 w 1743"/>
                <a:gd name="T9" fmla="*/ 0 h 2310"/>
                <a:gd name="T10" fmla="*/ 0 w 1743"/>
                <a:gd name="T11" fmla="*/ 0 h 2310"/>
                <a:gd name="T12" fmla="*/ 158 w 1743"/>
                <a:gd name="T13" fmla="*/ 158 h 2310"/>
                <a:gd name="T14" fmla="*/ 1585 w 1743"/>
                <a:gd name="T15" fmla="*/ 158 h 2310"/>
                <a:gd name="T16" fmla="*/ 1585 w 1743"/>
                <a:gd name="T17" fmla="*/ 1672 h 2310"/>
                <a:gd name="T18" fmla="*/ 1105 w 1743"/>
                <a:gd name="T19" fmla="*/ 1672 h 2310"/>
                <a:gd name="T20" fmla="*/ 1105 w 1743"/>
                <a:gd name="T21" fmla="*/ 2152 h 2310"/>
                <a:gd name="T22" fmla="*/ 158 w 1743"/>
                <a:gd name="T23" fmla="*/ 2152 h 2310"/>
                <a:gd name="T24" fmla="*/ 158 w 1743"/>
                <a:gd name="T25" fmla="*/ 158 h 2310"/>
                <a:gd name="T26" fmla="*/ 1471 w 1743"/>
                <a:gd name="T27" fmla="*/ 1833 h 2310"/>
                <a:gd name="T28" fmla="*/ 1266 w 1743"/>
                <a:gd name="T29" fmla="*/ 2038 h 2310"/>
                <a:gd name="T30" fmla="*/ 1266 w 1743"/>
                <a:gd name="T31" fmla="*/ 1833 h 2310"/>
                <a:gd name="T32" fmla="*/ 1471 w 1743"/>
                <a:gd name="T33" fmla="*/ 1833 h 2310"/>
                <a:gd name="T34" fmla="*/ 1422 w 1743"/>
                <a:gd name="T35" fmla="*/ 477 h 2310"/>
                <a:gd name="T36" fmla="*/ 321 w 1743"/>
                <a:gd name="T37" fmla="*/ 477 h 2310"/>
                <a:gd name="T38" fmla="*/ 321 w 1743"/>
                <a:gd name="T39" fmla="*/ 317 h 2310"/>
                <a:gd name="T40" fmla="*/ 1422 w 1743"/>
                <a:gd name="T41" fmla="*/ 317 h 2310"/>
                <a:gd name="T42" fmla="*/ 1422 w 1743"/>
                <a:gd name="T43" fmla="*/ 477 h 2310"/>
                <a:gd name="T44" fmla="*/ 1422 w 1743"/>
                <a:gd name="T45" fmla="*/ 737 h 2310"/>
                <a:gd name="T46" fmla="*/ 321 w 1743"/>
                <a:gd name="T47" fmla="*/ 737 h 2310"/>
                <a:gd name="T48" fmla="*/ 321 w 1743"/>
                <a:gd name="T49" fmla="*/ 576 h 2310"/>
                <a:gd name="T50" fmla="*/ 1422 w 1743"/>
                <a:gd name="T51" fmla="*/ 576 h 2310"/>
                <a:gd name="T52" fmla="*/ 1422 w 1743"/>
                <a:gd name="T53" fmla="*/ 737 h 2310"/>
                <a:gd name="T54" fmla="*/ 1422 w 1743"/>
                <a:gd name="T55" fmla="*/ 997 h 2310"/>
                <a:gd name="T56" fmla="*/ 321 w 1743"/>
                <a:gd name="T57" fmla="*/ 997 h 2310"/>
                <a:gd name="T58" fmla="*/ 321 w 1743"/>
                <a:gd name="T59" fmla="*/ 836 h 2310"/>
                <a:gd name="T60" fmla="*/ 1422 w 1743"/>
                <a:gd name="T61" fmla="*/ 836 h 2310"/>
                <a:gd name="T62" fmla="*/ 1422 w 1743"/>
                <a:gd name="T63" fmla="*/ 997 h 2310"/>
                <a:gd name="T64" fmla="*/ 1422 w 1743"/>
                <a:gd name="T65" fmla="*/ 1257 h 2310"/>
                <a:gd name="T66" fmla="*/ 321 w 1743"/>
                <a:gd name="T67" fmla="*/ 1257 h 2310"/>
                <a:gd name="T68" fmla="*/ 321 w 1743"/>
                <a:gd name="T69" fmla="*/ 1098 h 2310"/>
                <a:gd name="T70" fmla="*/ 1422 w 1743"/>
                <a:gd name="T71" fmla="*/ 1098 h 2310"/>
                <a:gd name="T72" fmla="*/ 1422 w 1743"/>
                <a:gd name="T73" fmla="*/ 1257 h 2310"/>
                <a:gd name="T74" fmla="*/ 1422 w 1743"/>
                <a:gd name="T75" fmla="*/ 1516 h 2310"/>
                <a:gd name="T76" fmla="*/ 321 w 1743"/>
                <a:gd name="T77" fmla="*/ 1516 h 2310"/>
                <a:gd name="T78" fmla="*/ 321 w 1743"/>
                <a:gd name="T79" fmla="*/ 1358 h 2310"/>
                <a:gd name="T80" fmla="*/ 1422 w 1743"/>
                <a:gd name="T81" fmla="*/ 1358 h 2310"/>
                <a:gd name="T82" fmla="*/ 1422 w 1743"/>
                <a:gd name="T83" fmla="*/ 1516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3" h="2310">
                  <a:moveTo>
                    <a:pt x="0" y="0"/>
                  </a:moveTo>
                  <a:lnTo>
                    <a:pt x="0" y="2310"/>
                  </a:lnTo>
                  <a:lnTo>
                    <a:pt x="1219" y="2310"/>
                  </a:lnTo>
                  <a:lnTo>
                    <a:pt x="1743" y="1786"/>
                  </a:lnTo>
                  <a:lnTo>
                    <a:pt x="1743" y="0"/>
                  </a:lnTo>
                  <a:lnTo>
                    <a:pt x="0" y="0"/>
                  </a:lnTo>
                  <a:close/>
                  <a:moveTo>
                    <a:pt x="158" y="158"/>
                  </a:moveTo>
                  <a:lnTo>
                    <a:pt x="1585" y="158"/>
                  </a:lnTo>
                  <a:lnTo>
                    <a:pt x="1585" y="1672"/>
                  </a:lnTo>
                  <a:lnTo>
                    <a:pt x="1105" y="1672"/>
                  </a:lnTo>
                  <a:lnTo>
                    <a:pt x="1105" y="2152"/>
                  </a:lnTo>
                  <a:lnTo>
                    <a:pt x="158" y="2152"/>
                  </a:lnTo>
                  <a:lnTo>
                    <a:pt x="158" y="158"/>
                  </a:lnTo>
                  <a:close/>
                  <a:moveTo>
                    <a:pt x="1471" y="1833"/>
                  </a:moveTo>
                  <a:lnTo>
                    <a:pt x="1266" y="2038"/>
                  </a:lnTo>
                  <a:lnTo>
                    <a:pt x="1266" y="1833"/>
                  </a:lnTo>
                  <a:lnTo>
                    <a:pt x="1471" y="1833"/>
                  </a:lnTo>
                  <a:close/>
                  <a:moveTo>
                    <a:pt x="1422" y="477"/>
                  </a:moveTo>
                  <a:lnTo>
                    <a:pt x="321" y="477"/>
                  </a:lnTo>
                  <a:lnTo>
                    <a:pt x="321" y="317"/>
                  </a:lnTo>
                  <a:lnTo>
                    <a:pt x="1422" y="317"/>
                  </a:lnTo>
                  <a:lnTo>
                    <a:pt x="1422" y="477"/>
                  </a:lnTo>
                  <a:close/>
                  <a:moveTo>
                    <a:pt x="1422" y="737"/>
                  </a:moveTo>
                  <a:lnTo>
                    <a:pt x="321" y="737"/>
                  </a:lnTo>
                  <a:lnTo>
                    <a:pt x="321" y="576"/>
                  </a:lnTo>
                  <a:lnTo>
                    <a:pt x="1422" y="576"/>
                  </a:lnTo>
                  <a:lnTo>
                    <a:pt x="1422" y="737"/>
                  </a:lnTo>
                  <a:close/>
                  <a:moveTo>
                    <a:pt x="1422" y="997"/>
                  </a:moveTo>
                  <a:lnTo>
                    <a:pt x="321" y="997"/>
                  </a:lnTo>
                  <a:lnTo>
                    <a:pt x="321" y="836"/>
                  </a:lnTo>
                  <a:lnTo>
                    <a:pt x="1422" y="836"/>
                  </a:lnTo>
                  <a:lnTo>
                    <a:pt x="1422" y="997"/>
                  </a:lnTo>
                  <a:close/>
                  <a:moveTo>
                    <a:pt x="1422" y="1257"/>
                  </a:moveTo>
                  <a:lnTo>
                    <a:pt x="321" y="1257"/>
                  </a:lnTo>
                  <a:lnTo>
                    <a:pt x="321" y="1098"/>
                  </a:lnTo>
                  <a:lnTo>
                    <a:pt x="1422" y="1098"/>
                  </a:lnTo>
                  <a:lnTo>
                    <a:pt x="1422" y="1257"/>
                  </a:lnTo>
                  <a:close/>
                  <a:moveTo>
                    <a:pt x="1422" y="1516"/>
                  </a:moveTo>
                  <a:lnTo>
                    <a:pt x="321" y="1516"/>
                  </a:lnTo>
                  <a:lnTo>
                    <a:pt x="321" y="1358"/>
                  </a:lnTo>
                  <a:lnTo>
                    <a:pt x="1422" y="1358"/>
                  </a:lnTo>
                  <a:lnTo>
                    <a:pt x="1422" y="1516"/>
                  </a:lnTo>
                  <a:close/>
                </a:path>
              </a:pathLst>
            </a:custGeom>
            <a:solidFill>
              <a:schemeClr val="bg1"/>
            </a:solidFill>
            <a:ln>
              <a:noFill/>
            </a:ln>
          </p:spPr>
          <p:txBody>
            <a:bodyPr vert="horz" wrap="square" lIns="93251" tIns="46626" rIns="93251" bIns="46626" numCol="1" anchor="t" anchorCtr="0" compatLnSpc="1">
              <a:prstTxWarp prst="textNoShape">
                <a:avLst/>
              </a:prstTxWarp>
            </a:bodyPr>
            <a:lstStyle/>
            <a:p>
              <a:pPr defTabSz="914043">
                <a:defRPr/>
              </a:pPr>
              <a:endParaRPr lang="en-US" sz="1836" kern="0">
                <a:gradFill>
                  <a:gsLst>
                    <a:gs pos="0">
                      <a:srgbClr val="FFFFFF"/>
                    </a:gs>
                    <a:gs pos="100000">
                      <a:srgbClr val="FFFFFF"/>
                    </a:gs>
                  </a:gsLst>
                  <a:lin ang="5400000" scaled="0"/>
                </a:gradFill>
              </a:endParaRPr>
            </a:p>
          </p:txBody>
        </p:sp>
        <p:sp>
          <p:nvSpPr>
            <p:cNvPr id="18" name="Freeform 7"/>
            <p:cNvSpPr>
              <a:spLocks noEditPoints="1"/>
            </p:cNvSpPr>
            <p:nvPr/>
          </p:nvSpPr>
          <p:spPr bwMode="auto">
            <a:xfrm>
              <a:off x="9291537" y="3277734"/>
              <a:ext cx="655354" cy="837628"/>
            </a:xfrm>
            <a:custGeom>
              <a:avLst/>
              <a:gdLst>
                <a:gd name="T0" fmla="*/ 182 w 199"/>
                <a:gd name="T1" fmla="*/ 65 h 255"/>
                <a:gd name="T2" fmla="*/ 99 w 199"/>
                <a:gd name="T3" fmla="*/ 65 h 255"/>
                <a:gd name="T4" fmla="*/ 17 w 199"/>
                <a:gd name="T5" fmla="*/ 65 h 255"/>
                <a:gd name="T6" fmla="*/ 0 w 199"/>
                <a:gd name="T7" fmla="*/ 160 h 255"/>
                <a:gd name="T8" fmla="*/ 99 w 199"/>
                <a:gd name="T9" fmla="*/ 255 h 255"/>
                <a:gd name="T10" fmla="*/ 199 w 199"/>
                <a:gd name="T11" fmla="*/ 160 h 255"/>
                <a:gd name="T12" fmla="*/ 182 w 199"/>
                <a:gd name="T13" fmla="*/ 65 h 255"/>
                <a:gd name="T14" fmla="*/ 120 w 199"/>
                <a:gd name="T15" fmla="*/ 197 h 255"/>
                <a:gd name="T16" fmla="*/ 79 w 199"/>
                <a:gd name="T17" fmla="*/ 197 h 255"/>
                <a:gd name="T18" fmla="*/ 87 w 199"/>
                <a:gd name="T19" fmla="*/ 159 h 255"/>
                <a:gd name="T20" fmla="*/ 79 w 199"/>
                <a:gd name="T21" fmla="*/ 143 h 255"/>
                <a:gd name="T22" fmla="*/ 99 w 199"/>
                <a:gd name="T23" fmla="*/ 123 h 255"/>
                <a:gd name="T24" fmla="*/ 120 w 199"/>
                <a:gd name="T25" fmla="*/ 143 h 255"/>
                <a:gd name="T26" fmla="*/ 112 w 199"/>
                <a:gd name="T27" fmla="*/ 159 h 255"/>
                <a:gd name="T28" fmla="*/ 120 w 199"/>
                <a:gd name="T29" fmla="*/ 197 h 255"/>
                <a:gd name="T30" fmla="*/ 137 w 199"/>
                <a:gd name="T31" fmla="*/ 52 h 255"/>
                <a:gd name="T32" fmla="*/ 137 w 199"/>
                <a:gd name="T33" fmla="*/ 68 h 255"/>
                <a:gd name="T34" fmla="*/ 140 w 199"/>
                <a:gd name="T35" fmla="*/ 68 h 255"/>
                <a:gd name="T36" fmla="*/ 162 w 199"/>
                <a:gd name="T37" fmla="*/ 65 h 255"/>
                <a:gd name="T38" fmla="*/ 162 w 199"/>
                <a:gd name="T39" fmla="*/ 52 h 255"/>
                <a:gd name="T40" fmla="*/ 127 w 199"/>
                <a:gd name="T41" fmla="*/ 0 h 255"/>
                <a:gd name="T42" fmla="*/ 127 w 199"/>
                <a:gd name="T43" fmla="*/ 28 h 255"/>
                <a:gd name="T44" fmla="*/ 137 w 199"/>
                <a:gd name="T45" fmla="*/ 52 h 255"/>
                <a:gd name="T46" fmla="*/ 61 w 199"/>
                <a:gd name="T47" fmla="*/ 68 h 255"/>
                <a:gd name="T48" fmla="*/ 61 w 199"/>
                <a:gd name="T49" fmla="*/ 52 h 255"/>
                <a:gd name="T50" fmla="*/ 70 w 199"/>
                <a:gd name="T51" fmla="*/ 31 h 255"/>
                <a:gd name="T52" fmla="*/ 70 w 199"/>
                <a:gd name="T53" fmla="*/ 1 h 255"/>
                <a:gd name="T54" fmla="*/ 37 w 199"/>
                <a:gd name="T55" fmla="*/ 52 h 255"/>
                <a:gd name="T56" fmla="*/ 37 w 199"/>
                <a:gd name="T57" fmla="*/ 65 h 255"/>
                <a:gd name="T58" fmla="*/ 59 w 199"/>
                <a:gd name="T59" fmla="*/ 68 h 255"/>
                <a:gd name="T60" fmla="*/ 61 w 199"/>
                <a:gd name="T61"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55">
                  <a:moveTo>
                    <a:pt x="182" y="65"/>
                  </a:moveTo>
                  <a:cubicBezTo>
                    <a:pt x="135" y="87"/>
                    <a:pt x="99" y="65"/>
                    <a:pt x="99" y="65"/>
                  </a:cubicBezTo>
                  <a:cubicBezTo>
                    <a:pt x="99" y="65"/>
                    <a:pt x="64" y="87"/>
                    <a:pt x="17" y="65"/>
                  </a:cubicBezTo>
                  <a:cubicBezTo>
                    <a:pt x="17" y="65"/>
                    <a:pt x="0" y="102"/>
                    <a:pt x="0" y="160"/>
                  </a:cubicBezTo>
                  <a:cubicBezTo>
                    <a:pt x="0" y="240"/>
                    <a:pt x="99" y="255"/>
                    <a:pt x="99" y="255"/>
                  </a:cubicBezTo>
                  <a:cubicBezTo>
                    <a:pt x="99" y="255"/>
                    <a:pt x="199" y="240"/>
                    <a:pt x="199" y="160"/>
                  </a:cubicBezTo>
                  <a:cubicBezTo>
                    <a:pt x="199" y="102"/>
                    <a:pt x="182" y="65"/>
                    <a:pt x="182" y="65"/>
                  </a:cubicBezTo>
                  <a:close/>
                  <a:moveTo>
                    <a:pt x="120" y="197"/>
                  </a:moveTo>
                  <a:cubicBezTo>
                    <a:pt x="79" y="197"/>
                    <a:pt x="79" y="197"/>
                    <a:pt x="79" y="197"/>
                  </a:cubicBezTo>
                  <a:cubicBezTo>
                    <a:pt x="87" y="159"/>
                    <a:pt x="87" y="159"/>
                    <a:pt x="87" y="159"/>
                  </a:cubicBezTo>
                  <a:cubicBezTo>
                    <a:pt x="82" y="156"/>
                    <a:pt x="79" y="150"/>
                    <a:pt x="79" y="143"/>
                  </a:cubicBezTo>
                  <a:cubicBezTo>
                    <a:pt x="79" y="132"/>
                    <a:pt x="88" y="123"/>
                    <a:pt x="99" y="123"/>
                  </a:cubicBezTo>
                  <a:cubicBezTo>
                    <a:pt x="111" y="123"/>
                    <a:pt x="120" y="132"/>
                    <a:pt x="120" y="143"/>
                  </a:cubicBezTo>
                  <a:cubicBezTo>
                    <a:pt x="120" y="150"/>
                    <a:pt x="117" y="156"/>
                    <a:pt x="112" y="159"/>
                  </a:cubicBezTo>
                  <a:lnTo>
                    <a:pt x="120" y="197"/>
                  </a:lnTo>
                  <a:close/>
                  <a:moveTo>
                    <a:pt x="137" y="52"/>
                  </a:moveTo>
                  <a:cubicBezTo>
                    <a:pt x="137" y="52"/>
                    <a:pt x="137" y="52"/>
                    <a:pt x="137" y="68"/>
                  </a:cubicBezTo>
                  <a:cubicBezTo>
                    <a:pt x="138" y="68"/>
                    <a:pt x="139" y="68"/>
                    <a:pt x="140" y="68"/>
                  </a:cubicBezTo>
                  <a:cubicBezTo>
                    <a:pt x="147" y="68"/>
                    <a:pt x="154" y="67"/>
                    <a:pt x="162" y="65"/>
                  </a:cubicBezTo>
                  <a:cubicBezTo>
                    <a:pt x="162" y="65"/>
                    <a:pt x="162" y="65"/>
                    <a:pt x="162" y="52"/>
                  </a:cubicBezTo>
                  <a:cubicBezTo>
                    <a:pt x="162" y="29"/>
                    <a:pt x="147" y="9"/>
                    <a:pt x="127" y="0"/>
                  </a:cubicBezTo>
                  <a:cubicBezTo>
                    <a:pt x="127" y="28"/>
                    <a:pt x="127" y="28"/>
                    <a:pt x="127" y="28"/>
                  </a:cubicBezTo>
                  <a:cubicBezTo>
                    <a:pt x="133" y="34"/>
                    <a:pt x="137" y="43"/>
                    <a:pt x="137" y="52"/>
                  </a:cubicBezTo>
                  <a:close/>
                  <a:moveTo>
                    <a:pt x="61" y="68"/>
                  </a:moveTo>
                  <a:cubicBezTo>
                    <a:pt x="61" y="68"/>
                    <a:pt x="61" y="68"/>
                    <a:pt x="61" y="52"/>
                  </a:cubicBezTo>
                  <a:cubicBezTo>
                    <a:pt x="61" y="44"/>
                    <a:pt x="65" y="36"/>
                    <a:pt x="70" y="31"/>
                  </a:cubicBezTo>
                  <a:cubicBezTo>
                    <a:pt x="70" y="1"/>
                    <a:pt x="70" y="1"/>
                    <a:pt x="70" y="1"/>
                  </a:cubicBezTo>
                  <a:cubicBezTo>
                    <a:pt x="51" y="10"/>
                    <a:pt x="37" y="29"/>
                    <a:pt x="37" y="52"/>
                  </a:cubicBezTo>
                  <a:cubicBezTo>
                    <a:pt x="37" y="52"/>
                    <a:pt x="37" y="52"/>
                    <a:pt x="37" y="65"/>
                  </a:cubicBezTo>
                  <a:cubicBezTo>
                    <a:pt x="44" y="67"/>
                    <a:pt x="52" y="68"/>
                    <a:pt x="59" y="68"/>
                  </a:cubicBezTo>
                  <a:cubicBezTo>
                    <a:pt x="60" y="68"/>
                    <a:pt x="61" y="68"/>
                    <a:pt x="61" y="68"/>
                  </a:cubicBezTo>
                  <a:close/>
                </a:path>
              </a:pathLst>
            </a:custGeom>
            <a:solidFill>
              <a:schemeClr val="bg1"/>
            </a:solidFill>
            <a:ln>
              <a:noFill/>
            </a:ln>
          </p:spPr>
          <p:txBody>
            <a:bodyPr vert="horz" wrap="square" lIns="91396" tIns="45699" rIns="91396" bIns="45699" numCol="1" anchor="t" anchorCtr="0" compatLnSpc="1">
              <a:prstTxWarp prst="textNoShape">
                <a:avLst/>
              </a:prstTxWarp>
            </a:bodyPr>
            <a:lstStyle/>
            <a:p>
              <a:pPr defTabSz="914043"/>
              <a:endParaRPr lang="en-US" sz="1836" kern="0">
                <a:gradFill>
                  <a:gsLst>
                    <a:gs pos="0">
                      <a:srgbClr val="FFFFFF"/>
                    </a:gs>
                    <a:gs pos="100000">
                      <a:srgbClr val="FFFFFF"/>
                    </a:gs>
                  </a:gsLst>
                  <a:lin ang="5400000" scaled="0"/>
                </a:gradFill>
              </a:endParaRPr>
            </a:p>
          </p:txBody>
        </p:sp>
      </p:grpSp>
      <p:sp>
        <p:nvSpPr>
          <p:cNvPr id="33" name="TextBox 7"/>
          <p:cNvSpPr txBox="1"/>
          <p:nvPr/>
        </p:nvSpPr>
        <p:spPr>
          <a:xfrm>
            <a:off x="3017837" y="1901762"/>
            <a:ext cx="8776241" cy="3652900"/>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306"/>
              </a:spcAft>
            </a:pPr>
            <a:r>
              <a:rPr lang="en-US" sz="1836" b="1" dirty="0">
                <a:solidFill>
                  <a:srgbClr val="0070C0"/>
                </a:solidFill>
              </a:rPr>
              <a:t>AZURE:</a:t>
            </a:r>
            <a:endParaRPr lang="en-US" sz="1836" b="1" dirty="0">
              <a:solidFill>
                <a:prstClr val="black"/>
              </a:solidFill>
            </a:endParaRPr>
          </a:p>
          <a:p>
            <a:pPr marL="349724" indent="-349724">
              <a:spcAft>
                <a:spcPts val="306"/>
              </a:spcAft>
              <a:buFont typeface="Arial" panose="020B0604020202020204" pitchFamily="34" charset="0"/>
              <a:buChar char="•"/>
            </a:pPr>
            <a:r>
              <a:rPr lang="en-US" sz="1836" dirty="0">
                <a:solidFill>
                  <a:prstClr val="black"/>
                </a:solidFill>
              </a:rPr>
              <a:t>Does not provide any government with direct or unfettered access to your data.</a:t>
            </a:r>
          </a:p>
          <a:p>
            <a:pPr marL="349724" indent="-349724">
              <a:spcAft>
                <a:spcPts val="306"/>
              </a:spcAft>
              <a:buFont typeface="Arial" panose="020B0604020202020204" pitchFamily="34" charset="0"/>
              <a:buChar char="•"/>
            </a:pPr>
            <a:r>
              <a:rPr lang="en-US" sz="1836" dirty="0">
                <a:solidFill>
                  <a:prstClr val="black"/>
                </a:solidFill>
              </a:rPr>
              <a:t>Does not assist any government’s efforts to break our encryption or provide any government with encryption keys used to protect data in transit, or stored on our servers.</a:t>
            </a:r>
          </a:p>
          <a:p>
            <a:pPr marL="349724" indent="-349724">
              <a:spcAft>
                <a:spcPts val="306"/>
              </a:spcAft>
              <a:buFont typeface="Arial" panose="020B0604020202020204" pitchFamily="34" charset="0"/>
              <a:buChar char="•"/>
            </a:pPr>
            <a:r>
              <a:rPr lang="en-US" sz="1836" dirty="0">
                <a:solidFill>
                  <a:prstClr val="black"/>
                </a:solidFill>
              </a:rPr>
              <a:t>Does not engineer back doors into our products and we take steps to ensure governments can independently verify this.</a:t>
            </a:r>
          </a:p>
          <a:p>
            <a:pPr marL="349724" indent="-349724">
              <a:spcAft>
                <a:spcPts val="306"/>
              </a:spcAft>
              <a:buFont typeface="Arial" panose="020B0604020202020204" pitchFamily="34" charset="0"/>
              <a:buChar char="•"/>
            </a:pPr>
            <a:endParaRPr lang="en-US" sz="1836" dirty="0">
              <a:solidFill>
                <a:prstClr val="black"/>
              </a:solidFill>
            </a:endParaRPr>
          </a:p>
          <a:p>
            <a:pPr>
              <a:spcAft>
                <a:spcPts val="306"/>
              </a:spcAft>
            </a:pPr>
            <a:r>
              <a:rPr lang="en-US" sz="1836" dirty="0">
                <a:solidFill>
                  <a:prstClr val="black"/>
                </a:solidFill>
              </a:rPr>
              <a:t>If, as press reports suggest, governments are engaging in broader surveillance of communications, it is being done without the knowledge or involvement of Microsoft, and we are taking steps to enhance the security our customers’ data while it is in transit and at rest.</a:t>
            </a:r>
          </a:p>
        </p:txBody>
      </p:sp>
    </p:spTree>
    <p:extLst>
      <p:ext uri="{BB962C8B-B14F-4D97-AF65-F5344CB8AC3E}">
        <p14:creationId xmlns:p14="http://schemas.microsoft.com/office/powerpoint/2010/main" val="27973496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Can the cloud be more secure than on-premises</a:t>
            </a:r>
            <a:r>
              <a:rPr lang="en-US" sz="4800" dirty="0" smtClean="0"/>
              <a:t>?</a:t>
            </a:r>
            <a:endParaRPr lang="en-US" sz="4800" dirty="0"/>
          </a:p>
        </p:txBody>
      </p:sp>
    </p:spTree>
    <p:extLst>
      <p:ext uri="{BB962C8B-B14F-4D97-AF65-F5344CB8AC3E}">
        <p14:creationId xmlns:p14="http://schemas.microsoft.com/office/powerpoint/2010/main" val="106496990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60409"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Legal requests for customer data</a:t>
            </a:r>
          </a:p>
        </p:txBody>
      </p:sp>
      <p:sp>
        <p:nvSpPr>
          <p:cNvPr id="19" name="Rectangle 18"/>
          <p:cNvSpPr/>
          <p:nvPr/>
        </p:nvSpPr>
        <p:spPr>
          <a:xfrm>
            <a:off x="665444" y="3905738"/>
            <a:ext cx="2073829" cy="2069350"/>
          </a:xfrm>
          <a:prstGeom prst="rect">
            <a:avLst/>
          </a:prstGeom>
          <a:solidFill>
            <a:srgbClr val="70A238"/>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20" name="Rectangle 19"/>
          <p:cNvSpPr/>
          <p:nvPr/>
        </p:nvSpPr>
        <p:spPr>
          <a:xfrm>
            <a:off x="665444" y="5473312"/>
            <a:ext cx="2073829" cy="499630"/>
          </a:xfrm>
          <a:prstGeom prst="rect">
            <a:avLst/>
          </a:prstGeom>
        </p:spPr>
        <p:txBody>
          <a:bodyPr wrap="square" anchor="ctr">
            <a:spAutoFit/>
          </a:bodyPr>
          <a:lstStyle/>
          <a:p>
            <a:pPr algn="ctr" defTabSz="950869">
              <a:lnSpc>
                <a:spcPts val="3060"/>
              </a:lnSpc>
            </a:pPr>
            <a:r>
              <a:rPr lang="en-US" sz="1836" kern="0" spc="-51" dirty="0">
                <a:solidFill>
                  <a:srgbClr val="FFFFFF"/>
                </a:solidFill>
                <a:latin typeface="Segoe UI Light"/>
              </a:rPr>
              <a:t>Transparency</a:t>
            </a:r>
          </a:p>
        </p:txBody>
      </p:sp>
      <p:grpSp>
        <p:nvGrpSpPr>
          <p:cNvPr id="5" name="Group 4"/>
          <p:cNvGrpSpPr/>
          <p:nvPr/>
        </p:nvGrpSpPr>
        <p:grpSpPr>
          <a:xfrm>
            <a:off x="659462" y="1821248"/>
            <a:ext cx="2073829" cy="2086512"/>
            <a:chOff x="645726" y="3906218"/>
            <a:chExt cx="2033350" cy="2045786"/>
          </a:xfrm>
        </p:grpSpPr>
        <p:sp>
          <p:nvSpPr>
            <p:cNvPr id="22" name="Rectangle 21"/>
            <p:cNvSpPr/>
            <p:nvPr/>
          </p:nvSpPr>
          <p:spPr>
            <a:xfrm>
              <a:off x="645726" y="3906218"/>
              <a:ext cx="2033350" cy="2045786"/>
            </a:xfrm>
            <a:prstGeom prst="rect">
              <a:avLst/>
            </a:prstGeom>
            <a:solidFill>
              <a:srgbClr val="80B940"/>
            </a:solidFill>
          </p:spPr>
          <p:txBody>
            <a:bodyPr wrap="square" lIns="186521" tIns="139891" rIns="0" rtlCol="0">
              <a:noAutofit/>
            </a:bodyPr>
            <a:lstStyle/>
            <a:p>
              <a:pPr defTabSz="950869">
                <a:lnSpc>
                  <a:spcPts val="3060"/>
                </a:lnSpc>
              </a:pPr>
              <a:endParaRPr lang="en-US" sz="2856" kern="0" spc="-51" dirty="0">
                <a:solidFill>
                  <a:srgbClr val="FFFFFF"/>
                </a:solidFill>
                <a:latin typeface="Segoe UI Light"/>
              </a:endParaRPr>
            </a:p>
          </p:txBody>
        </p:sp>
        <p:sp>
          <p:nvSpPr>
            <p:cNvPr id="23" name="Rectangle 22"/>
            <p:cNvSpPr/>
            <p:nvPr/>
          </p:nvSpPr>
          <p:spPr>
            <a:xfrm>
              <a:off x="645726" y="5281439"/>
              <a:ext cx="2033350" cy="657359"/>
            </a:xfrm>
            <a:prstGeom prst="rect">
              <a:avLst/>
            </a:prstGeom>
          </p:spPr>
          <p:txBody>
            <a:bodyPr wrap="square" anchor="ctr">
              <a:spAutoFit/>
            </a:bodyPr>
            <a:lstStyle/>
            <a:p>
              <a:pPr algn="ctr" defTabSz="950869"/>
              <a:r>
                <a:rPr lang="en-US" sz="1836" kern="0" spc="-51" dirty="0">
                  <a:solidFill>
                    <a:srgbClr val="FFFFFF"/>
                  </a:solidFill>
                  <a:latin typeface="Segoe UI Light"/>
                </a:rPr>
                <a:t>Clear Principles and Advocacy</a:t>
              </a:r>
            </a:p>
          </p:txBody>
        </p:sp>
        <p:grpSp>
          <p:nvGrpSpPr>
            <p:cNvPr id="32" name="Group 31"/>
            <p:cNvGrpSpPr/>
            <p:nvPr/>
          </p:nvGrpSpPr>
          <p:grpSpPr>
            <a:xfrm>
              <a:off x="1271023" y="4276508"/>
              <a:ext cx="831421" cy="822951"/>
              <a:chOff x="3547214" y="4292511"/>
              <a:chExt cx="831421" cy="822951"/>
            </a:xfrm>
          </p:grpSpPr>
          <p:sp>
            <p:nvSpPr>
              <p:cNvPr id="3" name="Rectangle 2"/>
              <p:cNvSpPr/>
              <p:nvPr/>
            </p:nvSpPr>
            <p:spPr>
              <a:xfrm>
                <a:off x="3547214" y="4292513"/>
                <a:ext cx="391150" cy="39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9" name="Rectangle 28"/>
              <p:cNvSpPr/>
              <p:nvPr/>
            </p:nvSpPr>
            <p:spPr>
              <a:xfrm>
                <a:off x="3987485" y="4292511"/>
                <a:ext cx="391150" cy="39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0" name="Rectangle 29"/>
              <p:cNvSpPr/>
              <p:nvPr/>
            </p:nvSpPr>
            <p:spPr>
              <a:xfrm>
                <a:off x="3547214" y="4724312"/>
                <a:ext cx="391150" cy="39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1" name="Rectangle 30"/>
              <p:cNvSpPr/>
              <p:nvPr/>
            </p:nvSpPr>
            <p:spPr>
              <a:xfrm>
                <a:off x="3987485" y="4724310"/>
                <a:ext cx="391150" cy="39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grpSp>
        <p:nvGrpSpPr>
          <p:cNvPr id="14" name="Group 13"/>
          <p:cNvGrpSpPr/>
          <p:nvPr/>
        </p:nvGrpSpPr>
        <p:grpSpPr>
          <a:xfrm>
            <a:off x="1054102" y="4245019"/>
            <a:ext cx="1350913" cy="1086226"/>
            <a:chOff x="1032662" y="4116747"/>
            <a:chExt cx="1324545" cy="1065024"/>
          </a:xfrm>
        </p:grpSpPr>
        <p:grpSp>
          <p:nvGrpSpPr>
            <p:cNvPr id="13" name="Group 12"/>
            <p:cNvGrpSpPr/>
            <p:nvPr/>
          </p:nvGrpSpPr>
          <p:grpSpPr>
            <a:xfrm>
              <a:off x="1032662" y="4761220"/>
              <a:ext cx="678631" cy="420551"/>
              <a:chOff x="1032663" y="4809223"/>
              <a:chExt cx="601170" cy="372548"/>
            </a:xfrm>
          </p:grpSpPr>
          <p:sp>
            <p:nvSpPr>
              <p:cNvPr id="35" name="Freeform 6"/>
              <p:cNvSpPr>
                <a:spLocks noEditPoints="1"/>
              </p:cNvSpPr>
              <p:nvPr/>
            </p:nvSpPr>
            <p:spPr bwMode="auto">
              <a:xfrm rot="2807526">
                <a:off x="1247366" y="4795305"/>
                <a:ext cx="171763" cy="601170"/>
              </a:xfrm>
              <a:custGeom>
                <a:avLst/>
                <a:gdLst>
                  <a:gd name="T0" fmla="*/ 48 w 60"/>
                  <a:gd name="T1" fmla="*/ 0 h 210"/>
                  <a:gd name="T2" fmla="*/ 12 w 60"/>
                  <a:gd name="T3" fmla="*/ 0 h 210"/>
                  <a:gd name="T4" fmla="*/ 0 w 60"/>
                  <a:gd name="T5" fmla="*/ 12 h 210"/>
                  <a:gd name="T6" fmla="*/ 0 w 60"/>
                  <a:gd name="T7" fmla="*/ 198 h 210"/>
                  <a:gd name="T8" fmla="*/ 12 w 60"/>
                  <a:gd name="T9" fmla="*/ 210 h 210"/>
                  <a:gd name="T10" fmla="*/ 48 w 60"/>
                  <a:gd name="T11" fmla="*/ 210 h 210"/>
                  <a:gd name="T12" fmla="*/ 60 w 60"/>
                  <a:gd name="T13" fmla="*/ 198 h 210"/>
                  <a:gd name="T14" fmla="*/ 60 w 60"/>
                  <a:gd name="T15" fmla="*/ 12 h 210"/>
                  <a:gd name="T16" fmla="*/ 48 w 60"/>
                  <a:gd name="T17" fmla="*/ 0 h 210"/>
                  <a:gd name="T18" fmla="*/ 50 w 60"/>
                  <a:gd name="T19" fmla="*/ 200 h 210"/>
                  <a:gd name="T20" fmla="*/ 43 w 60"/>
                  <a:gd name="T21" fmla="*/ 200 h 210"/>
                  <a:gd name="T22" fmla="*/ 43 w 60"/>
                  <a:gd name="T23" fmla="*/ 11 h 210"/>
                  <a:gd name="T24" fmla="*/ 50 w 60"/>
                  <a:gd name="T25" fmla="*/ 11 h 210"/>
                  <a:gd name="T26" fmla="*/ 50 w 60"/>
                  <a:gd name="T27" fmla="*/ 2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210">
                    <a:moveTo>
                      <a:pt x="48" y="0"/>
                    </a:moveTo>
                    <a:cubicBezTo>
                      <a:pt x="12" y="0"/>
                      <a:pt x="12" y="0"/>
                      <a:pt x="12" y="0"/>
                    </a:cubicBezTo>
                    <a:cubicBezTo>
                      <a:pt x="5" y="0"/>
                      <a:pt x="0" y="6"/>
                      <a:pt x="0" y="12"/>
                    </a:cubicBezTo>
                    <a:cubicBezTo>
                      <a:pt x="0" y="198"/>
                      <a:pt x="0" y="198"/>
                      <a:pt x="0" y="198"/>
                    </a:cubicBezTo>
                    <a:cubicBezTo>
                      <a:pt x="0" y="204"/>
                      <a:pt x="5" y="210"/>
                      <a:pt x="12" y="210"/>
                    </a:cubicBezTo>
                    <a:cubicBezTo>
                      <a:pt x="48" y="210"/>
                      <a:pt x="48" y="210"/>
                      <a:pt x="48" y="210"/>
                    </a:cubicBezTo>
                    <a:cubicBezTo>
                      <a:pt x="54" y="210"/>
                      <a:pt x="60" y="204"/>
                      <a:pt x="60" y="198"/>
                    </a:cubicBezTo>
                    <a:cubicBezTo>
                      <a:pt x="60" y="12"/>
                      <a:pt x="60" y="12"/>
                      <a:pt x="60" y="12"/>
                    </a:cubicBezTo>
                    <a:cubicBezTo>
                      <a:pt x="60" y="6"/>
                      <a:pt x="54" y="0"/>
                      <a:pt x="48" y="0"/>
                    </a:cubicBezTo>
                    <a:close/>
                    <a:moveTo>
                      <a:pt x="50" y="200"/>
                    </a:moveTo>
                    <a:cubicBezTo>
                      <a:pt x="43" y="200"/>
                      <a:pt x="43" y="200"/>
                      <a:pt x="43" y="200"/>
                    </a:cubicBezTo>
                    <a:cubicBezTo>
                      <a:pt x="43" y="11"/>
                      <a:pt x="43" y="11"/>
                      <a:pt x="43" y="11"/>
                    </a:cubicBezTo>
                    <a:cubicBezTo>
                      <a:pt x="50" y="11"/>
                      <a:pt x="50" y="11"/>
                      <a:pt x="50" y="11"/>
                    </a:cubicBezTo>
                    <a:lnTo>
                      <a:pt x="50" y="200"/>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37" name="Freeform 10"/>
              <p:cNvSpPr>
                <a:spLocks noEditPoints="1"/>
              </p:cNvSpPr>
              <p:nvPr/>
            </p:nvSpPr>
            <p:spPr bwMode="auto">
              <a:xfrm rot="2807526">
                <a:off x="1531878" y="4832206"/>
                <a:ext cx="103219" cy="57254"/>
              </a:xfrm>
              <a:custGeom>
                <a:avLst/>
                <a:gdLst>
                  <a:gd name="T0" fmla="*/ 36 w 36"/>
                  <a:gd name="T1" fmla="*/ 20 h 20"/>
                  <a:gd name="T2" fmla="*/ 36 w 36"/>
                  <a:gd name="T3" fmla="*/ 20 h 20"/>
                  <a:gd name="T4" fmla="*/ 36 w 36"/>
                  <a:gd name="T5" fmla="*/ 11 h 20"/>
                  <a:gd name="T6" fmla="*/ 24 w 36"/>
                  <a:gd name="T7" fmla="*/ 0 h 20"/>
                  <a:gd name="T8" fmla="*/ 11 w 36"/>
                  <a:gd name="T9" fmla="*/ 0 h 20"/>
                  <a:gd name="T10" fmla="*/ 0 w 36"/>
                  <a:gd name="T11" fmla="*/ 11 h 20"/>
                  <a:gd name="T12" fmla="*/ 0 w 36"/>
                  <a:gd name="T13" fmla="*/ 20 h 20"/>
                  <a:gd name="T14" fmla="*/ 36 w 36"/>
                  <a:gd name="T15" fmla="*/ 20 h 20"/>
                  <a:gd name="T16" fmla="*/ 24 w 36"/>
                  <a:gd name="T17" fmla="*/ 10 h 20"/>
                  <a:gd name="T18" fmla="*/ 27 w 36"/>
                  <a:gd name="T19" fmla="*/ 7 h 20"/>
                  <a:gd name="T20" fmla="*/ 30 w 36"/>
                  <a:gd name="T21" fmla="*/ 10 h 20"/>
                  <a:gd name="T22" fmla="*/ 30 w 36"/>
                  <a:gd name="T23" fmla="*/ 15 h 20"/>
                  <a:gd name="T24" fmla="*/ 27 w 36"/>
                  <a:gd name="T25" fmla="*/ 18 h 20"/>
                  <a:gd name="T26" fmla="*/ 24 w 36"/>
                  <a:gd name="T27" fmla="*/ 15 h 20"/>
                  <a:gd name="T28" fmla="*/ 24 w 36"/>
                  <a:gd name="T2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0">
                    <a:moveTo>
                      <a:pt x="36" y="20"/>
                    </a:moveTo>
                    <a:cubicBezTo>
                      <a:pt x="36" y="20"/>
                      <a:pt x="36" y="20"/>
                      <a:pt x="36" y="20"/>
                    </a:cubicBezTo>
                    <a:cubicBezTo>
                      <a:pt x="36" y="11"/>
                      <a:pt x="36" y="11"/>
                      <a:pt x="36" y="11"/>
                    </a:cubicBezTo>
                    <a:cubicBezTo>
                      <a:pt x="36" y="5"/>
                      <a:pt x="31" y="0"/>
                      <a:pt x="24" y="0"/>
                    </a:cubicBezTo>
                    <a:cubicBezTo>
                      <a:pt x="11" y="0"/>
                      <a:pt x="11" y="0"/>
                      <a:pt x="11" y="0"/>
                    </a:cubicBezTo>
                    <a:cubicBezTo>
                      <a:pt x="5" y="0"/>
                      <a:pt x="0" y="5"/>
                      <a:pt x="0" y="11"/>
                    </a:cubicBezTo>
                    <a:cubicBezTo>
                      <a:pt x="0" y="20"/>
                      <a:pt x="0" y="20"/>
                      <a:pt x="0" y="20"/>
                    </a:cubicBezTo>
                    <a:lnTo>
                      <a:pt x="36" y="20"/>
                    </a:lnTo>
                    <a:close/>
                    <a:moveTo>
                      <a:pt x="24" y="10"/>
                    </a:moveTo>
                    <a:cubicBezTo>
                      <a:pt x="24" y="8"/>
                      <a:pt x="26" y="7"/>
                      <a:pt x="27" y="7"/>
                    </a:cubicBezTo>
                    <a:cubicBezTo>
                      <a:pt x="29" y="7"/>
                      <a:pt x="30" y="8"/>
                      <a:pt x="30" y="10"/>
                    </a:cubicBezTo>
                    <a:cubicBezTo>
                      <a:pt x="30" y="15"/>
                      <a:pt x="30" y="15"/>
                      <a:pt x="30" y="15"/>
                    </a:cubicBezTo>
                    <a:cubicBezTo>
                      <a:pt x="30" y="16"/>
                      <a:pt x="29" y="18"/>
                      <a:pt x="27" y="18"/>
                    </a:cubicBezTo>
                    <a:cubicBezTo>
                      <a:pt x="26" y="18"/>
                      <a:pt x="24" y="16"/>
                      <a:pt x="24" y="15"/>
                    </a:cubicBezTo>
                    <a:lnTo>
                      <a:pt x="24" y="10"/>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grpSp>
        <p:sp>
          <p:nvSpPr>
            <p:cNvPr id="38" name="Freeform 8"/>
            <p:cNvSpPr>
              <a:spLocks noEditPoints="1"/>
            </p:cNvSpPr>
            <p:nvPr/>
          </p:nvSpPr>
          <p:spPr bwMode="auto">
            <a:xfrm rot="18870215">
              <a:off x="1640768" y="4116072"/>
              <a:ext cx="715763" cy="717114"/>
            </a:xfrm>
            <a:custGeom>
              <a:avLst/>
              <a:gdLst>
                <a:gd name="T0" fmla="*/ 149 w 298"/>
                <a:gd name="T1" fmla="*/ 299 h 299"/>
                <a:gd name="T2" fmla="*/ 0 w 298"/>
                <a:gd name="T3" fmla="*/ 149 h 299"/>
                <a:gd name="T4" fmla="*/ 149 w 298"/>
                <a:gd name="T5" fmla="*/ 0 h 299"/>
                <a:gd name="T6" fmla="*/ 298 w 298"/>
                <a:gd name="T7" fmla="*/ 149 h 299"/>
                <a:gd name="T8" fmla="*/ 149 w 298"/>
                <a:gd name="T9" fmla="*/ 299 h 299"/>
                <a:gd name="T10" fmla="*/ 149 w 298"/>
                <a:gd name="T11" fmla="*/ 21 h 299"/>
                <a:gd name="T12" fmla="*/ 21 w 298"/>
                <a:gd name="T13" fmla="*/ 149 h 299"/>
                <a:gd name="T14" fmla="*/ 149 w 298"/>
                <a:gd name="T15" fmla="*/ 277 h 299"/>
                <a:gd name="T16" fmla="*/ 277 w 298"/>
                <a:gd name="T17" fmla="*/ 149 h 299"/>
                <a:gd name="T18" fmla="*/ 149 w 298"/>
                <a:gd name="T19" fmla="*/ 2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99">
                  <a:moveTo>
                    <a:pt x="149" y="299"/>
                  </a:moveTo>
                  <a:cubicBezTo>
                    <a:pt x="67" y="299"/>
                    <a:pt x="0" y="232"/>
                    <a:pt x="0" y="149"/>
                  </a:cubicBezTo>
                  <a:cubicBezTo>
                    <a:pt x="0" y="67"/>
                    <a:pt x="67" y="0"/>
                    <a:pt x="149" y="0"/>
                  </a:cubicBezTo>
                  <a:cubicBezTo>
                    <a:pt x="231" y="0"/>
                    <a:pt x="298" y="67"/>
                    <a:pt x="298" y="149"/>
                  </a:cubicBezTo>
                  <a:cubicBezTo>
                    <a:pt x="298" y="232"/>
                    <a:pt x="231" y="299"/>
                    <a:pt x="149" y="299"/>
                  </a:cubicBezTo>
                  <a:close/>
                  <a:moveTo>
                    <a:pt x="149" y="21"/>
                  </a:moveTo>
                  <a:cubicBezTo>
                    <a:pt x="78" y="21"/>
                    <a:pt x="21" y="79"/>
                    <a:pt x="21" y="149"/>
                  </a:cubicBezTo>
                  <a:cubicBezTo>
                    <a:pt x="21" y="220"/>
                    <a:pt x="78" y="277"/>
                    <a:pt x="149" y="277"/>
                  </a:cubicBezTo>
                  <a:cubicBezTo>
                    <a:pt x="220" y="277"/>
                    <a:pt x="277" y="220"/>
                    <a:pt x="277" y="149"/>
                  </a:cubicBezTo>
                  <a:cubicBezTo>
                    <a:pt x="277" y="79"/>
                    <a:pt x="220" y="21"/>
                    <a:pt x="149" y="21"/>
                  </a:cubicBezTo>
                  <a:close/>
                </a:path>
              </a:pathLst>
            </a:custGeom>
            <a:solidFill>
              <a:schemeClr val="bg1"/>
            </a:solidFill>
            <a:ln w="28575">
              <a:solidFill>
                <a:schemeClr val="bg1"/>
              </a:solidFill>
            </a:ln>
            <a:effec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grpSp>
      <p:sp>
        <p:nvSpPr>
          <p:cNvPr id="24" name="Rectangle 23"/>
          <p:cNvSpPr/>
          <p:nvPr/>
        </p:nvSpPr>
        <p:spPr>
          <a:xfrm>
            <a:off x="2739273" y="1829669"/>
            <a:ext cx="8976511" cy="4145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7"/>
          <p:cNvSpPr txBox="1"/>
          <p:nvPr/>
        </p:nvSpPr>
        <p:spPr>
          <a:xfrm>
            <a:off x="2834213" y="1962730"/>
            <a:ext cx="9238737" cy="4012357"/>
          </a:xfrm>
          <a:prstGeom prst="rect">
            <a:avLst/>
          </a:prstGeom>
          <a:noFill/>
        </p:spPr>
        <p:txBody>
          <a:bodyPr wrap="square" lIns="69699" tIns="34850" rIns="69699" bIns="34850" rtlCol="0">
            <a:sp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spcAft>
                <a:spcPts val="306"/>
              </a:spcAft>
            </a:pPr>
            <a:r>
              <a:rPr lang="en-US" sz="1836" b="1" dirty="0">
                <a:solidFill>
                  <a:srgbClr val="0070C0"/>
                </a:solidFill>
              </a:rPr>
              <a:t>AZURE:</a:t>
            </a:r>
          </a:p>
          <a:p>
            <a:pPr marL="349724" indent="-349724">
              <a:spcAft>
                <a:spcPts val="306"/>
              </a:spcAft>
              <a:buFont typeface="Arial" panose="020B0604020202020204" pitchFamily="34" charset="0"/>
              <a:buChar char="•"/>
            </a:pPr>
            <a:r>
              <a:rPr lang="en-US" sz="1836" dirty="0">
                <a:solidFill>
                  <a:prstClr val="black"/>
                </a:solidFill>
              </a:rPr>
              <a:t>Will not disclose Customer Data to a third party (including law enforcement, other government entity or civil litigant) except as you direct or required by law</a:t>
            </a:r>
          </a:p>
          <a:p>
            <a:pPr marL="349724" indent="-349724">
              <a:spcAft>
                <a:spcPts val="306"/>
              </a:spcAft>
              <a:buFont typeface="Arial" panose="020B0604020202020204" pitchFamily="34" charset="0"/>
              <a:buChar char="•"/>
            </a:pPr>
            <a:r>
              <a:rPr lang="en-US" sz="1836" dirty="0">
                <a:solidFill>
                  <a:prstClr val="black"/>
                </a:solidFill>
              </a:rPr>
              <a:t>Will attempt to redirect third party request to the customer</a:t>
            </a:r>
          </a:p>
          <a:p>
            <a:pPr marL="349724" indent="-349724">
              <a:spcAft>
                <a:spcPts val="306"/>
              </a:spcAft>
              <a:buFont typeface="Arial" panose="020B0604020202020204" pitchFamily="34" charset="0"/>
              <a:buChar char="•"/>
            </a:pPr>
            <a:r>
              <a:rPr lang="en-US" sz="1836" dirty="0">
                <a:solidFill>
                  <a:prstClr val="black"/>
                </a:solidFill>
              </a:rPr>
              <a:t>Will promptly notify the customer, unless legally prohibited from doing so, and if prohibited, will challenge the request in court</a:t>
            </a:r>
          </a:p>
          <a:p>
            <a:pPr marL="349724" indent="-349724">
              <a:spcAft>
                <a:spcPts val="306"/>
              </a:spcAft>
              <a:buFont typeface="Arial" panose="020B0604020202020204" pitchFamily="34" charset="0"/>
              <a:buChar char="•"/>
            </a:pPr>
            <a:r>
              <a:rPr lang="en-US" sz="1836" dirty="0">
                <a:solidFill>
                  <a:prstClr val="black"/>
                </a:solidFill>
              </a:rPr>
              <a:t>Will fight legal demands for customer data sored in another country</a:t>
            </a:r>
          </a:p>
          <a:p>
            <a:pPr marL="349724" indent="-349724">
              <a:spcAft>
                <a:spcPts val="306"/>
              </a:spcAft>
              <a:buFont typeface="Arial" panose="020B0604020202020204" pitchFamily="34" charset="0"/>
              <a:buChar char="•"/>
            </a:pPr>
            <a:r>
              <a:rPr lang="en-US" sz="1836" dirty="0">
                <a:solidFill>
                  <a:prstClr val="black"/>
                </a:solidFill>
              </a:rPr>
              <a:t>Publishes a </a:t>
            </a:r>
            <a:r>
              <a:rPr lang="en-US" sz="1836" dirty="0">
                <a:solidFill>
                  <a:prstClr val="black"/>
                </a:solidFill>
                <a:hlinkClick r:id="rId3"/>
              </a:rPr>
              <a:t>Law Enforcement Request Report</a:t>
            </a:r>
            <a:r>
              <a:rPr lang="en-US" sz="1836" spc="-51" dirty="0">
                <a:solidFill>
                  <a:prstClr val="black"/>
                </a:solidFill>
                <a:cs typeface="Segoe UI" pitchFamily="34" charset="0"/>
              </a:rPr>
              <a:t> </a:t>
            </a:r>
            <a:r>
              <a:rPr lang="en-US" sz="1836" dirty="0">
                <a:solidFill>
                  <a:prstClr val="black"/>
                </a:solidFill>
              </a:rPr>
              <a:t>that provides insight into </a:t>
            </a:r>
            <a:r>
              <a:rPr lang="en-US" sz="1836" dirty="0" smtClean="0">
                <a:solidFill>
                  <a:prstClr val="black"/>
                </a:solidFill>
              </a:rPr>
              <a:t>requests</a:t>
            </a:r>
            <a:endParaRPr lang="en-US" sz="1836" dirty="0">
              <a:solidFill>
                <a:prstClr val="black"/>
              </a:solidFill>
            </a:endParaRPr>
          </a:p>
          <a:p>
            <a:pPr marL="349724" indent="-349724">
              <a:spcAft>
                <a:spcPts val="306"/>
              </a:spcAft>
              <a:buFont typeface="Arial" panose="020B0604020202020204" pitchFamily="34" charset="0"/>
              <a:buChar char="•"/>
            </a:pPr>
            <a:endParaRPr lang="en-US" sz="1836" dirty="0">
              <a:solidFill>
                <a:prstClr val="black"/>
              </a:solidFill>
            </a:endParaRPr>
          </a:p>
          <a:p>
            <a:pPr>
              <a:spcAft>
                <a:spcPts val="306"/>
              </a:spcAft>
            </a:pPr>
            <a:r>
              <a:rPr lang="en-US" sz="1836" dirty="0">
                <a:solidFill>
                  <a:prstClr val="black"/>
                </a:solidFill>
              </a:rPr>
              <a:t>Microsoft’s longstanding commitment to protecting customers’ privacy and security extend to how we respond to lawful government demands for customer information from every government, whether those requests are for the purposes of criminal law enforcement or national security.</a:t>
            </a:r>
          </a:p>
        </p:txBody>
      </p:sp>
    </p:spTree>
    <p:extLst>
      <p:ext uri="{BB962C8B-B14F-4D97-AF65-F5344CB8AC3E}">
        <p14:creationId xmlns:p14="http://schemas.microsoft.com/office/powerpoint/2010/main" val="335163204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43" y="191977"/>
            <a:ext cx="11300393" cy="807349"/>
          </a:xfrm>
        </p:spPr>
        <p:txBody>
          <a:bodyPr>
            <a:normAutofit fontScale="90000"/>
          </a:bodyPr>
          <a:lstStyle/>
          <a:p>
            <a:r>
              <a:rPr lang="en-US" dirty="0">
                <a:solidFill>
                  <a:schemeClr val="bg1"/>
                </a:solidFill>
              </a:rPr>
              <a:t>S</a:t>
            </a:r>
            <a:r>
              <a:rPr lang="en-US" dirty="0" smtClean="0">
                <a:solidFill>
                  <a:schemeClr val="bg1"/>
                </a:solidFill>
              </a:rPr>
              <a:t>teps to enhance privacy and security</a:t>
            </a:r>
            <a:endParaRPr lang="en-US" dirty="0">
              <a:solidFill>
                <a:schemeClr val="bg1"/>
              </a:solidFill>
            </a:endParaRPr>
          </a:p>
        </p:txBody>
      </p:sp>
      <p:sp>
        <p:nvSpPr>
          <p:cNvPr id="25" name="Rectangle 24"/>
          <p:cNvSpPr/>
          <p:nvPr/>
        </p:nvSpPr>
        <p:spPr bwMode="auto">
          <a:xfrm>
            <a:off x="1329300" y="3945477"/>
            <a:ext cx="2999816" cy="203850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prstClr val="white"/>
                </a:solidFill>
                <a:ea typeface="Segoe UI" pitchFamily="34" charset="0"/>
                <a:cs typeface="Segoe UI" pitchFamily="34" charset="0"/>
              </a:rPr>
              <a:t>Working for a global legal framework on governmental surveillance and data access</a:t>
            </a:r>
          </a:p>
        </p:txBody>
      </p:sp>
      <p:sp>
        <p:nvSpPr>
          <p:cNvPr id="26" name="Rectangle 25"/>
          <p:cNvSpPr/>
          <p:nvPr/>
        </p:nvSpPr>
        <p:spPr bwMode="auto">
          <a:xfrm>
            <a:off x="1329300" y="1644407"/>
            <a:ext cx="2999817" cy="203850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prstClr val="white"/>
                </a:solidFill>
                <a:ea typeface="Segoe UI" pitchFamily="34" charset="0"/>
                <a:cs typeface="Segoe UI" pitchFamily="34" charset="0"/>
              </a:rPr>
              <a:t>Publishing as much data as is permitted about volume, type, and impact of demands for customer data</a:t>
            </a:r>
          </a:p>
        </p:txBody>
      </p:sp>
      <p:sp>
        <p:nvSpPr>
          <p:cNvPr id="29" name="Rectangle 28"/>
          <p:cNvSpPr/>
          <p:nvPr/>
        </p:nvSpPr>
        <p:spPr bwMode="auto">
          <a:xfrm>
            <a:off x="8146821" y="3945477"/>
            <a:ext cx="2989164" cy="203719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prstClr val="white"/>
                </a:solidFill>
                <a:ea typeface="Segoe UI" pitchFamily="34" charset="0"/>
                <a:cs typeface="Segoe UI" pitchFamily="34" charset="0"/>
              </a:rPr>
              <a:t>Expanding legal protections for customers by agreeing to contest orders and warrants on jurisdictional grounds where possible</a:t>
            </a:r>
          </a:p>
        </p:txBody>
      </p:sp>
      <p:sp>
        <p:nvSpPr>
          <p:cNvPr id="30" name="Rectangle 29"/>
          <p:cNvSpPr/>
          <p:nvPr/>
        </p:nvSpPr>
        <p:spPr bwMode="auto">
          <a:xfrm>
            <a:off x="4682953" y="1644407"/>
            <a:ext cx="3106059" cy="203719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Advocating for reforms in </a:t>
            </a:r>
            <a:r>
              <a:rPr lang="en-US" sz="1836" spc="-51" dirty="0">
                <a:solidFill>
                  <a:prstClr val="white"/>
                </a:solidFill>
                <a:ea typeface="Segoe UI" pitchFamily="34" charset="0"/>
                <a:cs typeface="Segoe UI" pitchFamily="34" charset="0"/>
              </a:rPr>
              <a:t>government surveillance practices including clear rules, greater transparency, and oversight </a:t>
            </a:r>
          </a:p>
        </p:txBody>
      </p:sp>
      <p:sp>
        <p:nvSpPr>
          <p:cNvPr id="31" name="Rectangle 30"/>
          <p:cNvSpPr/>
          <p:nvPr/>
        </p:nvSpPr>
        <p:spPr bwMode="auto">
          <a:xfrm>
            <a:off x="4682951" y="3945477"/>
            <a:ext cx="3106062" cy="203719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Strengthening encryption of </a:t>
            </a:r>
            <a:r>
              <a:rPr lang="en-US" sz="1836" spc="-51" dirty="0">
                <a:solidFill>
                  <a:prstClr val="white"/>
                </a:solidFill>
                <a:ea typeface="Segoe UI" pitchFamily="34" charset="0"/>
                <a:cs typeface="Segoe UI" pitchFamily="34" charset="0"/>
              </a:rPr>
              <a:t>customer data across our services and providing more customer choice in data storage location</a:t>
            </a:r>
          </a:p>
        </p:txBody>
      </p:sp>
      <p:sp>
        <p:nvSpPr>
          <p:cNvPr id="19" name="Rectangle 18"/>
          <p:cNvSpPr/>
          <p:nvPr/>
        </p:nvSpPr>
        <p:spPr bwMode="auto">
          <a:xfrm>
            <a:off x="8148894" y="1644407"/>
            <a:ext cx="2989164" cy="203719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Further increasing transparency of our software code to help customers reassure themselves that our products do not contain back doors</a:t>
            </a:r>
          </a:p>
        </p:txBody>
      </p:sp>
    </p:spTree>
    <p:extLst>
      <p:ext uri="{BB962C8B-B14F-4D97-AF65-F5344CB8AC3E}">
        <p14:creationId xmlns:p14="http://schemas.microsoft.com/office/powerpoint/2010/main" val="267678939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60409"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smtClean="0">
                <a:solidFill>
                  <a:prstClr val="white"/>
                </a:solidFill>
              </a:rPr>
              <a:t>Industry recognition</a:t>
            </a:r>
            <a:endParaRPr lang="en-US" sz="5507" dirty="0">
              <a:solidFill>
                <a:prstClr val="white"/>
              </a:solidFill>
            </a:endParaRPr>
          </a:p>
        </p:txBody>
      </p:sp>
      <p:pic>
        <p:nvPicPr>
          <p:cNvPr id="5" name="Picture 4"/>
          <p:cNvPicPr>
            <a:picLocks noChangeAspect="1"/>
          </p:cNvPicPr>
          <p:nvPr/>
        </p:nvPicPr>
        <p:blipFill rotWithShape="1">
          <a:blip r:embed="rId3"/>
          <a:srcRect l="19035" t="13626" r="35504" b="68214"/>
          <a:stretch/>
        </p:blipFill>
        <p:spPr>
          <a:xfrm>
            <a:off x="1534767" y="2810083"/>
            <a:ext cx="10260015" cy="2305354"/>
          </a:xfrm>
          <a:prstGeom prst="rect">
            <a:avLst/>
          </a:prstGeom>
        </p:spPr>
      </p:pic>
      <p:sp>
        <p:nvSpPr>
          <p:cNvPr id="6" name="TextBox 5"/>
          <p:cNvSpPr txBox="1"/>
          <p:nvPr/>
        </p:nvSpPr>
        <p:spPr>
          <a:xfrm>
            <a:off x="1534768" y="5156537"/>
            <a:ext cx="6267085" cy="318286"/>
          </a:xfrm>
          <a:prstGeom prst="rect">
            <a:avLst/>
          </a:prstGeom>
          <a:noFill/>
        </p:spPr>
        <p:txBody>
          <a:bodyPr wrap="none" rtlCol="0">
            <a:spAutoFit/>
          </a:bodyPr>
          <a:lstStyle/>
          <a:p>
            <a:pPr defTabSz="932597"/>
            <a:r>
              <a:rPr lang="en-US" sz="1428" dirty="0">
                <a:solidFill>
                  <a:prstClr val="black"/>
                </a:solidFill>
                <a:hlinkClick r:id="rId4"/>
              </a:rPr>
              <a:t>https://www.eff.org/who-has-your-back-government-data-requests-2014</a:t>
            </a:r>
            <a:r>
              <a:rPr lang="en-US" sz="1428" dirty="0">
                <a:solidFill>
                  <a:prstClr val="black"/>
                </a:solidFill>
              </a:rPr>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4768" y="2167432"/>
            <a:ext cx="5608794" cy="622102"/>
          </a:xfrm>
          <a:prstGeom prst="rect">
            <a:avLst/>
          </a:prstGeom>
        </p:spPr>
      </p:pic>
    </p:spTree>
    <p:extLst>
      <p:ext uri="{BB962C8B-B14F-4D97-AF65-F5344CB8AC3E}">
        <p14:creationId xmlns:p14="http://schemas.microsoft.com/office/powerpoint/2010/main" val="343437147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How do I meet my compliance obligations?</a:t>
            </a:r>
          </a:p>
        </p:txBody>
      </p:sp>
    </p:spTree>
    <p:extLst>
      <p:ext uri="{BB962C8B-B14F-4D97-AF65-F5344CB8AC3E}">
        <p14:creationId xmlns:p14="http://schemas.microsoft.com/office/powerpoint/2010/main" val="316129194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08430" y="4108085"/>
            <a:ext cx="2340379" cy="1814397"/>
            <a:chOff x="693738" y="4027901"/>
            <a:chExt cx="2294698" cy="1220993"/>
          </a:xfrm>
        </p:grpSpPr>
        <p:sp>
          <p:nvSpPr>
            <p:cNvPr id="44" name="TextBox 43"/>
            <p:cNvSpPr txBox="1"/>
            <p:nvPr/>
          </p:nvSpPr>
          <p:spPr>
            <a:xfrm>
              <a:off x="693738" y="4027901"/>
              <a:ext cx="2282824" cy="1220993"/>
            </a:xfrm>
            <a:prstGeom prst="rect">
              <a:avLst/>
            </a:prstGeom>
            <a:solidFill>
              <a:schemeClr val="bg1">
                <a:lumMod val="95000"/>
              </a:schemeClr>
            </a:solidFill>
          </p:spPr>
          <p:txBody>
            <a:bodyPr wrap="square" lIns="93260" tIns="139891" rIns="0" rtlCol="0">
              <a:noAutofit/>
            </a:bodyPr>
            <a:lstStyle/>
            <a:p>
              <a:endParaRPr lang="en-US" sz="2856" kern="0" dirty="0">
                <a:solidFill>
                  <a:srgbClr val="FFFFFF"/>
                </a:solidFill>
                <a:latin typeface="Segoe UI Light"/>
              </a:endParaRPr>
            </a:p>
          </p:txBody>
        </p:sp>
        <p:sp>
          <p:nvSpPr>
            <p:cNvPr id="2" name="Rectangle 1"/>
            <p:cNvSpPr/>
            <p:nvPr/>
          </p:nvSpPr>
          <p:spPr>
            <a:xfrm>
              <a:off x="705613" y="4027991"/>
              <a:ext cx="2282823" cy="374846"/>
            </a:xfrm>
            <a:prstGeom prst="rect">
              <a:avLst/>
            </a:prstGeom>
          </p:spPr>
          <p:txBody>
            <a:bodyPr wrap="square">
              <a:spAutoFit/>
            </a:bodyPr>
            <a:lstStyle/>
            <a:p>
              <a:r>
                <a:rPr lang="en-US" sz="1836" dirty="0">
                  <a:solidFill>
                    <a:srgbClr val="44546A"/>
                  </a:solidFill>
                </a:rPr>
                <a:t>ISO 27001</a:t>
              </a:r>
            </a:p>
          </p:txBody>
        </p:sp>
      </p:grpSp>
      <p:grpSp>
        <p:nvGrpSpPr>
          <p:cNvPr id="6" name="Group 5"/>
          <p:cNvGrpSpPr/>
          <p:nvPr/>
        </p:nvGrpSpPr>
        <p:grpSpPr>
          <a:xfrm>
            <a:off x="3033882" y="4108085"/>
            <a:ext cx="2328269" cy="1814397"/>
            <a:chOff x="2973800" y="4027901"/>
            <a:chExt cx="2282824" cy="1220993"/>
          </a:xfrm>
        </p:grpSpPr>
        <p:sp>
          <p:nvSpPr>
            <p:cNvPr id="45" name="TextBox 44"/>
            <p:cNvSpPr txBox="1"/>
            <p:nvPr/>
          </p:nvSpPr>
          <p:spPr>
            <a:xfrm>
              <a:off x="2973800" y="4027901"/>
              <a:ext cx="2282824" cy="1220993"/>
            </a:xfrm>
            <a:prstGeom prst="rect">
              <a:avLst/>
            </a:prstGeom>
            <a:solidFill>
              <a:srgbClr val="E8E8E8"/>
            </a:solidFill>
          </p:spPr>
          <p:txBody>
            <a:bodyPr wrap="square" lIns="93260" tIns="139891" rIns="0" rtlCol="0">
              <a:noAutofit/>
            </a:bodyPr>
            <a:lstStyle/>
            <a:p>
              <a:endParaRPr lang="en-US" sz="2856" kern="0" dirty="0">
                <a:solidFill>
                  <a:srgbClr val="FFFFFF"/>
                </a:solidFill>
                <a:latin typeface="Segoe UI Light"/>
              </a:endParaRPr>
            </a:p>
          </p:txBody>
        </p:sp>
        <p:sp>
          <p:nvSpPr>
            <p:cNvPr id="3" name="Rectangle 2"/>
            <p:cNvSpPr/>
            <p:nvPr/>
          </p:nvSpPr>
          <p:spPr>
            <a:xfrm>
              <a:off x="2984350" y="4027991"/>
              <a:ext cx="2268401" cy="657359"/>
            </a:xfrm>
            <a:prstGeom prst="rect">
              <a:avLst/>
            </a:prstGeom>
          </p:spPr>
          <p:txBody>
            <a:bodyPr wrap="square">
              <a:spAutoFit/>
            </a:bodyPr>
            <a:lstStyle/>
            <a:p>
              <a:r>
                <a:rPr lang="en-US" sz="1836" dirty="0">
                  <a:solidFill>
                    <a:srgbClr val="44546A"/>
                  </a:solidFill>
                </a:rPr>
                <a:t>SOC 1 Type 2</a:t>
              </a:r>
            </a:p>
            <a:p>
              <a:r>
                <a:rPr lang="en-US" sz="1836" dirty="0">
                  <a:solidFill>
                    <a:srgbClr val="44546A"/>
                  </a:solidFill>
                </a:rPr>
                <a:t>SOC 2 Type 2</a:t>
              </a:r>
            </a:p>
          </p:txBody>
        </p:sp>
      </p:grpSp>
      <p:grpSp>
        <p:nvGrpSpPr>
          <p:cNvPr id="7" name="Group 6"/>
          <p:cNvGrpSpPr/>
          <p:nvPr/>
        </p:nvGrpSpPr>
        <p:grpSpPr>
          <a:xfrm>
            <a:off x="5359335" y="4108085"/>
            <a:ext cx="2328269" cy="2604386"/>
            <a:chOff x="5265738" y="4027901"/>
            <a:chExt cx="2282824" cy="1752615"/>
          </a:xfrm>
        </p:grpSpPr>
        <p:sp>
          <p:nvSpPr>
            <p:cNvPr id="46" name="TextBox 45"/>
            <p:cNvSpPr txBox="1"/>
            <p:nvPr/>
          </p:nvSpPr>
          <p:spPr>
            <a:xfrm>
              <a:off x="5265738" y="4027901"/>
              <a:ext cx="2282824" cy="1220993"/>
            </a:xfrm>
            <a:prstGeom prst="rect">
              <a:avLst/>
            </a:prstGeom>
            <a:solidFill>
              <a:schemeClr val="bg1">
                <a:lumMod val="85000"/>
              </a:schemeClr>
            </a:solidFill>
          </p:spPr>
          <p:txBody>
            <a:bodyPr wrap="square" lIns="93260" tIns="139891" rIns="0" rtlCol="0">
              <a:noAutofit/>
            </a:bodyPr>
            <a:lstStyle/>
            <a:p>
              <a:endParaRPr lang="en-US" sz="2856" kern="0" dirty="0">
                <a:solidFill>
                  <a:srgbClr val="FFFFFF"/>
                </a:solidFill>
                <a:latin typeface="Segoe UI Light"/>
              </a:endParaRPr>
            </a:p>
          </p:txBody>
        </p:sp>
        <p:sp>
          <p:nvSpPr>
            <p:cNvPr id="4" name="Rectangle 3"/>
            <p:cNvSpPr/>
            <p:nvPr/>
          </p:nvSpPr>
          <p:spPr>
            <a:xfrm>
              <a:off x="5300812" y="4027991"/>
              <a:ext cx="2120653" cy="1752525"/>
            </a:xfrm>
            <a:prstGeom prst="rect">
              <a:avLst/>
            </a:prstGeom>
          </p:spPr>
          <p:txBody>
            <a:bodyPr wrap="square">
              <a:spAutoFit/>
            </a:bodyPr>
            <a:lstStyle/>
            <a:p>
              <a:r>
                <a:rPr lang="en-US" sz="1836" dirty="0">
                  <a:solidFill>
                    <a:srgbClr val="44546A"/>
                  </a:solidFill>
                </a:rPr>
                <a:t>FedRAMP/FISMA</a:t>
              </a:r>
            </a:p>
            <a:p>
              <a:r>
                <a:rPr lang="en-US" sz="1836" dirty="0">
                  <a:solidFill>
                    <a:srgbClr val="44546A"/>
                  </a:solidFill>
                </a:rPr>
                <a:t>PCI DSS Level 1</a:t>
              </a:r>
            </a:p>
            <a:p>
              <a:r>
                <a:rPr lang="en-US" sz="1836" dirty="0">
                  <a:solidFill>
                    <a:srgbClr val="44546A"/>
                  </a:solidFill>
                </a:rPr>
                <a:t>UK G-Cloud</a:t>
              </a:r>
            </a:p>
            <a:p>
              <a:r>
                <a:rPr lang="en-US" sz="1836" dirty="0" smtClean="0">
                  <a:solidFill>
                    <a:srgbClr val="44546A"/>
                  </a:solidFill>
                </a:rPr>
                <a:t>HIPAA/HITECH</a:t>
              </a:r>
            </a:p>
            <a:p>
              <a:r>
                <a:rPr lang="en-US" sz="1836" dirty="0" smtClean="0">
                  <a:solidFill>
                    <a:srgbClr val="44546A"/>
                  </a:solidFill>
                </a:rPr>
                <a:t>Australia IRAP</a:t>
              </a:r>
            </a:p>
            <a:p>
              <a:r>
                <a:rPr lang="en-US" sz="1836" dirty="0" err="1" smtClean="0">
                  <a:solidFill>
                    <a:srgbClr val="44546A"/>
                  </a:solidFill>
                </a:rPr>
                <a:t>GxP</a:t>
              </a:r>
              <a:r>
                <a:rPr lang="en-US" sz="1836" dirty="0" smtClean="0">
                  <a:solidFill>
                    <a:srgbClr val="44546A"/>
                  </a:solidFill>
                </a:rPr>
                <a:t> Life Sciences</a:t>
              </a:r>
              <a:endParaRPr lang="en-US" sz="1836" dirty="0">
                <a:solidFill>
                  <a:srgbClr val="44546A"/>
                </a:solidFill>
              </a:endParaRPr>
            </a:p>
          </p:txBody>
        </p:sp>
      </p:grpSp>
      <p:sp>
        <p:nvSpPr>
          <p:cNvPr id="38" name="Rectangle 24"/>
          <p:cNvSpPr>
            <a:spLocks noChangeArrowheads="1"/>
          </p:cNvSpPr>
          <p:nvPr/>
        </p:nvSpPr>
        <p:spPr bwMode="auto">
          <a:xfrm flipH="1">
            <a:off x="7800836" y="6225430"/>
            <a:ext cx="1502791" cy="781853"/>
          </a:xfrm>
          <a:prstGeom prst="rect">
            <a:avLst/>
          </a:prstGeom>
          <a:solidFill>
            <a:schemeClr val="bg2"/>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6" name="TextBox 15"/>
          <p:cNvSpPr txBox="1"/>
          <p:nvPr/>
        </p:nvSpPr>
        <p:spPr>
          <a:xfrm>
            <a:off x="708430" y="1782632"/>
            <a:ext cx="2328269" cy="2328269"/>
          </a:xfrm>
          <a:prstGeom prst="rect">
            <a:avLst/>
          </a:prstGeom>
          <a:solidFill>
            <a:srgbClr val="E34F24"/>
          </a:solidFill>
        </p:spPr>
        <p:txBody>
          <a:bodyPr wrap="square" lIns="93260" tIns="139891" rIns="0" rtlCol="0">
            <a:noAutofit/>
          </a:bodyPr>
          <a:lstStyle/>
          <a:p>
            <a:r>
              <a:rPr lang="en-US" sz="2856" kern="0" dirty="0">
                <a:solidFill>
                  <a:srgbClr val="FFFFFF"/>
                </a:solidFill>
                <a:latin typeface="Segoe UI Light"/>
              </a:rPr>
              <a:t>Information security standards</a:t>
            </a:r>
          </a:p>
        </p:txBody>
      </p:sp>
      <p:sp>
        <p:nvSpPr>
          <p:cNvPr id="17" name="TextBox 16"/>
          <p:cNvSpPr txBox="1"/>
          <p:nvPr/>
        </p:nvSpPr>
        <p:spPr>
          <a:xfrm>
            <a:off x="3036698" y="1782632"/>
            <a:ext cx="2328269" cy="2328269"/>
          </a:xfrm>
          <a:prstGeom prst="rect">
            <a:avLst/>
          </a:prstGeom>
          <a:solidFill>
            <a:srgbClr val="C53E19"/>
          </a:solidFill>
        </p:spPr>
        <p:txBody>
          <a:bodyPr wrap="square" lIns="93260" tIns="139891" rIns="0" rtlCol="0">
            <a:noAutofit/>
          </a:bodyPr>
          <a:lstStyle/>
          <a:p>
            <a:pPr defTabSz="950869">
              <a:lnSpc>
                <a:spcPts val="3060"/>
              </a:lnSpc>
              <a:defRPr/>
            </a:pPr>
            <a:r>
              <a:rPr lang="en-US" sz="2856" kern="0" dirty="0">
                <a:solidFill>
                  <a:srgbClr val="FFFFFF"/>
                </a:solidFill>
                <a:latin typeface="Segoe UI Light"/>
              </a:rPr>
              <a:t>Effective controls</a:t>
            </a:r>
          </a:p>
        </p:txBody>
      </p:sp>
      <p:sp>
        <p:nvSpPr>
          <p:cNvPr id="18" name="TextBox 17"/>
          <p:cNvSpPr txBox="1"/>
          <p:nvPr/>
        </p:nvSpPr>
        <p:spPr>
          <a:xfrm>
            <a:off x="5364968" y="1782632"/>
            <a:ext cx="2328269" cy="2328269"/>
          </a:xfrm>
          <a:prstGeom prst="rect">
            <a:avLst/>
          </a:prstGeom>
          <a:solidFill>
            <a:srgbClr val="A33315"/>
          </a:solidFill>
        </p:spPr>
        <p:txBody>
          <a:bodyPr wrap="square" lIns="93260" tIns="139891" rIns="0" rtlCol="0">
            <a:noAutofit/>
          </a:bodyPr>
          <a:lstStyle/>
          <a:p>
            <a:pPr defTabSz="950869">
              <a:lnSpc>
                <a:spcPts val="3060"/>
              </a:lnSpc>
              <a:defRPr/>
            </a:pPr>
            <a:r>
              <a:rPr lang="en-US" sz="2856" kern="0" spc="-31" dirty="0">
                <a:solidFill>
                  <a:srgbClr val="FFFFFF"/>
                </a:solidFill>
                <a:latin typeface="Segoe UI Light"/>
              </a:rPr>
              <a:t>Government </a:t>
            </a:r>
            <a:br>
              <a:rPr lang="en-US" sz="2856" kern="0" spc="-31" dirty="0">
                <a:solidFill>
                  <a:srgbClr val="FFFFFF"/>
                </a:solidFill>
                <a:latin typeface="Segoe UI Light"/>
              </a:rPr>
            </a:br>
            <a:r>
              <a:rPr lang="en-US" sz="2856" kern="0" spc="-31" dirty="0">
                <a:solidFill>
                  <a:srgbClr val="FFFFFF"/>
                </a:solidFill>
                <a:latin typeface="Segoe UI Light"/>
              </a:rPr>
              <a:t>&amp; industry certifications</a:t>
            </a:r>
          </a:p>
        </p:txBody>
      </p:sp>
      <p:grpSp>
        <p:nvGrpSpPr>
          <p:cNvPr id="11" name="Group 10"/>
          <p:cNvGrpSpPr/>
          <p:nvPr/>
        </p:nvGrpSpPr>
        <p:grpSpPr>
          <a:xfrm flipH="1">
            <a:off x="9360616" y="3769089"/>
            <a:ext cx="1656256" cy="3238194"/>
            <a:chOff x="425222" y="3519500"/>
            <a:chExt cx="1623928" cy="3174988"/>
          </a:xfrm>
        </p:grpSpPr>
        <p:sp>
          <p:nvSpPr>
            <p:cNvPr id="12" name="Rectangle 11"/>
            <p:cNvSpPr/>
            <p:nvPr/>
          </p:nvSpPr>
          <p:spPr bwMode="auto">
            <a:xfrm>
              <a:off x="1226909" y="3694554"/>
              <a:ext cx="822241" cy="292373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25222" y="4564062"/>
              <a:ext cx="1011238" cy="2130426"/>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22"/>
            <p:cNvSpPr>
              <a:spLocks noChangeArrowheads="1"/>
            </p:cNvSpPr>
            <p:nvPr/>
          </p:nvSpPr>
          <p:spPr bwMode="auto">
            <a:xfrm>
              <a:off x="1772780" y="3519500"/>
              <a:ext cx="139700" cy="180975"/>
            </a:xfrm>
            <a:prstGeom prst="rect">
              <a:avLst/>
            </a:prstGeom>
            <a:solidFill>
              <a:schemeClr val="bg1">
                <a:lumMod val="8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5" name="Rectangle 23"/>
            <p:cNvSpPr>
              <a:spLocks noChangeArrowheads="1"/>
            </p:cNvSpPr>
            <p:nvPr/>
          </p:nvSpPr>
          <p:spPr bwMode="auto">
            <a:xfrm>
              <a:off x="1585455" y="3519500"/>
              <a:ext cx="139700" cy="180975"/>
            </a:xfrm>
            <a:prstGeom prst="rect">
              <a:avLst/>
            </a:prstGeom>
            <a:solidFill>
              <a:schemeClr val="bg1">
                <a:lumMod val="8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grpSp>
      <p:sp>
        <p:nvSpPr>
          <p:cNvPr id="19" name="Rectangle 6"/>
          <p:cNvSpPr>
            <a:spLocks noChangeArrowheads="1"/>
          </p:cNvSpPr>
          <p:nvPr/>
        </p:nvSpPr>
        <p:spPr bwMode="auto">
          <a:xfrm flipH="1">
            <a:off x="10367612" y="6064965"/>
            <a:ext cx="1079942" cy="942318"/>
          </a:xfrm>
          <a:prstGeom prst="rect">
            <a:avLst/>
          </a:prstGeom>
          <a:solidFill>
            <a:schemeClr val="accent2"/>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3" name="Rectangle 7"/>
          <p:cNvSpPr>
            <a:spLocks noChangeArrowheads="1"/>
          </p:cNvSpPr>
          <p:nvPr/>
        </p:nvSpPr>
        <p:spPr bwMode="auto">
          <a:xfrm flipH="1">
            <a:off x="10309323" y="6019629"/>
            <a:ext cx="1188985" cy="46629"/>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4" name="Rectangle 8"/>
          <p:cNvSpPr>
            <a:spLocks noChangeArrowheads="1"/>
          </p:cNvSpPr>
          <p:nvPr/>
        </p:nvSpPr>
        <p:spPr bwMode="auto">
          <a:xfrm flipH="1">
            <a:off x="10711586" y="6706130"/>
            <a:ext cx="155434" cy="30115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5" name="Rectangle 9"/>
          <p:cNvSpPr>
            <a:spLocks noChangeArrowheads="1"/>
          </p:cNvSpPr>
          <p:nvPr/>
        </p:nvSpPr>
        <p:spPr bwMode="auto">
          <a:xfrm flipH="1">
            <a:off x="10980357" y="6706130"/>
            <a:ext cx="152196" cy="30115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6" name="Rectangle 10"/>
          <p:cNvSpPr>
            <a:spLocks noChangeArrowheads="1"/>
          </p:cNvSpPr>
          <p:nvPr/>
        </p:nvSpPr>
        <p:spPr bwMode="auto">
          <a:xfrm flipH="1">
            <a:off x="10435577" y="6191255"/>
            <a:ext cx="960129" cy="152196"/>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7" name="Rectangle 11"/>
          <p:cNvSpPr>
            <a:spLocks noChangeArrowheads="1"/>
          </p:cNvSpPr>
          <p:nvPr/>
        </p:nvSpPr>
        <p:spPr bwMode="auto">
          <a:xfrm flipH="1">
            <a:off x="10435577" y="6456787"/>
            <a:ext cx="960129" cy="155434"/>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9" name="Freeform 25"/>
          <p:cNvSpPr>
            <a:spLocks/>
          </p:cNvSpPr>
          <p:nvPr/>
        </p:nvSpPr>
        <p:spPr bwMode="auto">
          <a:xfrm flipH="1">
            <a:off x="9722086" y="1704740"/>
            <a:ext cx="1481480" cy="966604"/>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bg1">
              <a:lumMod val="8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40" name="Freeform 26"/>
          <p:cNvSpPr>
            <a:spLocks/>
          </p:cNvSpPr>
          <p:nvPr/>
        </p:nvSpPr>
        <p:spPr bwMode="auto">
          <a:xfrm>
            <a:off x="9585583" y="2326475"/>
            <a:ext cx="1648477" cy="3968597"/>
          </a:xfrm>
          <a:custGeom>
            <a:avLst/>
            <a:gdLst>
              <a:gd name="T0" fmla="*/ 6 w 516"/>
              <a:gd name="T1" fmla="*/ 1419 h 1431"/>
              <a:gd name="T2" fmla="*/ 223 w 516"/>
              <a:gd name="T3" fmla="*/ 1149 h 1431"/>
              <a:gd name="T4" fmla="*/ 353 w 516"/>
              <a:gd name="T5" fmla="*/ 42 h 1431"/>
              <a:gd name="T6" fmla="*/ 278 w 516"/>
              <a:gd name="T7" fmla="*/ 44 h 1431"/>
              <a:gd name="T8" fmla="*/ 39 w 516"/>
              <a:gd name="T9" fmla="*/ 6 h 1431"/>
              <a:gd name="T10" fmla="*/ 45 w 516"/>
              <a:gd name="T11" fmla="*/ 0 h 1431"/>
              <a:gd name="T12" fmla="*/ 51 w 516"/>
              <a:gd name="T13" fmla="*/ 6 h 1431"/>
              <a:gd name="T14" fmla="*/ 278 w 516"/>
              <a:gd name="T15" fmla="*/ 33 h 1431"/>
              <a:gd name="T16" fmla="*/ 504 w 516"/>
              <a:gd name="T17" fmla="*/ 6 h 1431"/>
              <a:gd name="T18" fmla="*/ 510 w 516"/>
              <a:gd name="T19" fmla="*/ 0 h 1431"/>
              <a:gd name="T20" fmla="*/ 516 w 516"/>
              <a:gd name="T21" fmla="*/ 6 h 1431"/>
              <a:gd name="T22" fmla="*/ 365 w 516"/>
              <a:gd name="T23" fmla="*/ 42 h 1431"/>
              <a:gd name="T24" fmla="*/ 233 w 516"/>
              <a:gd name="T25" fmla="*/ 1152 h 1431"/>
              <a:gd name="T26" fmla="*/ 6 w 516"/>
              <a:gd name="T27" fmla="*/ 1431 h 1431"/>
              <a:gd name="T28" fmla="*/ 0 w 516"/>
              <a:gd name="T29" fmla="*/ 1425 h 1431"/>
              <a:gd name="T30" fmla="*/ 6 w 516"/>
              <a:gd name="T31" fmla="*/ 1419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6" h="1431">
                <a:moveTo>
                  <a:pt x="6" y="1419"/>
                </a:moveTo>
                <a:cubicBezTo>
                  <a:pt x="87" y="1419"/>
                  <a:pt x="164" y="1323"/>
                  <a:pt x="223" y="1149"/>
                </a:cubicBezTo>
                <a:cubicBezTo>
                  <a:pt x="281" y="973"/>
                  <a:pt x="353" y="291"/>
                  <a:pt x="353" y="42"/>
                </a:cubicBezTo>
                <a:cubicBezTo>
                  <a:pt x="313" y="44"/>
                  <a:pt x="281" y="44"/>
                  <a:pt x="278" y="44"/>
                </a:cubicBezTo>
                <a:cubicBezTo>
                  <a:pt x="268" y="44"/>
                  <a:pt x="39" y="44"/>
                  <a:pt x="39" y="6"/>
                </a:cubicBezTo>
                <a:cubicBezTo>
                  <a:pt x="39" y="3"/>
                  <a:pt x="42" y="0"/>
                  <a:pt x="45" y="0"/>
                </a:cubicBezTo>
                <a:cubicBezTo>
                  <a:pt x="48" y="0"/>
                  <a:pt x="51" y="2"/>
                  <a:pt x="51" y="6"/>
                </a:cubicBezTo>
                <a:cubicBezTo>
                  <a:pt x="55" y="15"/>
                  <a:pt x="134" y="33"/>
                  <a:pt x="278" y="33"/>
                </a:cubicBezTo>
                <a:cubicBezTo>
                  <a:pt x="422" y="33"/>
                  <a:pt x="501" y="15"/>
                  <a:pt x="504" y="6"/>
                </a:cubicBezTo>
                <a:cubicBezTo>
                  <a:pt x="504" y="3"/>
                  <a:pt x="507" y="0"/>
                  <a:pt x="510" y="0"/>
                </a:cubicBezTo>
                <a:cubicBezTo>
                  <a:pt x="513" y="0"/>
                  <a:pt x="516" y="3"/>
                  <a:pt x="516" y="6"/>
                </a:cubicBezTo>
                <a:cubicBezTo>
                  <a:pt x="516" y="29"/>
                  <a:pt x="433" y="38"/>
                  <a:pt x="365" y="42"/>
                </a:cubicBezTo>
                <a:cubicBezTo>
                  <a:pt x="364" y="292"/>
                  <a:pt x="293" y="976"/>
                  <a:pt x="233" y="1152"/>
                </a:cubicBezTo>
                <a:cubicBezTo>
                  <a:pt x="173" y="1332"/>
                  <a:pt x="93" y="1431"/>
                  <a:pt x="6" y="1431"/>
                </a:cubicBezTo>
                <a:cubicBezTo>
                  <a:pt x="3" y="1431"/>
                  <a:pt x="0" y="1428"/>
                  <a:pt x="0" y="1425"/>
                </a:cubicBezTo>
                <a:cubicBezTo>
                  <a:pt x="0" y="1422"/>
                  <a:pt x="3" y="1419"/>
                  <a:pt x="6" y="1419"/>
                </a:cubicBezTo>
                <a:close/>
              </a:path>
            </a:pathLst>
          </a:custGeom>
          <a:solidFill>
            <a:schemeClr val="accent1">
              <a:lumMod val="50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41" name="Freeform 25"/>
          <p:cNvSpPr>
            <a:spLocks/>
          </p:cNvSpPr>
          <p:nvPr/>
        </p:nvSpPr>
        <p:spPr bwMode="auto">
          <a:xfrm flipH="1">
            <a:off x="9401879" y="2788135"/>
            <a:ext cx="806472" cy="526190"/>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42" name="Rectangle 41"/>
          <p:cNvSpPr/>
          <p:nvPr/>
        </p:nvSpPr>
        <p:spPr bwMode="auto">
          <a:xfrm>
            <a:off x="126156" y="-1"/>
            <a:ext cx="12309437" cy="123213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endParaRPr lang="en-US" sz="2856" spc="-31" dirty="0">
              <a:gradFill>
                <a:gsLst>
                  <a:gs pos="2917">
                    <a:srgbClr val="FFFFFF"/>
                  </a:gs>
                  <a:gs pos="30000">
                    <a:srgbClr val="FFFFFF"/>
                  </a:gs>
                </a:gsLst>
                <a:lin ang="5400000" scaled="0"/>
              </a:gradFill>
              <a:latin typeface="Segoe UI Light"/>
            </a:endParaRPr>
          </a:p>
        </p:txBody>
      </p:sp>
      <p:sp>
        <p:nvSpPr>
          <p:cNvPr id="43"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Simplified compliance</a:t>
            </a:r>
          </a:p>
        </p:txBody>
      </p:sp>
      <p:sp>
        <p:nvSpPr>
          <p:cNvPr id="28" name="Rectangle 12"/>
          <p:cNvSpPr>
            <a:spLocks noChangeArrowheads="1"/>
          </p:cNvSpPr>
          <p:nvPr/>
        </p:nvSpPr>
        <p:spPr bwMode="auto">
          <a:xfrm flipH="1">
            <a:off x="8895220" y="5530894"/>
            <a:ext cx="1186803" cy="1476388"/>
          </a:xfrm>
          <a:prstGeom prst="rect">
            <a:avLst/>
          </a:prstGeom>
          <a:solidFill>
            <a:srgbClr val="80B940"/>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9" name="Rectangle 13"/>
          <p:cNvSpPr>
            <a:spLocks noChangeArrowheads="1"/>
          </p:cNvSpPr>
          <p:nvPr/>
        </p:nvSpPr>
        <p:spPr bwMode="auto">
          <a:xfrm flipH="1">
            <a:off x="8836932" y="5486252"/>
            <a:ext cx="1306617" cy="45335"/>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0" name="Rectangle 14"/>
          <p:cNvSpPr>
            <a:spLocks noChangeArrowheads="1"/>
          </p:cNvSpPr>
          <p:nvPr/>
        </p:nvSpPr>
        <p:spPr bwMode="auto">
          <a:xfrm flipH="1">
            <a:off x="9274091" y="6706130"/>
            <a:ext cx="155434" cy="301153"/>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1" name="Rectangle 15"/>
          <p:cNvSpPr>
            <a:spLocks noChangeArrowheads="1"/>
          </p:cNvSpPr>
          <p:nvPr/>
        </p:nvSpPr>
        <p:spPr bwMode="auto">
          <a:xfrm flipH="1">
            <a:off x="9544480" y="6706130"/>
            <a:ext cx="155434" cy="301153"/>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2" name="Rectangle 16"/>
          <p:cNvSpPr>
            <a:spLocks noChangeArrowheads="1"/>
          </p:cNvSpPr>
          <p:nvPr/>
        </p:nvSpPr>
        <p:spPr bwMode="auto">
          <a:xfrm flipH="1">
            <a:off x="9005318" y="5658570"/>
            <a:ext cx="960129" cy="155434"/>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3" name="Rectangle 17"/>
          <p:cNvSpPr>
            <a:spLocks noChangeArrowheads="1"/>
          </p:cNvSpPr>
          <p:nvPr/>
        </p:nvSpPr>
        <p:spPr bwMode="auto">
          <a:xfrm flipH="1">
            <a:off x="9005318" y="5922483"/>
            <a:ext cx="960129" cy="155434"/>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4" name="Rectangle 18"/>
          <p:cNvSpPr>
            <a:spLocks noChangeArrowheads="1"/>
          </p:cNvSpPr>
          <p:nvPr/>
        </p:nvSpPr>
        <p:spPr bwMode="auto">
          <a:xfrm flipH="1">
            <a:off x="9005318" y="6191255"/>
            <a:ext cx="960129" cy="152196"/>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5" name="Rectangle 19"/>
          <p:cNvSpPr>
            <a:spLocks noChangeArrowheads="1"/>
          </p:cNvSpPr>
          <p:nvPr/>
        </p:nvSpPr>
        <p:spPr bwMode="auto">
          <a:xfrm flipH="1">
            <a:off x="9005318" y="6456787"/>
            <a:ext cx="960129" cy="155434"/>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6" name="Rectangle 22"/>
          <p:cNvSpPr>
            <a:spLocks noChangeArrowheads="1"/>
          </p:cNvSpPr>
          <p:nvPr/>
        </p:nvSpPr>
        <p:spPr bwMode="auto">
          <a:xfrm flipH="1">
            <a:off x="9089513" y="5301674"/>
            <a:ext cx="142481" cy="184578"/>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7" name="Rectangle 23"/>
          <p:cNvSpPr>
            <a:spLocks noChangeArrowheads="1"/>
          </p:cNvSpPr>
          <p:nvPr/>
        </p:nvSpPr>
        <p:spPr bwMode="auto">
          <a:xfrm flipH="1">
            <a:off x="9280567" y="5301674"/>
            <a:ext cx="142481" cy="184578"/>
          </a:xfrm>
          <a:prstGeom prst="rect">
            <a:avLst/>
          </a:prstGeom>
          <a:solidFill>
            <a:schemeClr val="accent6">
              <a:lumMod val="75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Tree>
    <p:extLst>
      <p:ext uri="{BB962C8B-B14F-4D97-AF65-F5344CB8AC3E}">
        <p14:creationId xmlns:p14="http://schemas.microsoft.com/office/powerpoint/2010/main" val="1180281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down)">
                                      <p:cBhvr>
                                        <p:cTn id="12" dur="500"/>
                                        <p:tgtEl>
                                          <p:spTgt spid="6"/>
                                        </p:tgtEl>
                                      </p:cBhvr>
                                    </p:animEffect>
                                  </p:childTnLst>
                                </p:cTn>
                              </p:par>
                              <p:par>
                                <p:cTn id="13" presetID="12" presetClass="entr" presetSubtype="1"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7555" y="1432484"/>
            <a:ext cx="7164763" cy="4907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6877273" y="2690698"/>
            <a:ext cx="2969277" cy="2783007"/>
          </a:xfrm>
          <a:custGeom>
            <a:avLst/>
            <a:gdLst>
              <a:gd name="connsiteX0" fmla="*/ 0 w 1929372"/>
              <a:gd name="connsiteY0" fmla="*/ 812292 h 1624584"/>
              <a:gd name="connsiteX1" fmla="*/ 964686 w 1929372"/>
              <a:gd name="connsiteY1" fmla="*/ 0 h 1624584"/>
              <a:gd name="connsiteX2" fmla="*/ 1929372 w 1929372"/>
              <a:gd name="connsiteY2" fmla="*/ 812292 h 1624584"/>
              <a:gd name="connsiteX3" fmla="*/ 964686 w 1929372"/>
              <a:gd name="connsiteY3" fmla="*/ 1624584 h 1624584"/>
              <a:gd name="connsiteX4" fmla="*/ 0 w 1929372"/>
              <a:gd name="connsiteY4" fmla="*/ 812292 h 162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72" h="1624584">
                <a:moveTo>
                  <a:pt x="0" y="812292"/>
                </a:moveTo>
                <a:cubicBezTo>
                  <a:pt x="0" y="363676"/>
                  <a:pt x="431905" y="0"/>
                  <a:pt x="964686" y="0"/>
                </a:cubicBezTo>
                <a:cubicBezTo>
                  <a:pt x="1497467" y="0"/>
                  <a:pt x="1929372" y="363676"/>
                  <a:pt x="1929372" y="812292"/>
                </a:cubicBezTo>
                <a:cubicBezTo>
                  <a:pt x="1929372" y="1260908"/>
                  <a:pt x="1497467" y="1624584"/>
                  <a:pt x="964686" y="1624584"/>
                </a:cubicBezTo>
                <a:cubicBezTo>
                  <a:pt x="431905" y="1624584"/>
                  <a:pt x="0" y="1260908"/>
                  <a:pt x="0" y="812292"/>
                </a:cubicBezTo>
                <a:close/>
              </a:path>
            </a:pathLst>
          </a:custGeom>
          <a:noFill/>
          <a:ln w="38100">
            <a:solidFill>
              <a:srgbClr val="80B940"/>
            </a:solidFill>
          </a:ln>
        </p:spPr>
        <p:style>
          <a:lnRef idx="2">
            <a:schemeClr val="lt1">
              <a:hueOff val="0"/>
              <a:satOff val="0"/>
              <a:lumOff val="0"/>
              <a:alphaOff val="0"/>
            </a:schemeClr>
          </a:lnRef>
          <a:fillRef idx="1">
            <a:schemeClr val="accent5">
              <a:alpha val="50000"/>
              <a:hueOff val="-12397374"/>
              <a:satOff val="18550"/>
              <a:lumOff val="-20783"/>
              <a:alphaOff val="0"/>
            </a:schemeClr>
          </a:fillRef>
          <a:effectRef idx="0">
            <a:schemeClr val="accent5">
              <a:alpha val="50000"/>
              <a:hueOff val="-12397374"/>
              <a:satOff val="18550"/>
              <a:lumOff val="-20783"/>
              <a:alphaOff val="0"/>
            </a:schemeClr>
          </a:effectRef>
          <a:fontRef idx="minor">
            <a:schemeClr val="tx1"/>
          </a:fontRef>
        </p:style>
        <p:txBody>
          <a:bodyPr spcFirstLastPara="0" vert="horz" wrap="square" lIns="151368" tIns="191184" rIns="652822" bIns="0" numCol="1" spcCol="1270" anchor="ctr" anchorCtr="0">
            <a:noAutofit/>
          </a:bodyPr>
          <a:lstStyle/>
          <a:p>
            <a:pPr defTabSz="1087930">
              <a:lnSpc>
                <a:spcPct val="90000"/>
              </a:lnSpc>
              <a:spcBef>
                <a:spcPct val="0"/>
              </a:spcBef>
            </a:pPr>
            <a:r>
              <a:rPr lang="en-US" sz="3672" dirty="0">
                <a:solidFill>
                  <a:prstClr val="black"/>
                </a:solidFill>
              </a:rPr>
              <a:t>  </a:t>
            </a:r>
          </a:p>
        </p:txBody>
      </p:sp>
      <p:sp>
        <p:nvSpPr>
          <p:cNvPr id="14" name="Rectangle 13"/>
          <p:cNvSpPr/>
          <p:nvPr/>
        </p:nvSpPr>
        <p:spPr bwMode="auto">
          <a:xfrm>
            <a:off x="126156" y="-1"/>
            <a:ext cx="12309437" cy="123213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endParaRPr lang="en-US" sz="2856" spc="-31" dirty="0">
              <a:gradFill>
                <a:gsLst>
                  <a:gs pos="2917">
                    <a:srgbClr val="FFFFFF"/>
                  </a:gs>
                  <a:gs pos="30000">
                    <a:srgbClr val="FFFFFF"/>
                  </a:gs>
                </a:gsLst>
                <a:lin ang="5400000" scaled="0"/>
              </a:gradFill>
              <a:latin typeface="Segoe UI Light"/>
            </a:endParaRPr>
          </a:p>
        </p:txBody>
      </p:sp>
      <p:sp>
        <p:nvSpPr>
          <p:cNvPr id="15" name="Title 1"/>
          <p:cNvSpPr txBox="1">
            <a:spLocks/>
          </p:cNvSpPr>
          <p:nvPr/>
        </p:nvSpPr>
        <p:spPr>
          <a:xfrm>
            <a:off x="572843" y="-20643"/>
            <a:ext cx="11300393"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a:lstStyle>
          <a:p>
            <a:r>
              <a:rPr lang="en-US" sz="5507" dirty="0">
                <a:solidFill>
                  <a:prstClr val="white"/>
                </a:solidFill>
              </a:rPr>
              <a:t>Continuous </a:t>
            </a:r>
            <a:r>
              <a:rPr lang="en-US" sz="5507" dirty="0" smtClean="0">
                <a:solidFill>
                  <a:prstClr val="white"/>
                </a:solidFill>
              </a:rPr>
              <a:t>compliance </a:t>
            </a:r>
            <a:r>
              <a:rPr lang="en-US" sz="5507" dirty="0">
                <a:solidFill>
                  <a:prstClr val="white"/>
                </a:solidFill>
              </a:rPr>
              <a:t>approach</a:t>
            </a:r>
          </a:p>
        </p:txBody>
      </p:sp>
      <p:sp>
        <p:nvSpPr>
          <p:cNvPr id="16" name="Half Frame 15"/>
          <p:cNvSpPr/>
          <p:nvPr/>
        </p:nvSpPr>
        <p:spPr>
          <a:xfrm rot="10800000">
            <a:off x="9058831" y="2800629"/>
            <a:ext cx="488312" cy="417783"/>
          </a:xfrm>
          <a:prstGeom prst="halfFram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sp>
        <p:nvSpPr>
          <p:cNvPr id="5" name="TextBox 4"/>
          <p:cNvSpPr txBox="1"/>
          <p:nvPr/>
        </p:nvSpPr>
        <p:spPr>
          <a:xfrm>
            <a:off x="9425152" y="2534999"/>
            <a:ext cx="1278864" cy="670445"/>
          </a:xfrm>
          <a:prstGeom prst="rect">
            <a:avLst/>
          </a:prstGeom>
          <a:noFill/>
        </p:spPr>
        <p:txBody>
          <a:bodyPr wrap="square" rtlCol="0">
            <a:spAutoFit/>
          </a:bodyPr>
          <a:lstStyle/>
          <a:p>
            <a:pPr algn="r" defTabSz="932597"/>
            <a:r>
              <a:rPr lang="en-US" sz="1836" dirty="0">
                <a:solidFill>
                  <a:srgbClr val="44546A"/>
                </a:solidFill>
              </a:rPr>
              <a:t>Security analytics</a:t>
            </a:r>
          </a:p>
        </p:txBody>
      </p:sp>
      <p:sp>
        <p:nvSpPr>
          <p:cNvPr id="22" name="TextBox 21"/>
          <p:cNvSpPr txBox="1"/>
          <p:nvPr/>
        </p:nvSpPr>
        <p:spPr>
          <a:xfrm>
            <a:off x="9552307" y="4316399"/>
            <a:ext cx="2303418" cy="670445"/>
          </a:xfrm>
          <a:prstGeom prst="rect">
            <a:avLst/>
          </a:prstGeom>
          <a:noFill/>
        </p:spPr>
        <p:txBody>
          <a:bodyPr wrap="square" rtlCol="0">
            <a:spAutoFit/>
          </a:bodyPr>
          <a:lstStyle/>
          <a:p>
            <a:pPr algn="r" defTabSz="932597"/>
            <a:r>
              <a:rPr lang="en-US" sz="1836" dirty="0">
                <a:solidFill>
                  <a:srgbClr val="44546A"/>
                </a:solidFill>
              </a:rPr>
              <a:t>Risk management best practices</a:t>
            </a:r>
          </a:p>
        </p:txBody>
      </p:sp>
      <p:sp>
        <p:nvSpPr>
          <p:cNvPr id="23" name="TextBox 22"/>
          <p:cNvSpPr txBox="1"/>
          <p:nvPr/>
        </p:nvSpPr>
        <p:spPr>
          <a:xfrm>
            <a:off x="5568652" y="4316399"/>
            <a:ext cx="1559848" cy="958583"/>
          </a:xfrm>
          <a:prstGeom prst="rect">
            <a:avLst/>
          </a:prstGeom>
          <a:noFill/>
        </p:spPr>
        <p:txBody>
          <a:bodyPr wrap="square" rtlCol="0">
            <a:spAutoFit/>
          </a:bodyPr>
          <a:lstStyle/>
          <a:p>
            <a:pPr defTabSz="932597"/>
            <a:r>
              <a:rPr lang="en-US" sz="1836" dirty="0">
                <a:solidFill>
                  <a:srgbClr val="44546A"/>
                </a:solidFill>
              </a:rPr>
              <a:t>Security benchmark analysis</a:t>
            </a:r>
          </a:p>
        </p:txBody>
      </p:sp>
      <p:sp>
        <p:nvSpPr>
          <p:cNvPr id="24" name="TextBox 23"/>
          <p:cNvSpPr txBox="1"/>
          <p:nvPr/>
        </p:nvSpPr>
        <p:spPr>
          <a:xfrm>
            <a:off x="6106564" y="2534999"/>
            <a:ext cx="1066155" cy="670445"/>
          </a:xfrm>
          <a:prstGeom prst="rect">
            <a:avLst/>
          </a:prstGeom>
          <a:noFill/>
        </p:spPr>
        <p:txBody>
          <a:bodyPr wrap="square" rtlCol="0">
            <a:spAutoFit/>
          </a:bodyPr>
          <a:lstStyle/>
          <a:p>
            <a:pPr defTabSz="932597"/>
            <a:r>
              <a:rPr lang="en-US" sz="1836" dirty="0">
                <a:solidFill>
                  <a:srgbClr val="44546A"/>
                </a:solidFill>
              </a:rPr>
              <a:t>Test and audit</a:t>
            </a:r>
          </a:p>
        </p:txBody>
      </p:sp>
      <p:sp>
        <p:nvSpPr>
          <p:cNvPr id="6" name="TextBox 5"/>
          <p:cNvSpPr txBox="1"/>
          <p:nvPr/>
        </p:nvSpPr>
        <p:spPr>
          <a:xfrm>
            <a:off x="7132965" y="3347756"/>
            <a:ext cx="2504367" cy="1246787"/>
          </a:xfrm>
          <a:prstGeom prst="rect">
            <a:avLst/>
          </a:prstGeom>
          <a:noFill/>
        </p:spPr>
        <p:txBody>
          <a:bodyPr wrap="square" rtlCol="0">
            <a:spAutoFit/>
          </a:bodyPr>
          <a:lstStyle/>
          <a:p>
            <a:pPr algn="ctr" defTabSz="932597"/>
            <a:r>
              <a:rPr lang="en-US" sz="2448" dirty="0">
                <a:solidFill>
                  <a:srgbClr val="44546A"/>
                </a:solidFill>
              </a:rPr>
              <a:t>Security Compliance</a:t>
            </a:r>
          </a:p>
          <a:p>
            <a:pPr algn="ctr" defTabSz="932597"/>
            <a:r>
              <a:rPr lang="en-US" sz="2448" dirty="0">
                <a:solidFill>
                  <a:srgbClr val="44546A"/>
                </a:solidFill>
              </a:rPr>
              <a:t>Framework</a:t>
            </a:r>
          </a:p>
        </p:txBody>
      </p:sp>
      <p:sp>
        <p:nvSpPr>
          <p:cNvPr id="27" name="TextBox 26"/>
          <p:cNvSpPr txBox="1"/>
          <p:nvPr/>
        </p:nvSpPr>
        <p:spPr>
          <a:xfrm>
            <a:off x="568334" y="1563289"/>
            <a:ext cx="3726584" cy="3910366"/>
          </a:xfrm>
          <a:prstGeom prst="rect">
            <a:avLst/>
          </a:prstGeom>
          <a:noFill/>
        </p:spPr>
        <p:txBody>
          <a:bodyPr wrap="square" rtlCol="0">
            <a:spAutoFit/>
          </a:bodyPr>
          <a:lstStyle/>
          <a:p>
            <a:pPr marL="238007" indent="-238007" defTabSz="932559" fontAlgn="base">
              <a:lnSpc>
                <a:spcPct val="90000"/>
              </a:lnSpc>
              <a:spcBef>
                <a:spcPts val="1020"/>
              </a:spcBef>
              <a:buSzPct val="90000"/>
              <a:buFont typeface="Arial" pitchFamily="34" charset="0"/>
              <a:buChar char="•"/>
              <a:defRPr/>
            </a:pPr>
            <a:r>
              <a:rPr lang="en-US" sz="1836" dirty="0">
                <a:solidFill>
                  <a:prstClr val="white"/>
                </a:solidFill>
              </a:rPr>
              <a:t>Security goals set in context of business and industry requirements</a:t>
            </a:r>
          </a:p>
          <a:p>
            <a:pPr marL="238007" indent="-238007" defTabSz="932559" fontAlgn="base">
              <a:lnSpc>
                <a:spcPct val="90000"/>
              </a:lnSpc>
              <a:spcBef>
                <a:spcPts val="1020"/>
              </a:spcBef>
              <a:buSzPct val="90000"/>
              <a:buFont typeface="Arial" pitchFamily="34" charset="0"/>
              <a:buChar char="•"/>
              <a:defRPr/>
            </a:pPr>
            <a:r>
              <a:rPr lang="en-US" sz="1836" dirty="0">
                <a:solidFill>
                  <a:prstClr val="white"/>
                </a:solidFill>
              </a:rPr>
              <a:t>Security analytics &amp; best practices deployed to detect and respond to threats</a:t>
            </a:r>
          </a:p>
          <a:p>
            <a:pPr marL="238007" indent="-238007" defTabSz="932559" fontAlgn="base">
              <a:lnSpc>
                <a:spcPct val="90000"/>
              </a:lnSpc>
              <a:spcBef>
                <a:spcPts val="1020"/>
              </a:spcBef>
              <a:buSzPct val="90000"/>
              <a:buFont typeface="Arial" pitchFamily="34" charset="0"/>
              <a:buChar char="•"/>
              <a:defRPr/>
            </a:pPr>
            <a:r>
              <a:rPr lang="en-US" sz="1836" dirty="0">
                <a:solidFill>
                  <a:prstClr val="white"/>
                </a:solidFill>
              </a:rPr>
              <a:t>Benchmarked to a high bar of certifications and accreditations to ensure compliance </a:t>
            </a:r>
          </a:p>
          <a:p>
            <a:pPr marL="238007" indent="-238007" defTabSz="932559" fontAlgn="base">
              <a:lnSpc>
                <a:spcPct val="90000"/>
              </a:lnSpc>
              <a:spcBef>
                <a:spcPts val="1020"/>
              </a:spcBef>
              <a:buSzPct val="90000"/>
              <a:buFont typeface="Arial" pitchFamily="34" charset="0"/>
              <a:buChar char="•"/>
              <a:defRPr/>
            </a:pPr>
            <a:r>
              <a:rPr lang="en-US" sz="1836" dirty="0">
                <a:solidFill>
                  <a:prstClr val="white"/>
                </a:solidFill>
              </a:rPr>
              <a:t>Continual monitoring, test and audit</a:t>
            </a:r>
          </a:p>
          <a:p>
            <a:pPr marL="238007" indent="-238007" defTabSz="932559" fontAlgn="base">
              <a:lnSpc>
                <a:spcPct val="90000"/>
              </a:lnSpc>
              <a:spcBef>
                <a:spcPts val="1020"/>
              </a:spcBef>
              <a:buSzPct val="90000"/>
              <a:buFont typeface="Arial" pitchFamily="34" charset="0"/>
              <a:buChar char="•"/>
              <a:defRPr/>
            </a:pPr>
            <a:r>
              <a:rPr lang="en-US" sz="1836" dirty="0">
                <a:solidFill>
                  <a:prstClr val="white"/>
                </a:solidFill>
              </a:rPr>
              <a:t>Ongoing update of certifications for new services</a:t>
            </a:r>
          </a:p>
        </p:txBody>
      </p:sp>
      <p:cxnSp>
        <p:nvCxnSpPr>
          <p:cNvPr id="28" name="Straight Connector 27"/>
          <p:cNvCxnSpPr/>
          <p:nvPr/>
        </p:nvCxnSpPr>
        <p:spPr>
          <a:xfrm flipV="1">
            <a:off x="4465637" y="1432484"/>
            <a:ext cx="0" cy="4997592"/>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Isosceles Triangle 28"/>
          <p:cNvSpPr>
            <a:spLocks noChangeAspect="1"/>
          </p:cNvSpPr>
          <p:nvPr>
            <p:custDataLst>
              <p:tags r:id="rId1"/>
            </p:custDataLst>
          </p:nvPr>
        </p:nvSpPr>
        <p:spPr bwMode="auto">
          <a:xfrm rot="10800000">
            <a:off x="5258839" y="2005094"/>
            <a:ext cx="1368625" cy="288885"/>
          </a:xfrm>
          <a:prstGeom prst="triangle">
            <a:avLst/>
          </a:prstGeom>
          <a:solidFill>
            <a:srgbClr val="D1FFE6"/>
          </a:solidFill>
          <a:ln>
            <a:no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93228" tIns="46615" rIns="93228" bIns="46615" numCol="1" rtlCol="0" anchor="ctr" anchorCtr="0" compatLnSpc="1">
            <a:prstTxWarp prst="textNoShape">
              <a:avLst/>
            </a:prstTxWarp>
          </a:bodyPr>
          <a:lstStyle/>
          <a:p>
            <a:pPr algn="ctr" defTabSz="931956" fontAlgn="base">
              <a:spcBef>
                <a:spcPct val="0"/>
              </a:spcBef>
              <a:spcAft>
                <a:spcPct val="0"/>
              </a:spcAft>
            </a:pPr>
            <a:endParaRPr lang="en-US" sz="2311" dirty="0">
              <a:gradFill flip="none" rotWithShape="1">
                <a:gsLst>
                  <a:gs pos="0">
                    <a:srgbClr val="000000"/>
                  </a:gs>
                  <a:gs pos="100000">
                    <a:srgbClr val="000000"/>
                  </a:gs>
                </a:gsLst>
                <a:lin ang="5400000" scaled="0"/>
                <a:tileRect/>
              </a:gradFill>
              <a:latin typeface="Segoe Light" pitchFamily="34" charset="0"/>
            </a:endParaRPr>
          </a:p>
        </p:txBody>
      </p:sp>
      <p:sp>
        <p:nvSpPr>
          <p:cNvPr id="30" name="Rounded Rectangle 29"/>
          <p:cNvSpPr/>
          <p:nvPr>
            <p:custDataLst>
              <p:tags r:id="rId2"/>
            </p:custDataLst>
          </p:nvPr>
        </p:nvSpPr>
        <p:spPr bwMode="auto">
          <a:xfrm>
            <a:off x="4797555" y="1432484"/>
            <a:ext cx="7164763" cy="867644"/>
          </a:xfrm>
          <a:prstGeom prst="roundRect">
            <a:avLst>
              <a:gd name="adj" fmla="val 0"/>
            </a:avLst>
          </a:prstGeom>
          <a:solidFill>
            <a:srgbClr val="E8E8E8"/>
          </a:solidFill>
          <a:ln w="9525" cap="flat" cmpd="sng" algn="ctr">
            <a:noFill/>
            <a:prstDash val="solid"/>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93228" tIns="46615" rIns="93228" bIns="46615" numCol="1" rtlCol="0" anchor="ctr" anchorCtr="0" compatLnSpc="1">
            <a:prstTxWarp prst="textNoShape">
              <a:avLst/>
            </a:prstTxWarp>
          </a:bodyPr>
          <a:lstStyle/>
          <a:p>
            <a:pPr algn="ctr" defTabSz="931956" fontAlgn="base">
              <a:spcBef>
                <a:spcPct val="0"/>
              </a:spcBef>
              <a:spcAft>
                <a:spcPct val="0"/>
              </a:spcAft>
            </a:pPr>
            <a:endParaRPr lang="en-US" sz="2311" dirty="0">
              <a:gradFill flip="none" rotWithShape="1">
                <a:gsLst>
                  <a:gs pos="0">
                    <a:srgbClr val="000000"/>
                  </a:gs>
                  <a:gs pos="100000">
                    <a:srgbClr val="000000"/>
                  </a:gs>
                </a:gsLst>
                <a:lin ang="5400000" scaled="0"/>
                <a:tileRect/>
              </a:gradFill>
              <a:latin typeface="Segoe Light" pitchFamily="34" charset="0"/>
            </a:endParaRPr>
          </a:p>
        </p:txBody>
      </p:sp>
      <p:sp>
        <p:nvSpPr>
          <p:cNvPr id="32" name="Rounded Rectangle 31"/>
          <p:cNvSpPr/>
          <p:nvPr/>
        </p:nvSpPr>
        <p:spPr bwMode="auto">
          <a:xfrm>
            <a:off x="4903420" y="1564757"/>
            <a:ext cx="2939193" cy="603097"/>
          </a:xfrm>
          <a:prstGeom prst="roundRect">
            <a:avLst>
              <a:gd name="adj" fmla="val 0"/>
            </a:avLst>
          </a:prstGeom>
          <a:solidFill>
            <a:srgbClr val="C53E19"/>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4309" tIns="62154" rIns="124309" bIns="62154" numCol="1" rtlCol="0" anchor="ctr" anchorCtr="0" compatLnSpc="1">
            <a:prstTxWarp prst="textNoShape">
              <a:avLst/>
            </a:prstTxWarp>
          </a:bodyPr>
          <a:lstStyle/>
          <a:p>
            <a:pPr algn="ctr" defTabSz="931956" fontAlgn="base">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Business Objectives</a:t>
            </a:r>
          </a:p>
        </p:txBody>
      </p:sp>
      <p:sp>
        <p:nvSpPr>
          <p:cNvPr id="33" name="Rounded Rectangle 32"/>
          <p:cNvSpPr/>
          <p:nvPr/>
        </p:nvSpPr>
        <p:spPr bwMode="auto">
          <a:xfrm>
            <a:off x="8876772" y="1564757"/>
            <a:ext cx="2939193" cy="603097"/>
          </a:xfrm>
          <a:prstGeom prst="roundRect">
            <a:avLst>
              <a:gd name="adj" fmla="val 0"/>
            </a:avLst>
          </a:prstGeom>
          <a:solidFill>
            <a:srgbClr val="C53E19"/>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4309" tIns="62154" rIns="124309" bIns="62154" numCol="1" rtlCol="0" anchor="ctr" anchorCtr="0" compatLnSpc="1">
            <a:prstTxWarp prst="textNoShape">
              <a:avLst/>
            </a:prstTxWarp>
          </a:bodyPr>
          <a:lstStyle/>
          <a:p>
            <a:pPr algn="ctr" defTabSz="931956" fontAlgn="base">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Industry Standards </a:t>
            </a:r>
            <a:br>
              <a:rPr lang="en-US" sz="1632" dirty="0">
                <a:gradFill>
                  <a:gsLst>
                    <a:gs pos="0">
                      <a:srgbClr val="FFFFFF"/>
                    </a:gs>
                    <a:gs pos="100000">
                      <a:srgbClr val="FFFFFF"/>
                    </a:gs>
                  </a:gsLst>
                  <a:lin ang="5400000" scaled="0"/>
                </a:gradFill>
                <a:ea typeface="Segoe UI" pitchFamily="34" charset="0"/>
                <a:cs typeface="Segoe UI" pitchFamily="34" charset="0"/>
              </a:rPr>
            </a:br>
            <a:r>
              <a:rPr lang="en-US" sz="1632" dirty="0">
                <a:gradFill>
                  <a:gsLst>
                    <a:gs pos="0">
                      <a:srgbClr val="FFFFFF"/>
                    </a:gs>
                    <a:gs pos="100000">
                      <a:srgbClr val="FFFFFF"/>
                    </a:gs>
                  </a:gsLst>
                  <a:lin ang="5400000" scaled="0"/>
                </a:gradFill>
                <a:ea typeface="Segoe UI" pitchFamily="34" charset="0"/>
                <a:cs typeface="Segoe UI" pitchFamily="34" charset="0"/>
              </a:rPr>
              <a:t>&amp; Regulations</a:t>
            </a:r>
          </a:p>
        </p:txBody>
      </p:sp>
      <p:sp>
        <p:nvSpPr>
          <p:cNvPr id="34" name="Plus 33"/>
          <p:cNvSpPr>
            <a:spLocks noChangeAspect="1"/>
          </p:cNvSpPr>
          <p:nvPr/>
        </p:nvSpPr>
        <p:spPr bwMode="auto">
          <a:xfrm>
            <a:off x="8056596" y="1563289"/>
            <a:ext cx="606192" cy="606034"/>
          </a:xfrm>
          <a:prstGeom prst="mathPlus">
            <a:avLst>
              <a:gd name="adj1" fmla="val 15301"/>
            </a:avLst>
          </a:prstGeom>
          <a:solidFill>
            <a:srgbClr val="E34F24"/>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24309" tIns="62154" rIns="124309" bIns="62154" numCol="1" rtlCol="0" anchor="ctr" anchorCtr="0" compatLnSpc="1">
            <a:prstTxWarp prst="textNoShape">
              <a:avLst/>
            </a:prstTxWarp>
          </a:bodyPr>
          <a:lstStyle/>
          <a:p>
            <a:pPr algn="ctr" defTabSz="931956" fontAlgn="base">
              <a:spcBef>
                <a:spcPct val="0"/>
              </a:spcBef>
              <a:spcAft>
                <a:spcPct val="0"/>
              </a:spcAft>
            </a:pPr>
            <a:endParaRPr lang="en-US" sz="2311" dirty="0">
              <a:solidFill>
                <a:srgbClr val="00A600"/>
              </a:solidFill>
              <a:latin typeface="Segoe Light" pitchFamily="34" charset="0"/>
            </a:endParaRPr>
          </a:p>
        </p:txBody>
      </p:sp>
      <p:sp>
        <p:nvSpPr>
          <p:cNvPr id="35" name="Half Frame 34"/>
          <p:cNvSpPr/>
          <p:nvPr/>
        </p:nvSpPr>
        <p:spPr>
          <a:xfrm rot="20997479" flipV="1">
            <a:off x="9458646" y="4465895"/>
            <a:ext cx="488312" cy="414519"/>
          </a:xfrm>
          <a:prstGeom prst="halfFram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sp>
        <p:nvSpPr>
          <p:cNvPr id="36" name="Half Frame 35"/>
          <p:cNvSpPr/>
          <p:nvPr/>
        </p:nvSpPr>
        <p:spPr>
          <a:xfrm rot="6385926" flipV="1">
            <a:off x="6986506" y="4733379"/>
            <a:ext cx="372425" cy="408718"/>
          </a:xfrm>
          <a:prstGeom prst="halfFram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sp>
        <p:nvSpPr>
          <p:cNvPr id="37" name="Half Frame 36"/>
          <p:cNvSpPr/>
          <p:nvPr/>
        </p:nvSpPr>
        <p:spPr>
          <a:xfrm rot="10800000" flipV="1">
            <a:off x="7095307" y="2966099"/>
            <a:ext cx="372425" cy="408718"/>
          </a:xfrm>
          <a:prstGeom prst="halfFram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sp>
        <p:nvSpPr>
          <p:cNvPr id="38" name="Isosceles Triangle 37"/>
          <p:cNvSpPr>
            <a:spLocks noChangeAspect="1"/>
          </p:cNvSpPr>
          <p:nvPr>
            <p:custDataLst>
              <p:tags r:id="rId3"/>
            </p:custDataLst>
          </p:nvPr>
        </p:nvSpPr>
        <p:spPr bwMode="auto">
          <a:xfrm rot="10800000">
            <a:off x="7695624" y="2300638"/>
            <a:ext cx="1368625" cy="288885"/>
          </a:xfrm>
          <a:prstGeom prst="triangle">
            <a:avLst/>
          </a:prstGeom>
          <a:solidFill>
            <a:srgbClr val="E8E8E8"/>
          </a:solidFill>
          <a:ln>
            <a:no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93228" tIns="46615" rIns="93228" bIns="46615" numCol="1" rtlCol="0" anchor="ctr" anchorCtr="0" compatLnSpc="1">
            <a:prstTxWarp prst="textNoShape">
              <a:avLst/>
            </a:prstTxWarp>
          </a:bodyPr>
          <a:lstStyle/>
          <a:p>
            <a:pPr algn="ctr" defTabSz="931956" fontAlgn="base">
              <a:spcBef>
                <a:spcPct val="0"/>
              </a:spcBef>
              <a:spcAft>
                <a:spcPct val="0"/>
              </a:spcAft>
            </a:pPr>
            <a:endParaRPr lang="en-US" sz="2311" dirty="0">
              <a:gradFill flip="none" rotWithShape="1">
                <a:gsLst>
                  <a:gs pos="0">
                    <a:srgbClr val="000000"/>
                  </a:gs>
                  <a:gs pos="100000">
                    <a:srgbClr val="000000"/>
                  </a:gs>
                </a:gsLst>
                <a:lin ang="5400000" scaled="0"/>
                <a:tileRect/>
              </a:gradFill>
              <a:latin typeface="Segoe Light" pitchFamily="34" charset="0"/>
            </a:endParaRPr>
          </a:p>
        </p:txBody>
      </p:sp>
      <p:sp>
        <p:nvSpPr>
          <p:cNvPr id="39" name="Round Same Side Corner Rectangle 38"/>
          <p:cNvSpPr/>
          <p:nvPr/>
        </p:nvSpPr>
        <p:spPr bwMode="auto">
          <a:xfrm>
            <a:off x="4797555" y="5810198"/>
            <a:ext cx="7164763" cy="530254"/>
          </a:xfrm>
          <a:prstGeom prst="round2SameRect">
            <a:avLst>
              <a:gd name="adj1" fmla="val 0"/>
              <a:gd name="adj2" fmla="val 0"/>
            </a:avLst>
          </a:prstGeom>
          <a:solidFill>
            <a:srgbClr val="ED7D3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1956" fontAlgn="base">
              <a:spcBef>
                <a:spcPct val="0"/>
              </a:spcBef>
              <a:spcAft>
                <a:spcPct val="0"/>
              </a:spcAft>
            </a:pPr>
            <a:r>
              <a:rPr lang="en-US" sz="2039" dirty="0">
                <a:gradFill>
                  <a:gsLst>
                    <a:gs pos="0">
                      <a:srgbClr val="FFFFFF"/>
                    </a:gs>
                    <a:gs pos="100000">
                      <a:srgbClr val="FFFFFF"/>
                    </a:gs>
                  </a:gsLst>
                  <a:lin ang="5400000" scaled="0"/>
                </a:gradFill>
                <a:ea typeface="Segoe UI" pitchFamily="34" charset="0"/>
                <a:cs typeface="Segoe UI" pitchFamily="34" charset="0"/>
              </a:rPr>
              <a:t>Certificates and Attestations</a:t>
            </a:r>
          </a:p>
        </p:txBody>
      </p:sp>
      <p:sp>
        <p:nvSpPr>
          <p:cNvPr id="40" name="Isosceles Triangle 39"/>
          <p:cNvSpPr>
            <a:spLocks noChangeAspect="1"/>
          </p:cNvSpPr>
          <p:nvPr>
            <p:custDataLst>
              <p:tags r:id="rId4"/>
            </p:custDataLst>
          </p:nvPr>
        </p:nvSpPr>
        <p:spPr bwMode="auto">
          <a:xfrm rot="10800000">
            <a:off x="7695624" y="5514013"/>
            <a:ext cx="1368625" cy="386070"/>
          </a:xfrm>
          <a:prstGeom prst="triangle">
            <a:avLst/>
          </a:prstGeom>
          <a:solidFill>
            <a:srgbClr val="E8E8E8"/>
          </a:solidFill>
          <a:ln>
            <a:no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93228" tIns="46615" rIns="93228" bIns="46615" numCol="1" rtlCol="0" anchor="ctr" anchorCtr="0" compatLnSpc="1">
            <a:prstTxWarp prst="textNoShape">
              <a:avLst/>
            </a:prstTxWarp>
          </a:bodyPr>
          <a:lstStyle/>
          <a:p>
            <a:pPr algn="ctr" defTabSz="931956" fontAlgn="base">
              <a:spcBef>
                <a:spcPct val="0"/>
              </a:spcBef>
              <a:spcAft>
                <a:spcPct val="0"/>
              </a:spcAft>
            </a:pPr>
            <a:endParaRPr lang="en-US" sz="2311" dirty="0">
              <a:gradFill flip="none" rotWithShape="1">
                <a:gsLst>
                  <a:gs pos="0">
                    <a:srgbClr val="000000"/>
                  </a:gs>
                  <a:gs pos="100000">
                    <a:srgbClr val="000000"/>
                  </a:gs>
                </a:gsLst>
                <a:lin ang="5400000" scaled="0"/>
                <a:tileRect/>
              </a:gradFill>
              <a:latin typeface="Segoe Light" pitchFamily="34" charset="0"/>
            </a:endParaRPr>
          </a:p>
        </p:txBody>
      </p:sp>
    </p:spTree>
    <p:extLst>
      <p:ext uri="{BB962C8B-B14F-4D97-AF65-F5344CB8AC3E}">
        <p14:creationId xmlns:p14="http://schemas.microsoft.com/office/powerpoint/2010/main" val="3825963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Horizontal)">
                                      <p:cBhvr>
                                        <p:cTn id="7" dur="500"/>
                                        <p:tgtEl>
                                          <p:spTgt spid="28"/>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out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681997" y="4047684"/>
            <a:ext cx="7751524" cy="698437"/>
            <a:chOff x="693738" y="4027903"/>
            <a:chExt cx="2259244" cy="1035439"/>
          </a:xfrm>
        </p:grpSpPr>
        <p:sp>
          <p:nvSpPr>
            <p:cNvPr id="96" name="TextBox 95"/>
            <p:cNvSpPr txBox="1"/>
            <p:nvPr/>
          </p:nvSpPr>
          <p:spPr>
            <a:xfrm>
              <a:off x="693738" y="4027903"/>
              <a:ext cx="2259244" cy="1035439"/>
            </a:xfrm>
            <a:prstGeom prst="rect">
              <a:avLst/>
            </a:prstGeom>
            <a:solidFill>
              <a:schemeClr val="bg1">
                <a:lumMod val="95000"/>
              </a:schemeClr>
            </a:solidFill>
          </p:spPr>
          <p:txBody>
            <a:bodyPr wrap="square" lIns="93260" tIns="139891" rIns="0" rtlCol="0">
              <a:noAutofit/>
            </a:bodyPr>
            <a:lstStyle/>
            <a:p>
              <a:endParaRPr lang="en-US" sz="2856" kern="0" dirty="0">
                <a:solidFill>
                  <a:srgbClr val="FFFFFF"/>
                </a:solidFill>
                <a:latin typeface="Segoe UI Light"/>
              </a:endParaRPr>
            </a:p>
          </p:txBody>
        </p:sp>
        <p:sp>
          <p:nvSpPr>
            <p:cNvPr id="97" name="Rectangle 96"/>
            <p:cNvSpPr/>
            <p:nvPr/>
          </p:nvSpPr>
          <p:spPr>
            <a:xfrm>
              <a:off x="808468" y="4121016"/>
              <a:ext cx="2045313" cy="899124"/>
            </a:xfrm>
            <a:prstGeom prst="rect">
              <a:avLst/>
            </a:prstGeom>
          </p:spPr>
          <p:txBody>
            <a:bodyPr wrap="square">
              <a:spAutoFit/>
            </a:bodyPr>
            <a:lstStyle/>
            <a:p>
              <a:pPr algn="ctr"/>
              <a:r>
                <a:rPr lang="en-US" sz="3264" dirty="0">
                  <a:solidFill>
                    <a:srgbClr val="44546A"/>
                  </a:solidFill>
                  <a:latin typeface="Segoe UI Light"/>
                </a:rPr>
                <a:t>Unified platform for modern business</a:t>
              </a:r>
            </a:p>
          </p:txBody>
        </p:sp>
      </p:grpSp>
      <p:sp>
        <p:nvSpPr>
          <p:cNvPr id="4" name="Title 1"/>
          <p:cNvSpPr>
            <a:spLocks noGrp="1"/>
          </p:cNvSpPr>
          <p:nvPr>
            <p:ph type="title"/>
          </p:nvPr>
        </p:nvSpPr>
        <p:spPr>
          <a:xfrm>
            <a:off x="572843" y="353851"/>
            <a:ext cx="7279257" cy="839013"/>
          </a:xfrm>
        </p:spPr>
        <p:txBody>
          <a:bodyPr>
            <a:normAutofit fontScale="90000"/>
          </a:bodyPr>
          <a:lstStyle/>
          <a:p>
            <a:r>
              <a:rPr lang="en-US" dirty="0" smtClean="0"/>
              <a:t>Microsoft commitment</a:t>
            </a:r>
            <a:endParaRPr lang="en-US" dirty="0"/>
          </a:p>
        </p:txBody>
      </p:sp>
      <p:sp>
        <p:nvSpPr>
          <p:cNvPr id="7" name="Rectangle 6"/>
          <p:cNvSpPr/>
          <p:nvPr/>
        </p:nvSpPr>
        <p:spPr bwMode="auto">
          <a:xfrm>
            <a:off x="681997" y="1475683"/>
            <a:ext cx="2581746" cy="2581747"/>
          </a:xfrm>
          <a:prstGeom prst="rect">
            <a:avLst/>
          </a:prstGeom>
          <a:solidFill>
            <a:srgbClr val="0171B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r>
              <a:rPr lang="en-US" sz="3264" spc="-31" dirty="0">
                <a:gradFill>
                  <a:gsLst>
                    <a:gs pos="2917">
                      <a:srgbClr val="FFFFFF"/>
                    </a:gs>
                    <a:gs pos="30000">
                      <a:srgbClr val="FFFFFF"/>
                    </a:gs>
                  </a:gsLst>
                  <a:lin ang="5400000" scaled="0"/>
                </a:gradFill>
                <a:latin typeface="Segoe UI Light"/>
              </a:rPr>
              <a:t>Enhance Security</a:t>
            </a:r>
          </a:p>
        </p:txBody>
      </p:sp>
      <p:grpSp>
        <p:nvGrpSpPr>
          <p:cNvPr id="87" name="Group 86"/>
          <p:cNvGrpSpPr/>
          <p:nvPr/>
        </p:nvGrpSpPr>
        <p:grpSpPr>
          <a:xfrm>
            <a:off x="2656348" y="3525927"/>
            <a:ext cx="278486" cy="237398"/>
            <a:chOff x="-626081" y="2494944"/>
            <a:chExt cx="387350" cy="330200"/>
          </a:xfrm>
          <a:solidFill>
            <a:schemeClr val="bg1"/>
          </a:solidFill>
        </p:grpSpPr>
        <p:sp>
          <p:nvSpPr>
            <p:cNvPr id="82" name="Rectangle 12"/>
            <p:cNvSpPr>
              <a:spLocks noChangeArrowheads="1"/>
            </p:cNvSpPr>
            <p:nvPr/>
          </p:nvSpPr>
          <p:spPr bwMode="auto">
            <a:xfrm>
              <a:off x="-626081" y="2623532"/>
              <a:ext cx="304800" cy="76200"/>
            </a:xfrm>
            <a:prstGeom prst="rect">
              <a:avLst/>
            </a:prstGeom>
            <a:grpFill/>
            <a:ln w="0">
              <a:noFill/>
              <a:prstDash val="solid"/>
              <a:miter lim="800000"/>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3" name="Freeform 13"/>
            <p:cNvSpPr>
              <a:spLocks/>
            </p:cNvSpPr>
            <p:nvPr/>
          </p:nvSpPr>
          <p:spPr bwMode="auto">
            <a:xfrm>
              <a:off x="-511781" y="2494944"/>
              <a:ext cx="273050" cy="330200"/>
            </a:xfrm>
            <a:custGeom>
              <a:avLst/>
              <a:gdLst>
                <a:gd name="T0" fmla="*/ 3 w 517"/>
                <a:gd name="T1" fmla="*/ 0 h 624"/>
                <a:gd name="T2" fmla="*/ 207 w 517"/>
                <a:gd name="T3" fmla="*/ 0 h 624"/>
                <a:gd name="T4" fmla="*/ 415 w 517"/>
                <a:gd name="T5" fmla="*/ 209 h 624"/>
                <a:gd name="T6" fmla="*/ 517 w 517"/>
                <a:gd name="T7" fmla="*/ 311 h 624"/>
                <a:gd name="T8" fmla="*/ 517 w 517"/>
                <a:gd name="T9" fmla="*/ 311 h 624"/>
                <a:gd name="T10" fmla="*/ 517 w 517"/>
                <a:gd name="T11" fmla="*/ 311 h 624"/>
                <a:gd name="T12" fmla="*/ 415 w 517"/>
                <a:gd name="T13" fmla="*/ 412 h 624"/>
                <a:gd name="T14" fmla="*/ 415 w 517"/>
                <a:gd name="T15" fmla="*/ 412 h 624"/>
                <a:gd name="T16" fmla="*/ 203 w 517"/>
                <a:gd name="T17" fmla="*/ 624 h 624"/>
                <a:gd name="T18" fmla="*/ 0 w 517"/>
                <a:gd name="T19" fmla="*/ 624 h 624"/>
                <a:gd name="T20" fmla="*/ 313 w 517"/>
                <a:gd name="T21" fmla="*/ 311 h 624"/>
                <a:gd name="T22" fmla="*/ 3 w 517"/>
                <a:gd name="T2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624">
                  <a:moveTo>
                    <a:pt x="3" y="0"/>
                  </a:moveTo>
                  <a:lnTo>
                    <a:pt x="207" y="0"/>
                  </a:lnTo>
                  <a:lnTo>
                    <a:pt x="415" y="209"/>
                  </a:lnTo>
                  <a:lnTo>
                    <a:pt x="517" y="311"/>
                  </a:lnTo>
                  <a:lnTo>
                    <a:pt x="517" y="311"/>
                  </a:lnTo>
                  <a:lnTo>
                    <a:pt x="517" y="311"/>
                  </a:lnTo>
                  <a:lnTo>
                    <a:pt x="415" y="412"/>
                  </a:lnTo>
                  <a:lnTo>
                    <a:pt x="415" y="412"/>
                  </a:lnTo>
                  <a:lnTo>
                    <a:pt x="203" y="624"/>
                  </a:lnTo>
                  <a:lnTo>
                    <a:pt x="0" y="624"/>
                  </a:lnTo>
                  <a:lnTo>
                    <a:pt x="313" y="311"/>
                  </a:lnTo>
                  <a:lnTo>
                    <a:pt x="3"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grpSp>
      <p:sp>
        <p:nvSpPr>
          <p:cNvPr id="103" name="Rectangle 102"/>
          <p:cNvSpPr/>
          <p:nvPr/>
        </p:nvSpPr>
        <p:spPr>
          <a:xfrm>
            <a:off x="2889352" y="3215492"/>
            <a:ext cx="374205" cy="790847"/>
          </a:xfrm>
          <a:custGeom>
            <a:avLst/>
            <a:gdLst/>
            <a:ahLst/>
            <a:cxnLst/>
            <a:rect l="l" t="t" r="r" b="b"/>
            <a:pathLst>
              <a:path w="366901" h="775411">
                <a:moveTo>
                  <a:pt x="0" y="0"/>
                </a:moveTo>
                <a:lnTo>
                  <a:pt x="366901" y="0"/>
                </a:lnTo>
                <a:lnTo>
                  <a:pt x="366901" y="775411"/>
                </a:lnTo>
                <a:lnTo>
                  <a:pt x="0" y="775411"/>
                </a:lnTo>
                <a:lnTo>
                  <a:pt x="0" y="667958"/>
                </a:lnTo>
                <a:cubicBezTo>
                  <a:pt x="102800" y="632090"/>
                  <a:pt x="176059" y="534063"/>
                  <a:pt x="176059" y="418925"/>
                </a:cubicBezTo>
                <a:cubicBezTo>
                  <a:pt x="176059" y="303788"/>
                  <a:pt x="102800" y="205761"/>
                  <a:pt x="0" y="169892"/>
                </a:cubicBezTo>
                <a:close/>
              </a:path>
            </a:pathLst>
          </a:custGeom>
          <a:solidFill>
            <a:srgbClr val="0171B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endParaRPr lang="en-US" sz="3264" spc="-31" dirty="0">
              <a:gradFill>
                <a:gsLst>
                  <a:gs pos="2917">
                    <a:srgbClr val="FFFFFF"/>
                  </a:gs>
                  <a:gs pos="30000">
                    <a:srgbClr val="FFFFFF"/>
                  </a:gs>
                </a:gsLst>
                <a:lin ang="5400000" scaled="0"/>
              </a:gradFill>
              <a:latin typeface="Segoe UI Light"/>
            </a:endParaRPr>
          </a:p>
        </p:txBody>
      </p:sp>
      <p:sp>
        <p:nvSpPr>
          <p:cNvPr id="76" name="Oval 75"/>
          <p:cNvSpPr/>
          <p:nvPr/>
        </p:nvSpPr>
        <p:spPr>
          <a:xfrm>
            <a:off x="2513251" y="3366561"/>
            <a:ext cx="541797" cy="54179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sp>
        <p:nvSpPr>
          <p:cNvPr id="75" name="Freeform 7"/>
          <p:cNvSpPr>
            <a:spLocks/>
          </p:cNvSpPr>
          <p:nvPr/>
        </p:nvSpPr>
        <p:spPr bwMode="auto">
          <a:xfrm>
            <a:off x="2638548" y="3390889"/>
            <a:ext cx="476551" cy="383715"/>
          </a:xfrm>
          <a:custGeom>
            <a:avLst/>
            <a:gdLst>
              <a:gd name="T0" fmla="*/ 2899 w 3459"/>
              <a:gd name="T1" fmla="*/ 0 h 2791"/>
              <a:gd name="T2" fmla="*/ 3459 w 3459"/>
              <a:gd name="T3" fmla="*/ 560 h 2791"/>
              <a:gd name="T4" fmla="*/ 1227 w 3459"/>
              <a:gd name="T5" fmla="*/ 2791 h 2791"/>
              <a:gd name="T6" fmla="*/ 1227 w 3459"/>
              <a:gd name="T7" fmla="*/ 2791 h 2791"/>
              <a:gd name="T8" fmla="*/ 0 w 3459"/>
              <a:gd name="T9" fmla="*/ 1562 h 2791"/>
              <a:gd name="T10" fmla="*/ 559 w 3459"/>
              <a:gd name="T11" fmla="*/ 1004 h 2791"/>
              <a:gd name="T12" fmla="*/ 1227 w 3459"/>
              <a:gd name="T13" fmla="*/ 1672 h 2791"/>
              <a:gd name="T14" fmla="*/ 2899 w 3459"/>
              <a:gd name="T15" fmla="*/ 0 h 27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9" h="2791">
                <a:moveTo>
                  <a:pt x="2899" y="0"/>
                </a:moveTo>
                <a:lnTo>
                  <a:pt x="3459" y="560"/>
                </a:lnTo>
                <a:lnTo>
                  <a:pt x="1227" y="2791"/>
                </a:lnTo>
                <a:lnTo>
                  <a:pt x="1227" y="2791"/>
                </a:lnTo>
                <a:lnTo>
                  <a:pt x="0" y="1562"/>
                </a:lnTo>
                <a:lnTo>
                  <a:pt x="559" y="1004"/>
                </a:lnTo>
                <a:lnTo>
                  <a:pt x="1227" y="1672"/>
                </a:lnTo>
                <a:lnTo>
                  <a:pt x="2899" y="0"/>
                </a:lnTo>
                <a:close/>
              </a:path>
            </a:pathLst>
          </a:custGeom>
          <a:solidFill>
            <a:schemeClr val="bg1"/>
          </a:solidFill>
          <a:ln w="0">
            <a:noFill/>
            <a:prstDash val="solid"/>
            <a:round/>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3" name="Rectangle 72"/>
          <p:cNvSpPr/>
          <p:nvPr/>
        </p:nvSpPr>
        <p:spPr bwMode="auto">
          <a:xfrm>
            <a:off x="3263743" y="1475683"/>
            <a:ext cx="2581746" cy="2581747"/>
          </a:xfrm>
          <a:prstGeom prst="rect">
            <a:avLst/>
          </a:prstGeom>
          <a:solidFill>
            <a:srgbClr val="80B94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r>
              <a:rPr lang="en-US" sz="3264" spc="-31" dirty="0">
                <a:gradFill>
                  <a:gsLst>
                    <a:gs pos="2917">
                      <a:srgbClr val="FFFFFF"/>
                    </a:gs>
                    <a:gs pos="30000">
                      <a:srgbClr val="FFFFFF"/>
                    </a:gs>
                  </a:gsLst>
                  <a:lin ang="5400000" scaled="0"/>
                </a:gradFill>
                <a:latin typeface="Segoe UI Light"/>
              </a:rPr>
              <a:t>Protect </a:t>
            </a:r>
          </a:p>
          <a:p>
            <a:pPr defTabSz="951466">
              <a:lnSpc>
                <a:spcPct val="90000"/>
              </a:lnSpc>
              <a:spcAft>
                <a:spcPts val="614"/>
              </a:spcAft>
            </a:pPr>
            <a:r>
              <a:rPr lang="en-US" sz="3264" spc="-31" dirty="0">
                <a:gradFill>
                  <a:gsLst>
                    <a:gs pos="2917">
                      <a:srgbClr val="FFFFFF"/>
                    </a:gs>
                    <a:gs pos="30000">
                      <a:srgbClr val="FFFFFF"/>
                    </a:gs>
                  </a:gsLst>
                  <a:lin ang="5400000" scaled="0"/>
                </a:gradFill>
                <a:latin typeface="Segoe UI Light"/>
              </a:rPr>
              <a:t>Privacy</a:t>
            </a:r>
          </a:p>
        </p:txBody>
      </p:sp>
      <p:grpSp>
        <p:nvGrpSpPr>
          <p:cNvPr id="104" name="Group 103"/>
          <p:cNvGrpSpPr/>
          <p:nvPr/>
        </p:nvGrpSpPr>
        <p:grpSpPr>
          <a:xfrm>
            <a:off x="5245557" y="3525927"/>
            <a:ext cx="278486" cy="237398"/>
            <a:chOff x="-626081" y="2494944"/>
            <a:chExt cx="387350" cy="330200"/>
          </a:xfrm>
          <a:solidFill>
            <a:schemeClr val="bg1"/>
          </a:solidFill>
        </p:grpSpPr>
        <p:sp>
          <p:nvSpPr>
            <p:cNvPr id="105" name="Rectangle 12"/>
            <p:cNvSpPr>
              <a:spLocks noChangeArrowheads="1"/>
            </p:cNvSpPr>
            <p:nvPr/>
          </p:nvSpPr>
          <p:spPr bwMode="auto">
            <a:xfrm>
              <a:off x="-626081" y="2623532"/>
              <a:ext cx="304800" cy="76200"/>
            </a:xfrm>
            <a:prstGeom prst="rect">
              <a:avLst/>
            </a:prstGeom>
            <a:grpFill/>
            <a:ln w="0">
              <a:noFill/>
              <a:prstDash val="solid"/>
              <a:miter lim="800000"/>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06" name="Freeform 13"/>
            <p:cNvSpPr>
              <a:spLocks/>
            </p:cNvSpPr>
            <p:nvPr/>
          </p:nvSpPr>
          <p:spPr bwMode="auto">
            <a:xfrm>
              <a:off x="-511781" y="2494944"/>
              <a:ext cx="273050" cy="330200"/>
            </a:xfrm>
            <a:custGeom>
              <a:avLst/>
              <a:gdLst>
                <a:gd name="T0" fmla="*/ 3 w 517"/>
                <a:gd name="T1" fmla="*/ 0 h 624"/>
                <a:gd name="T2" fmla="*/ 207 w 517"/>
                <a:gd name="T3" fmla="*/ 0 h 624"/>
                <a:gd name="T4" fmla="*/ 415 w 517"/>
                <a:gd name="T5" fmla="*/ 209 h 624"/>
                <a:gd name="T6" fmla="*/ 517 w 517"/>
                <a:gd name="T7" fmla="*/ 311 h 624"/>
                <a:gd name="T8" fmla="*/ 517 w 517"/>
                <a:gd name="T9" fmla="*/ 311 h 624"/>
                <a:gd name="T10" fmla="*/ 517 w 517"/>
                <a:gd name="T11" fmla="*/ 311 h 624"/>
                <a:gd name="T12" fmla="*/ 415 w 517"/>
                <a:gd name="T13" fmla="*/ 412 h 624"/>
                <a:gd name="T14" fmla="*/ 415 w 517"/>
                <a:gd name="T15" fmla="*/ 412 h 624"/>
                <a:gd name="T16" fmla="*/ 203 w 517"/>
                <a:gd name="T17" fmla="*/ 624 h 624"/>
                <a:gd name="T18" fmla="*/ 0 w 517"/>
                <a:gd name="T19" fmla="*/ 624 h 624"/>
                <a:gd name="T20" fmla="*/ 313 w 517"/>
                <a:gd name="T21" fmla="*/ 311 h 624"/>
                <a:gd name="T22" fmla="*/ 3 w 517"/>
                <a:gd name="T2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624">
                  <a:moveTo>
                    <a:pt x="3" y="0"/>
                  </a:moveTo>
                  <a:lnTo>
                    <a:pt x="207" y="0"/>
                  </a:lnTo>
                  <a:lnTo>
                    <a:pt x="415" y="209"/>
                  </a:lnTo>
                  <a:lnTo>
                    <a:pt x="517" y="311"/>
                  </a:lnTo>
                  <a:lnTo>
                    <a:pt x="517" y="311"/>
                  </a:lnTo>
                  <a:lnTo>
                    <a:pt x="517" y="311"/>
                  </a:lnTo>
                  <a:lnTo>
                    <a:pt x="415" y="412"/>
                  </a:lnTo>
                  <a:lnTo>
                    <a:pt x="415" y="412"/>
                  </a:lnTo>
                  <a:lnTo>
                    <a:pt x="203" y="624"/>
                  </a:lnTo>
                  <a:lnTo>
                    <a:pt x="0" y="624"/>
                  </a:lnTo>
                  <a:lnTo>
                    <a:pt x="313" y="311"/>
                  </a:lnTo>
                  <a:lnTo>
                    <a:pt x="3"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grpSp>
      <p:sp>
        <p:nvSpPr>
          <p:cNvPr id="107" name="Rectangle 102"/>
          <p:cNvSpPr/>
          <p:nvPr/>
        </p:nvSpPr>
        <p:spPr>
          <a:xfrm>
            <a:off x="5468161" y="3215492"/>
            <a:ext cx="374205" cy="790847"/>
          </a:xfrm>
          <a:custGeom>
            <a:avLst/>
            <a:gdLst/>
            <a:ahLst/>
            <a:cxnLst/>
            <a:rect l="l" t="t" r="r" b="b"/>
            <a:pathLst>
              <a:path w="366901" h="775411">
                <a:moveTo>
                  <a:pt x="0" y="0"/>
                </a:moveTo>
                <a:lnTo>
                  <a:pt x="366901" y="0"/>
                </a:lnTo>
                <a:lnTo>
                  <a:pt x="366901" y="775411"/>
                </a:lnTo>
                <a:lnTo>
                  <a:pt x="0" y="775411"/>
                </a:lnTo>
                <a:lnTo>
                  <a:pt x="0" y="667958"/>
                </a:lnTo>
                <a:cubicBezTo>
                  <a:pt x="102800" y="632090"/>
                  <a:pt x="176059" y="534063"/>
                  <a:pt x="176059" y="418925"/>
                </a:cubicBezTo>
                <a:cubicBezTo>
                  <a:pt x="176059" y="303788"/>
                  <a:pt x="102800" y="205761"/>
                  <a:pt x="0" y="169892"/>
                </a:cubicBezTo>
                <a:close/>
              </a:path>
            </a:pathLst>
          </a:custGeom>
          <a:solidFill>
            <a:srgbClr val="80B94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endParaRPr lang="en-US" sz="3264" spc="-31" dirty="0">
              <a:gradFill>
                <a:gsLst>
                  <a:gs pos="2917">
                    <a:srgbClr val="FFFFFF"/>
                  </a:gs>
                  <a:gs pos="30000">
                    <a:srgbClr val="FFFFFF"/>
                  </a:gs>
                </a:gsLst>
                <a:lin ang="5400000" scaled="0"/>
              </a:gradFill>
              <a:latin typeface="Segoe UI Light"/>
            </a:endParaRPr>
          </a:p>
        </p:txBody>
      </p:sp>
      <p:sp>
        <p:nvSpPr>
          <p:cNvPr id="108" name="Oval 107"/>
          <p:cNvSpPr/>
          <p:nvPr/>
        </p:nvSpPr>
        <p:spPr>
          <a:xfrm>
            <a:off x="5102460" y="3366561"/>
            <a:ext cx="541797" cy="54179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sp>
        <p:nvSpPr>
          <p:cNvPr id="109" name="Freeform 7"/>
          <p:cNvSpPr>
            <a:spLocks/>
          </p:cNvSpPr>
          <p:nvPr/>
        </p:nvSpPr>
        <p:spPr bwMode="auto">
          <a:xfrm>
            <a:off x="5227757" y="3390889"/>
            <a:ext cx="476551" cy="383715"/>
          </a:xfrm>
          <a:custGeom>
            <a:avLst/>
            <a:gdLst>
              <a:gd name="T0" fmla="*/ 2899 w 3459"/>
              <a:gd name="T1" fmla="*/ 0 h 2791"/>
              <a:gd name="T2" fmla="*/ 3459 w 3459"/>
              <a:gd name="T3" fmla="*/ 560 h 2791"/>
              <a:gd name="T4" fmla="*/ 1227 w 3459"/>
              <a:gd name="T5" fmla="*/ 2791 h 2791"/>
              <a:gd name="T6" fmla="*/ 1227 w 3459"/>
              <a:gd name="T7" fmla="*/ 2791 h 2791"/>
              <a:gd name="T8" fmla="*/ 0 w 3459"/>
              <a:gd name="T9" fmla="*/ 1562 h 2791"/>
              <a:gd name="T10" fmla="*/ 559 w 3459"/>
              <a:gd name="T11" fmla="*/ 1004 h 2791"/>
              <a:gd name="T12" fmla="*/ 1227 w 3459"/>
              <a:gd name="T13" fmla="*/ 1672 h 2791"/>
              <a:gd name="T14" fmla="*/ 2899 w 3459"/>
              <a:gd name="T15" fmla="*/ 0 h 27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9" h="2791">
                <a:moveTo>
                  <a:pt x="2899" y="0"/>
                </a:moveTo>
                <a:lnTo>
                  <a:pt x="3459" y="560"/>
                </a:lnTo>
                <a:lnTo>
                  <a:pt x="1227" y="2791"/>
                </a:lnTo>
                <a:lnTo>
                  <a:pt x="1227" y="2791"/>
                </a:lnTo>
                <a:lnTo>
                  <a:pt x="0" y="1562"/>
                </a:lnTo>
                <a:lnTo>
                  <a:pt x="559" y="1004"/>
                </a:lnTo>
                <a:lnTo>
                  <a:pt x="1227" y="1672"/>
                </a:lnTo>
                <a:lnTo>
                  <a:pt x="2899" y="0"/>
                </a:lnTo>
                <a:close/>
              </a:path>
            </a:pathLst>
          </a:custGeom>
          <a:solidFill>
            <a:schemeClr val="bg1"/>
          </a:solidFill>
          <a:ln w="0">
            <a:noFill/>
            <a:prstDash val="solid"/>
            <a:round/>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 name="Rectangle 7"/>
          <p:cNvSpPr/>
          <p:nvPr/>
        </p:nvSpPr>
        <p:spPr bwMode="auto">
          <a:xfrm>
            <a:off x="5843560" y="1475683"/>
            <a:ext cx="2581746" cy="2581747"/>
          </a:xfrm>
          <a:prstGeom prst="rect">
            <a:avLst/>
          </a:prstGeom>
          <a:solidFill>
            <a:srgbClr val="E34F2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r>
              <a:rPr lang="en-US" sz="3264" spc="-31" dirty="0">
                <a:gradFill>
                  <a:gsLst>
                    <a:gs pos="2917">
                      <a:srgbClr val="FFFFFF"/>
                    </a:gs>
                    <a:gs pos="30000">
                      <a:srgbClr val="FFFFFF"/>
                    </a:gs>
                  </a:gsLst>
                  <a:lin ang="5400000" scaled="0"/>
                </a:gradFill>
                <a:latin typeface="Segoe UI Light"/>
              </a:rPr>
              <a:t>Simplify Compliance</a:t>
            </a:r>
          </a:p>
        </p:txBody>
      </p:sp>
      <p:grpSp>
        <p:nvGrpSpPr>
          <p:cNvPr id="110" name="Group 109"/>
          <p:cNvGrpSpPr/>
          <p:nvPr/>
        </p:nvGrpSpPr>
        <p:grpSpPr>
          <a:xfrm>
            <a:off x="7837499" y="3525927"/>
            <a:ext cx="278486" cy="237398"/>
            <a:chOff x="-626081" y="2494944"/>
            <a:chExt cx="387350" cy="330200"/>
          </a:xfrm>
          <a:solidFill>
            <a:schemeClr val="bg1"/>
          </a:solidFill>
        </p:grpSpPr>
        <p:sp>
          <p:nvSpPr>
            <p:cNvPr id="111" name="Rectangle 12"/>
            <p:cNvSpPr>
              <a:spLocks noChangeArrowheads="1"/>
            </p:cNvSpPr>
            <p:nvPr/>
          </p:nvSpPr>
          <p:spPr bwMode="auto">
            <a:xfrm>
              <a:off x="-626081" y="2623532"/>
              <a:ext cx="304800" cy="76200"/>
            </a:xfrm>
            <a:prstGeom prst="rect">
              <a:avLst/>
            </a:prstGeom>
            <a:grpFill/>
            <a:ln w="0">
              <a:noFill/>
              <a:prstDash val="solid"/>
              <a:miter lim="800000"/>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12" name="Freeform 13"/>
            <p:cNvSpPr>
              <a:spLocks/>
            </p:cNvSpPr>
            <p:nvPr/>
          </p:nvSpPr>
          <p:spPr bwMode="auto">
            <a:xfrm>
              <a:off x="-511781" y="2494944"/>
              <a:ext cx="273050" cy="330200"/>
            </a:xfrm>
            <a:custGeom>
              <a:avLst/>
              <a:gdLst>
                <a:gd name="T0" fmla="*/ 3 w 517"/>
                <a:gd name="T1" fmla="*/ 0 h 624"/>
                <a:gd name="T2" fmla="*/ 207 w 517"/>
                <a:gd name="T3" fmla="*/ 0 h 624"/>
                <a:gd name="T4" fmla="*/ 415 w 517"/>
                <a:gd name="T5" fmla="*/ 209 h 624"/>
                <a:gd name="T6" fmla="*/ 517 w 517"/>
                <a:gd name="T7" fmla="*/ 311 h 624"/>
                <a:gd name="T8" fmla="*/ 517 w 517"/>
                <a:gd name="T9" fmla="*/ 311 h 624"/>
                <a:gd name="T10" fmla="*/ 517 w 517"/>
                <a:gd name="T11" fmla="*/ 311 h 624"/>
                <a:gd name="T12" fmla="*/ 415 w 517"/>
                <a:gd name="T13" fmla="*/ 412 h 624"/>
                <a:gd name="T14" fmla="*/ 415 w 517"/>
                <a:gd name="T15" fmla="*/ 412 h 624"/>
                <a:gd name="T16" fmla="*/ 203 w 517"/>
                <a:gd name="T17" fmla="*/ 624 h 624"/>
                <a:gd name="T18" fmla="*/ 0 w 517"/>
                <a:gd name="T19" fmla="*/ 624 h 624"/>
                <a:gd name="T20" fmla="*/ 313 w 517"/>
                <a:gd name="T21" fmla="*/ 311 h 624"/>
                <a:gd name="T22" fmla="*/ 3 w 517"/>
                <a:gd name="T2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624">
                  <a:moveTo>
                    <a:pt x="3" y="0"/>
                  </a:moveTo>
                  <a:lnTo>
                    <a:pt x="207" y="0"/>
                  </a:lnTo>
                  <a:lnTo>
                    <a:pt x="415" y="209"/>
                  </a:lnTo>
                  <a:lnTo>
                    <a:pt x="517" y="311"/>
                  </a:lnTo>
                  <a:lnTo>
                    <a:pt x="517" y="311"/>
                  </a:lnTo>
                  <a:lnTo>
                    <a:pt x="517" y="311"/>
                  </a:lnTo>
                  <a:lnTo>
                    <a:pt x="415" y="412"/>
                  </a:lnTo>
                  <a:lnTo>
                    <a:pt x="415" y="412"/>
                  </a:lnTo>
                  <a:lnTo>
                    <a:pt x="203" y="624"/>
                  </a:lnTo>
                  <a:lnTo>
                    <a:pt x="0" y="624"/>
                  </a:lnTo>
                  <a:lnTo>
                    <a:pt x="313" y="311"/>
                  </a:lnTo>
                  <a:lnTo>
                    <a:pt x="3"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grpSp>
      <p:sp>
        <p:nvSpPr>
          <p:cNvPr id="113" name="Rectangle 102"/>
          <p:cNvSpPr/>
          <p:nvPr/>
        </p:nvSpPr>
        <p:spPr>
          <a:xfrm>
            <a:off x="8052384" y="3215492"/>
            <a:ext cx="374205" cy="790847"/>
          </a:xfrm>
          <a:custGeom>
            <a:avLst/>
            <a:gdLst/>
            <a:ahLst/>
            <a:cxnLst/>
            <a:rect l="l" t="t" r="r" b="b"/>
            <a:pathLst>
              <a:path w="366901" h="775411">
                <a:moveTo>
                  <a:pt x="0" y="0"/>
                </a:moveTo>
                <a:lnTo>
                  <a:pt x="366901" y="0"/>
                </a:lnTo>
                <a:lnTo>
                  <a:pt x="366901" y="775411"/>
                </a:lnTo>
                <a:lnTo>
                  <a:pt x="0" y="775411"/>
                </a:lnTo>
                <a:lnTo>
                  <a:pt x="0" y="667958"/>
                </a:lnTo>
                <a:cubicBezTo>
                  <a:pt x="102800" y="632090"/>
                  <a:pt x="176059" y="534063"/>
                  <a:pt x="176059" y="418925"/>
                </a:cubicBezTo>
                <a:cubicBezTo>
                  <a:pt x="176059" y="303788"/>
                  <a:pt x="102800" y="205761"/>
                  <a:pt x="0" y="169892"/>
                </a:cubicBezTo>
                <a:close/>
              </a:path>
            </a:pathLst>
          </a:custGeom>
          <a:solidFill>
            <a:srgbClr val="E34F2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0" bIns="47565" numCol="1" rtlCol="0" anchor="t" anchorCtr="0" compatLnSpc="1">
            <a:prstTxWarp prst="textNoShape">
              <a:avLst/>
            </a:prstTxWarp>
          </a:bodyPr>
          <a:lstStyle/>
          <a:p>
            <a:pPr defTabSz="951466">
              <a:lnSpc>
                <a:spcPct val="90000"/>
              </a:lnSpc>
              <a:spcAft>
                <a:spcPts val="614"/>
              </a:spcAft>
            </a:pPr>
            <a:endParaRPr lang="en-US" sz="3264" spc="-31" dirty="0">
              <a:gradFill>
                <a:gsLst>
                  <a:gs pos="2917">
                    <a:srgbClr val="FFFFFF"/>
                  </a:gs>
                  <a:gs pos="30000">
                    <a:srgbClr val="FFFFFF"/>
                  </a:gs>
                </a:gsLst>
                <a:lin ang="5400000" scaled="0"/>
              </a:gradFill>
              <a:latin typeface="Segoe UI Light"/>
            </a:endParaRPr>
          </a:p>
        </p:txBody>
      </p:sp>
      <p:sp>
        <p:nvSpPr>
          <p:cNvPr id="114" name="Oval 113"/>
          <p:cNvSpPr/>
          <p:nvPr/>
        </p:nvSpPr>
        <p:spPr>
          <a:xfrm>
            <a:off x="7694402" y="3366561"/>
            <a:ext cx="541797" cy="54179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sp>
        <p:nvSpPr>
          <p:cNvPr id="115" name="Freeform 7"/>
          <p:cNvSpPr>
            <a:spLocks/>
          </p:cNvSpPr>
          <p:nvPr/>
        </p:nvSpPr>
        <p:spPr bwMode="auto">
          <a:xfrm>
            <a:off x="7819699" y="3390889"/>
            <a:ext cx="476551" cy="383715"/>
          </a:xfrm>
          <a:custGeom>
            <a:avLst/>
            <a:gdLst>
              <a:gd name="T0" fmla="*/ 2899 w 3459"/>
              <a:gd name="T1" fmla="*/ 0 h 2791"/>
              <a:gd name="T2" fmla="*/ 3459 w 3459"/>
              <a:gd name="T3" fmla="*/ 560 h 2791"/>
              <a:gd name="T4" fmla="*/ 1227 w 3459"/>
              <a:gd name="T5" fmla="*/ 2791 h 2791"/>
              <a:gd name="T6" fmla="*/ 1227 w 3459"/>
              <a:gd name="T7" fmla="*/ 2791 h 2791"/>
              <a:gd name="T8" fmla="*/ 0 w 3459"/>
              <a:gd name="T9" fmla="*/ 1562 h 2791"/>
              <a:gd name="T10" fmla="*/ 559 w 3459"/>
              <a:gd name="T11" fmla="*/ 1004 h 2791"/>
              <a:gd name="T12" fmla="*/ 1227 w 3459"/>
              <a:gd name="T13" fmla="*/ 1672 h 2791"/>
              <a:gd name="T14" fmla="*/ 2899 w 3459"/>
              <a:gd name="T15" fmla="*/ 0 h 27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9" h="2791">
                <a:moveTo>
                  <a:pt x="2899" y="0"/>
                </a:moveTo>
                <a:lnTo>
                  <a:pt x="3459" y="560"/>
                </a:lnTo>
                <a:lnTo>
                  <a:pt x="1227" y="2791"/>
                </a:lnTo>
                <a:lnTo>
                  <a:pt x="1227" y="2791"/>
                </a:lnTo>
                <a:lnTo>
                  <a:pt x="0" y="1562"/>
                </a:lnTo>
                <a:lnTo>
                  <a:pt x="559" y="1004"/>
                </a:lnTo>
                <a:lnTo>
                  <a:pt x="1227" y="1672"/>
                </a:lnTo>
                <a:lnTo>
                  <a:pt x="2899" y="0"/>
                </a:lnTo>
                <a:close/>
              </a:path>
            </a:pathLst>
          </a:custGeom>
          <a:solidFill>
            <a:schemeClr val="bg1"/>
          </a:solidFill>
          <a:ln w="0">
            <a:noFill/>
            <a:prstDash val="solid"/>
            <a:round/>
            <a:headEnd/>
            <a:tailEnd/>
          </a:ln>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 name="AutoShape 3"/>
          <p:cNvSpPr>
            <a:spLocks noChangeAspect="1" noChangeArrowheads="1" noTextEdit="1"/>
          </p:cNvSpPr>
          <p:nvPr/>
        </p:nvSpPr>
        <p:spPr bwMode="auto">
          <a:xfrm>
            <a:off x="5316398" y="4582061"/>
            <a:ext cx="7263296" cy="243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5" name="Freeform 5"/>
          <p:cNvSpPr>
            <a:spLocks/>
          </p:cNvSpPr>
          <p:nvPr/>
        </p:nvSpPr>
        <p:spPr bwMode="auto">
          <a:xfrm>
            <a:off x="9150434" y="5581049"/>
            <a:ext cx="322202" cy="548876"/>
          </a:xfrm>
          <a:custGeom>
            <a:avLst/>
            <a:gdLst>
              <a:gd name="T0" fmla="*/ 84 w 84"/>
              <a:gd name="T1" fmla="*/ 138 h 143"/>
              <a:gd name="T2" fmla="*/ 78 w 84"/>
              <a:gd name="T3" fmla="*/ 143 h 143"/>
              <a:gd name="T4" fmla="*/ 6 w 84"/>
              <a:gd name="T5" fmla="*/ 143 h 143"/>
              <a:gd name="T6" fmla="*/ 0 w 84"/>
              <a:gd name="T7" fmla="*/ 138 h 143"/>
              <a:gd name="T8" fmla="*/ 0 w 84"/>
              <a:gd name="T9" fmla="*/ 5 h 143"/>
              <a:gd name="T10" fmla="*/ 6 w 84"/>
              <a:gd name="T11" fmla="*/ 0 h 143"/>
              <a:gd name="T12" fmla="*/ 78 w 84"/>
              <a:gd name="T13" fmla="*/ 0 h 143"/>
              <a:gd name="T14" fmla="*/ 84 w 84"/>
              <a:gd name="T15" fmla="*/ 5 h 143"/>
              <a:gd name="T16" fmla="*/ 84 w 84"/>
              <a:gd name="T17" fmla="*/ 138 h 143"/>
              <a:gd name="T18" fmla="*/ 84 w 84"/>
              <a:gd name="T19"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43">
                <a:moveTo>
                  <a:pt x="84" y="138"/>
                </a:moveTo>
                <a:cubicBezTo>
                  <a:pt x="84" y="141"/>
                  <a:pt x="82" y="143"/>
                  <a:pt x="78" y="143"/>
                </a:cubicBezTo>
                <a:cubicBezTo>
                  <a:pt x="6" y="143"/>
                  <a:pt x="6" y="143"/>
                  <a:pt x="6" y="143"/>
                </a:cubicBezTo>
                <a:cubicBezTo>
                  <a:pt x="3" y="143"/>
                  <a:pt x="0" y="141"/>
                  <a:pt x="0" y="138"/>
                </a:cubicBezTo>
                <a:cubicBezTo>
                  <a:pt x="0" y="5"/>
                  <a:pt x="0" y="5"/>
                  <a:pt x="0" y="5"/>
                </a:cubicBezTo>
                <a:cubicBezTo>
                  <a:pt x="0" y="2"/>
                  <a:pt x="3" y="0"/>
                  <a:pt x="6" y="0"/>
                </a:cubicBezTo>
                <a:cubicBezTo>
                  <a:pt x="78" y="0"/>
                  <a:pt x="78" y="0"/>
                  <a:pt x="78" y="0"/>
                </a:cubicBezTo>
                <a:cubicBezTo>
                  <a:pt x="82" y="0"/>
                  <a:pt x="84" y="2"/>
                  <a:pt x="84" y="5"/>
                </a:cubicBezTo>
                <a:cubicBezTo>
                  <a:pt x="84" y="138"/>
                  <a:pt x="84" y="138"/>
                  <a:pt x="84" y="138"/>
                </a:cubicBezTo>
                <a:cubicBezTo>
                  <a:pt x="84" y="138"/>
                  <a:pt x="84" y="138"/>
                  <a:pt x="84" y="138"/>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6" name="Freeform 6"/>
          <p:cNvSpPr>
            <a:spLocks/>
          </p:cNvSpPr>
          <p:nvPr/>
        </p:nvSpPr>
        <p:spPr bwMode="auto">
          <a:xfrm>
            <a:off x="9181197" y="5611810"/>
            <a:ext cx="260676" cy="433920"/>
          </a:xfrm>
          <a:custGeom>
            <a:avLst/>
            <a:gdLst>
              <a:gd name="T0" fmla="*/ 0 w 161"/>
              <a:gd name="T1" fmla="*/ 0 h 268"/>
              <a:gd name="T2" fmla="*/ 161 w 161"/>
              <a:gd name="T3" fmla="*/ 0 h 268"/>
              <a:gd name="T4" fmla="*/ 161 w 161"/>
              <a:gd name="T5" fmla="*/ 268 h 268"/>
              <a:gd name="T6" fmla="*/ 0 w 161"/>
              <a:gd name="T7" fmla="*/ 268 h 268"/>
              <a:gd name="T8" fmla="*/ 0 w 161"/>
              <a:gd name="T9" fmla="*/ 0 h 268"/>
              <a:gd name="T10" fmla="*/ 0 w 161"/>
              <a:gd name="T11" fmla="*/ 0 h 268"/>
            </a:gdLst>
            <a:ahLst/>
            <a:cxnLst>
              <a:cxn ang="0">
                <a:pos x="T0" y="T1"/>
              </a:cxn>
              <a:cxn ang="0">
                <a:pos x="T2" y="T3"/>
              </a:cxn>
              <a:cxn ang="0">
                <a:pos x="T4" y="T5"/>
              </a:cxn>
              <a:cxn ang="0">
                <a:pos x="T6" y="T7"/>
              </a:cxn>
              <a:cxn ang="0">
                <a:pos x="T8" y="T9"/>
              </a:cxn>
              <a:cxn ang="0">
                <a:pos x="T10" y="T11"/>
              </a:cxn>
            </a:cxnLst>
            <a:rect l="0" t="0" r="r" b="b"/>
            <a:pathLst>
              <a:path w="161" h="268">
                <a:moveTo>
                  <a:pt x="0" y="0"/>
                </a:moveTo>
                <a:lnTo>
                  <a:pt x="161" y="0"/>
                </a:lnTo>
                <a:lnTo>
                  <a:pt x="161" y="268"/>
                </a:lnTo>
                <a:lnTo>
                  <a:pt x="0" y="268"/>
                </a:lnTo>
                <a:lnTo>
                  <a:pt x="0" y="0"/>
                </a:lnTo>
                <a:lnTo>
                  <a:pt x="0" y="0"/>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9" name="Freeform 7"/>
          <p:cNvSpPr>
            <a:spLocks/>
          </p:cNvSpPr>
          <p:nvPr/>
        </p:nvSpPr>
        <p:spPr bwMode="auto">
          <a:xfrm>
            <a:off x="9029001" y="5373803"/>
            <a:ext cx="340012" cy="582877"/>
          </a:xfrm>
          <a:custGeom>
            <a:avLst/>
            <a:gdLst>
              <a:gd name="T0" fmla="*/ 89 w 89"/>
              <a:gd name="T1" fmla="*/ 147 h 152"/>
              <a:gd name="T2" fmla="*/ 83 w 89"/>
              <a:gd name="T3" fmla="*/ 152 h 152"/>
              <a:gd name="T4" fmla="*/ 6 w 89"/>
              <a:gd name="T5" fmla="*/ 152 h 152"/>
              <a:gd name="T6" fmla="*/ 0 w 89"/>
              <a:gd name="T7" fmla="*/ 147 h 152"/>
              <a:gd name="T8" fmla="*/ 0 w 89"/>
              <a:gd name="T9" fmla="*/ 6 h 152"/>
              <a:gd name="T10" fmla="*/ 6 w 89"/>
              <a:gd name="T11" fmla="*/ 0 h 152"/>
              <a:gd name="T12" fmla="*/ 83 w 89"/>
              <a:gd name="T13" fmla="*/ 0 h 152"/>
              <a:gd name="T14" fmla="*/ 89 w 89"/>
              <a:gd name="T15" fmla="*/ 6 h 152"/>
              <a:gd name="T16" fmla="*/ 89 w 89"/>
              <a:gd name="T17" fmla="*/ 147 h 152"/>
              <a:gd name="T18" fmla="*/ 89 w 89"/>
              <a:gd name="T19"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2">
                <a:moveTo>
                  <a:pt x="89" y="147"/>
                </a:moveTo>
                <a:cubicBezTo>
                  <a:pt x="89" y="150"/>
                  <a:pt x="86" y="152"/>
                  <a:pt x="83" y="152"/>
                </a:cubicBezTo>
                <a:cubicBezTo>
                  <a:pt x="6" y="152"/>
                  <a:pt x="6" y="152"/>
                  <a:pt x="6" y="152"/>
                </a:cubicBezTo>
                <a:cubicBezTo>
                  <a:pt x="2" y="152"/>
                  <a:pt x="0" y="150"/>
                  <a:pt x="0" y="147"/>
                </a:cubicBezTo>
                <a:cubicBezTo>
                  <a:pt x="0" y="6"/>
                  <a:pt x="0" y="6"/>
                  <a:pt x="0" y="6"/>
                </a:cubicBezTo>
                <a:cubicBezTo>
                  <a:pt x="0" y="2"/>
                  <a:pt x="2" y="0"/>
                  <a:pt x="6" y="0"/>
                </a:cubicBezTo>
                <a:cubicBezTo>
                  <a:pt x="83" y="0"/>
                  <a:pt x="83" y="0"/>
                  <a:pt x="83" y="0"/>
                </a:cubicBezTo>
                <a:cubicBezTo>
                  <a:pt x="86" y="0"/>
                  <a:pt x="89" y="2"/>
                  <a:pt x="89" y="6"/>
                </a:cubicBezTo>
                <a:cubicBezTo>
                  <a:pt x="89" y="147"/>
                  <a:pt x="89" y="147"/>
                  <a:pt x="89" y="147"/>
                </a:cubicBezTo>
                <a:cubicBezTo>
                  <a:pt x="89" y="147"/>
                  <a:pt x="89" y="147"/>
                  <a:pt x="89" y="14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0" name="Freeform 8"/>
          <p:cNvSpPr>
            <a:spLocks/>
          </p:cNvSpPr>
          <p:nvPr/>
        </p:nvSpPr>
        <p:spPr bwMode="auto">
          <a:xfrm>
            <a:off x="9059764" y="5407803"/>
            <a:ext cx="275248" cy="461445"/>
          </a:xfrm>
          <a:custGeom>
            <a:avLst/>
            <a:gdLst>
              <a:gd name="T0" fmla="*/ 0 w 170"/>
              <a:gd name="T1" fmla="*/ 0 h 285"/>
              <a:gd name="T2" fmla="*/ 170 w 170"/>
              <a:gd name="T3" fmla="*/ 0 h 285"/>
              <a:gd name="T4" fmla="*/ 170 w 170"/>
              <a:gd name="T5" fmla="*/ 285 h 285"/>
              <a:gd name="T6" fmla="*/ 0 w 170"/>
              <a:gd name="T7" fmla="*/ 285 h 285"/>
              <a:gd name="T8" fmla="*/ 0 w 170"/>
              <a:gd name="T9" fmla="*/ 0 h 285"/>
              <a:gd name="T10" fmla="*/ 0 w 170"/>
              <a:gd name="T11" fmla="*/ 0 h 285"/>
            </a:gdLst>
            <a:ahLst/>
            <a:cxnLst>
              <a:cxn ang="0">
                <a:pos x="T0" y="T1"/>
              </a:cxn>
              <a:cxn ang="0">
                <a:pos x="T2" y="T3"/>
              </a:cxn>
              <a:cxn ang="0">
                <a:pos x="T4" y="T5"/>
              </a:cxn>
              <a:cxn ang="0">
                <a:pos x="T6" y="T7"/>
              </a:cxn>
              <a:cxn ang="0">
                <a:pos x="T8" y="T9"/>
              </a:cxn>
              <a:cxn ang="0">
                <a:pos x="T10" y="T11"/>
              </a:cxn>
            </a:cxnLst>
            <a:rect l="0" t="0" r="r" b="b"/>
            <a:pathLst>
              <a:path w="170" h="285">
                <a:moveTo>
                  <a:pt x="0" y="0"/>
                </a:moveTo>
                <a:lnTo>
                  <a:pt x="170" y="0"/>
                </a:lnTo>
                <a:lnTo>
                  <a:pt x="170" y="285"/>
                </a:lnTo>
                <a:lnTo>
                  <a:pt x="0" y="285"/>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1" name="Rectangle 9"/>
          <p:cNvSpPr>
            <a:spLocks noChangeArrowheads="1"/>
          </p:cNvSpPr>
          <p:nvPr/>
        </p:nvSpPr>
        <p:spPr bwMode="auto">
          <a:xfrm>
            <a:off x="9982652" y="5219987"/>
            <a:ext cx="662214" cy="150252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2" name="Rectangle 10"/>
          <p:cNvSpPr>
            <a:spLocks noChangeArrowheads="1"/>
          </p:cNvSpPr>
          <p:nvPr/>
        </p:nvSpPr>
        <p:spPr bwMode="auto">
          <a:xfrm>
            <a:off x="10159135" y="4839499"/>
            <a:ext cx="362679" cy="13017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3" name="Rectangle 11"/>
          <p:cNvSpPr>
            <a:spLocks noChangeArrowheads="1"/>
          </p:cNvSpPr>
          <p:nvPr/>
        </p:nvSpPr>
        <p:spPr bwMode="auto">
          <a:xfrm>
            <a:off x="9783504" y="5657146"/>
            <a:ext cx="263914" cy="10653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4" name="Rectangle 12"/>
          <p:cNvSpPr>
            <a:spLocks noChangeArrowheads="1"/>
          </p:cNvSpPr>
          <p:nvPr/>
        </p:nvSpPr>
        <p:spPr bwMode="auto">
          <a:xfrm>
            <a:off x="11954720" y="5024077"/>
            <a:ext cx="263914" cy="81117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5" name="Rectangle 13"/>
          <p:cNvSpPr>
            <a:spLocks noChangeArrowheads="1"/>
          </p:cNvSpPr>
          <p:nvPr/>
        </p:nvSpPr>
        <p:spPr bwMode="auto">
          <a:xfrm>
            <a:off x="11384795" y="5696005"/>
            <a:ext cx="701072" cy="102651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6" name="Rectangle 14"/>
          <p:cNvSpPr>
            <a:spLocks noChangeArrowheads="1"/>
          </p:cNvSpPr>
          <p:nvPr/>
        </p:nvSpPr>
        <p:spPr bwMode="auto">
          <a:xfrm>
            <a:off x="11962816" y="6191449"/>
            <a:ext cx="510018" cy="76421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7" name="Rectangle 15"/>
          <p:cNvSpPr>
            <a:spLocks noChangeArrowheads="1"/>
          </p:cNvSpPr>
          <p:nvPr/>
        </p:nvSpPr>
        <p:spPr bwMode="auto">
          <a:xfrm>
            <a:off x="11783095" y="5219988"/>
            <a:ext cx="508398" cy="166767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8" name="Freeform 16"/>
          <p:cNvSpPr>
            <a:spLocks/>
          </p:cNvSpPr>
          <p:nvPr/>
        </p:nvSpPr>
        <p:spPr bwMode="auto">
          <a:xfrm>
            <a:off x="6538820" y="4954455"/>
            <a:ext cx="420967" cy="1256424"/>
          </a:xfrm>
          <a:custGeom>
            <a:avLst/>
            <a:gdLst>
              <a:gd name="T0" fmla="*/ 144 w 260"/>
              <a:gd name="T1" fmla="*/ 0 h 776"/>
              <a:gd name="T2" fmla="*/ 0 w 260"/>
              <a:gd name="T3" fmla="*/ 776 h 776"/>
              <a:gd name="T4" fmla="*/ 260 w 260"/>
              <a:gd name="T5" fmla="*/ 776 h 776"/>
              <a:gd name="T6" fmla="*/ 144 w 260"/>
              <a:gd name="T7" fmla="*/ 0 h 776"/>
            </a:gdLst>
            <a:ahLst/>
            <a:cxnLst>
              <a:cxn ang="0">
                <a:pos x="T0" y="T1"/>
              </a:cxn>
              <a:cxn ang="0">
                <a:pos x="T2" y="T3"/>
              </a:cxn>
              <a:cxn ang="0">
                <a:pos x="T4" y="T5"/>
              </a:cxn>
              <a:cxn ang="0">
                <a:pos x="T6" y="T7"/>
              </a:cxn>
            </a:cxnLst>
            <a:rect l="0" t="0" r="r" b="b"/>
            <a:pathLst>
              <a:path w="260" h="776">
                <a:moveTo>
                  <a:pt x="144" y="0"/>
                </a:moveTo>
                <a:lnTo>
                  <a:pt x="0" y="776"/>
                </a:lnTo>
                <a:lnTo>
                  <a:pt x="260" y="776"/>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19" name="Freeform 17"/>
          <p:cNvSpPr>
            <a:spLocks/>
          </p:cNvSpPr>
          <p:nvPr/>
        </p:nvSpPr>
        <p:spPr bwMode="auto">
          <a:xfrm>
            <a:off x="6886927" y="5245893"/>
            <a:ext cx="325440" cy="964985"/>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0" name="Freeform 18"/>
          <p:cNvSpPr>
            <a:spLocks/>
          </p:cNvSpPr>
          <p:nvPr/>
        </p:nvSpPr>
        <p:spPr bwMode="auto">
          <a:xfrm>
            <a:off x="8603177" y="6183355"/>
            <a:ext cx="3973279" cy="827362"/>
          </a:xfrm>
          <a:custGeom>
            <a:avLst/>
            <a:gdLst>
              <a:gd name="T0" fmla="*/ 641 w 1037"/>
              <a:gd name="T1" fmla="*/ 10 h 215"/>
              <a:gd name="T2" fmla="*/ 629 w 1037"/>
              <a:gd name="T3" fmla="*/ 8 h 215"/>
              <a:gd name="T4" fmla="*/ 601 w 1037"/>
              <a:gd name="T5" fmla="*/ 5 h 215"/>
              <a:gd name="T6" fmla="*/ 544 w 1037"/>
              <a:gd name="T7" fmla="*/ 1 h 215"/>
              <a:gd name="T8" fmla="*/ 512 w 1037"/>
              <a:gd name="T9" fmla="*/ 0 h 215"/>
              <a:gd name="T10" fmla="*/ 0 w 1037"/>
              <a:gd name="T11" fmla="*/ 215 h 215"/>
              <a:gd name="T12" fmla="*/ 367 w 1037"/>
              <a:gd name="T13" fmla="*/ 215 h 215"/>
              <a:gd name="T14" fmla="*/ 1037 w 1037"/>
              <a:gd name="T15" fmla="*/ 215 h 215"/>
              <a:gd name="T16" fmla="*/ 641 w 1037"/>
              <a:gd name="T17" fmla="*/ 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215">
                <a:moveTo>
                  <a:pt x="641" y="10"/>
                </a:moveTo>
                <a:cubicBezTo>
                  <a:pt x="637" y="10"/>
                  <a:pt x="633" y="9"/>
                  <a:pt x="629" y="8"/>
                </a:cubicBezTo>
                <a:cubicBezTo>
                  <a:pt x="620" y="7"/>
                  <a:pt x="611" y="6"/>
                  <a:pt x="601" y="5"/>
                </a:cubicBezTo>
                <a:cubicBezTo>
                  <a:pt x="582" y="2"/>
                  <a:pt x="563" y="1"/>
                  <a:pt x="544" y="1"/>
                </a:cubicBezTo>
                <a:cubicBezTo>
                  <a:pt x="533" y="0"/>
                  <a:pt x="523" y="0"/>
                  <a:pt x="512" y="0"/>
                </a:cubicBezTo>
                <a:cubicBezTo>
                  <a:pt x="327" y="2"/>
                  <a:pt x="142" y="73"/>
                  <a:pt x="0" y="215"/>
                </a:cubicBezTo>
                <a:cubicBezTo>
                  <a:pt x="367" y="215"/>
                  <a:pt x="367" y="215"/>
                  <a:pt x="367" y="215"/>
                </a:cubicBezTo>
                <a:cubicBezTo>
                  <a:pt x="1037" y="215"/>
                  <a:pt x="1037" y="215"/>
                  <a:pt x="1037" y="215"/>
                </a:cubicBezTo>
                <a:cubicBezTo>
                  <a:pt x="925" y="103"/>
                  <a:pt x="786" y="35"/>
                  <a:pt x="641" y="1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1" name="Freeform 19"/>
          <p:cNvSpPr>
            <a:spLocks/>
          </p:cNvSpPr>
          <p:nvPr/>
        </p:nvSpPr>
        <p:spPr bwMode="auto">
          <a:xfrm>
            <a:off x="5313159" y="5738101"/>
            <a:ext cx="6108876" cy="127261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2" name="Freeform 20"/>
          <p:cNvSpPr>
            <a:spLocks/>
          </p:cNvSpPr>
          <p:nvPr/>
        </p:nvSpPr>
        <p:spPr bwMode="auto">
          <a:xfrm>
            <a:off x="6469199" y="5742959"/>
            <a:ext cx="2179313" cy="1267758"/>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3" name="Freeform 21"/>
          <p:cNvSpPr>
            <a:spLocks/>
          </p:cNvSpPr>
          <p:nvPr/>
        </p:nvSpPr>
        <p:spPr bwMode="auto">
          <a:xfrm>
            <a:off x="8863853" y="5883820"/>
            <a:ext cx="715644" cy="112689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4" name="Freeform 22"/>
          <p:cNvSpPr>
            <a:spLocks/>
          </p:cNvSpPr>
          <p:nvPr/>
        </p:nvSpPr>
        <p:spPr bwMode="auto">
          <a:xfrm>
            <a:off x="6875594" y="5746197"/>
            <a:ext cx="2627805" cy="1264520"/>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7" name="Freeform 25"/>
          <p:cNvSpPr>
            <a:spLocks/>
          </p:cNvSpPr>
          <p:nvPr/>
        </p:nvSpPr>
        <p:spPr bwMode="auto">
          <a:xfrm>
            <a:off x="11564517" y="6594607"/>
            <a:ext cx="328678" cy="273629"/>
          </a:xfrm>
          <a:custGeom>
            <a:avLst/>
            <a:gdLst>
              <a:gd name="T0" fmla="*/ 0 w 203"/>
              <a:gd name="T1" fmla="*/ 169 h 169"/>
              <a:gd name="T2" fmla="*/ 203 w 203"/>
              <a:gd name="T3" fmla="*/ 0 h 169"/>
              <a:gd name="T4" fmla="*/ 0 w 203"/>
              <a:gd name="T5" fmla="*/ 0 h 169"/>
              <a:gd name="T6" fmla="*/ 0 w 203"/>
              <a:gd name="T7" fmla="*/ 169 h 169"/>
            </a:gdLst>
            <a:ahLst/>
            <a:cxnLst>
              <a:cxn ang="0">
                <a:pos x="T0" y="T1"/>
              </a:cxn>
              <a:cxn ang="0">
                <a:pos x="T2" y="T3"/>
              </a:cxn>
              <a:cxn ang="0">
                <a:pos x="T4" y="T5"/>
              </a:cxn>
              <a:cxn ang="0">
                <a:pos x="T6" y="T7"/>
              </a:cxn>
            </a:cxnLst>
            <a:rect l="0" t="0" r="r" b="b"/>
            <a:pathLst>
              <a:path w="203" h="169">
                <a:moveTo>
                  <a:pt x="0" y="169"/>
                </a:moveTo>
                <a:lnTo>
                  <a:pt x="203" y="0"/>
                </a:lnTo>
                <a:lnTo>
                  <a:pt x="0" y="0"/>
                </a:lnTo>
                <a:lnTo>
                  <a:pt x="0" y="169"/>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8" name="Freeform 26"/>
          <p:cNvSpPr>
            <a:spLocks/>
          </p:cNvSpPr>
          <p:nvPr/>
        </p:nvSpPr>
        <p:spPr bwMode="auto">
          <a:xfrm>
            <a:off x="8844423" y="5914584"/>
            <a:ext cx="241247" cy="204007"/>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68" name="Rectangle 34"/>
          <p:cNvSpPr>
            <a:spLocks noChangeArrowheads="1"/>
          </p:cNvSpPr>
          <p:nvPr/>
        </p:nvSpPr>
        <p:spPr bwMode="auto">
          <a:xfrm>
            <a:off x="8625844" y="4965789"/>
            <a:ext cx="586115" cy="89536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69" name="Freeform 35"/>
          <p:cNvSpPr>
            <a:spLocks/>
          </p:cNvSpPr>
          <p:nvPr/>
        </p:nvSpPr>
        <p:spPr bwMode="auto">
          <a:xfrm>
            <a:off x="8687370" y="5062935"/>
            <a:ext cx="463063" cy="79337"/>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0" name="Freeform 36"/>
          <p:cNvSpPr>
            <a:spLocks/>
          </p:cNvSpPr>
          <p:nvPr/>
        </p:nvSpPr>
        <p:spPr bwMode="auto">
          <a:xfrm>
            <a:off x="8687370" y="5203797"/>
            <a:ext cx="463063" cy="80955"/>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1" name="Freeform 37"/>
          <p:cNvSpPr>
            <a:spLocks/>
          </p:cNvSpPr>
          <p:nvPr/>
        </p:nvSpPr>
        <p:spPr bwMode="auto">
          <a:xfrm>
            <a:off x="8687370" y="5351135"/>
            <a:ext cx="463063" cy="79337"/>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2" name="Freeform 38"/>
          <p:cNvSpPr>
            <a:spLocks/>
          </p:cNvSpPr>
          <p:nvPr/>
        </p:nvSpPr>
        <p:spPr bwMode="auto">
          <a:xfrm>
            <a:off x="8687370" y="5491997"/>
            <a:ext cx="463063" cy="85813"/>
          </a:xfrm>
          <a:custGeom>
            <a:avLst/>
            <a:gdLst>
              <a:gd name="T0" fmla="*/ 10 w 121"/>
              <a:gd name="T1" fmla="*/ 0 h 22"/>
              <a:gd name="T2" fmla="*/ 0 w 121"/>
              <a:gd name="T3" fmla="*/ 10 h 22"/>
              <a:gd name="T4" fmla="*/ 0 w 121"/>
              <a:gd name="T5" fmla="*/ 12 h 22"/>
              <a:gd name="T6" fmla="*/ 10 w 121"/>
              <a:gd name="T7" fmla="*/ 22 h 22"/>
              <a:gd name="T8" fmla="*/ 111 w 121"/>
              <a:gd name="T9" fmla="*/ 22 h 22"/>
              <a:gd name="T10" fmla="*/ 121 w 121"/>
              <a:gd name="T11" fmla="*/ 12 h 22"/>
              <a:gd name="T12" fmla="*/ 121 w 121"/>
              <a:gd name="T13" fmla="*/ 10 h 22"/>
              <a:gd name="T14" fmla="*/ 111 w 121"/>
              <a:gd name="T15" fmla="*/ 0 h 22"/>
              <a:gd name="T16" fmla="*/ 64 w 121"/>
              <a:gd name="T17" fmla="*/ 0 h 22"/>
              <a:gd name="T18" fmla="*/ 10 w 1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2">
                <a:moveTo>
                  <a:pt x="10" y="0"/>
                </a:moveTo>
                <a:cubicBezTo>
                  <a:pt x="10" y="0"/>
                  <a:pt x="0" y="0"/>
                  <a:pt x="0" y="10"/>
                </a:cubicBezTo>
                <a:cubicBezTo>
                  <a:pt x="0" y="12"/>
                  <a:pt x="0" y="12"/>
                  <a:pt x="0" y="12"/>
                </a:cubicBezTo>
                <a:cubicBezTo>
                  <a:pt x="0" y="12"/>
                  <a:pt x="0" y="22"/>
                  <a:pt x="10" y="22"/>
                </a:cubicBezTo>
                <a:cubicBezTo>
                  <a:pt x="111" y="22"/>
                  <a:pt x="111" y="22"/>
                  <a:pt x="111" y="22"/>
                </a:cubicBezTo>
                <a:cubicBezTo>
                  <a:pt x="111" y="22"/>
                  <a:pt x="121" y="22"/>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4" name="Freeform 39"/>
          <p:cNvSpPr>
            <a:spLocks/>
          </p:cNvSpPr>
          <p:nvPr/>
        </p:nvSpPr>
        <p:spPr bwMode="auto">
          <a:xfrm>
            <a:off x="8687370" y="5637717"/>
            <a:ext cx="463063" cy="80955"/>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7" name="Oval 40"/>
          <p:cNvSpPr>
            <a:spLocks noChangeArrowheads="1"/>
          </p:cNvSpPr>
          <p:nvPr/>
        </p:nvSpPr>
        <p:spPr bwMode="auto">
          <a:xfrm>
            <a:off x="9063001" y="5077507"/>
            <a:ext cx="45335" cy="4695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8" name="Oval 41"/>
          <p:cNvSpPr>
            <a:spLocks noChangeArrowheads="1"/>
          </p:cNvSpPr>
          <p:nvPr/>
        </p:nvSpPr>
        <p:spPr bwMode="auto">
          <a:xfrm>
            <a:off x="9063001" y="5223226"/>
            <a:ext cx="45335" cy="420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79" name="Oval 42"/>
          <p:cNvSpPr>
            <a:spLocks noChangeArrowheads="1"/>
          </p:cNvSpPr>
          <p:nvPr/>
        </p:nvSpPr>
        <p:spPr bwMode="auto">
          <a:xfrm>
            <a:off x="9063001" y="5365707"/>
            <a:ext cx="45335" cy="453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0" name="Oval 43"/>
          <p:cNvSpPr>
            <a:spLocks noChangeArrowheads="1"/>
          </p:cNvSpPr>
          <p:nvPr/>
        </p:nvSpPr>
        <p:spPr bwMode="auto">
          <a:xfrm>
            <a:off x="9063001" y="5511426"/>
            <a:ext cx="45335" cy="4695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1" name="Oval 44"/>
          <p:cNvSpPr>
            <a:spLocks noChangeArrowheads="1"/>
          </p:cNvSpPr>
          <p:nvPr/>
        </p:nvSpPr>
        <p:spPr bwMode="auto">
          <a:xfrm>
            <a:off x="9063001" y="5657146"/>
            <a:ext cx="45335" cy="420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4" name="Freeform 45"/>
          <p:cNvSpPr>
            <a:spLocks/>
          </p:cNvSpPr>
          <p:nvPr/>
        </p:nvSpPr>
        <p:spPr bwMode="auto">
          <a:xfrm>
            <a:off x="8361931" y="5242655"/>
            <a:ext cx="510018" cy="875935"/>
          </a:xfrm>
          <a:custGeom>
            <a:avLst/>
            <a:gdLst>
              <a:gd name="T0" fmla="*/ 133 w 133"/>
              <a:gd name="T1" fmla="*/ 219 h 228"/>
              <a:gd name="T2" fmla="*/ 124 w 133"/>
              <a:gd name="T3" fmla="*/ 228 h 228"/>
              <a:gd name="T4" fmla="*/ 8 w 133"/>
              <a:gd name="T5" fmla="*/ 228 h 228"/>
              <a:gd name="T6" fmla="*/ 0 w 133"/>
              <a:gd name="T7" fmla="*/ 219 h 228"/>
              <a:gd name="T8" fmla="*/ 0 w 133"/>
              <a:gd name="T9" fmla="*/ 9 h 228"/>
              <a:gd name="T10" fmla="*/ 8 w 133"/>
              <a:gd name="T11" fmla="*/ 0 h 228"/>
              <a:gd name="T12" fmla="*/ 124 w 133"/>
              <a:gd name="T13" fmla="*/ 0 h 228"/>
              <a:gd name="T14" fmla="*/ 133 w 133"/>
              <a:gd name="T15" fmla="*/ 9 h 228"/>
              <a:gd name="T16" fmla="*/ 133 w 133"/>
              <a:gd name="T17" fmla="*/ 219 h 228"/>
              <a:gd name="T18" fmla="*/ 133 w 133"/>
              <a:gd name="T19" fmla="*/ 2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28">
                <a:moveTo>
                  <a:pt x="133" y="219"/>
                </a:moveTo>
                <a:cubicBezTo>
                  <a:pt x="133" y="224"/>
                  <a:pt x="129" y="228"/>
                  <a:pt x="124" y="228"/>
                </a:cubicBezTo>
                <a:cubicBezTo>
                  <a:pt x="8" y="228"/>
                  <a:pt x="8" y="228"/>
                  <a:pt x="8" y="228"/>
                </a:cubicBezTo>
                <a:cubicBezTo>
                  <a:pt x="4" y="228"/>
                  <a:pt x="0" y="224"/>
                  <a:pt x="0" y="219"/>
                </a:cubicBezTo>
                <a:cubicBezTo>
                  <a:pt x="0" y="9"/>
                  <a:pt x="0" y="9"/>
                  <a:pt x="0" y="9"/>
                </a:cubicBezTo>
                <a:cubicBezTo>
                  <a:pt x="0" y="4"/>
                  <a:pt x="4" y="0"/>
                  <a:pt x="8" y="0"/>
                </a:cubicBezTo>
                <a:cubicBezTo>
                  <a:pt x="124" y="0"/>
                  <a:pt x="124" y="0"/>
                  <a:pt x="124" y="0"/>
                </a:cubicBezTo>
                <a:cubicBezTo>
                  <a:pt x="129" y="0"/>
                  <a:pt x="133" y="4"/>
                  <a:pt x="133" y="9"/>
                </a:cubicBezTo>
                <a:cubicBezTo>
                  <a:pt x="133" y="219"/>
                  <a:pt x="133" y="219"/>
                  <a:pt x="133" y="219"/>
                </a:cubicBezTo>
                <a:cubicBezTo>
                  <a:pt x="133" y="219"/>
                  <a:pt x="133" y="219"/>
                  <a:pt x="133" y="219"/>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5" name="Freeform 46"/>
          <p:cNvSpPr>
            <a:spLocks/>
          </p:cNvSpPr>
          <p:nvPr/>
        </p:nvSpPr>
        <p:spPr bwMode="auto">
          <a:xfrm>
            <a:off x="8407265" y="5292848"/>
            <a:ext cx="414490" cy="688119"/>
          </a:xfrm>
          <a:custGeom>
            <a:avLst/>
            <a:gdLst>
              <a:gd name="T0" fmla="*/ 0 w 256"/>
              <a:gd name="T1" fmla="*/ 0 h 425"/>
              <a:gd name="T2" fmla="*/ 256 w 256"/>
              <a:gd name="T3" fmla="*/ 0 h 425"/>
              <a:gd name="T4" fmla="*/ 256 w 256"/>
              <a:gd name="T5" fmla="*/ 425 h 425"/>
              <a:gd name="T6" fmla="*/ 0 w 256"/>
              <a:gd name="T7" fmla="*/ 425 h 425"/>
              <a:gd name="T8" fmla="*/ 0 w 256"/>
              <a:gd name="T9" fmla="*/ 0 h 425"/>
              <a:gd name="T10" fmla="*/ 0 w 256"/>
              <a:gd name="T11" fmla="*/ 0 h 425"/>
            </a:gdLst>
            <a:ahLst/>
            <a:cxnLst>
              <a:cxn ang="0">
                <a:pos x="T0" y="T1"/>
              </a:cxn>
              <a:cxn ang="0">
                <a:pos x="T2" y="T3"/>
              </a:cxn>
              <a:cxn ang="0">
                <a:pos x="T4" y="T5"/>
              </a:cxn>
              <a:cxn ang="0">
                <a:pos x="T6" y="T7"/>
              </a:cxn>
              <a:cxn ang="0">
                <a:pos x="T8" y="T9"/>
              </a:cxn>
              <a:cxn ang="0">
                <a:pos x="T10" y="T11"/>
              </a:cxn>
            </a:cxnLst>
            <a:rect l="0" t="0" r="r" b="b"/>
            <a:pathLst>
              <a:path w="256" h="425">
                <a:moveTo>
                  <a:pt x="0" y="0"/>
                </a:moveTo>
                <a:lnTo>
                  <a:pt x="256" y="0"/>
                </a:lnTo>
                <a:lnTo>
                  <a:pt x="256" y="425"/>
                </a:lnTo>
                <a:lnTo>
                  <a:pt x="0" y="425"/>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6" name="Freeform 47"/>
          <p:cNvSpPr>
            <a:spLocks/>
          </p:cNvSpPr>
          <p:nvPr/>
        </p:nvSpPr>
        <p:spPr bwMode="auto">
          <a:xfrm>
            <a:off x="7503806" y="5508188"/>
            <a:ext cx="1141468" cy="744787"/>
          </a:xfrm>
          <a:custGeom>
            <a:avLst/>
            <a:gdLst>
              <a:gd name="T0" fmla="*/ 48 w 298"/>
              <a:gd name="T1" fmla="*/ 85 h 194"/>
              <a:gd name="T2" fmla="*/ 48 w 298"/>
              <a:gd name="T3" fmla="*/ 81 h 194"/>
              <a:gd name="T4" fmla="*/ 130 w 298"/>
              <a:gd name="T5" fmla="*/ 0 h 194"/>
              <a:gd name="T6" fmla="*/ 198 w 298"/>
              <a:gd name="T7" fmla="*/ 36 h 194"/>
              <a:gd name="T8" fmla="*/ 220 w 298"/>
              <a:gd name="T9" fmla="*/ 30 h 194"/>
              <a:gd name="T10" fmla="*/ 247 w 298"/>
              <a:gd name="T11" fmla="*/ 38 h 194"/>
              <a:gd name="T12" fmla="*/ 268 w 298"/>
              <a:gd name="T13" fmla="*/ 76 h 194"/>
              <a:gd name="T14" fmla="*/ 298 w 298"/>
              <a:gd name="T15" fmla="*/ 130 h 194"/>
              <a:gd name="T16" fmla="*/ 240 w 298"/>
              <a:gd name="T17" fmla="*/ 194 h 194"/>
              <a:gd name="T18" fmla="*/ 233 w 298"/>
              <a:gd name="T19" fmla="*/ 194 h 194"/>
              <a:gd name="T20" fmla="*/ 226 w 298"/>
              <a:gd name="T21" fmla="*/ 194 h 194"/>
              <a:gd name="T22" fmla="*/ 92 w 298"/>
              <a:gd name="T23" fmla="*/ 194 h 194"/>
              <a:gd name="T24" fmla="*/ 90 w 298"/>
              <a:gd name="T25" fmla="*/ 194 h 194"/>
              <a:gd name="T26" fmla="*/ 86 w 298"/>
              <a:gd name="T27" fmla="*/ 194 h 194"/>
              <a:gd name="T28" fmla="*/ 77 w 298"/>
              <a:gd name="T29" fmla="*/ 194 h 194"/>
              <a:gd name="T30" fmla="*/ 55 w 298"/>
              <a:gd name="T31" fmla="*/ 194 h 194"/>
              <a:gd name="T32" fmla="*/ 0 w 298"/>
              <a:gd name="T33" fmla="*/ 139 h 194"/>
              <a:gd name="T34" fmla="*/ 48 w 298"/>
              <a:gd name="T35"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194">
                <a:moveTo>
                  <a:pt x="48" y="85"/>
                </a:moveTo>
                <a:cubicBezTo>
                  <a:pt x="48" y="84"/>
                  <a:pt x="48" y="82"/>
                  <a:pt x="48" y="81"/>
                </a:cubicBezTo>
                <a:cubicBezTo>
                  <a:pt x="48" y="36"/>
                  <a:pt x="84" y="0"/>
                  <a:pt x="130" y="0"/>
                </a:cubicBezTo>
                <a:cubicBezTo>
                  <a:pt x="158" y="0"/>
                  <a:pt x="183" y="14"/>
                  <a:pt x="198" y="36"/>
                </a:cubicBezTo>
                <a:cubicBezTo>
                  <a:pt x="205" y="32"/>
                  <a:pt x="212" y="30"/>
                  <a:pt x="220" y="30"/>
                </a:cubicBezTo>
                <a:cubicBezTo>
                  <a:pt x="230" y="30"/>
                  <a:pt x="239" y="33"/>
                  <a:pt x="247" y="38"/>
                </a:cubicBezTo>
                <a:cubicBezTo>
                  <a:pt x="259" y="46"/>
                  <a:pt x="268" y="60"/>
                  <a:pt x="268" y="76"/>
                </a:cubicBezTo>
                <a:cubicBezTo>
                  <a:pt x="286" y="88"/>
                  <a:pt x="298" y="108"/>
                  <a:pt x="298" y="130"/>
                </a:cubicBezTo>
                <a:cubicBezTo>
                  <a:pt x="298" y="163"/>
                  <a:pt x="272" y="191"/>
                  <a:pt x="240" y="194"/>
                </a:cubicBezTo>
                <a:cubicBezTo>
                  <a:pt x="238" y="194"/>
                  <a:pt x="235" y="194"/>
                  <a:pt x="233" y="194"/>
                </a:cubicBezTo>
                <a:cubicBezTo>
                  <a:pt x="231" y="194"/>
                  <a:pt x="229" y="194"/>
                  <a:pt x="226" y="194"/>
                </a:cubicBezTo>
                <a:cubicBezTo>
                  <a:pt x="196" y="194"/>
                  <a:pt x="126" y="194"/>
                  <a:pt x="92" y="194"/>
                </a:cubicBezTo>
                <a:cubicBezTo>
                  <a:pt x="91" y="194"/>
                  <a:pt x="91" y="194"/>
                  <a:pt x="90" y="194"/>
                </a:cubicBezTo>
                <a:cubicBezTo>
                  <a:pt x="86" y="194"/>
                  <a:pt x="86" y="194"/>
                  <a:pt x="86" y="194"/>
                </a:cubicBezTo>
                <a:cubicBezTo>
                  <a:pt x="85" y="194"/>
                  <a:pt x="80" y="194"/>
                  <a:pt x="77" y="194"/>
                </a:cubicBezTo>
                <a:cubicBezTo>
                  <a:pt x="55" y="194"/>
                  <a:pt x="55" y="194"/>
                  <a:pt x="55" y="194"/>
                </a:cubicBezTo>
                <a:cubicBezTo>
                  <a:pt x="25" y="194"/>
                  <a:pt x="0" y="169"/>
                  <a:pt x="0" y="139"/>
                </a:cubicBezTo>
                <a:cubicBezTo>
                  <a:pt x="0" y="112"/>
                  <a:pt x="21" y="89"/>
                  <a:pt x="48" y="8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8" name="Freeform 48"/>
          <p:cNvSpPr>
            <a:spLocks/>
          </p:cNvSpPr>
          <p:nvPr/>
        </p:nvSpPr>
        <p:spPr bwMode="auto">
          <a:xfrm>
            <a:off x="7618761" y="5373803"/>
            <a:ext cx="474398" cy="310868"/>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89" name="Freeform 49"/>
          <p:cNvSpPr>
            <a:spLocks/>
          </p:cNvSpPr>
          <p:nvPr/>
        </p:nvSpPr>
        <p:spPr bwMode="auto">
          <a:xfrm>
            <a:off x="8292309" y="6434315"/>
            <a:ext cx="380490" cy="314106"/>
          </a:xfrm>
          <a:custGeom>
            <a:avLst/>
            <a:gdLst>
              <a:gd name="T0" fmla="*/ 0 w 235"/>
              <a:gd name="T1" fmla="*/ 194 h 194"/>
              <a:gd name="T2" fmla="*/ 235 w 235"/>
              <a:gd name="T3" fmla="*/ 0 h 194"/>
              <a:gd name="T4" fmla="*/ 0 w 235"/>
              <a:gd name="T5" fmla="*/ 0 h 194"/>
              <a:gd name="T6" fmla="*/ 0 w 235"/>
              <a:gd name="T7" fmla="*/ 194 h 194"/>
            </a:gdLst>
            <a:ahLst/>
            <a:cxnLst>
              <a:cxn ang="0">
                <a:pos x="T0" y="T1"/>
              </a:cxn>
              <a:cxn ang="0">
                <a:pos x="T2" y="T3"/>
              </a:cxn>
              <a:cxn ang="0">
                <a:pos x="T4" y="T5"/>
              </a:cxn>
              <a:cxn ang="0">
                <a:pos x="T6" y="T7"/>
              </a:cxn>
            </a:cxnLst>
            <a:rect l="0" t="0" r="r" b="b"/>
            <a:pathLst>
              <a:path w="235" h="194">
                <a:moveTo>
                  <a:pt x="0" y="194"/>
                </a:moveTo>
                <a:lnTo>
                  <a:pt x="235" y="0"/>
                </a:lnTo>
                <a:lnTo>
                  <a:pt x="0" y="0"/>
                </a:lnTo>
                <a:lnTo>
                  <a:pt x="0" y="19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90" name="Freeform 50"/>
          <p:cNvSpPr>
            <a:spLocks/>
          </p:cNvSpPr>
          <p:nvPr/>
        </p:nvSpPr>
        <p:spPr bwMode="auto">
          <a:xfrm>
            <a:off x="7204271" y="6000396"/>
            <a:ext cx="1062132" cy="663832"/>
          </a:xfrm>
          <a:custGeom>
            <a:avLst/>
            <a:gdLst>
              <a:gd name="T0" fmla="*/ 0 w 656"/>
              <a:gd name="T1" fmla="*/ 0 h 410"/>
              <a:gd name="T2" fmla="*/ 656 w 656"/>
              <a:gd name="T3" fmla="*/ 0 h 410"/>
              <a:gd name="T4" fmla="*/ 656 w 656"/>
              <a:gd name="T5" fmla="*/ 410 h 410"/>
              <a:gd name="T6" fmla="*/ 0 w 656"/>
              <a:gd name="T7" fmla="*/ 410 h 410"/>
              <a:gd name="T8" fmla="*/ 0 w 656"/>
              <a:gd name="T9" fmla="*/ 0 h 410"/>
              <a:gd name="T10" fmla="*/ 0 w 656"/>
              <a:gd name="T11" fmla="*/ 0 h 410"/>
            </a:gdLst>
            <a:ahLst/>
            <a:cxnLst>
              <a:cxn ang="0">
                <a:pos x="T0" y="T1"/>
              </a:cxn>
              <a:cxn ang="0">
                <a:pos x="T2" y="T3"/>
              </a:cxn>
              <a:cxn ang="0">
                <a:pos x="T4" y="T5"/>
              </a:cxn>
              <a:cxn ang="0">
                <a:pos x="T6" y="T7"/>
              </a:cxn>
              <a:cxn ang="0">
                <a:pos x="T8" y="T9"/>
              </a:cxn>
              <a:cxn ang="0">
                <a:pos x="T10" y="T11"/>
              </a:cxn>
            </a:cxnLst>
            <a:rect l="0" t="0" r="r" b="b"/>
            <a:pathLst>
              <a:path w="656" h="410">
                <a:moveTo>
                  <a:pt x="0" y="0"/>
                </a:moveTo>
                <a:lnTo>
                  <a:pt x="656" y="0"/>
                </a:lnTo>
                <a:lnTo>
                  <a:pt x="656" y="410"/>
                </a:lnTo>
                <a:lnTo>
                  <a:pt x="0" y="410"/>
                </a:lnTo>
                <a:lnTo>
                  <a:pt x="0" y="0"/>
                </a:lnTo>
                <a:lnTo>
                  <a:pt x="0"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91" name="Freeform 51"/>
          <p:cNvSpPr>
            <a:spLocks noEditPoints="1"/>
          </p:cNvSpPr>
          <p:nvPr/>
        </p:nvSpPr>
        <p:spPr bwMode="auto">
          <a:xfrm>
            <a:off x="6959787" y="5964775"/>
            <a:ext cx="1543006" cy="833839"/>
          </a:xfrm>
          <a:custGeom>
            <a:avLst/>
            <a:gdLst>
              <a:gd name="T0" fmla="*/ 343 w 403"/>
              <a:gd name="T1" fmla="*/ 193 h 217"/>
              <a:gd name="T2" fmla="*/ 353 w 403"/>
              <a:gd name="T3" fmla="*/ 183 h 217"/>
              <a:gd name="T4" fmla="*/ 353 w 403"/>
              <a:gd name="T5" fmla="*/ 10 h 217"/>
              <a:gd name="T6" fmla="*/ 343 w 403"/>
              <a:gd name="T7" fmla="*/ 0 h 217"/>
              <a:gd name="T8" fmla="*/ 61 w 403"/>
              <a:gd name="T9" fmla="*/ 0 h 217"/>
              <a:gd name="T10" fmla="*/ 51 w 403"/>
              <a:gd name="T11" fmla="*/ 10 h 217"/>
              <a:gd name="T12" fmla="*/ 51 w 403"/>
              <a:gd name="T13" fmla="*/ 183 h 217"/>
              <a:gd name="T14" fmla="*/ 61 w 403"/>
              <a:gd name="T15" fmla="*/ 193 h 217"/>
              <a:gd name="T16" fmla="*/ 0 w 403"/>
              <a:gd name="T17" fmla="*/ 193 h 217"/>
              <a:gd name="T18" fmla="*/ 0 w 403"/>
              <a:gd name="T19" fmla="*/ 200 h 217"/>
              <a:gd name="T20" fmla="*/ 0 w 403"/>
              <a:gd name="T21" fmla="*/ 208 h 217"/>
              <a:gd name="T22" fmla="*/ 0 w 403"/>
              <a:gd name="T23" fmla="*/ 209 h 217"/>
              <a:gd name="T24" fmla="*/ 0 w 403"/>
              <a:gd name="T25" fmla="*/ 209 h 217"/>
              <a:gd name="T26" fmla="*/ 0 w 403"/>
              <a:gd name="T27" fmla="*/ 209 h 217"/>
              <a:gd name="T28" fmla="*/ 0 w 403"/>
              <a:gd name="T29" fmla="*/ 210 h 217"/>
              <a:gd name="T30" fmla="*/ 8 w 403"/>
              <a:gd name="T31" fmla="*/ 217 h 217"/>
              <a:gd name="T32" fmla="*/ 395 w 403"/>
              <a:gd name="T33" fmla="*/ 217 h 217"/>
              <a:gd name="T34" fmla="*/ 403 w 403"/>
              <a:gd name="T35" fmla="*/ 211 h 217"/>
              <a:gd name="T36" fmla="*/ 403 w 403"/>
              <a:gd name="T37" fmla="*/ 210 h 217"/>
              <a:gd name="T38" fmla="*/ 403 w 403"/>
              <a:gd name="T39" fmla="*/ 200 h 217"/>
              <a:gd name="T40" fmla="*/ 403 w 403"/>
              <a:gd name="T41" fmla="*/ 193 h 217"/>
              <a:gd name="T42" fmla="*/ 343 w 403"/>
              <a:gd name="T43" fmla="*/ 193 h 217"/>
              <a:gd name="T44" fmla="*/ 64 w 403"/>
              <a:gd name="T45" fmla="*/ 11 h 217"/>
              <a:gd name="T46" fmla="*/ 340 w 403"/>
              <a:gd name="T47" fmla="*/ 11 h 217"/>
              <a:gd name="T48" fmla="*/ 340 w 403"/>
              <a:gd name="T49" fmla="*/ 181 h 217"/>
              <a:gd name="T50" fmla="*/ 64 w 403"/>
              <a:gd name="T51" fmla="*/ 181 h 217"/>
              <a:gd name="T52" fmla="*/ 64 w 403"/>
              <a:gd name="T53"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17">
                <a:moveTo>
                  <a:pt x="343" y="193"/>
                </a:moveTo>
                <a:cubicBezTo>
                  <a:pt x="349" y="193"/>
                  <a:pt x="353" y="189"/>
                  <a:pt x="353" y="183"/>
                </a:cubicBezTo>
                <a:cubicBezTo>
                  <a:pt x="353" y="10"/>
                  <a:pt x="353" y="10"/>
                  <a:pt x="353" y="10"/>
                </a:cubicBezTo>
                <a:cubicBezTo>
                  <a:pt x="353" y="4"/>
                  <a:pt x="349" y="0"/>
                  <a:pt x="343" y="0"/>
                </a:cubicBezTo>
                <a:cubicBezTo>
                  <a:pt x="61" y="0"/>
                  <a:pt x="61" y="0"/>
                  <a:pt x="61" y="0"/>
                </a:cubicBezTo>
                <a:cubicBezTo>
                  <a:pt x="56" y="0"/>
                  <a:pt x="51" y="4"/>
                  <a:pt x="51" y="10"/>
                </a:cubicBezTo>
                <a:cubicBezTo>
                  <a:pt x="51" y="183"/>
                  <a:pt x="51" y="183"/>
                  <a:pt x="51" y="183"/>
                </a:cubicBezTo>
                <a:cubicBezTo>
                  <a:pt x="51" y="189"/>
                  <a:pt x="56" y="193"/>
                  <a:pt x="61" y="193"/>
                </a:cubicBezTo>
                <a:cubicBezTo>
                  <a:pt x="0" y="193"/>
                  <a:pt x="0" y="193"/>
                  <a:pt x="0" y="193"/>
                </a:cubicBezTo>
                <a:cubicBezTo>
                  <a:pt x="0" y="200"/>
                  <a:pt x="0" y="200"/>
                  <a:pt x="0" y="200"/>
                </a:cubicBezTo>
                <a:cubicBezTo>
                  <a:pt x="0" y="208"/>
                  <a:pt x="0" y="208"/>
                  <a:pt x="0" y="208"/>
                </a:cubicBezTo>
                <a:cubicBezTo>
                  <a:pt x="0" y="209"/>
                  <a:pt x="0" y="209"/>
                  <a:pt x="0" y="209"/>
                </a:cubicBezTo>
                <a:cubicBezTo>
                  <a:pt x="0" y="209"/>
                  <a:pt x="0" y="209"/>
                  <a:pt x="0" y="209"/>
                </a:cubicBezTo>
                <a:cubicBezTo>
                  <a:pt x="0" y="209"/>
                  <a:pt x="0" y="209"/>
                  <a:pt x="0" y="209"/>
                </a:cubicBezTo>
                <a:cubicBezTo>
                  <a:pt x="0" y="210"/>
                  <a:pt x="0" y="210"/>
                  <a:pt x="0" y="210"/>
                </a:cubicBezTo>
                <a:cubicBezTo>
                  <a:pt x="0" y="214"/>
                  <a:pt x="4" y="217"/>
                  <a:pt x="8" y="217"/>
                </a:cubicBezTo>
                <a:cubicBezTo>
                  <a:pt x="395" y="217"/>
                  <a:pt x="395" y="217"/>
                  <a:pt x="395" y="217"/>
                </a:cubicBezTo>
                <a:cubicBezTo>
                  <a:pt x="399" y="217"/>
                  <a:pt x="402" y="214"/>
                  <a:pt x="403" y="211"/>
                </a:cubicBezTo>
                <a:cubicBezTo>
                  <a:pt x="403" y="210"/>
                  <a:pt x="403" y="210"/>
                  <a:pt x="403" y="210"/>
                </a:cubicBezTo>
                <a:cubicBezTo>
                  <a:pt x="403" y="200"/>
                  <a:pt x="403" y="200"/>
                  <a:pt x="403" y="200"/>
                </a:cubicBezTo>
                <a:cubicBezTo>
                  <a:pt x="403" y="193"/>
                  <a:pt x="403" y="193"/>
                  <a:pt x="403" y="193"/>
                </a:cubicBezTo>
                <a:lnTo>
                  <a:pt x="343" y="193"/>
                </a:lnTo>
                <a:close/>
                <a:moveTo>
                  <a:pt x="64" y="11"/>
                </a:moveTo>
                <a:cubicBezTo>
                  <a:pt x="340" y="11"/>
                  <a:pt x="340" y="11"/>
                  <a:pt x="340" y="11"/>
                </a:cubicBezTo>
                <a:cubicBezTo>
                  <a:pt x="340" y="181"/>
                  <a:pt x="340" y="181"/>
                  <a:pt x="340" y="181"/>
                </a:cubicBezTo>
                <a:cubicBezTo>
                  <a:pt x="64" y="181"/>
                  <a:pt x="64" y="181"/>
                  <a:pt x="64" y="181"/>
                </a:cubicBezTo>
                <a:cubicBezTo>
                  <a:pt x="64" y="11"/>
                  <a:pt x="64" y="11"/>
                  <a:pt x="64" y="1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grpSp>
        <p:nvGrpSpPr>
          <p:cNvPr id="93" name="Group 92"/>
          <p:cNvGrpSpPr/>
          <p:nvPr/>
        </p:nvGrpSpPr>
        <p:grpSpPr>
          <a:xfrm>
            <a:off x="10219042" y="4578823"/>
            <a:ext cx="1410239" cy="2289413"/>
            <a:chOff x="10018713" y="4489450"/>
            <a:chExt cx="1382713" cy="2244726"/>
          </a:xfrm>
        </p:grpSpPr>
        <p:sp>
          <p:nvSpPr>
            <p:cNvPr id="25" name="Rectangle 23"/>
            <p:cNvSpPr>
              <a:spLocks noChangeArrowheads="1"/>
            </p:cNvSpPr>
            <p:nvPr/>
          </p:nvSpPr>
          <p:spPr bwMode="auto">
            <a:xfrm>
              <a:off x="10083801" y="4514850"/>
              <a:ext cx="1254125" cy="221932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6"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29"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0"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31"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64"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65"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66"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67"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sp>
          <p:nvSpPr>
            <p:cNvPr id="92"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prstClr val="black"/>
                </a:solidFill>
              </a:endParaRPr>
            </a:p>
          </p:txBody>
        </p:sp>
      </p:grpSp>
    </p:spTree>
    <p:extLst>
      <p:ext uri="{BB962C8B-B14F-4D97-AF65-F5344CB8AC3E}">
        <p14:creationId xmlns:p14="http://schemas.microsoft.com/office/powerpoint/2010/main" val="1275623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8.41255E-7 -2.72854E-6 L 0.04558 -2.72854E-6 " pathEditMode="relative" rAng="0" ptsTypes="AA">
                                      <p:cBhvr>
                                        <p:cTn id="6" dur="500" fill="hold"/>
                                        <p:tgtEl>
                                          <p:spTgt spid="87"/>
                                        </p:tgtEl>
                                        <p:attrNameLst>
                                          <p:attrName>ppt_x</p:attrName>
                                          <p:attrName>ppt_y</p:attrName>
                                        </p:attrNameLst>
                                      </p:cBhvr>
                                      <p:rCtr x="2279" y="0"/>
                                    </p:animMotion>
                                  </p:childTnLst>
                                </p:cTn>
                              </p:par>
                              <p:par>
                                <p:cTn id="7" presetID="22" presetClass="entr" presetSubtype="8" fill="hold" grpId="0" nodeType="withEffect">
                                  <p:stCondLst>
                                    <p:cond delay="250"/>
                                  </p:stCondLst>
                                  <p:childTnLst>
                                    <p:set>
                                      <p:cBhvr>
                                        <p:cTn id="8" dur="1" fill="hold">
                                          <p:stCondLst>
                                            <p:cond delay="0"/>
                                          </p:stCondLst>
                                        </p:cTn>
                                        <p:tgtEl>
                                          <p:spTgt spid="75"/>
                                        </p:tgtEl>
                                        <p:attrNameLst>
                                          <p:attrName>style.visibility</p:attrName>
                                        </p:attrNameLst>
                                      </p:cBhvr>
                                      <p:to>
                                        <p:strVal val="visible"/>
                                      </p:to>
                                    </p:set>
                                    <p:animEffect transition="in" filter="wipe(left)">
                                      <p:cBhvr>
                                        <p:cTn id="9" dur="500"/>
                                        <p:tgtEl>
                                          <p:spTgt spid="75"/>
                                        </p:tgtEl>
                                      </p:cBhvr>
                                    </p:animEffect>
                                  </p:childTnLst>
                                </p:cTn>
                              </p:par>
                            </p:childTnLst>
                          </p:cTn>
                        </p:par>
                        <p:par>
                          <p:cTn id="10" fill="hold">
                            <p:stCondLst>
                              <p:cond delay="750"/>
                            </p:stCondLst>
                            <p:childTnLst>
                              <p:par>
                                <p:cTn id="11" presetID="63" presetClass="path" presetSubtype="0" accel="50000" decel="50000" fill="hold" nodeType="afterEffect">
                                  <p:stCondLst>
                                    <p:cond delay="0"/>
                                  </p:stCondLst>
                                  <p:childTnLst>
                                    <p:animMotion origin="layout" path="M -8.41255E-7 -2.72854E-6 L 0.04558 -2.72854E-6 " pathEditMode="relative" rAng="0" ptsTypes="AA">
                                      <p:cBhvr>
                                        <p:cTn id="12" dur="500" fill="hold"/>
                                        <p:tgtEl>
                                          <p:spTgt spid="104"/>
                                        </p:tgtEl>
                                        <p:attrNameLst>
                                          <p:attrName>ppt_x</p:attrName>
                                          <p:attrName>ppt_y</p:attrName>
                                        </p:attrNameLst>
                                      </p:cBhvr>
                                      <p:rCtr x="2279" y="0"/>
                                    </p:animMotion>
                                  </p:childTnLst>
                                </p:cTn>
                              </p:par>
                              <p:par>
                                <p:cTn id="13" presetID="22" presetClass="entr" presetSubtype="8" fill="hold" grpId="0" nodeType="withEffect">
                                  <p:stCondLst>
                                    <p:cond delay="250"/>
                                  </p:stCondLst>
                                  <p:childTnLst>
                                    <p:set>
                                      <p:cBhvr>
                                        <p:cTn id="14" dur="1" fill="hold">
                                          <p:stCondLst>
                                            <p:cond delay="0"/>
                                          </p:stCondLst>
                                        </p:cTn>
                                        <p:tgtEl>
                                          <p:spTgt spid="109"/>
                                        </p:tgtEl>
                                        <p:attrNameLst>
                                          <p:attrName>style.visibility</p:attrName>
                                        </p:attrNameLst>
                                      </p:cBhvr>
                                      <p:to>
                                        <p:strVal val="visible"/>
                                      </p:to>
                                    </p:set>
                                    <p:animEffect transition="in" filter="wipe(left)">
                                      <p:cBhvr>
                                        <p:cTn id="15" dur="500"/>
                                        <p:tgtEl>
                                          <p:spTgt spid="109"/>
                                        </p:tgtEl>
                                      </p:cBhvr>
                                    </p:animEffect>
                                  </p:childTnLst>
                                </p:cTn>
                              </p:par>
                            </p:childTnLst>
                          </p:cTn>
                        </p:par>
                        <p:par>
                          <p:cTn id="16" fill="hold">
                            <p:stCondLst>
                              <p:cond delay="1500"/>
                            </p:stCondLst>
                            <p:childTnLst>
                              <p:par>
                                <p:cTn id="17" presetID="63" presetClass="path" presetSubtype="0" accel="50000" decel="50000" fill="hold" nodeType="afterEffect">
                                  <p:stCondLst>
                                    <p:cond delay="0"/>
                                  </p:stCondLst>
                                  <p:childTnLst>
                                    <p:animMotion origin="layout" path="M -8.41255E-7 -2.72854E-6 L 0.04558 -2.72854E-6 " pathEditMode="relative" rAng="0" ptsTypes="AA">
                                      <p:cBhvr>
                                        <p:cTn id="18" dur="500" fill="hold"/>
                                        <p:tgtEl>
                                          <p:spTgt spid="110"/>
                                        </p:tgtEl>
                                        <p:attrNameLst>
                                          <p:attrName>ppt_x</p:attrName>
                                          <p:attrName>ppt_y</p:attrName>
                                        </p:attrNameLst>
                                      </p:cBhvr>
                                      <p:rCtr x="2279" y="0"/>
                                    </p:animMotion>
                                  </p:childTnLst>
                                </p:cTn>
                              </p:par>
                              <p:par>
                                <p:cTn id="19" presetID="22" presetClass="entr" presetSubtype="8" fill="hold" grpId="0" nodeType="withEffect">
                                  <p:stCondLst>
                                    <p:cond delay="250"/>
                                  </p:stCondLst>
                                  <p:childTnLst>
                                    <p:set>
                                      <p:cBhvr>
                                        <p:cTn id="20" dur="1" fill="hold">
                                          <p:stCondLst>
                                            <p:cond delay="0"/>
                                          </p:stCondLst>
                                        </p:cTn>
                                        <p:tgtEl>
                                          <p:spTgt spid="115"/>
                                        </p:tgtEl>
                                        <p:attrNameLst>
                                          <p:attrName>style.visibility</p:attrName>
                                        </p:attrNameLst>
                                      </p:cBhvr>
                                      <p:to>
                                        <p:strVal val="visible"/>
                                      </p:to>
                                    </p:set>
                                    <p:animEffect transition="in" filter="wipe(left)">
                                      <p:cBhvr>
                                        <p:cTn id="21" dur="500"/>
                                        <p:tgtEl>
                                          <p:spTgt spid="115"/>
                                        </p:tgtEl>
                                      </p:cBhvr>
                                    </p:animEffect>
                                  </p:childTnLst>
                                </p:cTn>
                              </p:par>
                            </p:childTnLst>
                          </p:cTn>
                        </p:par>
                        <p:par>
                          <p:cTn id="22" fill="hold">
                            <p:stCondLst>
                              <p:cond delay="2250"/>
                            </p:stCondLst>
                            <p:childTnLst>
                              <p:par>
                                <p:cTn id="23" presetID="12" presetClass="entr" presetSubtype="1"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750"/>
                                        <p:tgtEl>
                                          <p:spTgt spid="95"/>
                                        </p:tgtEl>
                                        <p:attrNameLst>
                                          <p:attrName>ppt_y</p:attrName>
                                        </p:attrNameLst>
                                      </p:cBhvr>
                                      <p:tavLst>
                                        <p:tav tm="0">
                                          <p:val>
                                            <p:strVal val="#ppt_y-#ppt_h*1.125000"/>
                                          </p:val>
                                        </p:tav>
                                        <p:tav tm="100000">
                                          <p:val>
                                            <p:strVal val="#ppt_y"/>
                                          </p:val>
                                        </p:tav>
                                      </p:tavLst>
                                    </p:anim>
                                    <p:animEffect transition="in" filter="wipe(down)">
                                      <p:cBhvr>
                                        <p:cTn id="26"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09" grpId="0" animBg="1"/>
      <p:bldP spid="1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55093"/>
          </a:xfrm>
        </p:spPr>
        <p:txBody>
          <a:bodyPr/>
          <a:lstStyle/>
          <a:p>
            <a:r>
              <a:rPr lang="en-US" dirty="0">
                <a:solidFill>
                  <a:schemeClr val="tx1"/>
                </a:solidFill>
              </a:rPr>
              <a:t>Can the cloud be more secure than on-premises?</a:t>
            </a:r>
          </a:p>
          <a:p>
            <a:r>
              <a:rPr lang="en-US" dirty="0">
                <a:solidFill>
                  <a:schemeClr val="tx1"/>
                </a:solidFill>
              </a:rPr>
              <a:t>What technical and operational safeguards are in place?</a:t>
            </a:r>
          </a:p>
          <a:p>
            <a:r>
              <a:rPr lang="en-US" dirty="0">
                <a:solidFill>
                  <a:schemeClr val="tx1"/>
                </a:solidFill>
              </a:rPr>
              <a:t>What can I do to further ensure the security of my cloud deployments?</a:t>
            </a:r>
          </a:p>
          <a:p>
            <a:r>
              <a:rPr lang="en-US" dirty="0">
                <a:solidFill>
                  <a:schemeClr val="tx1"/>
                </a:solidFill>
              </a:rPr>
              <a:t>Where is my data and who can access it?</a:t>
            </a:r>
          </a:p>
          <a:p>
            <a:r>
              <a:rPr lang="en-US" dirty="0">
                <a:solidFill>
                  <a:schemeClr val="tx1"/>
                </a:solidFill>
              </a:rPr>
              <a:t>How do I meet my compliance obligations</a:t>
            </a:r>
            <a:r>
              <a:rPr lang="en-US" dirty="0" smtClean="0">
                <a:solidFill>
                  <a:schemeClr val="tx1"/>
                </a:solidFill>
              </a:rPr>
              <a:t>?</a:t>
            </a:r>
            <a:endParaRPr lang="en-US" dirty="0">
              <a:solidFill>
                <a:schemeClr val="tx1"/>
              </a:solidFill>
            </a:endParaRPr>
          </a:p>
        </p:txBody>
      </p:sp>
      <p:sp>
        <p:nvSpPr>
          <p:cNvPr id="4" name="Title 1"/>
          <p:cNvSpPr>
            <a:spLocks noGrp="1"/>
          </p:cNvSpPr>
          <p:nvPr>
            <p:ph type="title"/>
          </p:nvPr>
        </p:nvSpPr>
        <p:spPr/>
        <p:txBody>
          <a:bodyPr>
            <a:normAutofit fontScale="90000"/>
          </a:bodyPr>
          <a:lstStyle/>
          <a:p>
            <a:r>
              <a:rPr lang="en-US" dirty="0" smtClean="0"/>
              <a:t>Recap</a:t>
            </a:r>
            <a:endParaRPr lang="en-US" dirty="0"/>
          </a:p>
        </p:txBody>
      </p:sp>
      <p:sp>
        <p:nvSpPr>
          <p:cNvPr id="3" name="AutoShape 3"/>
          <p:cNvSpPr>
            <a:spLocks noChangeAspect="1" noChangeArrowheads="1" noTextEdit="1"/>
          </p:cNvSpPr>
          <p:nvPr/>
        </p:nvSpPr>
        <p:spPr bwMode="auto">
          <a:xfrm>
            <a:off x="5316398" y="4582061"/>
            <a:ext cx="7263296" cy="243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prstClr val="black"/>
              </a:solidFill>
            </a:endParaRPr>
          </a:p>
        </p:txBody>
      </p:sp>
      <p:sp>
        <p:nvSpPr>
          <p:cNvPr id="94" name="Text Placeholder 3"/>
          <p:cNvSpPr txBox="1">
            <a:spLocks/>
          </p:cNvSpPr>
          <p:nvPr/>
        </p:nvSpPr>
        <p:spPr>
          <a:xfrm>
            <a:off x="274638" y="1439862"/>
            <a:ext cx="10972799" cy="4038600"/>
          </a:xfrm>
          <a:prstGeom prst="rect">
            <a:avLst/>
          </a:prstGeom>
        </p:spPr>
        <p:txBody>
          <a:bodyPr vert="horz" lIns="91440" tIns="45720" rIns="91440" bIns="45720" rtlCol="0">
            <a:normAutofit/>
          </a:bodyPr>
          <a:lstStyle>
            <a:lvl1pPr marL="233149" indent="-233149" algn="l" defTabSz="932597" rtl="0" eaLnBrk="1" latinLnBrk="0" hangingPunct="1">
              <a:lnSpc>
                <a:spcPct val="90000"/>
              </a:lnSpc>
              <a:spcBef>
                <a:spcPts val="1020"/>
              </a:spcBef>
              <a:buFont typeface="Arial" panose="020B0604020202020204" pitchFamily="34" charset="0"/>
              <a:buChar char="•"/>
              <a:defRPr sz="3672" kern="1200">
                <a:solidFill>
                  <a:srgbClr val="61708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3264" kern="1200">
                <a:solidFill>
                  <a:srgbClr val="61708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856" kern="1200">
                <a:solidFill>
                  <a:srgbClr val="61708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2448" kern="1200">
                <a:solidFill>
                  <a:srgbClr val="61708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2448" kern="1200">
                <a:solidFill>
                  <a:srgbClr val="61708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endParaRPr lang="en-US" sz="2400" dirty="0" smtClean="0">
              <a:solidFill>
                <a:srgbClr val="505050"/>
              </a:solidFill>
            </a:endParaRPr>
          </a:p>
        </p:txBody>
      </p:sp>
    </p:spTree>
    <p:extLst>
      <p:ext uri="{BB962C8B-B14F-4D97-AF65-F5344CB8AC3E}">
        <p14:creationId xmlns:p14="http://schemas.microsoft.com/office/powerpoint/2010/main" val="22293404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366463" y="1303391"/>
            <a:ext cx="12070012" cy="451816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200" dirty="0">
                <a:solidFill>
                  <a:srgbClr val="FFFFFF"/>
                </a:solidFill>
                <a:latin typeface="Segoe UI Light (Headings)"/>
              </a:rPr>
              <a:t>CDP-B216 | Data Protection in Microsoft Azure </a:t>
            </a:r>
            <a:endParaRPr lang="en-US" sz="3600" dirty="0">
              <a:solidFill>
                <a:srgbClr val="FFFFFF"/>
              </a:solidFill>
              <a:latin typeface="Segoe UI Light (Headings)"/>
            </a:endParaRPr>
          </a:p>
          <a:p>
            <a:pPr>
              <a:spcBef>
                <a:spcPts val="2400"/>
              </a:spcBef>
              <a:buClr>
                <a:srgbClr val="68217A"/>
              </a:buClr>
            </a:pPr>
            <a:r>
              <a:rPr lang="en-US" sz="3200" dirty="0" smtClean="0">
                <a:solidFill>
                  <a:srgbClr val="FFFFFF"/>
                </a:solidFill>
                <a:latin typeface="Segoe UI Light (Headings)"/>
              </a:rPr>
              <a:t>CDP-B305 </a:t>
            </a:r>
            <a:r>
              <a:rPr lang="en-US" sz="3200" dirty="0">
                <a:solidFill>
                  <a:srgbClr val="FFFFFF"/>
                </a:solidFill>
                <a:latin typeface="Segoe UI Light (Headings)"/>
              </a:rPr>
              <a:t>TWC | A Game of Clouds: Black Belt Security for the Microsoft Cloud </a:t>
            </a:r>
            <a:endParaRPr lang="en-US" sz="3200" dirty="0" smtClean="0">
              <a:solidFill>
                <a:srgbClr val="FFFFFF"/>
              </a:solidFill>
              <a:latin typeface="Segoe UI Light (Headings)"/>
            </a:endParaRPr>
          </a:p>
          <a:p>
            <a:pPr>
              <a:spcBef>
                <a:spcPts val="2400"/>
              </a:spcBef>
              <a:buClr>
                <a:srgbClr val="68217A"/>
              </a:buClr>
            </a:pPr>
            <a:r>
              <a:rPr lang="en-US" sz="3200" dirty="0">
                <a:solidFill>
                  <a:srgbClr val="FFFFFF"/>
                </a:solidFill>
                <a:latin typeface="Segoe UI Light (Headings)"/>
              </a:rPr>
              <a:t>CDP-B227 Introduction to Microsoft Azure Networking Technologies and What's New </a:t>
            </a:r>
            <a:endParaRPr lang="en-US" sz="3200" dirty="0" smtClean="0">
              <a:solidFill>
                <a:srgbClr val="FFFFFF"/>
              </a:solidFill>
              <a:latin typeface="Segoe UI Light (Headings)"/>
            </a:endParaRPr>
          </a:p>
          <a:p>
            <a:pPr>
              <a:spcBef>
                <a:spcPts val="2400"/>
              </a:spcBef>
              <a:buClr>
                <a:srgbClr val="68217A"/>
              </a:buClr>
            </a:pPr>
            <a:r>
              <a:rPr lang="en-US" sz="3200" dirty="0">
                <a:solidFill>
                  <a:srgbClr val="FFFFFF"/>
                </a:solidFill>
                <a:latin typeface="Segoe UI Light (Headings)"/>
              </a:rPr>
              <a:t>Attend Ask The </a:t>
            </a:r>
            <a:r>
              <a:rPr lang="en-US" sz="3200" dirty="0" smtClean="0">
                <a:solidFill>
                  <a:srgbClr val="FFFFFF"/>
                </a:solidFill>
                <a:latin typeface="Segoe UI Light (Headings)"/>
              </a:rPr>
              <a:t>Experts</a:t>
            </a:r>
          </a:p>
          <a:p>
            <a:pPr>
              <a:spcBef>
                <a:spcPts val="2400"/>
              </a:spcBef>
              <a:buClr>
                <a:srgbClr val="68217A"/>
              </a:buClr>
            </a:pPr>
            <a:r>
              <a:rPr lang="en-US" sz="3200" dirty="0">
                <a:solidFill>
                  <a:srgbClr val="FFFFFF"/>
                </a:solidFill>
                <a:latin typeface="Segoe UI Light (Headings)"/>
              </a:rPr>
              <a:t>Find Me Later at the Azure </a:t>
            </a:r>
            <a:r>
              <a:rPr lang="en-US" sz="3200" dirty="0" smtClean="0">
                <a:solidFill>
                  <a:srgbClr val="FFFFFF"/>
                </a:solidFill>
                <a:latin typeface="Segoe UI Light (Headings)"/>
              </a:rPr>
              <a:t>Booth</a:t>
            </a:r>
            <a:endParaRPr lang="en-US" sz="3200" dirty="0">
              <a:solidFill>
                <a:srgbClr val="FFFFFF"/>
              </a:solidFill>
              <a:latin typeface="Segoe UI Light (Headings)"/>
            </a:endParaRPr>
          </a:p>
        </p:txBody>
      </p:sp>
    </p:spTree>
    <p:extLst>
      <p:ext uri="{BB962C8B-B14F-4D97-AF65-F5344CB8AC3E}">
        <p14:creationId xmlns:p14="http://schemas.microsoft.com/office/powerpoint/2010/main" val="16635683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decel="100000" fill="hold" grpId="1" nodeType="withEffect">
                                  <p:stCondLst>
                                    <p:cond delay="250"/>
                                  </p:stCondLst>
                                  <p:childTnLst>
                                    <p:animMotion origin="layout" path="M -0.02413 4.50749E-6 L 3.98264E-7 4.50749E-6 " pathEditMode="relative" rAng="0" ptsTypes="AA">
                                      <p:cBhvr>
                                        <p:cTn id="9"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712694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935138" y="3910089"/>
            <a:ext cx="2108465" cy="2102904"/>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r>
              <a:rPr lang="en-US" sz="3570" dirty="0">
                <a:solidFill>
                  <a:srgbClr val="FFFFFF"/>
                </a:solidFill>
                <a:latin typeface="Segoe UI Light"/>
              </a:rPr>
              <a:t>430B+ </a:t>
            </a:r>
          </a:p>
          <a:p>
            <a:pPr defTabSz="685833" fontAlgn="base">
              <a:spcBef>
                <a:spcPct val="0"/>
              </a:spcBef>
              <a:spcAft>
                <a:spcPct val="0"/>
              </a:spcAft>
            </a:pPr>
            <a:r>
              <a:rPr lang="en-US" sz="1224" dirty="0">
                <a:solidFill>
                  <a:srgbClr val="FFFFFF"/>
                </a:solidFill>
              </a:rPr>
              <a:t>Microsoft Azure AD authentications</a:t>
            </a:r>
            <a:endParaRPr lang="en-US" sz="1122" i="1" dirty="0">
              <a:solidFill>
                <a:srgbClr val="FFFFFF"/>
              </a:solidFill>
            </a:endParaRPr>
          </a:p>
        </p:txBody>
      </p:sp>
      <p:sp>
        <p:nvSpPr>
          <p:cNvPr id="31" name="Rectangle 30"/>
          <p:cNvSpPr/>
          <p:nvPr/>
        </p:nvSpPr>
        <p:spPr bwMode="auto">
          <a:xfrm>
            <a:off x="7043601" y="3910089"/>
            <a:ext cx="2108465" cy="210290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r>
              <a:rPr lang="en-US" sz="3570" dirty="0">
                <a:solidFill>
                  <a:srgbClr val="FFFFFF"/>
                </a:solidFill>
                <a:latin typeface="Segoe UI Light"/>
              </a:rPr>
              <a:t>280% </a:t>
            </a:r>
          </a:p>
          <a:p>
            <a:pPr defTabSz="685833" fontAlgn="base">
              <a:spcBef>
                <a:spcPct val="0"/>
              </a:spcBef>
              <a:spcAft>
                <a:spcPct val="0"/>
              </a:spcAft>
            </a:pPr>
            <a:r>
              <a:rPr lang="en-US" sz="1224" dirty="0">
                <a:solidFill>
                  <a:srgbClr val="FFFFFF"/>
                </a:solidFill>
              </a:rPr>
              <a:t>year-over-year </a:t>
            </a:r>
            <a:br>
              <a:rPr lang="en-US" sz="1224" dirty="0">
                <a:solidFill>
                  <a:srgbClr val="FFFFFF"/>
                </a:solidFill>
              </a:rPr>
            </a:br>
            <a:r>
              <a:rPr lang="en-US" sz="1224" dirty="0">
                <a:solidFill>
                  <a:srgbClr val="FFFFFF"/>
                </a:solidFill>
              </a:rPr>
              <a:t>database growth in Microsoft Azure</a:t>
            </a:r>
          </a:p>
        </p:txBody>
      </p:sp>
      <p:sp>
        <p:nvSpPr>
          <p:cNvPr id="32" name="Rectangle 31"/>
          <p:cNvSpPr/>
          <p:nvPr/>
        </p:nvSpPr>
        <p:spPr bwMode="auto">
          <a:xfrm>
            <a:off x="9152066" y="3910089"/>
            <a:ext cx="2108465" cy="2102904"/>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r>
              <a:rPr lang="en-US" sz="3570" spc="-102" dirty="0">
                <a:solidFill>
                  <a:srgbClr val="FFFFFF"/>
                </a:solidFill>
                <a:latin typeface="Segoe UI Light"/>
              </a:rPr>
              <a:t>50</a:t>
            </a:r>
            <a:r>
              <a:rPr lang="en-US" sz="3570" spc="-102" dirty="0" smtClean="0">
                <a:solidFill>
                  <a:srgbClr val="FFFFFF"/>
                </a:solidFill>
                <a:latin typeface="Segoe UI Light"/>
              </a:rPr>
              <a:t>%+</a:t>
            </a:r>
            <a:endParaRPr lang="en-US" sz="3570" spc="-102" dirty="0">
              <a:solidFill>
                <a:srgbClr val="FFFFFF"/>
              </a:solidFill>
              <a:latin typeface="Segoe UI Light"/>
            </a:endParaRPr>
          </a:p>
          <a:p>
            <a:pPr defTabSz="685833" fontAlgn="base">
              <a:spcBef>
                <a:spcPct val="0"/>
              </a:spcBef>
              <a:spcAft>
                <a:spcPct val="0"/>
              </a:spcAft>
            </a:pPr>
            <a:r>
              <a:rPr lang="en-US" sz="1224" dirty="0">
                <a:solidFill>
                  <a:srgbClr val="FFFFFF"/>
                </a:solidFill>
              </a:rPr>
              <a:t>of Fortune 500 use Microsoft Azure </a:t>
            </a:r>
          </a:p>
        </p:txBody>
      </p:sp>
      <p:sp>
        <p:nvSpPr>
          <p:cNvPr id="98" name="Rectangle 97"/>
          <p:cNvSpPr/>
          <p:nvPr/>
        </p:nvSpPr>
        <p:spPr>
          <a:xfrm>
            <a:off x="4797127" y="6008630"/>
            <a:ext cx="6594838" cy="985895"/>
          </a:xfrm>
          <a:prstGeom prst="rect">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nvGrpSpPr>
          <p:cNvPr id="85" name="Group 84"/>
          <p:cNvGrpSpPr/>
          <p:nvPr/>
        </p:nvGrpSpPr>
        <p:grpSpPr>
          <a:xfrm>
            <a:off x="9152066" y="1723115"/>
            <a:ext cx="2108465" cy="2102904"/>
            <a:chOff x="8946438" y="1689482"/>
            <a:chExt cx="2067310" cy="2061858"/>
          </a:xfrm>
          <a:solidFill>
            <a:srgbClr val="DC3C00"/>
          </a:solidFill>
        </p:grpSpPr>
        <p:sp>
          <p:nvSpPr>
            <p:cNvPr id="21" name="Rectangle 20"/>
            <p:cNvSpPr/>
            <p:nvPr/>
          </p:nvSpPr>
          <p:spPr bwMode="auto">
            <a:xfrm>
              <a:off x="8946438" y="1689482"/>
              <a:ext cx="2067310" cy="206185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373041" rIns="186521" bIns="149217" numCol="1" spcCol="0" rtlCol="0" fromWordArt="0" anchor="b" anchorCtr="0" forceAA="0" compatLnSpc="1">
              <a:prstTxWarp prst="textNoShape">
                <a:avLst/>
              </a:prstTxWarp>
              <a:noAutofit/>
            </a:bodyPr>
            <a:lstStyle/>
            <a:p>
              <a:pPr defTabSz="685833" fontAlgn="base">
                <a:spcBef>
                  <a:spcPct val="0"/>
                </a:spcBef>
                <a:spcAft>
                  <a:spcPct val="0"/>
                </a:spcAft>
              </a:pPr>
              <a:r>
                <a:rPr lang="en-US" sz="3570" spc="-102" dirty="0">
                  <a:solidFill>
                    <a:srgbClr val="FFFFFF"/>
                  </a:solidFill>
                  <a:latin typeface="Segoe UI Light"/>
                </a:rPr>
                <a:t>$25,000</a:t>
              </a:r>
            </a:p>
            <a:p>
              <a:pPr defTabSz="685833" fontAlgn="base">
                <a:spcBef>
                  <a:spcPct val="0"/>
                </a:spcBef>
                <a:spcAft>
                  <a:spcPct val="0"/>
                </a:spcAft>
              </a:pPr>
              <a:r>
                <a:rPr lang="en-US" sz="1224" dirty="0">
                  <a:solidFill>
                    <a:srgbClr val="FFFFFF"/>
                  </a:solidFill>
                </a:rPr>
                <a:t>in the cloud would cost $100,000 on premises</a:t>
              </a:r>
            </a:p>
            <a:p>
              <a:pPr defTabSz="685833" fontAlgn="base">
                <a:spcBef>
                  <a:spcPts val="306"/>
                </a:spcBef>
                <a:spcAft>
                  <a:spcPct val="0"/>
                </a:spcAft>
              </a:pPr>
              <a:r>
                <a:rPr lang="en-US" sz="918" dirty="0">
                  <a:solidFill>
                    <a:srgbClr val="FFFFFF">
                      <a:alpha val="60000"/>
                    </a:srgbClr>
                  </a:solidFill>
                </a:rPr>
                <a:t>(Microsoft Azure BI Team, STMG Proof Points Central)</a:t>
              </a:r>
            </a:p>
          </p:txBody>
        </p:sp>
        <p:sp>
          <p:nvSpPr>
            <p:cNvPr id="24" name="Rectangle 23"/>
            <p:cNvSpPr/>
            <p:nvPr/>
          </p:nvSpPr>
          <p:spPr>
            <a:xfrm>
              <a:off x="9056212" y="1769528"/>
              <a:ext cx="1353256" cy="374846"/>
            </a:xfrm>
            <a:prstGeom prst="rect">
              <a:avLst/>
            </a:prstGeom>
            <a:grpFill/>
          </p:spPr>
          <p:txBody>
            <a:bodyPr wrap="none">
              <a:spAutoFit/>
            </a:bodyPr>
            <a:lstStyle/>
            <a:p>
              <a:pPr defTabSz="932597"/>
              <a:r>
                <a:rPr lang="en-US" sz="1836" b="1" dirty="0">
                  <a:solidFill>
                    <a:srgbClr val="FFFFFF"/>
                  </a:solidFill>
                </a:rPr>
                <a:t>Economics</a:t>
              </a:r>
              <a:endParaRPr lang="en-US" sz="1836" dirty="0">
                <a:solidFill>
                  <a:srgbClr val="FFFFFF"/>
                </a:solidFill>
              </a:endParaRPr>
            </a:p>
          </p:txBody>
        </p:sp>
        <p:sp>
          <p:nvSpPr>
            <p:cNvPr id="79" name="Freeform 7"/>
            <p:cNvSpPr>
              <a:spLocks noEditPoints="1"/>
            </p:cNvSpPr>
            <p:nvPr/>
          </p:nvSpPr>
          <p:spPr bwMode="auto">
            <a:xfrm>
              <a:off x="10623809" y="1777040"/>
              <a:ext cx="227013" cy="381000"/>
            </a:xfrm>
            <a:custGeom>
              <a:avLst/>
              <a:gdLst>
                <a:gd name="T0" fmla="*/ 1279 w 2006"/>
                <a:gd name="T1" fmla="*/ 2449 h 3360"/>
                <a:gd name="T2" fmla="*/ 1343 w 2006"/>
                <a:gd name="T3" fmla="*/ 2417 h 3360"/>
                <a:gd name="T4" fmla="*/ 1403 w 2006"/>
                <a:gd name="T5" fmla="*/ 2353 h 3360"/>
                <a:gd name="T6" fmla="*/ 1434 w 2006"/>
                <a:gd name="T7" fmla="*/ 2265 h 3360"/>
                <a:gd name="T8" fmla="*/ 1425 w 2006"/>
                <a:gd name="T9" fmla="*/ 2164 h 3360"/>
                <a:gd name="T10" fmla="*/ 1376 w 2006"/>
                <a:gd name="T11" fmla="*/ 2078 h 3360"/>
                <a:gd name="T12" fmla="*/ 1290 w 2006"/>
                <a:gd name="T13" fmla="*/ 2015 h 3360"/>
                <a:gd name="T14" fmla="*/ 853 w 2006"/>
                <a:gd name="T15" fmla="*/ 888 h 3360"/>
                <a:gd name="T16" fmla="*/ 789 w 2006"/>
                <a:gd name="T17" fmla="*/ 916 h 3360"/>
                <a:gd name="T18" fmla="*/ 724 w 2006"/>
                <a:gd name="T19" fmla="*/ 976 h 3360"/>
                <a:gd name="T20" fmla="*/ 689 w 2006"/>
                <a:gd name="T21" fmla="*/ 1058 h 3360"/>
                <a:gd name="T22" fmla="*/ 697 w 2006"/>
                <a:gd name="T23" fmla="*/ 1158 h 3360"/>
                <a:gd name="T24" fmla="*/ 749 w 2006"/>
                <a:gd name="T25" fmla="*/ 1239 h 3360"/>
                <a:gd name="T26" fmla="*/ 838 w 2006"/>
                <a:gd name="T27" fmla="*/ 1295 h 3360"/>
                <a:gd name="T28" fmla="*/ 873 w 2006"/>
                <a:gd name="T29" fmla="*/ 0 h 3360"/>
                <a:gd name="T30" fmla="*/ 1330 w 2006"/>
                <a:gd name="T31" fmla="*/ 369 h 3360"/>
                <a:gd name="T32" fmla="*/ 1521 w 2006"/>
                <a:gd name="T33" fmla="*/ 417 h 3360"/>
                <a:gd name="T34" fmla="*/ 1678 w 2006"/>
                <a:gd name="T35" fmla="*/ 491 h 3360"/>
                <a:gd name="T36" fmla="*/ 1848 w 2006"/>
                <a:gd name="T37" fmla="*/ 607 h 3360"/>
                <a:gd name="T38" fmla="*/ 1587 w 2006"/>
                <a:gd name="T39" fmla="*/ 1065 h 3360"/>
                <a:gd name="T40" fmla="*/ 1500 w 2006"/>
                <a:gd name="T41" fmla="*/ 995 h 3360"/>
                <a:gd name="T42" fmla="*/ 1381 w 2006"/>
                <a:gd name="T43" fmla="*/ 922 h 3360"/>
                <a:gd name="T44" fmla="*/ 1258 w 2006"/>
                <a:gd name="T45" fmla="*/ 875 h 3360"/>
                <a:gd name="T46" fmla="*/ 1403 w 2006"/>
                <a:gd name="T47" fmla="*/ 1476 h 3360"/>
                <a:gd name="T48" fmla="*/ 1616 w 2006"/>
                <a:gd name="T49" fmla="*/ 1572 h 3360"/>
                <a:gd name="T50" fmla="*/ 1788 w 2006"/>
                <a:gd name="T51" fmla="*/ 1697 h 3360"/>
                <a:gd name="T52" fmla="*/ 1903 w 2006"/>
                <a:gd name="T53" fmla="*/ 1836 h 3360"/>
                <a:gd name="T54" fmla="*/ 1973 w 2006"/>
                <a:gd name="T55" fmla="*/ 1986 h 3360"/>
                <a:gd name="T56" fmla="*/ 2004 w 2006"/>
                <a:gd name="T57" fmla="*/ 2159 h 3360"/>
                <a:gd name="T58" fmla="*/ 1997 w 2006"/>
                <a:gd name="T59" fmla="*/ 2343 h 3360"/>
                <a:gd name="T60" fmla="*/ 1948 w 2006"/>
                <a:gd name="T61" fmla="*/ 2506 h 3360"/>
                <a:gd name="T62" fmla="*/ 1862 w 2006"/>
                <a:gd name="T63" fmla="*/ 2646 h 3360"/>
                <a:gd name="T64" fmla="*/ 1747 w 2006"/>
                <a:gd name="T65" fmla="*/ 2763 h 3360"/>
                <a:gd name="T66" fmla="*/ 1605 w 2006"/>
                <a:gd name="T67" fmla="*/ 2858 h 3360"/>
                <a:gd name="T68" fmla="*/ 1410 w 2006"/>
                <a:gd name="T69" fmla="*/ 2936 h 3360"/>
                <a:gd name="T70" fmla="*/ 1258 w 2006"/>
                <a:gd name="T71" fmla="*/ 3360 h 3360"/>
                <a:gd name="T72" fmla="*/ 791 w 2006"/>
                <a:gd name="T73" fmla="*/ 2976 h 3360"/>
                <a:gd name="T74" fmla="*/ 564 w 2006"/>
                <a:gd name="T75" fmla="*/ 2924 h 3360"/>
                <a:gd name="T76" fmla="*/ 362 w 2006"/>
                <a:gd name="T77" fmla="*/ 2840 h 3360"/>
                <a:gd name="T78" fmla="*/ 161 w 2006"/>
                <a:gd name="T79" fmla="*/ 2712 h 3360"/>
                <a:gd name="T80" fmla="*/ 0 w 2006"/>
                <a:gd name="T81" fmla="*/ 2568 h 3360"/>
                <a:gd name="T82" fmla="*/ 465 w 2006"/>
                <a:gd name="T83" fmla="*/ 2262 h 3360"/>
                <a:gd name="T84" fmla="*/ 661 w 2006"/>
                <a:gd name="T85" fmla="*/ 2390 h 3360"/>
                <a:gd name="T86" fmla="*/ 817 w 2006"/>
                <a:gd name="T87" fmla="*/ 2452 h 3360"/>
                <a:gd name="T88" fmla="*/ 828 w 2006"/>
                <a:gd name="T89" fmla="*/ 1857 h 3360"/>
                <a:gd name="T90" fmla="*/ 595 w 2006"/>
                <a:gd name="T91" fmla="*/ 1772 h 3360"/>
                <a:gd name="T92" fmla="*/ 406 w 2006"/>
                <a:gd name="T93" fmla="*/ 1663 h 3360"/>
                <a:gd name="T94" fmla="*/ 268 w 2006"/>
                <a:gd name="T95" fmla="*/ 1533 h 3360"/>
                <a:gd name="T96" fmla="*/ 180 w 2006"/>
                <a:gd name="T97" fmla="*/ 1391 h 3360"/>
                <a:gd name="T98" fmla="*/ 133 w 2006"/>
                <a:gd name="T99" fmla="*/ 1225 h 3360"/>
                <a:gd name="T100" fmla="*/ 127 w 2006"/>
                <a:gd name="T101" fmla="*/ 1034 h 3360"/>
                <a:gd name="T102" fmla="*/ 164 w 2006"/>
                <a:gd name="T103" fmla="*/ 849 h 3360"/>
                <a:gd name="T104" fmla="*/ 245 w 2006"/>
                <a:gd name="T105" fmla="*/ 689 h 3360"/>
                <a:gd name="T106" fmla="*/ 370 w 2006"/>
                <a:gd name="T107" fmla="*/ 556 h 3360"/>
                <a:gd name="T108" fmla="*/ 530 w 2006"/>
                <a:gd name="T109" fmla="*/ 453 h 3360"/>
                <a:gd name="T110" fmla="*/ 724 w 2006"/>
                <a:gd name="T111" fmla="*/ 385 h 3360"/>
                <a:gd name="T112" fmla="*/ 873 w 2006"/>
                <a:gd name="T113" fmla="*/ 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6" h="3360">
                  <a:moveTo>
                    <a:pt x="1258" y="2000"/>
                  </a:moveTo>
                  <a:lnTo>
                    <a:pt x="1258" y="2456"/>
                  </a:lnTo>
                  <a:lnTo>
                    <a:pt x="1279" y="2449"/>
                  </a:lnTo>
                  <a:lnTo>
                    <a:pt x="1299" y="2443"/>
                  </a:lnTo>
                  <a:lnTo>
                    <a:pt x="1319" y="2433"/>
                  </a:lnTo>
                  <a:lnTo>
                    <a:pt x="1343" y="2417"/>
                  </a:lnTo>
                  <a:lnTo>
                    <a:pt x="1365" y="2399"/>
                  </a:lnTo>
                  <a:lnTo>
                    <a:pt x="1386" y="2377"/>
                  </a:lnTo>
                  <a:lnTo>
                    <a:pt x="1403" y="2353"/>
                  </a:lnTo>
                  <a:lnTo>
                    <a:pt x="1417" y="2327"/>
                  </a:lnTo>
                  <a:lnTo>
                    <a:pt x="1427" y="2297"/>
                  </a:lnTo>
                  <a:lnTo>
                    <a:pt x="1434" y="2265"/>
                  </a:lnTo>
                  <a:lnTo>
                    <a:pt x="1436" y="2231"/>
                  </a:lnTo>
                  <a:lnTo>
                    <a:pt x="1433" y="2196"/>
                  </a:lnTo>
                  <a:lnTo>
                    <a:pt x="1425" y="2164"/>
                  </a:lnTo>
                  <a:lnTo>
                    <a:pt x="1413" y="2133"/>
                  </a:lnTo>
                  <a:lnTo>
                    <a:pt x="1397" y="2105"/>
                  </a:lnTo>
                  <a:lnTo>
                    <a:pt x="1376" y="2078"/>
                  </a:lnTo>
                  <a:lnTo>
                    <a:pt x="1349" y="2054"/>
                  </a:lnTo>
                  <a:lnTo>
                    <a:pt x="1319" y="2031"/>
                  </a:lnTo>
                  <a:lnTo>
                    <a:pt x="1290" y="2015"/>
                  </a:lnTo>
                  <a:lnTo>
                    <a:pt x="1258" y="2000"/>
                  </a:lnTo>
                  <a:close/>
                  <a:moveTo>
                    <a:pt x="873" y="882"/>
                  </a:moveTo>
                  <a:lnTo>
                    <a:pt x="853" y="888"/>
                  </a:lnTo>
                  <a:lnTo>
                    <a:pt x="834" y="893"/>
                  </a:lnTo>
                  <a:lnTo>
                    <a:pt x="816" y="901"/>
                  </a:lnTo>
                  <a:lnTo>
                    <a:pt x="789" y="916"/>
                  </a:lnTo>
                  <a:lnTo>
                    <a:pt x="765" y="934"/>
                  </a:lnTo>
                  <a:lnTo>
                    <a:pt x="743" y="954"/>
                  </a:lnTo>
                  <a:lnTo>
                    <a:pt x="724" y="976"/>
                  </a:lnTo>
                  <a:lnTo>
                    <a:pt x="708" y="1002"/>
                  </a:lnTo>
                  <a:lnTo>
                    <a:pt x="696" y="1029"/>
                  </a:lnTo>
                  <a:lnTo>
                    <a:pt x="689" y="1058"/>
                  </a:lnTo>
                  <a:lnTo>
                    <a:pt x="687" y="1089"/>
                  </a:lnTo>
                  <a:lnTo>
                    <a:pt x="690" y="1125"/>
                  </a:lnTo>
                  <a:lnTo>
                    <a:pt x="697" y="1158"/>
                  </a:lnTo>
                  <a:lnTo>
                    <a:pt x="710" y="1187"/>
                  </a:lnTo>
                  <a:lnTo>
                    <a:pt x="727" y="1215"/>
                  </a:lnTo>
                  <a:lnTo>
                    <a:pt x="749" y="1239"/>
                  </a:lnTo>
                  <a:lnTo>
                    <a:pt x="776" y="1262"/>
                  </a:lnTo>
                  <a:lnTo>
                    <a:pt x="808" y="1280"/>
                  </a:lnTo>
                  <a:lnTo>
                    <a:pt x="838" y="1295"/>
                  </a:lnTo>
                  <a:lnTo>
                    <a:pt x="873" y="1309"/>
                  </a:lnTo>
                  <a:lnTo>
                    <a:pt x="873" y="882"/>
                  </a:lnTo>
                  <a:close/>
                  <a:moveTo>
                    <a:pt x="873" y="0"/>
                  </a:moveTo>
                  <a:lnTo>
                    <a:pt x="1258" y="0"/>
                  </a:lnTo>
                  <a:lnTo>
                    <a:pt x="1258" y="358"/>
                  </a:lnTo>
                  <a:lnTo>
                    <a:pt x="1330" y="369"/>
                  </a:lnTo>
                  <a:lnTo>
                    <a:pt x="1398" y="382"/>
                  </a:lnTo>
                  <a:lnTo>
                    <a:pt x="1461" y="398"/>
                  </a:lnTo>
                  <a:lnTo>
                    <a:pt x="1521" y="417"/>
                  </a:lnTo>
                  <a:lnTo>
                    <a:pt x="1577" y="439"/>
                  </a:lnTo>
                  <a:lnTo>
                    <a:pt x="1630" y="463"/>
                  </a:lnTo>
                  <a:lnTo>
                    <a:pt x="1678" y="491"/>
                  </a:lnTo>
                  <a:lnTo>
                    <a:pt x="1740" y="530"/>
                  </a:lnTo>
                  <a:lnTo>
                    <a:pt x="1797" y="569"/>
                  </a:lnTo>
                  <a:lnTo>
                    <a:pt x="1848" y="607"/>
                  </a:lnTo>
                  <a:lnTo>
                    <a:pt x="1894" y="643"/>
                  </a:lnTo>
                  <a:lnTo>
                    <a:pt x="1934" y="679"/>
                  </a:lnTo>
                  <a:lnTo>
                    <a:pt x="1587" y="1065"/>
                  </a:lnTo>
                  <a:lnTo>
                    <a:pt x="1562" y="1043"/>
                  </a:lnTo>
                  <a:lnTo>
                    <a:pt x="1532" y="1019"/>
                  </a:lnTo>
                  <a:lnTo>
                    <a:pt x="1500" y="995"/>
                  </a:lnTo>
                  <a:lnTo>
                    <a:pt x="1463" y="970"/>
                  </a:lnTo>
                  <a:lnTo>
                    <a:pt x="1423" y="946"/>
                  </a:lnTo>
                  <a:lnTo>
                    <a:pt x="1381" y="922"/>
                  </a:lnTo>
                  <a:lnTo>
                    <a:pt x="1342" y="904"/>
                  </a:lnTo>
                  <a:lnTo>
                    <a:pt x="1301" y="889"/>
                  </a:lnTo>
                  <a:lnTo>
                    <a:pt x="1258" y="875"/>
                  </a:lnTo>
                  <a:lnTo>
                    <a:pt x="1258" y="1433"/>
                  </a:lnTo>
                  <a:lnTo>
                    <a:pt x="1331" y="1454"/>
                  </a:lnTo>
                  <a:lnTo>
                    <a:pt x="1403" y="1476"/>
                  </a:lnTo>
                  <a:lnTo>
                    <a:pt x="1475" y="1503"/>
                  </a:lnTo>
                  <a:lnTo>
                    <a:pt x="1548" y="1535"/>
                  </a:lnTo>
                  <a:lnTo>
                    <a:pt x="1616" y="1572"/>
                  </a:lnTo>
                  <a:lnTo>
                    <a:pt x="1681" y="1613"/>
                  </a:lnTo>
                  <a:lnTo>
                    <a:pt x="1742" y="1658"/>
                  </a:lnTo>
                  <a:lnTo>
                    <a:pt x="1788" y="1697"/>
                  </a:lnTo>
                  <a:lnTo>
                    <a:pt x="1830" y="1740"/>
                  </a:lnTo>
                  <a:lnTo>
                    <a:pt x="1868" y="1787"/>
                  </a:lnTo>
                  <a:lnTo>
                    <a:pt x="1903" y="1836"/>
                  </a:lnTo>
                  <a:lnTo>
                    <a:pt x="1934" y="1889"/>
                  </a:lnTo>
                  <a:lnTo>
                    <a:pt x="1955" y="1937"/>
                  </a:lnTo>
                  <a:lnTo>
                    <a:pt x="1973" y="1986"/>
                  </a:lnTo>
                  <a:lnTo>
                    <a:pt x="1987" y="2040"/>
                  </a:lnTo>
                  <a:lnTo>
                    <a:pt x="1998" y="2098"/>
                  </a:lnTo>
                  <a:lnTo>
                    <a:pt x="2004" y="2159"/>
                  </a:lnTo>
                  <a:lnTo>
                    <a:pt x="2006" y="2223"/>
                  </a:lnTo>
                  <a:lnTo>
                    <a:pt x="2004" y="2284"/>
                  </a:lnTo>
                  <a:lnTo>
                    <a:pt x="1997" y="2343"/>
                  </a:lnTo>
                  <a:lnTo>
                    <a:pt x="1984" y="2400"/>
                  </a:lnTo>
                  <a:lnTo>
                    <a:pt x="1968" y="2454"/>
                  </a:lnTo>
                  <a:lnTo>
                    <a:pt x="1948" y="2506"/>
                  </a:lnTo>
                  <a:lnTo>
                    <a:pt x="1922" y="2556"/>
                  </a:lnTo>
                  <a:lnTo>
                    <a:pt x="1894" y="2602"/>
                  </a:lnTo>
                  <a:lnTo>
                    <a:pt x="1862" y="2646"/>
                  </a:lnTo>
                  <a:lnTo>
                    <a:pt x="1828" y="2688"/>
                  </a:lnTo>
                  <a:lnTo>
                    <a:pt x="1789" y="2727"/>
                  </a:lnTo>
                  <a:lnTo>
                    <a:pt x="1747" y="2763"/>
                  </a:lnTo>
                  <a:lnTo>
                    <a:pt x="1702" y="2797"/>
                  </a:lnTo>
                  <a:lnTo>
                    <a:pt x="1655" y="2829"/>
                  </a:lnTo>
                  <a:lnTo>
                    <a:pt x="1605" y="2858"/>
                  </a:lnTo>
                  <a:lnTo>
                    <a:pt x="1552" y="2883"/>
                  </a:lnTo>
                  <a:lnTo>
                    <a:pt x="1482" y="2913"/>
                  </a:lnTo>
                  <a:lnTo>
                    <a:pt x="1410" y="2936"/>
                  </a:lnTo>
                  <a:lnTo>
                    <a:pt x="1336" y="2956"/>
                  </a:lnTo>
                  <a:lnTo>
                    <a:pt x="1258" y="2970"/>
                  </a:lnTo>
                  <a:lnTo>
                    <a:pt x="1258" y="3360"/>
                  </a:lnTo>
                  <a:lnTo>
                    <a:pt x="873" y="3360"/>
                  </a:lnTo>
                  <a:lnTo>
                    <a:pt x="873" y="2986"/>
                  </a:lnTo>
                  <a:lnTo>
                    <a:pt x="791" y="2976"/>
                  </a:lnTo>
                  <a:lnTo>
                    <a:pt x="713" y="2963"/>
                  </a:lnTo>
                  <a:lnTo>
                    <a:pt x="636" y="2946"/>
                  </a:lnTo>
                  <a:lnTo>
                    <a:pt x="564" y="2924"/>
                  </a:lnTo>
                  <a:lnTo>
                    <a:pt x="494" y="2900"/>
                  </a:lnTo>
                  <a:lnTo>
                    <a:pt x="427" y="2871"/>
                  </a:lnTo>
                  <a:lnTo>
                    <a:pt x="362" y="2840"/>
                  </a:lnTo>
                  <a:lnTo>
                    <a:pt x="290" y="2799"/>
                  </a:lnTo>
                  <a:lnTo>
                    <a:pt x="223" y="2757"/>
                  </a:lnTo>
                  <a:lnTo>
                    <a:pt x="161" y="2712"/>
                  </a:lnTo>
                  <a:lnTo>
                    <a:pt x="103" y="2667"/>
                  </a:lnTo>
                  <a:lnTo>
                    <a:pt x="49" y="2619"/>
                  </a:lnTo>
                  <a:lnTo>
                    <a:pt x="0" y="2568"/>
                  </a:lnTo>
                  <a:lnTo>
                    <a:pt x="362" y="2167"/>
                  </a:lnTo>
                  <a:lnTo>
                    <a:pt x="411" y="2216"/>
                  </a:lnTo>
                  <a:lnTo>
                    <a:pt x="465" y="2262"/>
                  </a:lnTo>
                  <a:lnTo>
                    <a:pt x="525" y="2306"/>
                  </a:lnTo>
                  <a:lnTo>
                    <a:pt x="591" y="2349"/>
                  </a:lnTo>
                  <a:lnTo>
                    <a:pt x="661" y="2390"/>
                  </a:lnTo>
                  <a:lnTo>
                    <a:pt x="712" y="2414"/>
                  </a:lnTo>
                  <a:lnTo>
                    <a:pt x="764" y="2434"/>
                  </a:lnTo>
                  <a:lnTo>
                    <a:pt x="817" y="2452"/>
                  </a:lnTo>
                  <a:lnTo>
                    <a:pt x="873" y="2465"/>
                  </a:lnTo>
                  <a:lnTo>
                    <a:pt x="873" y="1871"/>
                  </a:lnTo>
                  <a:lnTo>
                    <a:pt x="828" y="1857"/>
                  </a:lnTo>
                  <a:lnTo>
                    <a:pt x="745" y="1832"/>
                  </a:lnTo>
                  <a:lnTo>
                    <a:pt x="667" y="1803"/>
                  </a:lnTo>
                  <a:lnTo>
                    <a:pt x="595" y="1772"/>
                  </a:lnTo>
                  <a:lnTo>
                    <a:pt x="526" y="1738"/>
                  </a:lnTo>
                  <a:lnTo>
                    <a:pt x="464" y="1701"/>
                  </a:lnTo>
                  <a:lnTo>
                    <a:pt x="406" y="1663"/>
                  </a:lnTo>
                  <a:lnTo>
                    <a:pt x="353" y="1621"/>
                  </a:lnTo>
                  <a:lnTo>
                    <a:pt x="305" y="1576"/>
                  </a:lnTo>
                  <a:lnTo>
                    <a:pt x="268" y="1533"/>
                  </a:lnTo>
                  <a:lnTo>
                    <a:pt x="234" y="1489"/>
                  </a:lnTo>
                  <a:lnTo>
                    <a:pt x="205" y="1441"/>
                  </a:lnTo>
                  <a:lnTo>
                    <a:pt x="180" y="1391"/>
                  </a:lnTo>
                  <a:lnTo>
                    <a:pt x="161" y="1338"/>
                  </a:lnTo>
                  <a:lnTo>
                    <a:pt x="145" y="1283"/>
                  </a:lnTo>
                  <a:lnTo>
                    <a:pt x="133" y="1225"/>
                  </a:lnTo>
                  <a:lnTo>
                    <a:pt x="127" y="1165"/>
                  </a:lnTo>
                  <a:lnTo>
                    <a:pt x="124" y="1102"/>
                  </a:lnTo>
                  <a:lnTo>
                    <a:pt x="127" y="1034"/>
                  </a:lnTo>
                  <a:lnTo>
                    <a:pt x="134" y="969"/>
                  </a:lnTo>
                  <a:lnTo>
                    <a:pt x="147" y="908"/>
                  </a:lnTo>
                  <a:lnTo>
                    <a:pt x="164" y="849"/>
                  </a:lnTo>
                  <a:lnTo>
                    <a:pt x="186" y="793"/>
                  </a:lnTo>
                  <a:lnTo>
                    <a:pt x="213" y="740"/>
                  </a:lnTo>
                  <a:lnTo>
                    <a:pt x="245" y="689"/>
                  </a:lnTo>
                  <a:lnTo>
                    <a:pt x="282" y="641"/>
                  </a:lnTo>
                  <a:lnTo>
                    <a:pt x="324" y="597"/>
                  </a:lnTo>
                  <a:lnTo>
                    <a:pt x="370" y="556"/>
                  </a:lnTo>
                  <a:lnTo>
                    <a:pt x="419" y="518"/>
                  </a:lnTo>
                  <a:lnTo>
                    <a:pt x="473" y="484"/>
                  </a:lnTo>
                  <a:lnTo>
                    <a:pt x="530" y="453"/>
                  </a:lnTo>
                  <a:lnTo>
                    <a:pt x="592" y="427"/>
                  </a:lnTo>
                  <a:lnTo>
                    <a:pt x="656" y="404"/>
                  </a:lnTo>
                  <a:lnTo>
                    <a:pt x="724" y="385"/>
                  </a:lnTo>
                  <a:lnTo>
                    <a:pt x="796" y="370"/>
                  </a:lnTo>
                  <a:lnTo>
                    <a:pt x="873" y="358"/>
                  </a:lnTo>
                  <a:lnTo>
                    <a:pt x="873"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nvGrpSpPr>
          <p:cNvPr id="86" name="Group 85"/>
          <p:cNvGrpSpPr/>
          <p:nvPr/>
        </p:nvGrpSpPr>
        <p:grpSpPr>
          <a:xfrm>
            <a:off x="7043601" y="1723115"/>
            <a:ext cx="2108465" cy="2102904"/>
            <a:chOff x="6879128" y="1689482"/>
            <a:chExt cx="2067310" cy="2061858"/>
          </a:xfrm>
        </p:grpSpPr>
        <p:sp>
          <p:nvSpPr>
            <p:cNvPr id="15" name="Rectangle 14"/>
            <p:cNvSpPr/>
            <p:nvPr/>
          </p:nvSpPr>
          <p:spPr bwMode="auto">
            <a:xfrm>
              <a:off x="6879128" y="1689482"/>
              <a:ext cx="2067310" cy="2061858"/>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373041" rIns="186521" bIns="149217" numCol="1" spcCol="0" rtlCol="0" fromWordArt="0" anchor="t" anchorCtr="0" forceAA="0" compatLnSpc="1">
              <a:prstTxWarp prst="textNoShape">
                <a:avLst/>
              </a:prstTxWarp>
              <a:noAutofit/>
            </a:bodyPr>
            <a:lstStyle/>
            <a:p>
              <a:pPr defTabSz="685833" fontAlgn="base">
                <a:spcBef>
                  <a:spcPct val="0"/>
                </a:spcBef>
                <a:spcAft>
                  <a:spcPct val="0"/>
                </a:spcAft>
              </a:pPr>
              <a:endParaRPr lang="en-US" sz="1122" i="1" dirty="0">
                <a:solidFill>
                  <a:srgbClr val="FFFFFF"/>
                </a:solidFill>
              </a:endParaRPr>
            </a:p>
          </p:txBody>
        </p:sp>
        <p:sp>
          <p:nvSpPr>
            <p:cNvPr id="23" name="Rectangle 22"/>
            <p:cNvSpPr/>
            <p:nvPr/>
          </p:nvSpPr>
          <p:spPr>
            <a:xfrm>
              <a:off x="6965739" y="1769528"/>
              <a:ext cx="748923" cy="374846"/>
            </a:xfrm>
            <a:prstGeom prst="rect">
              <a:avLst/>
            </a:prstGeom>
          </p:spPr>
          <p:txBody>
            <a:bodyPr wrap="none">
              <a:spAutoFit/>
            </a:bodyPr>
            <a:lstStyle/>
            <a:p>
              <a:pPr defTabSz="932597"/>
              <a:r>
                <a:rPr lang="en-US" sz="1836" b="1" dirty="0">
                  <a:solidFill>
                    <a:srgbClr val="FFFFFF"/>
                  </a:solidFill>
                </a:rPr>
                <a:t>Scale</a:t>
              </a:r>
              <a:endParaRPr lang="en-US" sz="1836" dirty="0">
                <a:solidFill>
                  <a:srgbClr val="FFFFFF"/>
                </a:solidFill>
              </a:endParaRPr>
            </a:p>
          </p:txBody>
        </p:sp>
        <p:sp>
          <p:nvSpPr>
            <p:cNvPr id="70" name="Rectangle 69"/>
            <p:cNvSpPr/>
            <p:nvPr/>
          </p:nvSpPr>
          <p:spPr>
            <a:xfrm>
              <a:off x="6972797" y="2377066"/>
              <a:ext cx="1816361" cy="1015663"/>
            </a:xfrm>
            <a:prstGeom prst="rect">
              <a:avLst/>
            </a:prstGeom>
          </p:spPr>
          <p:txBody>
            <a:bodyPr wrap="square">
              <a:spAutoFit/>
            </a:bodyPr>
            <a:lstStyle/>
            <a:p>
              <a:pPr defTabSz="685833" fontAlgn="base">
                <a:lnSpc>
                  <a:spcPts val="3570"/>
                </a:lnSpc>
              </a:pPr>
              <a:r>
                <a:rPr lang="en-US" sz="3570" dirty="0">
                  <a:solidFill>
                    <a:srgbClr val="FFFFFF"/>
                  </a:solidFill>
                  <a:latin typeface="Segoe UI Light"/>
                </a:rPr>
                <a:t>30,000</a:t>
              </a:r>
              <a:r>
                <a:rPr lang="en-US" sz="1224" dirty="0">
                  <a:solidFill>
                    <a:srgbClr val="FFFFFF"/>
                  </a:solidFill>
                </a:rPr>
                <a:t> to </a:t>
              </a:r>
              <a:br>
                <a:rPr lang="en-US" sz="1224" dirty="0">
                  <a:solidFill>
                    <a:srgbClr val="FFFFFF"/>
                  </a:solidFill>
                </a:rPr>
              </a:br>
              <a:r>
                <a:rPr lang="en-US" sz="3570" dirty="0">
                  <a:solidFill>
                    <a:srgbClr val="FFFFFF"/>
                  </a:solidFill>
                  <a:latin typeface="Segoe UI Light"/>
                </a:rPr>
                <a:t>250,000</a:t>
              </a:r>
              <a:r>
                <a:rPr lang="en-US" sz="1224" dirty="0">
                  <a:solidFill>
                    <a:srgbClr val="FFFFFF"/>
                  </a:solidFill>
                </a:rPr>
                <a:t> </a:t>
              </a:r>
              <a:endParaRPr lang="en-US" sz="1122" i="1" dirty="0">
                <a:solidFill>
                  <a:srgbClr val="FFFFFF"/>
                </a:solidFill>
              </a:endParaRPr>
            </a:p>
          </p:txBody>
        </p:sp>
        <p:sp>
          <p:nvSpPr>
            <p:cNvPr id="71" name="Rectangle 70"/>
            <p:cNvSpPr/>
            <p:nvPr/>
          </p:nvSpPr>
          <p:spPr>
            <a:xfrm>
              <a:off x="6983430" y="2157646"/>
              <a:ext cx="901961" cy="275239"/>
            </a:xfrm>
            <a:prstGeom prst="rect">
              <a:avLst/>
            </a:prstGeom>
          </p:spPr>
          <p:txBody>
            <a:bodyPr wrap="square">
              <a:spAutoFit/>
            </a:bodyPr>
            <a:lstStyle/>
            <a:p>
              <a:pPr defTabSz="932597"/>
              <a:r>
                <a:rPr lang="en-US" sz="1224" dirty="0">
                  <a:solidFill>
                    <a:srgbClr val="FFFFFF"/>
                  </a:solidFill>
                </a:rPr>
                <a:t>Scale from</a:t>
              </a:r>
              <a:endParaRPr lang="en-US" sz="1836" dirty="0">
                <a:solidFill>
                  <a:srgbClr val="00B0F0"/>
                </a:solidFill>
              </a:endParaRPr>
            </a:p>
          </p:txBody>
        </p:sp>
        <p:sp>
          <p:nvSpPr>
            <p:cNvPr id="72" name="Rectangle 71"/>
            <p:cNvSpPr/>
            <p:nvPr/>
          </p:nvSpPr>
          <p:spPr>
            <a:xfrm>
              <a:off x="6972797" y="3212466"/>
              <a:ext cx="1897750" cy="460447"/>
            </a:xfrm>
            <a:prstGeom prst="rect">
              <a:avLst/>
            </a:prstGeom>
          </p:spPr>
          <p:txBody>
            <a:bodyPr wrap="square">
              <a:spAutoFit/>
            </a:bodyPr>
            <a:lstStyle/>
            <a:p>
              <a:pPr defTabSz="685833" fontAlgn="base">
                <a:spcBef>
                  <a:spcPct val="0"/>
                </a:spcBef>
                <a:spcAft>
                  <a:spcPct val="0"/>
                </a:spcAft>
              </a:pPr>
              <a:r>
                <a:rPr lang="en-US" sz="1224" dirty="0">
                  <a:solidFill>
                    <a:srgbClr val="FFFFFF"/>
                  </a:solidFill>
                </a:rPr>
                <a:t>site visitors instantly</a:t>
              </a:r>
            </a:p>
            <a:p>
              <a:pPr defTabSz="685833" fontAlgn="base">
                <a:spcBef>
                  <a:spcPts val="306"/>
                </a:spcBef>
                <a:spcAft>
                  <a:spcPct val="0"/>
                </a:spcAft>
              </a:pPr>
              <a:r>
                <a:rPr lang="en-US" sz="918" dirty="0">
                  <a:solidFill>
                    <a:srgbClr val="FFFFFF">
                      <a:alpha val="60000"/>
                    </a:srgbClr>
                  </a:solidFill>
                </a:rPr>
                <a:t>(Case Study: Autocosmos)</a:t>
              </a:r>
            </a:p>
          </p:txBody>
        </p:sp>
        <p:grpSp>
          <p:nvGrpSpPr>
            <p:cNvPr id="84" name="Group 83"/>
            <p:cNvGrpSpPr/>
            <p:nvPr/>
          </p:nvGrpSpPr>
          <p:grpSpPr>
            <a:xfrm>
              <a:off x="8383294" y="1793165"/>
              <a:ext cx="378986" cy="374080"/>
              <a:chOff x="8293215" y="1775355"/>
              <a:chExt cx="411397" cy="406072"/>
            </a:xfrm>
          </p:grpSpPr>
          <p:sp>
            <p:nvSpPr>
              <p:cNvPr id="82" name="Rounded Rectangle 81"/>
              <p:cNvSpPr/>
              <p:nvPr/>
            </p:nvSpPr>
            <p:spPr>
              <a:xfrm>
                <a:off x="8393377" y="1775355"/>
                <a:ext cx="311235" cy="311235"/>
              </a:xfrm>
              <a:prstGeom prst="roundRect">
                <a:avLst>
                  <a:gd name="adj" fmla="val 11881"/>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0" name="Rounded Rectangle 79"/>
              <p:cNvSpPr/>
              <p:nvPr/>
            </p:nvSpPr>
            <p:spPr>
              <a:xfrm>
                <a:off x="8293215" y="1947510"/>
                <a:ext cx="233916" cy="23391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83" name="Straight Arrow Connector 82"/>
              <p:cNvCxnSpPr/>
              <p:nvPr/>
            </p:nvCxnSpPr>
            <p:spPr>
              <a:xfrm flipV="1">
                <a:off x="8442338" y="1865950"/>
                <a:ext cx="160317" cy="160317"/>
              </a:xfrm>
              <a:prstGeom prst="straightConnector1">
                <a:avLst/>
              </a:prstGeom>
              <a:ln w="41275">
                <a:solidFill>
                  <a:schemeClr val="bg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grpSp>
      </p:grpSp>
      <p:grpSp>
        <p:nvGrpSpPr>
          <p:cNvPr id="87" name="Group 86"/>
          <p:cNvGrpSpPr/>
          <p:nvPr/>
        </p:nvGrpSpPr>
        <p:grpSpPr>
          <a:xfrm>
            <a:off x="4935138" y="1723115"/>
            <a:ext cx="2108465" cy="2102904"/>
            <a:chOff x="4811820" y="1689482"/>
            <a:chExt cx="2067310" cy="2061858"/>
          </a:xfrm>
        </p:grpSpPr>
        <p:sp>
          <p:nvSpPr>
            <p:cNvPr id="12" name="Rectangle 11"/>
            <p:cNvSpPr/>
            <p:nvPr/>
          </p:nvSpPr>
          <p:spPr bwMode="auto">
            <a:xfrm>
              <a:off x="4811820" y="1689482"/>
              <a:ext cx="2067310" cy="2061858"/>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373041" rIns="186521" bIns="149217" numCol="1" spcCol="0" rtlCol="0" fromWordArt="0" anchor="b" anchorCtr="0" forceAA="0" compatLnSpc="1">
              <a:prstTxWarp prst="textNoShape">
                <a:avLst/>
              </a:prstTxWarp>
              <a:noAutofit/>
            </a:bodyPr>
            <a:lstStyle/>
            <a:p>
              <a:pPr defTabSz="685833" fontAlgn="base">
                <a:spcBef>
                  <a:spcPct val="0"/>
                </a:spcBef>
                <a:spcAft>
                  <a:spcPct val="0"/>
                </a:spcAft>
              </a:pPr>
              <a:r>
                <a:rPr lang="en-US" sz="3570" dirty="0">
                  <a:solidFill>
                    <a:srgbClr val="FFFFFF"/>
                  </a:solidFill>
                  <a:latin typeface="Segoe UI Light"/>
                </a:rPr>
                <a:t>2</a:t>
              </a:r>
              <a:r>
                <a:rPr lang="en-US" sz="2040" dirty="0">
                  <a:solidFill>
                    <a:srgbClr val="FFFFFF"/>
                  </a:solidFill>
                  <a:latin typeface="Segoe UI Light"/>
                </a:rPr>
                <a:t> </a:t>
              </a:r>
              <a:r>
                <a:rPr lang="en-US" sz="3570" dirty="0">
                  <a:solidFill>
                    <a:srgbClr val="FFFFFF"/>
                  </a:solidFill>
                  <a:latin typeface="Segoe UI Light"/>
                </a:rPr>
                <a:t>weeks</a:t>
              </a:r>
            </a:p>
            <a:p>
              <a:pPr defTabSz="685833" fontAlgn="base">
                <a:spcBef>
                  <a:spcPct val="0"/>
                </a:spcBef>
                <a:spcAft>
                  <a:spcPct val="0"/>
                </a:spcAft>
              </a:pPr>
              <a:r>
                <a:rPr lang="en-US" sz="1224" dirty="0">
                  <a:solidFill>
                    <a:srgbClr val="FFFFFF"/>
                  </a:solidFill>
                </a:rPr>
                <a:t>to deliver new services vs. 6-12 months with traditional solution</a:t>
              </a:r>
            </a:p>
            <a:p>
              <a:pPr defTabSz="685833" fontAlgn="base">
                <a:spcBef>
                  <a:spcPts val="306"/>
                </a:spcBef>
                <a:spcAft>
                  <a:spcPct val="0"/>
                </a:spcAft>
              </a:pPr>
              <a:r>
                <a:rPr lang="en-US" sz="918" dirty="0">
                  <a:solidFill>
                    <a:srgbClr val="FFFFFF">
                      <a:alpha val="60000"/>
                    </a:srgbClr>
                  </a:solidFill>
                </a:rPr>
                <a:t>(Case Study: HarperCollins Publishers)</a:t>
              </a:r>
            </a:p>
          </p:txBody>
        </p:sp>
        <p:sp>
          <p:nvSpPr>
            <p:cNvPr id="8" name="Rectangle 7"/>
            <p:cNvSpPr/>
            <p:nvPr/>
          </p:nvSpPr>
          <p:spPr>
            <a:xfrm>
              <a:off x="4904920" y="1769528"/>
              <a:ext cx="861133" cy="374846"/>
            </a:xfrm>
            <a:prstGeom prst="rect">
              <a:avLst/>
            </a:prstGeom>
          </p:spPr>
          <p:txBody>
            <a:bodyPr wrap="none">
              <a:spAutoFit/>
            </a:bodyPr>
            <a:lstStyle/>
            <a:p>
              <a:pPr defTabSz="932597"/>
              <a:r>
                <a:rPr lang="en-US" sz="1836" b="1" dirty="0">
                  <a:solidFill>
                    <a:srgbClr val="FFFFFF"/>
                  </a:solidFill>
                </a:rPr>
                <a:t>Speed</a:t>
              </a:r>
              <a:endParaRPr lang="en-US" sz="1836" dirty="0">
                <a:solidFill>
                  <a:srgbClr val="FFFFFF"/>
                </a:solidFill>
              </a:endParaRPr>
            </a:p>
          </p:txBody>
        </p:sp>
        <p:pic>
          <p:nvPicPr>
            <p:cNvPr id="1035" name="Picture 11" descr="http://jackwmorgan.com/wp-content/uploads/2013/05/speedometer-icon.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41564" t="28066" r="41266" b="22310"/>
            <a:stretch/>
          </p:blipFill>
          <p:spPr bwMode="auto">
            <a:xfrm>
              <a:off x="6230983" y="1776547"/>
              <a:ext cx="522515" cy="354794"/>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ectangle 93"/>
          <p:cNvSpPr/>
          <p:nvPr/>
        </p:nvSpPr>
        <p:spPr>
          <a:xfrm>
            <a:off x="4797127" y="0"/>
            <a:ext cx="6594838" cy="1706716"/>
          </a:xfrm>
          <a:prstGeom prst="rect">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9" name="Freeform 25"/>
          <p:cNvSpPr>
            <a:spLocks/>
          </p:cNvSpPr>
          <p:nvPr/>
        </p:nvSpPr>
        <p:spPr bwMode="auto">
          <a:xfrm>
            <a:off x="-1186986" y="1636489"/>
            <a:ext cx="5516818" cy="3569382"/>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nvGrpSpPr>
          <p:cNvPr id="69" name="Group 68"/>
          <p:cNvGrpSpPr/>
          <p:nvPr/>
        </p:nvGrpSpPr>
        <p:grpSpPr>
          <a:xfrm>
            <a:off x="-272558" y="5734130"/>
            <a:ext cx="6108876" cy="1272615"/>
            <a:chOff x="-2182528" y="7627937"/>
            <a:chExt cx="5989638" cy="1247775"/>
          </a:xfrm>
        </p:grpSpPr>
        <p:sp>
          <p:nvSpPr>
            <p:cNvPr id="65" name="Freeform 19"/>
            <p:cNvSpPr>
              <a:spLocks/>
            </p:cNvSpPr>
            <p:nvPr/>
          </p:nvSpPr>
          <p:spPr bwMode="auto">
            <a:xfrm>
              <a:off x="-2182528" y="7627937"/>
              <a:ext cx="5989638" cy="124777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6" name="Freeform 20"/>
            <p:cNvSpPr>
              <a:spLocks/>
            </p:cNvSpPr>
            <p:nvPr/>
          </p:nvSpPr>
          <p:spPr bwMode="auto">
            <a:xfrm>
              <a:off x="-1049053" y="7631112"/>
              <a:ext cx="2136775" cy="1244600"/>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7" name="Freeform 21"/>
            <p:cNvSpPr>
              <a:spLocks/>
            </p:cNvSpPr>
            <p:nvPr/>
          </p:nvSpPr>
          <p:spPr bwMode="auto">
            <a:xfrm>
              <a:off x="1298860" y="7770812"/>
              <a:ext cx="701675" cy="1104900"/>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68" name="Freeform 22"/>
            <p:cNvSpPr>
              <a:spLocks/>
            </p:cNvSpPr>
            <p:nvPr/>
          </p:nvSpPr>
          <p:spPr bwMode="auto">
            <a:xfrm>
              <a:off x="-650590" y="7634287"/>
              <a:ext cx="2576513" cy="1241425"/>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sp>
        <p:nvSpPr>
          <p:cNvPr id="56" name="Rectangle 55"/>
          <p:cNvSpPr/>
          <p:nvPr/>
        </p:nvSpPr>
        <p:spPr bwMode="auto">
          <a:xfrm>
            <a:off x="488062" y="5774933"/>
            <a:ext cx="2322713" cy="1219594"/>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2722816" y="5985380"/>
            <a:ext cx="618221" cy="1009145"/>
            <a:chOff x="2668806" y="5868553"/>
            <a:chExt cx="606154" cy="989448"/>
          </a:xfrm>
        </p:grpSpPr>
        <p:sp>
          <p:nvSpPr>
            <p:cNvPr id="55" name="Rectangle 54"/>
            <p:cNvSpPr/>
            <p:nvPr/>
          </p:nvSpPr>
          <p:spPr bwMode="auto">
            <a:xfrm>
              <a:off x="2668806" y="5977719"/>
              <a:ext cx="606154" cy="880282"/>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22"/>
            <p:cNvSpPr>
              <a:spLocks noChangeArrowheads="1"/>
            </p:cNvSpPr>
            <p:nvPr/>
          </p:nvSpPr>
          <p:spPr bwMode="auto">
            <a:xfrm>
              <a:off x="3002982" y="5868553"/>
              <a:ext cx="102986" cy="110854"/>
            </a:xfrm>
            <a:prstGeom prst="rect">
              <a:avLst/>
            </a:prstGeom>
            <a:solidFill>
              <a:schemeClr val="bg1">
                <a:alpha val="19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8" name="Rectangle 23"/>
            <p:cNvSpPr>
              <a:spLocks noChangeArrowheads="1"/>
            </p:cNvSpPr>
            <p:nvPr/>
          </p:nvSpPr>
          <p:spPr bwMode="auto">
            <a:xfrm>
              <a:off x="2864886" y="5868553"/>
              <a:ext cx="102986" cy="110854"/>
            </a:xfrm>
            <a:prstGeom prst="rect">
              <a:avLst/>
            </a:prstGeom>
            <a:solidFill>
              <a:schemeClr val="bg1">
                <a:alpha val="19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sp>
        <p:nvSpPr>
          <p:cNvPr id="4" name="Title 3"/>
          <p:cNvSpPr>
            <a:spLocks noGrp="1"/>
          </p:cNvSpPr>
          <p:nvPr>
            <p:ph type="title"/>
          </p:nvPr>
        </p:nvSpPr>
        <p:spPr/>
        <p:txBody>
          <a:bodyPr>
            <a:noAutofit/>
          </a:bodyPr>
          <a:lstStyle/>
          <a:p>
            <a:r>
              <a:rPr lang="en-US" sz="4896" dirty="0" smtClean="0"/>
              <a:t>CIOs are eager to realize cloud benefits</a:t>
            </a:r>
            <a:endParaRPr lang="en-US" sz="4896" dirty="0"/>
          </a:p>
        </p:txBody>
      </p:sp>
      <p:sp>
        <p:nvSpPr>
          <p:cNvPr id="18" name="Rectangle 17"/>
          <p:cNvSpPr/>
          <p:nvPr/>
        </p:nvSpPr>
        <p:spPr>
          <a:xfrm>
            <a:off x="398473" y="3941364"/>
            <a:ext cx="3110108" cy="1019533"/>
          </a:xfrm>
          <a:prstGeom prst="rect">
            <a:avLst/>
          </a:prstGeom>
        </p:spPr>
        <p:txBody>
          <a:bodyPr wrap="square">
            <a:spAutoFit/>
          </a:bodyPr>
          <a:lstStyle/>
          <a:p>
            <a:pPr defTabSz="932597">
              <a:spcBef>
                <a:spcPts val="612"/>
              </a:spcBef>
              <a:spcAft>
                <a:spcPts val="612"/>
              </a:spcAft>
            </a:pPr>
            <a:r>
              <a:rPr lang="en-US" sz="1836" dirty="0">
                <a:solidFill>
                  <a:srgbClr val="44546A"/>
                </a:solidFill>
              </a:rPr>
              <a:t>of CIOs will embrace a cloud-first strategy in 2016</a:t>
            </a:r>
          </a:p>
          <a:p>
            <a:pPr defTabSz="932597">
              <a:spcBef>
                <a:spcPts val="612"/>
              </a:spcBef>
              <a:spcAft>
                <a:spcPts val="612"/>
              </a:spcAft>
            </a:pPr>
            <a:r>
              <a:rPr lang="en-US" sz="1224" dirty="0">
                <a:solidFill>
                  <a:srgbClr val="44546A">
                    <a:lumMod val="40000"/>
                    <a:lumOff val="60000"/>
                  </a:srgbClr>
                </a:solidFill>
              </a:rPr>
              <a:t>(IDC CIO Agenda webinar)</a:t>
            </a:r>
          </a:p>
        </p:txBody>
      </p:sp>
      <p:sp>
        <p:nvSpPr>
          <p:cNvPr id="5" name="Rectangle 4"/>
          <p:cNvSpPr/>
          <p:nvPr/>
        </p:nvSpPr>
        <p:spPr>
          <a:xfrm>
            <a:off x="389223" y="2360458"/>
            <a:ext cx="1779246" cy="414353"/>
          </a:xfrm>
          <a:prstGeom prst="rect">
            <a:avLst/>
          </a:prstGeom>
        </p:spPr>
        <p:txBody>
          <a:bodyPr wrap="none">
            <a:spAutoFit/>
          </a:bodyPr>
          <a:lstStyle/>
          <a:p>
            <a:pPr defTabSz="932597"/>
            <a:r>
              <a:rPr lang="en-US" sz="2040" b="1" dirty="0">
                <a:solidFill>
                  <a:srgbClr val="442359"/>
                </a:solidFill>
              </a:rPr>
              <a:t>Cloud Trend:</a:t>
            </a:r>
            <a:endParaRPr lang="en-US" sz="2040" dirty="0">
              <a:solidFill>
                <a:srgbClr val="442359"/>
              </a:solidFill>
            </a:endParaRPr>
          </a:p>
        </p:txBody>
      </p:sp>
      <p:sp>
        <p:nvSpPr>
          <p:cNvPr id="6" name="Rectangle 5"/>
          <p:cNvSpPr/>
          <p:nvPr/>
        </p:nvSpPr>
        <p:spPr>
          <a:xfrm>
            <a:off x="345468" y="2355479"/>
            <a:ext cx="3386780" cy="1935085"/>
          </a:xfrm>
          <a:prstGeom prst="rect">
            <a:avLst/>
          </a:prstGeom>
        </p:spPr>
        <p:txBody>
          <a:bodyPr wrap="square">
            <a:spAutoFit/>
          </a:bodyPr>
          <a:lstStyle/>
          <a:p>
            <a:pPr defTabSz="932597"/>
            <a:r>
              <a:rPr lang="en-US" sz="11729" spc="-306" dirty="0">
                <a:solidFill>
                  <a:srgbClr val="DC3C00"/>
                </a:solidFill>
                <a:latin typeface="Segoe UI Light"/>
              </a:rPr>
              <a:t>70%</a:t>
            </a:r>
          </a:p>
        </p:txBody>
      </p:sp>
      <p:grpSp>
        <p:nvGrpSpPr>
          <p:cNvPr id="92" name="Group 91"/>
          <p:cNvGrpSpPr/>
          <p:nvPr/>
        </p:nvGrpSpPr>
        <p:grpSpPr>
          <a:xfrm>
            <a:off x="4941097" y="1330031"/>
            <a:ext cx="6305512" cy="382308"/>
            <a:chOff x="4817662" y="1304071"/>
            <a:chExt cx="6182436" cy="374846"/>
          </a:xfrm>
        </p:grpSpPr>
        <p:cxnSp>
          <p:nvCxnSpPr>
            <p:cNvPr id="27" name="Straight Connector 26"/>
            <p:cNvCxnSpPr/>
            <p:nvPr/>
          </p:nvCxnSpPr>
          <p:spPr>
            <a:xfrm>
              <a:off x="4817662" y="1469192"/>
              <a:ext cx="6182436" cy="0"/>
            </a:xfrm>
            <a:prstGeom prst="line">
              <a:avLst/>
            </a:prstGeom>
            <a:ln>
              <a:solidFill>
                <a:srgbClr val="FFFF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138571" y="1304071"/>
              <a:ext cx="1514112" cy="374846"/>
            </a:xfrm>
            <a:prstGeom prst="rect">
              <a:avLst/>
            </a:prstGeom>
            <a:solidFill>
              <a:srgbClr val="442359"/>
            </a:solidFill>
          </p:spPr>
          <p:txBody>
            <a:bodyPr wrap="square">
              <a:spAutoFit/>
            </a:bodyPr>
            <a:lstStyle/>
            <a:p>
              <a:pPr algn="ctr" defTabSz="932597">
                <a:spcAft>
                  <a:spcPts val="612"/>
                </a:spcAft>
              </a:pPr>
              <a:r>
                <a:rPr lang="en-US" sz="1836" b="1" spc="102" dirty="0">
                  <a:solidFill>
                    <a:srgbClr val="FFFFFF"/>
                  </a:solidFill>
                </a:rPr>
                <a:t>BENEFITS</a:t>
              </a:r>
              <a:endParaRPr lang="en-US" sz="2856" b="1" spc="102" dirty="0">
                <a:solidFill>
                  <a:srgbClr val="FFFFFF"/>
                </a:solidFill>
              </a:endParaRPr>
            </a:p>
          </p:txBody>
        </p:sp>
      </p:grpSp>
      <p:grpSp>
        <p:nvGrpSpPr>
          <p:cNvPr id="91" name="Group 90"/>
          <p:cNvGrpSpPr/>
          <p:nvPr/>
        </p:nvGrpSpPr>
        <p:grpSpPr>
          <a:xfrm>
            <a:off x="4958367" y="6025900"/>
            <a:ext cx="6305512" cy="382308"/>
            <a:chOff x="4834595" y="5908282"/>
            <a:chExt cx="6182436" cy="374846"/>
          </a:xfrm>
        </p:grpSpPr>
        <p:cxnSp>
          <p:nvCxnSpPr>
            <p:cNvPr id="28" name="Straight Connector 27"/>
            <p:cNvCxnSpPr/>
            <p:nvPr/>
          </p:nvCxnSpPr>
          <p:spPr>
            <a:xfrm>
              <a:off x="4834595" y="6097371"/>
              <a:ext cx="6182436" cy="0"/>
            </a:xfrm>
            <a:prstGeom prst="line">
              <a:avLst/>
            </a:prstGeom>
            <a:ln>
              <a:solidFill>
                <a:srgbClr val="FFFF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75934" y="5908282"/>
              <a:ext cx="2551037" cy="374846"/>
            </a:xfrm>
            <a:prstGeom prst="rect">
              <a:avLst/>
            </a:prstGeom>
            <a:solidFill>
              <a:srgbClr val="442359"/>
            </a:solidFill>
          </p:spPr>
          <p:txBody>
            <a:bodyPr wrap="square">
              <a:spAutoFit/>
            </a:bodyPr>
            <a:lstStyle/>
            <a:p>
              <a:pPr algn="ctr" defTabSz="932597">
                <a:spcAft>
                  <a:spcPts val="612"/>
                </a:spcAft>
              </a:pPr>
              <a:r>
                <a:rPr lang="en-US" sz="1836" b="1" spc="102" dirty="0">
                  <a:solidFill>
                    <a:srgbClr val="FFFFFF"/>
                  </a:solidFill>
                </a:rPr>
                <a:t>AZURE ADOPTION</a:t>
              </a:r>
              <a:endParaRPr lang="en-US" sz="2856" b="1" spc="102" dirty="0">
                <a:solidFill>
                  <a:srgbClr val="FFFFFF"/>
                </a:solidFill>
              </a:endParaRPr>
            </a:p>
          </p:txBody>
        </p:sp>
      </p:grpSp>
      <p:grpSp>
        <p:nvGrpSpPr>
          <p:cNvPr id="36" name="Group 35"/>
          <p:cNvGrpSpPr/>
          <p:nvPr/>
        </p:nvGrpSpPr>
        <p:grpSpPr>
          <a:xfrm>
            <a:off x="882" y="6072879"/>
            <a:ext cx="1067899" cy="926627"/>
            <a:chOff x="2947" y="5940696"/>
            <a:chExt cx="1047055" cy="908540"/>
          </a:xfrm>
        </p:grpSpPr>
        <p:sp>
          <p:nvSpPr>
            <p:cNvPr id="37" name="Rectangle 6"/>
            <p:cNvSpPr>
              <a:spLocks noChangeArrowheads="1"/>
            </p:cNvSpPr>
            <p:nvPr/>
          </p:nvSpPr>
          <p:spPr bwMode="auto">
            <a:xfrm>
              <a:off x="2947" y="5982400"/>
              <a:ext cx="993437" cy="866836"/>
            </a:xfrm>
            <a:prstGeom prst="rect">
              <a:avLst/>
            </a:prstGeom>
            <a:solidFill>
              <a:schemeClr val="accent2"/>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38" name="Rectangle 7"/>
            <p:cNvSpPr>
              <a:spLocks noChangeArrowheads="1"/>
            </p:cNvSpPr>
            <p:nvPr/>
          </p:nvSpPr>
          <p:spPr bwMode="auto">
            <a:xfrm>
              <a:off x="2947" y="5940696"/>
              <a:ext cx="1047055" cy="4170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39" name="Rectangle 8"/>
            <p:cNvSpPr>
              <a:spLocks noChangeArrowheads="1"/>
            </p:cNvSpPr>
            <p:nvPr/>
          </p:nvSpPr>
          <p:spPr bwMode="auto">
            <a:xfrm>
              <a:off x="503389" y="6572206"/>
              <a:ext cx="142983"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0" name="Rectangle 9"/>
            <p:cNvSpPr>
              <a:spLocks noChangeArrowheads="1"/>
            </p:cNvSpPr>
            <p:nvPr/>
          </p:nvSpPr>
          <p:spPr bwMode="auto">
            <a:xfrm>
              <a:off x="259125" y="6572206"/>
              <a:ext cx="140004"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 name="Rectangle 10"/>
            <p:cNvSpPr>
              <a:spLocks noChangeArrowheads="1"/>
            </p:cNvSpPr>
            <p:nvPr/>
          </p:nvSpPr>
          <p:spPr bwMode="auto">
            <a:xfrm>
              <a:off x="11883" y="6098574"/>
              <a:ext cx="883220" cy="140004"/>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2" name="Rectangle 11"/>
            <p:cNvSpPr>
              <a:spLocks noChangeArrowheads="1"/>
            </p:cNvSpPr>
            <p:nvPr/>
          </p:nvSpPr>
          <p:spPr bwMode="auto">
            <a:xfrm>
              <a:off x="11883" y="6342837"/>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nvGrpSpPr>
          <p:cNvPr id="43" name="Group 42"/>
          <p:cNvGrpSpPr/>
          <p:nvPr/>
        </p:nvGrpSpPr>
        <p:grpSpPr>
          <a:xfrm>
            <a:off x="1107435" y="5399286"/>
            <a:ext cx="1225882" cy="1600220"/>
            <a:chOff x="1057662" y="5280250"/>
            <a:chExt cx="1201954" cy="1568986"/>
          </a:xfrm>
        </p:grpSpPr>
        <p:sp>
          <p:nvSpPr>
            <p:cNvPr id="44" name="Rectangle 12"/>
            <p:cNvSpPr>
              <a:spLocks noChangeArrowheads="1"/>
            </p:cNvSpPr>
            <p:nvPr/>
          </p:nvSpPr>
          <p:spPr bwMode="auto">
            <a:xfrm>
              <a:off x="1114259" y="5491108"/>
              <a:ext cx="1091738" cy="1358127"/>
            </a:xfrm>
            <a:prstGeom prst="rect">
              <a:avLst/>
            </a:prstGeom>
            <a:solidFill>
              <a:schemeClr val="accent2"/>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5" name="Rectangle 13"/>
            <p:cNvSpPr>
              <a:spLocks noChangeArrowheads="1"/>
            </p:cNvSpPr>
            <p:nvPr/>
          </p:nvSpPr>
          <p:spPr bwMode="auto">
            <a:xfrm>
              <a:off x="1057662" y="5450043"/>
              <a:ext cx="1201954" cy="4170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6" name="Rectangle 14"/>
            <p:cNvSpPr>
              <a:spLocks noChangeArrowheads="1"/>
            </p:cNvSpPr>
            <p:nvPr/>
          </p:nvSpPr>
          <p:spPr bwMode="auto">
            <a:xfrm>
              <a:off x="1714491" y="6572206"/>
              <a:ext cx="142983"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7" name="Rectangle 15"/>
            <p:cNvSpPr>
              <a:spLocks noChangeArrowheads="1"/>
            </p:cNvSpPr>
            <p:nvPr/>
          </p:nvSpPr>
          <p:spPr bwMode="auto">
            <a:xfrm>
              <a:off x="1465760" y="6572206"/>
              <a:ext cx="142983" cy="277030"/>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8" name="Rectangle 16"/>
            <p:cNvSpPr>
              <a:spLocks noChangeArrowheads="1"/>
            </p:cNvSpPr>
            <p:nvPr/>
          </p:nvSpPr>
          <p:spPr bwMode="auto">
            <a:xfrm>
              <a:off x="1221497" y="5608558"/>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9" name="Rectangle 17"/>
            <p:cNvSpPr>
              <a:spLocks noChangeArrowheads="1"/>
            </p:cNvSpPr>
            <p:nvPr/>
          </p:nvSpPr>
          <p:spPr bwMode="auto">
            <a:xfrm>
              <a:off x="1221497" y="5851332"/>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0" name="Rectangle 18"/>
            <p:cNvSpPr>
              <a:spLocks noChangeArrowheads="1"/>
            </p:cNvSpPr>
            <p:nvPr/>
          </p:nvSpPr>
          <p:spPr bwMode="auto">
            <a:xfrm>
              <a:off x="1221497" y="6098574"/>
              <a:ext cx="883220" cy="140004"/>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1" name="Rectangle 19"/>
            <p:cNvSpPr>
              <a:spLocks noChangeArrowheads="1"/>
            </p:cNvSpPr>
            <p:nvPr/>
          </p:nvSpPr>
          <p:spPr bwMode="auto">
            <a:xfrm>
              <a:off x="1221497" y="6342837"/>
              <a:ext cx="883220" cy="14298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2" name="Rectangle 22"/>
            <p:cNvSpPr>
              <a:spLocks noChangeArrowheads="1"/>
            </p:cNvSpPr>
            <p:nvPr/>
          </p:nvSpPr>
          <p:spPr bwMode="auto">
            <a:xfrm>
              <a:off x="1896199" y="5280250"/>
              <a:ext cx="131068" cy="16979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53" name="Rectangle 23"/>
            <p:cNvSpPr>
              <a:spLocks noChangeArrowheads="1"/>
            </p:cNvSpPr>
            <p:nvPr/>
          </p:nvSpPr>
          <p:spPr bwMode="auto">
            <a:xfrm>
              <a:off x="1720449" y="5280250"/>
              <a:ext cx="131068" cy="169793"/>
            </a:xfrm>
            <a:prstGeom prst="rect">
              <a:avLst/>
            </a:pr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sp>
        <p:nvSpPr>
          <p:cNvPr id="61" name="Freeform 25"/>
          <p:cNvSpPr>
            <a:spLocks/>
          </p:cNvSpPr>
          <p:nvPr/>
        </p:nvSpPr>
        <p:spPr bwMode="auto">
          <a:xfrm>
            <a:off x="2516707" y="1497635"/>
            <a:ext cx="756641" cy="493677"/>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Tree>
    <p:extLst>
      <p:ext uri="{BB962C8B-B14F-4D97-AF65-F5344CB8AC3E}">
        <p14:creationId xmlns:p14="http://schemas.microsoft.com/office/powerpoint/2010/main" val="78738833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5921132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285696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73572996"/>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695064"/>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92176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881" y="2048192"/>
            <a:ext cx="12435593" cy="3977851"/>
            <a:chOff x="0" y="1912678"/>
            <a:chExt cx="7889929" cy="3900208"/>
          </a:xfrm>
        </p:grpSpPr>
        <p:sp>
          <p:nvSpPr>
            <p:cNvPr id="12" name="Rectangle 11"/>
            <p:cNvSpPr/>
            <p:nvPr/>
          </p:nvSpPr>
          <p:spPr bwMode="auto">
            <a:xfrm>
              <a:off x="0" y="1912678"/>
              <a:ext cx="7889929" cy="3900208"/>
            </a:xfrm>
            <a:prstGeom prst="rect">
              <a:avLst/>
            </a:prstGeom>
            <a:solidFill>
              <a:srgbClr val="1D438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endParaRPr lang="en-US" sz="1122" i="1" dirty="0">
                <a:solidFill>
                  <a:srgbClr val="FFFFFF"/>
                </a:solidFill>
              </a:endParaRPr>
            </a:p>
          </p:txBody>
        </p:sp>
        <p:sp>
          <p:nvSpPr>
            <p:cNvPr id="2" name="Rectangle 1"/>
            <p:cNvSpPr/>
            <p:nvPr/>
          </p:nvSpPr>
          <p:spPr>
            <a:xfrm>
              <a:off x="1402095" y="1986068"/>
              <a:ext cx="4998835" cy="688778"/>
            </a:xfrm>
            <a:prstGeom prst="rect">
              <a:avLst/>
            </a:prstGeom>
          </p:spPr>
          <p:txBody>
            <a:bodyPr wrap="none">
              <a:spAutoFit/>
            </a:bodyPr>
            <a:lstStyle/>
            <a:p>
              <a:pPr algn="ctr" defTabSz="932597"/>
              <a:r>
                <a:rPr lang="en-US" sz="3876" dirty="0">
                  <a:solidFill>
                    <a:srgbClr val="FFFFFF"/>
                  </a:solidFill>
                  <a:latin typeface="Segoe UI Light"/>
                </a:rPr>
                <a:t>Pre-adoption </a:t>
              </a:r>
              <a:r>
                <a:rPr lang="en-US" sz="3876" b="1" dirty="0">
                  <a:solidFill>
                    <a:srgbClr val="FFFFFF"/>
                  </a:solidFill>
                </a:rPr>
                <a:t>concern</a:t>
              </a:r>
            </a:p>
          </p:txBody>
        </p:sp>
      </p:grpSp>
      <p:grpSp>
        <p:nvGrpSpPr>
          <p:cNvPr id="45" name="Group 44"/>
          <p:cNvGrpSpPr/>
          <p:nvPr/>
        </p:nvGrpSpPr>
        <p:grpSpPr>
          <a:xfrm>
            <a:off x="3055167" y="2946425"/>
            <a:ext cx="3080701" cy="3080701"/>
            <a:chOff x="873728" y="2793378"/>
            <a:chExt cx="3020569" cy="3020569"/>
          </a:xfrm>
        </p:grpSpPr>
        <p:sp>
          <p:nvSpPr>
            <p:cNvPr id="39" name="Rectangle 38"/>
            <p:cNvSpPr/>
            <p:nvPr/>
          </p:nvSpPr>
          <p:spPr>
            <a:xfrm>
              <a:off x="873728" y="2793378"/>
              <a:ext cx="3020569" cy="3020569"/>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10" name="Rectangle 9"/>
            <p:cNvSpPr/>
            <p:nvPr/>
          </p:nvSpPr>
          <p:spPr>
            <a:xfrm>
              <a:off x="996560" y="2838552"/>
              <a:ext cx="2633746" cy="1599027"/>
            </a:xfrm>
            <a:prstGeom prst="rect">
              <a:avLst/>
            </a:prstGeom>
          </p:spPr>
          <p:txBody>
            <a:bodyPr wrap="square">
              <a:spAutoFit/>
            </a:bodyPr>
            <a:lstStyle/>
            <a:p>
              <a:pPr defTabSz="932597"/>
              <a:r>
                <a:rPr lang="en-US" sz="9791" spc="-306" dirty="0">
                  <a:solidFill>
                    <a:srgbClr val="FFFFFF"/>
                  </a:solidFill>
                  <a:latin typeface="Segoe UI Light"/>
                </a:rPr>
                <a:t>60%</a:t>
              </a:r>
            </a:p>
          </p:txBody>
        </p:sp>
        <p:sp>
          <p:nvSpPr>
            <p:cNvPr id="24" name="Rectangle 23"/>
            <p:cNvSpPr/>
            <p:nvPr/>
          </p:nvSpPr>
          <p:spPr>
            <a:xfrm>
              <a:off x="1057756" y="4174314"/>
              <a:ext cx="2709028" cy="939873"/>
            </a:xfrm>
            <a:prstGeom prst="rect">
              <a:avLst/>
            </a:prstGeom>
          </p:spPr>
          <p:txBody>
            <a:bodyPr wrap="square">
              <a:spAutoFit/>
            </a:bodyPr>
            <a:lstStyle/>
            <a:p>
              <a:pPr defTabSz="932597"/>
              <a:r>
                <a:rPr lang="en-US" sz="1836" dirty="0">
                  <a:solidFill>
                    <a:srgbClr val="FFFFFF"/>
                  </a:solidFill>
                </a:rPr>
                <a:t>cited concerns around data security as a barrier to adoption</a:t>
              </a:r>
            </a:p>
          </p:txBody>
        </p:sp>
      </p:grpSp>
      <p:grpSp>
        <p:nvGrpSpPr>
          <p:cNvPr id="47" name="Group 46"/>
          <p:cNvGrpSpPr/>
          <p:nvPr/>
        </p:nvGrpSpPr>
        <p:grpSpPr>
          <a:xfrm>
            <a:off x="6135868" y="2946425"/>
            <a:ext cx="3080701" cy="3080701"/>
            <a:chOff x="3894297" y="2793378"/>
            <a:chExt cx="3020569" cy="3020569"/>
          </a:xfrm>
        </p:grpSpPr>
        <p:sp>
          <p:nvSpPr>
            <p:cNvPr id="46" name="Rectangle 45"/>
            <p:cNvSpPr/>
            <p:nvPr/>
          </p:nvSpPr>
          <p:spPr>
            <a:xfrm>
              <a:off x="3894297" y="2793378"/>
              <a:ext cx="3020569" cy="302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35" name="Rectangle 34"/>
            <p:cNvSpPr/>
            <p:nvPr/>
          </p:nvSpPr>
          <p:spPr>
            <a:xfrm>
              <a:off x="4114491" y="2838552"/>
              <a:ext cx="2613856" cy="1599027"/>
            </a:xfrm>
            <a:prstGeom prst="rect">
              <a:avLst/>
            </a:prstGeom>
          </p:spPr>
          <p:txBody>
            <a:bodyPr wrap="square">
              <a:spAutoFit/>
            </a:bodyPr>
            <a:lstStyle/>
            <a:p>
              <a:pPr defTabSz="932597"/>
              <a:r>
                <a:rPr lang="en-US" sz="9791" spc="-306" dirty="0">
                  <a:solidFill>
                    <a:srgbClr val="FFFFFF"/>
                  </a:solidFill>
                  <a:latin typeface="Segoe UI Light"/>
                </a:rPr>
                <a:t>45%</a:t>
              </a:r>
            </a:p>
          </p:txBody>
        </p:sp>
        <p:sp>
          <p:nvSpPr>
            <p:cNvPr id="36" name="Rectangle 35"/>
            <p:cNvSpPr/>
            <p:nvPr/>
          </p:nvSpPr>
          <p:spPr>
            <a:xfrm>
              <a:off x="4066503" y="4174314"/>
              <a:ext cx="2661844" cy="939873"/>
            </a:xfrm>
            <a:prstGeom prst="rect">
              <a:avLst/>
            </a:prstGeom>
          </p:spPr>
          <p:txBody>
            <a:bodyPr wrap="square">
              <a:spAutoFit/>
            </a:bodyPr>
            <a:lstStyle/>
            <a:p>
              <a:pPr defTabSz="932597"/>
              <a:r>
                <a:rPr lang="en-US" sz="1836" dirty="0">
                  <a:solidFill>
                    <a:srgbClr val="FFFFFF"/>
                  </a:solidFill>
                </a:rPr>
                <a:t>concerned that the cloud would result in a lack of data control </a:t>
              </a:r>
            </a:p>
          </p:txBody>
        </p:sp>
      </p:grpSp>
      <p:grpSp>
        <p:nvGrpSpPr>
          <p:cNvPr id="58" name="Group 57"/>
          <p:cNvGrpSpPr/>
          <p:nvPr/>
        </p:nvGrpSpPr>
        <p:grpSpPr>
          <a:xfrm>
            <a:off x="9199" y="2048192"/>
            <a:ext cx="12427276" cy="3977851"/>
            <a:chOff x="0" y="1912678"/>
            <a:chExt cx="7889929" cy="3900208"/>
          </a:xfrm>
          <a:solidFill>
            <a:srgbClr val="DC3C00"/>
          </a:solidFill>
        </p:grpSpPr>
        <p:sp>
          <p:nvSpPr>
            <p:cNvPr id="59" name="Rectangle 58"/>
            <p:cNvSpPr/>
            <p:nvPr/>
          </p:nvSpPr>
          <p:spPr bwMode="auto">
            <a:xfrm>
              <a:off x="0" y="1912678"/>
              <a:ext cx="7889929" cy="390020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685833" fontAlgn="base">
                <a:spcBef>
                  <a:spcPct val="0"/>
                </a:spcBef>
                <a:spcAft>
                  <a:spcPct val="0"/>
                </a:spcAft>
              </a:pPr>
              <a:endParaRPr lang="en-US" sz="1122" i="1" dirty="0">
                <a:solidFill>
                  <a:srgbClr val="FFFFFF"/>
                </a:solidFill>
              </a:endParaRPr>
            </a:p>
          </p:txBody>
        </p:sp>
        <p:sp>
          <p:nvSpPr>
            <p:cNvPr id="60" name="Rectangle 59"/>
            <p:cNvSpPr/>
            <p:nvPr/>
          </p:nvSpPr>
          <p:spPr>
            <a:xfrm>
              <a:off x="1952046" y="1986068"/>
              <a:ext cx="3898931" cy="688778"/>
            </a:xfrm>
            <a:prstGeom prst="rect">
              <a:avLst/>
            </a:prstGeom>
            <a:grpFill/>
          </p:spPr>
          <p:txBody>
            <a:bodyPr wrap="none">
              <a:spAutoFit/>
            </a:bodyPr>
            <a:lstStyle/>
            <a:p>
              <a:pPr algn="ctr" defTabSz="932597"/>
              <a:r>
                <a:rPr lang="en-US" sz="3876" b="1" dirty="0">
                  <a:solidFill>
                    <a:srgbClr val="FFFFFF"/>
                  </a:solidFill>
                </a:rPr>
                <a:t>Benefits</a:t>
              </a:r>
              <a:r>
                <a:rPr lang="en-US" sz="3876" dirty="0">
                  <a:solidFill>
                    <a:srgbClr val="FFFFFF"/>
                  </a:solidFill>
                  <a:latin typeface="Segoe UI Light"/>
                </a:rPr>
                <a:t> realized</a:t>
              </a:r>
            </a:p>
          </p:txBody>
        </p:sp>
      </p:grpSp>
      <p:grpSp>
        <p:nvGrpSpPr>
          <p:cNvPr id="61" name="Group 60"/>
          <p:cNvGrpSpPr/>
          <p:nvPr/>
        </p:nvGrpSpPr>
        <p:grpSpPr>
          <a:xfrm>
            <a:off x="3047122" y="2946425"/>
            <a:ext cx="3080701" cy="3080701"/>
            <a:chOff x="873728" y="2793378"/>
            <a:chExt cx="3020569" cy="3020569"/>
          </a:xfrm>
          <a:solidFill>
            <a:srgbClr val="002050"/>
          </a:solidFill>
        </p:grpSpPr>
        <p:sp>
          <p:nvSpPr>
            <p:cNvPr id="62" name="Rectangle 61"/>
            <p:cNvSpPr/>
            <p:nvPr/>
          </p:nvSpPr>
          <p:spPr>
            <a:xfrm>
              <a:off x="873728" y="2793378"/>
              <a:ext cx="3020569" cy="3020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3" name="Rectangle 62"/>
            <p:cNvSpPr/>
            <p:nvPr/>
          </p:nvSpPr>
          <p:spPr>
            <a:xfrm>
              <a:off x="996560" y="2838552"/>
              <a:ext cx="2633746" cy="1599027"/>
            </a:xfrm>
            <a:prstGeom prst="rect">
              <a:avLst/>
            </a:prstGeom>
            <a:grpFill/>
          </p:spPr>
          <p:txBody>
            <a:bodyPr wrap="square">
              <a:spAutoFit/>
            </a:bodyPr>
            <a:lstStyle/>
            <a:p>
              <a:pPr defTabSz="932597"/>
              <a:r>
                <a:rPr lang="en-US" sz="9791" spc="-306" dirty="0">
                  <a:solidFill>
                    <a:srgbClr val="FFFFFF"/>
                  </a:solidFill>
                  <a:latin typeface="Segoe UI Light"/>
                </a:rPr>
                <a:t>94%</a:t>
              </a:r>
            </a:p>
          </p:txBody>
        </p:sp>
        <p:sp>
          <p:nvSpPr>
            <p:cNvPr id="64" name="Rectangle 63"/>
            <p:cNvSpPr/>
            <p:nvPr/>
          </p:nvSpPr>
          <p:spPr>
            <a:xfrm>
              <a:off x="1057756" y="4174314"/>
              <a:ext cx="2709028" cy="1222386"/>
            </a:xfrm>
            <a:prstGeom prst="rect">
              <a:avLst/>
            </a:prstGeom>
            <a:grpFill/>
          </p:spPr>
          <p:txBody>
            <a:bodyPr wrap="square">
              <a:spAutoFit/>
            </a:bodyPr>
            <a:lstStyle/>
            <a:p>
              <a:pPr defTabSz="932597"/>
              <a:r>
                <a:rPr lang="en-US" sz="1836" dirty="0">
                  <a:solidFill>
                    <a:srgbClr val="FFFFFF"/>
                  </a:solidFill>
                </a:rPr>
                <a:t>experienced security benefits they didn’t previously have </a:t>
              </a:r>
              <a:br>
                <a:rPr lang="en-US" sz="1836" dirty="0">
                  <a:solidFill>
                    <a:srgbClr val="FFFFFF"/>
                  </a:solidFill>
                </a:rPr>
              </a:br>
              <a:r>
                <a:rPr lang="en-US" sz="1836" dirty="0">
                  <a:solidFill>
                    <a:srgbClr val="FFFFFF"/>
                  </a:solidFill>
                </a:rPr>
                <a:t>on-premise</a:t>
              </a:r>
            </a:p>
          </p:txBody>
        </p:sp>
      </p:grpSp>
      <p:grpSp>
        <p:nvGrpSpPr>
          <p:cNvPr id="65" name="Group 64"/>
          <p:cNvGrpSpPr/>
          <p:nvPr/>
        </p:nvGrpSpPr>
        <p:grpSpPr>
          <a:xfrm>
            <a:off x="6127823" y="2946425"/>
            <a:ext cx="3080701" cy="3080701"/>
            <a:chOff x="3894297" y="2793378"/>
            <a:chExt cx="3020569" cy="3020569"/>
          </a:xfrm>
        </p:grpSpPr>
        <p:sp>
          <p:nvSpPr>
            <p:cNvPr id="66" name="Rectangle 65"/>
            <p:cNvSpPr/>
            <p:nvPr/>
          </p:nvSpPr>
          <p:spPr>
            <a:xfrm>
              <a:off x="3894297" y="2793378"/>
              <a:ext cx="3020569" cy="3020569"/>
            </a:xfrm>
            <a:prstGeom prst="rect">
              <a:avLst/>
            </a:prstGeom>
            <a:solidFill>
              <a:srgbClr val="007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7" name="Rectangle 66"/>
            <p:cNvSpPr/>
            <p:nvPr/>
          </p:nvSpPr>
          <p:spPr>
            <a:xfrm>
              <a:off x="4004129" y="2838552"/>
              <a:ext cx="2613856" cy="1599027"/>
            </a:xfrm>
            <a:prstGeom prst="rect">
              <a:avLst/>
            </a:prstGeom>
          </p:spPr>
          <p:txBody>
            <a:bodyPr wrap="square">
              <a:spAutoFit/>
            </a:bodyPr>
            <a:lstStyle/>
            <a:p>
              <a:pPr defTabSz="932597"/>
              <a:r>
                <a:rPr lang="en-US" sz="9791" spc="-306" dirty="0">
                  <a:solidFill>
                    <a:srgbClr val="FFFFFF"/>
                  </a:solidFill>
                  <a:latin typeface="Segoe UI Light"/>
                </a:rPr>
                <a:t>62%</a:t>
              </a:r>
            </a:p>
          </p:txBody>
        </p:sp>
        <p:sp>
          <p:nvSpPr>
            <p:cNvPr id="68" name="Rectangle 67"/>
            <p:cNvSpPr/>
            <p:nvPr/>
          </p:nvSpPr>
          <p:spPr>
            <a:xfrm>
              <a:off x="4066503" y="4174314"/>
              <a:ext cx="2661844" cy="939873"/>
            </a:xfrm>
            <a:prstGeom prst="rect">
              <a:avLst/>
            </a:prstGeom>
          </p:spPr>
          <p:txBody>
            <a:bodyPr wrap="square">
              <a:spAutoFit/>
            </a:bodyPr>
            <a:lstStyle/>
            <a:p>
              <a:pPr defTabSz="932597"/>
              <a:r>
                <a:rPr lang="en-US" sz="1836" dirty="0">
                  <a:solidFill>
                    <a:srgbClr val="FFFFFF"/>
                  </a:solidFill>
                </a:rPr>
                <a:t>said privacy protection increased as a result of moving to the cloud</a:t>
              </a:r>
            </a:p>
          </p:txBody>
        </p:sp>
      </p:grpSp>
      <p:sp>
        <p:nvSpPr>
          <p:cNvPr id="5" name="Title 4"/>
          <p:cNvSpPr>
            <a:spLocks noGrp="1"/>
          </p:cNvSpPr>
          <p:nvPr>
            <p:ph type="title"/>
          </p:nvPr>
        </p:nvSpPr>
        <p:spPr>
          <a:xfrm>
            <a:off x="274639" y="416551"/>
            <a:ext cx="11889564" cy="917575"/>
          </a:xfrm>
        </p:spPr>
        <p:txBody>
          <a:bodyPr/>
          <a:lstStyle/>
          <a:p>
            <a:r>
              <a:rPr lang="en-US" sz="4900" dirty="0" smtClean="0"/>
              <a:t>But only if they can be sure that security will be as good or better</a:t>
            </a:r>
            <a:endParaRPr lang="en-US" sz="4900" dirty="0"/>
          </a:p>
        </p:txBody>
      </p:sp>
      <p:sp>
        <p:nvSpPr>
          <p:cNvPr id="37" name="TextBox 36"/>
          <p:cNvSpPr txBox="1"/>
          <p:nvPr/>
        </p:nvSpPr>
        <p:spPr>
          <a:xfrm>
            <a:off x="7925931" y="6459016"/>
            <a:ext cx="4218995" cy="172909"/>
          </a:xfrm>
          <a:prstGeom prst="rect">
            <a:avLst/>
          </a:prstGeom>
          <a:noFill/>
        </p:spPr>
        <p:txBody>
          <a:bodyPr wrap="none" lIns="0" tIns="0" rIns="0" bIns="0" rtlCol="0">
            <a:spAutoFit/>
          </a:bodyPr>
          <a:lstStyle/>
          <a:p>
            <a:pPr algn="r" defTabSz="932597">
              <a:lnSpc>
                <a:spcPct val="90000"/>
              </a:lnSpc>
              <a:spcAft>
                <a:spcPts val="612"/>
              </a:spcAft>
            </a:pPr>
            <a:r>
              <a:rPr lang="en-US" sz="1224" i="1" dirty="0">
                <a:solidFill>
                  <a:srgbClr val="FFFFFF"/>
                </a:solidFill>
              </a:rPr>
              <a:t>Barriers to Cloud Adoption study, </a:t>
            </a:r>
            <a:r>
              <a:rPr lang="en-US" sz="1224" i="1" dirty="0" err="1">
                <a:solidFill>
                  <a:srgbClr val="FFFFFF"/>
                </a:solidFill>
              </a:rPr>
              <a:t>ComScore</a:t>
            </a:r>
            <a:r>
              <a:rPr lang="en-US" sz="1224" i="1" dirty="0">
                <a:solidFill>
                  <a:srgbClr val="FFFFFF"/>
                </a:solidFill>
              </a:rPr>
              <a:t>, September 2013</a:t>
            </a:r>
          </a:p>
        </p:txBody>
      </p:sp>
    </p:spTree>
    <p:extLst>
      <p:ext uri="{BB962C8B-B14F-4D97-AF65-F5344CB8AC3E}">
        <p14:creationId xmlns:p14="http://schemas.microsoft.com/office/powerpoint/2010/main" val="496611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75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nodeType="clickEffect">
                                  <p:stCondLst>
                                    <p:cond delay="0"/>
                                  </p:stCondLst>
                                  <p:childTnLst>
                                    <p:anim calcmode="lin" valueType="num">
                                      <p:cBhvr additive="base">
                                        <p:cTn id="19" dur="750"/>
                                        <p:tgtEl>
                                          <p:spTgt spid="44"/>
                                        </p:tgtEl>
                                        <p:attrNameLst>
                                          <p:attrName>ppt_x</p:attrName>
                                        </p:attrNameLst>
                                      </p:cBhvr>
                                      <p:tavLst>
                                        <p:tav tm="0">
                                          <p:val>
                                            <p:strVal val="ppt_x"/>
                                          </p:val>
                                        </p:tav>
                                        <p:tav tm="100000">
                                          <p:val>
                                            <p:strVal val="1+ppt_w/2"/>
                                          </p:val>
                                        </p:tav>
                                      </p:tavLst>
                                    </p:anim>
                                    <p:anim calcmode="lin" valueType="num">
                                      <p:cBhvr additive="base">
                                        <p:cTn id="20" dur="750"/>
                                        <p:tgtEl>
                                          <p:spTgt spid="44"/>
                                        </p:tgtEl>
                                        <p:attrNameLst>
                                          <p:attrName>ppt_y</p:attrName>
                                        </p:attrNameLst>
                                      </p:cBhvr>
                                      <p:tavLst>
                                        <p:tav tm="0">
                                          <p:val>
                                            <p:strVal val="ppt_y"/>
                                          </p:val>
                                        </p:tav>
                                        <p:tav tm="100000">
                                          <p:val>
                                            <p:strVal val="ppt_y"/>
                                          </p:val>
                                        </p:tav>
                                      </p:tavLst>
                                    </p:anim>
                                    <p:set>
                                      <p:cBhvr>
                                        <p:cTn id="21" dur="1" fill="hold">
                                          <p:stCondLst>
                                            <p:cond delay="749"/>
                                          </p:stCondLst>
                                        </p:cTn>
                                        <p:tgtEl>
                                          <p:spTgt spid="44"/>
                                        </p:tgtEl>
                                        <p:attrNameLst>
                                          <p:attrName>style.visibility</p:attrName>
                                        </p:attrNameLst>
                                      </p:cBhvr>
                                      <p:to>
                                        <p:strVal val="hidden"/>
                                      </p:to>
                                    </p:set>
                                  </p:childTnLst>
                                </p:cTn>
                              </p:par>
                              <p:par>
                                <p:cTn id="22" presetID="2" presetClass="exit" presetSubtype="2" fill="hold" nodeType="withEffect">
                                  <p:stCondLst>
                                    <p:cond delay="0"/>
                                  </p:stCondLst>
                                  <p:childTnLst>
                                    <p:anim calcmode="lin" valueType="num">
                                      <p:cBhvr additive="base">
                                        <p:cTn id="23" dur="750"/>
                                        <p:tgtEl>
                                          <p:spTgt spid="45"/>
                                        </p:tgtEl>
                                        <p:attrNameLst>
                                          <p:attrName>ppt_x</p:attrName>
                                        </p:attrNameLst>
                                      </p:cBhvr>
                                      <p:tavLst>
                                        <p:tav tm="0">
                                          <p:val>
                                            <p:strVal val="ppt_x"/>
                                          </p:val>
                                        </p:tav>
                                        <p:tav tm="100000">
                                          <p:val>
                                            <p:strVal val="1+ppt_w/2"/>
                                          </p:val>
                                        </p:tav>
                                      </p:tavLst>
                                    </p:anim>
                                    <p:anim calcmode="lin" valueType="num">
                                      <p:cBhvr additive="base">
                                        <p:cTn id="24" dur="750"/>
                                        <p:tgtEl>
                                          <p:spTgt spid="45"/>
                                        </p:tgtEl>
                                        <p:attrNameLst>
                                          <p:attrName>ppt_y</p:attrName>
                                        </p:attrNameLst>
                                      </p:cBhvr>
                                      <p:tavLst>
                                        <p:tav tm="0">
                                          <p:val>
                                            <p:strVal val="ppt_y"/>
                                          </p:val>
                                        </p:tav>
                                        <p:tav tm="100000">
                                          <p:val>
                                            <p:strVal val="ppt_y"/>
                                          </p:val>
                                        </p:tav>
                                      </p:tavLst>
                                    </p:anim>
                                    <p:set>
                                      <p:cBhvr>
                                        <p:cTn id="25" dur="1" fill="hold">
                                          <p:stCondLst>
                                            <p:cond delay="749"/>
                                          </p:stCondLst>
                                        </p:cTn>
                                        <p:tgtEl>
                                          <p:spTgt spid="45"/>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750"/>
                                        <p:tgtEl>
                                          <p:spTgt spid="47"/>
                                        </p:tgtEl>
                                        <p:attrNameLst>
                                          <p:attrName>ppt_x</p:attrName>
                                        </p:attrNameLst>
                                      </p:cBhvr>
                                      <p:tavLst>
                                        <p:tav tm="0">
                                          <p:val>
                                            <p:strVal val="ppt_x"/>
                                          </p:val>
                                        </p:tav>
                                        <p:tav tm="100000">
                                          <p:val>
                                            <p:strVal val="1+ppt_w/2"/>
                                          </p:val>
                                        </p:tav>
                                      </p:tavLst>
                                    </p:anim>
                                    <p:anim calcmode="lin" valueType="num">
                                      <p:cBhvr additive="base">
                                        <p:cTn id="28" dur="750"/>
                                        <p:tgtEl>
                                          <p:spTgt spid="47"/>
                                        </p:tgtEl>
                                        <p:attrNameLst>
                                          <p:attrName>ppt_y</p:attrName>
                                        </p:attrNameLst>
                                      </p:cBhvr>
                                      <p:tavLst>
                                        <p:tav tm="0">
                                          <p:val>
                                            <p:strVal val="ppt_y"/>
                                          </p:val>
                                        </p:tav>
                                        <p:tav tm="100000">
                                          <p:val>
                                            <p:strVal val="ppt_y"/>
                                          </p:val>
                                        </p:tav>
                                      </p:tavLst>
                                    </p:anim>
                                    <p:set>
                                      <p:cBhvr>
                                        <p:cTn id="29" dur="1" fill="hold">
                                          <p:stCondLst>
                                            <p:cond delay="749"/>
                                          </p:stCondLst>
                                        </p:cTn>
                                        <p:tgtEl>
                                          <p:spTgt spid="47"/>
                                        </p:tgtEl>
                                        <p:attrNameLst>
                                          <p:attrName>style.visibility</p:attrName>
                                        </p:attrNameLst>
                                      </p:cBhvr>
                                      <p:to>
                                        <p:strVal val="hidden"/>
                                      </p:to>
                                    </p:set>
                                  </p:childTnLst>
                                </p:cTn>
                              </p:par>
                              <p:par>
                                <p:cTn id="30" presetID="2" presetClass="entr" presetSubtype="2"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750" fill="hold"/>
                                        <p:tgtEl>
                                          <p:spTgt spid="58"/>
                                        </p:tgtEl>
                                        <p:attrNameLst>
                                          <p:attrName>ppt_x</p:attrName>
                                        </p:attrNameLst>
                                      </p:cBhvr>
                                      <p:tavLst>
                                        <p:tav tm="0">
                                          <p:val>
                                            <p:strVal val="1+#ppt_w/2"/>
                                          </p:val>
                                        </p:tav>
                                        <p:tav tm="100000">
                                          <p:val>
                                            <p:strVal val="#ppt_x"/>
                                          </p:val>
                                        </p:tav>
                                      </p:tavLst>
                                    </p:anim>
                                    <p:anim calcmode="lin" valueType="num">
                                      <p:cBhvr additive="base">
                                        <p:cTn id="33" dur="750" fill="hold"/>
                                        <p:tgtEl>
                                          <p:spTgt spid="58"/>
                                        </p:tgtEl>
                                        <p:attrNameLst>
                                          <p:attrName>ppt_y</p:attrName>
                                        </p:attrNameLst>
                                      </p:cBhvr>
                                      <p:tavLst>
                                        <p:tav tm="0">
                                          <p:val>
                                            <p:strVal val="#ppt_y"/>
                                          </p:val>
                                        </p:tav>
                                        <p:tav tm="100000">
                                          <p:val>
                                            <p:strVal val="#ppt_y"/>
                                          </p:val>
                                        </p:tav>
                                      </p:tavLst>
                                    </p:anim>
                                  </p:childTnLst>
                                </p:cTn>
                              </p:par>
                            </p:childTnLst>
                          </p:cTn>
                        </p:par>
                        <p:par>
                          <p:cTn id="34" fill="hold">
                            <p:stCondLst>
                              <p:cond delay="750"/>
                            </p:stCondLst>
                            <p:childTnLst>
                              <p:par>
                                <p:cTn id="35" presetID="22" presetClass="entr" presetSubtype="4"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750"/>
                                        <p:tgtEl>
                                          <p:spTgt spid="61"/>
                                        </p:tgtEl>
                                      </p:cBhvr>
                                    </p:animEffect>
                                  </p:childTnLst>
                                </p:cTn>
                              </p:par>
                              <p:par>
                                <p:cTn id="38" presetID="22" presetClass="entr" presetSubtype="4" fill="hold" nodeType="withEffect">
                                  <p:stCondLst>
                                    <p:cond delay="50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83864"/>
            <a:ext cx="12433575" cy="4493453"/>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2" name="Title 1"/>
          <p:cNvSpPr>
            <a:spLocks noGrp="1"/>
          </p:cNvSpPr>
          <p:nvPr>
            <p:ph type="title"/>
          </p:nvPr>
        </p:nvSpPr>
        <p:spPr/>
        <p:txBody>
          <a:bodyPr/>
          <a:lstStyle/>
          <a:p>
            <a:r>
              <a:rPr lang="en-US" dirty="0" smtClean="0"/>
              <a:t>Trustworthy foundation</a:t>
            </a:r>
            <a:endParaRPr lang="en-US" dirty="0"/>
          </a:p>
        </p:txBody>
      </p:sp>
      <p:sp>
        <p:nvSpPr>
          <p:cNvPr id="19" name="Text Placeholder 18"/>
          <p:cNvSpPr>
            <a:spLocks noGrp="1"/>
          </p:cNvSpPr>
          <p:nvPr>
            <p:ph type="body" sz="quarter" idx="4294967295"/>
          </p:nvPr>
        </p:nvSpPr>
        <p:spPr>
          <a:xfrm>
            <a:off x="274640" y="1133475"/>
            <a:ext cx="11893110" cy="461665"/>
          </a:xfrm>
        </p:spPr>
        <p:txBody>
          <a:bodyPr/>
          <a:lstStyle/>
          <a:p>
            <a:pPr marL="0" indent="0">
              <a:buNone/>
            </a:pPr>
            <a:r>
              <a:rPr lang="en-US" sz="2000" cap="all" dirty="0" smtClean="0">
                <a:latin typeface="+mn-lt"/>
              </a:rPr>
              <a:t>Built on Microsoft experience and innovation</a:t>
            </a:r>
            <a:endParaRPr lang="en-US" sz="2000" cap="all" dirty="0">
              <a:latin typeface="+mn-lt"/>
            </a:endParaRPr>
          </a:p>
        </p:txBody>
      </p:sp>
      <p:sp>
        <p:nvSpPr>
          <p:cNvPr id="115" name="Rectangle 114"/>
          <p:cNvSpPr/>
          <p:nvPr/>
        </p:nvSpPr>
        <p:spPr>
          <a:xfrm>
            <a:off x="11341746" y="2418774"/>
            <a:ext cx="1093847" cy="512709"/>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20+ Data Centers</a:t>
            </a:r>
          </a:p>
        </p:txBody>
      </p:sp>
      <p:cxnSp>
        <p:nvCxnSpPr>
          <p:cNvPr id="113" name="Straight Connector 112"/>
          <p:cNvCxnSpPr/>
          <p:nvPr/>
        </p:nvCxnSpPr>
        <p:spPr>
          <a:xfrm>
            <a:off x="11884189" y="2933814"/>
            <a:ext cx="0" cy="1196736"/>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7" name="Freeform 9"/>
          <p:cNvSpPr>
            <a:spLocks noEditPoints="1"/>
          </p:cNvSpPr>
          <p:nvPr/>
        </p:nvSpPr>
        <p:spPr bwMode="auto">
          <a:xfrm>
            <a:off x="11686200" y="2008320"/>
            <a:ext cx="402190" cy="402190"/>
          </a:xfrm>
          <a:custGeom>
            <a:avLst/>
            <a:gdLst>
              <a:gd name="T0" fmla="*/ 2599 w 3874"/>
              <a:gd name="T1" fmla="*/ 3493 h 3874"/>
              <a:gd name="T2" fmla="*/ 3146 w 3874"/>
              <a:gd name="T3" fmla="*/ 3178 h 3874"/>
              <a:gd name="T4" fmla="*/ 2978 w 3874"/>
              <a:gd name="T5" fmla="*/ 2897 h 3874"/>
              <a:gd name="T6" fmla="*/ 627 w 3874"/>
              <a:gd name="T7" fmla="*/ 3008 h 3874"/>
              <a:gd name="T8" fmla="*/ 1142 w 3874"/>
              <a:gd name="T9" fmla="*/ 3477 h 3874"/>
              <a:gd name="T10" fmla="*/ 1042 w 3874"/>
              <a:gd name="T11" fmla="*/ 3074 h 3874"/>
              <a:gd name="T12" fmla="*/ 2267 w 3874"/>
              <a:gd name="T13" fmla="*/ 3543 h 3874"/>
              <a:gd name="T14" fmla="*/ 2635 w 3874"/>
              <a:gd name="T15" fmla="*/ 3009 h 3874"/>
              <a:gd name="T16" fmla="*/ 2151 w 3874"/>
              <a:gd name="T17" fmla="*/ 2764 h 3874"/>
              <a:gd name="T18" fmla="*/ 1252 w 3874"/>
              <a:gd name="T19" fmla="*/ 2812 h 3874"/>
              <a:gd name="T20" fmla="*/ 1454 w 3874"/>
              <a:gd name="T21" fmla="*/ 3385 h 3874"/>
              <a:gd name="T22" fmla="*/ 1835 w 3874"/>
              <a:gd name="T23" fmla="*/ 2761 h 3874"/>
              <a:gd name="T24" fmla="*/ 3103 w 3874"/>
              <a:gd name="T25" fmla="*/ 2723 h 3874"/>
              <a:gd name="T26" fmla="*/ 3505 w 3874"/>
              <a:gd name="T27" fmla="*/ 2674 h 3874"/>
              <a:gd name="T28" fmla="*/ 2040 w 3874"/>
              <a:gd name="T29" fmla="*/ 2039 h 3874"/>
              <a:gd name="T30" fmla="*/ 2755 w 3874"/>
              <a:gd name="T31" fmla="*/ 2628 h 3874"/>
              <a:gd name="T32" fmla="*/ 1051 w 3874"/>
              <a:gd name="T33" fmla="*/ 2162 h 3874"/>
              <a:gd name="T34" fmla="*/ 1494 w 3874"/>
              <a:gd name="T35" fmla="*/ 2575 h 3874"/>
              <a:gd name="T36" fmla="*/ 234 w 3874"/>
              <a:gd name="T37" fmla="*/ 2260 h 3874"/>
              <a:gd name="T38" fmla="*/ 550 w 3874"/>
              <a:gd name="T39" fmla="*/ 2818 h 3874"/>
              <a:gd name="T40" fmla="*/ 873 w 3874"/>
              <a:gd name="T41" fmla="*/ 2432 h 3874"/>
              <a:gd name="T42" fmla="*/ 2481 w 3874"/>
              <a:gd name="T43" fmla="*/ 1282 h 3874"/>
              <a:gd name="T44" fmla="*/ 2813 w 3874"/>
              <a:gd name="T45" fmla="*/ 1587 h 3874"/>
              <a:gd name="T46" fmla="*/ 1051 w 3874"/>
              <a:gd name="T47" fmla="*/ 1710 h 3874"/>
              <a:gd name="T48" fmla="*/ 1298 w 3874"/>
              <a:gd name="T49" fmla="*/ 1269 h 3874"/>
              <a:gd name="T50" fmla="*/ 259 w 3874"/>
              <a:gd name="T51" fmla="*/ 1503 h 3874"/>
              <a:gd name="T52" fmla="*/ 894 w 3874"/>
              <a:gd name="T53" fmla="*/ 1313 h 3874"/>
              <a:gd name="T54" fmla="*/ 511 w 3874"/>
              <a:gd name="T55" fmla="*/ 1029 h 3874"/>
              <a:gd name="T56" fmla="*/ 3101 w 3874"/>
              <a:gd name="T57" fmla="*/ 1145 h 3874"/>
              <a:gd name="T58" fmla="*/ 3667 w 3874"/>
              <a:gd name="T59" fmla="*/ 1834 h 3874"/>
              <a:gd name="T60" fmla="*/ 3399 w 3874"/>
              <a:gd name="T61" fmla="*/ 1008 h 3874"/>
              <a:gd name="T62" fmla="*/ 2868 w 3874"/>
              <a:gd name="T63" fmla="*/ 893 h 3874"/>
              <a:gd name="T64" fmla="*/ 3279 w 3874"/>
              <a:gd name="T65" fmla="*/ 841 h 3874"/>
              <a:gd name="T66" fmla="*/ 2639 w 3874"/>
              <a:gd name="T67" fmla="*/ 352 h 3874"/>
              <a:gd name="T68" fmla="*/ 807 w 3874"/>
              <a:gd name="T69" fmla="*/ 624 h 3874"/>
              <a:gd name="T70" fmla="*/ 832 w 3874"/>
              <a:gd name="T71" fmla="*/ 950 h 3874"/>
              <a:gd name="T72" fmla="*/ 1223 w 3874"/>
              <a:gd name="T73" fmla="*/ 453 h 3874"/>
              <a:gd name="T74" fmla="*/ 2449 w 3874"/>
              <a:gd name="T75" fmla="*/ 1080 h 3874"/>
              <a:gd name="T76" fmla="*/ 2512 w 3874"/>
              <a:gd name="T77" fmla="*/ 619 h 3874"/>
              <a:gd name="T78" fmla="*/ 2098 w 3874"/>
              <a:gd name="T79" fmla="*/ 233 h 3874"/>
              <a:gd name="T80" fmla="*/ 1505 w 3874"/>
              <a:gd name="T81" fmla="*/ 428 h 3874"/>
              <a:gd name="T82" fmla="*/ 1176 w 3874"/>
              <a:gd name="T83" fmla="*/ 1042 h 3874"/>
              <a:gd name="T84" fmla="*/ 1835 w 3874"/>
              <a:gd name="T85" fmla="*/ 216 h 3874"/>
              <a:gd name="T86" fmla="*/ 2716 w 3874"/>
              <a:gd name="T87" fmla="*/ 163 h 3874"/>
              <a:gd name="T88" fmla="*/ 3418 w 3874"/>
              <a:gd name="T89" fmla="*/ 689 h 3874"/>
              <a:gd name="T90" fmla="*/ 3820 w 3874"/>
              <a:gd name="T91" fmla="*/ 1477 h 3874"/>
              <a:gd name="T92" fmla="*/ 3820 w 3874"/>
              <a:gd name="T93" fmla="*/ 2396 h 3874"/>
              <a:gd name="T94" fmla="*/ 3418 w 3874"/>
              <a:gd name="T95" fmla="*/ 3184 h 3874"/>
              <a:gd name="T96" fmla="*/ 2716 w 3874"/>
              <a:gd name="T97" fmla="*/ 3711 h 3874"/>
              <a:gd name="T98" fmla="*/ 1820 w 3874"/>
              <a:gd name="T99" fmla="*/ 3870 h 3874"/>
              <a:gd name="T100" fmla="*/ 961 w 3874"/>
              <a:gd name="T101" fmla="*/ 3609 h 3874"/>
              <a:gd name="T102" fmla="*/ 324 w 3874"/>
              <a:gd name="T103" fmla="*/ 3008 h 3874"/>
              <a:gd name="T104" fmla="*/ 14 w 3874"/>
              <a:gd name="T105" fmla="*/ 2170 h 3874"/>
              <a:gd name="T106" fmla="*/ 122 w 3874"/>
              <a:gd name="T107" fmla="*/ 1262 h 3874"/>
              <a:gd name="T108" fmla="*/ 608 w 3874"/>
              <a:gd name="T109" fmla="*/ 530 h 3874"/>
              <a:gd name="T110" fmla="*/ 1369 w 3874"/>
              <a:gd name="T111" fmla="*/ 85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74" h="3874">
                <a:moveTo>
                  <a:pt x="2903" y="2874"/>
                </a:moveTo>
                <a:lnTo>
                  <a:pt x="2870" y="2976"/>
                </a:lnTo>
                <a:lnTo>
                  <a:pt x="2832" y="3074"/>
                </a:lnTo>
                <a:lnTo>
                  <a:pt x="2792" y="3168"/>
                </a:lnTo>
                <a:lnTo>
                  <a:pt x="2748" y="3256"/>
                </a:lnTo>
                <a:lnTo>
                  <a:pt x="2701" y="3340"/>
                </a:lnTo>
                <a:lnTo>
                  <a:pt x="2652" y="3420"/>
                </a:lnTo>
                <a:lnTo>
                  <a:pt x="2599" y="3493"/>
                </a:lnTo>
                <a:lnTo>
                  <a:pt x="2545" y="3560"/>
                </a:lnTo>
                <a:lnTo>
                  <a:pt x="2641" y="3520"/>
                </a:lnTo>
                <a:lnTo>
                  <a:pt x="2733" y="3477"/>
                </a:lnTo>
                <a:lnTo>
                  <a:pt x="2823" y="3426"/>
                </a:lnTo>
                <a:lnTo>
                  <a:pt x="2909" y="3371"/>
                </a:lnTo>
                <a:lnTo>
                  <a:pt x="2992" y="3311"/>
                </a:lnTo>
                <a:lnTo>
                  <a:pt x="3070" y="3247"/>
                </a:lnTo>
                <a:lnTo>
                  <a:pt x="3146" y="3178"/>
                </a:lnTo>
                <a:lnTo>
                  <a:pt x="3217" y="3105"/>
                </a:lnTo>
                <a:lnTo>
                  <a:pt x="3283" y="3028"/>
                </a:lnTo>
                <a:lnTo>
                  <a:pt x="3247" y="3008"/>
                </a:lnTo>
                <a:lnTo>
                  <a:pt x="3207" y="2987"/>
                </a:lnTo>
                <a:lnTo>
                  <a:pt x="3160" y="2965"/>
                </a:lnTo>
                <a:lnTo>
                  <a:pt x="3105" y="2942"/>
                </a:lnTo>
                <a:lnTo>
                  <a:pt x="3045" y="2919"/>
                </a:lnTo>
                <a:lnTo>
                  <a:pt x="2978" y="2897"/>
                </a:lnTo>
                <a:lnTo>
                  <a:pt x="2903" y="2874"/>
                </a:lnTo>
                <a:close/>
                <a:moveTo>
                  <a:pt x="971" y="2874"/>
                </a:moveTo>
                <a:lnTo>
                  <a:pt x="897" y="2897"/>
                </a:lnTo>
                <a:lnTo>
                  <a:pt x="829" y="2919"/>
                </a:lnTo>
                <a:lnTo>
                  <a:pt x="769" y="2942"/>
                </a:lnTo>
                <a:lnTo>
                  <a:pt x="715" y="2965"/>
                </a:lnTo>
                <a:lnTo>
                  <a:pt x="667" y="2987"/>
                </a:lnTo>
                <a:lnTo>
                  <a:pt x="627" y="3008"/>
                </a:lnTo>
                <a:lnTo>
                  <a:pt x="592" y="3028"/>
                </a:lnTo>
                <a:lnTo>
                  <a:pt x="658" y="3105"/>
                </a:lnTo>
                <a:lnTo>
                  <a:pt x="729" y="3178"/>
                </a:lnTo>
                <a:lnTo>
                  <a:pt x="804" y="3247"/>
                </a:lnTo>
                <a:lnTo>
                  <a:pt x="883" y="3312"/>
                </a:lnTo>
                <a:lnTo>
                  <a:pt x="965" y="3371"/>
                </a:lnTo>
                <a:lnTo>
                  <a:pt x="1052" y="3426"/>
                </a:lnTo>
                <a:lnTo>
                  <a:pt x="1142" y="3477"/>
                </a:lnTo>
                <a:lnTo>
                  <a:pt x="1234" y="3520"/>
                </a:lnTo>
                <a:lnTo>
                  <a:pt x="1330" y="3560"/>
                </a:lnTo>
                <a:lnTo>
                  <a:pt x="1275" y="3493"/>
                </a:lnTo>
                <a:lnTo>
                  <a:pt x="1223" y="3420"/>
                </a:lnTo>
                <a:lnTo>
                  <a:pt x="1174" y="3340"/>
                </a:lnTo>
                <a:lnTo>
                  <a:pt x="1126" y="3256"/>
                </a:lnTo>
                <a:lnTo>
                  <a:pt x="1082" y="3168"/>
                </a:lnTo>
                <a:lnTo>
                  <a:pt x="1042" y="3074"/>
                </a:lnTo>
                <a:lnTo>
                  <a:pt x="1006" y="2976"/>
                </a:lnTo>
                <a:lnTo>
                  <a:pt x="971" y="2874"/>
                </a:lnTo>
                <a:close/>
                <a:moveTo>
                  <a:pt x="2040" y="2761"/>
                </a:moveTo>
                <a:lnTo>
                  <a:pt x="2040" y="3658"/>
                </a:lnTo>
                <a:lnTo>
                  <a:pt x="2098" y="3640"/>
                </a:lnTo>
                <a:lnTo>
                  <a:pt x="2155" y="3615"/>
                </a:lnTo>
                <a:lnTo>
                  <a:pt x="2212" y="3583"/>
                </a:lnTo>
                <a:lnTo>
                  <a:pt x="2267" y="3543"/>
                </a:lnTo>
                <a:lnTo>
                  <a:pt x="2320" y="3497"/>
                </a:lnTo>
                <a:lnTo>
                  <a:pt x="2371" y="3445"/>
                </a:lnTo>
                <a:lnTo>
                  <a:pt x="2420" y="3385"/>
                </a:lnTo>
                <a:lnTo>
                  <a:pt x="2468" y="3322"/>
                </a:lnTo>
                <a:lnTo>
                  <a:pt x="2514" y="3251"/>
                </a:lnTo>
                <a:lnTo>
                  <a:pt x="2557" y="3176"/>
                </a:lnTo>
                <a:lnTo>
                  <a:pt x="2597" y="3094"/>
                </a:lnTo>
                <a:lnTo>
                  <a:pt x="2635" y="3009"/>
                </a:lnTo>
                <a:lnTo>
                  <a:pt x="2669" y="2920"/>
                </a:lnTo>
                <a:lnTo>
                  <a:pt x="2701" y="2826"/>
                </a:lnTo>
                <a:lnTo>
                  <a:pt x="2623" y="2812"/>
                </a:lnTo>
                <a:lnTo>
                  <a:pt x="2539" y="2799"/>
                </a:lnTo>
                <a:lnTo>
                  <a:pt x="2450" y="2788"/>
                </a:lnTo>
                <a:lnTo>
                  <a:pt x="2355" y="2777"/>
                </a:lnTo>
                <a:lnTo>
                  <a:pt x="2256" y="2770"/>
                </a:lnTo>
                <a:lnTo>
                  <a:pt x="2151" y="2764"/>
                </a:lnTo>
                <a:lnTo>
                  <a:pt x="2040" y="2761"/>
                </a:lnTo>
                <a:close/>
                <a:moveTo>
                  <a:pt x="1835" y="2761"/>
                </a:moveTo>
                <a:lnTo>
                  <a:pt x="1724" y="2764"/>
                </a:lnTo>
                <a:lnTo>
                  <a:pt x="1618" y="2770"/>
                </a:lnTo>
                <a:lnTo>
                  <a:pt x="1519" y="2777"/>
                </a:lnTo>
                <a:lnTo>
                  <a:pt x="1424" y="2788"/>
                </a:lnTo>
                <a:lnTo>
                  <a:pt x="1336" y="2799"/>
                </a:lnTo>
                <a:lnTo>
                  <a:pt x="1252" y="2812"/>
                </a:lnTo>
                <a:lnTo>
                  <a:pt x="1174" y="2826"/>
                </a:lnTo>
                <a:lnTo>
                  <a:pt x="1206" y="2920"/>
                </a:lnTo>
                <a:lnTo>
                  <a:pt x="1240" y="3009"/>
                </a:lnTo>
                <a:lnTo>
                  <a:pt x="1278" y="3094"/>
                </a:lnTo>
                <a:lnTo>
                  <a:pt x="1318" y="3176"/>
                </a:lnTo>
                <a:lnTo>
                  <a:pt x="1360" y="3251"/>
                </a:lnTo>
                <a:lnTo>
                  <a:pt x="1407" y="3322"/>
                </a:lnTo>
                <a:lnTo>
                  <a:pt x="1454" y="3385"/>
                </a:lnTo>
                <a:lnTo>
                  <a:pt x="1504" y="3445"/>
                </a:lnTo>
                <a:lnTo>
                  <a:pt x="1555" y="3497"/>
                </a:lnTo>
                <a:lnTo>
                  <a:pt x="1608" y="3543"/>
                </a:lnTo>
                <a:lnTo>
                  <a:pt x="1662" y="3583"/>
                </a:lnTo>
                <a:lnTo>
                  <a:pt x="1719" y="3615"/>
                </a:lnTo>
                <a:lnTo>
                  <a:pt x="1777" y="3640"/>
                </a:lnTo>
                <a:lnTo>
                  <a:pt x="1835" y="3658"/>
                </a:lnTo>
                <a:lnTo>
                  <a:pt x="1835" y="2761"/>
                </a:lnTo>
                <a:close/>
                <a:moveTo>
                  <a:pt x="3034" y="2039"/>
                </a:moveTo>
                <a:lnTo>
                  <a:pt x="3029" y="2173"/>
                </a:lnTo>
                <a:lnTo>
                  <a:pt x="3017" y="2304"/>
                </a:lnTo>
                <a:lnTo>
                  <a:pt x="3001" y="2432"/>
                </a:lnTo>
                <a:lnTo>
                  <a:pt x="2981" y="2556"/>
                </a:lnTo>
                <a:lnTo>
                  <a:pt x="2955" y="2677"/>
                </a:lnTo>
                <a:lnTo>
                  <a:pt x="3032" y="2699"/>
                </a:lnTo>
                <a:lnTo>
                  <a:pt x="3103" y="2723"/>
                </a:lnTo>
                <a:lnTo>
                  <a:pt x="3167" y="2747"/>
                </a:lnTo>
                <a:lnTo>
                  <a:pt x="3225" y="2770"/>
                </a:lnTo>
                <a:lnTo>
                  <a:pt x="3278" y="2795"/>
                </a:lnTo>
                <a:lnTo>
                  <a:pt x="3324" y="2818"/>
                </a:lnTo>
                <a:lnTo>
                  <a:pt x="3366" y="2840"/>
                </a:lnTo>
                <a:lnTo>
                  <a:pt x="3402" y="2861"/>
                </a:lnTo>
                <a:lnTo>
                  <a:pt x="3457" y="2769"/>
                </a:lnTo>
                <a:lnTo>
                  <a:pt x="3505" y="2674"/>
                </a:lnTo>
                <a:lnTo>
                  <a:pt x="3548" y="2575"/>
                </a:lnTo>
                <a:lnTo>
                  <a:pt x="3586" y="2473"/>
                </a:lnTo>
                <a:lnTo>
                  <a:pt x="3615" y="2368"/>
                </a:lnTo>
                <a:lnTo>
                  <a:pt x="3640" y="2260"/>
                </a:lnTo>
                <a:lnTo>
                  <a:pt x="3657" y="2150"/>
                </a:lnTo>
                <a:lnTo>
                  <a:pt x="3667" y="2039"/>
                </a:lnTo>
                <a:lnTo>
                  <a:pt x="3034" y="2039"/>
                </a:lnTo>
                <a:close/>
                <a:moveTo>
                  <a:pt x="2040" y="2039"/>
                </a:moveTo>
                <a:lnTo>
                  <a:pt x="2040" y="2557"/>
                </a:lnTo>
                <a:lnTo>
                  <a:pt x="2159" y="2561"/>
                </a:lnTo>
                <a:lnTo>
                  <a:pt x="2273" y="2567"/>
                </a:lnTo>
                <a:lnTo>
                  <a:pt x="2380" y="2575"/>
                </a:lnTo>
                <a:lnTo>
                  <a:pt x="2482" y="2586"/>
                </a:lnTo>
                <a:lnTo>
                  <a:pt x="2578" y="2599"/>
                </a:lnTo>
                <a:lnTo>
                  <a:pt x="2669" y="2613"/>
                </a:lnTo>
                <a:lnTo>
                  <a:pt x="2755" y="2628"/>
                </a:lnTo>
                <a:lnTo>
                  <a:pt x="2779" y="2517"/>
                </a:lnTo>
                <a:lnTo>
                  <a:pt x="2798" y="2401"/>
                </a:lnTo>
                <a:lnTo>
                  <a:pt x="2813" y="2283"/>
                </a:lnTo>
                <a:lnTo>
                  <a:pt x="2824" y="2162"/>
                </a:lnTo>
                <a:lnTo>
                  <a:pt x="2831" y="2039"/>
                </a:lnTo>
                <a:lnTo>
                  <a:pt x="2040" y="2039"/>
                </a:lnTo>
                <a:close/>
                <a:moveTo>
                  <a:pt x="1043" y="2039"/>
                </a:moveTo>
                <a:lnTo>
                  <a:pt x="1051" y="2162"/>
                </a:lnTo>
                <a:lnTo>
                  <a:pt x="1061" y="2283"/>
                </a:lnTo>
                <a:lnTo>
                  <a:pt x="1077" y="2401"/>
                </a:lnTo>
                <a:lnTo>
                  <a:pt x="1097" y="2517"/>
                </a:lnTo>
                <a:lnTo>
                  <a:pt x="1119" y="2628"/>
                </a:lnTo>
                <a:lnTo>
                  <a:pt x="1206" y="2613"/>
                </a:lnTo>
                <a:lnTo>
                  <a:pt x="1297" y="2599"/>
                </a:lnTo>
                <a:lnTo>
                  <a:pt x="1392" y="2586"/>
                </a:lnTo>
                <a:lnTo>
                  <a:pt x="1494" y="2575"/>
                </a:lnTo>
                <a:lnTo>
                  <a:pt x="1602" y="2567"/>
                </a:lnTo>
                <a:lnTo>
                  <a:pt x="1715" y="2561"/>
                </a:lnTo>
                <a:lnTo>
                  <a:pt x="1835" y="2557"/>
                </a:lnTo>
                <a:lnTo>
                  <a:pt x="1835" y="2039"/>
                </a:lnTo>
                <a:lnTo>
                  <a:pt x="1043" y="2039"/>
                </a:lnTo>
                <a:close/>
                <a:moveTo>
                  <a:pt x="207" y="2039"/>
                </a:moveTo>
                <a:lnTo>
                  <a:pt x="218" y="2150"/>
                </a:lnTo>
                <a:lnTo>
                  <a:pt x="234" y="2260"/>
                </a:lnTo>
                <a:lnTo>
                  <a:pt x="259" y="2368"/>
                </a:lnTo>
                <a:lnTo>
                  <a:pt x="289" y="2473"/>
                </a:lnTo>
                <a:lnTo>
                  <a:pt x="327" y="2575"/>
                </a:lnTo>
                <a:lnTo>
                  <a:pt x="369" y="2674"/>
                </a:lnTo>
                <a:lnTo>
                  <a:pt x="418" y="2769"/>
                </a:lnTo>
                <a:lnTo>
                  <a:pt x="472" y="2861"/>
                </a:lnTo>
                <a:lnTo>
                  <a:pt x="509" y="2840"/>
                </a:lnTo>
                <a:lnTo>
                  <a:pt x="550" y="2818"/>
                </a:lnTo>
                <a:lnTo>
                  <a:pt x="596" y="2795"/>
                </a:lnTo>
                <a:lnTo>
                  <a:pt x="649" y="2770"/>
                </a:lnTo>
                <a:lnTo>
                  <a:pt x="707" y="2747"/>
                </a:lnTo>
                <a:lnTo>
                  <a:pt x="771" y="2723"/>
                </a:lnTo>
                <a:lnTo>
                  <a:pt x="842" y="2699"/>
                </a:lnTo>
                <a:lnTo>
                  <a:pt x="919" y="2677"/>
                </a:lnTo>
                <a:lnTo>
                  <a:pt x="894" y="2556"/>
                </a:lnTo>
                <a:lnTo>
                  <a:pt x="873" y="2432"/>
                </a:lnTo>
                <a:lnTo>
                  <a:pt x="858" y="2304"/>
                </a:lnTo>
                <a:lnTo>
                  <a:pt x="846" y="2173"/>
                </a:lnTo>
                <a:lnTo>
                  <a:pt x="840" y="2039"/>
                </a:lnTo>
                <a:lnTo>
                  <a:pt x="207" y="2039"/>
                </a:lnTo>
                <a:close/>
                <a:moveTo>
                  <a:pt x="2753" y="1238"/>
                </a:moveTo>
                <a:lnTo>
                  <a:pt x="2668" y="1255"/>
                </a:lnTo>
                <a:lnTo>
                  <a:pt x="2578" y="1269"/>
                </a:lnTo>
                <a:lnTo>
                  <a:pt x="2481" y="1282"/>
                </a:lnTo>
                <a:lnTo>
                  <a:pt x="2379" y="1293"/>
                </a:lnTo>
                <a:lnTo>
                  <a:pt x="2271" y="1301"/>
                </a:lnTo>
                <a:lnTo>
                  <a:pt x="2159" y="1307"/>
                </a:lnTo>
                <a:lnTo>
                  <a:pt x="2040" y="1310"/>
                </a:lnTo>
                <a:lnTo>
                  <a:pt x="2040" y="1834"/>
                </a:lnTo>
                <a:lnTo>
                  <a:pt x="2831" y="1834"/>
                </a:lnTo>
                <a:lnTo>
                  <a:pt x="2824" y="1710"/>
                </a:lnTo>
                <a:lnTo>
                  <a:pt x="2813" y="1587"/>
                </a:lnTo>
                <a:lnTo>
                  <a:pt x="2798" y="1468"/>
                </a:lnTo>
                <a:lnTo>
                  <a:pt x="2778" y="1352"/>
                </a:lnTo>
                <a:lnTo>
                  <a:pt x="2753" y="1238"/>
                </a:lnTo>
                <a:close/>
                <a:moveTo>
                  <a:pt x="1122" y="1238"/>
                </a:moveTo>
                <a:lnTo>
                  <a:pt x="1097" y="1352"/>
                </a:lnTo>
                <a:lnTo>
                  <a:pt x="1077" y="1468"/>
                </a:lnTo>
                <a:lnTo>
                  <a:pt x="1061" y="1587"/>
                </a:lnTo>
                <a:lnTo>
                  <a:pt x="1051" y="1710"/>
                </a:lnTo>
                <a:lnTo>
                  <a:pt x="1043" y="1834"/>
                </a:lnTo>
                <a:lnTo>
                  <a:pt x="1835" y="1834"/>
                </a:lnTo>
                <a:lnTo>
                  <a:pt x="1835" y="1310"/>
                </a:lnTo>
                <a:lnTo>
                  <a:pt x="1717" y="1307"/>
                </a:lnTo>
                <a:lnTo>
                  <a:pt x="1603" y="1301"/>
                </a:lnTo>
                <a:lnTo>
                  <a:pt x="1495" y="1293"/>
                </a:lnTo>
                <a:lnTo>
                  <a:pt x="1394" y="1282"/>
                </a:lnTo>
                <a:lnTo>
                  <a:pt x="1298" y="1269"/>
                </a:lnTo>
                <a:lnTo>
                  <a:pt x="1207" y="1255"/>
                </a:lnTo>
                <a:lnTo>
                  <a:pt x="1122" y="1238"/>
                </a:lnTo>
                <a:close/>
                <a:moveTo>
                  <a:pt x="476" y="1008"/>
                </a:moveTo>
                <a:lnTo>
                  <a:pt x="420" y="1100"/>
                </a:lnTo>
                <a:lnTo>
                  <a:pt x="370" y="1196"/>
                </a:lnTo>
                <a:lnTo>
                  <a:pt x="328" y="1295"/>
                </a:lnTo>
                <a:lnTo>
                  <a:pt x="290" y="1398"/>
                </a:lnTo>
                <a:lnTo>
                  <a:pt x="259" y="1503"/>
                </a:lnTo>
                <a:lnTo>
                  <a:pt x="234" y="1612"/>
                </a:lnTo>
                <a:lnTo>
                  <a:pt x="218" y="1722"/>
                </a:lnTo>
                <a:lnTo>
                  <a:pt x="207" y="1834"/>
                </a:lnTo>
                <a:lnTo>
                  <a:pt x="840" y="1834"/>
                </a:lnTo>
                <a:lnTo>
                  <a:pt x="846" y="1700"/>
                </a:lnTo>
                <a:lnTo>
                  <a:pt x="858" y="1567"/>
                </a:lnTo>
                <a:lnTo>
                  <a:pt x="874" y="1438"/>
                </a:lnTo>
                <a:lnTo>
                  <a:pt x="894" y="1313"/>
                </a:lnTo>
                <a:lnTo>
                  <a:pt x="920" y="1191"/>
                </a:lnTo>
                <a:lnTo>
                  <a:pt x="844" y="1168"/>
                </a:lnTo>
                <a:lnTo>
                  <a:pt x="774" y="1145"/>
                </a:lnTo>
                <a:lnTo>
                  <a:pt x="710" y="1121"/>
                </a:lnTo>
                <a:lnTo>
                  <a:pt x="652" y="1097"/>
                </a:lnTo>
                <a:lnTo>
                  <a:pt x="600" y="1074"/>
                </a:lnTo>
                <a:lnTo>
                  <a:pt x="552" y="1051"/>
                </a:lnTo>
                <a:lnTo>
                  <a:pt x="511" y="1029"/>
                </a:lnTo>
                <a:lnTo>
                  <a:pt x="476" y="1008"/>
                </a:lnTo>
                <a:close/>
                <a:moveTo>
                  <a:pt x="3399" y="1008"/>
                </a:moveTo>
                <a:lnTo>
                  <a:pt x="3363" y="1029"/>
                </a:lnTo>
                <a:lnTo>
                  <a:pt x="3322" y="1051"/>
                </a:lnTo>
                <a:lnTo>
                  <a:pt x="3275" y="1074"/>
                </a:lnTo>
                <a:lnTo>
                  <a:pt x="3223" y="1097"/>
                </a:lnTo>
                <a:lnTo>
                  <a:pt x="3165" y="1121"/>
                </a:lnTo>
                <a:lnTo>
                  <a:pt x="3101" y="1145"/>
                </a:lnTo>
                <a:lnTo>
                  <a:pt x="3031" y="1168"/>
                </a:lnTo>
                <a:lnTo>
                  <a:pt x="2954" y="1191"/>
                </a:lnTo>
                <a:lnTo>
                  <a:pt x="2980" y="1313"/>
                </a:lnTo>
                <a:lnTo>
                  <a:pt x="3000" y="1438"/>
                </a:lnTo>
                <a:lnTo>
                  <a:pt x="3017" y="1567"/>
                </a:lnTo>
                <a:lnTo>
                  <a:pt x="3029" y="1700"/>
                </a:lnTo>
                <a:lnTo>
                  <a:pt x="3034" y="1834"/>
                </a:lnTo>
                <a:lnTo>
                  <a:pt x="3667" y="1834"/>
                </a:lnTo>
                <a:lnTo>
                  <a:pt x="3657" y="1722"/>
                </a:lnTo>
                <a:lnTo>
                  <a:pt x="3640" y="1612"/>
                </a:lnTo>
                <a:lnTo>
                  <a:pt x="3615" y="1503"/>
                </a:lnTo>
                <a:lnTo>
                  <a:pt x="3585" y="1398"/>
                </a:lnTo>
                <a:lnTo>
                  <a:pt x="3547" y="1295"/>
                </a:lnTo>
                <a:lnTo>
                  <a:pt x="3504" y="1196"/>
                </a:lnTo>
                <a:lnTo>
                  <a:pt x="3454" y="1100"/>
                </a:lnTo>
                <a:lnTo>
                  <a:pt x="3399" y="1008"/>
                </a:lnTo>
                <a:close/>
                <a:moveTo>
                  <a:pt x="2545" y="313"/>
                </a:moveTo>
                <a:lnTo>
                  <a:pt x="2599" y="381"/>
                </a:lnTo>
                <a:lnTo>
                  <a:pt x="2651" y="453"/>
                </a:lnTo>
                <a:lnTo>
                  <a:pt x="2701" y="531"/>
                </a:lnTo>
                <a:lnTo>
                  <a:pt x="2747" y="615"/>
                </a:lnTo>
                <a:lnTo>
                  <a:pt x="2790" y="702"/>
                </a:lnTo>
                <a:lnTo>
                  <a:pt x="2831" y="795"/>
                </a:lnTo>
                <a:lnTo>
                  <a:pt x="2868" y="893"/>
                </a:lnTo>
                <a:lnTo>
                  <a:pt x="2902" y="993"/>
                </a:lnTo>
                <a:lnTo>
                  <a:pt x="2975" y="972"/>
                </a:lnTo>
                <a:lnTo>
                  <a:pt x="3043" y="950"/>
                </a:lnTo>
                <a:lnTo>
                  <a:pt x="3103" y="926"/>
                </a:lnTo>
                <a:lnTo>
                  <a:pt x="3156" y="903"/>
                </a:lnTo>
                <a:lnTo>
                  <a:pt x="3204" y="882"/>
                </a:lnTo>
                <a:lnTo>
                  <a:pt x="3244" y="861"/>
                </a:lnTo>
                <a:lnTo>
                  <a:pt x="3279" y="841"/>
                </a:lnTo>
                <a:lnTo>
                  <a:pt x="3213" y="765"/>
                </a:lnTo>
                <a:lnTo>
                  <a:pt x="3142" y="693"/>
                </a:lnTo>
                <a:lnTo>
                  <a:pt x="3068" y="624"/>
                </a:lnTo>
                <a:lnTo>
                  <a:pt x="2990" y="560"/>
                </a:lnTo>
                <a:lnTo>
                  <a:pt x="2907" y="501"/>
                </a:lnTo>
                <a:lnTo>
                  <a:pt x="2822" y="447"/>
                </a:lnTo>
                <a:lnTo>
                  <a:pt x="2732" y="397"/>
                </a:lnTo>
                <a:lnTo>
                  <a:pt x="2639" y="352"/>
                </a:lnTo>
                <a:lnTo>
                  <a:pt x="2545" y="313"/>
                </a:lnTo>
                <a:close/>
                <a:moveTo>
                  <a:pt x="1330" y="313"/>
                </a:moveTo>
                <a:lnTo>
                  <a:pt x="1235" y="352"/>
                </a:lnTo>
                <a:lnTo>
                  <a:pt x="1143" y="397"/>
                </a:lnTo>
                <a:lnTo>
                  <a:pt x="1053" y="447"/>
                </a:lnTo>
                <a:lnTo>
                  <a:pt x="968" y="501"/>
                </a:lnTo>
                <a:lnTo>
                  <a:pt x="885" y="560"/>
                </a:lnTo>
                <a:lnTo>
                  <a:pt x="807" y="624"/>
                </a:lnTo>
                <a:lnTo>
                  <a:pt x="732" y="693"/>
                </a:lnTo>
                <a:lnTo>
                  <a:pt x="661" y="765"/>
                </a:lnTo>
                <a:lnTo>
                  <a:pt x="595" y="842"/>
                </a:lnTo>
                <a:lnTo>
                  <a:pt x="631" y="861"/>
                </a:lnTo>
                <a:lnTo>
                  <a:pt x="671" y="882"/>
                </a:lnTo>
                <a:lnTo>
                  <a:pt x="718" y="903"/>
                </a:lnTo>
                <a:lnTo>
                  <a:pt x="771" y="926"/>
                </a:lnTo>
                <a:lnTo>
                  <a:pt x="832" y="950"/>
                </a:lnTo>
                <a:lnTo>
                  <a:pt x="899" y="972"/>
                </a:lnTo>
                <a:lnTo>
                  <a:pt x="972" y="993"/>
                </a:lnTo>
                <a:lnTo>
                  <a:pt x="1007" y="893"/>
                </a:lnTo>
                <a:lnTo>
                  <a:pt x="1043" y="795"/>
                </a:lnTo>
                <a:lnTo>
                  <a:pt x="1085" y="702"/>
                </a:lnTo>
                <a:lnTo>
                  <a:pt x="1127" y="615"/>
                </a:lnTo>
                <a:lnTo>
                  <a:pt x="1175" y="531"/>
                </a:lnTo>
                <a:lnTo>
                  <a:pt x="1223" y="453"/>
                </a:lnTo>
                <a:lnTo>
                  <a:pt x="1275" y="381"/>
                </a:lnTo>
                <a:lnTo>
                  <a:pt x="1330" y="313"/>
                </a:lnTo>
                <a:close/>
                <a:moveTo>
                  <a:pt x="2040" y="216"/>
                </a:moveTo>
                <a:lnTo>
                  <a:pt x="2040" y="1107"/>
                </a:lnTo>
                <a:lnTo>
                  <a:pt x="2150" y="1103"/>
                </a:lnTo>
                <a:lnTo>
                  <a:pt x="2255" y="1097"/>
                </a:lnTo>
                <a:lnTo>
                  <a:pt x="2354" y="1089"/>
                </a:lnTo>
                <a:lnTo>
                  <a:pt x="2449" y="1080"/>
                </a:lnTo>
                <a:lnTo>
                  <a:pt x="2538" y="1069"/>
                </a:lnTo>
                <a:lnTo>
                  <a:pt x="2620" y="1056"/>
                </a:lnTo>
                <a:lnTo>
                  <a:pt x="2700" y="1042"/>
                </a:lnTo>
                <a:lnTo>
                  <a:pt x="2668" y="948"/>
                </a:lnTo>
                <a:lnTo>
                  <a:pt x="2632" y="860"/>
                </a:lnTo>
                <a:lnTo>
                  <a:pt x="2594" y="774"/>
                </a:lnTo>
                <a:lnTo>
                  <a:pt x="2554" y="695"/>
                </a:lnTo>
                <a:lnTo>
                  <a:pt x="2512" y="619"/>
                </a:lnTo>
                <a:lnTo>
                  <a:pt x="2467" y="550"/>
                </a:lnTo>
                <a:lnTo>
                  <a:pt x="2419" y="486"/>
                </a:lnTo>
                <a:lnTo>
                  <a:pt x="2370" y="428"/>
                </a:lnTo>
                <a:lnTo>
                  <a:pt x="2319" y="376"/>
                </a:lnTo>
                <a:lnTo>
                  <a:pt x="2266" y="330"/>
                </a:lnTo>
                <a:lnTo>
                  <a:pt x="2211" y="291"/>
                </a:lnTo>
                <a:lnTo>
                  <a:pt x="2155" y="259"/>
                </a:lnTo>
                <a:lnTo>
                  <a:pt x="2098" y="233"/>
                </a:lnTo>
                <a:lnTo>
                  <a:pt x="2040" y="216"/>
                </a:lnTo>
                <a:close/>
                <a:moveTo>
                  <a:pt x="1835" y="216"/>
                </a:moveTo>
                <a:lnTo>
                  <a:pt x="1777" y="233"/>
                </a:lnTo>
                <a:lnTo>
                  <a:pt x="1719" y="259"/>
                </a:lnTo>
                <a:lnTo>
                  <a:pt x="1663" y="291"/>
                </a:lnTo>
                <a:lnTo>
                  <a:pt x="1609" y="330"/>
                </a:lnTo>
                <a:lnTo>
                  <a:pt x="1556" y="376"/>
                </a:lnTo>
                <a:lnTo>
                  <a:pt x="1505" y="428"/>
                </a:lnTo>
                <a:lnTo>
                  <a:pt x="1455" y="486"/>
                </a:lnTo>
                <a:lnTo>
                  <a:pt x="1408" y="550"/>
                </a:lnTo>
                <a:lnTo>
                  <a:pt x="1363" y="619"/>
                </a:lnTo>
                <a:lnTo>
                  <a:pt x="1320" y="695"/>
                </a:lnTo>
                <a:lnTo>
                  <a:pt x="1280" y="774"/>
                </a:lnTo>
                <a:lnTo>
                  <a:pt x="1242" y="860"/>
                </a:lnTo>
                <a:lnTo>
                  <a:pt x="1208" y="948"/>
                </a:lnTo>
                <a:lnTo>
                  <a:pt x="1176" y="1042"/>
                </a:lnTo>
                <a:lnTo>
                  <a:pt x="1254" y="1056"/>
                </a:lnTo>
                <a:lnTo>
                  <a:pt x="1337" y="1069"/>
                </a:lnTo>
                <a:lnTo>
                  <a:pt x="1426" y="1080"/>
                </a:lnTo>
                <a:lnTo>
                  <a:pt x="1520" y="1089"/>
                </a:lnTo>
                <a:lnTo>
                  <a:pt x="1620" y="1097"/>
                </a:lnTo>
                <a:lnTo>
                  <a:pt x="1725" y="1103"/>
                </a:lnTo>
                <a:lnTo>
                  <a:pt x="1835" y="1107"/>
                </a:lnTo>
                <a:lnTo>
                  <a:pt x="1835" y="216"/>
                </a:lnTo>
                <a:close/>
                <a:moveTo>
                  <a:pt x="1938" y="0"/>
                </a:moveTo>
                <a:lnTo>
                  <a:pt x="2055" y="3"/>
                </a:lnTo>
                <a:lnTo>
                  <a:pt x="2171" y="14"/>
                </a:lnTo>
                <a:lnTo>
                  <a:pt x="2286" y="30"/>
                </a:lnTo>
                <a:lnTo>
                  <a:pt x="2397" y="54"/>
                </a:lnTo>
                <a:lnTo>
                  <a:pt x="2506" y="85"/>
                </a:lnTo>
                <a:lnTo>
                  <a:pt x="2612" y="121"/>
                </a:lnTo>
                <a:lnTo>
                  <a:pt x="2716" y="163"/>
                </a:lnTo>
                <a:lnTo>
                  <a:pt x="2817" y="211"/>
                </a:lnTo>
                <a:lnTo>
                  <a:pt x="2914" y="265"/>
                </a:lnTo>
                <a:lnTo>
                  <a:pt x="3008" y="323"/>
                </a:lnTo>
                <a:lnTo>
                  <a:pt x="3098" y="386"/>
                </a:lnTo>
                <a:lnTo>
                  <a:pt x="3185" y="456"/>
                </a:lnTo>
                <a:lnTo>
                  <a:pt x="3268" y="530"/>
                </a:lnTo>
                <a:lnTo>
                  <a:pt x="3344" y="608"/>
                </a:lnTo>
                <a:lnTo>
                  <a:pt x="3418" y="689"/>
                </a:lnTo>
                <a:lnTo>
                  <a:pt x="3488" y="776"/>
                </a:lnTo>
                <a:lnTo>
                  <a:pt x="3551" y="866"/>
                </a:lnTo>
                <a:lnTo>
                  <a:pt x="3609" y="960"/>
                </a:lnTo>
                <a:lnTo>
                  <a:pt x="3663" y="1057"/>
                </a:lnTo>
                <a:lnTo>
                  <a:pt x="3711" y="1158"/>
                </a:lnTo>
                <a:lnTo>
                  <a:pt x="3753" y="1262"/>
                </a:lnTo>
                <a:lnTo>
                  <a:pt x="3789" y="1368"/>
                </a:lnTo>
                <a:lnTo>
                  <a:pt x="3820" y="1477"/>
                </a:lnTo>
                <a:lnTo>
                  <a:pt x="3844" y="1590"/>
                </a:lnTo>
                <a:lnTo>
                  <a:pt x="3860" y="1703"/>
                </a:lnTo>
                <a:lnTo>
                  <a:pt x="3871" y="1819"/>
                </a:lnTo>
                <a:lnTo>
                  <a:pt x="3874" y="1936"/>
                </a:lnTo>
                <a:lnTo>
                  <a:pt x="3871" y="2054"/>
                </a:lnTo>
                <a:lnTo>
                  <a:pt x="3860" y="2170"/>
                </a:lnTo>
                <a:lnTo>
                  <a:pt x="3844" y="2284"/>
                </a:lnTo>
                <a:lnTo>
                  <a:pt x="3820" y="2396"/>
                </a:lnTo>
                <a:lnTo>
                  <a:pt x="3789" y="2505"/>
                </a:lnTo>
                <a:lnTo>
                  <a:pt x="3753" y="2612"/>
                </a:lnTo>
                <a:lnTo>
                  <a:pt x="3711" y="2716"/>
                </a:lnTo>
                <a:lnTo>
                  <a:pt x="3663" y="2816"/>
                </a:lnTo>
                <a:lnTo>
                  <a:pt x="3609" y="2913"/>
                </a:lnTo>
                <a:lnTo>
                  <a:pt x="3551" y="3008"/>
                </a:lnTo>
                <a:lnTo>
                  <a:pt x="3488" y="3098"/>
                </a:lnTo>
                <a:lnTo>
                  <a:pt x="3418" y="3184"/>
                </a:lnTo>
                <a:lnTo>
                  <a:pt x="3344" y="3266"/>
                </a:lnTo>
                <a:lnTo>
                  <a:pt x="3268" y="3344"/>
                </a:lnTo>
                <a:lnTo>
                  <a:pt x="3185" y="3417"/>
                </a:lnTo>
                <a:lnTo>
                  <a:pt x="3098" y="3487"/>
                </a:lnTo>
                <a:lnTo>
                  <a:pt x="3008" y="3550"/>
                </a:lnTo>
                <a:lnTo>
                  <a:pt x="2914" y="3609"/>
                </a:lnTo>
                <a:lnTo>
                  <a:pt x="2817" y="3662"/>
                </a:lnTo>
                <a:lnTo>
                  <a:pt x="2716" y="3711"/>
                </a:lnTo>
                <a:lnTo>
                  <a:pt x="2612" y="3752"/>
                </a:lnTo>
                <a:lnTo>
                  <a:pt x="2506" y="3789"/>
                </a:lnTo>
                <a:lnTo>
                  <a:pt x="2397" y="3818"/>
                </a:lnTo>
                <a:lnTo>
                  <a:pt x="2286" y="3843"/>
                </a:lnTo>
                <a:lnTo>
                  <a:pt x="2171" y="3860"/>
                </a:lnTo>
                <a:lnTo>
                  <a:pt x="2055" y="3870"/>
                </a:lnTo>
                <a:lnTo>
                  <a:pt x="1938" y="3874"/>
                </a:lnTo>
                <a:lnTo>
                  <a:pt x="1820" y="3870"/>
                </a:lnTo>
                <a:lnTo>
                  <a:pt x="1704" y="3860"/>
                </a:lnTo>
                <a:lnTo>
                  <a:pt x="1590" y="3843"/>
                </a:lnTo>
                <a:lnTo>
                  <a:pt x="1478" y="3818"/>
                </a:lnTo>
                <a:lnTo>
                  <a:pt x="1369" y="3789"/>
                </a:lnTo>
                <a:lnTo>
                  <a:pt x="1262" y="3752"/>
                </a:lnTo>
                <a:lnTo>
                  <a:pt x="1158" y="3711"/>
                </a:lnTo>
                <a:lnTo>
                  <a:pt x="1058" y="3662"/>
                </a:lnTo>
                <a:lnTo>
                  <a:pt x="961" y="3609"/>
                </a:lnTo>
                <a:lnTo>
                  <a:pt x="866" y="3550"/>
                </a:lnTo>
                <a:lnTo>
                  <a:pt x="776" y="3487"/>
                </a:lnTo>
                <a:lnTo>
                  <a:pt x="690" y="3417"/>
                </a:lnTo>
                <a:lnTo>
                  <a:pt x="608" y="3344"/>
                </a:lnTo>
                <a:lnTo>
                  <a:pt x="530" y="3266"/>
                </a:lnTo>
                <a:lnTo>
                  <a:pt x="457" y="3184"/>
                </a:lnTo>
                <a:lnTo>
                  <a:pt x="387" y="3098"/>
                </a:lnTo>
                <a:lnTo>
                  <a:pt x="324" y="3008"/>
                </a:lnTo>
                <a:lnTo>
                  <a:pt x="265" y="2913"/>
                </a:lnTo>
                <a:lnTo>
                  <a:pt x="212" y="2816"/>
                </a:lnTo>
                <a:lnTo>
                  <a:pt x="163" y="2716"/>
                </a:lnTo>
                <a:lnTo>
                  <a:pt x="122" y="2612"/>
                </a:lnTo>
                <a:lnTo>
                  <a:pt x="85" y="2505"/>
                </a:lnTo>
                <a:lnTo>
                  <a:pt x="56" y="2396"/>
                </a:lnTo>
                <a:lnTo>
                  <a:pt x="31" y="2284"/>
                </a:lnTo>
                <a:lnTo>
                  <a:pt x="14" y="2170"/>
                </a:lnTo>
                <a:lnTo>
                  <a:pt x="4" y="2054"/>
                </a:lnTo>
                <a:lnTo>
                  <a:pt x="0" y="1936"/>
                </a:lnTo>
                <a:lnTo>
                  <a:pt x="4" y="1819"/>
                </a:lnTo>
                <a:lnTo>
                  <a:pt x="14" y="1703"/>
                </a:lnTo>
                <a:lnTo>
                  <a:pt x="31" y="1590"/>
                </a:lnTo>
                <a:lnTo>
                  <a:pt x="56" y="1477"/>
                </a:lnTo>
                <a:lnTo>
                  <a:pt x="85" y="1368"/>
                </a:lnTo>
                <a:lnTo>
                  <a:pt x="122" y="1262"/>
                </a:lnTo>
                <a:lnTo>
                  <a:pt x="163" y="1158"/>
                </a:lnTo>
                <a:lnTo>
                  <a:pt x="212" y="1057"/>
                </a:lnTo>
                <a:lnTo>
                  <a:pt x="265" y="960"/>
                </a:lnTo>
                <a:lnTo>
                  <a:pt x="324" y="866"/>
                </a:lnTo>
                <a:lnTo>
                  <a:pt x="387" y="776"/>
                </a:lnTo>
                <a:lnTo>
                  <a:pt x="457" y="689"/>
                </a:lnTo>
                <a:lnTo>
                  <a:pt x="530" y="608"/>
                </a:lnTo>
                <a:lnTo>
                  <a:pt x="608" y="530"/>
                </a:lnTo>
                <a:lnTo>
                  <a:pt x="690" y="456"/>
                </a:lnTo>
                <a:lnTo>
                  <a:pt x="776" y="386"/>
                </a:lnTo>
                <a:lnTo>
                  <a:pt x="866" y="323"/>
                </a:lnTo>
                <a:lnTo>
                  <a:pt x="961" y="265"/>
                </a:lnTo>
                <a:lnTo>
                  <a:pt x="1058" y="211"/>
                </a:lnTo>
                <a:lnTo>
                  <a:pt x="1158" y="163"/>
                </a:lnTo>
                <a:lnTo>
                  <a:pt x="1262" y="121"/>
                </a:lnTo>
                <a:lnTo>
                  <a:pt x="1369" y="85"/>
                </a:lnTo>
                <a:lnTo>
                  <a:pt x="1478" y="54"/>
                </a:lnTo>
                <a:lnTo>
                  <a:pt x="1590" y="30"/>
                </a:lnTo>
                <a:lnTo>
                  <a:pt x="1704" y="14"/>
                </a:lnTo>
                <a:lnTo>
                  <a:pt x="1820" y="3"/>
                </a:lnTo>
                <a:lnTo>
                  <a:pt x="1938"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cxnSp>
        <p:nvCxnSpPr>
          <p:cNvPr id="5" name="Straight Connector 4"/>
          <p:cNvCxnSpPr/>
          <p:nvPr/>
        </p:nvCxnSpPr>
        <p:spPr>
          <a:xfrm>
            <a:off x="4404076" y="2734178"/>
            <a:ext cx="0" cy="1204219"/>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9124" y="1955530"/>
            <a:ext cx="1213042" cy="721978"/>
          </a:xfrm>
          <a:prstGeom prst="rect">
            <a:avLst/>
          </a:prstGeom>
        </p:spPr>
        <p:txBody>
          <a:bodyPr wrap="none">
            <a:spAutoFit/>
          </a:bodyPr>
          <a:lstStyle/>
          <a:p>
            <a:pPr algn="ctr" defTabSz="913998">
              <a:lnSpc>
                <a:spcPts val="1632"/>
              </a:lnSpc>
              <a:buSzPct val="90000"/>
            </a:pPr>
            <a:r>
              <a:rPr lang="en-US" sz="1428" dirty="0">
                <a:solidFill>
                  <a:srgbClr val="FFFFFF"/>
                </a:solidFill>
                <a:latin typeface="Segoe Semibold" pitchFamily="34" charset="0"/>
              </a:rPr>
              <a:t>Trustworthy </a:t>
            </a:r>
          </a:p>
          <a:p>
            <a:pPr algn="ctr" defTabSz="913998">
              <a:lnSpc>
                <a:spcPts val="1632"/>
              </a:lnSpc>
              <a:buSzPct val="90000"/>
            </a:pPr>
            <a:r>
              <a:rPr lang="en-US" sz="1428" dirty="0">
                <a:solidFill>
                  <a:srgbClr val="FFFFFF"/>
                </a:solidFill>
                <a:latin typeface="Segoe Semibold" pitchFamily="34" charset="0"/>
              </a:rPr>
              <a:t>Computing</a:t>
            </a:r>
            <a:br>
              <a:rPr lang="en-US" sz="1428" dirty="0">
                <a:solidFill>
                  <a:srgbClr val="FFFFFF"/>
                </a:solidFill>
                <a:latin typeface="Segoe Semibold" pitchFamily="34" charset="0"/>
              </a:rPr>
            </a:br>
            <a:r>
              <a:rPr lang="en-US" sz="1428" dirty="0">
                <a:solidFill>
                  <a:srgbClr val="FFFFFF"/>
                </a:solidFill>
                <a:latin typeface="Segoe Semibold" pitchFamily="34" charset="0"/>
              </a:rPr>
              <a:t>Initiative</a:t>
            </a:r>
          </a:p>
        </p:txBody>
      </p:sp>
      <p:cxnSp>
        <p:nvCxnSpPr>
          <p:cNvPr id="11" name="Straight Connector 10"/>
          <p:cNvCxnSpPr/>
          <p:nvPr/>
        </p:nvCxnSpPr>
        <p:spPr>
          <a:xfrm>
            <a:off x="4856522" y="4027445"/>
            <a:ext cx="0" cy="413743"/>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88678" y="4542796"/>
            <a:ext cx="1541353" cy="721978"/>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Security </a:t>
            </a:r>
            <a:br>
              <a:rPr lang="en-US" sz="1428" dirty="0">
                <a:solidFill>
                  <a:srgbClr val="FFFFFF"/>
                </a:solidFill>
                <a:latin typeface="Segoe Semibold" pitchFamily="34" charset="0"/>
              </a:rPr>
            </a:br>
            <a:r>
              <a:rPr lang="en-US" sz="1428" dirty="0">
                <a:solidFill>
                  <a:srgbClr val="FFFFFF"/>
                </a:solidFill>
                <a:latin typeface="Segoe Semibold" pitchFamily="34" charset="0"/>
              </a:rPr>
              <a:t>Development Lifecycle</a:t>
            </a:r>
          </a:p>
        </p:txBody>
      </p:sp>
      <p:cxnSp>
        <p:nvCxnSpPr>
          <p:cNvPr id="14" name="Straight Connector 13"/>
          <p:cNvCxnSpPr/>
          <p:nvPr/>
        </p:nvCxnSpPr>
        <p:spPr>
          <a:xfrm>
            <a:off x="3721335" y="4097585"/>
            <a:ext cx="0" cy="716186"/>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6947" y="4931959"/>
            <a:ext cx="1201990" cy="931247"/>
          </a:xfrm>
          <a:prstGeom prst="rect">
            <a:avLst/>
          </a:prstGeom>
        </p:spPr>
        <p:txBody>
          <a:bodyPr wrap="none">
            <a:spAutoFit/>
          </a:bodyPr>
          <a:lstStyle/>
          <a:p>
            <a:pPr algn="ctr" defTabSz="913998">
              <a:lnSpc>
                <a:spcPts val="1632"/>
              </a:lnSpc>
              <a:buSzPct val="90000"/>
            </a:pPr>
            <a:r>
              <a:rPr lang="en-US" sz="1428" dirty="0">
                <a:solidFill>
                  <a:srgbClr val="FFFFFF"/>
                </a:solidFill>
                <a:latin typeface="Segoe Semibold" pitchFamily="34" charset="0"/>
              </a:rPr>
              <a:t>Global </a:t>
            </a:r>
            <a:br>
              <a:rPr lang="en-US" sz="1428" dirty="0">
                <a:solidFill>
                  <a:srgbClr val="FFFFFF"/>
                </a:solidFill>
                <a:latin typeface="Segoe Semibold" pitchFamily="34" charset="0"/>
              </a:rPr>
            </a:br>
            <a:r>
              <a:rPr lang="en-US" sz="1428" dirty="0">
                <a:solidFill>
                  <a:srgbClr val="FFFFFF"/>
                </a:solidFill>
                <a:latin typeface="Segoe Semibold" pitchFamily="34" charset="0"/>
              </a:rPr>
              <a:t>Data Center</a:t>
            </a:r>
          </a:p>
          <a:p>
            <a:pPr algn="ctr" defTabSz="913998">
              <a:lnSpc>
                <a:spcPts val="1632"/>
              </a:lnSpc>
              <a:buSzPct val="90000"/>
            </a:pPr>
            <a:r>
              <a:rPr lang="en-US" sz="1428" dirty="0">
                <a:solidFill>
                  <a:srgbClr val="FFFFFF"/>
                </a:solidFill>
                <a:latin typeface="Segoe Semibold" pitchFamily="34" charset="0"/>
              </a:rPr>
              <a:t>Services </a:t>
            </a:r>
            <a:br>
              <a:rPr lang="en-US" sz="1428" dirty="0">
                <a:solidFill>
                  <a:srgbClr val="FFFFFF"/>
                </a:solidFill>
                <a:latin typeface="Segoe Semibold" pitchFamily="34" charset="0"/>
              </a:rPr>
            </a:br>
            <a:endParaRPr lang="en-US" sz="1428" dirty="0">
              <a:solidFill>
                <a:srgbClr val="FFFFFF"/>
              </a:solidFill>
              <a:latin typeface="Segoe Semibold" pitchFamily="34" charset="0"/>
            </a:endParaRPr>
          </a:p>
        </p:txBody>
      </p:sp>
      <p:cxnSp>
        <p:nvCxnSpPr>
          <p:cNvPr id="17" name="Straight Connector 16"/>
          <p:cNvCxnSpPr/>
          <p:nvPr/>
        </p:nvCxnSpPr>
        <p:spPr>
          <a:xfrm>
            <a:off x="5434858" y="3431060"/>
            <a:ext cx="0" cy="437742"/>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05733" y="2640406"/>
            <a:ext cx="1100167" cy="721978"/>
          </a:xfrm>
          <a:prstGeom prst="rect">
            <a:avLst/>
          </a:prstGeom>
        </p:spPr>
        <p:txBody>
          <a:bodyPr wrap="none">
            <a:spAutoFit/>
          </a:bodyPr>
          <a:lstStyle/>
          <a:p>
            <a:pPr algn="ctr" defTabSz="913998">
              <a:lnSpc>
                <a:spcPts val="1632"/>
              </a:lnSpc>
              <a:buSzPct val="90000"/>
            </a:pPr>
            <a:r>
              <a:rPr lang="en-US" sz="1428" dirty="0">
                <a:solidFill>
                  <a:srgbClr val="FFFFFF"/>
                </a:solidFill>
                <a:latin typeface="Segoe Semibold" pitchFamily="34" charset="0"/>
              </a:rPr>
              <a:t>Malware </a:t>
            </a:r>
            <a:br>
              <a:rPr lang="en-US" sz="1428" dirty="0">
                <a:solidFill>
                  <a:srgbClr val="FFFFFF"/>
                </a:solidFill>
                <a:latin typeface="Segoe Semibold" pitchFamily="34" charset="0"/>
              </a:rPr>
            </a:br>
            <a:r>
              <a:rPr lang="en-US" sz="1428" dirty="0">
                <a:solidFill>
                  <a:srgbClr val="FFFFFF"/>
                </a:solidFill>
                <a:latin typeface="Segoe Semibold" pitchFamily="34" charset="0"/>
              </a:rPr>
              <a:t>Protection </a:t>
            </a:r>
            <a:br>
              <a:rPr lang="en-US" sz="1428" dirty="0">
                <a:solidFill>
                  <a:srgbClr val="FFFFFF"/>
                </a:solidFill>
                <a:latin typeface="Segoe Semibold" pitchFamily="34" charset="0"/>
              </a:rPr>
            </a:br>
            <a:r>
              <a:rPr lang="en-US" sz="1428" dirty="0">
                <a:solidFill>
                  <a:srgbClr val="FFFFFF"/>
                </a:solidFill>
                <a:latin typeface="Segoe Semibold" pitchFamily="34" charset="0"/>
              </a:rPr>
              <a:t>Center </a:t>
            </a:r>
          </a:p>
        </p:txBody>
      </p:sp>
      <p:cxnSp>
        <p:nvCxnSpPr>
          <p:cNvPr id="20" name="Straight Connector 19"/>
          <p:cNvCxnSpPr/>
          <p:nvPr/>
        </p:nvCxnSpPr>
        <p:spPr>
          <a:xfrm>
            <a:off x="1935673" y="4059271"/>
            <a:ext cx="0" cy="821754"/>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02268" y="5002907"/>
            <a:ext cx="1695667" cy="512709"/>
          </a:xfrm>
          <a:prstGeom prst="rect">
            <a:avLst/>
          </a:prstGeom>
        </p:spPr>
        <p:txBody>
          <a:bodyPr wrap="none">
            <a:spAutoFit/>
          </a:bodyPr>
          <a:lstStyle/>
          <a:p>
            <a:pPr algn="ctr" defTabSz="913998">
              <a:lnSpc>
                <a:spcPts val="1632"/>
              </a:lnSpc>
              <a:buSzPct val="90000"/>
            </a:pPr>
            <a:r>
              <a:rPr lang="en-US" sz="1428" dirty="0">
                <a:solidFill>
                  <a:srgbClr val="FFFFFF"/>
                </a:solidFill>
                <a:latin typeface="Segoe Semibold" pitchFamily="34" charset="0"/>
              </a:rPr>
              <a:t>Microsoft Security</a:t>
            </a:r>
            <a:br>
              <a:rPr lang="en-US" sz="1428" dirty="0">
                <a:solidFill>
                  <a:srgbClr val="FFFFFF"/>
                </a:solidFill>
                <a:latin typeface="Segoe Semibold" pitchFamily="34" charset="0"/>
              </a:rPr>
            </a:br>
            <a:r>
              <a:rPr lang="en-US" sz="1428" dirty="0">
                <a:solidFill>
                  <a:srgbClr val="FFFFFF"/>
                </a:solidFill>
                <a:latin typeface="Segoe Semibold" pitchFamily="34" charset="0"/>
              </a:rPr>
              <a:t>Response Center</a:t>
            </a:r>
          </a:p>
        </p:txBody>
      </p:sp>
      <p:cxnSp>
        <p:nvCxnSpPr>
          <p:cNvPr id="32" name="Straight Connector 31"/>
          <p:cNvCxnSpPr/>
          <p:nvPr/>
        </p:nvCxnSpPr>
        <p:spPr>
          <a:xfrm>
            <a:off x="2777960" y="3962379"/>
            <a:ext cx="0" cy="449575"/>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80032" y="4506310"/>
            <a:ext cx="1009069" cy="512709"/>
          </a:xfrm>
          <a:prstGeom prst="rect">
            <a:avLst/>
          </a:prstGeom>
        </p:spPr>
        <p:txBody>
          <a:bodyPr wrap="none">
            <a:spAutoFit/>
          </a:bodyPr>
          <a:lstStyle/>
          <a:p>
            <a:pPr algn="ctr" defTabSz="913998">
              <a:lnSpc>
                <a:spcPts val="1632"/>
              </a:lnSpc>
              <a:buSzPct val="90000"/>
            </a:pPr>
            <a:r>
              <a:rPr lang="en-US" sz="1428" dirty="0">
                <a:solidFill>
                  <a:srgbClr val="FFFFFF"/>
                </a:solidFill>
                <a:latin typeface="Segoe Semibold" pitchFamily="34" charset="0"/>
              </a:rPr>
              <a:t>Windows </a:t>
            </a:r>
            <a:br>
              <a:rPr lang="en-US" sz="1428" dirty="0">
                <a:solidFill>
                  <a:srgbClr val="FFFFFF"/>
                </a:solidFill>
                <a:latin typeface="Segoe Semibold" pitchFamily="34" charset="0"/>
              </a:rPr>
            </a:br>
            <a:r>
              <a:rPr lang="en-US" sz="1428" dirty="0">
                <a:solidFill>
                  <a:srgbClr val="FFFFFF"/>
                </a:solidFill>
                <a:latin typeface="Segoe Semibold" pitchFamily="34" charset="0"/>
              </a:rPr>
              <a:t>Update </a:t>
            </a:r>
          </a:p>
        </p:txBody>
      </p:sp>
      <p:cxnSp>
        <p:nvCxnSpPr>
          <p:cNvPr id="38" name="Straight Connector 37"/>
          <p:cNvCxnSpPr/>
          <p:nvPr/>
        </p:nvCxnSpPr>
        <p:spPr>
          <a:xfrm>
            <a:off x="677461" y="3084764"/>
            <a:ext cx="0" cy="893037"/>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55003" y="2141714"/>
            <a:ext cx="1044940" cy="931247"/>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1</a:t>
            </a:r>
            <a:r>
              <a:rPr lang="en-US" sz="1428" baseline="30000" dirty="0">
                <a:solidFill>
                  <a:srgbClr val="FFFFFF"/>
                </a:solidFill>
                <a:latin typeface="Segoe Semibold" pitchFamily="34" charset="0"/>
              </a:rPr>
              <a:t>st</a:t>
            </a:r>
            <a:r>
              <a:rPr lang="en-US" sz="1428" dirty="0">
                <a:solidFill>
                  <a:srgbClr val="FFFFFF"/>
                </a:solidFill>
                <a:latin typeface="Segoe Semibold" pitchFamily="34" charset="0"/>
              </a:rPr>
              <a:t> Microsoft </a:t>
            </a:r>
            <a:br>
              <a:rPr lang="en-US" sz="1428" dirty="0">
                <a:solidFill>
                  <a:srgbClr val="FFFFFF"/>
                </a:solidFill>
                <a:latin typeface="Segoe Semibold" pitchFamily="34" charset="0"/>
              </a:rPr>
            </a:br>
            <a:r>
              <a:rPr lang="en-US" sz="1428" dirty="0">
                <a:solidFill>
                  <a:srgbClr val="FFFFFF"/>
                </a:solidFill>
                <a:latin typeface="Segoe Semibold" pitchFamily="34" charset="0"/>
              </a:rPr>
              <a:t>Data Center</a:t>
            </a:r>
          </a:p>
        </p:txBody>
      </p:sp>
      <p:cxnSp>
        <p:nvCxnSpPr>
          <p:cNvPr id="49" name="Straight Connector 48"/>
          <p:cNvCxnSpPr/>
          <p:nvPr/>
        </p:nvCxnSpPr>
        <p:spPr>
          <a:xfrm>
            <a:off x="2929534" y="3504948"/>
            <a:ext cx="1" cy="363851"/>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483231" y="2967642"/>
            <a:ext cx="918841" cy="502702"/>
          </a:xfrm>
          <a:prstGeom prst="rect">
            <a:avLst/>
          </a:prstGeom>
        </p:spPr>
        <p:txBody>
          <a:bodyPr wrap="none">
            <a:spAutoFit/>
          </a:bodyPr>
          <a:lstStyle/>
          <a:p>
            <a:pPr algn="ctr" defTabSz="913998">
              <a:lnSpc>
                <a:spcPts val="1632"/>
              </a:lnSpc>
              <a:buSzPct val="90000"/>
            </a:pPr>
            <a:r>
              <a:rPr lang="en-US" sz="1428" dirty="0">
                <a:solidFill>
                  <a:srgbClr val="FFFFFF"/>
                </a:solidFill>
                <a:latin typeface="Segoe Semibold" pitchFamily="34" charset="0"/>
              </a:rPr>
              <a:t>Active</a:t>
            </a:r>
            <a:br>
              <a:rPr lang="en-US" sz="1428" dirty="0">
                <a:solidFill>
                  <a:srgbClr val="FFFFFF"/>
                </a:solidFill>
                <a:latin typeface="Segoe Semibold" pitchFamily="34" charset="0"/>
              </a:rPr>
            </a:br>
            <a:r>
              <a:rPr lang="en-US" sz="1428" dirty="0">
                <a:solidFill>
                  <a:srgbClr val="FFFFFF"/>
                </a:solidFill>
                <a:latin typeface="Segoe Semibold" pitchFamily="34" charset="0"/>
              </a:rPr>
              <a:t>Directory</a:t>
            </a:r>
          </a:p>
        </p:txBody>
      </p:sp>
      <p:cxnSp>
        <p:nvCxnSpPr>
          <p:cNvPr id="47" name="Straight Connector 46"/>
          <p:cNvCxnSpPr/>
          <p:nvPr/>
        </p:nvCxnSpPr>
        <p:spPr>
          <a:xfrm>
            <a:off x="6811271" y="2439908"/>
            <a:ext cx="0" cy="1428891"/>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89632" y="3594479"/>
            <a:ext cx="0" cy="274320"/>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26" name="Picture 2" descr="http://docedezoito.com/wp-content/uploads/2014/01/msn.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45789" r="28317"/>
          <a:stretch/>
        </p:blipFill>
        <p:spPr bwMode="auto">
          <a:xfrm>
            <a:off x="940754" y="3318004"/>
            <a:ext cx="598213" cy="180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conesgratis.net/imagens/Messengers_0232_MSN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3780" y="3184609"/>
            <a:ext cx="254177" cy="255586"/>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824728" y="3001820"/>
            <a:ext cx="0" cy="866985"/>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30" name="Picture 6" descr="http://dc477.4shared.com/download/bJ2T_6DA/hotmail-logo-png-494.png%3FforceAttachmentDownload%3Dtru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36388"/>
          <a:stretch/>
        </p:blipFill>
        <p:spPr bwMode="auto">
          <a:xfrm>
            <a:off x="1682838" y="2605039"/>
            <a:ext cx="716968" cy="28155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http://dc477.4shared.com/download/bJ2T_6DA/hotmail-logo-png-494.png%3FforceAttachmentDownload%3Dtru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2773"/>
          <a:stretch/>
        </p:blipFill>
        <p:spPr bwMode="auto">
          <a:xfrm>
            <a:off x="1272698" y="2608206"/>
            <a:ext cx="419584" cy="281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1028" y="2939200"/>
            <a:ext cx="549938" cy="503182"/>
          </a:xfrm>
          <a:prstGeom prst="rect">
            <a:avLst/>
          </a:prstGeom>
        </p:spPr>
      </p:pic>
      <p:sp>
        <p:nvSpPr>
          <p:cNvPr id="35" name="Rectangle 34"/>
          <p:cNvSpPr/>
          <p:nvPr/>
        </p:nvSpPr>
        <p:spPr>
          <a:xfrm>
            <a:off x="7478844" y="3394014"/>
            <a:ext cx="884778" cy="303440"/>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SOC 1</a:t>
            </a:r>
          </a:p>
        </p:txBody>
      </p:sp>
      <p:cxnSp>
        <p:nvCxnSpPr>
          <p:cNvPr id="66" name="Straight Connector 65"/>
          <p:cNvCxnSpPr/>
          <p:nvPr/>
        </p:nvCxnSpPr>
        <p:spPr>
          <a:xfrm>
            <a:off x="7872360" y="3678606"/>
            <a:ext cx="0" cy="387924"/>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l="-5358" t="-9809" r="-4639" b="-6990"/>
          <a:stretch/>
        </p:blipFill>
        <p:spPr>
          <a:xfrm>
            <a:off x="9693635" y="4975341"/>
            <a:ext cx="871560" cy="357957"/>
          </a:xfrm>
          <a:prstGeom prst="roundRect">
            <a:avLst>
              <a:gd name="adj" fmla="val 10982"/>
            </a:avLst>
          </a:prstGeom>
          <a:solidFill>
            <a:schemeClr val="tx1"/>
          </a:solidFill>
          <a:ln>
            <a:solidFill>
              <a:schemeClr val="tx1"/>
            </a:solidFill>
          </a:ln>
        </p:spPr>
      </p:pic>
      <p:sp>
        <p:nvSpPr>
          <p:cNvPr id="36" name="Rectangle 35"/>
          <p:cNvSpPr/>
          <p:nvPr/>
        </p:nvSpPr>
        <p:spPr>
          <a:xfrm>
            <a:off x="9431237" y="4434780"/>
            <a:ext cx="1477632" cy="512709"/>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CSA Cloud Controls Matrix</a:t>
            </a:r>
          </a:p>
        </p:txBody>
      </p:sp>
      <p:cxnSp>
        <p:nvCxnSpPr>
          <p:cNvPr id="68" name="Straight Connector 67"/>
          <p:cNvCxnSpPr/>
          <p:nvPr/>
        </p:nvCxnSpPr>
        <p:spPr>
          <a:xfrm>
            <a:off x="10146064" y="3921652"/>
            <a:ext cx="0" cy="445211"/>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l="-1609" r="-1096" b="6474"/>
          <a:stretch/>
        </p:blipFill>
        <p:spPr>
          <a:xfrm>
            <a:off x="11246840" y="5590788"/>
            <a:ext cx="723769" cy="344918"/>
          </a:xfrm>
          <a:prstGeom prst="roundRect">
            <a:avLst>
              <a:gd name="adj" fmla="val 7543"/>
            </a:avLst>
          </a:prstGeom>
          <a:solidFill>
            <a:schemeClr val="tx1"/>
          </a:solidFill>
          <a:ln>
            <a:solidFill>
              <a:schemeClr val="tx1"/>
            </a:solidFill>
          </a:ln>
        </p:spPr>
      </p:pic>
      <p:sp>
        <p:nvSpPr>
          <p:cNvPr id="40" name="Rectangle 39"/>
          <p:cNvSpPr/>
          <p:nvPr/>
        </p:nvSpPr>
        <p:spPr>
          <a:xfrm>
            <a:off x="11047383" y="5093153"/>
            <a:ext cx="1120367" cy="512709"/>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PCI DSS Level 1</a:t>
            </a:r>
          </a:p>
        </p:txBody>
      </p:sp>
      <p:cxnSp>
        <p:nvCxnSpPr>
          <p:cNvPr id="70" name="Straight Connector 69"/>
          <p:cNvCxnSpPr/>
          <p:nvPr/>
        </p:nvCxnSpPr>
        <p:spPr>
          <a:xfrm>
            <a:off x="11607020" y="4142204"/>
            <a:ext cx="0" cy="801936"/>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12"/>
          <a:srcRect l="12136" t="5342" r="13988" b="878"/>
          <a:stretch/>
        </p:blipFill>
        <p:spPr>
          <a:xfrm>
            <a:off x="10055789" y="1884358"/>
            <a:ext cx="520165" cy="520165"/>
          </a:xfrm>
          <a:prstGeom prst="ellipse">
            <a:avLst/>
          </a:prstGeom>
        </p:spPr>
      </p:pic>
      <p:sp>
        <p:nvSpPr>
          <p:cNvPr id="37" name="Rectangle 36"/>
          <p:cNvSpPr/>
          <p:nvPr/>
        </p:nvSpPr>
        <p:spPr>
          <a:xfrm>
            <a:off x="9649844" y="2427367"/>
            <a:ext cx="1336950" cy="512709"/>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FedRAMP/</a:t>
            </a:r>
            <a:br>
              <a:rPr lang="en-US" sz="1428" dirty="0">
                <a:solidFill>
                  <a:srgbClr val="FFFFFF"/>
                </a:solidFill>
                <a:latin typeface="Segoe Semibold" pitchFamily="34" charset="0"/>
              </a:rPr>
            </a:br>
            <a:r>
              <a:rPr lang="en-US" sz="1428" dirty="0">
                <a:solidFill>
                  <a:srgbClr val="FFFFFF"/>
                </a:solidFill>
                <a:latin typeface="Segoe Semibold" pitchFamily="34" charset="0"/>
              </a:rPr>
              <a:t>FISMA</a:t>
            </a:r>
          </a:p>
        </p:txBody>
      </p:sp>
      <p:cxnSp>
        <p:nvCxnSpPr>
          <p:cNvPr id="72" name="Straight Connector 71"/>
          <p:cNvCxnSpPr/>
          <p:nvPr/>
        </p:nvCxnSpPr>
        <p:spPr>
          <a:xfrm>
            <a:off x="10313839" y="2979486"/>
            <a:ext cx="0" cy="920942"/>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r="747"/>
          <a:stretch/>
        </p:blipFill>
        <p:spPr>
          <a:xfrm>
            <a:off x="8379671" y="2116210"/>
            <a:ext cx="439190" cy="647396"/>
          </a:xfrm>
          <a:prstGeom prst="roundRect">
            <a:avLst>
              <a:gd name="adj" fmla="val 4268"/>
            </a:avLst>
          </a:prstGeom>
        </p:spPr>
      </p:pic>
      <p:sp>
        <p:nvSpPr>
          <p:cNvPr id="41" name="Rectangle 40"/>
          <p:cNvSpPr/>
          <p:nvPr/>
        </p:nvSpPr>
        <p:spPr>
          <a:xfrm>
            <a:off x="7983163" y="2784970"/>
            <a:ext cx="1244289" cy="297517"/>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UK </a:t>
            </a:r>
            <a:r>
              <a:rPr lang="en-US" sz="1428" dirty="0" smtClean="0">
                <a:solidFill>
                  <a:srgbClr val="FFFFFF"/>
                </a:solidFill>
                <a:latin typeface="Segoe Semibold" pitchFamily="34" charset="0"/>
              </a:rPr>
              <a:t>G-Cloud</a:t>
            </a:r>
            <a:endParaRPr lang="en-US" sz="1428" dirty="0">
              <a:solidFill>
                <a:srgbClr val="FFFFFF"/>
              </a:solidFill>
              <a:latin typeface="Segoe Semibold" pitchFamily="34" charset="0"/>
            </a:endParaRPr>
          </a:p>
        </p:txBody>
      </p:sp>
      <p:cxnSp>
        <p:nvCxnSpPr>
          <p:cNvPr id="74" name="Straight Connector 73"/>
          <p:cNvCxnSpPr/>
          <p:nvPr/>
        </p:nvCxnSpPr>
        <p:spPr>
          <a:xfrm flipH="1">
            <a:off x="8594168" y="3154977"/>
            <a:ext cx="287" cy="703478"/>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600676" y="4885514"/>
            <a:ext cx="1291982" cy="512709"/>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ISO/IEC 27001:2005</a:t>
            </a:r>
          </a:p>
        </p:txBody>
      </p:sp>
      <p:cxnSp>
        <p:nvCxnSpPr>
          <p:cNvPr id="65" name="Straight Connector 64"/>
          <p:cNvCxnSpPr/>
          <p:nvPr/>
        </p:nvCxnSpPr>
        <p:spPr>
          <a:xfrm>
            <a:off x="7226907" y="4221732"/>
            <a:ext cx="0" cy="557513"/>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105" name="Freeform 7"/>
          <p:cNvSpPr>
            <a:spLocks/>
          </p:cNvSpPr>
          <p:nvPr/>
        </p:nvSpPr>
        <p:spPr bwMode="auto">
          <a:xfrm>
            <a:off x="6960729" y="5449681"/>
            <a:ext cx="541387" cy="513298"/>
          </a:xfrm>
          <a:custGeom>
            <a:avLst/>
            <a:gdLst>
              <a:gd name="T0" fmla="*/ 1351 w 4317"/>
              <a:gd name="T1" fmla="*/ 626 h 4068"/>
              <a:gd name="T2" fmla="*/ 1106 w 4317"/>
              <a:gd name="T3" fmla="*/ 822 h 4068"/>
              <a:gd name="T4" fmla="*/ 911 w 4317"/>
              <a:gd name="T5" fmla="*/ 1050 h 4068"/>
              <a:gd name="T6" fmla="*/ 767 w 4317"/>
              <a:gd name="T7" fmla="*/ 1310 h 4068"/>
              <a:gd name="T8" fmla="*/ 679 w 4317"/>
              <a:gd name="T9" fmla="*/ 1604 h 4068"/>
              <a:gd name="T10" fmla="*/ 648 w 4317"/>
              <a:gd name="T11" fmla="*/ 1921 h 4068"/>
              <a:gd name="T12" fmla="*/ 677 w 4317"/>
              <a:gd name="T13" fmla="*/ 2222 h 4068"/>
              <a:gd name="T14" fmla="*/ 767 w 4317"/>
              <a:gd name="T15" fmla="*/ 2506 h 4068"/>
              <a:gd name="T16" fmla="*/ 916 w 4317"/>
              <a:gd name="T17" fmla="*/ 2769 h 4068"/>
              <a:gd name="T18" fmla="*/ 1122 w 4317"/>
              <a:gd name="T19" fmla="*/ 3006 h 4068"/>
              <a:gd name="T20" fmla="*/ 1360 w 4317"/>
              <a:gd name="T21" fmla="*/ 3192 h 4068"/>
              <a:gd name="T22" fmla="*/ 1623 w 4317"/>
              <a:gd name="T23" fmla="*/ 3323 h 4068"/>
              <a:gd name="T24" fmla="*/ 1903 w 4317"/>
              <a:gd name="T25" fmla="*/ 3399 h 4068"/>
              <a:gd name="T26" fmla="*/ 2191 w 4317"/>
              <a:gd name="T27" fmla="*/ 3420 h 4068"/>
              <a:gd name="T28" fmla="*/ 2478 w 4317"/>
              <a:gd name="T29" fmla="*/ 3386 h 4068"/>
              <a:gd name="T30" fmla="*/ 2757 w 4317"/>
              <a:gd name="T31" fmla="*/ 3297 h 4068"/>
              <a:gd name="T32" fmla="*/ 3017 w 4317"/>
              <a:gd name="T33" fmla="*/ 3151 h 4068"/>
              <a:gd name="T34" fmla="*/ 3252 w 4317"/>
              <a:gd name="T35" fmla="*/ 2950 h 4068"/>
              <a:gd name="T36" fmla="*/ 3447 w 4317"/>
              <a:gd name="T37" fmla="*/ 2701 h 4068"/>
              <a:gd name="T38" fmla="*/ 3582 w 4317"/>
              <a:gd name="T39" fmla="*/ 2429 h 4068"/>
              <a:gd name="T40" fmla="*/ 3655 w 4317"/>
              <a:gd name="T41" fmla="*/ 2135 h 4068"/>
              <a:gd name="T42" fmla="*/ 3667 w 4317"/>
              <a:gd name="T43" fmla="*/ 1820 h 4068"/>
              <a:gd name="T44" fmla="*/ 3617 w 4317"/>
              <a:gd name="T45" fmla="*/ 1506 h 4068"/>
              <a:gd name="T46" fmla="*/ 3511 w 4317"/>
              <a:gd name="T47" fmla="*/ 1225 h 4068"/>
              <a:gd name="T48" fmla="*/ 3350 w 4317"/>
              <a:gd name="T49" fmla="*/ 975 h 4068"/>
              <a:gd name="T50" fmla="*/ 3137 w 4317"/>
              <a:gd name="T51" fmla="*/ 755 h 4068"/>
              <a:gd name="T52" fmla="*/ 3071 w 4317"/>
              <a:gd name="T53" fmla="*/ 314 h 4068"/>
              <a:gd name="T54" fmla="*/ 3185 w 4317"/>
              <a:gd name="T55" fmla="*/ 5 h 4068"/>
              <a:gd name="T56" fmla="*/ 3473 w 4317"/>
              <a:gd name="T57" fmla="*/ 192 h 4068"/>
              <a:gd name="T58" fmla="*/ 3727 w 4317"/>
              <a:gd name="T59" fmla="*/ 421 h 4068"/>
              <a:gd name="T60" fmla="*/ 3948 w 4317"/>
              <a:gd name="T61" fmla="*/ 696 h 4068"/>
              <a:gd name="T62" fmla="*/ 4118 w 4317"/>
              <a:gd name="T63" fmla="*/ 997 h 4068"/>
              <a:gd name="T64" fmla="*/ 4240 w 4317"/>
              <a:gd name="T65" fmla="*/ 1327 h 4068"/>
              <a:gd name="T66" fmla="*/ 4303 w 4317"/>
              <a:gd name="T67" fmla="*/ 1647 h 4068"/>
              <a:gd name="T68" fmla="*/ 4317 w 4317"/>
              <a:gd name="T69" fmla="*/ 1983 h 4068"/>
              <a:gd name="T70" fmla="*/ 4308 w 4317"/>
              <a:gd name="T71" fmla="*/ 2099 h 4068"/>
              <a:gd name="T72" fmla="*/ 4252 w 4317"/>
              <a:gd name="T73" fmla="*/ 2438 h 4068"/>
              <a:gd name="T74" fmla="*/ 4133 w 4317"/>
              <a:gd name="T75" fmla="*/ 2782 h 4068"/>
              <a:gd name="T76" fmla="*/ 3960 w 4317"/>
              <a:gd name="T77" fmla="*/ 3099 h 4068"/>
              <a:gd name="T78" fmla="*/ 3739 w 4317"/>
              <a:gd name="T79" fmla="*/ 3381 h 4068"/>
              <a:gd name="T80" fmla="*/ 3469 w 4317"/>
              <a:gd name="T81" fmla="*/ 3624 h 4068"/>
              <a:gd name="T82" fmla="*/ 3147 w 4317"/>
              <a:gd name="T83" fmla="*/ 3830 h 4068"/>
              <a:gd name="T84" fmla="*/ 2803 w 4317"/>
              <a:gd name="T85" fmla="*/ 3971 h 4068"/>
              <a:gd name="T86" fmla="*/ 2434 w 4317"/>
              <a:gd name="T87" fmla="*/ 4050 h 4068"/>
              <a:gd name="T88" fmla="*/ 2080 w 4317"/>
              <a:gd name="T89" fmla="*/ 4068 h 4068"/>
              <a:gd name="T90" fmla="*/ 1975 w 4317"/>
              <a:gd name="T91" fmla="*/ 4059 h 4068"/>
              <a:gd name="T92" fmla="*/ 1646 w 4317"/>
              <a:gd name="T93" fmla="*/ 4006 h 4068"/>
              <a:gd name="T94" fmla="*/ 1306 w 4317"/>
              <a:gd name="T95" fmla="*/ 3893 h 4068"/>
              <a:gd name="T96" fmla="*/ 1008 w 4317"/>
              <a:gd name="T97" fmla="*/ 3737 h 4068"/>
              <a:gd name="T98" fmla="*/ 738 w 4317"/>
              <a:gd name="T99" fmla="*/ 3535 h 4068"/>
              <a:gd name="T100" fmla="*/ 507 w 4317"/>
              <a:gd name="T101" fmla="*/ 3298 h 4068"/>
              <a:gd name="T102" fmla="*/ 315 w 4317"/>
              <a:gd name="T103" fmla="*/ 3034 h 4068"/>
              <a:gd name="T104" fmla="*/ 164 w 4317"/>
              <a:gd name="T105" fmla="*/ 2734 h 4068"/>
              <a:gd name="T106" fmla="*/ 58 w 4317"/>
              <a:gd name="T107" fmla="*/ 2404 h 4068"/>
              <a:gd name="T108" fmla="*/ 5 w 4317"/>
              <a:gd name="T109" fmla="*/ 2059 h 4068"/>
              <a:gd name="T110" fmla="*/ 1 w 4317"/>
              <a:gd name="T111" fmla="*/ 1817 h 4068"/>
              <a:gd name="T112" fmla="*/ 17 w 4317"/>
              <a:gd name="T113" fmla="*/ 1631 h 4068"/>
              <a:gd name="T114" fmla="*/ 103 w 4317"/>
              <a:gd name="T115" fmla="*/ 1245 h 4068"/>
              <a:gd name="T116" fmla="*/ 250 w 4317"/>
              <a:gd name="T117" fmla="*/ 895 h 4068"/>
              <a:gd name="T118" fmla="*/ 457 w 4317"/>
              <a:gd name="T119" fmla="*/ 577 h 4068"/>
              <a:gd name="T120" fmla="*/ 690 w 4317"/>
              <a:gd name="T121" fmla="*/ 323 h 4068"/>
              <a:gd name="T122" fmla="*/ 960 w 4317"/>
              <a:gd name="T123" fmla="*/ 110 h 4068"/>
              <a:gd name="T124" fmla="*/ 1142 w 4317"/>
              <a:gd name="T125" fmla="*/ 0 h 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7" h="4068">
                <a:moveTo>
                  <a:pt x="1142" y="0"/>
                </a:moveTo>
                <a:lnTo>
                  <a:pt x="1246" y="314"/>
                </a:lnTo>
                <a:lnTo>
                  <a:pt x="1351" y="626"/>
                </a:lnTo>
                <a:lnTo>
                  <a:pt x="1263" y="688"/>
                </a:lnTo>
                <a:lnTo>
                  <a:pt x="1182" y="754"/>
                </a:lnTo>
                <a:lnTo>
                  <a:pt x="1106" y="822"/>
                </a:lnTo>
                <a:lnTo>
                  <a:pt x="1035" y="895"/>
                </a:lnTo>
                <a:lnTo>
                  <a:pt x="970" y="971"/>
                </a:lnTo>
                <a:lnTo>
                  <a:pt x="911" y="1050"/>
                </a:lnTo>
                <a:lnTo>
                  <a:pt x="857" y="1134"/>
                </a:lnTo>
                <a:lnTo>
                  <a:pt x="809" y="1220"/>
                </a:lnTo>
                <a:lnTo>
                  <a:pt x="767" y="1310"/>
                </a:lnTo>
                <a:lnTo>
                  <a:pt x="732" y="1405"/>
                </a:lnTo>
                <a:lnTo>
                  <a:pt x="703" y="1503"/>
                </a:lnTo>
                <a:lnTo>
                  <a:pt x="679" y="1604"/>
                </a:lnTo>
                <a:lnTo>
                  <a:pt x="662" y="1710"/>
                </a:lnTo>
                <a:lnTo>
                  <a:pt x="652" y="1816"/>
                </a:lnTo>
                <a:lnTo>
                  <a:pt x="648" y="1921"/>
                </a:lnTo>
                <a:lnTo>
                  <a:pt x="651" y="2023"/>
                </a:lnTo>
                <a:lnTo>
                  <a:pt x="661" y="2124"/>
                </a:lnTo>
                <a:lnTo>
                  <a:pt x="677" y="2222"/>
                </a:lnTo>
                <a:lnTo>
                  <a:pt x="700" y="2319"/>
                </a:lnTo>
                <a:lnTo>
                  <a:pt x="730" y="2413"/>
                </a:lnTo>
                <a:lnTo>
                  <a:pt x="767" y="2506"/>
                </a:lnTo>
                <a:lnTo>
                  <a:pt x="810" y="2595"/>
                </a:lnTo>
                <a:lnTo>
                  <a:pt x="860" y="2683"/>
                </a:lnTo>
                <a:lnTo>
                  <a:pt x="916" y="2769"/>
                </a:lnTo>
                <a:lnTo>
                  <a:pt x="981" y="2852"/>
                </a:lnTo>
                <a:lnTo>
                  <a:pt x="1050" y="2933"/>
                </a:lnTo>
                <a:lnTo>
                  <a:pt x="1122" y="3006"/>
                </a:lnTo>
                <a:lnTo>
                  <a:pt x="1198" y="3074"/>
                </a:lnTo>
                <a:lnTo>
                  <a:pt x="1278" y="3136"/>
                </a:lnTo>
                <a:lnTo>
                  <a:pt x="1360" y="3192"/>
                </a:lnTo>
                <a:lnTo>
                  <a:pt x="1445" y="3242"/>
                </a:lnTo>
                <a:lnTo>
                  <a:pt x="1534" y="3285"/>
                </a:lnTo>
                <a:lnTo>
                  <a:pt x="1623" y="3323"/>
                </a:lnTo>
                <a:lnTo>
                  <a:pt x="1716" y="3354"/>
                </a:lnTo>
                <a:lnTo>
                  <a:pt x="1809" y="3379"/>
                </a:lnTo>
                <a:lnTo>
                  <a:pt x="1903" y="3399"/>
                </a:lnTo>
                <a:lnTo>
                  <a:pt x="1999" y="3412"/>
                </a:lnTo>
                <a:lnTo>
                  <a:pt x="2095" y="3420"/>
                </a:lnTo>
                <a:lnTo>
                  <a:pt x="2191" y="3420"/>
                </a:lnTo>
                <a:lnTo>
                  <a:pt x="2287" y="3415"/>
                </a:lnTo>
                <a:lnTo>
                  <a:pt x="2384" y="3404"/>
                </a:lnTo>
                <a:lnTo>
                  <a:pt x="2478" y="3386"/>
                </a:lnTo>
                <a:lnTo>
                  <a:pt x="2572" y="3362"/>
                </a:lnTo>
                <a:lnTo>
                  <a:pt x="2665" y="3333"/>
                </a:lnTo>
                <a:lnTo>
                  <a:pt x="2757" y="3297"/>
                </a:lnTo>
                <a:lnTo>
                  <a:pt x="2846" y="3255"/>
                </a:lnTo>
                <a:lnTo>
                  <a:pt x="2934" y="3206"/>
                </a:lnTo>
                <a:lnTo>
                  <a:pt x="3017" y="3151"/>
                </a:lnTo>
                <a:lnTo>
                  <a:pt x="3099" y="3090"/>
                </a:lnTo>
                <a:lnTo>
                  <a:pt x="3177" y="3023"/>
                </a:lnTo>
                <a:lnTo>
                  <a:pt x="3252" y="2950"/>
                </a:lnTo>
                <a:lnTo>
                  <a:pt x="3324" y="2869"/>
                </a:lnTo>
                <a:lnTo>
                  <a:pt x="3389" y="2786"/>
                </a:lnTo>
                <a:lnTo>
                  <a:pt x="3447" y="2701"/>
                </a:lnTo>
                <a:lnTo>
                  <a:pt x="3499" y="2613"/>
                </a:lnTo>
                <a:lnTo>
                  <a:pt x="3544" y="2522"/>
                </a:lnTo>
                <a:lnTo>
                  <a:pt x="3582" y="2429"/>
                </a:lnTo>
                <a:lnTo>
                  <a:pt x="3613" y="2333"/>
                </a:lnTo>
                <a:lnTo>
                  <a:pt x="3638" y="2235"/>
                </a:lnTo>
                <a:lnTo>
                  <a:pt x="3655" y="2135"/>
                </a:lnTo>
                <a:lnTo>
                  <a:pt x="3665" y="2032"/>
                </a:lnTo>
                <a:lnTo>
                  <a:pt x="3669" y="1927"/>
                </a:lnTo>
                <a:lnTo>
                  <a:pt x="3667" y="1820"/>
                </a:lnTo>
                <a:lnTo>
                  <a:pt x="3656" y="1711"/>
                </a:lnTo>
                <a:lnTo>
                  <a:pt x="3639" y="1606"/>
                </a:lnTo>
                <a:lnTo>
                  <a:pt x="3617" y="1506"/>
                </a:lnTo>
                <a:lnTo>
                  <a:pt x="3588" y="1409"/>
                </a:lnTo>
                <a:lnTo>
                  <a:pt x="3553" y="1316"/>
                </a:lnTo>
                <a:lnTo>
                  <a:pt x="3511" y="1225"/>
                </a:lnTo>
                <a:lnTo>
                  <a:pt x="3464" y="1138"/>
                </a:lnTo>
                <a:lnTo>
                  <a:pt x="3410" y="1055"/>
                </a:lnTo>
                <a:lnTo>
                  <a:pt x="3350" y="975"/>
                </a:lnTo>
                <a:lnTo>
                  <a:pt x="3285" y="898"/>
                </a:lnTo>
                <a:lnTo>
                  <a:pt x="3214" y="825"/>
                </a:lnTo>
                <a:lnTo>
                  <a:pt x="3137" y="755"/>
                </a:lnTo>
                <a:lnTo>
                  <a:pt x="3055" y="688"/>
                </a:lnTo>
                <a:lnTo>
                  <a:pt x="2966" y="626"/>
                </a:lnTo>
                <a:lnTo>
                  <a:pt x="3071" y="314"/>
                </a:lnTo>
                <a:lnTo>
                  <a:pt x="3175" y="0"/>
                </a:lnTo>
                <a:lnTo>
                  <a:pt x="3181" y="2"/>
                </a:lnTo>
                <a:lnTo>
                  <a:pt x="3185" y="5"/>
                </a:lnTo>
                <a:lnTo>
                  <a:pt x="3285" y="63"/>
                </a:lnTo>
                <a:lnTo>
                  <a:pt x="3381" y="124"/>
                </a:lnTo>
                <a:lnTo>
                  <a:pt x="3473" y="192"/>
                </a:lnTo>
                <a:lnTo>
                  <a:pt x="3562" y="263"/>
                </a:lnTo>
                <a:lnTo>
                  <a:pt x="3646" y="340"/>
                </a:lnTo>
                <a:lnTo>
                  <a:pt x="3727" y="421"/>
                </a:lnTo>
                <a:lnTo>
                  <a:pt x="3807" y="510"/>
                </a:lnTo>
                <a:lnTo>
                  <a:pt x="3880" y="601"/>
                </a:lnTo>
                <a:lnTo>
                  <a:pt x="3948" y="696"/>
                </a:lnTo>
                <a:lnTo>
                  <a:pt x="4010" y="793"/>
                </a:lnTo>
                <a:lnTo>
                  <a:pt x="4067" y="894"/>
                </a:lnTo>
                <a:lnTo>
                  <a:pt x="4118" y="997"/>
                </a:lnTo>
                <a:lnTo>
                  <a:pt x="4164" y="1105"/>
                </a:lnTo>
                <a:lnTo>
                  <a:pt x="4205" y="1215"/>
                </a:lnTo>
                <a:lnTo>
                  <a:pt x="4240" y="1327"/>
                </a:lnTo>
                <a:lnTo>
                  <a:pt x="4266" y="1433"/>
                </a:lnTo>
                <a:lnTo>
                  <a:pt x="4287" y="1540"/>
                </a:lnTo>
                <a:lnTo>
                  <a:pt x="4303" y="1647"/>
                </a:lnTo>
                <a:lnTo>
                  <a:pt x="4312" y="1756"/>
                </a:lnTo>
                <a:lnTo>
                  <a:pt x="4317" y="1830"/>
                </a:lnTo>
                <a:lnTo>
                  <a:pt x="4317" y="1983"/>
                </a:lnTo>
                <a:lnTo>
                  <a:pt x="4317" y="1990"/>
                </a:lnTo>
                <a:lnTo>
                  <a:pt x="4316" y="1995"/>
                </a:lnTo>
                <a:lnTo>
                  <a:pt x="4308" y="2099"/>
                </a:lnTo>
                <a:lnTo>
                  <a:pt x="4298" y="2201"/>
                </a:lnTo>
                <a:lnTo>
                  <a:pt x="4278" y="2320"/>
                </a:lnTo>
                <a:lnTo>
                  <a:pt x="4252" y="2438"/>
                </a:lnTo>
                <a:lnTo>
                  <a:pt x="4219" y="2554"/>
                </a:lnTo>
                <a:lnTo>
                  <a:pt x="4180" y="2668"/>
                </a:lnTo>
                <a:lnTo>
                  <a:pt x="4133" y="2782"/>
                </a:lnTo>
                <a:lnTo>
                  <a:pt x="4082" y="2891"/>
                </a:lnTo>
                <a:lnTo>
                  <a:pt x="4024" y="2997"/>
                </a:lnTo>
                <a:lnTo>
                  <a:pt x="3960" y="3099"/>
                </a:lnTo>
                <a:lnTo>
                  <a:pt x="3892" y="3197"/>
                </a:lnTo>
                <a:lnTo>
                  <a:pt x="3819" y="3290"/>
                </a:lnTo>
                <a:lnTo>
                  <a:pt x="3739" y="3381"/>
                </a:lnTo>
                <a:lnTo>
                  <a:pt x="3654" y="3466"/>
                </a:lnTo>
                <a:lnTo>
                  <a:pt x="3565" y="3547"/>
                </a:lnTo>
                <a:lnTo>
                  <a:pt x="3469" y="3624"/>
                </a:lnTo>
                <a:lnTo>
                  <a:pt x="3364" y="3700"/>
                </a:lnTo>
                <a:lnTo>
                  <a:pt x="3257" y="3768"/>
                </a:lnTo>
                <a:lnTo>
                  <a:pt x="3147" y="3830"/>
                </a:lnTo>
                <a:lnTo>
                  <a:pt x="3034" y="3883"/>
                </a:lnTo>
                <a:lnTo>
                  <a:pt x="2921" y="3931"/>
                </a:lnTo>
                <a:lnTo>
                  <a:pt x="2803" y="3971"/>
                </a:lnTo>
                <a:lnTo>
                  <a:pt x="2682" y="4004"/>
                </a:lnTo>
                <a:lnTo>
                  <a:pt x="2559" y="4030"/>
                </a:lnTo>
                <a:lnTo>
                  <a:pt x="2434" y="4050"/>
                </a:lnTo>
                <a:lnTo>
                  <a:pt x="2305" y="4063"/>
                </a:lnTo>
                <a:lnTo>
                  <a:pt x="2237" y="4068"/>
                </a:lnTo>
                <a:lnTo>
                  <a:pt x="2080" y="4068"/>
                </a:lnTo>
                <a:lnTo>
                  <a:pt x="2074" y="4067"/>
                </a:lnTo>
                <a:lnTo>
                  <a:pt x="2067" y="4065"/>
                </a:lnTo>
                <a:lnTo>
                  <a:pt x="1975" y="4059"/>
                </a:lnTo>
                <a:lnTo>
                  <a:pt x="1885" y="4051"/>
                </a:lnTo>
                <a:lnTo>
                  <a:pt x="1765" y="4033"/>
                </a:lnTo>
                <a:lnTo>
                  <a:pt x="1646" y="4006"/>
                </a:lnTo>
                <a:lnTo>
                  <a:pt x="1528" y="3974"/>
                </a:lnTo>
                <a:lnTo>
                  <a:pt x="1413" y="3936"/>
                </a:lnTo>
                <a:lnTo>
                  <a:pt x="1306" y="3893"/>
                </a:lnTo>
                <a:lnTo>
                  <a:pt x="1204" y="3845"/>
                </a:lnTo>
                <a:lnTo>
                  <a:pt x="1105" y="3793"/>
                </a:lnTo>
                <a:lnTo>
                  <a:pt x="1008" y="3737"/>
                </a:lnTo>
                <a:lnTo>
                  <a:pt x="915" y="3674"/>
                </a:lnTo>
                <a:lnTo>
                  <a:pt x="826" y="3607"/>
                </a:lnTo>
                <a:lnTo>
                  <a:pt x="738" y="3535"/>
                </a:lnTo>
                <a:lnTo>
                  <a:pt x="656" y="3458"/>
                </a:lnTo>
                <a:lnTo>
                  <a:pt x="579" y="3379"/>
                </a:lnTo>
                <a:lnTo>
                  <a:pt x="507" y="3298"/>
                </a:lnTo>
                <a:lnTo>
                  <a:pt x="439" y="3213"/>
                </a:lnTo>
                <a:lnTo>
                  <a:pt x="374" y="3125"/>
                </a:lnTo>
                <a:lnTo>
                  <a:pt x="315" y="3034"/>
                </a:lnTo>
                <a:lnTo>
                  <a:pt x="262" y="2939"/>
                </a:lnTo>
                <a:lnTo>
                  <a:pt x="212" y="2841"/>
                </a:lnTo>
                <a:lnTo>
                  <a:pt x="164" y="2734"/>
                </a:lnTo>
                <a:lnTo>
                  <a:pt x="122" y="2626"/>
                </a:lnTo>
                <a:lnTo>
                  <a:pt x="86" y="2516"/>
                </a:lnTo>
                <a:lnTo>
                  <a:pt x="58" y="2404"/>
                </a:lnTo>
                <a:lnTo>
                  <a:pt x="34" y="2291"/>
                </a:lnTo>
                <a:lnTo>
                  <a:pt x="17" y="2176"/>
                </a:lnTo>
                <a:lnTo>
                  <a:pt x="5" y="2059"/>
                </a:lnTo>
                <a:lnTo>
                  <a:pt x="0" y="1983"/>
                </a:lnTo>
                <a:lnTo>
                  <a:pt x="0" y="1828"/>
                </a:lnTo>
                <a:lnTo>
                  <a:pt x="1" y="1817"/>
                </a:lnTo>
                <a:lnTo>
                  <a:pt x="3" y="1808"/>
                </a:lnTo>
                <a:lnTo>
                  <a:pt x="9" y="1719"/>
                </a:lnTo>
                <a:lnTo>
                  <a:pt x="17" y="1631"/>
                </a:lnTo>
                <a:lnTo>
                  <a:pt x="38" y="1502"/>
                </a:lnTo>
                <a:lnTo>
                  <a:pt x="67" y="1372"/>
                </a:lnTo>
                <a:lnTo>
                  <a:pt x="103" y="1245"/>
                </a:lnTo>
                <a:lnTo>
                  <a:pt x="145" y="1126"/>
                </a:lnTo>
                <a:lnTo>
                  <a:pt x="194" y="1009"/>
                </a:lnTo>
                <a:lnTo>
                  <a:pt x="250" y="895"/>
                </a:lnTo>
                <a:lnTo>
                  <a:pt x="313" y="785"/>
                </a:lnTo>
                <a:lnTo>
                  <a:pt x="381" y="679"/>
                </a:lnTo>
                <a:lnTo>
                  <a:pt x="457" y="577"/>
                </a:lnTo>
                <a:lnTo>
                  <a:pt x="530" y="488"/>
                </a:lnTo>
                <a:lnTo>
                  <a:pt x="607" y="403"/>
                </a:lnTo>
                <a:lnTo>
                  <a:pt x="690" y="323"/>
                </a:lnTo>
                <a:lnTo>
                  <a:pt x="775" y="247"/>
                </a:lnTo>
                <a:lnTo>
                  <a:pt x="865" y="176"/>
                </a:lnTo>
                <a:lnTo>
                  <a:pt x="960" y="110"/>
                </a:lnTo>
                <a:lnTo>
                  <a:pt x="1058" y="48"/>
                </a:lnTo>
                <a:lnTo>
                  <a:pt x="1100" y="23"/>
                </a:lnTo>
                <a:lnTo>
                  <a:pt x="1142"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06" name="Freeform 8"/>
          <p:cNvSpPr>
            <a:spLocks/>
          </p:cNvSpPr>
          <p:nvPr/>
        </p:nvSpPr>
        <p:spPr bwMode="auto">
          <a:xfrm>
            <a:off x="7223524" y="5421670"/>
            <a:ext cx="57675" cy="93121"/>
          </a:xfrm>
          <a:custGeom>
            <a:avLst/>
            <a:gdLst>
              <a:gd name="T0" fmla="*/ 292 w 461"/>
              <a:gd name="T1" fmla="*/ 0 h 738"/>
              <a:gd name="T2" fmla="*/ 365 w 461"/>
              <a:gd name="T3" fmla="*/ 12 h 738"/>
              <a:gd name="T4" fmla="*/ 419 w 461"/>
              <a:gd name="T5" fmla="*/ 25 h 738"/>
              <a:gd name="T6" fmla="*/ 406 w 461"/>
              <a:gd name="T7" fmla="*/ 139 h 738"/>
              <a:gd name="T8" fmla="*/ 298 w 461"/>
              <a:gd name="T9" fmla="*/ 116 h 738"/>
              <a:gd name="T10" fmla="*/ 232 w 461"/>
              <a:gd name="T11" fmla="*/ 116 h 738"/>
              <a:gd name="T12" fmla="*/ 182 w 461"/>
              <a:gd name="T13" fmla="*/ 137 h 738"/>
              <a:gd name="T14" fmla="*/ 157 w 461"/>
              <a:gd name="T15" fmla="*/ 169 h 738"/>
              <a:gd name="T16" fmla="*/ 148 w 461"/>
              <a:gd name="T17" fmla="*/ 210 h 738"/>
              <a:gd name="T18" fmla="*/ 158 w 461"/>
              <a:gd name="T19" fmla="*/ 245 h 738"/>
              <a:gd name="T20" fmla="*/ 179 w 461"/>
              <a:gd name="T21" fmla="*/ 268 h 738"/>
              <a:gd name="T22" fmla="*/ 237 w 461"/>
              <a:gd name="T23" fmla="*/ 296 h 738"/>
              <a:gd name="T24" fmla="*/ 319 w 461"/>
              <a:gd name="T25" fmla="*/ 330 h 738"/>
              <a:gd name="T26" fmla="*/ 391 w 461"/>
              <a:gd name="T27" fmla="*/ 371 h 738"/>
              <a:gd name="T28" fmla="*/ 437 w 461"/>
              <a:gd name="T29" fmla="*/ 425 h 738"/>
              <a:gd name="T30" fmla="*/ 458 w 461"/>
              <a:gd name="T31" fmla="*/ 489 h 738"/>
              <a:gd name="T32" fmla="*/ 458 w 461"/>
              <a:gd name="T33" fmla="*/ 557 h 738"/>
              <a:gd name="T34" fmla="*/ 442 w 461"/>
              <a:gd name="T35" fmla="*/ 615 h 738"/>
              <a:gd name="T36" fmla="*/ 408 w 461"/>
              <a:gd name="T37" fmla="*/ 666 h 738"/>
              <a:gd name="T38" fmla="*/ 356 w 461"/>
              <a:gd name="T39" fmla="*/ 704 h 738"/>
              <a:gd name="T40" fmla="*/ 298 w 461"/>
              <a:gd name="T41" fmla="*/ 726 h 738"/>
              <a:gd name="T42" fmla="*/ 204 w 461"/>
              <a:gd name="T43" fmla="*/ 738 h 738"/>
              <a:gd name="T44" fmla="*/ 81 w 461"/>
              <a:gd name="T45" fmla="*/ 727 h 738"/>
              <a:gd name="T46" fmla="*/ 18 w 461"/>
              <a:gd name="T47" fmla="*/ 711 h 738"/>
              <a:gd name="T48" fmla="*/ 14 w 461"/>
              <a:gd name="T49" fmla="*/ 707 h 738"/>
              <a:gd name="T50" fmla="*/ 12 w 461"/>
              <a:gd name="T51" fmla="*/ 704 h 738"/>
              <a:gd name="T52" fmla="*/ 55 w 461"/>
              <a:gd name="T53" fmla="*/ 596 h 738"/>
              <a:gd name="T54" fmla="*/ 120 w 461"/>
              <a:gd name="T55" fmla="*/ 618 h 738"/>
              <a:gd name="T56" fmla="*/ 194 w 461"/>
              <a:gd name="T57" fmla="*/ 625 h 738"/>
              <a:gd name="T58" fmla="*/ 253 w 461"/>
              <a:gd name="T59" fmla="*/ 611 h 738"/>
              <a:gd name="T60" fmla="*/ 292 w 461"/>
              <a:gd name="T61" fmla="*/ 584 h 738"/>
              <a:gd name="T62" fmla="*/ 311 w 461"/>
              <a:gd name="T63" fmla="*/ 546 h 738"/>
              <a:gd name="T64" fmla="*/ 306 w 461"/>
              <a:gd name="T65" fmla="*/ 506 h 738"/>
              <a:gd name="T66" fmla="*/ 279 w 461"/>
              <a:gd name="T67" fmla="*/ 472 h 738"/>
              <a:gd name="T68" fmla="*/ 222 w 461"/>
              <a:gd name="T69" fmla="*/ 442 h 738"/>
              <a:gd name="T70" fmla="*/ 162 w 461"/>
              <a:gd name="T71" fmla="*/ 414 h 738"/>
              <a:gd name="T72" fmla="*/ 97 w 461"/>
              <a:gd name="T73" fmla="*/ 384 h 738"/>
              <a:gd name="T74" fmla="*/ 46 w 461"/>
              <a:gd name="T75" fmla="*/ 345 h 738"/>
              <a:gd name="T76" fmla="*/ 13 w 461"/>
              <a:gd name="T77" fmla="*/ 295 h 738"/>
              <a:gd name="T78" fmla="*/ 0 w 461"/>
              <a:gd name="T79" fmla="*/ 235 h 738"/>
              <a:gd name="T80" fmla="*/ 5 w 461"/>
              <a:gd name="T81" fmla="*/ 165 h 738"/>
              <a:gd name="T82" fmla="*/ 27 w 461"/>
              <a:gd name="T83" fmla="*/ 105 h 738"/>
              <a:gd name="T84" fmla="*/ 65 w 461"/>
              <a:gd name="T85" fmla="*/ 59 h 738"/>
              <a:gd name="T86" fmla="*/ 118 w 461"/>
              <a:gd name="T87" fmla="*/ 27 h 738"/>
              <a:gd name="T88" fmla="*/ 181 w 461"/>
              <a:gd name="T89" fmla="*/ 7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1" h="738">
                <a:moveTo>
                  <a:pt x="215" y="0"/>
                </a:moveTo>
                <a:lnTo>
                  <a:pt x="292" y="0"/>
                </a:lnTo>
                <a:lnTo>
                  <a:pt x="328" y="6"/>
                </a:lnTo>
                <a:lnTo>
                  <a:pt x="365" y="12"/>
                </a:lnTo>
                <a:lnTo>
                  <a:pt x="391" y="19"/>
                </a:lnTo>
                <a:lnTo>
                  <a:pt x="419" y="25"/>
                </a:lnTo>
                <a:lnTo>
                  <a:pt x="412" y="84"/>
                </a:lnTo>
                <a:lnTo>
                  <a:pt x="406" y="139"/>
                </a:lnTo>
                <a:lnTo>
                  <a:pt x="352" y="126"/>
                </a:lnTo>
                <a:lnTo>
                  <a:pt x="298" y="116"/>
                </a:lnTo>
                <a:lnTo>
                  <a:pt x="264" y="113"/>
                </a:lnTo>
                <a:lnTo>
                  <a:pt x="232" y="116"/>
                </a:lnTo>
                <a:lnTo>
                  <a:pt x="200" y="126"/>
                </a:lnTo>
                <a:lnTo>
                  <a:pt x="182" y="137"/>
                </a:lnTo>
                <a:lnTo>
                  <a:pt x="167" y="152"/>
                </a:lnTo>
                <a:lnTo>
                  <a:pt x="157" y="169"/>
                </a:lnTo>
                <a:lnTo>
                  <a:pt x="150" y="189"/>
                </a:lnTo>
                <a:lnTo>
                  <a:pt x="148" y="210"/>
                </a:lnTo>
                <a:lnTo>
                  <a:pt x="152" y="231"/>
                </a:lnTo>
                <a:lnTo>
                  <a:pt x="158" y="245"/>
                </a:lnTo>
                <a:lnTo>
                  <a:pt x="167" y="257"/>
                </a:lnTo>
                <a:lnTo>
                  <a:pt x="179" y="268"/>
                </a:lnTo>
                <a:lnTo>
                  <a:pt x="192" y="275"/>
                </a:lnTo>
                <a:lnTo>
                  <a:pt x="237" y="296"/>
                </a:lnTo>
                <a:lnTo>
                  <a:pt x="281" y="315"/>
                </a:lnTo>
                <a:lnTo>
                  <a:pt x="319" y="330"/>
                </a:lnTo>
                <a:lnTo>
                  <a:pt x="356" y="349"/>
                </a:lnTo>
                <a:lnTo>
                  <a:pt x="391" y="371"/>
                </a:lnTo>
                <a:lnTo>
                  <a:pt x="417" y="397"/>
                </a:lnTo>
                <a:lnTo>
                  <a:pt x="437" y="425"/>
                </a:lnTo>
                <a:lnTo>
                  <a:pt x="450" y="456"/>
                </a:lnTo>
                <a:lnTo>
                  <a:pt x="458" y="489"/>
                </a:lnTo>
                <a:lnTo>
                  <a:pt x="461" y="525"/>
                </a:lnTo>
                <a:lnTo>
                  <a:pt x="458" y="557"/>
                </a:lnTo>
                <a:lnTo>
                  <a:pt x="453" y="586"/>
                </a:lnTo>
                <a:lnTo>
                  <a:pt x="442" y="615"/>
                </a:lnTo>
                <a:lnTo>
                  <a:pt x="428" y="641"/>
                </a:lnTo>
                <a:lnTo>
                  <a:pt x="408" y="666"/>
                </a:lnTo>
                <a:lnTo>
                  <a:pt x="383" y="687"/>
                </a:lnTo>
                <a:lnTo>
                  <a:pt x="356" y="704"/>
                </a:lnTo>
                <a:lnTo>
                  <a:pt x="328" y="717"/>
                </a:lnTo>
                <a:lnTo>
                  <a:pt x="298" y="726"/>
                </a:lnTo>
                <a:lnTo>
                  <a:pt x="266" y="732"/>
                </a:lnTo>
                <a:lnTo>
                  <a:pt x="204" y="738"/>
                </a:lnTo>
                <a:lnTo>
                  <a:pt x="143" y="735"/>
                </a:lnTo>
                <a:lnTo>
                  <a:pt x="81" y="727"/>
                </a:lnTo>
                <a:lnTo>
                  <a:pt x="19" y="711"/>
                </a:lnTo>
                <a:lnTo>
                  <a:pt x="18" y="711"/>
                </a:lnTo>
                <a:lnTo>
                  <a:pt x="16" y="709"/>
                </a:lnTo>
                <a:lnTo>
                  <a:pt x="14" y="707"/>
                </a:lnTo>
                <a:lnTo>
                  <a:pt x="13" y="705"/>
                </a:lnTo>
                <a:lnTo>
                  <a:pt x="12" y="704"/>
                </a:lnTo>
                <a:lnTo>
                  <a:pt x="23" y="583"/>
                </a:lnTo>
                <a:lnTo>
                  <a:pt x="55" y="596"/>
                </a:lnTo>
                <a:lnTo>
                  <a:pt x="85" y="608"/>
                </a:lnTo>
                <a:lnTo>
                  <a:pt x="120" y="618"/>
                </a:lnTo>
                <a:lnTo>
                  <a:pt x="157" y="624"/>
                </a:lnTo>
                <a:lnTo>
                  <a:pt x="194" y="625"/>
                </a:lnTo>
                <a:lnTo>
                  <a:pt x="230" y="618"/>
                </a:lnTo>
                <a:lnTo>
                  <a:pt x="253" y="611"/>
                </a:lnTo>
                <a:lnTo>
                  <a:pt x="275" y="599"/>
                </a:lnTo>
                <a:lnTo>
                  <a:pt x="292" y="584"/>
                </a:lnTo>
                <a:lnTo>
                  <a:pt x="305" y="566"/>
                </a:lnTo>
                <a:lnTo>
                  <a:pt x="311" y="546"/>
                </a:lnTo>
                <a:lnTo>
                  <a:pt x="311" y="525"/>
                </a:lnTo>
                <a:lnTo>
                  <a:pt x="306" y="506"/>
                </a:lnTo>
                <a:lnTo>
                  <a:pt x="296" y="488"/>
                </a:lnTo>
                <a:lnTo>
                  <a:pt x="279" y="472"/>
                </a:lnTo>
                <a:lnTo>
                  <a:pt x="251" y="456"/>
                </a:lnTo>
                <a:lnTo>
                  <a:pt x="222" y="442"/>
                </a:lnTo>
                <a:lnTo>
                  <a:pt x="195" y="429"/>
                </a:lnTo>
                <a:lnTo>
                  <a:pt x="162" y="414"/>
                </a:lnTo>
                <a:lnTo>
                  <a:pt x="128" y="400"/>
                </a:lnTo>
                <a:lnTo>
                  <a:pt x="97" y="384"/>
                </a:lnTo>
                <a:lnTo>
                  <a:pt x="68" y="366"/>
                </a:lnTo>
                <a:lnTo>
                  <a:pt x="46" y="345"/>
                </a:lnTo>
                <a:lnTo>
                  <a:pt x="27" y="321"/>
                </a:lnTo>
                <a:lnTo>
                  <a:pt x="13" y="295"/>
                </a:lnTo>
                <a:lnTo>
                  <a:pt x="5" y="266"/>
                </a:lnTo>
                <a:lnTo>
                  <a:pt x="0" y="235"/>
                </a:lnTo>
                <a:lnTo>
                  <a:pt x="0" y="202"/>
                </a:lnTo>
                <a:lnTo>
                  <a:pt x="5" y="165"/>
                </a:lnTo>
                <a:lnTo>
                  <a:pt x="14" y="134"/>
                </a:lnTo>
                <a:lnTo>
                  <a:pt x="27" y="105"/>
                </a:lnTo>
                <a:lnTo>
                  <a:pt x="44" y="80"/>
                </a:lnTo>
                <a:lnTo>
                  <a:pt x="65" y="59"/>
                </a:lnTo>
                <a:lnTo>
                  <a:pt x="90" y="41"/>
                </a:lnTo>
                <a:lnTo>
                  <a:pt x="118" y="27"/>
                </a:lnTo>
                <a:lnTo>
                  <a:pt x="148" y="15"/>
                </a:lnTo>
                <a:lnTo>
                  <a:pt x="181" y="7"/>
                </a:lnTo>
                <a:lnTo>
                  <a:pt x="215"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07" name="Freeform 9"/>
          <p:cNvSpPr>
            <a:spLocks noEditPoints="1"/>
          </p:cNvSpPr>
          <p:nvPr/>
        </p:nvSpPr>
        <p:spPr bwMode="auto">
          <a:xfrm>
            <a:off x="7068054" y="5525641"/>
            <a:ext cx="326739" cy="329075"/>
          </a:xfrm>
          <a:custGeom>
            <a:avLst/>
            <a:gdLst>
              <a:gd name="T0" fmla="*/ 1303 w 2605"/>
              <a:gd name="T1" fmla="*/ 2453 h 2608"/>
              <a:gd name="T2" fmla="*/ 456 w 2605"/>
              <a:gd name="T3" fmla="*/ 983 h 2608"/>
              <a:gd name="T4" fmla="*/ 1609 w 2605"/>
              <a:gd name="T5" fmla="*/ 399 h 2608"/>
              <a:gd name="T6" fmla="*/ 1452 w 2605"/>
              <a:gd name="T7" fmla="*/ 473 h 2608"/>
              <a:gd name="T8" fmla="*/ 1334 w 2605"/>
              <a:gd name="T9" fmla="*/ 594 h 2608"/>
              <a:gd name="T10" fmla="*/ 1244 w 2605"/>
              <a:gd name="T11" fmla="*/ 557 h 2608"/>
              <a:gd name="T12" fmla="*/ 1129 w 2605"/>
              <a:gd name="T13" fmla="*/ 454 h 2608"/>
              <a:gd name="T14" fmla="*/ 973 w 2605"/>
              <a:gd name="T15" fmla="*/ 393 h 2608"/>
              <a:gd name="T16" fmla="*/ 792 w 2605"/>
              <a:gd name="T17" fmla="*/ 392 h 2608"/>
              <a:gd name="T18" fmla="*/ 630 w 2605"/>
              <a:gd name="T19" fmla="*/ 454 h 2608"/>
              <a:gd name="T20" fmla="*/ 521 w 2605"/>
              <a:gd name="T21" fmla="*/ 547 h 2608"/>
              <a:gd name="T22" fmla="*/ 452 w 2605"/>
              <a:gd name="T23" fmla="*/ 659 h 2608"/>
              <a:gd name="T24" fmla="*/ 416 w 2605"/>
              <a:gd name="T25" fmla="*/ 770 h 2608"/>
              <a:gd name="T26" fmla="*/ 2198 w 2605"/>
              <a:gd name="T27" fmla="*/ 838 h 2608"/>
              <a:gd name="T28" fmla="*/ 2185 w 2605"/>
              <a:gd name="T29" fmla="*/ 731 h 2608"/>
              <a:gd name="T30" fmla="*/ 2138 w 2605"/>
              <a:gd name="T31" fmla="*/ 617 h 2608"/>
              <a:gd name="T32" fmla="*/ 2054 w 2605"/>
              <a:gd name="T33" fmla="*/ 509 h 2608"/>
              <a:gd name="T34" fmla="*/ 1930 w 2605"/>
              <a:gd name="T35" fmla="*/ 427 h 2608"/>
              <a:gd name="T36" fmla="*/ 1740 w 2605"/>
              <a:gd name="T37" fmla="*/ 384 h 2608"/>
              <a:gd name="T38" fmla="*/ 1502 w 2605"/>
              <a:gd name="T39" fmla="*/ 16 h 2608"/>
              <a:gd name="T40" fmla="*/ 1782 w 2605"/>
              <a:gd name="T41" fmla="*/ 90 h 2608"/>
              <a:gd name="T42" fmla="*/ 2032 w 2605"/>
              <a:gd name="T43" fmla="*/ 223 h 2608"/>
              <a:gd name="T44" fmla="*/ 2247 w 2605"/>
              <a:gd name="T45" fmla="*/ 405 h 2608"/>
              <a:gd name="T46" fmla="*/ 2418 w 2605"/>
              <a:gd name="T47" fmla="*/ 629 h 2608"/>
              <a:gd name="T48" fmla="*/ 2538 w 2605"/>
              <a:gd name="T49" fmla="*/ 888 h 2608"/>
              <a:gd name="T50" fmla="*/ 2600 w 2605"/>
              <a:gd name="T51" fmla="*/ 1173 h 2608"/>
              <a:gd name="T52" fmla="*/ 2593 w 2605"/>
              <a:gd name="T53" fmla="*/ 1481 h 2608"/>
              <a:gd name="T54" fmla="*/ 2520 w 2605"/>
              <a:gd name="T55" fmla="*/ 1772 h 2608"/>
              <a:gd name="T56" fmla="*/ 2384 w 2605"/>
              <a:gd name="T57" fmla="*/ 2032 h 2608"/>
              <a:gd name="T58" fmla="*/ 2195 w 2605"/>
              <a:gd name="T59" fmla="*/ 2253 h 2608"/>
              <a:gd name="T60" fmla="*/ 1964 w 2605"/>
              <a:gd name="T61" fmla="*/ 2429 h 2608"/>
              <a:gd name="T62" fmla="*/ 1695 w 2605"/>
              <a:gd name="T63" fmla="*/ 2548 h 2608"/>
              <a:gd name="T64" fmla="*/ 1401 w 2605"/>
              <a:gd name="T65" fmla="*/ 2604 h 2608"/>
              <a:gd name="T66" fmla="*/ 1096 w 2605"/>
              <a:gd name="T67" fmla="*/ 2593 h 2608"/>
              <a:gd name="T68" fmla="*/ 812 w 2605"/>
              <a:gd name="T69" fmla="*/ 2513 h 2608"/>
              <a:gd name="T70" fmla="*/ 558 w 2605"/>
              <a:gd name="T71" fmla="*/ 2374 h 2608"/>
              <a:gd name="T72" fmla="*/ 341 w 2605"/>
              <a:gd name="T73" fmla="*/ 2184 h 2608"/>
              <a:gd name="T74" fmla="*/ 170 w 2605"/>
              <a:gd name="T75" fmla="*/ 1950 h 2608"/>
              <a:gd name="T76" fmla="*/ 55 w 2605"/>
              <a:gd name="T77" fmla="*/ 1680 h 2608"/>
              <a:gd name="T78" fmla="*/ 3 w 2605"/>
              <a:gd name="T79" fmla="*/ 1383 h 2608"/>
              <a:gd name="T80" fmla="*/ 20 w 2605"/>
              <a:gd name="T81" fmla="*/ 1079 h 2608"/>
              <a:gd name="T82" fmla="*/ 101 w 2605"/>
              <a:gd name="T83" fmla="*/ 801 h 2608"/>
              <a:gd name="T84" fmla="*/ 238 w 2605"/>
              <a:gd name="T85" fmla="*/ 553 h 2608"/>
              <a:gd name="T86" fmla="*/ 424 w 2605"/>
              <a:gd name="T87" fmla="*/ 340 h 2608"/>
              <a:gd name="T88" fmla="*/ 653 w 2605"/>
              <a:gd name="T89" fmla="*/ 173 h 2608"/>
              <a:gd name="T90" fmla="*/ 915 w 2605"/>
              <a:gd name="T91" fmla="*/ 59 h 2608"/>
              <a:gd name="T92" fmla="*/ 1203 w 2605"/>
              <a:gd name="T93" fmla="*/ 4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5" h="2608">
                <a:moveTo>
                  <a:pt x="456" y="983"/>
                </a:moveTo>
                <a:lnTo>
                  <a:pt x="879" y="1718"/>
                </a:lnTo>
                <a:lnTo>
                  <a:pt x="1303" y="2453"/>
                </a:lnTo>
                <a:lnTo>
                  <a:pt x="1727" y="1718"/>
                </a:lnTo>
                <a:lnTo>
                  <a:pt x="2150" y="983"/>
                </a:lnTo>
                <a:lnTo>
                  <a:pt x="456" y="983"/>
                </a:lnTo>
                <a:close/>
                <a:moveTo>
                  <a:pt x="1740" y="384"/>
                </a:moveTo>
                <a:lnTo>
                  <a:pt x="1674" y="386"/>
                </a:lnTo>
                <a:lnTo>
                  <a:pt x="1609" y="399"/>
                </a:lnTo>
                <a:lnTo>
                  <a:pt x="1553" y="418"/>
                </a:lnTo>
                <a:lnTo>
                  <a:pt x="1500" y="443"/>
                </a:lnTo>
                <a:lnTo>
                  <a:pt x="1452" y="473"/>
                </a:lnTo>
                <a:lnTo>
                  <a:pt x="1409" y="508"/>
                </a:lnTo>
                <a:lnTo>
                  <a:pt x="1369" y="549"/>
                </a:lnTo>
                <a:lnTo>
                  <a:pt x="1334" y="594"/>
                </a:lnTo>
                <a:lnTo>
                  <a:pt x="1303" y="646"/>
                </a:lnTo>
                <a:lnTo>
                  <a:pt x="1275" y="600"/>
                </a:lnTo>
                <a:lnTo>
                  <a:pt x="1244" y="557"/>
                </a:lnTo>
                <a:lnTo>
                  <a:pt x="1210" y="519"/>
                </a:lnTo>
                <a:lnTo>
                  <a:pt x="1172" y="484"/>
                </a:lnTo>
                <a:lnTo>
                  <a:pt x="1129" y="454"/>
                </a:lnTo>
                <a:lnTo>
                  <a:pt x="1083" y="429"/>
                </a:lnTo>
                <a:lnTo>
                  <a:pt x="1033" y="410"/>
                </a:lnTo>
                <a:lnTo>
                  <a:pt x="973" y="393"/>
                </a:lnTo>
                <a:lnTo>
                  <a:pt x="913" y="384"/>
                </a:lnTo>
                <a:lnTo>
                  <a:pt x="852" y="384"/>
                </a:lnTo>
                <a:lnTo>
                  <a:pt x="792" y="392"/>
                </a:lnTo>
                <a:lnTo>
                  <a:pt x="733" y="407"/>
                </a:lnTo>
                <a:lnTo>
                  <a:pt x="676" y="429"/>
                </a:lnTo>
                <a:lnTo>
                  <a:pt x="630" y="454"/>
                </a:lnTo>
                <a:lnTo>
                  <a:pt x="589" y="482"/>
                </a:lnTo>
                <a:lnTo>
                  <a:pt x="553" y="513"/>
                </a:lnTo>
                <a:lnTo>
                  <a:pt x="521" y="547"/>
                </a:lnTo>
                <a:lnTo>
                  <a:pt x="494" y="584"/>
                </a:lnTo>
                <a:lnTo>
                  <a:pt x="470" y="621"/>
                </a:lnTo>
                <a:lnTo>
                  <a:pt x="452" y="659"/>
                </a:lnTo>
                <a:lnTo>
                  <a:pt x="436" y="697"/>
                </a:lnTo>
                <a:lnTo>
                  <a:pt x="424" y="735"/>
                </a:lnTo>
                <a:lnTo>
                  <a:pt x="416" y="770"/>
                </a:lnTo>
                <a:lnTo>
                  <a:pt x="413" y="805"/>
                </a:lnTo>
                <a:lnTo>
                  <a:pt x="413" y="838"/>
                </a:lnTo>
                <a:lnTo>
                  <a:pt x="2198" y="838"/>
                </a:lnTo>
                <a:lnTo>
                  <a:pt x="2198" y="804"/>
                </a:lnTo>
                <a:lnTo>
                  <a:pt x="2193" y="769"/>
                </a:lnTo>
                <a:lnTo>
                  <a:pt x="2185" y="731"/>
                </a:lnTo>
                <a:lnTo>
                  <a:pt x="2173" y="693"/>
                </a:lnTo>
                <a:lnTo>
                  <a:pt x="2158" y="655"/>
                </a:lnTo>
                <a:lnTo>
                  <a:pt x="2138" y="617"/>
                </a:lnTo>
                <a:lnTo>
                  <a:pt x="2114" y="579"/>
                </a:lnTo>
                <a:lnTo>
                  <a:pt x="2086" y="543"/>
                </a:lnTo>
                <a:lnTo>
                  <a:pt x="2054" y="509"/>
                </a:lnTo>
                <a:lnTo>
                  <a:pt x="2017" y="479"/>
                </a:lnTo>
                <a:lnTo>
                  <a:pt x="1976" y="452"/>
                </a:lnTo>
                <a:lnTo>
                  <a:pt x="1930" y="427"/>
                </a:lnTo>
                <a:lnTo>
                  <a:pt x="1867" y="403"/>
                </a:lnTo>
                <a:lnTo>
                  <a:pt x="1804" y="389"/>
                </a:lnTo>
                <a:lnTo>
                  <a:pt x="1740" y="384"/>
                </a:lnTo>
                <a:close/>
                <a:moveTo>
                  <a:pt x="1303" y="0"/>
                </a:moveTo>
                <a:lnTo>
                  <a:pt x="1403" y="4"/>
                </a:lnTo>
                <a:lnTo>
                  <a:pt x="1502" y="16"/>
                </a:lnTo>
                <a:lnTo>
                  <a:pt x="1597" y="34"/>
                </a:lnTo>
                <a:lnTo>
                  <a:pt x="1690" y="59"/>
                </a:lnTo>
                <a:lnTo>
                  <a:pt x="1782" y="90"/>
                </a:lnTo>
                <a:lnTo>
                  <a:pt x="1868" y="128"/>
                </a:lnTo>
                <a:lnTo>
                  <a:pt x="1952" y="173"/>
                </a:lnTo>
                <a:lnTo>
                  <a:pt x="2032" y="223"/>
                </a:lnTo>
                <a:lnTo>
                  <a:pt x="2108" y="279"/>
                </a:lnTo>
                <a:lnTo>
                  <a:pt x="2180" y="339"/>
                </a:lnTo>
                <a:lnTo>
                  <a:pt x="2247" y="405"/>
                </a:lnTo>
                <a:lnTo>
                  <a:pt x="2309" y="475"/>
                </a:lnTo>
                <a:lnTo>
                  <a:pt x="2367" y="550"/>
                </a:lnTo>
                <a:lnTo>
                  <a:pt x="2418" y="629"/>
                </a:lnTo>
                <a:lnTo>
                  <a:pt x="2464" y="712"/>
                </a:lnTo>
                <a:lnTo>
                  <a:pt x="2504" y="797"/>
                </a:lnTo>
                <a:lnTo>
                  <a:pt x="2538" y="888"/>
                </a:lnTo>
                <a:lnTo>
                  <a:pt x="2566" y="979"/>
                </a:lnTo>
                <a:lnTo>
                  <a:pt x="2586" y="1075"/>
                </a:lnTo>
                <a:lnTo>
                  <a:pt x="2600" y="1173"/>
                </a:lnTo>
                <a:lnTo>
                  <a:pt x="2605" y="1273"/>
                </a:lnTo>
                <a:lnTo>
                  <a:pt x="2604" y="1378"/>
                </a:lnTo>
                <a:lnTo>
                  <a:pt x="2593" y="1481"/>
                </a:lnTo>
                <a:lnTo>
                  <a:pt x="2576" y="1580"/>
                </a:lnTo>
                <a:lnTo>
                  <a:pt x="2552" y="1677"/>
                </a:lnTo>
                <a:lnTo>
                  <a:pt x="2520" y="1772"/>
                </a:lnTo>
                <a:lnTo>
                  <a:pt x="2481" y="1862"/>
                </a:lnTo>
                <a:lnTo>
                  <a:pt x="2435" y="1950"/>
                </a:lnTo>
                <a:lnTo>
                  <a:pt x="2384" y="2032"/>
                </a:lnTo>
                <a:lnTo>
                  <a:pt x="2326" y="2111"/>
                </a:lnTo>
                <a:lnTo>
                  <a:pt x="2264" y="2185"/>
                </a:lnTo>
                <a:lnTo>
                  <a:pt x="2195" y="2253"/>
                </a:lnTo>
                <a:lnTo>
                  <a:pt x="2123" y="2318"/>
                </a:lnTo>
                <a:lnTo>
                  <a:pt x="2046" y="2377"/>
                </a:lnTo>
                <a:lnTo>
                  <a:pt x="1964" y="2429"/>
                </a:lnTo>
                <a:lnTo>
                  <a:pt x="1877" y="2475"/>
                </a:lnTo>
                <a:lnTo>
                  <a:pt x="1788" y="2515"/>
                </a:lnTo>
                <a:lnTo>
                  <a:pt x="1695" y="2548"/>
                </a:lnTo>
                <a:lnTo>
                  <a:pt x="1600" y="2574"/>
                </a:lnTo>
                <a:lnTo>
                  <a:pt x="1502" y="2594"/>
                </a:lnTo>
                <a:lnTo>
                  <a:pt x="1401" y="2604"/>
                </a:lnTo>
                <a:lnTo>
                  <a:pt x="1297" y="2608"/>
                </a:lnTo>
                <a:lnTo>
                  <a:pt x="1195" y="2604"/>
                </a:lnTo>
                <a:lnTo>
                  <a:pt x="1096" y="2593"/>
                </a:lnTo>
                <a:lnTo>
                  <a:pt x="999" y="2573"/>
                </a:lnTo>
                <a:lnTo>
                  <a:pt x="903" y="2545"/>
                </a:lnTo>
                <a:lnTo>
                  <a:pt x="812" y="2513"/>
                </a:lnTo>
                <a:lnTo>
                  <a:pt x="723" y="2472"/>
                </a:lnTo>
                <a:lnTo>
                  <a:pt x="638" y="2426"/>
                </a:lnTo>
                <a:lnTo>
                  <a:pt x="558" y="2374"/>
                </a:lnTo>
                <a:lnTo>
                  <a:pt x="481" y="2316"/>
                </a:lnTo>
                <a:lnTo>
                  <a:pt x="409" y="2252"/>
                </a:lnTo>
                <a:lnTo>
                  <a:pt x="341" y="2184"/>
                </a:lnTo>
                <a:lnTo>
                  <a:pt x="279" y="2111"/>
                </a:lnTo>
                <a:lnTo>
                  <a:pt x="221" y="2032"/>
                </a:lnTo>
                <a:lnTo>
                  <a:pt x="170" y="1950"/>
                </a:lnTo>
                <a:lnTo>
                  <a:pt x="126" y="1863"/>
                </a:lnTo>
                <a:lnTo>
                  <a:pt x="87" y="1774"/>
                </a:lnTo>
                <a:lnTo>
                  <a:pt x="55" y="1680"/>
                </a:lnTo>
                <a:lnTo>
                  <a:pt x="30" y="1583"/>
                </a:lnTo>
                <a:lnTo>
                  <a:pt x="12" y="1484"/>
                </a:lnTo>
                <a:lnTo>
                  <a:pt x="3" y="1383"/>
                </a:lnTo>
                <a:lnTo>
                  <a:pt x="0" y="1278"/>
                </a:lnTo>
                <a:lnTo>
                  <a:pt x="7" y="1177"/>
                </a:lnTo>
                <a:lnTo>
                  <a:pt x="20" y="1079"/>
                </a:lnTo>
                <a:lnTo>
                  <a:pt x="39" y="983"/>
                </a:lnTo>
                <a:lnTo>
                  <a:pt x="67" y="890"/>
                </a:lnTo>
                <a:lnTo>
                  <a:pt x="101" y="801"/>
                </a:lnTo>
                <a:lnTo>
                  <a:pt x="140" y="715"/>
                </a:lnTo>
                <a:lnTo>
                  <a:pt x="186" y="631"/>
                </a:lnTo>
                <a:lnTo>
                  <a:pt x="238" y="553"/>
                </a:lnTo>
                <a:lnTo>
                  <a:pt x="295" y="477"/>
                </a:lnTo>
                <a:lnTo>
                  <a:pt x="358" y="406"/>
                </a:lnTo>
                <a:lnTo>
                  <a:pt x="424" y="340"/>
                </a:lnTo>
                <a:lnTo>
                  <a:pt x="496" y="279"/>
                </a:lnTo>
                <a:lnTo>
                  <a:pt x="572" y="224"/>
                </a:lnTo>
                <a:lnTo>
                  <a:pt x="653" y="173"/>
                </a:lnTo>
                <a:lnTo>
                  <a:pt x="737" y="130"/>
                </a:lnTo>
                <a:lnTo>
                  <a:pt x="824" y="90"/>
                </a:lnTo>
                <a:lnTo>
                  <a:pt x="915" y="59"/>
                </a:lnTo>
                <a:lnTo>
                  <a:pt x="1008" y="34"/>
                </a:lnTo>
                <a:lnTo>
                  <a:pt x="1104" y="16"/>
                </a:lnTo>
                <a:lnTo>
                  <a:pt x="1203" y="4"/>
                </a:lnTo>
                <a:lnTo>
                  <a:pt x="1303" y="0"/>
                </a:lnTo>
                <a:close/>
              </a:path>
            </a:pathLst>
          </a:custGeom>
          <a:solidFill>
            <a:schemeClr val="tx1"/>
          </a:solidFill>
          <a:ln w="0">
            <a:solidFill>
              <a:schemeClr val="tx1"/>
            </a:solid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08" name="Freeform 10"/>
          <p:cNvSpPr>
            <a:spLocks noEditPoints="1"/>
          </p:cNvSpPr>
          <p:nvPr/>
        </p:nvSpPr>
        <p:spPr bwMode="auto">
          <a:xfrm>
            <a:off x="7150804" y="5423436"/>
            <a:ext cx="62439" cy="89840"/>
          </a:xfrm>
          <a:custGeom>
            <a:avLst/>
            <a:gdLst>
              <a:gd name="T0" fmla="*/ 144 w 499"/>
              <a:gd name="T1" fmla="*/ 600 h 713"/>
              <a:gd name="T2" fmla="*/ 216 w 499"/>
              <a:gd name="T3" fmla="*/ 600 h 713"/>
              <a:gd name="T4" fmla="*/ 294 w 499"/>
              <a:gd name="T5" fmla="*/ 587 h 713"/>
              <a:gd name="T6" fmla="*/ 332 w 499"/>
              <a:gd name="T7" fmla="*/ 565 h 713"/>
              <a:gd name="T8" fmla="*/ 355 w 499"/>
              <a:gd name="T9" fmla="*/ 523 h 713"/>
              <a:gd name="T10" fmla="*/ 356 w 499"/>
              <a:gd name="T11" fmla="*/ 477 h 713"/>
              <a:gd name="T12" fmla="*/ 338 w 499"/>
              <a:gd name="T13" fmla="*/ 437 h 713"/>
              <a:gd name="T14" fmla="*/ 301 w 499"/>
              <a:gd name="T15" fmla="*/ 409 h 713"/>
              <a:gd name="T16" fmla="*/ 234 w 499"/>
              <a:gd name="T17" fmla="*/ 396 h 713"/>
              <a:gd name="T18" fmla="*/ 144 w 499"/>
              <a:gd name="T19" fmla="*/ 391 h 713"/>
              <a:gd name="T20" fmla="*/ 148 w 499"/>
              <a:gd name="T21" fmla="*/ 113 h 713"/>
              <a:gd name="T22" fmla="*/ 145 w 499"/>
              <a:gd name="T23" fmla="*/ 117 h 713"/>
              <a:gd name="T24" fmla="*/ 143 w 499"/>
              <a:gd name="T25" fmla="*/ 121 h 713"/>
              <a:gd name="T26" fmla="*/ 143 w 499"/>
              <a:gd name="T27" fmla="*/ 287 h 713"/>
              <a:gd name="T28" fmla="*/ 190 w 499"/>
              <a:gd name="T29" fmla="*/ 287 h 713"/>
              <a:gd name="T30" fmla="*/ 250 w 499"/>
              <a:gd name="T31" fmla="*/ 282 h 713"/>
              <a:gd name="T32" fmla="*/ 300 w 499"/>
              <a:gd name="T33" fmla="*/ 268 h 713"/>
              <a:gd name="T34" fmla="*/ 327 w 499"/>
              <a:gd name="T35" fmla="*/ 237 h 713"/>
              <a:gd name="T36" fmla="*/ 335 w 499"/>
              <a:gd name="T37" fmla="*/ 194 h 713"/>
              <a:gd name="T38" fmla="*/ 323 w 499"/>
              <a:gd name="T39" fmla="*/ 152 h 713"/>
              <a:gd name="T40" fmla="*/ 293 w 499"/>
              <a:gd name="T41" fmla="*/ 126 h 713"/>
              <a:gd name="T42" fmla="*/ 232 w 499"/>
              <a:gd name="T43" fmla="*/ 116 h 713"/>
              <a:gd name="T44" fmla="*/ 150 w 499"/>
              <a:gd name="T45" fmla="*/ 112 h 713"/>
              <a:gd name="T46" fmla="*/ 150 w 499"/>
              <a:gd name="T47" fmla="*/ 0 h 713"/>
              <a:gd name="T48" fmla="*/ 318 w 499"/>
              <a:gd name="T49" fmla="*/ 4 h 713"/>
              <a:gd name="T50" fmla="*/ 380 w 499"/>
              <a:gd name="T51" fmla="*/ 23 h 713"/>
              <a:gd name="T52" fmla="*/ 435 w 499"/>
              <a:gd name="T53" fmla="*/ 61 h 713"/>
              <a:gd name="T54" fmla="*/ 467 w 499"/>
              <a:gd name="T55" fmla="*/ 112 h 713"/>
              <a:gd name="T56" fmla="*/ 478 w 499"/>
              <a:gd name="T57" fmla="*/ 172 h 713"/>
              <a:gd name="T58" fmla="*/ 470 w 499"/>
              <a:gd name="T59" fmla="*/ 234 h 713"/>
              <a:gd name="T60" fmla="*/ 445 w 499"/>
              <a:gd name="T61" fmla="*/ 282 h 713"/>
              <a:gd name="T62" fmla="*/ 406 w 499"/>
              <a:gd name="T63" fmla="*/ 316 h 713"/>
              <a:gd name="T64" fmla="*/ 352 w 499"/>
              <a:gd name="T65" fmla="*/ 338 h 713"/>
              <a:gd name="T66" fmla="*/ 340 w 499"/>
              <a:gd name="T67" fmla="*/ 341 h 713"/>
              <a:gd name="T68" fmla="*/ 339 w 499"/>
              <a:gd name="T69" fmla="*/ 342 h 713"/>
              <a:gd name="T70" fmla="*/ 339 w 499"/>
              <a:gd name="T71" fmla="*/ 342 h 713"/>
              <a:gd name="T72" fmla="*/ 340 w 499"/>
              <a:gd name="T73" fmla="*/ 342 h 713"/>
              <a:gd name="T74" fmla="*/ 365 w 499"/>
              <a:gd name="T75" fmla="*/ 349 h 713"/>
              <a:gd name="T76" fmla="*/ 416 w 499"/>
              <a:gd name="T77" fmla="*/ 368 h 713"/>
              <a:gd name="T78" fmla="*/ 466 w 499"/>
              <a:gd name="T79" fmla="*/ 409 h 713"/>
              <a:gd name="T80" fmla="*/ 493 w 499"/>
              <a:gd name="T81" fmla="*/ 464 h 713"/>
              <a:gd name="T82" fmla="*/ 499 w 499"/>
              <a:gd name="T83" fmla="*/ 531 h 713"/>
              <a:gd name="T84" fmla="*/ 483 w 499"/>
              <a:gd name="T85" fmla="*/ 594 h 713"/>
              <a:gd name="T86" fmla="*/ 453 w 499"/>
              <a:gd name="T87" fmla="*/ 642 h 713"/>
              <a:gd name="T88" fmla="*/ 408 w 499"/>
              <a:gd name="T89" fmla="*/ 676 h 713"/>
              <a:gd name="T90" fmla="*/ 355 w 499"/>
              <a:gd name="T91" fmla="*/ 698 h 713"/>
              <a:gd name="T92" fmla="*/ 280 w 499"/>
              <a:gd name="T93" fmla="*/ 710 h 713"/>
              <a:gd name="T94" fmla="*/ 126 w 499"/>
              <a:gd name="T95" fmla="*/ 713 h 713"/>
              <a:gd name="T96" fmla="*/ 10 w 499"/>
              <a:gd name="T97" fmla="*/ 712 h 713"/>
              <a:gd name="T98" fmla="*/ 3 w 499"/>
              <a:gd name="T99" fmla="*/ 710 h 713"/>
              <a:gd name="T100" fmla="*/ 0 w 499"/>
              <a:gd name="T101" fmla="*/ 702 h 713"/>
              <a:gd name="T102" fmla="*/ 0 w 499"/>
              <a:gd name="T103" fmla="*/ 16 h 713"/>
              <a:gd name="T104" fmla="*/ 0 w 499"/>
              <a:gd name="T105" fmla="*/ 7 h 713"/>
              <a:gd name="T106" fmla="*/ 5 w 499"/>
              <a:gd name="T107" fmla="*/ 2 h 713"/>
              <a:gd name="T108" fmla="*/ 16 w 499"/>
              <a:gd name="T109"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 h="713">
                <a:moveTo>
                  <a:pt x="144" y="391"/>
                </a:moveTo>
                <a:lnTo>
                  <a:pt x="144" y="600"/>
                </a:lnTo>
                <a:lnTo>
                  <a:pt x="181" y="602"/>
                </a:lnTo>
                <a:lnTo>
                  <a:pt x="216" y="600"/>
                </a:lnTo>
                <a:lnTo>
                  <a:pt x="255" y="595"/>
                </a:lnTo>
                <a:lnTo>
                  <a:pt x="294" y="587"/>
                </a:lnTo>
                <a:lnTo>
                  <a:pt x="315" y="578"/>
                </a:lnTo>
                <a:lnTo>
                  <a:pt x="332" y="565"/>
                </a:lnTo>
                <a:lnTo>
                  <a:pt x="346" y="545"/>
                </a:lnTo>
                <a:lnTo>
                  <a:pt x="355" y="523"/>
                </a:lnTo>
                <a:lnTo>
                  <a:pt x="359" y="499"/>
                </a:lnTo>
                <a:lnTo>
                  <a:pt x="356" y="477"/>
                </a:lnTo>
                <a:lnTo>
                  <a:pt x="349" y="456"/>
                </a:lnTo>
                <a:lnTo>
                  <a:pt x="338" y="437"/>
                </a:lnTo>
                <a:lnTo>
                  <a:pt x="321" y="421"/>
                </a:lnTo>
                <a:lnTo>
                  <a:pt x="301" y="409"/>
                </a:lnTo>
                <a:lnTo>
                  <a:pt x="277" y="401"/>
                </a:lnTo>
                <a:lnTo>
                  <a:pt x="234" y="396"/>
                </a:lnTo>
                <a:lnTo>
                  <a:pt x="190" y="393"/>
                </a:lnTo>
                <a:lnTo>
                  <a:pt x="144" y="391"/>
                </a:lnTo>
                <a:close/>
                <a:moveTo>
                  <a:pt x="150" y="112"/>
                </a:moveTo>
                <a:lnTo>
                  <a:pt x="148" y="113"/>
                </a:lnTo>
                <a:lnTo>
                  <a:pt x="147" y="114"/>
                </a:lnTo>
                <a:lnTo>
                  <a:pt x="145" y="117"/>
                </a:lnTo>
                <a:lnTo>
                  <a:pt x="144" y="118"/>
                </a:lnTo>
                <a:lnTo>
                  <a:pt x="143" y="121"/>
                </a:lnTo>
                <a:lnTo>
                  <a:pt x="143" y="203"/>
                </a:lnTo>
                <a:lnTo>
                  <a:pt x="143" y="287"/>
                </a:lnTo>
                <a:lnTo>
                  <a:pt x="167" y="289"/>
                </a:lnTo>
                <a:lnTo>
                  <a:pt x="190" y="287"/>
                </a:lnTo>
                <a:lnTo>
                  <a:pt x="220" y="285"/>
                </a:lnTo>
                <a:lnTo>
                  <a:pt x="250" y="282"/>
                </a:lnTo>
                <a:lnTo>
                  <a:pt x="279" y="275"/>
                </a:lnTo>
                <a:lnTo>
                  <a:pt x="300" y="268"/>
                </a:lnTo>
                <a:lnTo>
                  <a:pt x="317" y="255"/>
                </a:lnTo>
                <a:lnTo>
                  <a:pt x="327" y="237"/>
                </a:lnTo>
                <a:lnTo>
                  <a:pt x="334" y="217"/>
                </a:lnTo>
                <a:lnTo>
                  <a:pt x="335" y="194"/>
                </a:lnTo>
                <a:lnTo>
                  <a:pt x="331" y="172"/>
                </a:lnTo>
                <a:lnTo>
                  <a:pt x="323" y="152"/>
                </a:lnTo>
                <a:lnTo>
                  <a:pt x="311" y="138"/>
                </a:lnTo>
                <a:lnTo>
                  <a:pt x="293" y="126"/>
                </a:lnTo>
                <a:lnTo>
                  <a:pt x="272" y="120"/>
                </a:lnTo>
                <a:lnTo>
                  <a:pt x="232" y="116"/>
                </a:lnTo>
                <a:lnTo>
                  <a:pt x="191" y="114"/>
                </a:lnTo>
                <a:lnTo>
                  <a:pt x="150" y="112"/>
                </a:lnTo>
                <a:close/>
                <a:moveTo>
                  <a:pt x="16" y="0"/>
                </a:moveTo>
                <a:lnTo>
                  <a:pt x="150" y="0"/>
                </a:lnTo>
                <a:lnTo>
                  <a:pt x="285" y="2"/>
                </a:lnTo>
                <a:lnTo>
                  <a:pt x="318" y="4"/>
                </a:lnTo>
                <a:lnTo>
                  <a:pt x="349" y="11"/>
                </a:lnTo>
                <a:lnTo>
                  <a:pt x="380" y="23"/>
                </a:lnTo>
                <a:lnTo>
                  <a:pt x="408" y="40"/>
                </a:lnTo>
                <a:lnTo>
                  <a:pt x="435" y="61"/>
                </a:lnTo>
                <a:lnTo>
                  <a:pt x="454" y="86"/>
                </a:lnTo>
                <a:lnTo>
                  <a:pt x="467" y="112"/>
                </a:lnTo>
                <a:lnTo>
                  <a:pt x="475" y="141"/>
                </a:lnTo>
                <a:lnTo>
                  <a:pt x="478" y="172"/>
                </a:lnTo>
                <a:lnTo>
                  <a:pt x="476" y="205"/>
                </a:lnTo>
                <a:lnTo>
                  <a:pt x="470" y="234"/>
                </a:lnTo>
                <a:lnTo>
                  <a:pt x="459" y="260"/>
                </a:lnTo>
                <a:lnTo>
                  <a:pt x="445" y="282"/>
                </a:lnTo>
                <a:lnTo>
                  <a:pt x="427" y="300"/>
                </a:lnTo>
                <a:lnTo>
                  <a:pt x="406" y="316"/>
                </a:lnTo>
                <a:lnTo>
                  <a:pt x="381" y="329"/>
                </a:lnTo>
                <a:lnTo>
                  <a:pt x="352" y="338"/>
                </a:lnTo>
                <a:lnTo>
                  <a:pt x="342" y="341"/>
                </a:lnTo>
                <a:lnTo>
                  <a:pt x="340" y="341"/>
                </a:lnTo>
                <a:lnTo>
                  <a:pt x="340" y="341"/>
                </a:lnTo>
                <a:lnTo>
                  <a:pt x="339" y="342"/>
                </a:lnTo>
                <a:lnTo>
                  <a:pt x="339" y="342"/>
                </a:lnTo>
                <a:lnTo>
                  <a:pt x="339" y="342"/>
                </a:lnTo>
                <a:lnTo>
                  <a:pt x="339" y="342"/>
                </a:lnTo>
                <a:lnTo>
                  <a:pt x="340" y="342"/>
                </a:lnTo>
                <a:lnTo>
                  <a:pt x="342" y="341"/>
                </a:lnTo>
                <a:lnTo>
                  <a:pt x="365" y="349"/>
                </a:lnTo>
                <a:lnTo>
                  <a:pt x="391" y="357"/>
                </a:lnTo>
                <a:lnTo>
                  <a:pt x="416" y="368"/>
                </a:lnTo>
                <a:lnTo>
                  <a:pt x="444" y="385"/>
                </a:lnTo>
                <a:lnTo>
                  <a:pt x="466" y="409"/>
                </a:lnTo>
                <a:lnTo>
                  <a:pt x="483" y="435"/>
                </a:lnTo>
                <a:lnTo>
                  <a:pt x="493" y="464"/>
                </a:lnTo>
                <a:lnTo>
                  <a:pt x="499" y="497"/>
                </a:lnTo>
                <a:lnTo>
                  <a:pt x="499" y="531"/>
                </a:lnTo>
                <a:lnTo>
                  <a:pt x="493" y="564"/>
                </a:lnTo>
                <a:lnTo>
                  <a:pt x="483" y="594"/>
                </a:lnTo>
                <a:lnTo>
                  <a:pt x="470" y="619"/>
                </a:lnTo>
                <a:lnTo>
                  <a:pt x="453" y="642"/>
                </a:lnTo>
                <a:lnTo>
                  <a:pt x="432" y="660"/>
                </a:lnTo>
                <a:lnTo>
                  <a:pt x="408" y="676"/>
                </a:lnTo>
                <a:lnTo>
                  <a:pt x="383" y="688"/>
                </a:lnTo>
                <a:lnTo>
                  <a:pt x="355" y="698"/>
                </a:lnTo>
                <a:lnTo>
                  <a:pt x="325" y="705"/>
                </a:lnTo>
                <a:lnTo>
                  <a:pt x="280" y="710"/>
                </a:lnTo>
                <a:lnTo>
                  <a:pt x="236" y="712"/>
                </a:lnTo>
                <a:lnTo>
                  <a:pt x="126" y="713"/>
                </a:lnTo>
                <a:lnTo>
                  <a:pt x="14" y="713"/>
                </a:lnTo>
                <a:lnTo>
                  <a:pt x="10" y="712"/>
                </a:lnTo>
                <a:lnTo>
                  <a:pt x="5" y="712"/>
                </a:lnTo>
                <a:lnTo>
                  <a:pt x="3" y="710"/>
                </a:lnTo>
                <a:lnTo>
                  <a:pt x="1" y="706"/>
                </a:lnTo>
                <a:lnTo>
                  <a:pt x="0" y="702"/>
                </a:lnTo>
                <a:lnTo>
                  <a:pt x="0" y="697"/>
                </a:lnTo>
                <a:lnTo>
                  <a:pt x="0" y="16"/>
                </a:lnTo>
                <a:lnTo>
                  <a:pt x="0" y="11"/>
                </a:lnTo>
                <a:lnTo>
                  <a:pt x="0" y="7"/>
                </a:lnTo>
                <a:lnTo>
                  <a:pt x="3" y="3"/>
                </a:lnTo>
                <a:lnTo>
                  <a:pt x="5" y="2"/>
                </a:lnTo>
                <a:lnTo>
                  <a:pt x="9" y="0"/>
                </a:lnTo>
                <a:lnTo>
                  <a:pt x="16" y="0"/>
                </a:lnTo>
                <a:close/>
              </a:path>
            </a:pathLst>
          </a:custGeom>
          <a:solidFill>
            <a:schemeClr val="tx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09" name="Rectangle 11"/>
          <p:cNvSpPr>
            <a:spLocks noChangeArrowheads="1"/>
          </p:cNvSpPr>
          <p:nvPr/>
        </p:nvSpPr>
        <p:spPr bwMode="auto">
          <a:xfrm>
            <a:off x="7294238" y="5423436"/>
            <a:ext cx="17553" cy="89588"/>
          </a:xfrm>
          <a:prstGeom prst="rect">
            <a:avLst/>
          </a:prstGeom>
          <a:solidFill>
            <a:schemeClr val="tx1"/>
          </a:solidFill>
          <a:ln w="0">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10" name="Freeform 12"/>
          <p:cNvSpPr>
            <a:spLocks/>
          </p:cNvSpPr>
          <p:nvPr/>
        </p:nvSpPr>
        <p:spPr bwMode="auto">
          <a:xfrm>
            <a:off x="7430400" y="5452205"/>
            <a:ext cx="21314" cy="21198"/>
          </a:xfrm>
          <a:custGeom>
            <a:avLst/>
            <a:gdLst>
              <a:gd name="T0" fmla="*/ 13 w 168"/>
              <a:gd name="T1" fmla="*/ 0 h 167"/>
              <a:gd name="T2" fmla="*/ 21 w 168"/>
              <a:gd name="T3" fmla="*/ 1 h 167"/>
              <a:gd name="T4" fmla="*/ 26 w 168"/>
              <a:gd name="T5" fmla="*/ 6 h 167"/>
              <a:gd name="T6" fmla="*/ 31 w 168"/>
              <a:gd name="T7" fmla="*/ 18 h 167"/>
              <a:gd name="T8" fmla="*/ 57 w 168"/>
              <a:gd name="T9" fmla="*/ 82 h 167"/>
              <a:gd name="T10" fmla="*/ 83 w 168"/>
              <a:gd name="T11" fmla="*/ 148 h 167"/>
              <a:gd name="T12" fmla="*/ 90 w 168"/>
              <a:gd name="T13" fmla="*/ 136 h 167"/>
              <a:gd name="T14" fmla="*/ 94 w 168"/>
              <a:gd name="T15" fmla="*/ 124 h 167"/>
              <a:gd name="T16" fmla="*/ 117 w 168"/>
              <a:gd name="T17" fmla="*/ 70 h 167"/>
              <a:gd name="T18" fmla="*/ 138 w 168"/>
              <a:gd name="T19" fmla="*/ 17 h 167"/>
              <a:gd name="T20" fmla="*/ 146 w 168"/>
              <a:gd name="T21" fmla="*/ 5 h 167"/>
              <a:gd name="T22" fmla="*/ 155 w 168"/>
              <a:gd name="T23" fmla="*/ 1 h 167"/>
              <a:gd name="T24" fmla="*/ 168 w 168"/>
              <a:gd name="T25" fmla="*/ 2 h 167"/>
              <a:gd name="T26" fmla="*/ 168 w 168"/>
              <a:gd name="T27" fmla="*/ 166 h 167"/>
              <a:gd name="T28" fmla="*/ 153 w 168"/>
              <a:gd name="T29" fmla="*/ 166 h 167"/>
              <a:gd name="T30" fmla="*/ 153 w 168"/>
              <a:gd name="T31" fmla="*/ 23 h 167"/>
              <a:gd name="T32" fmla="*/ 150 w 168"/>
              <a:gd name="T33" fmla="*/ 22 h 167"/>
              <a:gd name="T34" fmla="*/ 120 w 168"/>
              <a:gd name="T35" fmla="*/ 97 h 167"/>
              <a:gd name="T36" fmla="*/ 95 w 168"/>
              <a:gd name="T37" fmla="*/ 158 h 167"/>
              <a:gd name="T38" fmla="*/ 93 w 168"/>
              <a:gd name="T39" fmla="*/ 161 h 167"/>
              <a:gd name="T40" fmla="*/ 90 w 168"/>
              <a:gd name="T41" fmla="*/ 163 h 167"/>
              <a:gd name="T42" fmla="*/ 87 w 168"/>
              <a:gd name="T43" fmla="*/ 166 h 167"/>
              <a:gd name="T44" fmla="*/ 85 w 168"/>
              <a:gd name="T45" fmla="*/ 166 h 167"/>
              <a:gd name="T46" fmla="*/ 82 w 168"/>
              <a:gd name="T47" fmla="*/ 166 h 167"/>
              <a:gd name="T48" fmla="*/ 78 w 168"/>
              <a:gd name="T49" fmla="*/ 163 h 167"/>
              <a:gd name="T50" fmla="*/ 76 w 168"/>
              <a:gd name="T51" fmla="*/ 161 h 167"/>
              <a:gd name="T52" fmla="*/ 74 w 168"/>
              <a:gd name="T53" fmla="*/ 157 h 167"/>
              <a:gd name="T54" fmla="*/ 21 w 168"/>
              <a:gd name="T55" fmla="*/ 31 h 167"/>
              <a:gd name="T56" fmla="*/ 19 w 168"/>
              <a:gd name="T57" fmla="*/ 28 h 167"/>
              <a:gd name="T58" fmla="*/ 18 w 168"/>
              <a:gd name="T59" fmla="*/ 26 h 167"/>
              <a:gd name="T60" fmla="*/ 15 w 168"/>
              <a:gd name="T61" fmla="*/ 23 h 167"/>
              <a:gd name="T62" fmla="*/ 15 w 168"/>
              <a:gd name="T63" fmla="*/ 167 h 167"/>
              <a:gd name="T64" fmla="*/ 0 w 168"/>
              <a:gd name="T65" fmla="*/ 167 h 167"/>
              <a:gd name="T66" fmla="*/ 0 w 168"/>
              <a:gd name="T67" fmla="*/ 2 h 167"/>
              <a:gd name="T68" fmla="*/ 13 w 168"/>
              <a:gd name="T6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167">
                <a:moveTo>
                  <a:pt x="13" y="0"/>
                </a:moveTo>
                <a:lnTo>
                  <a:pt x="21" y="1"/>
                </a:lnTo>
                <a:lnTo>
                  <a:pt x="26" y="6"/>
                </a:lnTo>
                <a:lnTo>
                  <a:pt x="31" y="18"/>
                </a:lnTo>
                <a:lnTo>
                  <a:pt x="57" y="82"/>
                </a:lnTo>
                <a:lnTo>
                  <a:pt x="83" y="148"/>
                </a:lnTo>
                <a:lnTo>
                  <a:pt x="90" y="136"/>
                </a:lnTo>
                <a:lnTo>
                  <a:pt x="94" y="124"/>
                </a:lnTo>
                <a:lnTo>
                  <a:pt x="117" y="70"/>
                </a:lnTo>
                <a:lnTo>
                  <a:pt x="138" y="17"/>
                </a:lnTo>
                <a:lnTo>
                  <a:pt x="146" y="5"/>
                </a:lnTo>
                <a:lnTo>
                  <a:pt x="155" y="1"/>
                </a:lnTo>
                <a:lnTo>
                  <a:pt x="168" y="2"/>
                </a:lnTo>
                <a:lnTo>
                  <a:pt x="168" y="166"/>
                </a:lnTo>
                <a:lnTo>
                  <a:pt x="153" y="166"/>
                </a:lnTo>
                <a:lnTo>
                  <a:pt x="153" y="23"/>
                </a:lnTo>
                <a:lnTo>
                  <a:pt x="150" y="22"/>
                </a:lnTo>
                <a:lnTo>
                  <a:pt x="120" y="97"/>
                </a:lnTo>
                <a:lnTo>
                  <a:pt x="95" y="158"/>
                </a:lnTo>
                <a:lnTo>
                  <a:pt x="93" y="161"/>
                </a:lnTo>
                <a:lnTo>
                  <a:pt x="90" y="163"/>
                </a:lnTo>
                <a:lnTo>
                  <a:pt x="87" y="166"/>
                </a:lnTo>
                <a:lnTo>
                  <a:pt x="85" y="166"/>
                </a:lnTo>
                <a:lnTo>
                  <a:pt x="82" y="166"/>
                </a:lnTo>
                <a:lnTo>
                  <a:pt x="78" y="163"/>
                </a:lnTo>
                <a:lnTo>
                  <a:pt x="76" y="161"/>
                </a:lnTo>
                <a:lnTo>
                  <a:pt x="74" y="157"/>
                </a:lnTo>
                <a:lnTo>
                  <a:pt x="21" y="31"/>
                </a:lnTo>
                <a:lnTo>
                  <a:pt x="19" y="28"/>
                </a:lnTo>
                <a:lnTo>
                  <a:pt x="18" y="26"/>
                </a:lnTo>
                <a:lnTo>
                  <a:pt x="15" y="23"/>
                </a:lnTo>
                <a:lnTo>
                  <a:pt x="15" y="167"/>
                </a:lnTo>
                <a:lnTo>
                  <a:pt x="0" y="167"/>
                </a:lnTo>
                <a:lnTo>
                  <a:pt x="0" y="2"/>
                </a:lnTo>
                <a:lnTo>
                  <a:pt x="13" y="0"/>
                </a:lnTo>
                <a:close/>
              </a:path>
            </a:pathLst>
          </a:custGeom>
          <a:solidFill>
            <a:schemeClr val="bg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11" name="Freeform 13"/>
          <p:cNvSpPr>
            <a:spLocks/>
          </p:cNvSpPr>
          <p:nvPr/>
        </p:nvSpPr>
        <p:spPr bwMode="auto">
          <a:xfrm>
            <a:off x="7413097" y="5452458"/>
            <a:ext cx="14293" cy="20693"/>
          </a:xfrm>
          <a:custGeom>
            <a:avLst/>
            <a:gdLst>
              <a:gd name="T0" fmla="*/ 8 w 114"/>
              <a:gd name="T1" fmla="*/ 0 h 165"/>
              <a:gd name="T2" fmla="*/ 112 w 114"/>
              <a:gd name="T3" fmla="*/ 0 h 165"/>
              <a:gd name="T4" fmla="*/ 112 w 114"/>
              <a:gd name="T5" fmla="*/ 5 h 165"/>
              <a:gd name="T6" fmla="*/ 114 w 114"/>
              <a:gd name="T7" fmla="*/ 13 h 165"/>
              <a:gd name="T8" fmla="*/ 64 w 114"/>
              <a:gd name="T9" fmla="*/ 13 h 165"/>
              <a:gd name="T10" fmla="*/ 64 w 114"/>
              <a:gd name="T11" fmla="*/ 165 h 165"/>
              <a:gd name="T12" fmla="*/ 50 w 114"/>
              <a:gd name="T13" fmla="*/ 165 h 165"/>
              <a:gd name="T14" fmla="*/ 50 w 114"/>
              <a:gd name="T15" fmla="*/ 13 h 165"/>
              <a:gd name="T16" fmla="*/ 1 w 114"/>
              <a:gd name="T17" fmla="*/ 13 h 165"/>
              <a:gd name="T18" fmla="*/ 0 w 114"/>
              <a:gd name="T19" fmla="*/ 10 h 165"/>
              <a:gd name="T20" fmla="*/ 0 w 114"/>
              <a:gd name="T21" fmla="*/ 6 h 165"/>
              <a:gd name="T22" fmla="*/ 0 w 114"/>
              <a:gd name="T23" fmla="*/ 4 h 165"/>
              <a:gd name="T24" fmla="*/ 0 w 114"/>
              <a:gd name="T25" fmla="*/ 3 h 165"/>
              <a:gd name="T26" fmla="*/ 1 w 114"/>
              <a:gd name="T27" fmla="*/ 1 h 165"/>
              <a:gd name="T28" fmla="*/ 4 w 114"/>
              <a:gd name="T29" fmla="*/ 0 h 165"/>
              <a:gd name="T30" fmla="*/ 8 w 114"/>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65">
                <a:moveTo>
                  <a:pt x="8" y="0"/>
                </a:moveTo>
                <a:lnTo>
                  <a:pt x="112" y="0"/>
                </a:lnTo>
                <a:lnTo>
                  <a:pt x="112" y="5"/>
                </a:lnTo>
                <a:lnTo>
                  <a:pt x="114" y="13"/>
                </a:lnTo>
                <a:lnTo>
                  <a:pt x="64" y="13"/>
                </a:lnTo>
                <a:lnTo>
                  <a:pt x="64" y="165"/>
                </a:lnTo>
                <a:lnTo>
                  <a:pt x="50" y="165"/>
                </a:lnTo>
                <a:lnTo>
                  <a:pt x="50" y="13"/>
                </a:lnTo>
                <a:lnTo>
                  <a:pt x="1" y="13"/>
                </a:lnTo>
                <a:lnTo>
                  <a:pt x="0" y="10"/>
                </a:lnTo>
                <a:lnTo>
                  <a:pt x="0" y="6"/>
                </a:lnTo>
                <a:lnTo>
                  <a:pt x="0" y="4"/>
                </a:lnTo>
                <a:lnTo>
                  <a:pt x="0" y="3"/>
                </a:lnTo>
                <a:lnTo>
                  <a:pt x="1" y="1"/>
                </a:lnTo>
                <a:lnTo>
                  <a:pt x="4" y="0"/>
                </a:lnTo>
                <a:lnTo>
                  <a:pt x="8" y="0"/>
                </a:lnTo>
                <a:close/>
              </a:path>
            </a:pathLst>
          </a:custGeom>
          <a:solidFill>
            <a:schemeClr val="bg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cxnSp>
        <p:nvCxnSpPr>
          <p:cNvPr id="73" name="Straight Connector 72"/>
          <p:cNvCxnSpPr/>
          <p:nvPr/>
        </p:nvCxnSpPr>
        <p:spPr>
          <a:xfrm>
            <a:off x="9100520" y="4225098"/>
            <a:ext cx="0" cy="651639"/>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541194" y="4955302"/>
            <a:ext cx="1108540" cy="512709"/>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HIPAA/</a:t>
            </a:r>
            <a:br>
              <a:rPr lang="en-US" sz="1428" dirty="0">
                <a:solidFill>
                  <a:srgbClr val="FFFFFF"/>
                </a:solidFill>
                <a:latin typeface="Segoe Semibold" pitchFamily="34" charset="0"/>
              </a:rPr>
            </a:br>
            <a:r>
              <a:rPr lang="en-US" sz="1428" dirty="0">
                <a:solidFill>
                  <a:srgbClr val="FFFFFF"/>
                </a:solidFill>
                <a:latin typeface="Segoe Semibold" pitchFamily="34" charset="0"/>
              </a:rPr>
              <a:t>HITECH</a:t>
            </a:r>
          </a:p>
        </p:txBody>
      </p:sp>
      <p:pic>
        <p:nvPicPr>
          <p:cNvPr id="1039" name="Picture 15" descr="http://captricity.com/wp-content/uploads/HIPAA-square-logo.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762090" y="5432937"/>
            <a:ext cx="666446" cy="6664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706220" y="4798302"/>
            <a:ext cx="952305" cy="721978"/>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Digital Crimes Unit </a:t>
            </a:r>
          </a:p>
        </p:txBody>
      </p:sp>
      <p:cxnSp>
        <p:nvCxnSpPr>
          <p:cNvPr id="24" name="Straight Connector 23"/>
          <p:cNvCxnSpPr/>
          <p:nvPr/>
        </p:nvCxnSpPr>
        <p:spPr>
          <a:xfrm>
            <a:off x="6199182" y="3994883"/>
            <a:ext cx="0" cy="682053"/>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0591" y="2584703"/>
            <a:ext cx="549938" cy="503182"/>
          </a:xfrm>
          <a:prstGeom prst="rect">
            <a:avLst/>
          </a:prstGeom>
        </p:spPr>
      </p:pic>
      <p:sp>
        <p:nvSpPr>
          <p:cNvPr id="102" name="Rectangle 101"/>
          <p:cNvSpPr/>
          <p:nvPr/>
        </p:nvSpPr>
        <p:spPr>
          <a:xfrm>
            <a:off x="9111323" y="3114593"/>
            <a:ext cx="918086" cy="303440"/>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SOC 2</a:t>
            </a:r>
          </a:p>
        </p:txBody>
      </p:sp>
      <p:sp>
        <p:nvSpPr>
          <p:cNvPr id="31" name="Rectangle 30"/>
          <p:cNvSpPr/>
          <p:nvPr/>
        </p:nvSpPr>
        <p:spPr>
          <a:xfrm>
            <a:off x="7673742" y="4502421"/>
            <a:ext cx="1229078" cy="721978"/>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E.U. Data Protection Directive </a:t>
            </a:r>
          </a:p>
        </p:txBody>
      </p:sp>
      <p:cxnSp>
        <p:nvCxnSpPr>
          <p:cNvPr id="108" name="Straight Connector 107"/>
          <p:cNvCxnSpPr/>
          <p:nvPr/>
        </p:nvCxnSpPr>
        <p:spPr>
          <a:xfrm>
            <a:off x="8288281" y="4221733"/>
            <a:ext cx="0" cy="200325"/>
          </a:xfrm>
          <a:prstGeom prst="line">
            <a:avLst/>
          </a:prstGeom>
          <a:ln w="3175">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392456" y="3608399"/>
            <a:ext cx="0" cy="373502"/>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43" name="Picture 2" descr="http://thebkeepsushonest.com/wp-content/uploads/2013/11/Office365logoOrange_Web.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18046" y="3308445"/>
            <a:ext cx="941591" cy="2072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496393" y="2920263"/>
            <a:ext cx="1257035" cy="721978"/>
          </a:xfrm>
          <a:prstGeom prst="rect">
            <a:avLst/>
          </a:prstGeom>
        </p:spPr>
        <p:txBody>
          <a:bodyPr wrap="square">
            <a:spAutoFit/>
          </a:bodyPr>
          <a:lstStyle/>
          <a:p>
            <a:pPr algn="ctr" defTabSz="913998">
              <a:lnSpc>
                <a:spcPts val="1632"/>
              </a:lnSpc>
              <a:buSzPct val="90000"/>
            </a:pPr>
            <a:r>
              <a:rPr lang="en-US" sz="1428" dirty="0">
                <a:solidFill>
                  <a:srgbClr val="FFFFFF"/>
                </a:solidFill>
                <a:latin typeface="Segoe Semibold" pitchFamily="34" charset="0"/>
              </a:rPr>
              <a:t>Operations Security Assurance</a:t>
            </a:r>
          </a:p>
        </p:txBody>
      </p:sp>
      <p:sp>
        <p:nvSpPr>
          <p:cNvPr id="29" name="Freeform 6"/>
          <p:cNvSpPr>
            <a:spLocks noEditPoints="1"/>
          </p:cNvSpPr>
          <p:nvPr/>
        </p:nvSpPr>
        <p:spPr bwMode="auto">
          <a:xfrm>
            <a:off x="10919147" y="2429728"/>
            <a:ext cx="360180" cy="478140"/>
          </a:xfrm>
          <a:custGeom>
            <a:avLst/>
            <a:gdLst>
              <a:gd name="T0" fmla="*/ 66 w 448"/>
              <a:gd name="T1" fmla="*/ 280 h 595"/>
              <a:gd name="T2" fmla="*/ 66 w 448"/>
              <a:gd name="T3" fmla="*/ 166 h 595"/>
              <a:gd name="T4" fmla="*/ 76 w 448"/>
              <a:gd name="T5" fmla="*/ 101 h 595"/>
              <a:gd name="T6" fmla="*/ 165 w 448"/>
              <a:gd name="T7" fmla="*/ 12 h 595"/>
              <a:gd name="T8" fmla="*/ 288 w 448"/>
              <a:gd name="T9" fmla="*/ 19 h 595"/>
              <a:gd name="T10" fmla="*/ 370 w 448"/>
              <a:gd name="T11" fmla="*/ 158 h 595"/>
              <a:gd name="T12" fmla="*/ 370 w 448"/>
              <a:gd name="T13" fmla="*/ 280 h 595"/>
              <a:gd name="T14" fmla="*/ 411 w 448"/>
              <a:gd name="T15" fmla="*/ 280 h 595"/>
              <a:gd name="T16" fmla="*/ 448 w 448"/>
              <a:gd name="T17" fmla="*/ 316 h 595"/>
              <a:gd name="T18" fmla="*/ 448 w 448"/>
              <a:gd name="T19" fmla="*/ 558 h 595"/>
              <a:gd name="T20" fmla="*/ 406 w 448"/>
              <a:gd name="T21" fmla="*/ 595 h 595"/>
              <a:gd name="T22" fmla="*/ 254 w 448"/>
              <a:gd name="T23" fmla="*/ 595 h 595"/>
              <a:gd name="T24" fmla="*/ 46 w 448"/>
              <a:gd name="T25" fmla="*/ 595 h 595"/>
              <a:gd name="T26" fmla="*/ 0 w 448"/>
              <a:gd name="T27" fmla="*/ 549 h 595"/>
              <a:gd name="T28" fmla="*/ 0 w 448"/>
              <a:gd name="T29" fmla="*/ 327 h 595"/>
              <a:gd name="T30" fmla="*/ 47 w 448"/>
              <a:gd name="T31" fmla="*/ 280 h 595"/>
              <a:gd name="T32" fmla="*/ 66 w 448"/>
              <a:gd name="T33" fmla="*/ 280 h 595"/>
              <a:gd name="T34" fmla="*/ 128 w 448"/>
              <a:gd name="T35" fmla="*/ 279 h 595"/>
              <a:gd name="T36" fmla="*/ 307 w 448"/>
              <a:gd name="T37" fmla="*/ 279 h 595"/>
              <a:gd name="T38" fmla="*/ 308 w 448"/>
              <a:gd name="T39" fmla="*/ 274 h 595"/>
              <a:gd name="T40" fmla="*/ 308 w 448"/>
              <a:gd name="T41" fmla="*/ 154 h 595"/>
              <a:gd name="T42" fmla="*/ 220 w 448"/>
              <a:gd name="T43" fmla="*/ 65 h 595"/>
              <a:gd name="T44" fmla="*/ 128 w 448"/>
              <a:gd name="T45" fmla="*/ 143 h 595"/>
              <a:gd name="T46" fmla="*/ 128 w 448"/>
              <a:gd name="T47" fmla="*/ 279 h 595"/>
              <a:gd name="T48" fmla="*/ 174 w 448"/>
              <a:gd name="T49" fmla="*/ 534 h 595"/>
              <a:gd name="T50" fmla="*/ 338 w 448"/>
              <a:gd name="T51" fmla="*/ 383 h 595"/>
              <a:gd name="T52" fmla="*/ 302 w 448"/>
              <a:gd name="T53" fmla="*/ 341 h 595"/>
              <a:gd name="T54" fmla="*/ 175 w 448"/>
              <a:gd name="T55" fmla="*/ 461 h 595"/>
              <a:gd name="T56" fmla="*/ 146 w 448"/>
              <a:gd name="T57" fmla="*/ 429 h 595"/>
              <a:gd name="T58" fmla="*/ 110 w 448"/>
              <a:gd name="T59" fmla="*/ 462 h 595"/>
              <a:gd name="T60" fmla="*/ 174 w 448"/>
              <a:gd name="T61" fmla="*/ 5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595">
                <a:moveTo>
                  <a:pt x="66" y="280"/>
                </a:moveTo>
                <a:cubicBezTo>
                  <a:pt x="66" y="240"/>
                  <a:pt x="65" y="203"/>
                  <a:pt x="66" y="166"/>
                </a:cubicBezTo>
                <a:cubicBezTo>
                  <a:pt x="67" y="144"/>
                  <a:pt x="70" y="122"/>
                  <a:pt x="76" y="101"/>
                </a:cubicBezTo>
                <a:cubicBezTo>
                  <a:pt x="89" y="56"/>
                  <a:pt x="120" y="26"/>
                  <a:pt x="165" y="12"/>
                </a:cubicBezTo>
                <a:cubicBezTo>
                  <a:pt x="207" y="0"/>
                  <a:pt x="248" y="1"/>
                  <a:pt x="288" y="19"/>
                </a:cubicBezTo>
                <a:cubicBezTo>
                  <a:pt x="347" y="45"/>
                  <a:pt x="368" y="97"/>
                  <a:pt x="370" y="158"/>
                </a:cubicBezTo>
                <a:cubicBezTo>
                  <a:pt x="371" y="198"/>
                  <a:pt x="370" y="238"/>
                  <a:pt x="370" y="280"/>
                </a:cubicBezTo>
                <a:cubicBezTo>
                  <a:pt x="385" y="280"/>
                  <a:pt x="398" y="280"/>
                  <a:pt x="411" y="280"/>
                </a:cubicBezTo>
                <a:cubicBezTo>
                  <a:pt x="435" y="281"/>
                  <a:pt x="448" y="293"/>
                  <a:pt x="448" y="316"/>
                </a:cubicBezTo>
                <a:cubicBezTo>
                  <a:pt x="448" y="397"/>
                  <a:pt x="448" y="477"/>
                  <a:pt x="448" y="558"/>
                </a:cubicBezTo>
                <a:cubicBezTo>
                  <a:pt x="447" y="583"/>
                  <a:pt x="434" y="595"/>
                  <a:pt x="406" y="595"/>
                </a:cubicBezTo>
                <a:cubicBezTo>
                  <a:pt x="355" y="595"/>
                  <a:pt x="305" y="595"/>
                  <a:pt x="254" y="595"/>
                </a:cubicBezTo>
                <a:cubicBezTo>
                  <a:pt x="185" y="595"/>
                  <a:pt x="115" y="595"/>
                  <a:pt x="46" y="595"/>
                </a:cubicBezTo>
                <a:cubicBezTo>
                  <a:pt x="10" y="595"/>
                  <a:pt x="0" y="585"/>
                  <a:pt x="0" y="549"/>
                </a:cubicBezTo>
                <a:cubicBezTo>
                  <a:pt x="0" y="475"/>
                  <a:pt x="0" y="401"/>
                  <a:pt x="0" y="327"/>
                </a:cubicBezTo>
                <a:cubicBezTo>
                  <a:pt x="0" y="289"/>
                  <a:pt x="9" y="280"/>
                  <a:pt x="47" y="280"/>
                </a:cubicBezTo>
                <a:cubicBezTo>
                  <a:pt x="52" y="280"/>
                  <a:pt x="57" y="280"/>
                  <a:pt x="66" y="280"/>
                </a:cubicBezTo>
                <a:close/>
                <a:moveTo>
                  <a:pt x="128" y="279"/>
                </a:moveTo>
                <a:cubicBezTo>
                  <a:pt x="189" y="279"/>
                  <a:pt x="248" y="279"/>
                  <a:pt x="307" y="279"/>
                </a:cubicBezTo>
                <a:cubicBezTo>
                  <a:pt x="307" y="276"/>
                  <a:pt x="308" y="275"/>
                  <a:pt x="308" y="274"/>
                </a:cubicBezTo>
                <a:cubicBezTo>
                  <a:pt x="308" y="234"/>
                  <a:pt x="309" y="194"/>
                  <a:pt x="308" y="154"/>
                </a:cubicBezTo>
                <a:cubicBezTo>
                  <a:pt x="308" y="99"/>
                  <a:pt x="275" y="66"/>
                  <a:pt x="220" y="65"/>
                </a:cubicBezTo>
                <a:cubicBezTo>
                  <a:pt x="168" y="64"/>
                  <a:pt x="131" y="95"/>
                  <a:pt x="128" y="143"/>
                </a:cubicBezTo>
                <a:cubicBezTo>
                  <a:pt x="126" y="188"/>
                  <a:pt x="128" y="232"/>
                  <a:pt x="128" y="279"/>
                </a:cubicBezTo>
                <a:close/>
                <a:moveTo>
                  <a:pt x="174" y="534"/>
                </a:moveTo>
                <a:cubicBezTo>
                  <a:pt x="230" y="483"/>
                  <a:pt x="283" y="433"/>
                  <a:pt x="338" y="383"/>
                </a:cubicBezTo>
                <a:cubicBezTo>
                  <a:pt x="325" y="368"/>
                  <a:pt x="314" y="355"/>
                  <a:pt x="302" y="341"/>
                </a:cubicBezTo>
                <a:cubicBezTo>
                  <a:pt x="259" y="381"/>
                  <a:pt x="217" y="421"/>
                  <a:pt x="175" y="461"/>
                </a:cubicBezTo>
                <a:cubicBezTo>
                  <a:pt x="164" y="449"/>
                  <a:pt x="156" y="439"/>
                  <a:pt x="146" y="429"/>
                </a:cubicBezTo>
                <a:cubicBezTo>
                  <a:pt x="134" y="440"/>
                  <a:pt x="122" y="451"/>
                  <a:pt x="110" y="462"/>
                </a:cubicBezTo>
                <a:cubicBezTo>
                  <a:pt x="132" y="487"/>
                  <a:pt x="153" y="510"/>
                  <a:pt x="174" y="534"/>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cxnSp>
        <p:nvCxnSpPr>
          <p:cNvPr id="126" name="Straight Connector 125"/>
          <p:cNvCxnSpPr/>
          <p:nvPr/>
        </p:nvCxnSpPr>
        <p:spPr>
          <a:xfrm>
            <a:off x="11121162" y="3694329"/>
            <a:ext cx="0" cy="303244"/>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586252" y="3429260"/>
            <a:ext cx="0" cy="471168"/>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5238682" y="2176540"/>
            <a:ext cx="435537" cy="432989"/>
            <a:chOff x="8532813" y="512763"/>
            <a:chExt cx="814388" cy="809625"/>
          </a:xfrm>
          <a:solidFill>
            <a:schemeClr val="bg1"/>
          </a:solidFill>
        </p:grpSpPr>
        <p:sp>
          <p:nvSpPr>
            <p:cNvPr id="88" name="Freeform 13"/>
            <p:cNvSpPr>
              <a:spLocks noEditPoints="1"/>
            </p:cNvSpPr>
            <p:nvPr/>
          </p:nvSpPr>
          <p:spPr bwMode="auto">
            <a:xfrm>
              <a:off x="8532813" y="512763"/>
              <a:ext cx="814388" cy="809625"/>
            </a:xfrm>
            <a:custGeom>
              <a:avLst/>
              <a:gdLst>
                <a:gd name="T0" fmla="*/ 296 w 589"/>
                <a:gd name="T1" fmla="*/ 583 h 583"/>
                <a:gd name="T2" fmla="*/ 148 w 589"/>
                <a:gd name="T3" fmla="*/ 475 h 583"/>
                <a:gd name="T4" fmla="*/ 20 w 589"/>
                <a:gd name="T5" fmla="*/ 136 h 583"/>
                <a:gd name="T6" fmla="*/ 35 w 589"/>
                <a:gd name="T7" fmla="*/ 65 h 583"/>
                <a:gd name="T8" fmla="*/ 54 w 589"/>
                <a:gd name="T9" fmla="*/ 26 h 583"/>
                <a:gd name="T10" fmla="*/ 117 w 589"/>
                <a:gd name="T11" fmla="*/ 20 h 583"/>
                <a:gd name="T12" fmla="*/ 179 w 589"/>
                <a:gd name="T13" fmla="*/ 68 h 583"/>
                <a:gd name="T14" fmla="*/ 228 w 589"/>
                <a:gd name="T15" fmla="*/ 62 h 583"/>
                <a:gd name="T16" fmla="*/ 258 w 589"/>
                <a:gd name="T17" fmla="*/ 27 h 583"/>
                <a:gd name="T18" fmla="*/ 336 w 589"/>
                <a:gd name="T19" fmla="*/ 27 h 583"/>
                <a:gd name="T20" fmla="*/ 367 w 589"/>
                <a:gd name="T21" fmla="*/ 63 h 583"/>
                <a:gd name="T22" fmla="*/ 414 w 589"/>
                <a:gd name="T23" fmla="*/ 69 h 583"/>
                <a:gd name="T24" fmla="*/ 473 w 589"/>
                <a:gd name="T25" fmla="*/ 23 h 583"/>
                <a:gd name="T26" fmla="*/ 544 w 589"/>
                <a:gd name="T27" fmla="*/ 32 h 583"/>
                <a:gd name="T28" fmla="*/ 573 w 589"/>
                <a:gd name="T29" fmla="*/ 133 h 583"/>
                <a:gd name="T30" fmla="*/ 517 w 589"/>
                <a:gd name="T31" fmla="*/ 401 h 583"/>
                <a:gd name="T32" fmla="*/ 418 w 589"/>
                <a:gd name="T33" fmla="*/ 497 h 583"/>
                <a:gd name="T34" fmla="*/ 296 w 589"/>
                <a:gd name="T35" fmla="*/ 583 h 583"/>
                <a:gd name="T36" fmla="*/ 511 w 589"/>
                <a:gd name="T37" fmla="*/ 43 h 583"/>
                <a:gd name="T38" fmla="*/ 476 w 589"/>
                <a:gd name="T39" fmla="*/ 73 h 583"/>
                <a:gd name="T40" fmla="*/ 432 w 589"/>
                <a:gd name="T41" fmla="*/ 103 h 583"/>
                <a:gd name="T42" fmla="*/ 339 w 589"/>
                <a:gd name="T43" fmla="*/ 91 h 583"/>
                <a:gd name="T44" fmla="*/ 313 w 589"/>
                <a:gd name="T45" fmla="*/ 61 h 583"/>
                <a:gd name="T46" fmla="*/ 282 w 589"/>
                <a:gd name="T47" fmla="*/ 60 h 583"/>
                <a:gd name="T48" fmla="*/ 254 w 589"/>
                <a:gd name="T49" fmla="*/ 91 h 583"/>
                <a:gd name="T50" fmla="*/ 163 w 589"/>
                <a:gd name="T51" fmla="*/ 103 h 583"/>
                <a:gd name="T52" fmla="*/ 105 w 589"/>
                <a:gd name="T53" fmla="*/ 61 h 583"/>
                <a:gd name="T54" fmla="*/ 86 w 589"/>
                <a:gd name="T55" fmla="*/ 44 h 583"/>
                <a:gd name="T56" fmla="*/ 73 w 589"/>
                <a:gd name="T57" fmla="*/ 72 h 583"/>
                <a:gd name="T58" fmla="*/ 56 w 589"/>
                <a:gd name="T59" fmla="*/ 232 h 583"/>
                <a:gd name="T60" fmla="*/ 132 w 589"/>
                <a:gd name="T61" fmla="*/ 406 h 583"/>
                <a:gd name="T62" fmla="*/ 293 w 589"/>
                <a:gd name="T63" fmla="*/ 537 h 583"/>
                <a:gd name="T64" fmla="*/ 403 w 589"/>
                <a:gd name="T65" fmla="*/ 461 h 583"/>
                <a:gd name="T66" fmla="*/ 515 w 589"/>
                <a:gd name="T67" fmla="*/ 328 h 583"/>
                <a:gd name="T68" fmla="*/ 528 w 589"/>
                <a:gd name="T69" fmla="*/ 103 h 583"/>
                <a:gd name="T70" fmla="*/ 511 w 589"/>
                <a:gd name="T71" fmla="*/ 4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583">
                  <a:moveTo>
                    <a:pt x="296" y="583"/>
                  </a:moveTo>
                  <a:cubicBezTo>
                    <a:pt x="247" y="547"/>
                    <a:pt x="196" y="513"/>
                    <a:pt x="148" y="475"/>
                  </a:cubicBezTo>
                  <a:cubicBezTo>
                    <a:pt x="38" y="388"/>
                    <a:pt x="0" y="272"/>
                    <a:pt x="20" y="136"/>
                  </a:cubicBezTo>
                  <a:cubicBezTo>
                    <a:pt x="24" y="112"/>
                    <a:pt x="29" y="88"/>
                    <a:pt x="35" y="65"/>
                  </a:cubicBezTo>
                  <a:cubicBezTo>
                    <a:pt x="39" y="52"/>
                    <a:pt x="45" y="38"/>
                    <a:pt x="54" y="26"/>
                  </a:cubicBezTo>
                  <a:cubicBezTo>
                    <a:pt x="70" y="3"/>
                    <a:pt x="95" y="1"/>
                    <a:pt x="117" y="20"/>
                  </a:cubicBezTo>
                  <a:cubicBezTo>
                    <a:pt x="137" y="36"/>
                    <a:pt x="157" y="53"/>
                    <a:pt x="179" y="68"/>
                  </a:cubicBezTo>
                  <a:cubicBezTo>
                    <a:pt x="199" y="82"/>
                    <a:pt x="210" y="80"/>
                    <a:pt x="228" y="62"/>
                  </a:cubicBezTo>
                  <a:cubicBezTo>
                    <a:pt x="239" y="51"/>
                    <a:pt x="248" y="39"/>
                    <a:pt x="258" y="27"/>
                  </a:cubicBezTo>
                  <a:cubicBezTo>
                    <a:pt x="282" y="0"/>
                    <a:pt x="312" y="0"/>
                    <a:pt x="336" y="27"/>
                  </a:cubicBezTo>
                  <a:cubicBezTo>
                    <a:pt x="346" y="39"/>
                    <a:pt x="356" y="51"/>
                    <a:pt x="367" y="63"/>
                  </a:cubicBezTo>
                  <a:cubicBezTo>
                    <a:pt x="381" y="77"/>
                    <a:pt x="397" y="81"/>
                    <a:pt x="414" y="69"/>
                  </a:cubicBezTo>
                  <a:cubicBezTo>
                    <a:pt x="434" y="54"/>
                    <a:pt x="455" y="39"/>
                    <a:pt x="473" y="23"/>
                  </a:cubicBezTo>
                  <a:cubicBezTo>
                    <a:pt x="500" y="0"/>
                    <a:pt x="530" y="1"/>
                    <a:pt x="544" y="32"/>
                  </a:cubicBezTo>
                  <a:cubicBezTo>
                    <a:pt x="558" y="64"/>
                    <a:pt x="567" y="99"/>
                    <a:pt x="573" y="133"/>
                  </a:cubicBezTo>
                  <a:cubicBezTo>
                    <a:pt x="589" y="229"/>
                    <a:pt x="577" y="322"/>
                    <a:pt x="517" y="401"/>
                  </a:cubicBezTo>
                  <a:cubicBezTo>
                    <a:pt x="489" y="437"/>
                    <a:pt x="454" y="468"/>
                    <a:pt x="418" y="497"/>
                  </a:cubicBezTo>
                  <a:cubicBezTo>
                    <a:pt x="380" y="528"/>
                    <a:pt x="338" y="554"/>
                    <a:pt x="296" y="583"/>
                  </a:cubicBezTo>
                  <a:close/>
                  <a:moveTo>
                    <a:pt x="511" y="43"/>
                  </a:moveTo>
                  <a:cubicBezTo>
                    <a:pt x="496" y="56"/>
                    <a:pt x="487" y="65"/>
                    <a:pt x="476" y="73"/>
                  </a:cubicBezTo>
                  <a:cubicBezTo>
                    <a:pt x="462" y="84"/>
                    <a:pt x="448" y="95"/>
                    <a:pt x="432" y="103"/>
                  </a:cubicBezTo>
                  <a:cubicBezTo>
                    <a:pt x="397" y="123"/>
                    <a:pt x="369" y="118"/>
                    <a:pt x="339" y="91"/>
                  </a:cubicBezTo>
                  <a:cubicBezTo>
                    <a:pt x="330" y="81"/>
                    <a:pt x="322" y="71"/>
                    <a:pt x="313" y="61"/>
                  </a:cubicBezTo>
                  <a:cubicBezTo>
                    <a:pt x="298" y="43"/>
                    <a:pt x="296" y="43"/>
                    <a:pt x="282" y="60"/>
                  </a:cubicBezTo>
                  <a:cubicBezTo>
                    <a:pt x="273" y="71"/>
                    <a:pt x="264" y="82"/>
                    <a:pt x="254" y="91"/>
                  </a:cubicBezTo>
                  <a:cubicBezTo>
                    <a:pt x="225" y="119"/>
                    <a:pt x="197" y="123"/>
                    <a:pt x="163" y="103"/>
                  </a:cubicBezTo>
                  <a:cubicBezTo>
                    <a:pt x="142" y="91"/>
                    <a:pt x="124" y="75"/>
                    <a:pt x="105" y="61"/>
                  </a:cubicBezTo>
                  <a:cubicBezTo>
                    <a:pt x="99" y="56"/>
                    <a:pt x="94" y="51"/>
                    <a:pt x="86" y="44"/>
                  </a:cubicBezTo>
                  <a:cubicBezTo>
                    <a:pt x="80" y="56"/>
                    <a:pt x="76" y="64"/>
                    <a:pt x="73" y="72"/>
                  </a:cubicBezTo>
                  <a:cubicBezTo>
                    <a:pt x="58" y="125"/>
                    <a:pt x="51" y="178"/>
                    <a:pt x="56" y="232"/>
                  </a:cubicBezTo>
                  <a:cubicBezTo>
                    <a:pt x="61" y="299"/>
                    <a:pt x="83" y="360"/>
                    <a:pt x="132" y="406"/>
                  </a:cubicBezTo>
                  <a:cubicBezTo>
                    <a:pt x="183" y="453"/>
                    <a:pt x="240" y="494"/>
                    <a:pt x="293" y="537"/>
                  </a:cubicBezTo>
                  <a:cubicBezTo>
                    <a:pt x="333" y="509"/>
                    <a:pt x="368" y="486"/>
                    <a:pt x="403" y="461"/>
                  </a:cubicBezTo>
                  <a:cubicBezTo>
                    <a:pt x="450" y="425"/>
                    <a:pt x="491" y="383"/>
                    <a:pt x="515" y="328"/>
                  </a:cubicBezTo>
                  <a:cubicBezTo>
                    <a:pt x="547" y="255"/>
                    <a:pt x="545" y="179"/>
                    <a:pt x="528" y="103"/>
                  </a:cubicBezTo>
                  <a:cubicBezTo>
                    <a:pt x="524" y="84"/>
                    <a:pt x="517" y="65"/>
                    <a:pt x="511" y="43"/>
                  </a:cubicBezTo>
                  <a:close/>
                </a:path>
              </a:pathLst>
            </a:custGeom>
            <a:solidFill>
              <a:schemeClr val="tx1"/>
            </a:solidFill>
            <a:ln w="9525">
              <a:noFill/>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90" name="Freeform 15"/>
            <p:cNvSpPr>
              <a:spLocks noEditPoints="1"/>
            </p:cNvSpPr>
            <p:nvPr/>
          </p:nvSpPr>
          <p:spPr bwMode="auto">
            <a:xfrm>
              <a:off x="8650288" y="654051"/>
              <a:ext cx="587375" cy="536575"/>
            </a:xfrm>
            <a:custGeom>
              <a:avLst/>
              <a:gdLst>
                <a:gd name="T0" fmla="*/ 17 w 424"/>
                <a:gd name="T1" fmla="*/ 6 h 387"/>
                <a:gd name="T2" fmla="*/ 211 w 424"/>
                <a:gd name="T3" fmla="*/ 0 h 387"/>
                <a:gd name="T4" fmla="*/ 407 w 424"/>
                <a:gd name="T5" fmla="*/ 10 h 387"/>
                <a:gd name="T6" fmla="*/ 409 w 424"/>
                <a:gd name="T7" fmla="*/ 175 h 387"/>
                <a:gd name="T8" fmla="*/ 211 w 424"/>
                <a:gd name="T9" fmla="*/ 387 h 387"/>
                <a:gd name="T10" fmla="*/ 66 w 424"/>
                <a:gd name="T11" fmla="*/ 273 h 387"/>
                <a:gd name="T12" fmla="*/ 8 w 424"/>
                <a:gd name="T13" fmla="*/ 68 h 387"/>
                <a:gd name="T14" fmla="*/ 17 w 424"/>
                <a:gd name="T15" fmla="*/ 6 h 387"/>
                <a:gd name="T16" fmla="*/ 215 w 424"/>
                <a:gd name="T17" fmla="*/ 69 h 387"/>
                <a:gd name="T18" fmla="*/ 215 w 424"/>
                <a:gd name="T19" fmla="*/ 326 h 387"/>
                <a:gd name="T20" fmla="*/ 366 w 424"/>
                <a:gd name="T21" fmla="*/ 86 h 387"/>
                <a:gd name="T22" fmla="*/ 215 w 424"/>
                <a:gd name="T23" fmla="*/ 6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 h="387">
                  <a:moveTo>
                    <a:pt x="17" y="6"/>
                  </a:moveTo>
                  <a:cubicBezTo>
                    <a:pt x="86" y="64"/>
                    <a:pt x="151" y="71"/>
                    <a:pt x="211" y="0"/>
                  </a:cubicBezTo>
                  <a:cubicBezTo>
                    <a:pt x="280" y="69"/>
                    <a:pt x="328" y="65"/>
                    <a:pt x="407" y="10"/>
                  </a:cubicBezTo>
                  <a:cubicBezTo>
                    <a:pt x="420" y="65"/>
                    <a:pt x="424" y="120"/>
                    <a:pt x="409" y="175"/>
                  </a:cubicBezTo>
                  <a:cubicBezTo>
                    <a:pt x="385" y="266"/>
                    <a:pt x="327" y="315"/>
                    <a:pt x="211" y="387"/>
                  </a:cubicBezTo>
                  <a:cubicBezTo>
                    <a:pt x="161" y="353"/>
                    <a:pt x="107" y="321"/>
                    <a:pt x="66" y="273"/>
                  </a:cubicBezTo>
                  <a:cubicBezTo>
                    <a:pt x="16" y="214"/>
                    <a:pt x="0" y="144"/>
                    <a:pt x="8" y="68"/>
                  </a:cubicBezTo>
                  <a:cubicBezTo>
                    <a:pt x="9" y="49"/>
                    <a:pt x="13" y="29"/>
                    <a:pt x="17" y="6"/>
                  </a:cubicBezTo>
                  <a:close/>
                  <a:moveTo>
                    <a:pt x="215" y="69"/>
                  </a:moveTo>
                  <a:cubicBezTo>
                    <a:pt x="215" y="156"/>
                    <a:pt x="215" y="241"/>
                    <a:pt x="215" y="326"/>
                  </a:cubicBezTo>
                  <a:cubicBezTo>
                    <a:pt x="324" y="266"/>
                    <a:pt x="387" y="167"/>
                    <a:pt x="366" y="86"/>
                  </a:cubicBezTo>
                  <a:cubicBezTo>
                    <a:pt x="314" y="108"/>
                    <a:pt x="264" y="101"/>
                    <a:pt x="215" y="69"/>
                  </a:cubicBezTo>
                  <a:close/>
                </a:path>
              </a:pathLst>
            </a:custGeom>
            <a:solidFill>
              <a:schemeClr val="tx1"/>
            </a:solidFill>
            <a:ln w="9525">
              <a:noFill/>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sp>
        <p:nvSpPr>
          <p:cNvPr id="149" name="Freeform 20"/>
          <p:cNvSpPr>
            <a:spLocks/>
          </p:cNvSpPr>
          <p:nvPr/>
        </p:nvSpPr>
        <p:spPr bwMode="auto">
          <a:xfrm>
            <a:off x="4625548" y="5307550"/>
            <a:ext cx="397791" cy="460109"/>
          </a:xfrm>
          <a:custGeom>
            <a:avLst/>
            <a:gdLst/>
            <a:ahLst/>
            <a:cxnLst/>
            <a:rect l="l" t="t" r="r" b="b"/>
            <a:pathLst>
              <a:path w="612277" h="708196">
                <a:moveTo>
                  <a:pt x="404647" y="142024"/>
                </a:moveTo>
                <a:cubicBezTo>
                  <a:pt x="400465" y="142874"/>
                  <a:pt x="397120" y="147764"/>
                  <a:pt x="390429" y="157544"/>
                </a:cubicBezTo>
                <a:cubicBezTo>
                  <a:pt x="386606" y="162647"/>
                  <a:pt x="383738" y="168600"/>
                  <a:pt x="378959" y="172852"/>
                </a:cubicBezTo>
                <a:cubicBezTo>
                  <a:pt x="367489" y="183908"/>
                  <a:pt x="370356" y="189861"/>
                  <a:pt x="384694" y="198366"/>
                </a:cubicBezTo>
                <a:cubicBezTo>
                  <a:pt x="464030" y="247692"/>
                  <a:pt x="464030" y="354848"/>
                  <a:pt x="382782" y="399071"/>
                </a:cubicBezTo>
                <a:lnTo>
                  <a:pt x="382782" y="356549"/>
                </a:lnTo>
                <a:cubicBezTo>
                  <a:pt x="382782" y="350596"/>
                  <a:pt x="384694" y="342942"/>
                  <a:pt x="377047" y="339540"/>
                </a:cubicBezTo>
                <a:cubicBezTo>
                  <a:pt x="367489" y="336138"/>
                  <a:pt x="362710" y="342942"/>
                  <a:pt x="357930" y="348044"/>
                </a:cubicBezTo>
                <a:cubicBezTo>
                  <a:pt x="335946" y="366754"/>
                  <a:pt x="314917" y="385464"/>
                  <a:pt x="293888" y="404174"/>
                </a:cubicBezTo>
                <a:cubicBezTo>
                  <a:pt x="275727" y="421183"/>
                  <a:pt x="276683" y="433939"/>
                  <a:pt x="294844" y="450948"/>
                </a:cubicBezTo>
                <a:cubicBezTo>
                  <a:pt x="312049" y="467107"/>
                  <a:pt x="329255" y="482415"/>
                  <a:pt x="347416" y="497723"/>
                </a:cubicBezTo>
                <a:cubicBezTo>
                  <a:pt x="356019" y="504526"/>
                  <a:pt x="361754" y="518984"/>
                  <a:pt x="375136" y="514732"/>
                </a:cubicBezTo>
                <a:cubicBezTo>
                  <a:pt x="389473" y="510480"/>
                  <a:pt x="382782" y="495172"/>
                  <a:pt x="382782" y="485817"/>
                </a:cubicBezTo>
                <a:cubicBezTo>
                  <a:pt x="381827" y="472209"/>
                  <a:pt x="385650" y="465406"/>
                  <a:pt x="400944" y="458602"/>
                </a:cubicBezTo>
                <a:cubicBezTo>
                  <a:pt x="533807" y="399922"/>
                  <a:pt x="547189" y="226430"/>
                  <a:pt x="423884" y="150741"/>
                </a:cubicBezTo>
                <a:cubicBezTo>
                  <a:pt x="413847" y="144362"/>
                  <a:pt x="408829" y="141173"/>
                  <a:pt x="404647" y="142024"/>
                </a:cubicBezTo>
                <a:close/>
                <a:moveTo>
                  <a:pt x="222867" y="85938"/>
                </a:moveTo>
                <a:cubicBezTo>
                  <a:pt x="212340" y="90192"/>
                  <a:pt x="215211" y="102952"/>
                  <a:pt x="216168" y="112310"/>
                </a:cubicBezTo>
                <a:cubicBezTo>
                  <a:pt x="218082" y="127623"/>
                  <a:pt x="212340" y="136130"/>
                  <a:pt x="196071" y="142935"/>
                </a:cubicBezTo>
                <a:cubicBezTo>
                  <a:pt x="61133" y="205036"/>
                  <a:pt x="53477" y="381132"/>
                  <a:pt x="180758" y="453441"/>
                </a:cubicBezTo>
                <a:cubicBezTo>
                  <a:pt x="189371" y="458546"/>
                  <a:pt x="195114" y="460247"/>
                  <a:pt x="200856" y="450039"/>
                </a:cubicBezTo>
                <a:cubicBezTo>
                  <a:pt x="206598" y="440681"/>
                  <a:pt x="214254" y="432174"/>
                  <a:pt x="221910" y="423667"/>
                </a:cubicBezTo>
                <a:cubicBezTo>
                  <a:pt x="228609" y="416011"/>
                  <a:pt x="230523" y="411757"/>
                  <a:pt x="219039" y="404951"/>
                </a:cubicBezTo>
                <a:cubicBezTo>
                  <a:pt x="191286" y="391340"/>
                  <a:pt x="173102" y="369222"/>
                  <a:pt x="162575" y="342850"/>
                </a:cubicBezTo>
                <a:cubicBezTo>
                  <a:pt x="142478" y="291808"/>
                  <a:pt x="165446" y="228005"/>
                  <a:pt x="216168" y="202484"/>
                </a:cubicBezTo>
                <a:lnTo>
                  <a:pt x="216168" y="247572"/>
                </a:lnTo>
                <a:cubicBezTo>
                  <a:pt x="216168" y="252676"/>
                  <a:pt x="215211" y="259481"/>
                  <a:pt x="222867" y="262034"/>
                </a:cubicBezTo>
                <a:cubicBezTo>
                  <a:pt x="230523" y="263735"/>
                  <a:pt x="235308" y="258631"/>
                  <a:pt x="239136" y="255228"/>
                </a:cubicBezTo>
                <a:cubicBezTo>
                  <a:pt x="261147" y="235662"/>
                  <a:pt x="283158" y="216946"/>
                  <a:pt x="304212" y="197380"/>
                </a:cubicBezTo>
                <a:cubicBezTo>
                  <a:pt x="323352" y="180366"/>
                  <a:pt x="323352" y="165904"/>
                  <a:pt x="304212" y="148890"/>
                </a:cubicBezTo>
                <a:cubicBezTo>
                  <a:pt x="285072" y="132727"/>
                  <a:pt x="266889" y="115713"/>
                  <a:pt x="247749" y="100400"/>
                </a:cubicBezTo>
                <a:cubicBezTo>
                  <a:pt x="241050" y="93595"/>
                  <a:pt x="235308" y="80834"/>
                  <a:pt x="222867" y="85938"/>
                </a:cubicBezTo>
                <a:close/>
                <a:moveTo>
                  <a:pt x="307889" y="0"/>
                </a:moveTo>
                <a:cubicBezTo>
                  <a:pt x="409272" y="0"/>
                  <a:pt x="510416" y="8067"/>
                  <a:pt x="612277" y="24202"/>
                </a:cubicBezTo>
                <a:cubicBezTo>
                  <a:pt x="612277" y="47129"/>
                  <a:pt x="612277" y="68359"/>
                  <a:pt x="612277" y="90437"/>
                </a:cubicBezTo>
                <a:cubicBezTo>
                  <a:pt x="612277" y="178751"/>
                  <a:pt x="612277" y="267065"/>
                  <a:pt x="612277" y="356228"/>
                </a:cubicBezTo>
                <a:cubicBezTo>
                  <a:pt x="612277" y="500588"/>
                  <a:pt x="472636" y="666176"/>
                  <a:pt x="316736" y="706937"/>
                </a:cubicBezTo>
                <a:cubicBezTo>
                  <a:pt x="310041" y="709484"/>
                  <a:pt x="300477" y="707786"/>
                  <a:pt x="293782" y="705238"/>
                </a:cubicBezTo>
                <a:cubicBezTo>
                  <a:pt x="128317" y="644947"/>
                  <a:pt x="30760" y="537102"/>
                  <a:pt x="3980" y="380854"/>
                </a:cubicBezTo>
                <a:cubicBezTo>
                  <a:pt x="-3672" y="335848"/>
                  <a:pt x="2067" y="289993"/>
                  <a:pt x="2067" y="244137"/>
                </a:cubicBezTo>
                <a:cubicBezTo>
                  <a:pt x="2067" y="171958"/>
                  <a:pt x="2067" y="98929"/>
                  <a:pt x="2067" y="24202"/>
                </a:cubicBezTo>
                <a:cubicBezTo>
                  <a:pt x="104885" y="8067"/>
                  <a:pt x="206507" y="0"/>
                  <a:pt x="307889" y="0"/>
                </a:cubicBezTo>
                <a:close/>
              </a:path>
            </a:pathLst>
          </a:custGeom>
          <a:solidFill>
            <a:schemeClr val="tx1"/>
          </a:solidFill>
          <a:ln w="9525">
            <a:noFill/>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nvGrpSpPr>
          <p:cNvPr id="104" name="Group 103"/>
          <p:cNvGrpSpPr/>
          <p:nvPr/>
        </p:nvGrpSpPr>
        <p:grpSpPr>
          <a:xfrm>
            <a:off x="1612685" y="5556488"/>
            <a:ext cx="615686" cy="464397"/>
            <a:chOff x="8067676" y="246063"/>
            <a:chExt cx="1020763" cy="769937"/>
          </a:xfrm>
        </p:grpSpPr>
        <p:sp>
          <p:nvSpPr>
            <p:cNvPr id="4104" name="Freeform 26"/>
            <p:cNvSpPr>
              <a:spLocks noEditPoints="1"/>
            </p:cNvSpPr>
            <p:nvPr/>
          </p:nvSpPr>
          <p:spPr bwMode="auto">
            <a:xfrm>
              <a:off x="8197851" y="246063"/>
              <a:ext cx="760413" cy="560388"/>
            </a:xfrm>
            <a:custGeom>
              <a:avLst/>
              <a:gdLst>
                <a:gd name="T0" fmla="*/ 227 w 454"/>
                <a:gd name="T1" fmla="*/ 341 h 341"/>
                <a:gd name="T2" fmla="*/ 31 w 454"/>
                <a:gd name="T3" fmla="*/ 341 h 341"/>
                <a:gd name="T4" fmla="*/ 0 w 454"/>
                <a:gd name="T5" fmla="*/ 310 h 341"/>
                <a:gd name="T6" fmla="*/ 0 w 454"/>
                <a:gd name="T7" fmla="*/ 32 h 341"/>
                <a:gd name="T8" fmla="*/ 32 w 454"/>
                <a:gd name="T9" fmla="*/ 0 h 341"/>
                <a:gd name="T10" fmla="*/ 422 w 454"/>
                <a:gd name="T11" fmla="*/ 0 h 341"/>
                <a:gd name="T12" fmla="*/ 454 w 454"/>
                <a:gd name="T13" fmla="*/ 32 h 341"/>
                <a:gd name="T14" fmla="*/ 454 w 454"/>
                <a:gd name="T15" fmla="*/ 312 h 341"/>
                <a:gd name="T16" fmla="*/ 425 w 454"/>
                <a:gd name="T17" fmla="*/ 341 h 341"/>
                <a:gd name="T18" fmla="*/ 227 w 454"/>
                <a:gd name="T19" fmla="*/ 341 h 341"/>
                <a:gd name="T20" fmla="*/ 229 w 454"/>
                <a:gd name="T21" fmla="*/ 40 h 341"/>
                <a:gd name="T22" fmla="*/ 69 w 454"/>
                <a:gd name="T23" fmla="*/ 40 h 341"/>
                <a:gd name="T24" fmla="*/ 39 w 454"/>
                <a:gd name="T25" fmla="*/ 69 h 341"/>
                <a:gd name="T26" fmla="*/ 39 w 454"/>
                <a:gd name="T27" fmla="*/ 245 h 341"/>
                <a:gd name="T28" fmla="*/ 70 w 454"/>
                <a:gd name="T29" fmla="*/ 276 h 341"/>
                <a:gd name="T30" fmla="*/ 384 w 454"/>
                <a:gd name="T31" fmla="*/ 276 h 341"/>
                <a:gd name="T32" fmla="*/ 415 w 454"/>
                <a:gd name="T33" fmla="*/ 246 h 341"/>
                <a:gd name="T34" fmla="*/ 415 w 454"/>
                <a:gd name="T35" fmla="*/ 68 h 341"/>
                <a:gd name="T36" fmla="*/ 386 w 454"/>
                <a:gd name="T37" fmla="*/ 40 h 341"/>
                <a:gd name="T38" fmla="*/ 229 w 454"/>
                <a:gd name="T39"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341">
                  <a:moveTo>
                    <a:pt x="227" y="341"/>
                  </a:moveTo>
                  <a:cubicBezTo>
                    <a:pt x="162" y="341"/>
                    <a:pt x="96" y="341"/>
                    <a:pt x="31" y="341"/>
                  </a:cubicBezTo>
                  <a:cubicBezTo>
                    <a:pt x="4" y="341"/>
                    <a:pt x="0" y="338"/>
                    <a:pt x="0" y="310"/>
                  </a:cubicBezTo>
                  <a:cubicBezTo>
                    <a:pt x="0" y="217"/>
                    <a:pt x="0" y="125"/>
                    <a:pt x="0" y="32"/>
                  </a:cubicBezTo>
                  <a:cubicBezTo>
                    <a:pt x="0" y="6"/>
                    <a:pt x="6" y="1"/>
                    <a:pt x="32" y="0"/>
                  </a:cubicBezTo>
                  <a:cubicBezTo>
                    <a:pt x="162" y="0"/>
                    <a:pt x="292" y="0"/>
                    <a:pt x="422" y="0"/>
                  </a:cubicBezTo>
                  <a:cubicBezTo>
                    <a:pt x="448" y="1"/>
                    <a:pt x="454" y="7"/>
                    <a:pt x="454" y="32"/>
                  </a:cubicBezTo>
                  <a:cubicBezTo>
                    <a:pt x="454" y="125"/>
                    <a:pt x="454" y="219"/>
                    <a:pt x="454" y="312"/>
                  </a:cubicBezTo>
                  <a:cubicBezTo>
                    <a:pt x="454" y="337"/>
                    <a:pt x="450" y="341"/>
                    <a:pt x="425" y="341"/>
                  </a:cubicBezTo>
                  <a:cubicBezTo>
                    <a:pt x="359" y="341"/>
                    <a:pt x="293" y="341"/>
                    <a:pt x="227" y="341"/>
                  </a:cubicBezTo>
                  <a:close/>
                  <a:moveTo>
                    <a:pt x="229" y="40"/>
                  </a:moveTo>
                  <a:cubicBezTo>
                    <a:pt x="175" y="40"/>
                    <a:pt x="122" y="39"/>
                    <a:pt x="69" y="40"/>
                  </a:cubicBezTo>
                  <a:cubicBezTo>
                    <a:pt x="45" y="40"/>
                    <a:pt x="39" y="45"/>
                    <a:pt x="39" y="69"/>
                  </a:cubicBezTo>
                  <a:cubicBezTo>
                    <a:pt x="39" y="128"/>
                    <a:pt x="39" y="186"/>
                    <a:pt x="39" y="245"/>
                  </a:cubicBezTo>
                  <a:cubicBezTo>
                    <a:pt x="39" y="270"/>
                    <a:pt x="45" y="276"/>
                    <a:pt x="70" y="276"/>
                  </a:cubicBezTo>
                  <a:cubicBezTo>
                    <a:pt x="174" y="276"/>
                    <a:pt x="279" y="276"/>
                    <a:pt x="384" y="276"/>
                  </a:cubicBezTo>
                  <a:cubicBezTo>
                    <a:pt x="409" y="276"/>
                    <a:pt x="415" y="270"/>
                    <a:pt x="415" y="246"/>
                  </a:cubicBezTo>
                  <a:cubicBezTo>
                    <a:pt x="416" y="187"/>
                    <a:pt x="416" y="127"/>
                    <a:pt x="415" y="68"/>
                  </a:cubicBezTo>
                  <a:cubicBezTo>
                    <a:pt x="415" y="45"/>
                    <a:pt x="409" y="40"/>
                    <a:pt x="386" y="40"/>
                  </a:cubicBezTo>
                  <a:cubicBezTo>
                    <a:pt x="334" y="39"/>
                    <a:pt x="281" y="40"/>
                    <a:pt x="229" y="4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4113" name="Freeform 27"/>
            <p:cNvSpPr>
              <a:spLocks/>
            </p:cNvSpPr>
            <p:nvPr/>
          </p:nvSpPr>
          <p:spPr bwMode="auto">
            <a:xfrm>
              <a:off x="8067676" y="835025"/>
              <a:ext cx="1020763" cy="180975"/>
            </a:xfrm>
            <a:custGeom>
              <a:avLst/>
              <a:gdLst>
                <a:gd name="T0" fmla="*/ 305 w 610"/>
                <a:gd name="T1" fmla="*/ 110 h 110"/>
                <a:gd name="T2" fmla="*/ 38 w 610"/>
                <a:gd name="T3" fmla="*/ 110 h 110"/>
                <a:gd name="T4" fmla="*/ 14 w 610"/>
                <a:gd name="T5" fmla="*/ 73 h 110"/>
                <a:gd name="T6" fmla="*/ 35 w 610"/>
                <a:gd name="T7" fmla="*/ 27 h 110"/>
                <a:gd name="T8" fmla="*/ 78 w 610"/>
                <a:gd name="T9" fmla="*/ 0 h 110"/>
                <a:gd name="T10" fmla="*/ 425 w 610"/>
                <a:gd name="T11" fmla="*/ 1 h 110"/>
                <a:gd name="T12" fmla="*/ 531 w 610"/>
                <a:gd name="T13" fmla="*/ 1 h 110"/>
                <a:gd name="T14" fmla="*/ 566 w 610"/>
                <a:gd name="T15" fmla="*/ 22 h 110"/>
                <a:gd name="T16" fmla="*/ 597 w 610"/>
                <a:gd name="T17" fmla="*/ 75 h 110"/>
                <a:gd name="T18" fmla="*/ 577 w 610"/>
                <a:gd name="T19" fmla="*/ 110 h 110"/>
                <a:gd name="T20" fmla="*/ 305 w 610"/>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 h="110">
                  <a:moveTo>
                    <a:pt x="305" y="110"/>
                  </a:moveTo>
                  <a:cubicBezTo>
                    <a:pt x="216" y="110"/>
                    <a:pt x="127" y="110"/>
                    <a:pt x="38" y="110"/>
                  </a:cubicBezTo>
                  <a:cubicBezTo>
                    <a:pt x="6" y="110"/>
                    <a:pt x="0" y="101"/>
                    <a:pt x="14" y="73"/>
                  </a:cubicBezTo>
                  <a:cubicBezTo>
                    <a:pt x="21" y="58"/>
                    <a:pt x="29" y="43"/>
                    <a:pt x="35" y="27"/>
                  </a:cubicBezTo>
                  <a:cubicBezTo>
                    <a:pt x="42" y="6"/>
                    <a:pt x="57" y="0"/>
                    <a:pt x="78" y="0"/>
                  </a:cubicBezTo>
                  <a:cubicBezTo>
                    <a:pt x="194" y="1"/>
                    <a:pt x="309" y="1"/>
                    <a:pt x="425" y="1"/>
                  </a:cubicBezTo>
                  <a:cubicBezTo>
                    <a:pt x="461" y="1"/>
                    <a:pt x="496" y="1"/>
                    <a:pt x="531" y="1"/>
                  </a:cubicBezTo>
                  <a:cubicBezTo>
                    <a:pt x="547" y="1"/>
                    <a:pt x="559" y="6"/>
                    <a:pt x="566" y="22"/>
                  </a:cubicBezTo>
                  <a:cubicBezTo>
                    <a:pt x="575" y="40"/>
                    <a:pt x="586" y="57"/>
                    <a:pt x="597" y="75"/>
                  </a:cubicBezTo>
                  <a:cubicBezTo>
                    <a:pt x="610" y="99"/>
                    <a:pt x="604" y="110"/>
                    <a:pt x="577" y="110"/>
                  </a:cubicBezTo>
                  <a:cubicBezTo>
                    <a:pt x="486" y="110"/>
                    <a:pt x="396" y="110"/>
                    <a:pt x="305" y="110"/>
                  </a:cubicBezTo>
                  <a:close/>
                </a:path>
              </a:pathLst>
            </a:custGeom>
            <a:solidFill>
              <a:schemeClr val="tx1"/>
            </a:solidFill>
            <a:ln w="9525">
              <a:noFill/>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nvGrpSpPr>
            <p:cNvPr id="103" name="Group 102"/>
            <p:cNvGrpSpPr/>
            <p:nvPr/>
          </p:nvGrpSpPr>
          <p:grpSpPr>
            <a:xfrm>
              <a:off x="8402638" y="334963"/>
              <a:ext cx="377824" cy="344488"/>
              <a:chOff x="10574338" y="334963"/>
              <a:chExt cx="377824" cy="344488"/>
            </a:xfrm>
            <a:solidFill>
              <a:schemeClr val="bg1"/>
            </a:solidFill>
          </p:grpSpPr>
          <p:sp>
            <p:nvSpPr>
              <p:cNvPr id="96" name="Freeform 32"/>
              <p:cNvSpPr>
                <a:spLocks/>
              </p:cNvSpPr>
              <p:nvPr/>
            </p:nvSpPr>
            <p:spPr bwMode="auto">
              <a:xfrm>
                <a:off x="10574338" y="334963"/>
                <a:ext cx="312737" cy="230188"/>
              </a:xfrm>
              <a:custGeom>
                <a:avLst/>
                <a:gdLst>
                  <a:gd name="T0" fmla="*/ 0 w 495"/>
                  <a:gd name="T1" fmla="*/ 262 h 372"/>
                  <a:gd name="T2" fmla="*/ 45 w 495"/>
                  <a:gd name="T3" fmla="*/ 220 h 372"/>
                  <a:gd name="T4" fmla="*/ 226 w 495"/>
                  <a:gd name="T5" fmla="*/ 27 h 372"/>
                  <a:gd name="T6" fmla="*/ 478 w 495"/>
                  <a:gd name="T7" fmla="*/ 87 h 372"/>
                  <a:gd name="T8" fmla="*/ 482 w 495"/>
                  <a:gd name="T9" fmla="*/ 130 h 372"/>
                  <a:gd name="T10" fmla="*/ 443 w 495"/>
                  <a:gd name="T11" fmla="*/ 126 h 372"/>
                  <a:gd name="T12" fmla="*/ 282 w 495"/>
                  <a:gd name="T13" fmla="*/ 69 h 372"/>
                  <a:gd name="T14" fmla="*/ 94 w 495"/>
                  <a:gd name="T15" fmla="*/ 258 h 372"/>
                  <a:gd name="T16" fmla="*/ 128 w 495"/>
                  <a:gd name="T17" fmla="*/ 260 h 372"/>
                  <a:gd name="T18" fmla="*/ 97 w 495"/>
                  <a:gd name="T19" fmla="*/ 315 h 372"/>
                  <a:gd name="T20" fmla="*/ 65 w 495"/>
                  <a:gd name="T21" fmla="*/ 372 h 372"/>
                  <a:gd name="T22" fmla="*/ 0 w 495"/>
                  <a:gd name="T23" fmla="*/ 26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5" h="372">
                    <a:moveTo>
                      <a:pt x="0" y="262"/>
                    </a:moveTo>
                    <a:cubicBezTo>
                      <a:pt x="37" y="259"/>
                      <a:pt x="36" y="258"/>
                      <a:pt x="45" y="220"/>
                    </a:cubicBezTo>
                    <a:cubicBezTo>
                      <a:pt x="69" y="122"/>
                      <a:pt x="129" y="55"/>
                      <a:pt x="226" y="27"/>
                    </a:cubicBezTo>
                    <a:cubicBezTo>
                      <a:pt x="319" y="0"/>
                      <a:pt x="405" y="20"/>
                      <a:pt x="478" y="87"/>
                    </a:cubicBezTo>
                    <a:cubicBezTo>
                      <a:pt x="493" y="101"/>
                      <a:pt x="495" y="119"/>
                      <a:pt x="482" y="130"/>
                    </a:cubicBezTo>
                    <a:cubicBezTo>
                      <a:pt x="468" y="141"/>
                      <a:pt x="455" y="137"/>
                      <a:pt x="443" y="126"/>
                    </a:cubicBezTo>
                    <a:cubicBezTo>
                      <a:pt x="398" y="83"/>
                      <a:pt x="344" y="66"/>
                      <a:pt x="282" y="69"/>
                    </a:cubicBezTo>
                    <a:cubicBezTo>
                      <a:pt x="187" y="73"/>
                      <a:pt x="92" y="166"/>
                      <a:pt x="94" y="258"/>
                    </a:cubicBezTo>
                    <a:cubicBezTo>
                      <a:pt x="104" y="258"/>
                      <a:pt x="114" y="259"/>
                      <a:pt x="128" y="260"/>
                    </a:cubicBezTo>
                    <a:cubicBezTo>
                      <a:pt x="117" y="280"/>
                      <a:pt x="107" y="298"/>
                      <a:pt x="97" y="315"/>
                    </a:cubicBezTo>
                    <a:cubicBezTo>
                      <a:pt x="87" y="333"/>
                      <a:pt x="77" y="351"/>
                      <a:pt x="65" y="372"/>
                    </a:cubicBezTo>
                    <a:cubicBezTo>
                      <a:pt x="43" y="334"/>
                      <a:pt x="22" y="299"/>
                      <a:pt x="0" y="262"/>
                    </a:cubicBezTo>
                    <a:close/>
                  </a:path>
                </a:pathLst>
              </a:custGeom>
              <a:solidFill>
                <a:schemeClr val="tx1"/>
              </a:solidFill>
              <a:ln w="9525">
                <a:noFill/>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sp>
            <p:nvSpPr>
              <p:cNvPr id="97" name="Freeform 33"/>
              <p:cNvSpPr>
                <a:spLocks/>
              </p:cNvSpPr>
              <p:nvPr/>
            </p:nvSpPr>
            <p:spPr bwMode="auto">
              <a:xfrm>
                <a:off x="10639425" y="449263"/>
                <a:ext cx="312737" cy="230188"/>
              </a:xfrm>
              <a:custGeom>
                <a:avLst/>
                <a:gdLst>
                  <a:gd name="T0" fmla="*/ 402 w 495"/>
                  <a:gd name="T1" fmla="*/ 112 h 369"/>
                  <a:gd name="T2" fmla="*/ 366 w 495"/>
                  <a:gd name="T3" fmla="*/ 112 h 369"/>
                  <a:gd name="T4" fmla="*/ 432 w 495"/>
                  <a:gd name="T5" fmla="*/ 0 h 369"/>
                  <a:gd name="T6" fmla="*/ 495 w 495"/>
                  <a:gd name="T7" fmla="*/ 112 h 369"/>
                  <a:gd name="T8" fmla="*/ 458 w 495"/>
                  <a:gd name="T9" fmla="*/ 113 h 369"/>
                  <a:gd name="T10" fmla="*/ 450 w 495"/>
                  <a:gd name="T11" fmla="*/ 150 h 369"/>
                  <a:gd name="T12" fmla="*/ 270 w 495"/>
                  <a:gd name="T13" fmla="*/ 341 h 369"/>
                  <a:gd name="T14" fmla="*/ 16 w 495"/>
                  <a:gd name="T15" fmla="*/ 280 h 369"/>
                  <a:gd name="T16" fmla="*/ 11 w 495"/>
                  <a:gd name="T17" fmla="*/ 241 h 369"/>
                  <a:gd name="T18" fmla="*/ 51 w 495"/>
                  <a:gd name="T19" fmla="*/ 241 h 369"/>
                  <a:gd name="T20" fmla="*/ 204 w 495"/>
                  <a:gd name="T21" fmla="*/ 300 h 369"/>
                  <a:gd name="T22" fmla="*/ 402 w 495"/>
                  <a:gd name="T23" fmla="*/ 124 h 369"/>
                  <a:gd name="T24" fmla="*/ 402 w 495"/>
                  <a:gd name="T25" fmla="*/ 11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369">
                    <a:moveTo>
                      <a:pt x="402" y="112"/>
                    </a:moveTo>
                    <a:cubicBezTo>
                      <a:pt x="391" y="112"/>
                      <a:pt x="380" y="112"/>
                      <a:pt x="366" y="112"/>
                    </a:cubicBezTo>
                    <a:cubicBezTo>
                      <a:pt x="389" y="74"/>
                      <a:pt x="410" y="38"/>
                      <a:pt x="432" y="0"/>
                    </a:cubicBezTo>
                    <a:cubicBezTo>
                      <a:pt x="454" y="38"/>
                      <a:pt x="474" y="74"/>
                      <a:pt x="495" y="112"/>
                    </a:cubicBezTo>
                    <a:cubicBezTo>
                      <a:pt x="481" y="112"/>
                      <a:pt x="470" y="113"/>
                      <a:pt x="458" y="113"/>
                    </a:cubicBezTo>
                    <a:cubicBezTo>
                      <a:pt x="455" y="126"/>
                      <a:pt x="453" y="138"/>
                      <a:pt x="450" y="150"/>
                    </a:cubicBezTo>
                    <a:cubicBezTo>
                      <a:pt x="425" y="247"/>
                      <a:pt x="365" y="313"/>
                      <a:pt x="270" y="341"/>
                    </a:cubicBezTo>
                    <a:cubicBezTo>
                      <a:pt x="175" y="369"/>
                      <a:pt x="90" y="346"/>
                      <a:pt x="16" y="280"/>
                    </a:cubicBezTo>
                    <a:cubicBezTo>
                      <a:pt x="4" y="269"/>
                      <a:pt x="0" y="255"/>
                      <a:pt x="11" y="241"/>
                    </a:cubicBezTo>
                    <a:cubicBezTo>
                      <a:pt x="21" y="228"/>
                      <a:pt x="36" y="228"/>
                      <a:pt x="51" y="241"/>
                    </a:cubicBezTo>
                    <a:cubicBezTo>
                      <a:pt x="94" y="281"/>
                      <a:pt x="145" y="301"/>
                      <a:pt x="204" y="300"/>
                    </a:cubicBezTo>
                    <a:cubicBezTo>
                      <a:pt x="302" y="297"/>
                      <a:pt x="388" y="221"/>
                      <a:pt x="402" y="124"/>
                    </a:cubicBezTo>
                    <a:cubicBezTo>
                      <a:pt x="402" y="121"/>
                      <a:pt x="402" y="117"/>
                      <a:pt x="402" y="112"/>
                    </a:cubicBezTo>
                    <a:close/>
                  </a:path>
                </a:pathLst>
              </a:custGeom>
              <a:solidFill>
                <a:schemeClr val="tx1"/>
              </a:solidFill>
              <a:ln w="9525">
                <a:noFill/>
                <a:round/>
                <a:headEnd/>
                <a:tailEnd/>
              </a:ln>
            </p:spPr>
            <p:txBody>
              <a:bodyPr vert="horz" wrap="square" lIns="93260" tIns="46630" rIns="93260" bIns="46630" numCol="1" anchor="t" anchorCtr="0" compatLnSpc="1">
                <a:prstTxWarp prst="textNoShape">
                  <a:avLst/>
                </a:prstTxWarp>
              </a:bodyPr>
              <a:lstStyle/>
              <a:p>
                <a:pPr defTabSz="932597"/>
                <a:endParaRPr lang="en-US" sz="1836" dirty="0">
                  <a:solidFill>
                    <a:srgbClr val="00B0F0"/>
                  </a:solidFill>
                </a:endParaRPr>
              </a:p>
            </p:txBody>
          </p:sp>
        </p:grpSp>
      </p:grpSp>
      <p:pic>
        <p:nvPicPr>
          <p:cNvPr id="1060" name="Picture 36" descr="C:\Users\Sarah\Documents\_SSD_Business\Clients\BridgePartners\1278_Azure deck_McKenzie\_PPT deck\Art\finger print3.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91137" y="5531042"/>
            <a:ext cx="572899" cy="572899"/>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p:cNvGrpSpPr/>
          <p:nvPr/>
        </p:nvGrpSpPr>
        <p:grpSpPr>
          <a:xfrm>
            <a:off x="0" y="3872568"/>
            <a:ext cx="12435592" cy="352455"/>
            <a:chOff x="-865" y="3796981"/>
            <a:chExt cx="12192864" cy="345576"/>
          </a:xfrm>
          <a:solidFill>
            <a:schemeClr val="bg2"/>
          </a:solidFill>
        </p:grpSpPr>
        <p:sp>
          <p:nvSpPr>
            <p:cNvPr id="54" name="Rectangle 53"/>
            <p:cNvSpPr/>
            <p:nvPr/>
          </p:nvSpPr>
          <p:spPr>
            <a:xfrm>
              <a:off x="-865" y="3796981"/>
              <a:ext cx="12192864" cy="342611"/>
            </a:xfrm>
            <a:prstGeom prst="rect">
              <a:avLst/>
            </a:prstGeom>
            <a:solidFill>
              <a:srgbClr val="DC3C00"/>
            </a:solidFill>
            <a:ln>
              <a:noFill/>
            </a:ln>
            <a:effectLst>
              <a:innerShdw blurRad="1905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6" name="Rectangle 55"/>
            <p:cNvSpPr/>
            <p:nvPr/>
          </p:nvSpPr>
          <p:spPr>
            <a:xfrm>
              <a:off x="236745" y="3814518"/>
              <a:ext cx="570670" cy="328039"/>
            </a:xfrm>
            <a:prstGeom prst="rect">
              <a:avLst/>
            </a:prstGeom>
            <a:noFill/>
          </p:spPr>
          <p:txBody>
            <a:bodyPr wrap="none" lIns="0" tIns="0" rIns="0" bIns="0">
              <a:spAutoFit/>
            </a:bodyPr>
            <a:lstStyle/>
            <a:p>
              <a:pPr algn="ctr" defTabSz="913998">
                <a:lnSpc>
                  <a:spcPct val="110000"/>
                </a:lnSpc>
                <a:spcBef>
                  <a:spcPct val="20000"/>
                </a:spcBef>
                <a:buSzPct val="90000"/>
              </a:pPr>
              <a:r>
                <a:rPr lang="en-US" sz="1938" b="1" dirty="0">
                  <a:solidFill>
                    <a:srgbClr val="FFFFFF">
                      <a:alpha val="61000"/>
                    </a:srgbClr>
                  </a:solidFill>
                  <a:effectLst>
                    <a:outerShdw blurRad="63500" sx="102000" sy="102000" algn="ctr" rotWithShape="0">
                      <a:prstClr val="black">
                        <a:alpha val="40000"/>
                      </a:prstClr>
                    </a:outerShdw>
                  </a:effectLst>
                </a:rPr>
                <a:t>1989</a:t>
              </a:r>
            </a:p>
          </p:txBody>
        </p:sp>
        <p:sp>
          <p:nvSpPr>
            <p:cNvPr id="57" name="Rectangle 56"/>
            <p:cNvSpPr/>
            <p:nvPr/>
          </p:nvSpPr>
          <p:spPr>
            <a:xfrm>
              <a:off x="1169065" y="3814518"/>
              <a:ext cx="570670" cy="328039"/>
            </a:xfrm>
            <a:prstGeom prst="rect">
              <a:avLst/>
            </a:prstGeom>
            <a:noFill/>
          </p:spPr>
          <p:txBody>
            <a:bodyPr wrap="none" lIns="0" tIns="0" rIns="0" bIns="0">
              <a:spAutoFit/>
            </a:bodyPr>
            <a:lstStyle/>
            <a:p>
              <a:pPr algn="ctr" defTabSz="913998">
                <a:lnSpc>
                  <a:spcPct val="110000"/>
                </a:lnSpc>
                <a:spcBef>
                  <a:spcPct val="20000"/>
                </a:spcBef>
                <a:buSzPct val="90000"/>
              </a:pPr>
              <a:r>
                <a:rPr lang="en-US" sz="1938" b="1" dirty="0">
                  <a:solidFill>
                    <a:srgbClr val="FFFFFF">
                      <a:alpha val="61000"/>
                    </a:srgbClr>
                  </a:solidFill>
                  <a:effectLst>
                    <a:outerShdw blurRad="63500" sx="102000" sy="102000" algn="ctr" rotWithShape="0">
                      <a:prstClr val="black">
                        <a:alpha val="40000"/>
                      </a:prstClr>
                    </a:outerShdw>
                  </a:effectLst>
                </a:rPr>
                <a:t>1995</a:t>
              </a:r>
            </a:p>
          </p:txBody>
        </p:sp>
        <p:sp>
          <p:nvSpPr>
            <p:cNvPr id="59" name="Rectangle 58"/>
            <p:cNvSpPr/>
            <p:nvPr/>
          </p:nvSpPr>
          <p:spPr>
            <a:xfrm>
              <a:off x="2903073" y="3814518"/>
              <a:ext cx="570670" cy="328039"/>
            </a:xfrm>
            <a:prstGeom prst="rect">
              <a:avLst/>
            </a:prstGeom>
            <a:noFill/>
          </p:spPr>
          <p:txBody>
            <a:bodyPr wrap="none" lIns="0" tIns="0" rIns="0" bIns="0">
              <a:spAutoFit/>
            </a:bodyPr>
            <a:lstStyle/>
            <a:p>
              <a:pPr algn="ctr" defTabSz="913998">
                <a:lnSpc>
                  <a:spcPct val="110000"/>
                </a:lnSpc>
                <a:spcBef>
                  <a:spcPct val="20000"/>
                </a:spcBef>
                <a:buSzPct val="90000"/>
              </a:pPr>
              <a:r>
                <a:rPr lang="en-US" sz="1938" b="1" dirty="0">
                  <a:solidFill>
                    <a:srgbClr val="FFFFFF">
                      <a:alpha val="61000"/>
                    </a:srgbClr>
                  </a:solidFill>
                  <a:effectLst>
                    <a:outerShdw blurRad="63500" sx="102000" sy="102000" algn="ctr" rotWithShape="0">
                      <a:prstClr val="black">
                        <a:alpha val="40000"/>
                      </a:prstClr>
                    </a:outerShdw>
                  </a:effectLst>
                </a:rPr>
                <a:t>2000</a:t>
              </a:r>
            </a:p>
          </p:txBody>
        </p:sp>
        <p:sp>
          <p:nvSpPr>
            <p:cNvPr id="60" name="Rectangle 59"/>
            <p:cNvSpPr/>
            <p:nvPr/>
          </p:nvSpPr>
          <p:spPr>
            <a:xfrm>
              <a:off x="4790317" y="3814518"/>
              <a:ext cx="570670" cy="328039"/>
            </a:xfrm>
            <a:prstGeom prst="rect">
              <a:avLst/>
            </a:prstGeom>
            <a:noFill/>
          </p:spPr>
          <p:txBody>
            <a:bodyPr wrap="none" lIns="0" tIns="0" rIns="0" bIns="0">
              <a:spAutoFit/>
            </a:bodyPr>
            <a:lstStyle/>
            <a:p>
              <a:pPr algn="ctr" defTabSz="913998">
                <a:lnSpc>
                  <a:spcPct val="110000"/>
                </a:lnSpc>
                <a:spcBef>
                  <a:spcPct val="20000"/>
                </a:spcBef>
                <a:buSzPct val="90000"/>
              </a:pPr>
              <a:r>
                <a:rPr lang="en-US" sz="1938" b="1" dirty="0">
                  <a:solidFill>
                    <a:srgbClr val="FFFFFF">
                      <a:alpha val="61000"/>
                    </a:srgbClr>
                  </a:solidFill>
                  <a:effectLst>
                    <a:outerShdw blurRad="63500" sx="102000" sy="102000" algn="ctr" rotWithShape="0">
                      <a:srgbClr val="70AD47">
                        <a:lumMod val="50000"/>
                        <a:alpha val="40000"/>
                      </a:srgbClr>
                    </a:outerShdw>
                  </a:effectLst>
                </a:rPr>
                <a:t>2005</a:t>
              </a:r>
            </a:p>
          </p:txBody>
        </p:sp>
        <p:sp>
          <p:nvSpPr>
            <p:cNvPr id="61" name="Rectangle 60"/>
            <p:cNvSpPr/>
            <p:nvPr/>
          </p:nvSpPr>
          <p:spPr>
            <a:xfrm>
              <a:off x="6602785" y="3814518"/>
              <a:ext cx="570670" cy="328039"/>
            </a:xfrm>
            <a:prstGeom prst="rect">
              <a:avLst/>
            </a:prstGeom>
            <a:noFill/>
          </p:spPr>
          <p:txBody>
            <a:bodyPr wrap="none" lIns="0" tIns="0" rIns="0" bIns="0">
              <a:spAutoFit/>
            </a:bodyPr>
            <a:lstStyle/>
            <a:p>
              <a:pPr algn="ctr" defTabSz="913998">
                <a:lnSpc>
                  <a:spcPct val="110000"/>
                </a:lnSpc>
                <a:spcBef>
                  <a:spcPct val="20000"/>
                </a:spcBef>
                <a:buSzPct val="90000"/>
              </a:pPr>
              <a:r>
                <a:rPr lang="en-US" sz="1938" b="1" dirty="0">
                  <a:solidFill>
                    <a:srgbClr val="FFFFFF">
                      <a:alpha val="61000"/>
                    </a:srgbClr>
                  </a:solidFill>
                  <a:effectLst>
                    <a:outerShdw blurRad="63500" sx="102000" sy="102000" algn="ctr" rotWithShape="0">
                      <a:srgbClr val="ED7D31">
                        <a:lumMod val="75000"/>
                        <a:alpha val="40000"/>
                      </a:srgbClr>
                    </a:outerShdw>
                  </a:effectLst>
                </a:rPr>
                <a:t>2010</a:t>
              </a:r>
            </a:p>
          </p:txBody>
        </p:sp>
      </p:grpSp>
      <p:sp>
        <p:nvSpPr>
          <p:cNvPr id="91" name="Rectangle 90"/>
          <p:cNvSpPr/>
          <p:nvPr/>
        </p:nvSpPr>
        <p:spPr>
          <a:xfrm>
            <a:off x="6340100" y="1912158"/>
            <a:ext cx="928459" cy="502702"/>
          </a:xfrm>
          <a:prstGeom prst="rect">
            <a:avLst/>
          </a:prstGeom>
        </p:spPr>
        <p:txBody>
          <a:bodyPr wrap="none">
            <a:spAutoFit/>
          </a:bodyPr>
          <a:lstStyle/>
          <a:p>
            <a:pPr algn="ctr" defTabSz="913998">
              <a:lnSpc>
                <a:spcPts val="1632"/>
              </a:lnSpc>
              <a:buSzPct val="90000"/>
            </a:pPr>
            <a:r>
              <a:rPr lang="en-US" sz="1428" dirty="0" smtClean="0">
                <a:solidFill>
                  <a:srgbClr val="FFFFFF"/>
                </a:solidFill>
                <a:latin typeface="Segoe Semibold" pitchFamily="34" charset="0"/>
              </a:rPr>
              <a:t>Microsoft</a:t>
            </a:r>
          </a:p>
          <a:p>
            <a:pPr algn="ctr" defTabSz="913998">
              <a:lnSpc>
                <a:spcPts val="1632"/>
              </a:lnSpc>
              <a:buSzPct val="90000"/>
            </a:pPr>
            <a:r>
              <a:rPr lang="en-US" sz="1428" dirty="0" smtClean="0">
                <a:solidFill>
                  <a:srgbClr val="FFFFFF"/>
                </a:solidFill>
                <a:latin typeface="Segoe Semibold" pitchFamily="34" charset="0"/>
              </a:rPr>
              <a:t>Azure</a:t>
            </a:r>
            <a:endParaRPr lang="en-US" sz="1428" dirty="0">
              <a:solidFill>
                <a:srgbClr val="FFFFFF"/>
              </a:solidFill>
              <a:latin typeface="Segoe Semibold" pitchFamily="34" charset="0"/>
            </a:endParaRPr>
          </a:p>
        </p:txBody>
      </p:sp>
      <p:cxnSp>
        <p:nvCxnSpPr>
          <p:cNvPr id="92" name="Straight Connector 91"/>
          <p:cNvCxnSpPr/>
          <p:nvPr/>
        </p:nvCxnSpPr>
        <p:spPr>
          <a:xfrm>
            <a:off x="7361237" y="3001820"/>
            <a:ext cx="0" cy="856635"/>
          </a:xfrm>
          <a:prstGeom prst="line">
            <a:avLst/>
          </a:prstGeom>
          <a:ln w="3175">
            <a:solidFill>
              <a:schemeClr val="tx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885641" y="2486952"/>
            <a:ext cx="985176" cy="502702"/>
          </a:xfrm>
          <a:prstGeom prst="rect">
            <a:avLst/>
          </a:prstGeom>
        </p:spPr>
        <p:txBody>
          <a:bodyPr wrap="square">
            <a:spAutoFit/>
          </a:bodyPr>
          <a:lstStyle/>
          <a:p>
            <a:pPr algn="ctr" defTabSz="913998">
              <a:lnSpc>
                <a:spcPts val="1632"/>
              </a:lnSpc>
              <a:buSzPct val="90000"/>
            </a:pPr>
            <a:r>
              <a:rPr lang="en-US" sz="1428" dirty="0" smtClean="0">
                <a:solidFill>
                  <a:srgbClr val="FFFFFF"/>
                </a:solidFill>
                <a:latin typeface="Segoe Semibold" pitchFamily="34" charset="0"/>
              </a:rPr>
              <a:t>Assume Breach</a:t>
            </a:r>
            <a:endParaRPr lang="en-US" sz="1428" dirty="0">
              <a:solidFill>
                <a:srgbClr val="FFFFFF"/>
              </a:solidFill>
              <a:latin typeface="Segoe Semibold" pitchFamily="34" charset="0"/>
            </a:endParaRPr>
          </a:p>
        </p:txBody>
      </p:sp>
      <p:grpSp>
        <p:nvGrpSpPr>
          <p:cNvPr id="95" name="Group 94"/>
          <p:cNvGrpSpPr/>
          <p:nvPr/>
        </p:nvGrpSpPr>
        <p:grpSpPr>
          <a:xfrm>
            <a:off x="7208845" y="2086445"/>
            <a:ext cx="397570" cy="376543"/>
            <a:chOff x="677397" y="4309801"/>
            <a:chExt cx="655750" cy="621068"/>
          </a:xfrm>
          <a:solidFill>
            <a:schemeClr val="tx1"/>
          </a:solidFill>
        </p:grpSpPr>
        <p:sp>
          <p:nvSpPr>
            <p:cNvPr id="98" name="Freeform 97"/>
            <p:cNvSpPr>
              <a:spLocks noEditPoints="1"/>
            </p:cNvSpPr>
            <p:nvPr/>
          </p:nvSpPr>
          <p:spPr bwMode="auto">
            <a:xfrm>
              <a:off x="677397" y="4693874"/>
              <a:ext cx="655750" cy="236995"/>
            </a:xfrm>
            <a:custGeom>
              <a:avLst/>
              <a:gdLst>
                <a:gd name="T0" fmla="*/ 1311 w 1311"/>
                <a:gd name="T1" fmla="*/ 432 h 474"/>
                <a:gd name="T2" fmla="*/ 1311 w 1311"/>
                <a:gd name="T3" fmla="*/ 452 h 474"/>
                <a:gd name="T4" fmla="*/ 1263 w 1311"/>
                <a:gd name="T5" fmla="*/ 474 h 474"/>
                <a:gd name="T6" fmla="*/ 49 w 1311"/>
                <a:gd name="T7" fmla="*/ 473 h 474"/>
                <a:gd name="T8" fmla="*/ 0 w 1311"/>
                <a:gd name="T9" fmla="*/ 452 h 474"/>
                <a:gd name="T10" fmla="*/ 0 w 1311"/>
                <a:gd name="T11" fmla="*/ 432 h 474"/>
                <a:gd name="T12" fmla="*/ 9 w 1311"/>
                <a:gd name="T13" fmla="*/ 414 h 474"/>
                <a:gd name="T14" fmla="*/ 122 w 1311"/>
                <a:gd name="T15" fmla="*/ 45 h 474"/>
                <a:gd name="T16" fmla="*/ 178 w 1311"/>
                <a:gd name="T17" fmla="*/ 2 h 474"/>
                <a:gd name="T18" fmla="*/ 1125 w 1311"/>
                <a:gd name="T19" fmla="*/ 2 h 474"/>
                <a:gd name="T20" fmla="*/ 1147 w 1311"/>
                <a:gd name="T21" fmla="*/ 4 h 474"/>
                <a:gd name="T22" fmla="*/ 1177 w 1311"/>
                <a:gd name="T23" fmla="*/ 31 h 474"/>
                <a:gd name="T24" fmla="*/ 1261 w 1311"/>
                <a:gd name="T25" fmla="*/ 288 h 474"/>
                <a:gd name="T26" fmla="*/ 1311 w 1311"/>
                <a:gd name="T27" fmla="*/ 432 h 474"/>
                <a:gd name="T28" fmla="*/ 878 w 1311"/>
                <a:gd name="T29" fmla="*/ 177 h 474"/>
                <a:gd name="T30" fmla="*/ 431 w 1311"/>
                <a:gd name="T31" fmla="*/ 177 h 474"/>
                <a:gd name="T32" fmla="*/ 417 w 1311"/>
                <a:gd name="T33" fmla="*/ 341 h 474"/>
                <a:gd name="T34" fmla="*/ 895 w 1311"/>
                <a:gd name="T35" fmla="*/ 341 h 474"/>
                <a:gd name="T36" fmla="*/ 878 w 1311"/>
                <a:gd name="T37" fmla="*/ 17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1" h="474">
                  <a:moveTo>
                    <a:pt x="1311" y="432"/>
                  </a:moveTo>
                  <a:cubicBezTo>
                    <a:pt x="1311" y="438"/>
                    <a:pt x="1311" y="445"/>
                    <a:pt x="1311" y="452"/>
                  </a:cubicBezTo>
                  <a:cubicBezTo>
                    <a:pt x="1300" y="471"/>
                    <a:pt x="1283" y="474"/>
                    <a:pt x="1263" y="474"/>
                  </a:cubicBezTo>
                  <a:cubicBezTo>
                    <a:pt x="858" y="473"/>
                    <a:pt x="454" y="473"/>
                    <a:pt x="49" y="473"/>
                  </a:cubicBezTo>
                  <a:cubicBezTo>
                    <a:pt x="29" y="473"/>
                    <a:pt x="12" y="469"/>
                    <a:pt x="0" y="452"/>
                  </a:cubicBezTo>
                  <a:cubicBezTo>
                    <a:pt x="0" y="445"/>
                    <a:pt x="0" y="438"/>
                    <a:pt x="0" y="432"/>
                  </a:cubicBezTo>
                  <a:cubicBezTo>
                    <a:pt x="3" y="426"/>
                    <a:pt x="7" y="420"/>
                    <a:pt x="9" y="414"/>
                  </a:cubicBezTo>
                  <a:cubicBezTo>
                    <a:pt x="47" y="291"/>
                    <a:pt x="84" y="168"/>
                    <a:pt x="122" y="45"/>
                  </a:cubicBezTo>
                  <a:cubicBezTo>
                    <a:pt x="134" y="6"/>
                    <a:pt x="138" y="2"/>
                    <a:pt x="178" y="2"/>
                  </a:cubicBezTo>
                  <a:cubicBezTo>
                    <a:pt x="494" y="2"/>
                    <a:pt x="809" y="2"/>
                    <a:pt x="1125" y="2"/>
                  </a:cubicBezTo>
                  <a:cubicBezTo>
                    <a:pt x="1132" y="2"/>
                    <a:pt x="1142" y="0"/>
                    <a:pt x="1147" y="4"/>
                  </a:cubicBezTo>
                  <a:cubicBezTo>
                    <a:pt x="1158" y="11"/>
                    <a:pt x="1173" y="20"/>
                    <a:pt x="1177" y="31"/>
                  </a:cubicBezTo>
                  <a:cubicBezTo>
                    <a:pt x="1206" y="116"/>
                    <a:pt x="1233" y="202"/>
                    <a:pt x="1261" y="288"/>
                  </a:cubicBezTo>
                  <a:cubicBezTo>
                    <a:pt x="1277" y="336"/>
                    <a:pt x="1294" y="384"/>
                    <a:pt x="1311" y="432"/>
                  </a:cubicBezTo>
                  <a:close/>
                  <a:moveTo>
                    <a:pt x="878" y="177"/>
                  </a:moveTo>
                  <a:cubicBezTo>
                    <a:pt x="727" y="177"/>
                    <a:pt x="580" y="177"/>
                    <a:pt x="431" y="177"/>
                  </a:cubicBezTo>
                  <a:cubicBezTo>
                    <a:pt x="426" y="232"/>
                    <a:pt x="421" y="286"/>
                    <a:pt x="417" y="341"/>
                  </a:cubicBezTo>
                  <a:cubicBezTo>
                    <a:pt x="578" y="341"/>
                    <a:pt x="736" y="341"/>
                    <a:pt x="895" y="341"/>
                  </a:cubicBezTo>
                  <a:cubicBezTo>
                    <a:pt x="889" y="285"/>
                    <a:pt x="884" y="231"/>
                    <a:pt x="878"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sp>
          <p:nvSpPr>
            <p:cNvPr id="99" name="Freeform 98"/>
            <p:cNvSpPr>
              <a:spLocks noEditPoints="1"/>
            </p:cNvSpPr>
            <p:nvPr/>
          </p:nvSpPr>
          <p:spPr bwMode="auto">
            <a:xfrm>
              <a:off x="736485" y="4309801"/>
              <a:ext cx="538216" cy="380219"/>
            </a:xfrm>
            <a:custGeom>
              <a:avLst/>
              <a:gdLst>
                <a:gd name="T0" fmla="*/ 540 w 1076"/>
                <a:gd name="T1" fmla="*/ 0 h 760"/>
                <a:gd name="T2" fmla="*/ 1026 w 1076"/>
                <a:gd name="T3" fmla="*/ 0 h 760"/>
                <a:gd name="T4" fmla="*/ 1076 w 1076"/>
                <a:gd name="T5" fmla="*/ 50 h 760"/>
                <a:gd name="T6" fmla="*/ 1076 w 1076"/>
                <a:gd name="T7" fmla="*/ 710 h 760"/>
                <a:gd name="T8" fmla="*/ 1027 w 1076"/>
                <a:gd name="T9" fmla="*/ 760 h 760"/>
                <a:gd name="T10" fmla="*/ 49 w 1076"/>
                <a:gd name="T11" fmla="*/ 760 h 760"/>
                <a:gd name="T12" fmla="*/ 0 w 1076"/>
                <a:gd name="T13" fmla="*/ 710 h 760"/>
                <a:gd name="T14" fmla="*/ 0 w 1076"/>
                <a:gd name="T15" fmla="*/ 50 h 760"/>
                <a:gd name="T16" fmla="*/ 52 w 1076"/>
                <a:gd name="T17" fmla="*/ 0 h 760"/>
                <a:gd name="T18" fmla="*/ 540 w 1076"/>
                <a:gd name="T19" fmla="*/ 0 h 760"/>
                <a:gd name="T20" fmla="*/ 99 w 1076"/>
                <a:gd name="T21" fmla="*/ 90 h 760"/>
                <a:gd name="T22" fmla="*/ 99 w 1076"/>
                <a:gd name="T23" fmla="*/ 660 h 760"/>
                <a:gd name="T24" fmla="*/ 976 w 1076"/>
                <a:gd name="T25" fmla="*/ 660 h 760"/>
                <a:gd name="T26" fmla="*/ 976 w 1076"/>
                <a:gd name="T27" fmla="*/ 90 h 760"/>
                <a:gd name="T28" fmla="*/ 99 w 1076"/>
                <a:gd name="T29" fmla="*/ 9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6" h="760">
                  <a:moveTo>
                    <a:pt x="540" y="0"/>
                  </a:moveTo>
                  <a:cubicBezTo>
                    <a:pt x="702" y="0"/>
                    <a:pt x="864" y="0"/>
                    <a:pt x="1026" y="0"/>
                  </a:cubicBezTo>
                  <a:cubicBezTo>
                    <a:pt x="1067" y="0"/>
                    <a:pt x="1076" y="9"/>
                    <a:pt x="1076" y="50"/>
                  </a:cubicBezTo>
                  <a:cubicBezTo>
                    <a:pt x="1076" y="270"/>
                    <a:pt x="1076" y="490"/>
                    <a:pt x="1076" y="710"/>
                  </a:cubicBezTo>
                  <a:cubicBezTo>
                    <a:pt x="1076" y="752"/>
                    <a:pt x="1068" y="760"/>
                    <a:pt x="1027" y="760"/>
                  </a:cubicBezTo>
                  <a:cubicBezTo>
                    <a:pt x="701" y="760"/>
                    <a:pt x="375" y="760"/>
                    <a:pt x="49" y="760"/>
                  </a:cubicBezTo>
                  <a:cubicBezTo>
                    <a:pt x="8" y="760"/>
                    <a:pt x="0" y="751"/>
                    <a:pt x="0" y="710"/>
                  </a:cubicBezTo>
                  <a:cubicBezTo>
                    <a:pt x="0" y="490"/>
                    <a:pt x="0" y="270"/>
                    <a:pt x="0" y="50"/>
                  </a:cubicBezTo>
                  <a:cubicBezTo>
                    <a:pt x="0" y="9"/>
                    <a:pt x="9" y="0"/>
                    <a:pt x="52" y="0"/>
                  </a:cubicBezTo>
                  <a:cubicBezTo>
                    <a:pt x="214" y="0"/>
                    <a:pt x="377" y="0"/>
                    <a:pt x="540" y="0"/>
                  </a:cubicBezTo>
                  <a:close/>
                  <a:moveTo>
                    <a:pt x="99" y="90"/>
                  </a:moveTo>
                  <a:cubicBezTo>
                    <a:pt x="99" y="282"/>
                    <a:pt x="99" y="471"/>
                    <a:pt x="99" y="660"/>
                  </a:cubicBezTo>
                  <a:cubicBezTo>
                    <a:pt x="393" y="660"/>
                    <a:pt x="685" y="660"/>
                    <a:pt x="976" y="660"/>
                  </a:cubicBezTo>
                  <a:cubicBezTo>
                    <a:pt x="976" y="469"/>
                    <a:pt x="976" y="280"/>
                    <a:pt x="976" y="90"/>
                  </a:cubicBezTo>
                  <a:cubicBezTo>
                    <a:pt x="683" y="90"/>
                    <a:pt x="392" y="90"/>
                    <a:pt x="9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sp>
          <p:nvSpPr>
            <p:cNvPr id="100" name="Freeform 99"/>
            <p:cNvSpPr>
              <a:spLocks noEditPoints="1"/>
            </p:cNvSpPr>
            <p:nvPr/>
          </p:nvSpPr>
          <p:spPr bwMode="auto">
            <a:xfrm>
              <a:off x="861726" y="4433758"/>
              <a:ext cx="289018" cy="143225"/>
            </a:xfrm>
            <a:custGeom>
              <a:avLst/>
              <a:gdLst>
                <a:gd name="T0" fmla="*/ 569 w 579"/>
                <a:gd name="T1" fmla="*/ 116 h 286"/>
                <a:gd name="T2" fmla="*/ 550 w 579"/>
                <a:gd name="T3" fmla="*/ 117 h 286"/>
                <a:gd name="T4" fmla="*/ 310 w 579"/>
                <a:gd name="T5" fmla="*/ 117 h 286"/>
                <a:gd name="T6" fmla="*/ 280 w 579"/>
                <a:gd name="T7" fmla="*/ 135 h 286"/>
                <a:gd name="T8" fmla="*/ 299 w 579"/>
                <a:gd name="T9" fmla="*/ 136 h 286"/>
                <a:gd name="T10" fmla="*/ 548 w 579"/>
                <a:gd name="T11" fmla="*/ 136 h 286"/>
                <a:gd name="T12" fmla="*/ 562 w 579"/>
                <a:gd name="T13" fmla="*/ 137 h 286"/>
                <a:gd name="T14" fmla="*/ 571 w 579"/>
                <a:gd name="T15" fmla="*/ 155 h 286"/>
                <a:gd name="T16" fmla="*/ 536 w 579"/>
                <a:gd name="T17" fmla="*/ 190 h 286"/>
                <a:gd name="T18" fmla="*/ 513 w 579"/>
                <a:gd name="T19" fmla="*/ 184 h 286"/>
                <a:gd name="T20" fmla="*/ 470 w 579"/>
                <a:gd name="T21" fmla="*/ 184 h 286"/>
                <a:gd name="T22" fmla="*/ 438 w 579"/>
                <a:gd name="T23" fmla="*/ 185 h 286"/>
                <a:gd name="T24" fmla="*/ 402 w 579"/>
                <a:gd name="T25" fmla="*/ 185 h 286"/>
                <a:gd name="T26" fmla="*/ 360 w 579"/>
                <a:gd name="T27" fmla="*/ 182 h 286"/>
                <a:gd name="T28" fmla="*/ 346 w 579"/>
                <a:gd name="T29" fmla="*/ 165 h 286"/>
                <a:gd name="T30" fmla="*/ 311 w 579"/>
                <a:gd name="T31" fmla="*/ 174 h 286"/>
                <a:gd name="T32" fmla="*/ 274 w 579"/>
                <a:gd name="T33" fmla="*/ 193 h 286"/>
                <a:gd name="T34" fmla="*/ 247 w 579"/>
                <a:gd name="T35" fmla="*/ 209 h 286"/>
                <a:gd name="T36" fmla="*/ 99 w 579"/>
                <a:gd name="T37" fmla="*/ 271 h 286"/>
                <a:gd name="T38" fmla="*/ 1 w 579"/>
                <a:gd name="T39" fmla="*/ 146 h 286"/>
                <a:gd name="T40" fmla="*/ 95 w 579"/>
                <a:gd name="T41" fmla="*/ 17 h 286"/>
                <a:gd name="T42" fmla="*/ 246 w 579"/>
                <a:gd name="T43" fmla="*/ 76 h 286"/>
                <a:gd name="T44" fmla="*/ 279 w 579"/>
                <a:gd name="T45" fmla="*/ 94 h 286"/>
                <a:gd name="T46" fmla="*/ 534 w 579"/>
                <a:gd name="T47" fmla="*/ 94 h 286"/>
                <a:gd name="T48" fmla="*/ 569 w 579"/>
                <a:gd name="T49" fmla="*/ 116 h 286"/>
                <a:gd name="T50" fmla="*/ 106 w 579"/>
                <a:gd name="T51" fmla="*/ 143 h 286"/>
                <a:gd name="T52" fmla="*/ 73 w 579"/>
                <a:gd name="T53" fmla="*/ 111 h 286"/>
                <a:gd name="T54" fmla="*/ 40 w 579"/>
                <a:gd name="T55" fmla="*/ 144 h 286"/>
                <a:gd name="T56" fmla="*/ 74 w 579"/>
                <a:gd name="T57" fmla="*/ 176 h 286"/>
                <a:gd name="T58" fmla="*/ 106 w 579"/>
                <a:gd name="T59" fmla="*/ 14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9" h="286">
                  <a:moveTo>
                    <a:pt x="569" y="116"/>
                  </a:moveTo>
                  <a:cubicBezTo>
                    <a:pt x="561" y="116"/>
                    <a:pt x="556" y="117"/>
                    <a:pt x="550" y="117"/>
                  </a:cubicBezTo>
                  <a:cubicBezTo>
                    <a:pt x="470" y="117"/>
                    <a:pt x="390" y="117"/>
                    <a:pt x="310" y="117"/>
                  </a:cubicBezTo>
                  <a:cubicBezTo>
                    <a:pt x="297" y="117"/>
                    <a:pt x="286" y="120"/>
                    <a:pt x="280" y="135"/>
                  </a:cubicBezTo>
                  <a:cubicBezTo>
                    <a:pt x="287" y="136"/>
                    <a:pt x="293" y="136"/>
                    <a:pt x="299" y="136"/>
                  </a:cubicBezTo>
                  <a:cubicBezTo>
                    <a:pt x="382" y="136"/>
                    <a:pt x="465" y="136"/>
                    <a:pt x="548" y="136"/>
                  </a:cubicBezTo>
                  <a:cubicBezTo>
                    <a:pt x="553" y="136"/>
                    <a:pt x="558" y="136"/>
                    <a:pt x="562" y="137"/>
                  </a:cubicBezTo>
                  <a:cubicBezTo>
                    <a:pt x="574" y="138"/>
                    <a:pt x="579" y="146"/>
                    <a:pt x="571" y="155"/>
                  </a:cubicBezTo>
                  <a:cubicBezTo>
                    <a:pt x="561" y="167"/>
                    <a:pt x="549" y="179"/>
                    <a:pt x="536" y="190"/>
                  </a:cubicBezTo>
                  <a:cubicBezTo>
                    <a:pt x="528" y="197"/>
                    <a:pt x="520" y="192"/>
                    <a:pt x="513" y="184"/>
                  </a:cubicBezTo>
                  <a:cubicBezTo>
                    <a:pt x="498" y="163"/>
                    <a:pt x="487" y="164"/>
                    <a:pt x="470" y="184"/>
                  </a:cubicBezTo>
                  <a:cubicBezTo>
                    <a:pt x="461" y="196"/>
                    <a:pt x="448" y="196"/>
                    <a:pt x="438" y="185"/>
                  </a:cubicBezTo>
                  <a:cubicBezTo>
                    <a:pt x="426" y="172"/>
                    <a:pt x="414" y="172"/>
                    <a:pt x="402" y="185"/>
                  </a:cubicBezTo>
                  <a:cubicBezTo>
                    <a:pt x="391" y="198"/>
                    <a:pt x="371" y="196"/>
                    <a:pt x="360" y="182"/>
                  </a:cubicBezTo>
                  <a:cubicBezTo>
                    <a:pt x="356" y="177"/>
                    <a:pt x="352" y="170"/>
                    <a:pt x="346" y="165"/>
                  </a:cubicBezTo>
                  <a:cubicBezTo>
                    <a:pt x="336" y="158"/>
                    <a:pt x="318" y="162"/>
                    <a:pt x="311" y="174"/>
                  </a:cubicBezTo>
                  <a:cubicBezTo>
                    <a:pt x="302" y="189"/>
                    <a:pt x="291" y="196"/>
                    <a:pt x="274" y="193"/>
                  </a:cubicBezTo>
                  <a:cubicBezTo>
                    <a:pt x="261" y="191"/>
                    <a:pt x="254" y="198"/>
                    <a:pt x="247" y="209"/>
                  </a:cubicBezTo>
                  <a:cubicBezTo>
                    <a:pt x="217" y="261"/>
                    <a:pt x="156" y="286"/>
                    <a:pt x="99" y="271"/>
                  </a:cubicBezTo>
                  <a:cubicBezTo>
                    <a:pt x="42" y="256"/>
                    <a:pt x="2" y="204"/>
                    <a:pt x="1" y="146"/>
                  </a:cubicBezTo>
                  <a:cubicBezTo>
                    <a:pt x="0" y="87"/>
                    <a:pt x="39" y="34"/>
                    <a:pt x="95" y="17"/>
                  </a:cubicBezTo>
                  <a:cubicBezTo>
                    <a:pt x="153" y="0"/>
                    <a:pt x="215" y="24"/>
                    <a:pt x="246" y="76"/>
                  </a:cubicBezTo>
                  <a:cubicBezTo>
                    <a:pt x="254" y="90"/>
                    <a:pt x="264" y="95"/>
                    <a:pt x="279" y="94"/>
                  </a:cubicBezTo>
                  <a:cubicBezTo>
                    <a:pt x="364" y="94"/>
                    <a:pt x="449" y="94"/>
                    <a:pt x="534" y="94"/>
                  </a:cubicBezTo>
                  <a:cubicBezTo>
                    <a:pt x="550" y="94"/>
                    <a:pt x="560" y="101"/>
                    <a:pt x="569" y="116"/>
                  </a:cubicBezTo>
                  <a:close/>
                  <a:moveTo>
                    <a:pt x="106" y="143"/>
                  </a:moveTo>
                  <a:cubicBezTo>
                    <a:pt x="106" y="124"/>
                    <a:pt x="92" y="111"/>
                    <a:pt x="73" y="111"/>
                  </a:cubicBezTo>
                  <a:cubicBezTo>
                    <a:pt x="55" y="112"/>
                    <a:pt x="40" y="126"/>
                    <a:pt x="40" y="144"/>
                  </a:cubicBezTo>
                  <a:cubicBezTo>
                    <a:pt x="41" y="162"/>
                    <a:pt x="55" y="176"/>
                    <a:pt x="74" y="176"/>
                  </a:cubicBezTo>
                  <a:cubicBezTo>
                    <a:pt x="93" y="176"/>
                    <a:pt x="106" y="162"/>
                    <a:pt x="106"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dirty="0">
                <a:solidFill>
                  <a:prstClr val="black"/>
                </a:solidFill>
              </a:endParaRPr>
            </a:p>
          </p:txBody>
        </p:sp>
      </p:grpSp>
    </p:spTree>
    <p:extLst>
      <p:ext uri="{BB962C8B-B14F-4D97-AF65-F5344CB8AC3E}">
        <p14:creationId xmlns:p14="http://schemas.microsoft.com/office/powerpoint/2010/main" val="36279448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639" y="295274"/>
            <a:ext cx="11889564" cy="917575"/>
          </a:xfrm>
          <a:noFill/>
        </p:spPr>
        <p:txBody>
          <a:bodyPr/>
          <a:lstStyle/>
          <a:p>
            <a:r>
              <a:rPr lang="en-US" dirty="0" smtClean="0"/>
              <a:t>Trustworthy foundation</a:t>
            </a:r>
            <a:endParaRPr lang="en-US" dirty="0"/>
          </a:p>
        </p:txBody>
      </p:sp>
      <p:sp>
        <p:nvSpPr>
          <p:cNvPr id="7" name="Text Placeholder 18"/>
          <p:cNvSpPr txBox="1">
            <a:spLocks/>
          </p:cNvSpPr>
          <p:nvPr/>
        </p:nvSpPr>
        <p:spPr>
          <a:xfrm>
            <a:off x="274640" y="1133475"/>
            <a:ext cx="11893110" cy="461665"/>
          </a:xfrm>
          <a:prstGeom prst="rect">
            <a:avLst/>
          </a:prstGeom>
          <a:no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2000" cap="all" dirty="0" smtClean="0">
                <a:gradFill>
                  <a:gsLst>
                    <a:gs pos="1250">
                      <a:srgbClr val="FFFFFF"/>
                    </a:gs>
                    <a:gs pos="100000">
                      <a:srgbClr val="FFFFFF"/>
                    </a:gs>
                  </a:gsLst>
                  <a:lin ang="5400000" scaled="0"/>
                </a:gradFill>
                <a:latin typeface="Segoe UI"/>
              </a:rPr>
              <a:t>Microsoft operates more than 1M servers and 100+ datacenters in 40 countries</a:t>
            </a:r>
            <a:endParaRPr lang="en-US" sz="2000" cap="all" dirty="0">
              <a:gradFill>
                <a:gsLst>
                  <a:gs pos="1250">
                    <a:srgbClr val="FFFFFF"/>
                  </a:gs>
                  <a:gs pos="100000">
                    <a:srgbClr val="FFFFFF"/>
                  </a:gs>
                </a:gsLst>
                <a:lin ang="5400000" scaled="0"/>
              </a:gradFill>
              <a:latin typeface="Segoe UI"/>
            </a:endParaRPr>
          </a:p>
        </p:txBody>
      </p:sp>
      <p:sp>
        <p:nvSpPr>
          <p:cNvPr id="8" name="Rectangle 7"/>
          <p:cNvSpPr/>
          <p:nvPr/>
        </p:nvSpPr>
        <p:spPr>
          <a:xfrm>
            <a:off x="0" y="1785195"/>
            <a:ext cx="12433575" cy="4493453"/>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43" name="TextBox 42"/>
          <p:cNvSpPr txBox="1"/>
          <p:nvPr/>
        </p:nvSpPr>
        <p:spPr>
          <a:xfrm>
            <a:off x="2563550" y="1534104"/>
            <a:ext cx="6295898" cy="62172"/>
          </a:xfrm>
          <a:prstGeom prst="rect">
            <a:avLst/>
          </a:prstGeom>
        </p:spPr>
        <p:txBody>
          <a:bodyPr vert="horz" wrap="square" lIns="123941" tIns="0" rIns="123941" bIns="61964" rtlCol="0" anchor="t" anchorCtr="0">
            <a:noAutofit/>
          </a:bodyPr>
          <a:lstStyle/>
          <a:p>
            <a:endParaRPr lang="en-US" sz="2448" dirty="0">
              <a:solidFill>
                <a:srgbClr val="FFFFFF">
                  <a:lumMod val="90000"/>
                  <a:lumOff val="10000"/>
                </a:srgbClr>
              </a:solidFill>
              <a:ea typeface="Segoe UI" pitchFamily="34" charset="0"/>
              <a:cs typeface="Segoe UI" pitchFamily="34" charset="0"/>
            </a:endParaRPr>
          </a:p>
        </p:txBody>
      </p:sp>
      <p:sp>
        <p:nvSpPr>
          <p:cNvPr id="46" name="Rectangle 45"/>
          <p:cNvSpPr/>
          <p:nvPr/>
        </p:nvSpPr>
        <p:spPr>
          <a:xfrm>
            <a:off x="9384092" y="6974220"/>
            <a:ext cx="1988558" cy="322524"/>
          </a:xfrm>
          <a:prstGeom prst="rect">
            <a:avLst/>
          </a:prstGeom>
        </p:spPr>
        <p:txBody>
          <a:bodyPr wrap="none">
            <a:spAutoFit/>
          </a:bodyPr>
          <a:lstStyle/>
          <a:p>
            <a:r>
              <a:rPr lang="en-US" sz="1496" i="1" dirty="0">
                <a:solidFill>
                  <a:srgbClr val="FFFFFF">
                    <a:lumMod val="75000"/>
                    <a:lumOff val="25000"/>
                  </a:srgbClr>
                </a:solidFill>
                <a:latin typeface="Segoe UI Light" panose="020B0502040204020203" pitchFamily="34" charset="0"/>
                <a:ea typeface="Calibri" panose="020F0502020204030204" pitchFamily="34" charset="0"/>
                <a:cs typeface="Segoe UI Light" panose="020B0502040204020203" pitchFamily="34" charset="0"/>
              </a:rPr>
              <a:t>*operated by 21Vianet </a:t>
            </a:r>
            <a:endParaRPr lang="en-US" sz="1496" i="1" dirty="0">
              <a:solidFill>
                <a:srgbClr val="FFFFFF">
                  <a:lumMod val="75000"/>
                  <a:lumOff val="25000"/>
                </a:srgbClr>
              </a:solidFill>
              <a:latin typeface="Segoe UI Light" panose="020B0502040204020203" pitchFamily="34" charset="0"/>
              <a:cs typeface="Segoe UI Light" panose="020B0502040204020203" pitchFamily="34" charset="0"/>
            </a:endParaRPr>
          </a:p>
        </p:txBody>
      </p:sp>
      <p:sp>
        <p:nvSpPr>
          <p:cNvPr id="47" name="Rectangle 46"/>
          <p:cNvSpPr/>
          <p:nvPr/>
        </p:nvSpPr>
        <p:spPr>
          <a:xfrm>
            <a:off x="10378371" y="6509789"/>
            <a:ext cx="1988558" cy="322524"/>
          </a:xfrm>
          <a:prstGeom prst="rect">
            <a:avLst/>
          </a:prstGeom>
        </p:spPr>
        <p:txBody>
          <a:bodyPr wrap="none">
            <a:spAutoFit/>
          </a:bodyPr>
          <a:lstStyle/>
          <a:p>
            <a:r>
              <a:rPr lang="en-US" sz="1496" i="1" dirty="0">
                <a:solidFill>
                  <a:srgbClr val="FFFFFF">
                    <a:lumMod val="75000"/>
                    <a:lumOff val="25000"/>
                  </a:srgbClr>
                </a:solidFill>
                <a:latin typeface="Segoe UI Light" panose="020B0502040204020203" pitchFamily="34" charset="0"/>
                <a:ea typeface="Calibri" panose="020F0502020204030204" pitchFamily="34" charset="0"/>
                <a:cs typeface="Segoe UI Light" panose="020B0502040204020203" pitchFamily="34" charset="0"/>
              </a:rPr>
              <a:t>*operated by 21Vianet </a:t>
            </a:r>
            <a:endParaRPr lang="en-US" sz="1496" i="1" dirty="0">
              <a:solidFill>
                <a:srgbClr val="FFFFFF">
                  <a:lumMod val="75000"/>
                  <a:lumOff val="25000"/>
                </a:srgbClr>
              </a:solidFill>
              <a:latin typeface="Segoe UI Light" panose="020B0502040204020203" pitchFamily="34" charset="0"/>
              <a:cs typeface="Segoe UI Light" panose="020B0502040204020203" pitchFamily="34" charset="0"/>
            </a:endParaRPr>
          </a:p>
        </p:txBody>
      </p:sp>
      <p:grpSp>
        <p:nvGrpSpPr>
          <p:cNvPr id="3" name="Group 2"/>
          <p:cNvGrpSpPr/>
          <p:nvPr/>
        </p:nvGrpSpPr>
        <p:grpSpPr>
          <a:xfrm>
            <a:off x="0" y="978729"/>
            <a:ext cx="12167750" cy="5584527"/>
            <a:chOff x="-152400" y="334986"/>
            <a:chExt cx="9800503" cy="4498052"/>
          </a:xfrm>
        </p:grpSpPr>
        <p:pic>
          <p:nvPicPr>
            <p:cNvPr id="123" name="World map" descr="world-map.png"/>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9889" y="912703"/>
              <a:ext cx="9139238" cy="3899027"/>
            </a:xfrm>
            <a:prstGeom prst="rect">
              <a:avLst/>
            </a:prstGeom>
            <a:noFill/>
            <a:ln>
              <a:noFill/>
            </a:ln>
          </p:spPr>
        </p:pic>
        <p:pic>
          <p:nvPicPr>
            <p:cNvPr id="124" name="Picture 123"/>
            <p:cNvPicPr>
              <a:picLocks noChangeAspect="1"/>
            </p:cNvPicPr>
            <p:nvPr/>
          </p:nvPicPr>
          <p:blipFill rotWithShape="1">
            <a:blip r:embed="rId5" cstate="email">
              <a:extLst>
                <a:ext uri="{28A0092B-C50C-407E-A947-70E740481C1C}">
                  <a14:useLocalDpi xmlns:a14="http://schemas.microsoft.com/office/drawing/2010/main"/>
                </a:ext>
              </a:extLst>
            </a:blip>
            <a:srcRect b="23496"/>
            <a:stretch/>
          </p:blipFill>
          <p:spPr>
            <a:xfrm>
              <a:off x="-152400" y="334986"/>
              <a:ext cx="9139238" cy="4155256"/>
            </a:xfrm>
            <a:prstGeom prst="rect">
              <a:avLst/>
            </a:prstGeom>
          </p:spPr>
        </p:pic>
        <p:sp>
          <p:nvSpPr>
            <p:cNvPr id="125" name="Oval 124"/>
            <p:cNvSpPr/>
            <p:nvPr/>
          </p:nvSpPr>
          <p:spPr bwMode="auto">
            <a:xfrm>
              <a:off x="1796159" y="2017834"/>
              <a:ext cx="2516186" cy="2815204"/>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8553" tIns="34277" rIns="68553" bIns="34277" anchor="ctr"/>
            <a:lstStyle/>
            <a:p>
              <a:pPr algn="ctr" defTabSz="685346"/>
              <a:endParaRPr lang="en-US" sz="1799" dirty="0">
                <a:gradFill>
                  <a:gsLst>
                    <a:gs pos="0">
                      <a:srgbClr val="FFFFFF"/>
                    </a:gs>
                    <a:gs pos="100000">
                      <a:srgbClr val="FFFFFF"/>
                    </a:gs>
                  </a:gsLst>
                  <a:lin ang="5400000" scaled="0"/>
                </a:gradFill>
              </a:endParaRPr>
            </a:p>
          </p:txBody>
        </p:sp>
        <p:sp>
          <p:nvSpPr>
            <p:cNvPr id="126" name="Oval 125"/>
            <p:cNvSpPr/>
            <p:nvPr/>
          </p:nvSpPr>
          <p:spPr bwMode="auto">
            <a:xfrm>
              <a:off x="5750970" y="1051201"/>
              <a:ext cx="3897133" cy="3439041"/>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8553" tIns="34277" rIns="68553" bIns="34277" anchor="ctr"/>
            <a:lstStyle/>
            <a:p>
              <a:pPr algn="ctr" defTabSz="685346"/>
              <a:endParaRPr lang="en-US" sz="1799" dirty="0">
                <a:gradFill>
                  <a:gsLst>
                    <a:gs pos="0">
                      <a:srgbClr val="FFFFFF"/>
                    </a:gs>
                    <a:gs pos="100000">
                      <a:srgbClr val="FFFFFF"/>
                    </a:gs>
                  </a:gsLst>
                  <a:lin ang="5400000" scaled="0"/>
                </a:gradFill>
              </a:endParaRPr>
            </a:p>
          </p:txBody>
        </p:sp>
        <p:sp>
          <p:nvSpPr>
            <p:cNvPr id="127" name="Oval 126"/>
            <p:cNvSpPr/>
            <p:nvPr/>
          </p:nvSpPr>
          <p:spPr bwMode="auto">
            <a:xfrm>
              <a:off x="3015592" y="971550"/>
              <a:ext cx="4342268" cy="3469664"/>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8553" tIns="34277" rIns="68553" bIns="34277" anchor="ctr"/>
            <a:lstStyle/>
            <a:p>
              <a:pPr algn="ctr" defTabSz="685346"/>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128" name="Oval 127"/>
            <p:cNvSpPr/>
            <p:nvPr/>
          </p:nvSpPr>
          <p:spPr bwMode="auto">
            <a:xfrm>
              <a:off x="75103" y="791492"/>
              <a:ext cx="3895575" cy="2441228"/>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68553" tIns="34277" rIns="68553" bIns="34277" anchor="ctr"/>
            <a:lstStyle/>
            <a:p>
              <a:pPr algn="ctr" defTabSz="685346"/>
              <a:endParaRPr lang="en-US" sz="1799" dirty="0">
                <a:gradFill>
                  <a:gsLst>
                    <a:gs pos="0">
                      <a:srgbClr val="FFFFFF"/>
                    </a:gs>
                    <a:gs pos="100000">
                      <a:srgbClr val="FFFFFF"/>
                    </a:gs>
                  </a:gsLst>
                  <a:lin ang="5400000" scaled="0"/>
                </a:gradFill>
              </a:endParaRPr>
            </a:p>
          </p:txBody>
        </p:sp>
        <p:pic>
          <p:nvPicPr>
            <p:cNvPr id="129" name="Picture 1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6999" y="1808282"/>
              <a:ext cx="636975" cy="611832"/>
            </a:xfrm>
            <a:prstGeom prst="rect">
              <a:avLst/>
            </a:prstGeom>
            <a:effectLst>
              <a:outerShdw blurRad="63500" sx="102000" sy="102000" algn="ctr" rotWithShape="0">
                <a:prstClr val="black">
                  <a:alpha val="40000"/>
                </a:prstClr>
              </a:outerShdw>
            </a:effectLst>
          </p:spPr>
        </p:pic>
        <p:pic>
          <p:nvPicPr>
            <p:cNvPr id="130" name="Picture 1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4423" y="2002053"/>
              <a:ext cx="636975" cy="611832"/>
            </a:xfrm>
            <a:prstGeom prst="rect">
              <a:avLst/>
            </a:prstGeom>
            <a:effectLst>
              <a:outerShdw blurRad="63500" sx="102000" sy="102000" algn="ctr" rotWithShape="0">
                <a:prstClr val="black">
                  <a:alpha val="40000"/>
                </a:prstClr>
              </a:outerShdw>
            </a:effectLst>
          </p:spPr>
        </p:pic>
        <p:pic>
          <p:nvPicPr>
            <p:cNvPr id="131" name="Picture 1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10793" y="1772234"/>
              <a:ext cx="636975" cy="611832"/>
            </a:xfrm>
            <a:prstGeom prst="rect">
              <a:avLst/>
            </a:prstGeom>
            <a:effectLst>
              <a:outerShdw blurRad="63500" sx="102000" sy="102000" algn="ctr" rotWithShape="0">
                <a:prstClr val="black">
                  <a:alpha val="40000"/>
                </a:prstClr>
              </a:outerShdw>
            </a:effectLst>
          </p:spPr>
        </p:pic>
        <p:pic>
          <p:nvPicPr>
            <p:cNvPr id="132" name="Picture 1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86468" y="1946347"/>
              <a:ext cx="636975" cy="611832"/>
            </a:xfrm>
            <a:prstGeom prst="rect">
              <a:avLst/>
            </a:prstGeom>
            <a:effectLst>
              <a:outerShdw blurRad="63500" sx="102000" sy="102000" algn="ctr" rotWithShape="0">
                <a:prstClr val="black">
                  <a:alpha val="40000"/>
                </a:prstClr>
              </a:outerShdw>
            </a:effectLst>
          </p:spPr>
        </p:pic>
        <p:pic>
          <p:nvPicPr>
            <p:cNvPr id="133" name="Picture 1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7789" y="2512127"/>
              <a:ext cx="636975" cy="611832"/>
            </a:xfrm>
            <a:prstGeom prst="rect">
              <a:avLst/>
            </a:prstGeom>
            <a:effectLst>
              <a:outerShdw blurRad="63500" sx="102000" sy="102000" algn="ctr" rotWithShape="0">
                <a:prstClr val="black">
                  <a:alpha val="40000"/>
                </a:prstClr>
              </a:outerShdw>
            </a:effectLst>
          </p:spPr>
        </p:pic>
        <p:pic>
          <p:nvPicPr>
            <p:cNvPr id="134" name="Picture 1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9907" y="2935742"/>
              <a:ext cx="636975" cy="611832"/>
            </a:xfrm>
            <a:prstGeom prst="rect">
              <a:avLst/>
            </a:prstGeom>
            <a:effectLst>
              <a:outerShdw blurRad="63500" sx="102000" sy="102000" algn="ctr" rotWithShape="0">
                <a:prstClr val="black">
                  <a:alpha val="40000"/>
                </a:prstClr>
              </a:outerShdw>
            </a:effectLst>
          </p:spPr>
        </p:pic>
        <p:sp>
          <p:nvSpPr>
            <p:cNvPr id="135" name="Rectangle 134"/>
            <p:cNvSpPr/>
            <p:nvPr/>
          </p:nvSpPr>
          <p:spPr bwMode="auto">
            <a:xfrm>
              <a:off x="1556272" y="1852806"/>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Chicago</a:t>
              </a:r>
            </a:p>
          </p:txBody>
        </p:sp>
        <p:sp>
          <p:nvSpPr>
            <p:cNvPr id="136" name="Rectangle 135"/>
            <p:cNvSpPr/>
            <p:nvPr/>
          </p:nvSpPr>
          <p:spPr bwMode="auto">
            <a:xfrm>
              <a:off x="652137" y="2446473"/>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Cheyenne</a:t>
              </a:r>
            </a:p>
          </p:txBody>
        </p:sp>
        <p:sp>
          <p:nvSpPr>
            <p:cNvPr id="137" name="Rectangle 136"/>
            <p:cNvSpPr/>
            <p:nvPr/>
          </p:nvSpPr>
          <p:spPr bwMode="auto">
            <a:xfrm>
              <a:off x="3438170" y="1743585"/>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Dublin</a:t>
              </a:r>
            </a:p>
          </p:txBody>
        </p:sp>
        <p:sp>
          <p:nvSpPr>
            <p:cNvPr id="138" name="Rectangle 137"/>
            <p:cNvSpPr/>
            <p:nvPr/>
          </p:nvSpPr>
          <p:spPr bwMode="auto">
            <a:xfrm>
              <a:off x="4911626" y="1955252"/>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Amsterdam</a:t>
              </a:r>
            </a:p>
          </p:txBody>
        </p:sp>
        <p:sp>
          <p:nvSpPr>
            <p:cNvPr id="139" name="Rectangle 138"/>
            <p:cNvSpPr/>
            <p:nvPr/>
          </p:nvSpPr>
          <p:spPr bwMode="auto">
            <a:xfrm>
              <a:off x="6211057" y="2656765"/>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Hong Kong</a:t>
              </a:r>
            </a:p>
          </p:txBody>
        </p:sp>
        <p:sp>
          <p:nvSpPr>
            <p:cNvPr id="140" name="Rectangle 139"/>
            <p:cNvSpPr/>
            <p:nvPr/>
          </p:nvSpPr>
          <p:spPr bwMode="auto">
            <a:xfrm>
              <a:off x="5836470" y="3056641"/>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Singapore</a:t>
              </a:r>
            </a:p>
          </p:txBody>
        </p:sp>
        <p:pic>
          <p:nvPicPr>
            <p:cNvPr id="141" name="Picture 1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4764" y="2199122"/>
              <a:ext cx="636975" cy="611832"/>
            </a:xfrm>
            <a:prstGeom prst="rect">
              <a:avLst/>
            </a:prstGeom>
            <a:effectLst>
              <a:outerShdw blurRad="63500" sx="102000" sy="102000" algn="ctr" rotWithShape="0">
                <a:prstClr val="black">
                  <a:alpha val="40000"/>
                </a:prstClr>
              </a:outerShdw>
            </a:effectLst>
          </p:spPr>
        </p:pic>
        <p:sp>
          <p:nvSpPr>
            <p:cNvPr id="142" name="Rectangle 141"/>
            <p:cNvSpPr/>
            <p:nvPr/>
          </p:nvSpPr>
          <p:spPr bwMode="auto">
            <a:xfrm>
              <a:off x="7850965" y="2243557"/>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Japan</a:t>
              </a:r>
            </a:p>
          </p:txBody>
        </p:sp>
        <p:pic>
          <p:nvPicPr>
            <p:cNvPr id="143" name="Picture 1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2375" y="2444810"/>
              <a:ext cx="636975" cy="611832"/>
            </a:xfrm>
            <a:prstGeom prst="rect">
              <a:avLst/>
            </a:prstGeom>
            <a:effectLst>
              <a:outerShdw blurRad="63500" sx="102000" sy="102000" algn="ctr" rotWithShape="0">
                <a:prstClr val="black">
                  <a:alpha val="40000"/>
                </a:prstClr>
              </a:outerShdw>
            </a:effectLst>
          </p:spPr>
        </p:pic>
        <p:sp>
          <p:nvSpPr>
            <p:cNvPr id="144" name="Rectangle 143"/>
            <p:cNvSpPr/>
            <p:nvPr/>
          </p:nvSpPr>
          <p:spPr bwMode="auto">
            <a:xfrm>
              <a:off x="1534486" y="2862213"/>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San Antonio</a:t>
              </a:r>
            </a:p>
          </p:txBody>
        </p:sp>
        <p:pic>
          <p:nvPicPr>
            <p:cNvPr id="145" name="Picture 1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06594" y="2188481"/>
              <a:ext cx="636975" cy="611832"/>
            </a:xfrm>
            <a:prstGeom prst="rect">
              <a:avLst/>
            </a:prstGeom>
            <a:effectLst>
              <a:outerShdw blurRad="63500" sx="102000" sy="102000" algn="ctr" rotWithShape="0">
                <a:prstClr val="black">
                  <a:alpha val="40000"/>
                </a:prstClr>
              </a:outerShdw>
            </a:effectLst>
          </p:spPr>
        </p:pic>
        <p:sp>
          <p:nvSpPr>
            <p:cNvPr id="146" name="Rectangle 145"/>
            <p:cNvSpPr/>
            <p:nvPr/>
          </p:nvSpPr>
          <p:spPr bwMode="auto">
            <a:xfrm>
              <a:off x="2486010" y="2169176"/>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smtClean="0">
                  <a:solidFill>
                    <a:srgbClr val="FFFFFF"/>
                  </a:solidFill>
                  <a:latin typeface="Segoe UI Light"/>
                  <a:cs typeface="Segoe UI" pitchFamily="34" charset="0"/>
                </a:rPr>
                <a:t>Boydton</a:t>
              </a:r>
              <a:endParaRPr lang="en-US" sz="1350" spc="-75" dirty="0">
                <a:solidFill>
                  <a:srgbClr val="FFFFFF"/>
                </a:solidFill>
                <a:latin typeface="Segoe UI Light"/>
                <a:cs typeface="Segoe UI" pitchFamily="34" charset="0"/>
              </a:endParaRPr>
            </a:p>
          </p:txBody>
        </p:sp>
        <p:pic>
          <p:nvPicPr>
            <p:cNvPr id="147" name="Picture 1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8379" y="2074766"/>
              <a:ext cx="636975" cy="611832"/>
            </a:xfrm>
            <a:prstGeom prst="rect">
              <a:avLst/>
            </a:prstGeom>
            <a:effectLst>
              <a:outerShdw blurRad="63500" sx="102000" sy="102000" algn="ctr" rotWithShape="0">
                <a:prstClr val="black">
                  <a:alpha val="40000"/>
                </a:prstClr>
              </a:outerShdw>
            </a:effectLst>
          </p:spPr>
        </p:pic>
        <p:pic>
          <p:nvPicPr>
            <p:cNvPr id="148" name="Picture 14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393" y="2267082"/>
              <a:ext cx="636975" cy="611832"/>
            </a:xfrm>
            <a:prstGeom prst="rect">
              <a:avLst/>
            </a:prstGeom>
            <a:effectLst>
              <a:outerShdw blurRad="63500" sx="102000" sy="102000" algn="ctr" rotWithShape="0">
                <a:prstClr val="black">
                  <a:alpha val="40000"/>
                </a:prstClr>
              </a:outerShdw>
            </a:effectLst>
          </p:spPr>
        </p:pic>
        <p:sp>
          <p:nvSpPr>
            <p:cNvPr id="149" name="Rectangle 148"/>
            <p:cNvSpPr/>
            <p:nvPr/>
          </p:nvSpPr>
          <p:spPr bwMode="auto">
            <a:xfrm>
              <a:off x="6356823" y="2333034"/>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smtClean="0">
                  <a:solidFill>
                    <a:srgbClr val="FFFFFF"/>
                  </a:solidFill>
                  <a:latin typeface="Segoe UI Light"/>
                  <a:cs typeface="Segoe UI" pitchFamily="34" charset="0"/>
                </a:rPr>
                <a:t>Shanghai*</a:t>
              </a:r>
              <a:endParaRPr lang="en-US" sz="1350" spc="-75" dirty="0">
                <a:solidFill>
                  <a:srgbClr val="FFFFFF"/>
                </a:solidFill>
                <a:latin typeface="Segoe UI Light"/>
                <a:cs typeface="Segoe UI" pitchFamily="34" charset="0"/>
              </a:endParaRPr>
            </a:p>
          </p:txBody>
        </p:sp>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5013" y="2138894"/>
              <a:ext cx="636975" cy="611832"/>
            </a:xfrm>
            <a:prstGeom prst="rect">
              <a:avLst/>
            </a:prstGeom>
            <a:effectLst>
              <a:outerShdw blurRad="63500" sx="102000" sy="102000" algn="ctr" rotWithShape="0">
                <a:prstClr val="black">
                  <a:alpha val="40000"/>
                </a:prstClr>
              </a:outerShdw>
            </a:effectLst>
          </p:spPr>
        </p:pic>
        <p:sp>
          <p:nvSpPr>
            <p:cNvPr id="151" name="Rectangle 150"/>
            <p:cNvSpPr/>
            <p:nvPr/>
          </p:nvSpPr>
          <p:spPr bwMode="auto">
            <a:xfrm>
              <a:off x="493003" y="2057223"/>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Quincy</a:t>
              </a:r>
            </a:p>
          </p:txBody>
        </p:sp>
        <p:sp>
          <p:nvSpPr>
            <p:cNvPr id="152" name="Rectangle 151"/>
            <p:cNvSpPr/>
            <p:nvPr/>
          </p:nvSpPr>
          <p:spPr bwMode="auto">
            <a:xfrm>
              <a:off x="1753501" y="2442599"/>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a:solidFill>
                    <a:srgbClr val="FFFFFF"/>
                  </a:solidFill>
                  <a:latin typeface="Segoe UI Light"/>
                  <a:cs typeface="Segoe UI" pitchFamily="34" charset="0"/>
                </a:rPr>
                <a:t>Des Moines</a:t>
              </a:r>
            </a:p>
          </p:txBody>
        </p:sp>
        <p:pic>
          <p:nvPicPr>
            <p:cNvPr id="153" name="Picture 15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2975" y="3758758"/>
              <a:ext cx="636975" cy="611832"/>
            </a:xfrm>
            <a:prstGeom prst="rect">
              <a:avLst/>
            </a:prstGeom>
            <a:effectLst>
              <a:outerShdw blurRad="63500" sx="102000" sy="102000" algn="ctr" rotWithShape="0">
                <a:prstClr val="black">
                  <a:alpha val="40000"/>
                </a:prstClr>
              </a:outerShdw>
            </a:effectLst>
          </p:spPr>
        </p:pic>
        <p:pic>
          <p:nvPicPr>
            <p:cNvPr id="154" name="Picture 1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4119" y="3477607"/>
              <a:ext cx="636975" cy="611832"/>
            </a:xfrm>
            <a:prstGeom prst="rect">
              <a:avLst/>
            </a:prstGeom>
            <a:effectLst>
              <a:outerShdw blurRad="63500" sx="102000" sy="102000" algn="ctr" rotWithShape="0">
                <a:prstClr val="black">
                  <a:alpha val="40000"/>
                </a:prstClr>
              </a:outerShdw>
            </a:effectLst>
          </p:spPr>
        </p:pic>
        <p:pic>
          <p:nvPicPr>
            <p:cNvPr id="155" name="Picture 15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26472" y="3395836"/>
              <a:ext cx="636975" cy="611832"/>
            </a:xfrm>
            <a:prstGeom prst="rect">
              <a:avLst/>
            </a:prstGeom>
            <a:effectLst>
              <a:outerShdw blurRad="63500" sx="102000" sy="102000" algn="ctr" rotWithShape="0">
                <a:prstClr val="black">
                  <a:alpha val="40000"/>
                </a:prstClr>
              </a:outerShdw>
            </a:effectLst>
          </p:spPr>
        </p:pic>
        <p:sp>
          <p:nvSpPr>
            <p:cNvPr id="156" name="Rectangle 155"/>
            <p:cNvSpPr/>
            <p:nvPr/>
          </p:nvSpPr>
          <p:spPr bwMode="auto">
            <a:xfrm>
              <a:off x="3311380" y="3372525"/>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smtClean="0">
                  <a:solidFill>
                    <a:srgbClr val="FFFFFF"/>
                  </a:solidFill>
                  <a:latin typeface="Segoe UI Light"/>
                  <a:cs typeface="Segoe UI" pitchFamily="34" charset="0"/>
                </a:rPr>
                <a:t>Brazil</a:t>
              </a:r>
              <a:endParaRPr lang="en-US" sz="1350" spc="-75" dirty="0">
                <a:solidFill>
                  <a:srgbClr val="FFFFFF"/>
                </a:solidFill>
                <a:latin typeface="Segoe UI Light"/>
                <a:cs typeface="Segoe UI" pitchFamily="34" charset="0"/>
              </a:endParaRPr>
            </a:p>
          </p:txBody>
        </p:sp>
        <p:sp>
          <p:nvSpPr>
            <p:cNvPr id="157" name="Rectangle 156"/>
            <p:cNvSpPr/>
            <p:nvPr/>
          </p:nvSpPr>
          <p:spPr bwMode="auto">
            <a:xfrm>
              <a:off x="6975864" y="3749649"/>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smtClean="0">
                  <a:solidFill>
                    <a:srgbClr val="FFFFFF"/>
                  </a:solidFill>
                  <a:latin typeface="Segoe UI Light"/>
                  <a:cs typeface="Segoe UI" pitchFamily="34" charset="0"/>
                </a:rPr>
                <a:t>Australia</a:t>
              </a:r>
              <a:endParaRPr lang="en-US" sz="1350" spc="-75" dirty="0">
                <a:solidFill>
                  <a:srgbClr val="FFFFFF"/>
                </a:solidFill>
                <a:latin typeface="Segoe UI Light"/>
                <a:cs typeface="Segoe UI" pitchFamily="34" charset="0"/>
              </a:endParaRPr>
            </a:p>
          </p:txBody>
        </p:sp>
        <p:sp>
          <p:nvSpPr>
            <p:cNvPr id="158" name="TextBox 157"/>
            <p:cNvSpPr txBox="1"/>
            <p:nvPr/>
          </p:nvSpPr>
          <p:spPr>
            <a:xfrm>
              <a:off x="1923443" y="791492"/>
              <a:ext cx="4629757" cy="45719"/>
            </a:xfrm>
            <a:prstGeom prst="rect">
              <a:avLst/>
            </a:prstGeom>
          </p:spPr>
          <p:txBody>
            <a:bodyPr vert="horz" wrap="square" lIns="91141" tIns="0" rIns="91141" bIns="45566" rtlCol="0" anchor="t" anchorCtr="0">
              <a:noAutofit/>
            </a:bodyPr>
            <a:lstStyle/>
            <a:p>
              <a:endParaRPr lang="en-US" dirty="0" smtClean="0">
                <a:solidFill>
                  <a:srgbClr val="FFFFFF">
                    <a:lumMod val="90000"/>
                    <a:lumOff val="10000"/>
                  </a:srgbClr>
                </a:solidFill>
                <a:ea typeface="Segoe UI" pitchFamily="34" charset="0"/>
                <a:cs typeface="Segoe UI" pitchFamily="34" charset="0"/>
              </a:endParaRPr>
            </a:p>
          </p:txBody>
        </p:sp>
        <p:pic>
          <p:nvPicPr>
            <p:cNvPr id="159" name="Picture 15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3793" y="2038350"/>
              <a:ext cx="636975" cy="611832"/>
            </a:xfrm>
            <a:prstGeom prst="rect">
              <a:avLst/>
            </a:prstGeom>
            <a:effectLst>
              <a:outerShdw blurRad="63500" sx="102000" sy="102000" algn="ctr" rotWithShape="0">
                <a:prstClr val="black">
                  <a:alpha val="40000"/>
                </a:prstClr>
              </a:outerShdw>
            </a:effectLst>
          </p:spPr>
        </p:pic>
        <p:sp>
          <p:nvSpPr>
            <p:cNvPr id="160" name="Rectangle 159"/>
            <p:cNvSpPr/>
            <p:nvPr/>
          </p:nvSpPr>
          <p:spPr bwMode="auto">
            <a:xfrm>
              <a:off x="6509223" y="2018579"/>
              <a:ext cx="959870" cy="274249"/>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53" tIns="68556" rIns="68553" bIns="68562" numCol="1" rtlCol="0" anchor="ctr" anchorCtr="0" compatLnSpc="1">
              <a:prstTxWarp prst="textNoShape">
                <a:avLst/>
              </a:prstTxWarp>
            </a:bodyPr>
            <a:lstStyle/>
            <a:p>
              <a:pPr algn="ctr" defTabSz="913973"/>
              <a:r>
                <a:rPr lang="en-US" sz="1350" spc="-75" dirty="0" smtClean="0">
                  <a:solidFill>
                    <a:srgbClr val="FFFFFF"/>
                  </a:solidFill>
                  <a:latin typeface="Segoe UI Light"/>
                  <a:cs typeface="Segoe UI" pitchFamily="34" charset="0"/>
                </a:rPr>
                <a:t>Beijing*</a:t>
              </a:r>
              <a:endParaRPr lang="en-US" sz="1350" spc="-75" dirty="0">
                <a:solidFill>
                  <a:srgbClr val="FFFFFF"/>
                </a:solidFill>
                <a:latin typeface="Segoe UI Light"/>
                <a:cs typeface="Segoe UI" pitchFamily="34" charset="0"/>
              </a:endParaRPr>
            </a:p>
          </p:txBody>
        </p:sp>
      </p:grpSp>
    </p:spTree>
    <p:extLst>
      <p:ext uri="{BB962C8B-B14F-4D97-AF65-F5344CB8AC3E}">
        <p14:creationId xmlns:p14="http://schemas.microsoft.com/office/powerpoint/2010/main" val="29937884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1783864"/>
            <a:ext cx="12433575" cy="4493453"/>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nvGrpSpPr>
          <p:cNvPr id="5" name="Group 4"/>
          <p:cNvGrpSpPr/>
          <p:nvPr/>
        </p:nvGrpSpPr>
        <p:grpSpPr>
          <a:xfrm>
            <a:off x="9018626" y="2560029"/>
            <a:ext cx="2954815" cy="1565006"/>
            <a:chOff x="8841729" y="2750578"/>
            <a:chExt cx="2897140" cy="1534459"/>
          </a:xfrm>
        </p:grpSpPr>
        <p:sp>
          <p:nvSpPr>
            <p:cNvPr id="164" name="Rectangle 163"/>
            <p:cNvSpPr>
              <a:spLocks noChangeAspect="1"/>
            </p:cNvSpPr>
            <p:nvPr/>
          </p:nvSpPr>
          <p:spPr>
            <a:xfrm rot="5400000">
              <a:off x="10246051" y="2792218"/>
              <a:ext cx="1534457" cy="1451178"/>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40072" tIns="110205" rIns="220408" bIns="110205" anchor="t"/>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1653054">
                <a:lnSpc>
                  <a:spcPct val="90000"/>
                </a:lnSpc>
              </a:pPr>
              <a:endParaRPr lang="en-US" sz="2442" dirty="0">
                <a:gradFill>
                  <a:gsLst>
                    <a:gs pos="0">
                      <a:prstClr val="black"/>
                    </a:gs>
                    <a:gs pos="100000">
                      <a:prstClr val="black"/>
                    </a:gs>
                  </a:gsLst>
                  <a:lin ang="5400000" scaled="0"/>
                </a:gradFill>
                <a:latin typeface="Segoe UI Light"/>
              </a:endParaRPr>
            </a:p>
          </p:txBody>
        </p:sp>
        <p:sp>
          <p:nvSpPr>
            <p:cNvPr id="165" name="Rectangle 164"/>
            <p:cNvSpPr>
              <a:spLocks noChangeAspect="1"/>
            </p:cNvSpPr>
            <p:nvPr/>
          </p:nvSpPr>
          <p:spPr>
            <a:xfrm rot="5400000">
              <a:off x="8769330" y="2822977"/>
              <a:ext cx="1534459" cy="1389661"/>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40072" tIns="110205" rIns="220408" bIns="110205" anchor="t"/>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1653054">
                <a:lnSpc>
                  <a:spcPct val="90000"/>
                </a:lnSpc>
              </a:pPr>
              <a:endParaRPr lang="en-US" sz="2442" dirty="0">
                <a:gradFill>
                  <a:gsLst>
                    <a:gs pos="0">
                      <a:prstClr val="black"/>
                    </a:gs>
                    <a:gs pos="100000">
                      <a:prstClr val="black"/>
                    </a:gs>
                  </a:gsLst>
                  <a:lin ang="5400000" scaled="0"/>
                </a:gradFill>
                <a:latin typeface="Segoe UI Light"/>
              </a:endParaRPr>
            </a:p>
          </p:txBody>
        </p:sp>
        <p:sp>
          <p:nvSpPr>
            <p:cNvPr id="167" name="TextBox 58"/>
            <p:cNvSpPr txBox="1"/>
            <p:nvPr/>
          </p:nvSpPr>
          <p:spPr>
            <a:xfrm>
              <a:off x="8841878" y="3141658"/>
              <a:ext cx="1396305" cy="1143374"/>
            </a:xfrm>
            <a:prstGeom prst="rect">
              <a:avLst/>
            </a:prstGeom>
            <a:solidFill>
              <a:schemeClr val="tx1"/>
            </a:solidFill>
          </p:spPr>
          <p:txBody>
            <a:bodyPr wrap="square" lIns="165342" tIns="0" rIns="165342" bIns="0" rtlCol="0" anchor="ctr">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356" dirty="0">
                  <a:solidFill>
                    <a:srgbClr val="E7E6E6">
                      <a:lumMod val="50000"/>
                    </a:srgbClr>
                  </a:solidFill>
                </a:rPr>
                <a:t>Establish release criteria &amp; sign-off as part of FSR</a:t>
              </a:r>
            </a:p>
          </p:txBody>
        </p:sp>
        <p:sp>
          <p:nvSpPr>
            <p:cNvPr id="168" name="TextBox 59"/>
            <p:cNvSpPr txBox="1"/>
            <p:nvPr/>
          </p:nvSpPr>
          <p:spPr>
            <a:xfrm>
              <a:off x="10290296" y="3141658"/>
              <a:ext cx="1448573" cy="1143373"/>
            </a:xfrm>
            <a:prstGeom prst="rect">
              <a:avLst/>
            </a:prstGeom>
            <a:solidFill>
              <a:schemeClr val="tx1"/>
            </a:solidFill>
          </p:spPr>
          <p:txBody>
            <a:bodyPr wrap="square" lIns="165342" tIns="0" rIns="165342" bIns="0" rtlCol="0" anchor="ctr">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356" dirty="0">
                  <a:solidFill>
                    <a:srgbClr val="E7E6E6">
                      <a:lumMod val="50000"/>
                    </a:srgbClr>
                  </a:solidFill>
                </a:rPr>
                <a:t>Incident</a:t>
              </a:r>
            </a:p>
            <a:p>
              <a:pPr>
                <a:lnSpc>
                  <a:spcPct val="90000"/>
                </a:lnSpc>
              </a:pPr>
              <a:r>
                <a:rPr lang="en-US" sz="1356" dirty="0">
                  <a:solidFill>
                    <a:srgbClr val="E7E6E6">
                      <a:lumMod val="50000"/>
                    </a:srgbClr>
                  </a:solidFill>
                </a:rPr>
                <a:t>Response (MSRC) </a:t>
              </a:r>
            </a:p>
          </p:txBody>
        </p:sp>
      </p:grpSp>
      <p:grpSp>
        <p:nvGrpSpPr>
          <p:cNvPr id="4" name="Group 3"/>
          <p:cNvGrpSpPr/>
          <p:nvPr/>
        </p:nvGrpSpPr>
        <p:grpSpPr>
          <a:xfrm>
            <a:off x="3554232" y="2560033"/>
            <a:ext cx="5360311" cy="1564995"/>
            <a:chOff x="3483993" y="2750583"/>
            <a:chExt cx="5255684" cy="1534448"/>
          </a:xfrm>
        </p:grpSpPr>
        <p:sp>
          <p:nvSpPr>
            <p:cNvPr id="169" name="Rectangle 168"/>
            <p:cNvSpPr>
              <a:spLocks noChangeAspect="1"/>
            </p:cNvSpPr>
            <p:nvPr/>
          </p:nvSpPr>
          <p:spPr>
            <a:xfrm rot="5400000">
              <a:off x="5344611" y="889965"/>
              <a:ext cx="1534447" cy="5255684"/>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40072" tIns="110205" rIns="220408" bIns="110205" anchor="t"/>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1653054">
                <a:lnSpc>
                  <a:spcPct val="90000"/>
                </a:lnSpc>
              </a:pPr>
              <a:endParaRPr lang="en-US" sz="2442" dirty="0">
                <a:gradFill>
                  <a:gsLst>
                    <a:gs pos="0">
                      <a:prstClr val="black"/>
                    </a:gs>
                    <a:gs pos="100000">
                      <a:prstClr val="black"/>
                    </a:gs>
                  </a:gsLst>
                  <a:lin ang="5400000" scaled="0"/>
                </a:gradFill>
                <a:latin typeface="Segoe UI Light"/>
              </a:endParaRPr>
            </a:p>
          </p:txBody>
        </p:sp>
        <p:sp>
          <p:nvSpPr>
            <p:cNvPr id="171" name="TextBox 57"/>
            <p:cNvSpPr txBox="1"/>
            <p:nvPr/>
          </p:nvSpPr>
          <p:spPr>
            <a:xfrm>
              <a:off x="3510294" y="3141658"/>
              <a:ext cx="5203078" cy="1143373"/>
            </a:xfrm>
            <a:prstGeom prst="rect">
              <a:avLst/>
            </a:prstGeom>
            <a:solidFill>
              <a:schemeClr val="tx1"/>
            </a:solidFill>
          </p:spPr>
          <p:txBody>
            <a:bodyPr wrap="square" lIns="165342" tIns="0" rIns="165342" bIns="0" rtlCol="0" anchor="ctr">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899" spc="-20" dirty="0">
                  <a:solidFill>
                    <a:srgbClr val="E7E6E6">
                      <a:lumMod val="50000"/>
                    </a:srgbClr>
                  </a:solidFill>
                </a:rPr>
                <a:t>Guide product teams to meet SDL requirements</a:t>
              </a:r>
            </a:p>
          </p:txBody>
        </p:sp>
      </p:grpSp>
      <p:grpSp>
        <p:nvGrpSpPr>
          <p:cNvPr id="3" name="Group 2"/>
          <p:cNvGrpSpPr/>
          <p:nvPr/>
        </p:nvGrpSpPr>
        <p:grpSpPr>
          <a:xfrm>
            <a:off x="484192" y="2560032"/>
            <a:ext cx="2960239" cy="1564996"/>
            <a:chOff x="473876" y="2750581"/>
            <a:chExt cx="2902459" cy="1534449"/>
          </a:xfrm>
        </p:grpSpPr>
        <p:sp>
          <p:nvSpPr>
            <p:cNvPr id="172" name="Rectangle 171"/>
            <p:cNvSpPr>
              <a:spLocks noChangeAspect="1"/>
            </p:cNvSpPr>
            <p:nvPr/>
          </p:nvSpPr>
          <p:spPr>
            <a:xfrm rot="5400000">
              <a:off x="1155221" y="2069236"/>
              <a:ext cx="1534449" cy="2897140"/>
            </a:xfrm>
            <a:prstGeom prst="rect">
              <a:avLst/>
            </a:prstGeom>
            <a:solidFill>
              <a:srgbClr val="D9D9D9">
                <a:alpha val="50196"/>
              </a:srgb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lIns="1240072" tIns="110205" rIns="220408" bIns="110205" anchor="t"/>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1653054">
                <a:lnSpc>
                  <a:spcPct val="90000"/>
                </a:lnSpc>
              </a:pPr>
              <a:endParaRPr lang="en-US" sz="2442" dirty="0">
                <a:gradFill>
                  <a:gsLst>
                    <a:gs pos="0">
                      <a:prstClr val="black"/>
                    </a:gs>
                    <a:gs pos="100000">
                      <a:prstClr val="black"/>
                    </a:gs>
                  </a:gsLst>
                  <a:lin ang="5400000" scaled="0"/>
                </a:gradFill>
                <a:latin typeface="Segoe UI Light"/>
              </a:endParaRPr>
            </a:p>
          </p:txBody>
        </p:sp>
        <p:sp>
          <p:nvSpPr>
            <p:cNvPr id="174" name="TextBox 56"/>
            <p:cNvSpPr txBox="1"/>
            <p:nvPr/>
          </p:nvSpPr>
          <p:spPr>
            <a:xfrm>
              <a:off x="473877" y="3141654"/>
              <a:ext cx="2902458" cy="1143375"/>
            </a:xfrm>
            <a:prstGeom prst="rect">
              <a:avLst/>
            </a:prstGeom>
            <a:solidFill>
              <a:schemeClr val="tx1"/>
            </a:solidFill>
          </p:spPr>
          <p:txBody>
            <a:bodyPr wrap="square" lIns="165342" tIns="0" rIns="165342" bIns="0" rtlCol="0" anchor="ctr">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899" dirty="0">
                  <a:solidFill>
                    <a:srgbClr val="E7E6E6">
                      <a:lumMod val="50000"/>
                    </a:srgbClr>
                  </a:solidFill>
                </a:rPr>
                <a:t>Administer and track </a:t>
              </a:r>
              <a:br>
                <a:rPr lang="en-US" sz="1899" dirty="0">
                  <a:solidFill>
                    <a:srgbClr val="E7E6E6">
                      <a:lumMod val="50000"/>
                    </a:srgbClr>
                  </a:solidFill>
                </a:rPr>
              </a:br>
              <a:r>
                <a:rPr lang="en-US" sz="1899" dirty="0">
                  <a:solidFill>
                    <a:srgbClr val="E7E6E6">
                      <a:lumMod val="50000"/>
                    </a:srgbClr>
                  </a:solidFill>
                </a:rPr>
                <a:t>security training </a:t>
              </a:r>
            </a:p>
          </p:txBody>
        </p:sp>
      </p:grpSp>
      <p:grpSp>
        <p:nvGrpSpPr>
          <p:cNvPr id="152" name="Group 151"/>
          <p:cNvGrpSpPr/>
          <p:nvPr/>
        </p:nvGrpSpPr>
        <p:grpSpPr>
          <a:xfrm>
            <a:off x="492122" y="4206602"/>
            <a:ext cx="11653400" cy="569372"/>
            <a:chOff x="464912" y="3310996"/>
            <a:chExt cx="11425939" cy="558259"/>
          </a:xfrm>
          <a:solidFill>
            <a:srgbClr val="DC3C00"/>
          </a:solidFill>
        </p:grpSpPr>
        <p:sp>
          <p:nvSpPr>
            <p:cNvPr id="175" name="1-Training Text"/>
            <p:cNvSpPr/>
            <p:nvPr/>
          </p:nvSpPr>
          <p:spPr>
            <a:xfrm>
              <a:off x="464912" y="3310996"/>
              <a:ext cx="1608848" cy="558259"/>
            </a:xfrm>
            <a:prstGeom prst="homePlate">
              <a:avLst>
                <a:gd name="adj" fmla="val 34439"/>
              </a:avLst>
            </a:pr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none" lIns="0" tIns="62004" rIns="0" bIns="62004"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123051" defTabSz="930053">
                <a:lnSpc>
                  <a:spcPct val="90000"/>
                </a:lnSpc>
              </a:pPr>
              <a:r>
                <a:rPr lang="en-US" sz="1428" dirty="0">
                  <a:solidFill>
                    <a:srgbClr val="FFFFFF"/>
                  </a:solidFill>
                  <a:latin typeface="Segoe Semibold" pitchFamily="34" charset="0"/>
                </a:rPr>
                <a:t>Training</a:t>
              </a:r>
            </a:p>
          </p:txBody>
        </p:sp>
        <p:sp>
          <p:nvSpPr>
            <p:cNvPr id="176" name="2-Requirements Text"/>
            <p:cNvSpPr/>
            <p:nvPr/>
          </p:nvSpPr>
          <p:spPr>
            <a:xfrm>
              <a:off x="1957627" y="3310996"/>
              <a:ext cx="1608848" cy="558259"/>
            </a:xfrm>
            <a:prstGeom prst="chevron">
              <a:avLst>
                <a:gd name="adj" fmla="val 33025"/>
              </a:avLst>
            </a:pr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none" lIns="0" tIns="62004" rIns="0" bIns="62004"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79681" defTabSz="930053">
                <a:lnSpc>
                  <a:spcPct val="90000"/>
                </a:lnSpc>
              </a:pPr>
              <a:r>
                <a:rPr lang="en-US" sz="1428" dirty="0">
                  <a:solidFill>
                    <a:srgbClr val="FFFFFF"/>
                  </a:solidFill>
                  <a:latin typeface="Segoe Semibold" pitchFamily="34" charset="0"/>
                </a:rPr>
                <a:t>Requirements</a:t>
              </a:r>
            </a:p>
          </p:txBody>
        </p:sp>
        <p:sp>
          <p:nvSpPr>
            <p:cNvPr id="177" name="2-Requirements Text"/>
            <p:cNvSpPr/>
            <p:nvPr/>
          </p:nvSpPr>
          <p:spPr>
            <a:xfrm>
              <a:off x="3450342" y="3310996"/>
              <a:ext cx="1895782" cy="558259"/>
            </a:xfrm>
            <a:prstGeom prst="chevron">
              <a:avLst>
                <a:gd name="adj" fmla="val 33025"/>
              </a:avLst>
            </a:pr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none" lIns="0" tIns="62004" rIns="0" bIns="62004"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123051" defTabSz="930053">
                <a:lnSpc>
                  <a:spcPct val="90000"/>
                </a:lnSpc>
              </a:pPr>
              <a:r>
                <a:rPr lang="en-US" sz="1428" dirty="0">
                  <a:solidFill>
                    <a:srgbClr val="FFFFFF"/>
                  </a:solidFill>
                  <a:latin typeface="Segoe Semibold" pitchFamily="34" charset="0"/>
                </a:rPr>
                <a:t>Design</a:t>
              </a:r>
            </a:p>
          </p:txBody>
        </p:sp>
        <p:sp>
          <p:nvSpPr>
            <p:cNvPr id="178" name="2-Requirements Text"/>
            <p:cNvSpPr/>
            <p:nvPr/>
          </p:nvSpPr>
          <p:spPr>
            <a:xfrm>
              <a:off x="5229992" y="3310996"/>
              <a:ext cx="1895782" cy="558259"/>
            </a:xfrm>
            <a:prstGeom prst="chevron">
              <a:avLst>
                <a:gd name="adj" fmla="val 33025"/>
              </a:avLst>
            </a:pr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none" lIns="0" tIns="62004" rIns="0" bIns="62004"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119813" defTabSz="930053">
                <a:lnSpc>
                  <a:spcPct val="90000"/>
                </a:lnSpc>
              </a:pPr>
              <a:r>
                <a:rPr lang="en-US" sz="1428" dirty="0">
                  <a:solidFill>
                    <a:srgbClr val="FFFFFF"/>
                  </a:solidFill>
                  <a:latin typeface="Segoe Semibold" pitchFamily="34" charset="0"/>
                </a:rPr>
                <a:t>Implementation</a:t>
              </a:r>
            </a:p>
          </p:txBody>
        </p:sp>
        <p:sp>
          <p:nvSpPr>
            <p:cNvPr id="179" name="2-Requirements Text"/>
            <p:cNvSpPr/>
            <p:nvPr/>
          </p:nvSpPr>
          <p:spPr>
            <a:xfrm>
              <a:off x="7009642" y="3310996"/>
              <a:ext cx="1895782" cy="558259"/>
            </a:xfrm>
            <a:prstGeom prst="chevron">
              <a:avLst>
                <a:gd name="adj" fmla="val 33025"/>
              </a:avLst>
            </a:pr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none" lIns="0" tIns="62004" rIns="0" bIns="62004"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119813" defTabSz="930053">
                <a:lnSpc>
                  <a:spcPct val="90000"/>
                </a:lnSpc>
              </a:pPr>
              <a:r>
                <a:rPr lang="en-US" sz="1428" dirty="0">
                  <a:solidFill>
                    <a:srgbClr val="FFFFFF"/>
                  </a:solidFill>
                  <a:latin typeface="Segoe Semibold" pitchFamily="34" charset="0"/>
                </a:rPr>
                <a:t>Verification</a:t>
              </a:r>
            </a:p>
          </p:txBody>
        </p:sp>
        <p:sp>
          <p:nvSpPr>
            <p:cNvPr id="180" name="2-Requirements Text"/>
            <p:cNvSpPr/>
            <p:nvPr/>
          </p:nvSpPr>
          <p:spPr>
            <a:xfrm>
              <a:off x="8789290" y="3310996"/>
              <a:ext cx="1608848" cy="558259"/>
            </a:xfrm>
            <a:prstGeom prst="chevron">
              <a:avLst>
                <a:gd name="adj" fmla="val 33025"/>
              </a:avLst>
            </a:pr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none" lIns="0" tIns="62004" rIns="0" bIns="62004"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119813" defTabSz="930053">
                <a:lnSpc>
                  <a:spcPct val="90000"/>
                </a:lnSpc>
              </a:pPr>
              <a:r>
                <a:rPr lang="en-US" sz="1428" dirty="0">
                  <a:solidFill>
                    <a:srgbClr val="FFFFFF"/>
                  </a:solidFill>
                  <a:latin typeface="Segoe Semibold" pitchFamily="34" charset="0"/>
                </a:rPr>
                <a:t>Release</a:t>
              </a:r>
            </a:p>
          </p:txBody>
        </p:sp>
        <p:sp>
          <p:nvSpPr>
            <p:cNvPr id="181" name="2-Requirements Text"/>
            <p:cNvSpPr/>
            <p:nvPr/>
          </p:nvSpPr>
          <p:spPr>
            <a:xfrm>
              <a:off x="10282003" y="3310996"/>
              <a:ext cx="1608848" cy="558259"/>
            </a:xfrm>
            <a:prstGeom prst="chevron">
              <a:avLst>
                <a:gd name="adj" fmla="val 33025"/>
              </a:avLst>
            </a:pr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none" lIns="0" tIns="62004" rIns="0" bIns="62004"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119813" defTabSz="930053">
                <a:lnSpc>
                  <a:spcPct val="90000"/>
                </a:lnSpc>
              </a:pPr>
              <a:r>
                <a:rPr lang="en-US" sz="1428" dirty="0">
                  <a:solidFill>
                    <a:srgbClr val="FFFFFF"/>
                  </a:solidFill>
                  <a:latin typeface="Segoe Semibold" pitchFamily="34" charset="0"/>
                </a:rPr>
                <a:t>Response</a:t>
              </a:r>
            </a:p>
          </p:txBody>
        </p:sp>
      </p:grpSp>
      <p:sp>
        <p:nvSpPr>
          <p:cNvPr id="173" name="Rectangle 172"/>
          <p:cNvSpPr/>
          <p:nvPr/>
        </p:nvSpPr>
        <p:spPr bwMode="auto">
          <a:xfrm>
            <a:off x="484193" y="2229788"/>
            <a:ext cx="2950346" cy="729103"/>
          </a:xfrm>
          <a:prstGeom prst="rect">
            <a:avLst/>
          </a:prstGeom>
          <a:solidFill>
            <a:srgbClr val="0070C0"/>
          </a:solidFill>
          <a:ln w="25400" cap="flat" cmpd="sng" algn="ctr">
            <a:noFill/>
            <a:prstDash val="solid"/>
          </a:ln>
          <a:effectLst/>
        </p:spPr>
        <p:txBody>
          <a:bodyPr lIns="231480" tIns="57869" rIns="115735" bIns="57869"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856" dirty="0">
                <a:solidFill>
                  <a:prstClr val="white"/>
                </a:solidFill>
                <a:latin typeface="Segoe UI Light"/>
                <a:cs typeface="Segoe UI" pitchFamily="34" charset="0"/>
              </a:rPr>
              <a:t>Education</a:t>
            </a:r>
          </a:p>
        </p:txBody>
      </p:sp>
      <p:sp>
        <p:nvSpPr>
          <p:cNvPr id="170" name="Rectangle 169"/>
          <p:cNvSpPr/>
          <p:nvPr/>
        </p:nvSpPr>
        <p:spPr bwMode="auto">
          <a:xfrm>
            <a:off x="3547275" y="2229790"/>
            <a:ext cx="5368504" cy="729104"/>
          </a:xfrm>
          <a:prstGeom prst="rect">
            <a:avLst/>
          </a:prstGeom>
          <a:solidFill>
            <a:srgbClr val="0070C0"/>
          </a:solidFill>
          <a:ln w="25400" cap="flat" cmpd="sng" algn="ctr">
            <a:noFill/>
            <a:prstDash val="solid"/>
          </a:ln>
          <a:effectLst/>
        </p:spPr>
        <p:txBody>
          <a:bodyPr lIns="231480" tIns="57869" rIns="115735" bIns="57869"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856" dirty="0">
                <a:solidFill>
                  <a:prstClr val="white"/>
                </a:solidFill>
                <a:latin typeface="Segoe UI Light"/>
                <a:cs typeface="Segoe UI" pitchFamily="34" charset="0"/>
              </a:rPr>
              <a:t>Process</a:t>
            </a:r>
          </a:p>
        </p:txBody>
      </p:sp>
      <p:sp>
        <p:nvSpPr>
          <p:cNvPr id="166" name="Rectangle 165"/>
          <p:cNvSpPr/>
          <p:nvPr/>
        </p:nvSpPr>
        <p:spPr bwMode="auto">
          <a:xfrm>
            <a:off x="9018623" y="2229788"/>
            <a:ext cx="2954815" cy="729104"/>
          </a:xfrm>
          <a:prstGeom prst="rect">
            <a:avLst/>
          </a:prstGeom>
          <a:solidFill>
            <a:srgbClr val="0070C0"/>
          </a:solidFill>
          <a:ln w="25400" cap="flat" cmpd="sng" algn="ctr">
            <a:noFill/>
            <a:prstDash val="solid"/>
          </a:ln>
          <a:effectLst/>
        </p:spPr>
        <p:txBody>
          <a:bodyPr lIns="231480" tIns="57869" rIns="115735" bIns="57869"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856" dirty="0">
                <a:solidFill>
                  <a:prstClr val="white"/>
                </a:solidFill>
                <a:latin typeface="Segoe UI Light"/>
                <a:cs typeface="Segoe UI" pitchFamily="34" charset="0"/>
              </a:rPr>
              <a:t>Accountability</a:t>
            </a:r>
          </a:p>
        </p:txBody>
      </p:sp>
      <p:grpSp>
        <p:nvGrpSpPr>
          <p:cNvPr id="2" name="Group 1"/>
          <p:cNvGrpSpPr/>
          <p:nvPr/>
        </p:nvGrpSpPr>
        <p:grpSpPr>
          <a:xfrm>
            <a:off x="666875" y="5233176"/>
            <a:ext cx="11478647" cy="778686"/>
            <a:chOff x="652994" y="5371550"/>
            <a:chExt cx="11254597" cy="763487"/>
          </a:xfrm>
        </p:grpSpPr>
        <p:sp>
          <p:nvSpPr>
            <p:cNvPr id="182" name="Rectangle 181"/>
            <p:cNvSpPr/>
            <p:nvPr/>
          </p:nvSpPr>
          <p:spPr>
            <a:xfrm>
              <a:off x="652994" y="5421740"/>
              <a:ext cx="11254597" cy="499488"/>
            </a:xfrm>
            <a:prstGeom prst="rect">
              <a:avLst/>
            </a:prstGeom>
          </p:spPr>
          <p:txBody>
            <a:bodyPr wrap="square" lIns="124013" tIns="62007" rIns="124013" bIns="62007">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240199">
                <a:buSzPct val="95000"/>
                <a:defRPr/>
              </a:pPr>
              <a:r>
                <a:rPr lang="en-US" sz="2448" dirty="0">
                  <a:ln w="1905"/>
                  <a:solidFill>
                    <a:srgbClr val="FFFFFF"/>
                  </a:solidFill>
                  <a:ea typeface="ＭＳ Ｐゴシック" charset="-128"/>
                  <a:cs typeface="Segoe UI" pitchFamily="34" charset="0"/>
                </a:rPr>
                <a:t>Ongoing Process Improvements</a:t>
              </a:r>
            </a:p>
          </p:txBody>
        </p:sp>
        <p:grpSp>
          <p:nvGrpSpPr>
            <p:cNvPr id="183" name="Group 182"/>
            <p:cNvGrpSpPr/>
            <p:nvPr/>
          </p:nvGrpSpPr>
          <p:grpSpPr>
            <a:xfrm>
              <a:off x="3227353" y="5371550"/>
              <a:ext cx="678390" cy="763487"/>
              <a:chOff x="6673849" y="3743126"/>
              <a:chExt cx="1715787" cy="1931016"/>
            </a:xfrm>
            <a:solidFill>
              <a:srgbClr val="92D050"/>
            </a:solidFill>
          </p:grpSpPr>
          <p:sp>
            <p:nvSpPr>
              <p:cNvPr id="185" name="Freeform 184"/>
              <p:cNvSpPr>
                <a:spLocks/>
              </p:cNvSpPr>
              <p:nvPr/>
            </p:nvSpPr>
            <p:spPr bwMode="black">
              <a:xfrm>
                <a:off x="6673849" y="3743126"/>
                <a:ext cx="1143857" cy="1536355"/>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rgbClr val="DC3C00"/>
              </a:solidFill>
              <a:ln>
                <a:no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solidFill>
                    <a:prstClr val="black"/>
                  </a:solidFill>
                </a:endParaRPr>
              </a:p>
            </p:txBody>
          </p:sp>
          <p:sp>
            <p:nvSpPr>
              <p:cNvPr id="186" name="Freeform 185"/>
              <p:cNvSpPr>
                <a:spLocks/>
              </p:cNvSpPr>
              <p:nvPr/>
            </p:nvSpPr>
            <p:spPr bwMode="black">
              <a:xfrm rot="10800000">
                <a:off x="7245779" y="4137786"/>
                <a:ext cx="1143857" cy="153635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rgbClr val="DC3C00"/>
              </a:solidFill>
              <a:ln>
                <a:no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solidFill>
                    <a:prstClr val="black"/>
                  </a:solidFill>
                </a:endParaRPr>
              </a:p>
            </p:txBody>
          </p:sp>
        </p:grpSp>
      </p:grpSp>
      <p:sp>
        <p:nvSpPr>
          <p:cNvPr id="30" name="Title 1"/>
          <p:cNvSpPr>
            <a:spLocks noGrp="1"/>
          </p:cNvSpPr>
          <p:nvPr>
            <p:ph type="title"/>
          </p:nvPr>
        </p:nvSpPr>
        <p:spPr>
          <a:xfrm>
            <a:off x="274639" y="295274"/>
            <a:ext cx="11889564" cy="917575"/>
          </a:xfrm>
        </p:spPr>
        <p:txBody>
          <a:bodyPr/>
          <a:lstStyle/>
          <a:p>
            <a:r>
              <a:rPr lang="en-US" dirty="0" smtClean="0"/>
              <a:t>Trustworthy foundation</a:t>
            </a:r>
            <a:endParaRPr lang="en-US" dirty="0"/>
          </a:p>
        </p:txBody>
      </p:sp>
      <p:sp>
        <p:nvSpPr>
          <p:cNvPr id="31" name="Text Placeholder 18"/>
          <p:cNvSpPr txBox="1">
            <a:spLocks/>
          </p:cNvSpPr>
          <p:nvPr/>
        </p:nvSpPr>
        <p:spPr>
          <a:xfrm>
            <a:off x="274640" y="1133475"/>
            <a:ext cx="11893110"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2000" cap="all" dirty="0" smtClean="0">
                <a:gradFill>
                  <a:gsLst>
                    <a:gs pos="1250">
                      <a:srgbClr val="FFFFFF"/>
                    </a:gs>
                    <a:gs pos="100000">
                      <a:srgbClr val="FFFFFF"/>
                    </a:gs>
                  </a:gsLst>
                  <a:lin ang="5400000" scaled="0"/>
                </a:gradFill>
                <a:latin typeface="Segoe UI"/>
              </a:rPr>
              <a:t>Security development lifecycle helps azure build more secure cloud services</a:t>
            </a:r>
            <a:endParaRPr lang="en-US" sz="2000" cap="all" dirty="0">
              <a:gradFill>
                <a:gsLst>
                  <a:gs pos="125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2573960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wipe(left)">
                                      <p:cBhvr>
                                        <p:cTn id="19" dur="2000"/>
                                        <p:tgtEl>
                                          <p:spTgt spid="152"/>
                                        </p:tgtEl>
                                      </p:cBhvr>
                                    </p:animEffect>
                                  </p:childTnLst>
                                </p:cTn>
                              </p:par>
                            </p:childTnLst>
                          </p:cTn>
                        </p:par>
                        <p:par>
                          <p:cTn id="20" fill="hold">
                            <p:stCondLst>
                              <p:cond delay="35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Azure Bas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Mark Perry; Sarah Fender</External_x0020_Speaker>
    <Session_x0020_Code xmlns="e36bfbf9-5e42-489c-a259-4c54eb22cb57">CDP-B230</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http://purl.org/dc/elements/1.1/"/>
    <ds:schemaRef ds:uri="http://schemas.microsoft.com/office/2006/metadata/properties"/>
    <ds:schemaRef ds:uri="http://purl.org/dc/terms/"/>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12</TotalTime>
  <Words>4636</Words>
  <Application>Microsoft Office PowerPoint</Application>
  <PresentationFormat>Custom</PresentationFormat>
  <Paragraphs>868</Paragraphs>
  <Slides>54</Slides>
  <Notes>49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ＭＳ Ｐゴシック</vt:lpstr>
      <vt:lpstr>Arial</vt:lpstr>
      <vt:lpstr>Calibri</vt:lpstr>
      <vt:lpstr>Segoe Light</vt:lpstr>
      <vt:lpstr>Segoe Semibold</vt:lpstr>
      <vt:lpstr>Segoe UI</vt:lpstr>
      <vt:lpstr>Segoe UI Light</vt:lpstr>
      <vt:lpstr>Segoe UI Light (Headings)</vt:lpstr>
      <vt:lpstr>Segoe UI Semibold</vt:lpstr>
      <vt:lpstr>Wingdings</vt:lpstr>
      <vt:lpstr>TEE14 Speaker PPT Template</vt:lpstr>
      <vt:lpstr>Azure Basic</vt:lpstr>
      <vt:lpstr>PowerPoint Presentation</vt:lpstr>
      <vt:lpstr>Microsoft Azure Security and Compliance Overview </vt:lpstr>
      <vt:lpstr>Agenda</vt:lpstr>
      <vt:lpstr>Can the cloud be more secure than on-premises?</vt:lpstr>
      <vt:lpstr>CIOs are eager to realize cloud benefits</vt:lpstr>
      <vt:lpstr>But only if they can be sure that security will be as good or better</vt:lpstr>
      <vt:lpstr>Trustworthy foundation</vt:lpstr>
      <vt:lpstr>Trustworthy foundation</vt:lpstr>
      <vt:lpstr>Trustworthy foundation</vt:lpstr>
      <vt:lpstr>Trustworthy foundation</vt:lpstr>
      <vt:lpstr>Trustworthy foundation</vt:lpstr>
      <vt:lpstr>Shared responsibility</vt:lpstr>
      <vt:lpstr>Transparency &amp; independent verification</vt:lpstr>
      <vt:lpstr>What technical and operational safeguards are in place?  What can I do to further ensure the security of my cloud deployments?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Network Security Groups (NSG)</vt:lpstr>
      <vt:lpstr>PowerPoint Presentation</vt:lpstr>
      <vt:lpstr>PowerPoint Presentation</vt:lpstr>
      <vt:lpstr>Identity &amp; access management</vt:lpstr>
      <vt:lpstr>PowerPoint Presentation</vt:lpstr>
      <vt:lpstr>PowerPoint Presentation</vt:lpstr>
      <vt:lpstr>PowerPoint Presentation</vt:lpstr>
      <vt:lpstr>PowerPoint Presentation</vt:lpstr>
      <vt:lpstr>PowerPoint Presentation</vt:lpstr>
      <vt:lpstr>Expanded ecosystem of partner solutions</vt:lpstr>
      <vt:lpstr>Where is my data and who can access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enhance privacy and security</vt:lpstr>
      <vt:lpstr>PowerPoint Presentation</vt:lpstr>
      <vt:lpstr>How do I meet my compliance obligations?</vt:lpstr>
      <vt:lpstr>PowerPoint Presentation</vt:lpstr>
      <vt:lpstr>PowerPoint Presentation</vt:lpstr>
      <vt:lpstr>Microsoft commitment</vt:lpstr>
      <vt:lpstr>Recap</vt:lpstr>
      <vt:lpstr>Related content</vt:lpstr>
      <vt:lpstr>DEV Track Resources</vt:lpstr>
      <vt:lpstr>Resources</vt:lpstr>
      <vt:lpstr>Azure</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Security and Compliance Overview</dc:title>
  <dc:subject>TechEd 2014</dc:subject>
  <dc:creator>Shows</dc:creator>
  <cp:keywords/>
  <dc:description>Template: Jordan Cayabyab, Artitudes Design
Formatting: 
Audience Type:</dc:description>
  <cp:lastModifiedBy>Sylvia Tedjo</cp:lastModifiedBy>
  <cp:revision>7</cp:revision>
  <dcterms:created xsi:type="dcterms:W3CDTF">2014-10-26T11:35:15Z</dcterms:created>
  <dcterms:modified xsi:type="dcterms:W3CDTF">2014-10-30T13:14:25Z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