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55"/>
  </p:notesMasterIdLst>
  <p:handoutMasterIdLst>
    <p:handoutMasterId r:id="rId56"/>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3" r:id="rId50"/>
    <p:sldId id="304" r:id="rId51"/>
    <p:sldId id="300" r:id="rId52"/>
    <p:sldId id="301" r:id="rId53"/>
    <p:sldId id="302"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7952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0420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4116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879979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51467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09454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82187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40102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47646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89473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72554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32905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572133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64912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3385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6952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0317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7492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386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8902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00903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5119503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92365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761012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2155103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96399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278332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0129519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28064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406102003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40742750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25307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684339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369987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279189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675325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70385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712320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89959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694826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70879162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49131657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60656141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34778765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03630017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07365763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8430783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3574047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08268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19328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90546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04340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397364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881614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2.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100648658"/>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hyperlink" Target="http://blogs.msdn.com/b/powershell/archive/2008/06/05/credssp-for-second-hop-remoting-part-i-domain-account.aspx" TargetMode="Externa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hyperlink" Target="http://blogs.msdn.com/b/Virtual_PC_Guy" TargetMode="Externa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17.xml"/><Relationship Id="rId1" Type="http://schemas.openxmlformats.org/officeDocument/2006/relationships/slideLayout" Target="../slideLayouts/slideLayout52.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microsoft.com/learning/en/us/classlocator.aspx" TargetMode="External"/><Relationship Id="rId9" Type="http://schemas.openxmlformats.org/officeDocument/2006/relationships/image" Target="../media/image27.wmf"/></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3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t>Tech Preview Bug!</a:t>
            </a:r>
            <a:endParaRPr lang="en-US" dirty="0"/>
          </a:p>
        </p:txBody>
      </p:sp>
      <p:sp>
        <p:nvSpPr>
          <p:cNvPr id="5" name="Text Placeholder 4"/>
          <p:cNvSpPr>
            <a:spLocks noGrp="1"/>
          </p:cNvSpPr>
          <p:nvPr>
            <p:ph type="body" sz="quarter" idx="11"/>
          </p:nvPr>
        </p:nvSpPr>
        <p:spPr>
          <a:xfrm>
            <a:off x="274639" y="1212849"/>
            <a:ext cx="11889564" cy="2646878"/>
          </a:xfrm>
        </p:spPr>
        <p:txBody>
          <a:bodyPr/>
          <a:lstStyle/>
          <a:p>
            <a:r>
              <a:rPr lang="en-US" dirty="0" smtClean="0"/>
              <a:t>Secure boot may not work on Generation 2 virtual machines after upgrade.</a:t>
            </a:r>
          </a:p>
          <a:p>
            <a:endParaRPr lang="en-US" dirty="0"/>
          </a:p>
          <a:p>
            <a:r>
              <a:rPr lang="en-US" dirty="0" smtClean="0"/>
              <a:t>Solution:</a:t>
            </a:r>
            <a:endParaRPr lang="en-US" dirty="0"/>
          </a:p>
        </p:txBody>
      </p:sp>
      <p:sp>
        <p:nvSpPr>
          <p:cNvPr id="6" name="Text Placeholder 4"/>
          <p:cNvSpPr txBox="1">
            <a:spLocks/>
          </p:cNvSpPr>
          <p:nvPr/>
        </p:nvSpPr>
        <p:spPr>
          <a:xfrm>
            <a:off x="438428" y="3954462"/>
            <a:ext cx="11132952" cy="1333500"/>
          </a:xfrm>
          <a:prstGeom prst="rect">
            <a:avLst/>
          </a:prstGeom>
          <a:solidFill>
            <a:schemeClr val="tx1"/>
          </a:solidFill>
          <a:ln w="22225">
            <a:solidFill>
              <a:srgbClr val="000000"/>
            </a:solidFill>
          </a:ln>
          <a:effectLst>
            <a:outerShdw blurRad="50800" dist="177800" dir="13500000" algn="br" rotWithShape="0">
              <a:prstClr val="black">
                <a:alpha val="40000"/>
              </a:prstClr>
            </a:outerShdw>
          </a:effectLst>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a:solidFill>
                  <a:srgbClr val="000000"/>
                </a:solidFill>
                <a:latin typeface="Consolas" panose="020B0609020204030204" pitchFamily="49" charset="0"/>
                <a:cs typeface="Consolas" panose="020B0609020204030204" pitchFamily="49" charset="0"/>
              </a:rPr>
              <a:t>Set-</a:t>
            </a:r>
            <a:r>
              <a:rPr lang="en-US" sz="3600" dirty="0" err="1">
                <a:solidFill>
                  <a:srgbClr val="000000"/>
                </a:solidFill>
                <a:latin typeface="Consolas" panose="020B0609020204030204" pitchFamily="49" charset="0"/>
                <a:cs typeface="Consolas" panose="020B0609020204030204" pitchFamily="49" charset="0"/>
              </a:rPr>
              <a:t>VMFirmware</a:t>
            </a:r>
            <a:r>
              <a:rPr lang="en-US" sz="3600" dirty="0">
                <a:solidFill>
                  <a:srgbClr val="000000"/>
                </a:solidFill>
                <a:latin typeface="Consolas" panose="020B0609020204030204" pitchFamily="49" charset="0"/>
                <a:cs typeface="Consolas" panose="020B0609020204030204" pitchFamily="49" charset="0"/>
              </a:rPr>
              <a:t> </a:t>
            </a:r>
            <a:r>
              <a:rPr lang="en-US" sz="3600" dirty="0" smtClean="0">
                <a:solidFill>
                  <a:srgbClr val="000000"/>
                </a:solidFill>
                <a:latin typeface="Consolas" panose="020B0609020204030204" pitchFamily="49" charset="0"/>
                <a:cs typeface="Consolas" panose="020B0609020204030204" pitchFamily="49" charset="0"/>
              </a:rPr>
              <a:t>"</a:t>
            </a:r>
            <a:r>
              <a:rPr lang="en-US" sz="3600" dirty="0" err="1" smtClean="0">
                <a:solidFill>
                  <a:srgbClr val="000000"/>
                </a:solidFill>
                <a:latin typeface="Consolas" panose="020B0609020204030204" pitchFamily="49" charset="0"/>
                <a:cs typeface="Consolas" panose="020B0609020204030204" pitchFamily="49" charset="0"/>
              </a:rPr>
              <a:t>VMName</a:t>
            </a:r>
            <a:r>
              <a:rPr lang="en-US" sz="3600" dirty="0" smtClean="0">
                <a:solidFill>
                  <a:srgbClr val="000000"/>
                </a:solidFill>
                <a:latin typeface="Consolas" panose="020B0609020204030204" pitchFamily="49" charset="0"/>
                <a:cs typeface="Consolas" panose="020B0609020204030204" pitchFamily="49" charset="0"/>
              </a:rPr>
              <a:t>" </a:t>
            </a:r>
            <a:r>
              <a:rPr lang="en-US" sz="3600" dirty="0">
                <a:solidFill>
                  <a:srgbClr val="000000"/>
                </a:solidFill>
                <a:latin typeface="Consolas" panose="020B0609020204030204" pitchFamily="49" charset="0"/>
                <a:cs typeface="Consolas" panose="020B0609020204030204" pitchFamily="49" charset="0"/>
              </a:rPr>
              <a:t>-</a:t>
            </a:r>
            <a:r>
              <a:rPr lang="en-US" sz="3600" dirty="0" err="1">
                <a:solidFill>
                  <a:srgbClr val="000000"/>
                </a:solidFill>
                <a:latin typeface="Consolas" panose="020B0609020204030204" pitchFamily="49" charset="0"/>
                <a:cs typeface="Consolas" panose="020B0609020204030204" pitchFamily="49" charset="0"/>
              </a:rPr>
              <a:t>SecureBootTemplate</a:t>
            </a:r>
            <a:r>
              <a:rPr lang="en-US" sz="3600" dirty="0">
                <a:solidFill>
                  <a:srgbClr val="000000"/>
                </a:solidFill>
                <a:latin typeface="Consolas" panose="020B0609020204030204" pitchFamily="49" charset="0"/>
                <a:cs typeface="Consolas" panose="020B0609020204030204" pitchFamily="49" charset="0"/>
              </a:rPr>
              <a:t> </a:t>
            </a:r>
            <a:r>
              <a:rPr lang="en-US" sz="3600" dirty="0" err="1">
                <a:solidFill>
                  <a:srgbClr val="000000"/>
                </a:solidFill>
                <a:latin typeface="Consolas" panose="020B0609020204030204" pitchFamily="49" charset="0"/>
                <a:cs typeface="Consolas" panose="020B0609020204030204" pitchFamily="49" charset="0"/>
              </a:rPr>
              <a:t>MicrosoftWindows</a:t>
            </a:r>
            <a:endParaRPr lang="en-US" sz="36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2933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Changing how we handle VM servicing</a:t>
            </a:r>
            <a:r>
              <a:rPr lang="en-US" dirty="0"/>
              <a:t/>
            </a:r>
            <a:br>
              <a:rPr lang="en-US" dirty="0"/>
            </a:br>
            <a:endParaRPr lang="en-US" dirty="0"/>
          </a:p>
        </p:txBody>
      </p:sp>
      <p:sp>
        <p:nvSpPr>
          <p:cNvPr id="6" name="Text Placeholder 5"/>
          <p:cNvSpPr>
            <a:spLocks noGrp="1"/>
          </p:cNvSpPr>
          <p:nvPr>
            <p:ph type="body" sz="quarter" idx="11"/>
          </p:nvPr>
        </p:nvSpPr>
        <p:spPr>
          <a:xfrm>
            <a:off x="275482" y="1213174"/>
            <a:ext cx="11887878" cy="3390159"/>
          </a:xfrm>
        </p:spPr>
        <p:txBody>
          <a:bodyPr/>
          <a:lstStyle/>
          <a:p>
            <a:r>
              <a:rPr lang="en-US" dirty="0" smtClean="0"/>
              <a:t>Windows Server 2012 R2:</a:t>
            </a:r>
          </a:p>
          <a:p>
            <a:pPr marL="571390" indent="-571390">
              <a:buFont typeface="Arial" panose="020B0604020202020204" pitchFamily="34" charset="0"/>
              <a:buChar char="•"/>
            </a:pPr>
            <a:r>
              <a:rPr lang="en-US" dirty="0" smtClean="0"/>
              <a:t>VM drivers (integration services) updated with each new host release</a:t>
            </a:r>
          </a:p>
          <a:p>
            <a:pPr marL="571390" indent="-571390">
              <a:buFont typeface="Arial" panose="020B0604020202020204" pitchFamily="34" charset="0"/>
              <a:buChar char="•"/>
            </a:pPr>
            <a:r>
              <a:rPr lang="en-US" dirty="0" smtClean="0"/>
              <a:t>Require that VM driver version matches the host</a:t>
            </a:r>
          </a:p>
          <a:p>
            <a:pPr marL="571390" indent="-571390">
              <a:buFont typeface="Arial" panose="020B0604020202020204" pitchFamily="34" charset="0"/>
              <a:buChar char="•"/>
            </a:pPr>
            <a:r>
              <a:rPr lang="en-US" dirty="0" smtClean="0"/>
              <a:t>Drivers shipped with host operating system</a:t>
            </a:r>
            <a:endParaRPr lang="en-US" dirty="0"/>
          </a:p>
        </p:txBody>
      </p:sp>
    </p:spTree>
    <p:extLst>
      <p:ext uri="{BB962C8B-B14F-4D97-AF65-F5344CB8AC3E}">
        <p14:creationId xmlns:p14="http://schemas.microsoft.com/office/powerpoint/2010/main" val="3108676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Changing how we handle VM servicing</a:t>
            </a:r>
            <a:r>
              <a:rPr lang="en-US" dirty="0"/>
              <a:t/>
            </a:r>
            <a:br>
              <a:rPr lang="en-US" dirty="0"/>
            </a:br>
            <a:endParaRPr lang="en-US" dirty="0"/>
          </a:p>
        </p:txBody>
      </p:sp>
      <p:sp>
        <p:nvSpPr>
          <p:cNvPr id="6" name="Text Placeholder 5"/>
          <p:cNvSpPr>
            <a:spLocks noGrp="1"/>
          </p:cNvSpPr>
          <p:nvPr>
            <p:ph type="body" sz="quarter" idx="11"/>
          </p:nvPr>
        </p:nvSpPr>
        <p:spPr>
          <a:xfrm>
            <a:off x="275482" y="1213174"/>
            <a:ext cx="11887878" cy="4520212"/>
          </a:xfrm>
        </p:spPr>
        <p:txBody>
          <a:bodyPr/>
          <a:lstStyle/>
          <a:p>
            <a:r>
              <a:rPr lang="en-US" dirty="0" smtClean="0"/>
              <a:t>Windows Server Technical Preview:</a:t>
            </a:r>
          </a:p>
          <a:p>
            <a:pPr marL="571390" indent="-571390">
              <a:buFont typeface="Arial" panose="020B0604020202020204" pitchFamily="34" charset="0"/>
              <a:buChar char="•"/>
            </a:pPr>
            <a:r>
              <a:rPr lang="en-US" dirty="0" smtClean="0"/>
              <a:t>VM drivers (integration services) updated when needed</a:t>
            </a:r>
          </a:p>
          <a:p>
            <a:pPr marL="571390" indent="-571390">
              <a:buFont typeface="Arial" panose="020B0604020202020204" pitchFamily="34" charset="0"/>
              <a:buChar char="•"/>
            </a:pPr>
            <a:r>
              <a:rPr lang="en-US" dirty="0" smtClean="0"/>
              <a:t>Require latest available VM drivers for that guest operating system</a:t>
            </a:r>
          </a:p>
          <a:p>
            <a:pPr marL="571390" indent="-571390">
              <a:buFont typeface="Arial" panose="020B0604020202020204" pitchFamily="34" charset="0"/>
              <a:buChar char="•"/>
            </a:pPr>
            <a:r>
              <a:rPr lang="en-US" dirty="0" smtClean="0"/>
              <a:t>Drivers delivered directly to the guest operating system via Windows Update</a:t>
            </a:r>
            <a:endParaRPr lang="en-US" dirty="0"/>
          </a:p>
        </p:txBody>
      </p:sp>
    </p:spTree>
    <p:extLst>
      <p:ext uri="{BB962C8B-B14F-4D97-AF65-F5344CB8AC3E}">
        <p14:creationId xmlns:p14="http://schemas.microsoft.com/office/powerpoint/2010/main" val="1326619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Boot Support for Linux</a:t>
            </a:r>
            <a:endParaRPr lang="en-US" dirty="0"/>
          </a:p>
        </p:txBody>
      </p:sp>
      <p:sp>
        <p:nvSpPr>
          <p:cNvPr id="3" name="Text Placeholder 2"/>
          <p:cNvSpPr>
            <a:spLocks noGrp="1"/>
          </p:cNvSpPr>
          <p:nvPr>
            <p:ph type="body" sz="quarter" idx="11"/>
          </p:nvPr>
        </p:nvSpPr>
        <p:spPr>
          <a:xfrm>
            <a:off x="275482" y="1213173"/>
            <a:ext cx="11887878" cy="3323987"/>
          </a:xfrm>
        </p:spPr>
        <p:txBody>
          <a:bodyPr/>
          <a:lstStyle/>
          <a:p>
            <a:r>
              <a:rPr lang="en-US" dirty="0" smtClean="0"/>
              <a:t>Providing kernel code integrity protections for Linux guest operating systems.</a:t>
            </a:r>
          </a:p>
          <a:p>
            <a:r>
              <a:rPr lang="en-US" dirty="0" smtClean="0"/>
              <a:t>Works with:</a:t>
            </a:r>
          </a:p>
          <a:p>
            <a:pPr marL="571390" indent="-571390">
              <a:buFont typeface="Arial" panose="020B0604020202020204" pitchFamily="34" charset="0"/>
              <a:buChar char="•"/>
            </a:pPr>
            <a:r>
              <a:rPr lang="en-US" dirty="0"/>
              <a:t>Ubuntu 14.04 and </a:t>
            </a:r>
            <a:r>
              <a:rPr lang="en-US" dirty="0" smtClean="0"/>
              <a:t>later</a:t>
            </a:r>
          </a:p>
          <a:p>
            <a:pPr marL="571390" indent="-571390">
              <a:buFont typeface="Arial" panose="020B0604020202020204" pitchFamily="34" charset="0"/>
              <a:buChar char="•"/>
            </a:pPr>
            <a:r>
              <a:rPr lang="en-US" dirty="0" smtClean="0"/>
              <a:t>SUSE </a:t>
            </a:r>
            <a:r>
              <a:rPr lang="en-US" dirty="0"/>
              <a:t>Linux Enterprise Server </a:t>
            </a:r>
            <a:r>
              <a:rPr lang="en-US" dirty="0" smtClean="0"/>
              <a:t>12</a:t>
            </a:r>
            <a:endParaRPr lang="en-US" dirty="0"/>
          </a:p>
        </p:txBody>
      </p:sp>
    </p:spTree>
    <p:extLst>
      <p:ext uri="{BB962C8B-B14F-4D97-AF65-F5344CB8AC3E}">
        <p14:creationId xmlns:p14="http://schemas.microsoft.com/office/powerpoint/2010/main" val="372327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Boot Support for Linux</a:t>
            </a:r>
            <a:endParaRPr lang="en-US" dirty="0"/>
          </a:p>
        </p:txBody>
      </p:sp>
      <p:sp>
        <p:nvSpPr>
          <p:cNvPr id="3" name="Text Placeholder 2"/>
          <p:cNvSpPr>
            <a:spLocks noGrp="1"/>
          </p:cNvSpPr>
          <p:nvPr>
            <p:ph type="body" sz="quarter" idx="11"/>
          </p:nvPr>
        </p:nvSpPr>
        <p:spPr>
          <a:xfrm>
            <a:off x="275482" y="1213173"/>
            <a:ext cx="11887878" cy="738664"/>
          </a:xfrm>
        </p:spPr>
        <p:txBody>
          <a:bodyPr/>
          <a:lstStyle/>
          <a:p>
            <a:r>
              <a:rPr lang="en-US" dirty="0" smtClean="0"/>
              <a:t>PowerShell to enable this:</a:t>
            </a:r>
          </a:p>
        </p:txBody>
      </p:sp>
      <p:sp>
        <p:nvSpPr>
          <p:cNvPr id="4" name="Text Placeholder 4"/>
          <p:cNvSpPr txBox="1">
            <a:spLocks/>
          </p:cNvSpPr>
          <p:nvPr/>
        </p:nvSpPr>
        <p:spPr>
          <a:xfrm>
            <a:off x="414803" y="2201862"/>
            <a:ext cx="11749400" cy="1330994"/>
          </a:xfrm>
          <a:prstGeom prst="rect">
            <a:avLst/>
          </a:prstGeom>
          <a:solidFill>
            <a:schemeClr val="tx1"/>
          </a:solidFill>
          <a:ln w="22225">
            <a:solidFill>
              <a:srgbClr val="000000"/>
            </a:solidFill>
          </a:ln>
          <a:effectLst>
            <a:outerShdw blurRad="50800" dist="177800" dir="13500000" algn="br" rotWithShape="0">
              <a:prstClr val="black">
                <a:alpha val="40000"/>
              </a:prstClr>
            </a:outerShdw>
          </a:effectLst>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smtClean="0">
                <a:solidFill>
                  <a:srgbClr val="000000"/>
                </a:solidFill>
                <a:latin typeface="Consolas" panose="020B0609020204030204" pitchFamily="49" charset="0"/>
                <a:cs typeface="Consolas" panose="020B0609020204030204" pitchFamily="49" charset="0"/>
              </a:rPr>
              <a:t>Set-</a:t>
            </a:r>
            <a:r>
              <a:rPr lang="en-US" sz="3600" dirty="0" err="1" smtClean="0">
                <a:solidFill>
                  <a:srgbClr val="000000"/>
                </a:solidFill>
                <a:latin typeface="Consolas" panose="020B0609020204030204" pitchFamily="49" charset="0"/>
                <a:cs typeface="Consolas" panose="020B0609020204030204" pitchFamily="49" charset="0"/>
              </a:rPr>
              <a:t>VMFirmware</a:t>
            </a:r>
            <a:r>
              <a:rPr lang="en-US" sz="3600" dirty="0" smtClean="0">
                <a:solidFill>
                  <a:srgbClr val="000000"/>
                </a:solidFill>
                <a:latin typeface="Consolas" panose="020B0609020204030204" pitchFamily="49" charset="0"/>
                <a:cs typeface="Consolas" panose="020B0609020204030204" pitchFamily="49" charset="0"/>
              </a:rPr>
              <a:t> </a:t>
            </a:r>
            <a:r>
              <a:rPr lang="en-US" sz="3600" dirty="0">
                <a:solidFill>
                  <a:srgbClr val="000000"/>
                </a:solidFill>
                <a:latin typeface="Consolas" panose="020B0609020204030204" pitchFamily="49" charset="0"/>
                <a:cs typeface="Consolas" panose="020B0609020204030204" pitchFamily="49" charset="0"/>
              </a:rPr>
              <a:t>"Ubuntu" -</a:t>
            </a:r>
            <a:r>
              <a:rPr lang="en-US" sz="3600" dirty="0" err="1">
                <a:solidFill>
                  <a:srgbClr val="000000"/>
                </a:solidFill>
                <a:latin typeface="Consolas" panose="020B0609020204030204" pitchFamily="49" charset="0"/>
                <a:cs typeface="Consolas" panose="020B0609020204030204" pitchFamily="49" charset="0"/>
              </a:rPr>
              <a:t>SecureBootTemplate</a:t>
            </a:r>
            <a:r>
              <a:rPr lang="en-US" sz="3600" dirty="0">
                <a:solidFill>
                  <a:srgbClr val="000000"/>
                </a:solidFill>
                <a:latin typeface="Consolas" panose="020B0609020204030204" pitchFamily="49" charset="0"/>
                <a:cs typeface="Consolas" panose="020B0609020204030204" pitchFamily="49" charset="0"/>
              </a:rPr>
              <a:t> </a:t>
            </a:r>
            <a:r>
              <a:rPr lang="en-US" sz="3600" dirty="0" err="1">
                <a:solidFill>
                  <a:srgbClr val="000000"/>
                </a:solidFill>
                <a:latin typeface="Consolas" panose="020B0609020204030204" pitchFamily="49" charset="0"/>
                <a:cs typeface="Consolas" panose="020B0609020204030204" pitchFamily="49" charset="0"/>
              </a:rPr>
              <a:t>MicrosoftUEFICertificateAuthority</a:t>
            </a:r>
            <a:endParaRPr lang="en-US" sz="3600" dirty="0">
              <a:solidFill>
                <a:srgbClr val="000000"/>
              </a:solidFill>
              <a:latin typeface="Consolas" panose="020B0609020204030204" pitchFamily="49" charset="0"/>
              <a:cs typeface="Consolas" panose="020B0609020204030204" pitchFamily="49" charset="0"/>
            </a:endParaRPr>
          </a:p>
        </p:txBody>
      </p:sp>
      <p:sp>
        <p:nvSpPr>
          <p:cNvPr id="5" name="Rectangle 4"/>
          <p:cNvSpPr/>
          <p:nvPr/>
        </p:nvSpPr>
        <p:spPr>
          <a:xfrm>
            <a:off x="457834" y="5021262"/>
            <a:ext cx="11506200"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spcBef>
                <a:spcPts val="2400"/>
              </a:spcBef>
            </a:pPr>
            <a:r>
              <a:rPr lang="en-US" sz="3600" dirty="0">
                <a:solidFill>
                  <a:srgbClr val="FFFFFF"/>
                </a:solidFill>
                <a:latin typeface="Segoe UI Light"/>
              </a:rPr>
              <a:t>CDP-B233 Virtualizing Linux and FreeBSD Workloads on the Next Release of Windows Server Hyper-V </a:t>
            </a:r>
          </a:p>
        </p:txBody>
      </p:sp>
    </p:spTree>
    <p:extLst>
      <p:ext uri="{BB962C8B-B14F-4D97-AF65-F5344CB8AC3E}">
        <p14:creationId xmlns:p14="http://schemas.microsoft.com/office/powerpoint/2010/main" val="426926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Distributed Storage QoS</a:t>
            </a:r>
            <a:br>
              <a:rPr lang="en-US" dirty="0"/>
            </a:br>
            <a:endParaRPr lang="en-US" dirty="0"/>
          </a:p>
        </p:txBody>
      </p:sp>
      <p:sp>
        <p:nvSpPr>
          <p:cNvPr id="6" name="Text Placeholder 5"/>
          <p:cNvSpPr>
            <a:spLocks noGrp="1"/>
          </p:cNvSpPr>
          <p:nvPr>
            <p:ph type="body" sz="quarter" idx="11"/>
          </p:nvPr>
        </p:nvSpPr>
        <p:spPr>
          <a:xfrm>
            <a:off x="275482" y="1213173"/>
            <a:ext cx="11887878" cy="2008983"/>
          </a:xfrm>
        </p:spPr>
        <p:txBody>
          <a:bodyPr/>
          <a:lstStyle/>
          <a:p>
            <a:r>
              <a:rPr lang="en-US" dirty="0" smtClean="0"/>
              <a:t>Windows Server 2012 R2:</a:t>
            </a:r>
          </a:p>
          <a:p>
            <a:pPr marL="571390" indent="-571390">
              <a:buFont typeface="Arial" panose="020B0604020202020204" pitchFamily="34" charset="0"/>
              <a:buChar char="•"/>
            </a:pPr>
            <a:r>
              <a:rPr lang="en-US" dirty="0" smtClean="0"/>
              <a:t>Introduced the ability to limit maximum IOPs for an individual virtual hard disk</a:t>
            </a:r>
            <a:endParaRPr lang="en-US" dirty="0"/>
          </a:p>
        </p:txBody>
      </p:sp>
    </p:spTree>
    <p:extLst>
      <p:ext uri="{BB962C8B-B14F-4D97-AF65-F5344CB8AC3E}">
        <p14:creationId xmlns:p14="http://schemas.microsoft.com/office/powerpoint/2010/main" val="352382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Distributed Storage QoS</a:t>
            </a:r>
            <a:br>
              <a:rPr lang="en-US" dirty="0"/>
            </a:br>
            <a:endParaRPr lang="en-US" dirty="0"/>
          </a:p>
        </p:txBody>
      </p:sp>
      <p:sp>
        <p:nvSpPr>
          <p:cNvPr id="6" name="Text Placeholder 5"/>
          <p:cNvSpPr>
            <a:spLocks noGrp="1"/>
          </p:cNvSpPr>
          <p:nvPr>
            <p:ph type="body" sz="quarter" idx="11"/>
          </p:nvPr>
        </p:nvSpPr>
        <p:spPr>
          <a:xfrm>
            <a:off x="275482" y="1213174"/>
            <a:ext cx="11887878" cy="4300479"/>
          </a:xfrm>
        </p:spPr>
        <p:txBody>
          <a:bodyPr/>
          <a:lstStyle/>
          <a:p>
            <a:r>
              <a:rPr lang="en-US" dirty="0" smtClean="0"/>
              <a:t>Windows Server Technical </a:t>
            </a:r>
            <a:r>
              <a:rPr lang="en-US" dirty="0"/>
              <a:t>Preview :</a:t>
            </a:r>
            <a:endParaRPr lang="en-US" dirty="0" smtClean="0"/>
          </a:p>
          <a:p>
            <a:r>
              <a:rPr lang="en-US" dirty="0" smtClean="0"/>
              <a:t>Leveraging Scale Out File Server to allow you to:</a:t>
            </a:r>
          </a:p>
          <a:p>
            <a:pPr marL="571390" indent="-571390">
              <a:buFont typeface="Arial" panose="020B0604020202020204" pitchFamily="34" charset="0"/>
              <a:buChar char="•"/>
            </a:pPr>
            <a:r>
              <a:rPr lang="en-US" dirty="0" smtClean="0"/>
              <a:t>Define IOPs reserves for important virtual hard disks</a:t>
            </a:r>
          </a:p>
          <a:p>
            <a:pPr marL="571390" indent="-571390">
              <a:buFont typeface="Arial" panose="020B0604020202020204" pitchFamily="34" charset="0"/>
              <a:buChar char="•"/>
            </a:pPr>
            <a:r>
              <a:rPr lang="en-US" dirty="0" smtClean="0"/>
              <a:t>Define a IOPs reserve and limit that is shared by a group of virtual machines / virtual hard disks</a:t>
            </a:r>
          </a:p>
          <a:p>
            <a:pPr lvl="1"/>
            <a:endParaRPr lang="en-US" dirty="0"/>
          </a:p>
        </p:txBody>
      </p:sp>
      <p:sp>
        <p:nvSpPr>
          <p:cNvPr id="4" name="Rectangle 3"/>
          <p:cNvSpPr/>
          <p:nvPr/>
        </p:nvSpPr>
        <p:spPr>
          <a:xfrm>
            <a:off x="457834" y="5326062"/>
            <a:ext cx="11506200" cy="107721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spcBef>
                <a:spcPts val="2400"/>
              </a:spcBef>
            </a:pPr>
            <a:r>
              <a:rPr lang="en-US" sz="3200" dirty="0">
                <a:solidFill>
                  <a:srgbClr val="FFFFFF"/>
                </a:solidFill>
                <a:latin typeface="Segoe UI Light"/>
              </a:rPr>
              <a:t>CDP-B323 Delivering Predictable Storage Performance with Storage Quality of Service in the Next Release of Windows Server </a:t>
            </a:r>
          </a:p>
        </p:txBody>
      </p:sp>
    </p:spTree>
    <p:extLst>
      <p:ext uri="{BB962C8B-B14F-4D97-AF65-F5344CB8AC3E}">
        <p14:creationId xmlns:p14="http://schemas.microsoft.com/office/powerpoint/2010/main" val="55720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81" y="1210298"/>
            <a:ext cx="8228421" cy="2751307"/>
          </a:xfrm>
        </p:spPr>
        <p:txBody>
          <a:bodyPr/>
          <a:lstStyle/>
          <a:p>
            <a:r>
              <a:rPr lang="en-US" dirty="0" smtClean="0"/>
              <a:t>Demos: Distributed Storage </a:t>
            </a:r>
            <a:r>
              <a:rPr lang="en-US" dirty="0" err="1" smtClean="0"/>
              <a:t>QoS</a:t>
            </a:r>
            <a:r>
              <a:rPr lang="en-US" dirty="0" smtClean="0"/>
              <a:t/>
            </a:r>
            <a:br>
              <a:rPr lang="en-US" dirty="0" smtClean="0"/>
            </a:br>
            <a:r>
              <a:rPr lang="en-US" dirty="0" smtClean="0"/>
              <a:t>&amp; Linux</a:t>
            </a:r>
            <a:endParaRPr lang="en-US" dirty="0"/>
          </a:p>
        </p:txBody>
      </p:sp>
    </p:spTree>
    <p:extLst>
      <p:ext uri="{BB962C8B-B14F-4D97-AF65-F5344CB8AC3E}">
        <p14:creationId xmlns:p14="http://schemas.microsoft.com/office/powerpoint/2010/main" val="15202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 Preview Bug!</a:t>
            </a:r>
            <a:endParaRPr lang="en-US" dirty="0"/>
          </a:p>
        </p:txBody>
      </p:sp>
      <p:sp>
        <p:nvSpPr>
          <p:cNvPr id="5" name="Text Placeholder 4"/>
          <p:cNvSpPr>
            <a:spLocks noGrp="1"/>
          </p:cNvSpPr>
          <p:nvPr>
            <p:ph type="body" sz="quarter" idx="11"/>
          </p:nvPr>
        </p:nvSpPr>
        <p:spPr>
          <a:xfrm>
            <a:off x="275481" y="4486478"/>
            <a:ext cx="11887878" cy="1617687"/>
          </a:xfrm>
        </p:spPr>
        <p:txBody>
          <a:bodyPr/>
          <a:lstStyle/>
          <a:p>
            <a:r>
              <a:rPr lang="en-US" dirty="0" smtClean="0"/>
              <a:t>Solution - Run:</a:t>
            </a:r>
          </a:p>
          <a:p>
            <a:r>
              <a:rPr lang="en-US" sz="2856" dirty="0"/>
              <a:t>reg add HKLM\System\CurrentControlSet\Control\Lsa\Kerberos\Parameters /v DevicePKinitEnabled /t REG_DWORD /d 0”</a:t>
            </a:r>
          </a:p>
        </p:txBody>
      </p:sp>
      <p:pic>
        <p:nvPicPr>
          <p:cNvPr id="2" name="Picture 1"/>
          <p:cNvPicPr>
            <a:picLocks noChangeAspect="1"/>
          </p:cNvPicPr>
          <p:nvPr/>
        </p:nvPicPr>
        <p:blipFill>
          <a:blip r:embed="rId3"/>
          <a:stretch>
            <a:fillRect/>
          </a:stretch>
        </p:blipFill>
        <p:spPr>
          <a:xfrm>
            <a:off x="4157855" y="1557619"/>
            <a:ext cx="3555550" cy="2584088"/>
          </a:xfrm>
          <a:prstGeom prst="rect">
            <a:avLst/>
          </a:prstGeom>
        </p:spPr>
      </p:pic>
    </p:spTree>
    <p:extLst>
      <p:ext uri="{BB962C8B-B14F-4D97-AF65-F5344CB8AC3E}">
        <p14:creationId xmlns:p14="http://schemas.microsoft.com/office/powerpoint/2010/main" val="144214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Working better at scale</a:t>
            </a:r>
          </a:p>
        </p:txBody>
      </p:sp>
    </p:spTree>
    <p:extLst>
      <p:ext uri="{BB962C8B-B14F-4D97-AF65-F5344CB8AC3E}">
        <p14:creationId xmlns:p14="http://schemas.microsoft.com/office/powerpoint/2010/main" val="2567834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Sneak Peek into the Next Release </a:t>
            </a:r>
            <a:r>
              <a:rPr lang="en-US" sz="3200" dirty="0" smtClean="0"/>
              <a:t/>
            </a:r>
            <a:br>
              <a:rPr lang="en-US" sz="3200" dirty="0" smtClean="0"/>
            </a:br>
            <a:r>
              <a:rPr lang="en-US" sz="3200" dirty="0" smtClean="0"/>
              <a:t>of </a:t>
            </a:r>
            <a:r>
              <a:rPr lang="en-US" sz="3200" dirty="0"/>
              <a:t>Windows Server Hyper-V</a:t>
            </a:r>
          </a:p>
        </p:txBody>
      </p:sp>
      <p:sp>
        <p:nvSpPr>
          <p:cNvPr id="3" name="Text Placeholder 2"/>
          <p:cNvSpPr>
            <a:spLocks noGrp="1"/>
          </p:cNvSpPr>
          <p:nvPr>
            <p:ph type="body" sz="quarter" idx="14"/>
          </p:nvPr>
        </p:nvSpPr>
        <p:spPr/>
        <p:txBody>
          <a:bodyPr/>
          <a:lstStyle/>
          <a:p>
            <a:r>
              <a:rPr lang="en-US" dirty="0" smtClean="0"/>
              <a:t>Ben Armstrong</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t>CDP-B246</a:t>
            </a:r>
          </a:p>
        </p:txBody>
      </p:sp>
    </p:spTree>
    <p:extLst>
      <p:ext uri="{BB962C8B-B14F-4D97-AF65-F5344CB8AC3E}">
        <p14:creationId xmlns:p14="http://schemas.microsoft.com/office/powerpoint/2010/main" val="18800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Evolving Hyper-V Backup</a:t>
            </a:r>
            <a:r>
              <a:rPr lang="en-US" dirty="0"/>
              <a:t/>
            </a:r>
            <a:br>
              <a:rPr lang="en-US" dirty="0"/>
            </a:br>
            <a:endParaRPr lang="en-US" dirty="0"/>
          </a:p>
        </p:txBody>
      </p:sp>
      <p:sp>
        <p:nvSpPr>
          <p:cNvPr id="6" name="Text Placeholder 5"/>
          <p:cNvSpPr>
            <a:spLocks noGrp="1"/>
          </p:cNvSpPr>
          <p:nvPr>
            <p:ph type="body" sz="quarter" idx="11"/>
          </p:nvPr>
        </p:nvSpPr>
        <p:spPr>
          <a:xfrm>
            <a:off x="275482" y="1213173"/>
            <a:ext cx="11887878" cy="4959677"/>
          </a:xfrm>
        </p:spPr>
        <p:txBody>
          <a:bodyPr/>
          <a:lstStyle/>
          <a:p>
            <a:r>
              <a:rPr lang="en-US" dirty="0" smtClean="0"/>
              <a:t>New architecture to improve reliability, scale and performance.</a:t>
            </a:r>
          </a:p>
          <a:p>
            <a:pPr marL="571390" indent="-571390">
              <a:buFont typeface="Arial" panose="020B0604020202020204" pitchFamily="34" charset="0"/>
              <a:buChar char="•"/>
            </a:pPr>
            <a:r>
              <a:rPr lang="en-US" dirty="0" smtClean="0"/>
              <a:t>Decoupling backing up virtual machines from backing up the underlying storage.</a:t>
            </a:r>
            <a:endParaRPr lang="en-US" dirty="0"/>
          </a:p>
          <a:p>
            <a:pPr marL="571390" indent="-571390">
              <a:buFont typeface="Arial" panose="020B0604020202020204" pitchFamily="34" charset="0"/>
              <a:buChar char="•"/>
            </a:pPr>
            <a:r>
              <a:rPr lang="en-US" dirty="0" smtClean="0"/>
              <a:t>No longer dependent on hardware snapshots for core backup functionality, but still able to take advantage of hardware capabilities when they are present.</a:t>
            </a:r>
            <a:endParaRPr lang="en-US" dirty="0"/>
          </a:p>
        </p:txBody>
      </p:sp>
    </p:spTree>
    <p:extLst>
      <p:ext uri="{BB962C8B-B14F-4D97-AF65-F5344CB8AC3E}">
        <p14:creationId xmlns:p14="http://schemas.microsoft.com/office/powerpoint/2010/main" val="1469114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Built in change </a:t>
            </a:r>
            <a:r>
              <a:rPr lang="en-US" dirty="0" smtClean="0"/>
              <a:t>tracking for Backup</a:t>
            </a:r>
            <a:r>
              <a:rPr lang="en-US" dirty="0"/>
              <a:t/>
            </a:r>
            <a:br>
              <a:rPr lang="en-US" dirty="0"/>
            </a:br>
            <a:endParaRPr lang="en-US" dirty="0"/>
          </a:p>
        </p:txBody>
      </p:sp>
      <p:sp>
        <p:nvSpPr>
          <p:cNvPr id="6" name="Text Placeholder 5"/>
          <p:cNvSpPr>
            <a:spLocks noGrp="1"/>
          </p:cNvSpPr>
          <p:nvPr>
            <p:ph type="body" sz="quarter" idx="11"/>
          </p:nvPr>
        </p:nvSpPr>
        <p:spPr>
          <a:xfrm>
            <a:off x="275482" y="1213173"/>
            <a:ext cx="11887878" cy="4431983"/>
          </a:xfrm>
        </p:spPr>
        <p:txBody>
          <a:bodyPr/>
          <a:lstStyle/>
          <a:p>
            <a:r>
              <a:rPr lang="en-US" dirty="0" smtClean="0"/>
              <a:t>Most Hyper-V backup solutions today implement kernel level file system filters in order to gain efficiency.</a:t>
            </a:r>
          </a:p>
          <a:p>
            <a:pPr marL="571390" indent="-571390">
              <a:buFont typeface="Arial" panose="020B0604020202020204" pitchFamily="34" charset="0"/>
              <a:buChar char="•"/>
            </a:pPr>
            <a:r>
              <a:rPr lang="en-US" dirty="0" smtClean="0"/>
              <a:t>Makes it hard for backup partners to update to newer versions of Windows</a:t>
            </a:r>
          </a:p>
          <a:p>
            <a:pPr marL="571390" indent="-571390">
              <a:buFont typeface="Arial" panose="020B0604020202020204" pitchFamily="34" charset="0"/>
              <a:buChar char="•"/>
            </a:pPr>
            <a:r>
              <a:rPr lang="en-US" dirty="0" smtClean="0"/>
              <a:t>Increases the complexity of Hyper-V deployments</a:t>
            </a:r>
          </a:p>
          <a:p>
            <a:r>
              <a:rPr lang="en-US" dirty="0" smtClean="0"/>
              <a:t>Efficient change tracking for backup is now part of the platform</a:t>
            </a:r>
            <a:endParaRPr lang="en-US" dirty="0"/>
          </a:p>
        </p:txBody>
      </p:sp>
      <p:sp>
        <p:nvSpPr>
          <p:cNvPr id="7" name="Rectangle 6"/>
          <p:cNvSpPr/>
          <p:nvPr/>
        </p:nvSpPr>
        <p:spPr>
          <a:xfrm>
            <a:off x="457834" y="5621426"/>
            <a:ext cx="11506200"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spcBef>
                <a:spcPts val="2400"/>
              </a:spcBef>
            </a:pPr>
            <a:r>
              <a:rPr lang="en-US" sz="3600" dirty="0">
                <a:solidFill>
                  <a:srgbClr val="FFFFFF"/>
                </a:solidFill>
                <a:latin typeface="Segoe UI Light"/>
              </a:rPr>
              <a:t>CDP-B318 Building Scalable and Reliable Backup Solutions in the Next Release of Windows Server Hyper-V </a:t>
            </a:r>
          </a:p>
        </p:txBody>
      </p:sp>
    </p:spTree>
    <p:extLst>
      <p:ext uri="{BB962C8B-B14F-4D97-AF65-F5344CB8AC3E}">
        <p14:creationId xmlns:p14="http://schemas.microsoft.com/office/powerpoint/2010/main" val="2147272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VM Configuration Changes</a:t>
            </a:r>
            <a:r>
              <a:rPr lang="en-US" dirty="0"/>
              <a:t/>
            </a:r>
            <a:br>
              <a:rPr lang="en-US" dirty="0"/>
            </a:br>
            <a:endParaRPr lang="en-US" dirty="0"/>
          </a:p>
        </p:txBody>
      </p:sp>
      <p:sp>
        <p:nvSpPr>
          <p:cNvPr id="6" name="Text Placeholder 5"/>
          <p:cNvSpPr>
            <a:spLocks noGrp="1"/>
          </p:cNvSpPr>
          <p:nvPr>
            <p:ph type="body" sz="quarter" idx="11"/>
          </p:nvPr>
        </p:nvSpPr>
        <p:spPr>
          <a:xfrm>
            <a:off x="275482" y="1213173"/>
            <a:ext cx="11887878" cy="3515721"/>
          </a:xfrm>
        </p:spPr>
        <p:txBody>
          <a:bodyPr/>
          <a:lstStyle/>
          <a:p>
            <a:r>
              <a:rPr lang="en-US" dirty="0" smtClean="0"/>
              <a:t>New virtual machine configuration file</a:t>
            </a:r>
            <a:endParaRPr lang="en-US" dirty="0"/>
          </a:p>
          <a:p>
            <a:pPr marL="571390" indent="-571390">
              <a:buFont typeface="Arial" panose="020B0604020202020204" pitchFamily="34" charset="0"/>
              <a:buChar char="•"/>
            </a:pPr>
            <a:r>
              <a:rPr lang="en-US" dirty="0"/>
              <a:t>Binary format for efficient performance at scale</a:t>
            </a:r>
          </a:p>
          <a:p>
            <a:pPr marL="571390" indent="-571390">
              <a:buFont typeface="Arial" panose="020B0604020202020204" pitchFamily="34" charset="0"/>
              <a:buChar char="•"/>
            </a:pPr>
            <a:r>
              <a:rPr lang="en-US" dirty="0" smtClean="0"/>
              <a:t>Resilient logging for changes</a:t>
            </a:r>
          </a:p>
          <a:p>
            <a:r>
              <a:rPr lang="en-US" dirty="0" smtClean="0"/>
              <a:t>New file extensions</a:t>
            </a:r>
          </a:p>
          <a:p>
            <a:pPr marL="571390" indent="-571390">
              <a:buFont typeface="Arial" panose="020B0604020202020204" pitchFamily="34" charset="0"/>
              <a:buChar char="•"/>
            </a:pPr>
            <a:r>
              <a:rPr lang="en-US" dirty="0" smtClean="0"/>
              <a:t>.VMCX and .VMRS</a:t>
            </a:r>
          </a:p>
        </p:txBody>
      </p:sp>
    </p:spTree>
    <p:extLst>
      <p:ext uri="{BB962C8B-B14F-4D97-AF65-F5344CB8AC3E}">
        <p14:creationId xmlns:p14="http://schemas.microsoft.com/office/powerpoint/2010/main" val="921319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81" y="1210298"/>
            <a:ext cx="8228421" cy="2751307"/>
          </a:xfrm>
        </p:spPr>
        <p:txBody>
          <a:bodyPr/>
          <a:lstStyle/>
          <a:p>
            <a:r>
              <a:rPr lang="en-US" dirty="0" smtClean="0"/>
              <a:t>Demo</a:t>
            </a:r>
            <a:r>
              <a:rPr lang="en-US" smtClean="0"/>
              <a:t>: </a:t>
            </a:r>
            <a:br>
              <a:rPr lang="en-US" smtClean="0"/>
            </a:br>
            <a:r>
              <a:rPr lang="en-US" smtClean="0"/>
              <a:t>VM </a:t>
            </a:r>
            <a:r>
              <a:rPr lang="en-US" dirty="0" smtClean="0"/>
              <a:t>Configuration</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37960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Solving operational problems</a:t>
            </a:r>
          </a:p>
        </p:txBody>
      </p:sp>
    </p:spTree>
    <p:extLst>
      <p:ext uri="{BB962C8B-B14F-4D97-AF65-F5344CB8AC3E}">
        <p14:creationId xmlns:p14="http://schemas.microsoft.com/office/powerpoint/2010/main" val="58240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Production Checkpoints</a:t>
            </a:r>
            <a:br>
              <a:rPr lang="en-US" dirty="0"/>
            </a:br>
            <a:endParaRPr lang="en-US" dirty="0"/>
          </a:p>
        </p:txBody>
      </p:sp>
      <p:sp>
        <p:nvSpPr>
          <p:cNvPr id="6" name="Text Placeholder 5"/>
          <p:cNvSpPr>
            <a:spLocks noGrp="1"/>
          </p:cNvSpPr>
          <p:nvPr>
            <p:ph type="body" sz="quarter" idx="11"/>
          </p:nvPr>
        </p:nvSpPr>
        <p:spPr>
          <a:xfrm>
            <a:off x="275482" y="1213173"/>
            <a:ext cx="11887878" cy="4394650"/>
          </a:xfrm>
        </p:spPr>
        <p:txBody>
          <a:bodyPr/>
          <a:lstStyle/>
          <a:p>
            <a:r>
              <a:rPr lang="en-US" dirty="0" smtClean="0"/>
              <a:t>Delivers the same Checkpoint experience that you had in Windows Server 2012 R2 – but now fully supported for Production Environments</a:t>
            </a:r>
          </a:p>
          <a:p>
            <a:pPr marL="571390" indent="-571390">
              <a:buFont typeface="Arial" panose="020B0604020202020204" pitchFamily="34" charset="0"/>
              <a:buChar char="•"/>
            </a:pPr>
            <a:r>
              <a:rPr lang="en-US" dirty="0" smtClean="0"/>
              <a:t>Uses VSS instead of Saved State to create checkpoint</a:t>
            </a:r>
          </a:p>
          <a:p>
            <a:pPr marL="571390" indent="-571390">
              <a:buFont typeface="Arial" panose="020B0604020202020204" pitchFamily="34" charset="0"/>
              <a:buChar char="•"/>
            </a:pPr>
            <a:r>
              <a:rPr lang="en-US" dirty="0" smtClean="0"/>
              <a:t>Restoring a checkpoint is just like restoring a system backup</a:t>
            </a:r>
            <a:endParaRPr lang="en-US" dirty="0"/>
          </a:p>
        </p:txBody>
      </p:sp>
    </p:spTree>
    <p:extLst>
      <p:ext uri="{BB962C8B-B14F-4D97-AF65-F5344CB8AC3E}">
        <p14:creationId xmlns:p14="http://schemas.microsoft.com/office/powerpoint/2010/main" val="204750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Replica Support for Hot Add of VHDX</a:t>
            </a:r>
            <a:r>
              <a:rPr lang="en-US" dirty="0"/>
              <a:t/>
            </a:r>
            <a:br>
              <a:rPr lang="en-US" dirty="0"/>
            </a:br>
            <a:endParaRPr lang="en-US" dirty="0"/>
          </a:p>
        </p:txBody>
      </p:sp>
      <p:sp>
        <p:nvSpPr>
          <p:cNvPr id="6" name="Text Placeholder 5"/>
          <p:cNvSpPr>
            <a:spLocks noGrp="1"/>
          </p:cNvSpPr>
          <p:nvPr>
            <p:ph type="body" sz="quarter" idx="11"/>
          </p:nvPr>
        </p:nvSpPr>
        <p:spPr>
          <a:xfrm>
            <a:off x="275482" y="1213174"/>
            <a:ext cx="11887878" cy="2400657"/>
          </a:xfrm>
        </p:spPr>
        <p:txBody>
          <a:bodyPr/>
          <a:lstStyle/>
          <a:p>
            <a:r>
              <a:rPr lang="en-US" dirty="0" smtClean="0"/>
              <a:t>When you add a new virtual hard disk to a virtual machine that is being replicated – it is automatically added to the not-replicated set.  This set can be updated online.</a:t>
            </a:r>
          </a:p>
        </p:txBody>
      </p:sp>
      <p:sp>
        <p:nvSpPr>
          <p:cNvPr id="4" name="Text Placeholder 4"/>
          <p:cNvSpPr txBox="1">
            <a:spLocks/>
          </p:cNvSpPr>
          <p:nvPr/>
        </p:nvSpPr>
        <p:spPr>
          <a:xfrm>
            <a:off x="419285" y="3915148"/>
            <a:ext cx="11132952" cy="1333500"/>
          </a:xfrm>
          <a:prstGeom prst="rect">
            <a:avLst/>
          </a:prstGeom>
          <a:solidFill>
            <a:schemeClr val="tx1"/>
          </a:solidFill>
          <a:ln w="22225">
            <a:solidFill>
              <a:srgbClr val="000000"/>
            </a:solidFill>
          </a:ln>
          <a:effectLst>
            <a:outerShdw blurRad="50800" dist="177800" dir="13500000" algn="br" rotWithShape="0">
              <a:prstClr val="black">
                <a:alpha val="40000"/>
              </a:prstClr>
            </a:outerShdw>
          </a:effectLst>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a:solidFill>
                  <a:srgbClr val="000000"/>
                </a:solidFill>
                <a:latin typeface="Consolas" panose="020B0609020204030204" pitchFamily="49" charset="0"/>
                <a:cs typeface="Consolas" panose="020B0609020204030204" pitchFamily="49" charset="0"/>
              </a:rPr>
              <a:t>Set-</a:t>
            </a:r>
            <a:r>
              <a:rPr lang="en-US" sz="3600" dirty="0" err="1">
                <a:solidFill>
                  <a:srgbClr val="000000"/>
                </a:solidFill>
                <a:latin typeface="Consolas" panose="020B0609020204030204" pitchFamily="49" charset="0"/>
                <a:cs typeface="Consolas" panose="020B0609020204030204" pitchFamily="49" charset="0"/>
              </a:rPr>
              <a:t>VMReplication</a:t>
            </a:r>
            <a:r>
              <a:rPr lang="en-US" sz="3600" dirty="0">
                <a:solidFill>
                  <a:srgbClr val="000000"/>
                </a:solidFill>
                <a:latin typeface="Consolas" panose="020B0609020204030204" pitchFamily="49" charset="0"/>
                <a:cs typeface="Consolas" panose="020B0609020204030204" pitchFamily="49" charset="0"/>
              </a:rPr>
              <a:t> </a:t>
            </a:r>
            <a:r>
              <a:rPr lang="en-US" sz="3600" dirty="0" smtClean="0">
                <a:solidFill>
                  <a:srgbClr val="000000"/>
                </a:solidFill>
                <a:latin typeface="Consolas" panose="020B0609020204030204" pitchFamily="49" charset="0"/>
                <a:cs typeface="Consolas" panose="020B0609020204030204" pitchFamily="49" charset="0"/>
              </a:rPr>
              <a:t>"</a:t>
            </a:r>
            <a:r>
              <a:rPr lang="en-US" sz="3600" dirty="0" err="1" smtClean="0">
                <a:solidFill>
                  <a:srgbClr val="000000"/>
                </a:solidFill>
                <a:latin typeface="Consolas" panose="020B0609020204030204" pitchFamily="49" charset="0"/>
                <a:cs typeface="Consolas" panose="020B0609020204030204" pitchFamily="49" charset="0"/>
              </a:rPr>
              <a:t>VMName</a:t>
            </a:r>
            <a:r>
              <a:rPr lang="en-US" sz="3600" dirty="0" smtClean="0">
                <a:solidFill>
                  <a:srgbClr val="000000"/>
                </a:solidFill>
                <a:latin typeface="Consolas" panose="020B0609020204030204" pitchFamily="49" charset="0"/>
                <a:cs typeface="Consolas" panose="020B0609020204030204" pitchFamily="49" charset="0"/>
              </a:rPr>
              <a:t>" </a:t>
            </a:r>
            <a:r>
              <a:rPr lang="en-US" sz="3600" dirty="0">
                <a:solidFill>
                  <a:srgbClr val="000000"/>
                </a:solidFill>
                <a:latin typeface="Consolas" panose="020B0609020204030204" pitchFamily="49" charset="0"/>
                <a:cs typeface="Consolas" panose="020B0609020204030204" pitchFamily="49" charset="0"/>
              </a:rPr>
              <a:t>-</a:t>
            </a:r>
            <a:r>
              <a:rPr lang="en-US" sz="3600" dirty="0" err="1">
                <a:solidFill>
                  <a:srgbClr val="000000"/>
                </a:solidFill>
                <a:latin typeface="Consolas" panose="020B0609020204030204" pitchFamily="49" charset="0"/>
                <a:cs typeface="Consolas" panose="020B0609020204030204" pitchFamily="49" charset="0"/>
              </a:rPr>
              <a:t>ReplicatedDisks</a:t>
            </a:r>
            <a:r>
              <a:rPr lang="en-US" sz="3600" dirty="0">
                <a:solidFill>
                  <a:srgbClr val="000000"/>
                </a:solidFill>
                <a:latin typeface="Consolas" panose="020B0609020204030204" pitchFamily="49" charset="0"/>
                <a:cs typeface="Consolas" panose="020B0609020204030204" pitchFamily="49" charset="0"/>
              </a:rPr>
              <a:t> (Get-</a:t>
            </a:r>
            <a:r>
              <a:rPr lang="en-US" sz="3600" dirty="0" err="1">
                <a:solidFill>
                  <a:srgbClr val="000000"/>
                </a:solidFill>
                <a:latin typeface="Consolas" panose="020B0609020204030204" pitchFamily="49" charset="0"/>
                <a:cs typeface="Consolas" panose="020B0609020204030204" pitchFamily="49" charset="0"/>
              </a:rPr>
              <a:t>VMHardDiskDrive</a:t>
            </a:r>
            <a:r>
              <a:rPr lang="en-US" sz="3600" dirty="0">
                <a:solidFill>
                  <a:srgbClr val="000000"/>
                </a:solidFill>
                <a:latin typeface="Consolas" panose="020B0609020204030204" pitchFamily="49" charset="0"/>
                <a:cs typeface="Consolas" panose="020B0609020204030204" pitchFamily="49" charset="0"/>
              </a:rPr>
              <a:t> </a:t>
            </a:r>
            <a:r>
              <a:rPr lang="en-US" sz="3600" dirty="0" smtClean="0">
                <a:solidFill>
                  <a:srgbClr val="000000"/>
                </a:solidFill>
                <a:latin typeface="Consolas" panose="020B0609020204030204" pitchFamily="49" charset="0"/>
                <a:cs typeface="Consolas" panose="020B0609020204030204" pitchFamily="49" charset="0"/>
              </a:rPr>
              <a:t>"</a:t>
            </a:r>
            <a:r>
              <a:rPr lang="en-US" sz="3600" dirty="0" err="1" smtClean="0">
                <a:solidFill>
                  <a:srgbClr val="000000"/>
                </a:solidFill>
                <a:latin typeface="Consolas" panose="020B0609020204030204" pitchFamily="49" charset="0"/>
                <a:cs typeface="Consolas" panose="020B0609020204030204" pitchFamily="49" charset="0"/>
              </a:rPr>
              <a:t>VMName</a:t>
            </a:r>
            <a:r>
              <a:rPr lang="en-US" sz="3600" dirty="0" smtClean="0">
                <a:solidFill>
                  <a:srgbClr val="000000"/>
                </a:solidFill>
                <a:latin typeface="Consolas" panose="020B0609020204030204" pitchFamily="49" charset="0"/>
                <a:cs typeface="Consolas" panose="020B0609020204030204" pitchFamily="49" charset="0"/>
              </a:rPr>
              <a:t>")</a:t>
            </a:r>
            <a:endParaRPr lang="en-US" sz="36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4589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Runtime Memory Resize</a:t>
            </a:r>
            <a:br>
              <a:rPr lang="en-US" dirty="0"/>
            </a:br>
            <a:endParaRPr lang="en-US" dirty="0"/>
          </a:p>
        </p:txBody>
      </p:sp>
      <p:sp>
        <p:nvSpPr>
          <p:cNvPr id="6" name="Text Placeholder 5"/>
          <p:cNvSpPr>
            <a:spLocks noGrp="1"/>
          </p:cNvSpPr>
          <p:nvPr>
            <p:ph type="body" sz="quarter" idx="11"/>
          </p:nvPr>
        </p:nvSpPr>
        <p:spPr>
          <a:xfrm>
            <a:off x="275482" y="1213174"/>
            <a:ext cx="11887878" cy="3200422"/>
          </a:xfrm>
        </p:spPr>
        <p:txBody>
          <a:bodyPr/>
          <a:lstStyle/>
          <a:p>
            <a:r>
              <a:rPr lang="en-US" dirty="0" smtClean="0"/>
              <a:t>Dynamic memory is great, but more can be done.</a:t>
            </a:r>
          </a:p>
          <a:p>
            <a:endParaRPr lang="en-US" dirty="0"/>
          </a:p>
          <a:p>
            <a:r>
              <a:rPr lang="en-US" dirty="0" smtClean="0"/>
              <a:t>For Windows Server Technical Preview guests, you can now increase and decrease the memory assigned to virtual machines while they are running.</a:t>
            </a:r>
            <a:endParaRPr lang="en-US" dirty="0"/>
          </a:p>
        </p:txBody>
      </p:sp>
    </p:spTree>
    <p:extLst>
      <p:ext uri="{BB962C8B-B14F-4D97-AF65-F5344CB8AC3E}">
        <p14:creationId xmlns:p14="http://schemas.microsoft.com/office/powerpoint/2010/main" val="225947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Hot add / remove of </a:t>
            </a:r>
            <a:r>
              <a:rPr lang="en-US" dirty="0" smtClean="0"/>
              <a:t>network adapters</a:t>
            </a:r>
            <a:r>
              <a:rPr lang="en-US" dirty="0"/>
              <a:t/>
            </a:r>
            <a:br>
              <a:rPr lang="en-US" dirty="0"/>
            </a:br>
            <a:r>
              <a:rPr lang="en-US" dirty="0"/>
              <a:t/>
            </a:r>
            <a:br>
              <a:rPr lang="en-US" dirty="0"/>
            </a:br>
            <a:endParaRPr lang="en-US" dirty="0"/>
          </a:p>
        </p:txBody>
      </p:sp>
      <p:sp>
        <p:nvSpPr>
          <p:cNvPr id="6" name="Text Placeholder 5"/>
          <p:cNvSpPr>
            <a:spLocks noGrp="1"/>
          </p:cNvSpPr>
          <p:nvPr>
            <p:ph type="body" sz="quarter" idx="11"/>
          </p:nvPr>
        </p:nvSpPr>
        <p:spPr>
          <a:xfrm>
            <a:off x="275482" y="1213174"/>
            <a:ext cx="11887878" cy="1292479"/>
          </a:xfrm>
        </p:spPr>
        <p:txBody>
          <a:bodyPr/>
          <a:lstStyle/>
          <a:p>
            <a:r>
              <a:rPr lang="en-US" dirty="0" smtClean="0"/>
              <a:t>Network adapters can be added and removed from Generation 2 virtual machines while they are running.</a:t>
            </a:r>
            <a:endParaRPr lang="en-US" dirty="0"/>
          </a:p>
        </p:txBody>
      </p:sp>
    </p:spTree>
    <p:extLst>
      <p:ext uri="{BB962C8B-B14F-4D97-AF65-F5344CB8AC3E}">
        <p14:creationId xmlns:p14="http://schemas.microsoft.com/office/powerpoint/2010/main" val="3619231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Network </a:t>
            </a:r>
            <a:r>
              <a:rPr lang="en-US" dirty="0" smtClean="0"/>
              <a:t>Adapter Identification</a:t>
            </a:r>
            <a:r>
              <a:rPr lang="en-US" dirty="0"/>
              <a:t/>
            </a:r>
            <a:br>
              <a:rPr lang="en-US" dirty="0"/>
            </a:br>
            <a:endParaRPr lang="en-US" dirty="0"/>
          </a:p>
        </p:txBody>
      </p:sp>
      <p:sp>
        <p:nvSpPr>
          <p:cNvPr id="6" name="Text Placeholder 5"/>
          <p:cNvSpPr>
            <a:spLocks noGrp="1"/>
          </p:cNvSpPr>
          <p:nvPr>
            <p:ph type="body" sz="quarter" idx="11"/>
          </p:nvPr>
        </p:nvSpPr>
        <p:spPr>
          <a:xfrm>
            <a:off x="275482" y="1213173"/>
            <a:ext cx="11887878" cy="4555093"/>
          </a:xfrm>
        </p:spPr>
        <p:txBody>
          <a:bodyPr/>
          <a:lstStyle/>
          <a:p>
            <a:r>
              <a:rPr lang="en-US" dirty="0" smtClean="0"/>
              <a:t>You can name individual network adapters in the virtual machine settings – and see the same name inside the guest operating system.</a:t>
            </a:r>
          </a:p>
          <a:p>
            <a:endParaRPr lang="en-US" dirty="0"/>
          </a:p>
          <a:p>
            <a:r>
              <a:rPr lang="en-US" dirty="0" smtClean="0"/>
              <a:t>PowerShell in host:</a:t>
            </a:r>
          </a:p>
          <a:p>
            <a:endParaRPr lang="en-US" dirty="0" smtClean="0"/>
          </a:p>
          <a:p>
            <a:r>
              <a:rPr lang="en-US" dirty="0" smtClean="0"/>
              <a:t>PowerShell in guest:</a:t>
            </a:r>
          </a:p>
        </p:txBody>
      </p:sp>
      <p:sp>
        <p:nvSpPr>
          <p:cNvPr id="4" name="Text Placeholder 4"/>
          <p:cNvSpPr txBox="1">
            <a:spLocks/>
          </p:cNvSpPr>
          <p:nvPr/>
        </p:nvSpPr>
        <p:spPr>
          <a:xfrm>
            <a:off x="427037" y="4411662"/>
            <a:ext cx="10591800" cy="609600"/>
          </a:xfrm>
          <a:prstGeom prst="rect">
            <a:avLst/>
          </a:prstGeom>
          <a:solidFill>
            <a:schemeClr val="tx1"/>
          </a:solidFill>
          <a:ln w="22225">
            <a:solidFill>
              <a:srgbClr val="000000"/>
            </a:solidFill>
          </a:ln>
          <a:effectLst>
            <a:outerShdw blurRad="50800" dist="177800" dir="13500000" algn="br" rotWithShape="0">
              <a:prstClr val="black">
                <a:alpha val="40000"/>
              </a:prstClr>
            </a:outerShdw>
          </a:effectLst>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1600" dirty="0">
                <a:solidFill>
                  <a:srgbClr val="000000"/>
                </a:solidFill>
                <a:latin typeface="Consolas" panose="020B0609020204030204" pitchFamily="49" charset="0"/>
                <a:cs typeface="Consolas" panose="020B0609020204030204" pitchFamily="49" charset="0"/>
              </a:rPr>
              <a:t>Add-</a:t>
            </a:r>
            <a:r>
              <a:rPr lang="en-US" sz="1600" dirty="0" err="1">
                <a:solidFill>
                  <a:srgbClr val="000000"/>
                </a:solidFill>
                <a:latin typeface="Consolas" panose="020B0609020204030204" pitchFamily="49" charset="0"/>
                <a:cs typeface="Consolas" panose="020B0609020204030204" pitchFamily="49" charset="0"/>
              </a:rPr>
              <a:t>VMNetworkAdapter</a:t>
            </a:r>
            <a:r>
              <a:rPr lang="en-US" sz="1600" dirty="0">
                <a:solidFill>
                  <a:srgbClr val="000000"/>
                </a:solidFill>
                <a:latin typeface="Consolas" panose="020B0609020204030204" pitchFamily="49" charset="0"/>
                <a:cs typeface="Consolas" panose="020B0609020204030204" pitchFamily="49" charset="0"/>
              </a:rPr>
              <a:t> -</a:t>
            </a:r>
            <a:r>
              <a:rPr lang="en-US" sz="1600" dirty="0" err="1">
                <a:solidFill>
                  <a:srgbClr val="000000"/>
                </a:solidFill>
                <a:latin typeface="Consolas" panose="020B0609020204030204" pitchFamily="49" charset="0"/>
                <a:cs typeface="Consolas" panose="020B0609020204030204" pitchFamily="49" charset="0"/>
              </a:rPr>
              <a:t>VMName</a:t>
            </a:r>
            <a:r>
              <a:rPr lang="en-US" sz="1600" dirty="0">
                <a:solidFill>
                  <a:srgbClr val="000000"/>
                </a:solidFill>
                <a:latin typeface="Consolas" panose="020B0609020204030204" pitchFamily="49" charset="0"/>
                <a:cs typeface="Consolas" panose="020B0609020204030204" pitchFamily="49" charset="0"/>
              </a:rPr>
              <a:t> “</a:t>
            </a:r>
            <a:r>
              <a:rPr lang="en-US" sz="1600" dirty="0" err="1">
                <a:solidFill>
                  <a:srgbClr val="000000"/>
                </a:solidFill>
                <a:latin typeface="Consolas" panose="020B0609020204030204" pitchFamily="49" charset="0"/>
                <a:cs typeface="Consolas" panose="020B0609020204030204" pitchFamily="49" charset="0"/>
              </a:rPr>
              <a:t>TestVM</a:t>
            </a:r>
            <a:r>
              <a:rPr lang="en-US" sz="1600" dirty="0">
                <a:solidFill>
                  <a:srgbClr val="000000"/>
                </a:solidFill>
                <a:latin typeface="Consolas" panose="020B0609020204030204" pitchFamily="49" charset="0"/>
                <a:cs typeface="Consolas" panose="020B0609020204030204" pitchFamily="49" charset="0"/>
              </a:rPr>
              <a:t>" -</a:t>
            </a:r>
            <a:r>
              <a:rPr lang="en-US" sz="1600" dirty="0" err="1">
                <a:solidFill>
                  <a:srgbClr val="000000"/>
                </a:solidFill>
                <a:latin typeface="Consolas" panose="020B0609020204030204" pitchFamily="49" charset="0"/>
                <a:cs typeface="Consolas" panose="020B0609020204030204" pitchFamily="49" charset="0"/>
              </a:rPr>
              <a:t>SwitchName</a:t>
            </a:r>
            <a:r>
              <a:rPr lang="en-US" sz="1600" dirty="0">
                <a:solidFill>
                  <a:srgbClr val="000000"/>
                </a:solidFill>
                <a:latin typeface="Consolas" panose="020B0609020204030204" pitchFamily="49" charset="0"/>
                <a:cs typeface="Consolas" panose="020B0609020204030204" pitchFamily="49" charset="0"/>
              </a:rPr>
              <a:t> "Virtual Switch" -Name "Fred" -</a:t>
            </a:r>
            <a:r>
              <a:rPr lang="en-US" sz="1600" dirty="0" err="1">
                <a:solidFill>
                  <a:srgbClr val="000000"/>
                </a:solidFill>
                <a:latin typeface="Consolas" panose="020B0609020204030204" pitchFamily="49" charset="0"/>
                <a:cs typeface="Consolas" panose="020B0609020204030204" pitchFamily="49" charset="0"/>
              </a:rPr>
              <a:t>Passthru</a:t>
            </a:r>
            <a:r>
              <a:rPr lang="en-US" sz="1600" dirty="0">
                <a:solidFill>
                  <a:srgbClr val="000000"/>
                </a:solidFill>
                <a:latin typeface="Consolas" panose="020B0609020204030204" pitchFamily="49" charset="0"/>
                <a:cs typeface="Consolas" panose="020B0609020204030204" pitchFamily="49" charset="0"/>
              </a:rPr>
              <a:t> | </a:t>
            </a:r>
          </a:p>
          <a:p>
            <a:pPr marL="0" indent="0">
              <a:buClr>
                <a:srgbClr val="FFFFFF"/>
              </a:buClr>
              <a:buFontTx/>
              <a:buNone/>
            </a:pPr>
            <a:r>
              <a:rPr lang="en-US" sz="1600" dirty="0">
                <a:solidFill>
                  <a:srgbClr val="000000"/>
                </a:solidFill>
                <a:latin typeface="Consolas" panose="020B0609020204030204" pitchFamily="49" charset="0"/>
                <a:cs typeface="Consolas" panose="020B0609020204030204" pitchFamily="49" charset="0"/>
              </a:rPr>
              <a:t>Set-</a:t>
            </a:r>
            <a:r>
              <a:rPr lang="en-US" sz="1600" dirty="0" err="1">
                <a:solidFill>
                  <a:srgbClr val="000000"/>
                </a:solidFill>
                <a:latin typeface="Consolas" panose="020B0609020204030204" pitchFamily="49" charset="0"/>
                <a:cs typeface="Consolas" panose="020B0609020204030204" pitchFamily="49" charset="0"/>
              </a:rPr>
              <a:t>VMNetworkAdapter</a:t>
            </a:r>
            <a:r>
              <a:rPr lang="en-US" sz="1600" dirty="0">
                <a:solidFill>
                  <a:srgbClr val="000000"/>
                </a:solidFill>
                <a:latin typeface="Consolas" panose="020B0609020204030204" pitchFamily="49" charset="0"/>
                <a:cs typeface="Consolas" panose="020B0609020204030204" pitchFamily="49" charset="0"/>
              </a:rPr>
              <a:t> -</a:t>
            </a:r>
            <a:r>
              <a:rPr lang="en-US" sz="1600" dirty="0" err="1" smtClean="0">
                <a:solidFill>
                  <a:srgbClr val="000000"/>
                </a:solidFill>
                <a:latin typeface="Consolas" panose="020B0609020204030204" pitchFamily="49" charset="0"/>
                <a:cs typeface="Consolas" panose="020B0609020204030204" pitchFamily="49" charset="0"/>
              </a:rPr>
              <a:t>DeviceNaming</a:t>
            </a:r>
            <a:r>
              <a:rPr lang="en-US" sz="1600" dirty="0" smtClean="0">
                <a:solidFill>
                  <a:srgbClr val="000000"/>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on</a:t>
            </a:r>
          </a:p>
        </p:txBody>
      </p:sp>
      <p:sp>
        <p:nvSpPr>
          <p:cNvPr id="7" name="Text Placeholder 4"/>
          <p:cNvSpPr txBox="1">
            <a:spLocks/>
          </p:cNvSpPr>
          <p:nvPr/>
        </p:nvSpPr>
        <p:spPr>
          <a:xfrm>
            <a:off x="427037" y="5753974"/>
            <a:ext cx="10591800" cy="609600"/>
          </a:xfrm>
          <a:prstGeom prst="rect">
            <a:avLst/>
          </a:prstGeom>
          <a:solidFill>
            <a:schemeClr val="tx1"/>
          </a:solidFill>
          <a:ln w="22225">
            <a:solidFill>
              <a:srgbClr val="000000"/>
            </a:solidFill>
          </a:ln>
          <a:effectLst>
            <a:outerShdw blurRad="50800" dist="177800" dir="13500000" algn="br" rotWithShape="0">
              <a:prstClr val="black">
                <a:alpha val="40000"/>
              </a:prstClr>
            </a:outerShdw>
          </a:effectLst>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1600" dirty="0">
                <a:solidFill>
                  <a:srgbClr val="000000"/>
                </a:solidFill>
                <a:latin typeface="Consolas" panose="020B0609020204030204" pitchFamily="49" charset="0"/>
                <a:cs typeface="Consolas" panose="020B0609020204030204" pitchFamily="49" charset="0"/>
              </a:rPr>
              <a:t>Get-</a:t>
            </a:r>
            <a:r>
              <a:rPr lang="en-US" sz="1600" dirty="0" err="1">
                <a:solidFill>
                  <a:srgbClr val="000000"/>
                </a:solidFill>
                <a:latin typeface="Consolas" panose="020B0609020204030204" pitchFamily="49" charset="0"/>
                <a:cs typeface="Consolas" panose="020B0609020204030204" pitchFamily="49" charset="0"/>
              </a:rPr>
              <a:t>NetAdapterAdvancedProperty</a:t>
            </a:r>
            <a:r>
              <a:rPr lang="en-US" sz="1600" dirty="0">
                <a:solidFill>
                  <a:srgbClr val="000000"/>
                </a:solidFill>
                <a:latin typeface="Consolas" panose="020B0609020204030204" pitchFamily="49" charset="0"/>
                <a:cs typeface="Consolas" panose="020B0609020204030204" pitchFamily="49" charset="0"/>
              </a:rPr>
              <a:t> | ?{$_.</a:t>
            </a:r>
            <a:r>
              <a:rPr lang="en-US" sz="1600" dirty="0" err="1">
                <a:solidFill>
                  <a:srgbClr val="000000"/>
                </a:solidFill>
                <a:latin typeface="Consolas" panose="020B0609020204030204" pitchFamily="49" charset="0"/>
                <a:cs typeface="Consolas" panose="020B0609020204030204" pitchFamily="49" charset="0"/>
              </a:rPr>
              <a:t>DisplayName</a:t>
            </a:r>
            <a:r>
              <a:rPr lang="en-US" sz="1600" dirty="0">
                <a:solidFill>
                  <a:srgbClr val="000000"/>
                </a:solidFill>
                <a:latin typeface="Consolas" panose="020B0609020204030204" pitchFamily="49" charset="0"/>
                <a:cs typeface="Consolas" panose="020B0609020204030204" pitchFamily="49" charset="0"/>
              </a:rPr>
              <a:t> -</a:t>
            </a:r>
            <a:r>
              <a:rPr lang="en-US" sz="1600" dirty="0" err="1">
                <a:solidFill>
                  <a:srgbClr val="000000"/>
                </a:solidFill>
                <a:latin typeface="Consolas" panose="020B0609020204030204" pitchFamily="49" charset="0"/>
                <a:cs typeface="Consolas" panose="020B0609020204030204" pitchFamily="49" charset="0"/>
              </a:rPr>
              <a:t>eq</a:t>
            </a:r>
            <a:r>
              <a:rPr lang="en-US" sz="1600" dirty="0">
                <a:solidFill>
                  <a:srgbClr val="000000"/>
                </a:solidFill>
                <a:latin typeface="Consolas" panose="020B0609020204030204" pitchFamily="49" charset="0"/>
                <a:cs typeface="Consolas" panose="020B0609020204030204" pitchFamily="49" charset="0"/>
              </a:rPr>
              <a:t> "Hyper-V Network Adapter Name"} | select Name, </a:t>
            </a:r>
            <a:r>
              <a:rPr lang="en-US" sz="1600" dirty="0" err="1">
                <a:solidFill>
                  <a:srgbClr val="000000"/>
                </a:solidFill>
                <a:latin typeface="Consolas" panose="020B0609020204030204" pitchFamily="49" charset="0"/>
                <a:cs typeface="Consolas" panose="020B0609020204030204" pitchFamily="49" charset="0"/>
              </a:rPr>
              <a:t>DisplayValue</a:t>
            </a:r>
            <a:endParaRPr lang="en-US" sz="16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45395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this about?</a:t>
            </a:r>
            <a:endParaRPr lang="en-US" dirty="0"/>
          </a:p>
        </p:txBody>
      </p:sp>
      <p:sp>
        <p:nvSpPr>
          <p:cNvPr id="6" name="Text Placeholder 5"/>
          <p:cNvSpPr>
            <a:spLocks noGrp="1"/>
          </p:cNvSpPr>
          <p:nvPr>
            <p:ph type="body" sz="quarter" idx="11"/>
          </p:nvPr>
        </p:nvSpPr>
        <p:spPr>
          <a:xfrm>
            <a:off x="275482" y="1213174"/>
            <a:ext cx="11887878" cy="5108366"/>
          </a:xfrm>
        </p:spPr>
        <p:txBody>
          <a:bodyPr/>
          <a:lstStyle/>
          <a:p>
            <a:r>
              <a:rPr lang="en-US" dirty="0" smtClean="0"/>
              <a:t>Giving you a detailed view of everything you can do with Hyper-V in Windows Server Technical Preview</a:t>
            </a:r>
          </a:p>
          <a:p>
            <a:endParaRPr lang="en-US" dirty="0"/>
          </a:p>
          <a:p>
            <a:r>
              <a:rPr lang="en-US" dirty="0" smtClean="0"/>
              <a:t>It is not… A complete overview of everything that will be in the final release of Windows Server</a:t>
            </a:r>
          </a:p>
          <a:p>
            <a:endParaRPr lang="en-US" dirty="0"/>
          </a:p>
          <a:p>
            <a:r>
              <a:rPr lang="en-US" dirty="0" smtClean="0"/>
              <a:t>It is not… A end-to-end story about what we are working on</a:t>
            </a:r>
            <a:endParaRPr lang="en-US" dirty="0"/>
          </a:p>
        </p:txBody>
      </p:sp>
    </p:spTree>
    <p:extLst>
      <p:ext uri="{BB962C8B-B14F-4D97-AF65-F5344CB8AC3E}">
        <p14:creationId xmlns:p14="http://schemas.microsoft.com/office/powerpoint/2010/main" val="356020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Hyper-V Manager Improvements</a:t>
            </a:r>
            <a:r>
              <a:rPr lang="en-US" dirty="0"/>
              <a:t/>
            </a:r>
            <a:br>
              <a:rPr lang="en-US" dirty="0"/>
            </a:br>
            <a:r>
              <a:rPr lang="en-US" dirty="0"/>
              <a:t/>
            </a:r>
            <a:br>
              <a:rPr lang="en-US" dirty="0"/>
            </a:br>
            <a:endParaRPr lang="en-US" dirty="0"/>
          </a:p>
        </p:txBody>
      </p:sp>
      <p:sp>
        <p:nvSpPr>
          <p:cNvPr id="6" name="Text Placeholder 5"/>
          <p:cNvSpPr>
            <a:spLocks noGrp="1"/>
          </p:cNvSpPr>
          <p:nvPr>
            <p:ph type="body" sz="quarter" idx="11"/>
          </p:nvPr>
        </p:nvSpPr>
        <p:spPr>
          <a:xfrm>
            <a:off x="275482" y="1213174"/>
            <a:ext cx="11887878" cy="5556093"/>
          </a:xfrm>
        </p:spPr>
        <p:txBody>
          <a:bodyPr/>
          <a:lstStyle/>
          <a:p>
            <a:r>
              <a:rPr lang="en-US" dirty="0" smtClean="0"/>
              <a:t>Multiple improvements to make it easier to remotely manage and troubleshoot Hyper-V Servers:</a:t>
            </a:r>
          </a:p>
          <a:p>
            <a:pPr marL="571390" indent="-571390">
              <a:buFont typeface="Arial" panose="020B0604020202020204" pitchFamily="34" charset="0"/>
              <a:buChar char="•"/>
            </a:pPr>
            <a:r>
              <a:rPr lang="en-US" dirty="0" smtClean="0"/>
              <a:t>Connecting via </a:t>
            </a:r>
            <a:r>
              <a:rPr lang="en-US" dirty="0" err="1" smtClean="0"/>
              <a:t>WinRM</a:t>
            </a:r>
            <a:endParaRPr lang="en-US" dirty="0"/>
          </a:p>
          <a:p>
            <a:pPr marL="571390" indent="-571390">
              <a:buFont typeface="Arial" panose="020B0604020202020204" pitchFamily="34" charset="0"/>
              <a:buChar char="•"/>
            </a:pPr>
            <a:r>
              <a:rPr lang="en-US" dirty="0" smtClean="0"/>
              <a:t>Support for alternate credentials</a:t>
            </a:r>
          </a:p>
          <a:p>
            <a:pPr lvl="1"/>
            <a:r>
              <a:rPr lang="en-US" dirty="0"/>
              <a:t>Requires that you have CredSSP enabled on server and client (</a:t>
            </a:r>
            <a:r>
              <a:rPr lang="en-US" dirty="0">
                <a:hlinkClick r:id="rId2"/>
              </a:rPr>
              <a:t>http://blogs.msdn.com/b/powershell/archive/2008/06/05/credssp-for-second-hop-remoting-part-i-domain-account.aspx</a:t>
            </a:r>
            <a:r>
              <a:rPr lang="en-US" dirty="0" smtClean="0"/>
              <a:t>) </a:t>
            </a:r>
          </a:p>
          <a:p>
            <a:pPr marL="571390" indent="-571390">
              <a:buFont typeface="Arial" panose="020B0604020202020204" pitchFamily="34" charset="0"/>
              <a:buChar char="•"/>
            </a:pPr>
            <a:r>
              <a:rPr lang="en-US" dirty="0" smtClean="0"/>
              <a:t>Connecting via IP address</a:t>
            </a:r>
          </a:p>
          <a:p>
            <a:pPr marL="571390" indent="-571390">
              <a:buFont typeface="Arial" panose="020B0604020202020204" pitchFamily="34" charset="0"/>
              <a:buChar char="•"/>
            </a:pPr>
            <a:r>
              <a:rPr lang="en-US" dirty="0" smtClean="0"/>
              <a:t>Able to manage Windows Server 2012, 2012 R2 and Technical Preview from a single console</a:t>
            </a:r>
            <a:endParaRPr lang="en-US" dirty="0"/>
          </a:p>
        </p:txBody>
      </p:sp>
    </p:spTree>
    <p:extLst>
      <p:ext uri="{BB962C8B-B14F-4D97-AF65-F5344CB8AC3E}">
        <p14:creationId xmlns:p14="http://schemas.microsoft.com/office/powerpoint/2010/main" val="828069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Operational Improvements</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40047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 Preview Bug!</a:t>
            </a:r>
            <a:endParaRPr lang="en-US" dirty="0"/>
          </a:p>
        </p:txBody>
      </p:sp>
      <p:sp>
        <p:nvSpPr>
          <p:cNvPr id="5" name="Text Placeholder 4"/>
          <p:cNvSpPr>
            <a:spLocks noGrp="1"/>
          </p:cNvSpPr>
          <p:nvPr>
            <p:ph type="body" sz="quarter" idx="11"/>
          </p:nvPr>
        </p:nvSpPr>
        <p:spPr>
          <a:xfrm>
            <a:off x="275481" y="1212849"/>
            <a:ext cx="11887878" cy="3323987"/>
          </a:xfrm>
        </p:spPr>
        <p:txBody>
          <a:bodyPr/>
          <a:lstStyle/>
          <a:p>
            <a:r>
              <a:rPr lang="en-US" dirty="0" smtClean="0"/>
              <a:t>I can’t see all the virtual machines in Hyper-V Manager!</a:t>
            </a:r>
          </a:p>
          <a:p>
            <a:endParaRPr lang="en-US" dirty="0"/>
          </a:p>
          <a:p>
            <a:r>
              <a:rPr lang="en-US" dirty="0" smtClean="0"/>
              <a:t>Solution:</a:t>
            </a:r>
          </a:p>
          <a:p>
            <a:endParaRPr lang="en-US" dirty="0" smtClean="0"/>
          </a:p>
        </p:txBody>
      </p:sp>
      <p:sp>
        <p:nvSpPr>
          <p:cNvPr id="6" name="Text Placeholder 4"/>
          <p:cNvSpPr txBox="1">
            <a:spLocks/>
          </p:cNvSpPr>
          <p:nvPr/>
        </p:nvSpPr>
        <p:spPr>
          <a:xfrm>
            <a:off x="410321" y="4074635"/>
            <a:ext cx="11887200" cy="1379776"/>
          </a:xfrm>
          <a:prstGeom prst="rect">
            <a:avLst/>
          </a:prstGeom>
          <a:solidFill>
            <a:schemeClr val="tx1"/>
          </a:solidFill>
          <a:ln w="22225">
            <a:solidFill>
              <a:srgbClr val="000000"/>
            </a:solidFill>
          </a:ln>
          <a:effectLst>
            <a:outerShdw blurRad="50800" dist="177800" dir="13500000" algn="br" rotWithShape="0">
              <a:prstClr val="black">
                <a:alpha val="40000"/>
              </a:prstClr>
            </a:outerShdw>
          </a:effectLst>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200" dirty="0">
                <a:solidFill>
                  <a:srgbClr val="000000"/>
                </a:solidFill>
                <a:latin typeface="Consolas" panose="020B0609020204030204" pitchFamily="49" charset="0"/>
                <a:cs typeface="Consolas" panose="020B0609020204030204" pitchFamily="49" charset="0"/>
              </a:rPr>
              <a:t>get-</a:t>
            </a:r>
            <a:r>
              <a:rPr lang="en-US" sz="3200" dirty="0" err="1">
                <a:solidFill>
                  <a:srgbClr val="000000"/>
                </a:solidFill>
                <a:latin typeface="Consolas" panose="020B0609020204030204" pitchFamily="49" charset="0"/>
                <a:cs typeface="Consolas" panose="020B0609020204030204" pitchFamily="49" charset="0"/>
              </a:rPr>
              <a:t>vm</a:t>
            </a:r>
            <a:r>
              <a:rPr lang="en-US" sz="3200" dirty="0">
                <a:solidFill>
                  <a:srgbClr val="000000"/>
                </a:solidFill>
                <a:latin typeface="Consolas" panose="020B0609020204030204" pitchFamily="49" charset="0"/>
                <a:cs typeface="Consolas" panose="020B0609020204030204" pitchFamily="49" charset="0"/>
              </a:rPr>
              <a:t> | ?{$_.heartbeat -</a:t>
            </a:r>
            <a:r>
              <a:rPr lang="en-US" sz="3200" dirty="0" err="1">
                <a:solidFill>
                  <a:srgbClr val="000000"/>
                </a:solidFill>
                <a:latin typeface="Consolas" panose="020B0609020204030204" pitchFamily="49" charset="0"/>
                <a:cs typeface="Consolas" panose="020B0609020204030204" pitchFamily="49" charset="0"/>
              </a:rPr>
              <a:t>eq</a:t>
            </a:r>
            <a:r>
              <a:rPr lang="en-US" sz="3200" dirty="0">
                <a:solidFill>
                  <a:srgbClr val="000000"/>
                </a:solidFill>
                <a:latin typeface="Consolas" panose="020B0609020204030204" pitchFamily="49" charset="0"/>
                <a:cs typeface="Consolas" panose="020B0609020204030204" pitchFamily="49" charset="0"/>
              </a:rPr>
              <a:t> "</a:t>
            </a:r>
            <a:r>
              <a:rPr lang="en-US" sz="3200" dirty="0" err="1">
                <a:solidFill>
                  <a:srgbClr val="000000"/>
                </a:solidFill>
                <a:latin typeface="Consolas" panose="020B0609020204030204" pitchFamily="49" charset="0"/>
                <a:cs typeface="Consolas" panose="020B0609020204030204" pitchFamily="49" charset="0"/>
              </a:rPr>
              <a:t>OKApplicationsUnknown</a:t>
            </a:r>
            <a:r>
              <a:rPr lang="en-US" sz="3200" dirty="0">
                <a:solidFill>
                  <a:srgbClr val="000000"/>
                </a:solidFill>
                <a:latin typeface="Consolas" panose="020B0609020204030204" pitchFamily="49" charset="0"/>
                <a:cs typeface="Consolas" panose="020B0609020204030204" pitchFamily="49" charset="0"/>
              </a:rPr>
              <a:t>"} | Disable-</a:t>
            </a:r>
            <a:r>
              <a:rPr lang="en-US" sz="3200" dirty="0" err="1">
                <a:solidFill>
                  <a:srgbClr val="000000"/>
                </a:solidFill>
                <a:latin typeface="Consolas" panose="020B0609020204030204" pitchFamily="49" charset="0"/>
                <a:cs typeface="Consolas" panose="020B0609020204030204" pitchFamily="49" charset="0"/>
              </a:rPr>
              <a:t>VMIntegrationService</a:t>
            </a:r>
            <a:r>
              <a:rPr lang="en-US" sz="3200" dirty="0">
                <a:solidFill>
                  <a:srgbClr val="000000"/>
                </a:solidFill>
                <a:latin typeface="Consolas" panose="020B0609020204030204" pitchFamily="49" charset="0"/>
                <a:cs typeface="Consolas" panose="020B0609020204030204" pitchFamily="49" charset="0"/>
              </a:rPr>
              <a:t> "Heartbeat"</a:t>
            </a:r>
          </a:p>
        </p:txBody>
      </p:sp>
    </p:spTree>
    <p:extLst>
      <p:ext uri="{BB962C8B-B14F-4D97-AF65-F5344CB8AC3E}">
        <p14:creationId xmlns:p14="http://schemas.microsoft.com/office/powerpoint/2010/main" val="3153077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Enhancing the platform</a:t>
            </a:r>
          </a:p>
        </p:txBody>
      </p:sp>
    </p:spTree>
    <p:extLst>
      <p:ext uri="{BB962C8B-B14F-4D97-AF65-F5344CB8AC3E}">
        <p14:creationId xmlns:p14="http://schemas.microsoft.com/office/powerpoint/2010/main" val="117438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Hypervisor power management improvements</a:t>
            </a:r>
            <a:br>
              <a:rPr lang="en-US" dirty="0"/>
            </a:br>
            <a:r>
              <a:rPr lang="en-US" dirty="0"/>
              <a:t/>
            </a:r>
            <a:br>
              <a:rPr lang="en-US" dirty="0"/>
            </a:br>
            <a:endParaRPr lang="en-US" dirty="0"/>
          </a:p>
        </p:txBody>
      </p:sp>
      <p:sp>
        <p:nvSpPr>
          <p:cNvPr id="6" name="Text Placeholder 5"/>
          <p:cNvSpPr>
            <a:spLocks noGrp="1"/>
          </p:cNvSpPr>
          <p:nvPr>
            <p:ph type="body" sz="quarter" idx="11"/>
          </p:nvPr>
        </p:nvSpPr>
        <p:spPr>
          <a:xfrm>
            <a:off x="275482" y="2048043"/>
            <a:ext cx="11887878" cy="1292662"/>
          </a:xfrm>
        </p:spPr>
        <p:txBody>
          <a:bodyPr/>
          <a:lstStyle/>
          <a:p>
            <a:r>
              <a:rPr lang="en-US" dirty="0" smtClean="0"/>
              <a:t>Updated hypervisor power management model to support new modes of power management.</a:t>
            </a:r>
          </a:p>
        </p:txBody>
      </p:sp>
    </p:spTree>
    <p:extLst>
      <p:ext uri="{BB962C8B-B14F-4D97-AF65-F5344CB8AC3E}">
        <p14:creationId xmlns:p14="http://schemas.microsoft.com/office/powerpoint/2010/main" val="303135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89037" y="144462"/>
            <a:ext cx="9886950" cy="7134225"/>
          </a:xfrm>
          <a:prstGeom prst="rect">
            <a:avLst/>
          </a:prstGeom>
        </p:spPr>
      </p:pic>
      <p:pic>
        <p:nvPicPr>
          <p:cNvPr id="2" name="Picture 1"/>
          <p:cNvPicPr>
            <a:picLocks noChangeAspect="1"/>
          </p:cNvPicPr>
          <p:nvPr/>
        </p:nvPicPr>
        <p:blipFill>
          <a:blip r:embed="rId4"/>
          <a:stretch>
            <a:fillRect/>
          </a:stretch>
        </p:blipFill>
        <p:spPr>
          <a:xfrm>
            <a:off x="6008687" y="4760633"/>
            <a:ext cx="6057900" cy="1400175"/>
          </a:xfrm>
          <a:prstGeom prst="rect">
            <a:avLst/>
          </a:prstGeom>
          <a:ln w="22225">
            <a:solidFill>
              <a:srgbClr val="000000"/>
            </a:solidFill>
          </a:ln>
        </p:spPr>
      </p:pic>
      <p:pic>
        <p:nvPicPr>
          <p:cNvPr id="3" name="Picture 2"/>
          <p:cNvPicPr>
            <a:picLocks noChangeAspect="1"/>
          </p:cNvPicPr>
          <p:nvPr/>
        </p:nvPicPr>
        <p:blipFill>
          <a:blip r:embed="rId5"/>
          <a:stretch>
            <a:fillRect/>
          </a:stretch>
        </p:blipFill>
        <p:spPr>
          <a:xfrm>
            <a:off x="827087" y="2017433"/>
            <a:ext cx="6048375" cy="1381125"/>
          </a:xfrm>
          <a:prstGeom prst="rect">
            <a:avLst/>
          </a:prstGeom>
          <a:ln w="22225">
            <a:solidFill>
              <a:srgbClr val="000000"/>
            </a:solidFill>
          </a:ln>
        </p:spPr>
      </p:pic>
      <p:pic>
        <p:nvPicPr>
          <p:cNvPr id="4" name="Picture 3"/>
          <p:cNvPicPr>
            <a:picLocks noChangeAspect="1"/>
          </p:cNvPicPr>
          <p:nvPr/>
        </p:nvPicPr>
        <p:blipFill>
          <a:blip r:embed="rId6"/>
          <a:stretch>
            <a:fillRect/>
          </a:stretch>
        </p:blipFill>
        <p:spPr>
          <a:xfrm>
            <a:off x="6237287" y="2579408"/>
            <a:ext cx="6076950" cy="1400175"/>
          </a:xfrm>
          <a:prstGeom prst="rect">
            <a:avLst/>
          </a:prstGeom>
          <a:ln w="22225">
            <a:solidFill>
              <a:srgbClr val="000000"/>
            </a:solidFill>
          </a:ln>
        </p:spPr>
      </p:pic>
      <p:pic>
        <p:nvPicPr>
          <p:cNvPr id="6" name="Picture 5"/>
          <p:cNvPicPr>
            <a:picLocks noChangeAspect="1"/>
          </p:cNvPicPr>
          <p:nvPr/>
        </p:nvPicPr>
        <p:blipFill>
          <a:blip r:embed="rId7"/>
          <a:stretch>
            <a:fillRect/>
          </a:stretch>
        </p:blipFill>
        <p:spPr>
          <a:xfrm>
            <a:off x="836612" y="3821766"/>
            <a:ext cx="6038850" cy="1400175"/>
          </a:xfrm>
          <a:prstGeom prst="rect">
            <a:avLst/>
          </a:prstGeom>
          <a:ln w="22225">
            <a:solidFill>
              <a:srgbClr val="000000"/>
            </a:solidFill>
          </a:ln>
        </p:spPr>
      </p:pic>
      <p:pic>
        <p:nvPicPr>
          <p:cNvPr id="7" name="Picture 6"/>
          <p:cNvPicPr>
            <a:picLocks noChangeAspect="1"/>
          </p:cNvPicPr>
          <p:nvPr/>
        </p:nvPicPr>
        <p:blipFill>
          <a:blip r:embed="rId8"/>
          <a:stretch>
            <a:fillRect/>
          </a:stretch>
        </p:blipFill>
        <p:spPr>
          <a:xfrm>
            <a:off x="1189037" y="5683904"/>
            <a:ext cx="6057900" cy="1371600"/>
          </a:xfrm>
          <a:prstGeom prst="rect">
            <a:avLst/>
          </a:prstGeom>
          <a:ln w="22225">
            <a:solidFill>
              <a:srgbClr val="000000"/>
            </a:solidFill>
          </a:ln>
        </p:spPr>
      </p:pic>
      <p:pic>
        <p:nvPicPr>
          <p:cNvPr id="8" name="Picture 7"/>
          <p:cNvPicPr>
            <a:picLocks noChangeAspect="1"/>
          </p:cNvPicPr>
          <p:nvPr/>
        </p:nvPicPr>
        <p:blipFill>
          <a:blip r:embed="rId9"/>
          <a:stretch>
            <a:fillRect/>
          </a:stretch>
        </p:blipFill>
        <p:spPr>
          <a:xfrm>
            <a:off x="4865687" y="4246937"/>
            <a:ext cx="6057900" cy="1400175"/>
          </a:xfrm>
          <a:prstGeom prst="rect">
            <a:avLst/>
          </a:prstGeom>
          <a:ln w="22225">
            <a:solidFill>
              <a:srgbClr val="000000"/>
            </a:solidFill>
          </a:ln>
        </p:spPr>
      </p:pic>
      <p:pic>
        <p:nvPicPr>
          <p:cNvPr id="10" name="Picture 9"/>
          <p:cNvPicPr>
            <a:picLocks noChangeAspect="1"/>
          </p:cNvPicPr>
          <p:nvPr/>
        </p:nvPicPr>
        <p:blipFill>
          <a:blip r:embed="rId10"/>
          <a:stretch>
            <a:fillRect/>
          </a:stretch>
        </p:blipFill>
        <p:spPr>
          <a:xfrm>
            <a:off x="3041650" y="3150907"/>
            <a:ext cx="6057900" cy="1209675"/>
          </a:xfrm>
          <a:prstGeom prst="rect">
            <a:avLst/>
          </a:prstGeom>
          <a:ln w="22225">
            <a:solidFill>
              <a:srgbClr val="000000"/>
            </a:solidFill>
          </a:ln>
        </p:spPr>
      </p:pic>
      <p:pic>
        <p:nvPicPr>
          <p:cNvPr id="11" name="Picture 10"/>
          <p:cNvPicPr>
            <a:picLocks noChangeAspect="1"/>
          </p:cNvPicPr>
          <p:nvPr/>
        </p:nvPicPr>
        <p:blipFill>
          <a:blip r:embed="rId11"/>
          <a:stretch>
            <a:fillRect/>
          </a:stretch>
        </p:blipFill>
        <p:spPr>
          <a:xfrm>
            <a:off x="5637212" y="5519598"/>
            <a:ext cx="6057900" cy="1200150"/>
          </a:xfrm>
          <a:prstGeom prst="rect">
            <a:avLst/>
          </a:prstGeom>
          <a:ln w="22225">
            <a:solidFill>
              <a:srgbClr val="000000"/>
            </a:solidFill>
          </a:ln>
        </p:spPr>
      </p:pic>
      <p:pic>
        <p:nvPicPr>
          <p:cNvPr id="9" name="Picture 8"/>
          <p:cNvPicPr>
            <a:picLocks noChangeAspect="1"/>
          </p:cNvPicPr>
          <p:nvPr/>
        </p:nvPicPr>
        <p:blipFill>
          <a:blip r:embed="rId12"/>
          <a:stretch>
            <a:fillRect/>
          </a:stretch>
        </p:blipFill>
        <p:spPr>
          <a:xfrm>
            <a:off x="3117850" y="4119423"/>
            <a:ext cx="6057900" cy="1400175"/>
          </a:xfrm>
          <a:prstGeom prst="rect">
            <a:avLst/>
          </a:prstGeom>
          <a:ln w="22225">
            <a:solidFill>
              <a:srgbClr val="000000"/>
            </a:solidFill>
          </a:ln>
        </p:spPr>
      </p:pic>
    </p:spTree>
    <p:extLst>
      <p:ext uri="{BB962C8B-B14F-4D97-AF65-F5344CB8AC3E}">
        <p14:creationId xmlns:p14="http://schemas.microsoft.com/office/powerpoint/2010/main" val="3173506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nodeType="afterEffect">
                                  <p:stCondLst>
                                    <p:cond delay="100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Hypervisor power management improvements</a:t>
            </a:r>
            <a:br>
              <a:rPr lang="en-US" dirty="0"/>
            </a:br>
            <a:r>
              <a:rPr lang="en-US" dirty="0"/>
              <a:t/>
            </a:r>
            <a:br>
              <a:rPr lang="en-US" dirty="0"/>
            </a:br>
            <a:endParaRPr lang="en-US" dirty="0"/>
          </a:p>
        </p:txBody>
      </p:sp>
      <p:sp>
        <p:nvSpPr>
          <p:cNvPr id="6" name="Text Placeholder 5"/>
          <p:cNvSpPr>
            <a:spLocks noGrp="1"/>
          </p:cNvSpPr>
          <p:nvPr>
            <p:ph type="body" sz="quarter" idx="11"/>
          </p:nvPr>
        </p:nvSpPr>
        <p:spPr>
          <a:xfrm>
            <a:off x="275482" y="2048043"/>
            <a:ext cx="11887878" cy="2646503"/>
          </a:xfrm>
        </p:spPr>
        <p:txBody>
          <a:bodyPr/>
          <a:lstStyle/>
          <a:p>
            <a:r>
              <a:rPr lang="en-US" dirty="0" smtClean="0"/>
              <a:t>Updated hypervisor power management model to support new modes of power management.</a:t>
            </a:r>
          </a:p>
          <a:p>
            <a:endParaRPr lang="en-US" dirty="0"/>
          </a:p>
          <a:p>
            <a:r>
              <a:rPr lang="en-US" dirty="0" smtClean="0"/>
              <a:t>Connected Standby works!</a:t>
            </a:r>
            <a:endParaRPr lang="en-US" dirty="0"/>
          </a:p>
        </p:txBody>
      </p:sp>
    </p:spTree>
    <p:extLst>
      <p:ext uri="{BB962C8B-B14F-4D97-AF65-F5344CB8AC3E}">
        <p14:creationId xmlns:p14="http://schemas.microsoft.com/office/powerpoint/2010/main" val="381487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RemoteFX</a:t>
            </a:r>
            <a:endParaRPr lang="en-US" dirty="0"/>
          </a:p>
        </p:txBody>
      </p:sp>
      <p:sp>
        <p:nvSpPr>
          <p:cNvPr id="3" name="Text Placeholder 2"/>
          <p:cNvSpPr>
            <a:spLocks noGrp="1"/>
          </p:cNvSpPr>
          <p:nvPr>
            <p:ph type="body" sz="quarter" idx="11"/>
          </p:nvPr>
        </p:nvSpPr>
        <p:spPr>
          <a:xfrm>
            <a:off x="275481" y="1212849"/>
            <a:ext cx="11887878" cy="3447098"/>
          </a:xfrm>
        </p:spPr>
        <p:txBody>
          <a:bodyPr/>
          <a:lstStyle/>
          <a:p>
            <a:endParaRPr lang="en-US" dirty="0" smtClean="0"/>
          </a:p>
          <a:p>
            <a:r>
              <a:rPr lang="en-US" dirty="0" smtClean="0"/>
              <a:t>Support </a:t>
            </a:r>
            <a:r>
              <a:rPr lang="en-US" dirty="0"/>
              <a:t>for OpenGL 4.4 and OpenCL 1.1 API</a:t>
            </a:r>
          </a:p>
          <a:p>
            <a:endParaRPr lang="en-US" dirty="0" smtClean="0"/>
          </a:p>
          <a:p>
            <a:r>
              <a:rPr lang="en-US" dirty="0"/>
              <a:t>Larger dedicated VRAM and configurable VRAM.</a:t>
            </a:r>
          </a:p>
          <a:p>
            <a:endParaRPr lang="en-US" dirty="0"/>
          </a:p>
        </p:txBody>
      </p:sp>
    </p:spTree>
    <p:extLst>
      <p:ext uri="{BB962C8B-B14F-4D97-AF65-F5344CB8AC3E}">
        <p14:creationId xmlns:p14="http://schemas.microsoft.com/office/powerpoint/2010/main" val="190005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Hyper-V Cluster Management</a:t>
            </a:r>
            <a:r>
              <a:rPr lang="en-US" dirty="0"/>
              <a:t/>
            </a:r>
            <a:br>
              <a:rPr lang="en-US" dirty="0"/>
            </a:br>
            <a:endParaRPr lang="en-US" dirty="0"/>
          </a:p>
        </p:txBody>
      </p:sp>
      <p:sp>
        <p:nvSpPr>
          <p:cNvPr id="6" name="Text Placeholder 5"/>
          <p:cNvSpPr>
            <a:spLocks noGrp="1"/>
          </p:cNvSpPr>
          <p:nvPr>
            <p:ph type="body" sz="quarter" idx="11"/>
          </p:nvPr>
        </p:nvSpPr>
        <p:spPr>
          <a:xfrm>
            <a:off x="275482" y="1213174"/>
            <a:ext cx="11887878" cy="4080746"/>
          </a:xfrm>
        </p:spPr>
        <p:txBody>
          <a:bodyPr/>
          <a:lstStyle/>
          <a:p>
            <a:r>
              <a:rPr lang="en-US" dirty="0" smtClean="0"/>
              <a:t>Providing a single view of an entire Hyper-V cluster through WMI</a:t>
            </a:r>
          </a:p>
          <a:p>
            <a:pPr marL="571390" indent="-571390">
              <a:buFont typeface="Arial" panose="020B0604020202020204" pitchFamily="34" charset="0"/>
              <a:buChar char="•"/>
            </a:pPr>
            <a:r>
              <a:rPr lang="en-US" dirty="0" smtClean="0"/>
              <a:t>“Just one big Hyper-V server”</a:t>
            </a:r>
          </a:p>
          <a:p>
            <a:pPr marL="571390" indent="-571390">
              <a:buFont typeface="Arial" panose="020B0604020202020204" pitchFamily="34" charset="0"/>
              <a:buChar char="•"/>
            </a:pPr>
            <a:r>
              <a:rPr lang="en-US" dirty="0" smtClean="0"/>
              <a:t>Limited functionality at this point in time:</a:t>
            </a:r>
          </a:p>
          <a:p>
            <a:pPr marL="599960" lvl="1" indent="-571390">
              <a:buFont typeface="Arial" panose="020B0604020202020204" pitchFamily="34" charset="0"/>
              <a:buChar char="•"/>
            </a:pPr>
            <a:r>
              <a:rPr lang="en-US" dirty="0" smtClean="0"/>
              <a:t>Enumerate virtual machines</a:t>
            </a:r>
          </a:p>
          <a:p>
            <a:pPr marL="599960" lvl="1" indent="-571390">
              <a:buFont typeface="Arial" panose="020B0604020202020204" pitchFamily="34" charset="0"/>
              <a:buChar char="•"/>
            </a:pPr>
            <a:r>
              <a:rPr lang="en-US" dirty="0" smtClean="0"/>
              <a:t>Receive notification of live migration events</a:t>
            </a:r>
          </a:p>
          <a:p>
            <a:pPr marL="571390" indent="-571390">
              <a:buFont typeface="Arial" panose="020B0604020202020204" pitchFamily="34" charset="0"/>
              <a:buChar char="•"/>
            </a:pPr>
            <a:r>
              <a:rPr lang="en-US" dirty="0" smtClean="0"/>
              <a:t>Root\</a:t>
            </a:r>
            <a:r>
              <a:rPr lang="en-US" dirty="0" err="1" smtClean="0"/>
              <a:t>HyperVCluster</a:t>
            </a:r>
            <a:r>
              <a:rPr lang="en-US" dirty="0" smtClean="0"/>
              <a:t>\v2</a:t>
            </a:r>
            <a:endParaRPr lang="en-US" dirty="0"/>
          </a:p>
        </p:txBody>
      </p:sp>
    </p:spTree>
    <p:extLst>
      <p:ext uri="{BB962C8B-B14F-4D97-AF65-F5344CB8AC3E}">
        <p14:creationId xmlns:p14="http://schemas.microsoft.com/office/powerpoint/2010/main" val="117661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Multi-host Management</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66762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Making </a:t>
            </a:r>
            <a:r>
              <a:rPr lang="en-US" dirty="0" smtClean="0"/>
              <a:t>Cloud Great</a:t>
            </a:r>
            <a:endParaRPr lang="en-US" dirty="0"/>
          </a:p>
        </p:txBody>
      </p:sp>
    </p:spTree>
    <p:extLst>
      <p:ext uri="{BB962C8B-B14F-4D97-AF65-F5344CB8AC3E}">
        <p14:creationId xmlns:p14="http://schemas.microsoft.com/office/powerpoint/2010/main" val="79180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sz="quarter" idx="11"/>
          </p:nvPr>
        </p:nvSpPr>
        <p:spPr>
          <a:xfrm>
            <a:off x="275482" y="1213173"/>
            <a:ext cx="11887878" cy="4431983"/>
          </a:xfrm>
        </p:spPr>
        <p:txBody>
          <a:bodyPr/>
          <a:lstStyle/>
          <a:p>
            <a:r>
              <a:rPr lang="en-US" dirty="0" smtClean="0"/>
              <a:t>Lots of new functionality in Windows Server Technical Preview!</a:t>
            </a:r>
          </a:p>
          <a:p>
            <a:pPr marL="571390" indent="-571390">
              <a:buFont typeface="Arial" panose="020B0604020202020204" pitchFamily="34" charset="0"/>
              <a:buChar char="•"/>
            </a:pPr>
            <a:r>
              <a:rPr lang="en-US" dirty="0" smtClean="0"/>
              <a:t>More to come in the future!</a:t>
            </a:r>
          </a:p>
          <a:p>
            <a:pPr marL="571390" indent="-571390">
              <a:buFont typeface="Arial" panose="020B0604020202020204" pitchFamily="34" charset="0"/>
              <a:buChar char="•"/>
            </a:pPr>
            <a:r>
              <a:rPr lang="en-US" dirty="0" smtClean="0"/>
              <a:t>Please try out the new functionality – and provide us with feedback!</a:t>
            </a:r>
          </a:p>
          <a:p>
            <a:pPr marL="571390" indent="-571390">
              <a:buFont typeface="Arial" panose="020B0604020202020204" pitchFamily="34" charset="0"/>
              <a:buChar char="•"/>
            </a:pPr>
            <a:r>
              <a:rPr lang="en-US" dirty="0" smtClean="0"/>
              <a:t>Demo scripts will be posted @ </a:t>
            </a:r>
            <a:r>
              <a:rPr lang="en-US" dirty="0" smtClean="0">
                <a:hlinkClick r:id="rId2"/>
              </a:rPr>
              <a:t>http://blogs.msdn.com/b/Virtual_PC_Guy</a:t>
            </a:r>
            <a:r>
              <a:rPr lang="en-US" dirty="0" smtClean="0"/>
              <a:t> </a:t>
            </a:r>
            <a:endParaRPr lang="en-US" dirty="0"/>
          </a:p>
        </p:txBody>
      </p:sp>
    </p:spTree>
    <p:extLst>
      <p:ext uri="{BB962C8B-B14F-4D97-AF65-F5344CB8AC3E}">
        <p14:creationId xmlns:p14="http://schemas.microsoft.com/office/powerpoint/2010/main" val="2139142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4290405"/>
          </a:xfrm>
        </p:spPr>
        <p:txBody>
          <a:bodyPr/>
          <a:lstStyle/>
          <a:p>
            <a:pPr lvl="0">
              <a:spcBef>
                <a:spcPts val="2400"/>
              </a:spcBef>
            </a:pPr>
            <a:r>
              <a:rPr lang="en-US" sz="3600" dirty="0" smtClean="0"/>
              <a:t>CDP-B225 Software Defined Compute in the Next Release of Windows Server Hyper-V </a:t>
            </a:r>
          </a:p>
          <a:p>
            <a:pPr lvl="0">
              <a:spcBef>
                <a:spcPts val="2400"/>
              </a:spcBef>
            </a:pPr>
            <a:r>
              <a:rPr lang="en-US" sz="3600" dirty="0" smtClean="0"/>
              <a:t>CDP-B224 Next Generation Networking in the Next Release of Windows Server: SDN, NFV and Cloud Scale Fundamentals </a:t>
            </a:r>
          </a:p>
          <a:p>
            <a:pPr lvl="0">
              <a:spcBef>
                <a:spcPts val="2400"/>
              </a:spcBef>
            </a:pPr>
            <a:r>
              <a:rPr lang="en-US" sz="3600" dirty="0" smtClean="0"/>
              <a:t>CDP-B222 Software Defined Storage in the Next Release of Windows Server </a:t>
            </a: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319012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096780"/>
          </a:xfrm>
        </p:spPr>
        <p:txBody>
          <a:bodyPr/>
          <a:lstStyle/>
          <a:p>
            <a:pPr lvl="0">
              <a:spcBef>
                <a:spcPts val="2400"/>
              </a:spcBef>
            </a:pPr>
            <a:r>
              <a:rPr lang="en-US" sz="3600" dirty="0"/>
              <a:t>CDP-B354 Advantages of Upgrading Your Private Cloud Infrastructure in the Next Release of Windows Server </a:t>
            </a:r>
            <a:endParaRPr lang="en-US" sz="3600" dirty="0" smtClean="0"/>
          </a:p>
          <a:p>
            <a:pPr lvl="0">
              <a:spcBef>
                <a:spcPts val="2400"/>
              </a:spcBef>
            </a:pPr>
            <a:r>
              <a:rPr lang="en-US" sz="3600" dirty="0"/>
              <a:t>CDP-B318 Building Scalable and Reliable Backup Solutions in the Next Release of Windows Server Hyper-V </a:t>
            </a:r>
            <a:endParaRPr lang="en-US" sz="3600" dirty="0" smtClean="0"/>
          </a:p>
          <a:p>
            <a:pPr>
              <a:spcBef>
                <a:spcPts val="2400"/>
              </a:spcBef>
            </a:pPr>
            <a:r>
              <a:rPr lang="en-US" sz="3600" dirty="0"/>
              <a:t>CDP-B323 Delivering Predictable Storage Performance with Storage Quality of Service in the Next Release of Windows Server </a:t>
            </a:r>
          </a:p>
          <a:p>
            <a:pPr lvl="0">
              <a:spcBef>
                <a:spcPts val="2400"/>
              </a:spcBef>
            </a:pPr>
            <a:r>
              <a:rPr lang="en-US" sz="3600" dirty="0" smtClean="0"/>
              <a:t>CDP-B341 </a:t>
            </a:r>
            <a:r>
              <a:rPr lang="en-US" sz="3600" dirty="0"/>
              <a:t>Architectural Deep Dive into the Microsoft </a:t>
            </a:r>
            <a:r>
              <a:rPr lang="en-US" sz="3600" dirty="0" smtClean="0"/>
              <a:t>Cloud</a:t>
            </a: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361954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096780"/>
          </a:xfrm>
        </p:spPr>
        <p:txBody>
          <a:bodyPr/>
          <a:lstStyle/>
          <a:p>
            <a:pPr>
              <a:spcBef>
                <a:spcPts val="2400"/>
              </a:spcBef>
            </a:pPr>
            <a:r>
              <a:rPr lang="en-US" sz="3600" dirty="0" smtClean="0"/>
              <a:t>CDP-B329 From Demo to Reality: Best Practices Learned from Deploying Windows Server 2012 R2 Hyper-V</a:t>
            </a:r>
          </a:p>
          <a:p>
            <a:pPr lvl="0">
              <a:spcBef>
                <a:spcPts val="2400"/>
              </a:spcBef>
            </a:pPr>
            <a:r>
              <a:rPr lang="en-US" sz="3600" dirty="0" smtClean="0"/>
              <a:t>CDP-B314 </a:t>
            </a:r>
            <a:r>
              <a:rPr lang="en-US" sz="3600" dirty="0"/>
              <a:t>Microsoft Azure Site Recovery: Leveraging Azure as Your Disaster Recovery Site </a:t>
            </a:r>
            <a:endParaRPr lang="en-US" sz="3600" dirty="0" smtClean="0"/>
          </a:p>
          <a:p>
            <a:pPr lvl="0">
              <a:spcBef>
                <a:spcPts val="2400"/>
              </a:spcBef>
            </a:pPr>
            <a:r>
              <a:rPr lang="en-US" sz="3600" dirty="0" smtClean="0"/>
              <a:t>CDP-B325 </a:t>
            </a:r>
            <a:r>
              <a:rPr lang="en-US" sz="3600" dirty="0"/>
              <a:t>Design Scale-Out File Server Clusters with Direct Attach Storage in the Next Release of Windows Server </a:t>
            </a:r>
            <a:endParaRPr lang="en-US" sz="3600" dirty="0" smtClean="0"/>
          </a:p>
          <a:p>
            <a:pPr>
              <a:spcBef>
                <a:spcPts val="2400"/>
              </a:spcBef>
            </a:pPr>
            <a:r>
              <a:rPr lang="en-US" sz="3600" dirty="0"/>
              <a:t>CDP-B233 Virtualizing Linux and FreeBSD Workloads on the Next Release of Windows Server Hyper-V   </a:t>
            </a:r>
            <a:endParaRPr lang="en-US" sz="44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225002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216472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Come </a:t>
            </a:r>
            <a:r>
              <a:rPr lang="en-US" sz="2600" spc="-51" dirty="0" smtClean="0">
                <a:gradFill>
                  <a:gsLst>
                    <a:gs pos="0">
                      <a:schemeClr val="tx1"/>
                    </a:gs>
                    <a:gs pos="100000">
                      <a:schemeClr val="tx1"/>
                    </a:gs>
                  </a:gsLst>
                  <a:lin ang="5400000" scaled="0"/>
                </a:gradFill>
                <a:latin typeface="+mj-lt"/>
              </a:rPr>
              <a:t>visit us </a:t>
            </a:r>
            <a:r>
              <a:rPr lang="en-US" sz="2600" spc="-51" dirty="0">
                <a:gradFill>
                  <a:gsLst>
                    <a:gs pos="0">
                      <a:schemeClr val="tx1"/>
                    </a:gs>
                    <a:gs pos="100000">
                      <a:schemeClr val="tx1"/>
                    </a:gs>
                  </a:gsLst>
                  <a:lin ang="5400000" scaled="0"/>
                </a:gradFill>
                <a:latin typeface="+mj-l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Look for the </a:t>
            </a:r>
            <a:r>
              <a:rPr lang="en-US" sz="2600" b="1" spc="-51" dirty="0">
                <a:gradFill>
                  <a:gsLst>
                    <a:gs pos="0">
                      <a:schemeClr val="tx1"/>
                    </a:gs>
                    <a:gs pos="100000">
                      <a:schemeClr val="tx1"/>
                    </a:gs>
                  </a:gsLst>
                  <a:lin ang="5400000" scaled="0"/>
                </a:gradFill>
              </a:rPr>
              <a:t>Cloud and Datacenter Platform</a:t>
            </a:r>
            <a:r>
              <a:rPr lang="en-US" sz="2600" spc="-51" dirty="0">
                <a:gradFill>
                  <a:gsLst>
                    <a:gs pos="0">
                      <a:schemeClr val="tx1"/>
                    </a:gs>
                    <a:gs pos="100000">
                      <a:schemeClr val="tx1"/>
                    </a:gs>
                  </a:gsLst>
                  <a:lin ang="5400000" scaled="0"/>
                </a:gradFill>
              </a:rPr>
              <a:t> </a:t>
            </a:r>
            <a:r>
              <a:rPr lang="en-US" sz="2600" spc="-51" dirty="0" smtClean="0">
                <a:gradFill>
                  <a:gsLst>
                    <a:gs pos="0">
                      <a:schemeClr val="tx1"/>
                    </a:gs>
                    <a:gs pos="100000">
                      <a:schemeClr val="tx1"/>
                    </a:gs>
                  </a:gsLst>
                  <a:lin ang="5400000" scaled="0"/>
                </a:gradFill>
                <a:latin typeface="+mj-lt"/>
              </a:rPr>
              <a:t>area </a:t>
            </a:r>
            <a:r>
              <a:rPr lang="en-US" sz="2600" spc="-51" dirty="0" err="1" smtClean="0">
                <a:gradFill>
                  <a:gsLst>
                    <a:gs pos="0">
                      <a:schemeClr val="tx1"/>
                    </a:gs>
                    <a:gs pos="100000">
                      <a:schemeClr val="tx1"/>
                    </a:gs>
                  </a:gsLst>
                  <a:lin ang="5400000" scaled="0"/>
                </a:gradFill>
                <a:latin typeface="+mj-lt"/>
              </a:rPr>
              <a:t>TechExpo</a:t>
            </a:r>
            <a:r>
              <a:rPr lang="en-US" sz="2600" spc="-51" dirty="0" smtClean="0">
                <a:gradFill>
                  <a:gsLst>
                    <a:gs pos="0">
                      <a:schemeClr val="tx1"/>
                    </a:gs>
                    <a:gs pos="100000">
                      <a:schemeClr val="tx1"/>
                    </a:gs>
                  </a:gsLst>
                  <a:lin ang="5400000" scaled="0"/>
                </a:gradFill>
                <a:latin typeface="+mj-lt"/>
              </a:rPr>
              <a:t> </a:t>
            </a:r>
            <a:r>
              <a:rPr lang="en-US" sz="2600" spc="-51" dirty="0">
                <a:gradFill>
                  <a:gsLst>
                    <a:gs pos="0">
                      <a:schemeClr val="tx1"/>
                    </a:gs>
                    <a:gs pos="100000">
                      <a:schemeClr val="tx1"/>
                    </a:gs>
                  </a:gsLst>
                  <a:lin ang="5400000" scaled="0"/>
                </a:gradFill>
                <a:latin typeface="+mj-l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Windows Server Technical Preview</a:t>
              </a:r>
            </a:p>
            <a:p>
              <a:pPr defTabSz="932418">
                <a:lnSpc>
                  <a:spcPct val="90000"/>
                </a:lnSpc>
              </a:pPr>
              <a:r>
                <a:rPr lang="en-US" dirty="0">
                  <a:gradFill>
                    <a:gsLst>
                      <a:gs pos="0">
                        <a:schemeClr val="tx1"/>
                      </a:gs>
                      <a:gs pos="100000">
                        <a:schemeClr val="tx1"/>
                      </a:gs>
                    </a:gsLst>
                    <a:lin ang="5400000" scaled="0"/>
                  </a:gradFill>
                  <a:hlinkClick r:id="rId4"/>
                </a:rPr>
                <a:t>http://technet.microsoft.com/library/dn765472.aspx</a:t>
              </a:r>
              <a:endParaRPr lang="en-US" dirty="0">
                <a:gradFill>
                  <a:gsLst>
                    <a:gs pos="0">
                      <a:schemeClr val="tx1"/>
                    </a:gs>
                    <a:gs pos="100000">
                      <a:schemeClr val="tx1"/>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chemeClr val="tx1"/>
                      </a:gs>
                      <a:gs pos="100000">
                        <a:schemeClr val="tx1"/>
                      </a:gs>
                    </a:gsLst>
                    <a:lin ang="5400000" scaled="0"/>
                  </a:gradFill>
                  <a:hlinkClick r:id="rId5"/>
                </a:rPr>
                <a:t>http://azure.microsoft.com/en-us/</a:t>
              </a:r>
              <a:r>
                <a:rPr lang="en-US" dirty="0">
                  <a:gradFill>
                    <a:gsLst>
                      <a:gs pos="0">
                        <a:schemeClr val="tx1"/>
                      </a:gs>
                      <a:gs pos="100000">
                        <a:schemeClr val="tx1"/>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System Center Technical Preview</a:t>
              </a:r>
            </a:p>
            <a:p>
              <a:pPr defTabSz="932418">
                <a:lnSpc>
                  <a:spcPct val="90000"/>
                </a:lnSpc>
              </a:pPr>
              <a:r>
                <a:rPr lang="en-US" dirty="0">
                  <a:gradFill>
                    <a:gsLst>
                      <a:gs pos="0">
                        <a:schemeClr val="tx1"/>
                      </a:gs>
                      <a:gs pos="100000">
                        <a:schemeClr val="tx1"/>
                      </a:gs>
                    </a:gsLst>
                    <a:lin ang="5400000" scaled="0"/>
                  </a:gradFill>
                  <a:hlinkClick r:id="rId6"/>
                </a:rPr>
                <a:t>http://</a:t>
              </a:r>
              <a:r>
                <a:rPr lang="en-US" dirty="0" smtClean="0">
                  <a:gradFill>
                    <a:gsLst>
                      <a:gs pos="0">
                        <a:schemeClr val="tx1"/>
                      </a:gs>
                      <a:gs pos="100000">
                        <a:schemeClr val="tx1"/>
                      </a:gs>
                    </a:gsLst>
                    <a:lin ang="5400000" scaled="0"/>
                  </a:gradFill>
                  <a:hlinkClick r:id="rId6"/>
                </a:rPr>
                <a:t>technet.microsoft.com/en-us/library/hh546785.aspx</a:t>
              </a:r>
              <a:endParaRPr lang="en-US" dirty="0">
                <a:gradFill>
                  <a:gsLst>
                    <a:gs pos="0">
                      <a:schemeClr val="tx1"/>
                    </a:gs>
                    <a:gs pos="100000">
                      <a:schemeClr val="tx1"/>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chemeClr val="tx1"/>
                      </a:gs>
                      <a:gs pos="100000">
                        <a:schemeClr val="tx1"/>
                      </a:gs>
                    </a:gsLst>
                    <a:lin ang="5400000" scaled="0"/>
                  </a:gradFill>
                  <a:hlinkClick r:id="rId7"/>
                </a:rPr>
                <a:t>http://</a:t>
              </a:r>
              <a:r>
                <a:rPr lang="en-US" u="sng" dirty="0" smtClean="0">
                  <a:gradFill>
                    <a:gsLst>
                      <a:gs pos="0">
                        <a:schemeClr val="tx1"/>
                      </a:gs>
                      <a:gs pos="100000">
                        <a:schemeClr val="tx1"/>
                      </a:gs>
                    </a:gsLst>
                    <a:lin ang="5400000" scaled="0"/>
                  </a:gradFill>
                  <a:hlinkClick r:id="rId7"/>
                </a:rPr>
                <a:t>www.microsoft.com/en-us/server-cloud/products/</a:t>
              </a:r>
              <a:br>
                <a:rPr lang="en-US" u="sng" dirty="0" smtClean="0">
                  <a:gradFill>
                    <a:gsLst>
                      <a:gs pos="0">
                        <a:schemeClr val="tx1"/>
                      </a:gs>
                      <a:gs pos="100000">
                        <a:schemeClr val="tx1"/>
                      </a:gs>
                    </a:gsLst>
                    <a:lin ang="5400000" scaled="0"/>
                  </a:gradFill>
                  <a:hlinkClick r:id="rId7"/>
                </a:rPr>
              </a:br>
              <a:r>
                <a:rPr lang="en-US" u="sng" dirty="0" smtClean="0">
                  <a:gradFill>
                    <a:gsLst>
                      <a:gs pos="0">
                        <a:schemeClr val="tx1"/>
                      </a:gs>
                      <a:gs pos="100000">
                        <a:schemeClr val="tx1"/>
                      </a:gs>
                    </a:gsLst>
                    <a:lin ang="5400000" scaled="0"/>
                  </a:gradFill>
                  <a:hlinkClick r:id="rId7"/>
                </a:rPr>
                <a:t>windows-azure-pack</a:t>
              </a:r>
              <a:endParaRPr lang="en-US"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335530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66217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24694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10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942696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Rolling Cluster Upgrade</a:t>
            </a:r>
            <a:br>
              <a:rPr lang="en-US" dirty="0"/>
            </a:br>
            <a:endParaRPr lang="en-US" dirty="0"/>
          </a:p>
        </p:txBody>
      </p:sp>
      <p:sp>
        <p:nvSpPr>
          <p:cNvPr id="6" name="Text Placeholder 5"/>
          <p:cNvSpPr>
            <a:spLocks noGrp="1"/>
          </p:cNvSpPr>
          <p:nvPr>
            <p:ph type="body" sz="quarter" idx="11"/>
          </p:nvPr>
        </p:nvSpPr>
        <p:spPr>
          <a:xfrm>
            <a:off x="275482" y="1213174"/>
            <a:ext cx="11887878" cy="3390159"/>
          </a:xfrm>
        </p:spPr>
        <p:txBody>
          <a:bodyPr/>
          <a:lstStyle/>
          <a:p>
            <a:r>
              <a:rPr lang="en-US" dirty="0" smtClean="0"/>
              <a:t>You can now upgrade a 2012 R2 Hyper-V cluster to Windows Server Technical Preview with:</a:t>
            </a:r>
          </a:p>
          <a:p>
            <a:pPr marL="571390" indent="-571390">
              <a:buFont typeface="Arial" panose="020B0604020202020204" pitchFamily="34" charset="0"/>
              <a:buChar char="•"/>
            </a:pPr>
            <a:r>
              <a:rPr lang="en-US" dirty="0" smtClean="0"/>
              <a:t>No new hardware</a:t>
            </a:r>
          </a:p>
          <a:p>
            <a:pPr marL="571390" indent="-571390">
              <a:buFont typeface="Arial" panose="020B0604020202020204" pitchFamily="34" charset="0"/>
              <a:buChar char="•"/>
            </a:pPr>
            <a:r>
              <a:rPr lang="en-US" dirty="0" smtClean="0"/>
              <a:t>No downtime</a:t>
            </a:r>
          </a:p>
          <a:p>
            <a:pPr marL="571390" indent="-571390">
              <a:buFont typeface="Arial" panose="020B0604020202020204" pitchFamily="34" charset="0"/>
              <a:buChar char="•"/>
            </a:pPr>
            <a:r>
              <a:rPr lang="en-US" dirty="0" smtClean="0"/>
              <a:t>The ability to roll-back safely if needed</a:t>
            </a:r>
            <a:endParaRPr lang="en-US" dirty="0"/>
          </a:p>
        </p:txBody>
      </p:sp>
      <p:sp>
        <p:nvSpPr>
          <p:cNvPr id="2" name="Rectangle 1"/>
          <p:cNvSpPr/>
          <p:nvPr/>
        </p:nvSpPr>
        <p:spPr>
          <a:xfrm>
            <a:off x="457834" y="5021262"/>
            <a:ext cx="11506200"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spcBef>
                <a:spcPts val="2400"/>
              </a:spcBef>
            </a:pPr>
            <a:r>
              <a:rPr lang="en-US" sz="3600" dirty="0">
                <a:solidFill>
                  <a:srgbClr val="FFFFFF"/>
                </a:solidFill>
                <a:latin typeface="Segoe UI Light"/>
              </a:rPr>
              <a:t>CDP-B354 Advantages of Upgrading Your Private Cloud Infrastructure in the Next Release of Windows Server </a:t>
            </a:r>
          </a:p>
        </p:txBody>
      </p:sp>
    </p:spTree>
    <p:extLst>
      <p:ext uri="{BB962C8B-B14F-4D97-AF65-F5344CB8AC3E}">
        <p14:creationId xmlns:p14="http://schemas.microsoft.com/office/powerpoint/2010/main" val="211244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VM Upgrade Process</a:t>
            </a:r>
            <a:r>
              <a:rPr lang="en-US" dirty="0"/>
              <a:t/>
            </a:r>
            <a:br>
              <a:rPr lang="en-US" dirty="0"/>
            </a:br>
            <a:endParaRPr lang="en-US" dirty="0"/>
          </a:p>
        </p:txBody>
      </p:sp>
      <p:sp>
        <p:nvSpPr>
          <p:cNvPr id="6" name="Text Placeholder 5"/>
          <p:cNvSpPr>
            <a:spLocks noGrp="1"/>
          </p:cNvSpPr>
          <p:nvPr>
            <p:ph type="body" sz="quarter" idx="11"/>
          </p:nvPr>
        </p:nvSpPr>
        <p:spPr>
          <a:xfrm>
            <a:off x="275482" y="1213173"/>
            <a:ext cx="11887878" cy="2699570"/>
          </a:xfrm>
        </p:spPr>
        <p:txBody>
          <a:bodyPr/>
          <a:lstStyle/>
          <a:p>
            <a:r>
              <a:rPr lang="en-US" dirty="0" smtClean="0"/>
              <a:t>Windows Server 2012 R2:</a:t>
            </a:r>
          </a:p>
          <a:p>
            <a:pPr marL="571390" indent="-571390">
              <a:buFont typeface="Arial" panose="020B0604020202020204" pitchFamily="34" charset="0"/>
              <a:buChar char="•"/>
            </a:pPr>
            <a:r>
              <a:rPr lang="en-US" dirty="0" smtClean="0"/>
              <a:t>Hyper-V automatically upgrades virtual machines to the latest version</a:t>
            </a:r>
          </a:p>
          <a:p>
            <a:pPr marL="571390" indent="-571390">
              <a:buFont typeface="Arial" panose="020B0604020202020204" pitchFamily="34" charset="0"/>
              <a:buChar char="•"/>
            </a:pPr>
            <a:r>
              <a:rPr lang="en-US" dirty="0" smtClean="0"/>
              <a:t>No ability to roll-back the upgrade process</a:t>
            </a:r>
            <a:endParaRPr lang="en-US" dirty="0"/>
          </a:p>
        </p:txBody>
      </p:sp>
    </p:spTree>
    <p:extLst>
      <p:ext uri="{BB962C8B-B14F-4D97-AF65-F5344CB8AC3E}">
        <p14:creationId xmlns:p14="http://schemas.microsoft.com/office/powerpoint/2010/main" val="3308123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VM Upgrade Process</a:t>
            </a:r>
            <a:r>
              <a:rPr lang="en-US" dirty="0"/>
              <a:t/>
            </a:r>
            <a:br>
              <a:rPr lang="en-US" dirty="0"/>
            </a:br>
            <a:endParaRPr lang="en-US" dirty="0"/>
          </a:p>
        </p:txBody>
      </p:sp>
      <p:sp>
        <p:nvSpPr>
          <p:cNvPr id="6" name="Text Placeholder 5"/>
          <p:cNvSpPr>
            <a:spLocks noGrp="1"/>
          </p:cNvSpPr>
          <p:nvPr>
            <p:ph type="body" sz="quarter" idx="11"/>
          </p:nvPr>
        </p:nvSpPr>
        <p:spPr>
          <a:xfrm>
            <a:off x="275482" y="1213173"/>
            <a:ext cx="11887878" cy="5085238"/>
          </a:xfrm>
        </p:spPr>
        <p:txBody>
          <a:bodyPr/>
          <a:lstStyle/>
          <a:p>
            <a:r>
              <a:rPr lang="en-US" dirty="0" smtClean="0"/>
              <a:t>Windows Server Technical Preview:</a:t>
            </a:r>
          </a:p>
          <a:p>
            <a:pPr marL="571390" indent="-571390">
              <a:buFont typeface="Arial" panose="020B0604020202020204" pitchFamily="34" charset="0"/>
              <a:buChar char="•"/>
            </a:pPr>
            <a:r>
              <a:rPr lang="en-US" dirty="0" smtClean="0"/>
              <a:t>Hyper-V will not automatically upgrade virtual machines</a:t>
            </a:r>
          </a:p>
          <a:p>
            <a:pPr marL="571390" indent="-571390">
              <a:buFont typeface="Arial" panose="020B0604020202020204" pitchFamily="34" charset="0"/>
              <a:buChar char="•"/>
            </a:pPr>
            <a:r>
              <a:rPr lang="en-US" dirty="0" smtClean="0"/>
              <a:t>Upgrading a virtual machine is a manual operation that is separate from upgrading the host</a:t>
            </a:r>
          </a:p>
          <a:p>
            <a:pPr marL="571390" indent="-571390">
              <a:buFont typeface="Arial" panose="020B0604020202020204" pitchFamily="34" charset="0"/>
              <a:buChar char="•"/>
            </a:pPr>
            <a:r>
              <a:rPr lang="en-US" dirty="0" smtClean="0"/>
              <a:t>Individual virtual machines can be moved back to earlier versions, until they have been manually upgraded</a:t>
            </a:r>
            <a:endParaRPr lang="en-US" dirty="0"/>
          </a:p>
        </p:txBody>
      </p:sp>
    </p:spTree>
    <p:extLst>
      <p:ext uri="{BB962C8B-B14F-4D97-AF65-F5344CB8AC3E}">
        <p14:creationId xmlns:p14="http://schemas.microsoft.com/office/powerpoint/2010/main" val="1879841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VM Upgrade Process</a:t>
            </a:r>
            <a:r>
              <a:rPr lang="en-US" dirty="0"/>
              <a:t/>
            </a:r>
            <a:br>
              <a:rPr lang="en-US" dirty="0"/>
            </a:br>
            <a:endParaRPr lang="en-US" dirty="0"/>
          </a:p>
        </p:txBody>
      </p:sp>
      <p:sp>
        <p:nvSpPr>
          <p:cNvPr id="6" name="Text Placeholder 5"/>
          <p:cNvSpPr>
            <a:spLocks noGrp="1"/>
          </p:cNvSpPr>
          <p:nvPr>
            <p:ph type="body" sz="quarter" idx="11"/>
          </p:nvPr>
        </p:nvSpPr>
        <p:spPr>
          <a:xfrm>
            <a:off x="275482" y="1213174"/>
            <a:ext cx="11887878" cy="2092881"/>
          </a:xfrm>
        </p:spPr>
        <p:txBody>
          <a:bodyPr/>
          <a:lstStyle/>
          <a:p>
            <a:r>
              <a:rPr lang="en-US" dirty="0" smtClean="0"/>
              <a:t>Windows Server Technical Preview:</a:t>
            </a:r>
            <a:endParaRPr lang="en-US" dirty="0"/>
          </a:p>
          <a:p>
            <a:endParaRPr lang="en-US" dirty="0" smtClean="0"/>
          </a:p>
          <a:p>
            <a:r>
              <a:rPr lang="en-US" dirty="0" smtClean="0"/>
              <a:t>PowerShell only:</a:t>
            </a:r>
            <a:endParaRPr lang="en-US" dirty="0"/>
          </a:p>
        </p:txBody>
      </p:sp>
      <p:sp>
        <p:nvSpPr>
          <p:cNvPr id="4" name="Text Placeholder 4"/>
          <p:cNvSpPr txBox="1">
            <a:spLocks/>
          </p:cNvSpPr>
          <p:nvPr/>
        </p:nvSpPr>
        <p:spPr>
          <a:xfrm>
            <a:off x="427037" y="3497262"/>
            <a:ext cx="8915400" cy="685800"/>
          </a:xfrm>
          <a:prstGeom prst="rect">
            <a:avLst/>
          </a:prstGeom>
          <a:solidFill>
            <a:schemeClr val="tx1"/>
          </a:solidFill>
          <a:ln w="22225">
            <a:solidFill>
              <a:srgbClr val="000000"/>
            </a:solidFill>
          </a:ln>
          <a:effectLst>
            <a:outerShdw blurRad="50800" dist="177800" dir="13500000" algn="br" rotWithShape="0">
              <a:prstClr val="black">
                <a:alpha val="40000"/>
              </a:prstClr>
            </a:outerShdw>
          </a:effectLst>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a:solidFill>
                  <a:srgbClr val="000000"/>
                </a:solidFill>
                <a:latin typeface="Consolas" panose="020B0609020204030204" pitchFamily="49" charset="0"/>
                <a:cs typeface="Consolas" panose="020B0609020204030204" pitchFamily="49" charset="0"/>
              </a:rPr>
              <a:t>Update-</a:t>
            </a:r>
            <a:r>
              <a:rPr lang="en-US" sz="3600" dirty="0" err="1">
                <a:solidFill>
                  <a:srgbClr val="000000"/>
                </a:solidFill>
                <a:latin typeface="Consolas" panose="020B0609020204030204" pitchFamily="49" charset="0"/>
                <a:cs typeface="Consolas" panose="020B0609020204030204" pitchFamily="49" charset="0"/>
              </a:rPr>
              <a:t>VMConfigurationVersion</a:t>
            </a:r>
            <a:endParaRPr lang="en-US" sz="36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7078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Upgrade</a:t>
            </a:r>
            <a:endParaRPr lang="en-US" dirty="0"/>
          </a:p>
        </p:txBody>
      </p:sp>
    </p:spTree>
    <p:extLst>
      <p:ext uri="{BB962C8B-B14F-4D97-AF65-F5344CB8AC3E}">
        <p14:creationId xmlns:p14="http://schemas.microsoft.com/office/powerpoint/2010/main" val="145125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1DC5CB81-1092-4D98-82FC-5A51789E423C}" vid="{8D4EAD8D-F2B6-4BBA-B857-867178C2DA62}"/>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Ben Armstrong</External_x0020_Speaker>
    <Session_x0020_Code xmlns="e36bfbf9-5e42-489c-a259-4c54eb22cb57">CDP-B246</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dcmitype/"/>
    <ds:schemaRef ds:uri="http://schemas.openxmlformats.org/package/2006/metadata/core-properties"/>
    <ds:schemaRef ds:uri="http://schemas.microsoft.com/sharepoint/v3"/>
    <ds:schemaRef ds:uri="http://schemas.microsoft.com/office/infopath/2007/PartnerControls"/>
    <ds:schemaRef ds:uri="230e9df3-be65-4c73-a93b-d1236ebd677e"/>
    <ds:schemaRef ds:uri="http://schemas.microsoft.com/office/2006/documentManagement/types"/>
    <ds:schemaRef ds:uri="e36bfbf9-5e42-489c-a259-4c54eb22cb5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Template</Template>
  <TotalTime>18</TotalTime>
  <Words>3834</Words>
  <Application>Microsoft Office PowerPoint</Application>
  <PresentationFormat>Custom</PresentationFormat>
  <Paragraphs>296</Paragraphs>
  <Slides>49</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Consolas</vt:lpstr>
      <vt:lpstr>Segoe UI</vt:lpstr>
      <vt:lpstr>Segoe UI Light</vt:lpstr>
      <vt:lpstr>Wingdings</vt:lpstr>
      <vt:lpstr>TEE14 Speaker PPT Template</vt:lpstr>
      <vt:lpstr>1_TEE14 Speaker PPT Template</vt:lpstr>
      <vt:lpstr>PowerPoint Presentation</vt:lpstr>
      <vt:lpstr>Sneak Peek into the Next Release  of Windows Server Hyper-V</vt:lpstr>
      <vt:lpstr>What is this about?</vt:lpstr>
      <vt:lpstr>Making Cloud Great</vt:lpstr>
      <vt:lpstr>Rolling Cluster Upgrade </vt:lpstr>
      <vt:lpstr>New VM Upgrade Process </vt:lpstr>
      <vt:lpstr>New VM Upgrade Process </vt:lpstr>
      <vt:lpstr>New VM Upgrade Process </vt:lpstr>
      <vt:lpstr>Demo: Upgrade</vt:lpstr>
      <vt:lpstr>Tech Preview Bug!</vt:lpstr>
      <vt:lpstr>Changing how we handle VM servicing </vt:lpstr>
      <vt:lpstr>Changing how we handle VM servicing </vt:lpstr>
      <vt:lpstr>Secure Boot Support for Linux</vt:lpstr>
      <vt:lpstr>Secure Boot Support for Linux</vt:lpstr>
      <vt:lpstr>Distributed Storage QoS </vt:lpstr>
      <vt:lpstr>Distributed Storage QoS </vt:lpstr>
      <vt:lpstr>Demos: Distributed Storage QoS &amp; Linux</vt:lpstr>
      <vt:lpstr>Tech Preview Bug!</vt:lpstr>
      <vt:lpstr>Working better at scale</vt:lpstr>
      <vt:lpstr>Evolving Hyper-V Backup </vt:lpstr>
      <vt:lpstr>Built in change tracking for Backup </vt:lpstr>
      <vt:lpstr>VM Configuration Changes </vt:lpstr>
      <vt:lpstr>Demo:  VM Configuration</vt:lpstr>
      <vt:lpstr>Solving operational problems</vt:lpstr>
      <vt:lpstr>Production Checkpoints </vt:lpstr>
      <vt:lpstr>Replica Support for Hot Add of VHDX </vt:lpstr>
      <vt:lpstr>Runtime Memory Resize </vt:lpstr>
      <vt:lpstr>Hot add / remove of network adapters  </vt:lpstr>
      <vt:lpstr>Network Adapter Identification </vt:lpstr>
      <vt:lpstr>Hyper-V Manager Improvements  </vt:lpstr>
      <vt:lpstr>Demo: Operational Improvements</vt:lpstr>
      <vt:lpstr>Tech Preview Bug!</vt:lpstr>
      <vt:lpstr>Enhancing the platform</vt:lpstr>
      <vt:lpstr>Hypervisor power management improvements  </vt:lpstr>
      <vt:lpstr>PowerPoint Presentation</vt:lpstr>
      <vt:lpstr>Hypervisor power management improvements  </vt:lpstr>
      <vt:lpstr>RemoteFX</vt:lpstr>
      <vt:lpstr>Hyper-V Cluster Management </vt:lpstr>
      <vt:lpstr>Demo: Multi-host Management</vt:lpstr>
      <vt:lpstr>Summary</vt:lpstr>
      <vt:lpstr>Related content</vt:lpstr>
      <vt:lpstr>Related content</vt:lpstr>
      <vt:lpstr>Related content</vt:lpstr>
      <vt:lpstr>Resources</vt:lpstr>
      <vt:lpstr>For more information</vt:lpstr>
      <vt:lpstr>Azure</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Sneak Peek into the Next Release of Windows Server Hyper-V</dc:title>
  <dc:subject>TechEd 2014</dc:subject>
  <dc:creator>Shows</dc:creator>
  <cp:keywords/>
  <dc:description>Template: Jordan Cayabyab, Artitudes Design
Formatting: 
Audience Type:</dc:description>
  <cp:lastModifiedBy>Shows</cp:lastModifiedBy>
  <cp:revision>6</cp:revision>
  <dcterms:created xsi:type="dcterms:W3CDTF">2014-10-26T07:51:43Z</dcterms:created>
  <dcterms:modified xsi:type="dcterms:W3CDTF">2014-10-29T13:07:56Z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