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7" r:id="rId5"/>
  </p:sldMasterIdLst>
  <p:notesMasterIdLst>
    <p:notesMasterId r:id="rId51"/>
  </p:notesMasterIdLst>
  <p:handoutMasterIdLst>
    <p:handoutMasterId r:id="rId52"/>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232" autoAdjust="0"/>
    <p:restoredTop sz="80673" autoAdjust="0"/>
  </p:normalViewPr>
  <p:slideViewPr>
    <p:cSldViewPr snapToObjects="1">
      <p:cViewPr varScale="1">
        <p:scale>
          <a:sx n="107" d="100"/>
          <a:sy n="107" d="100"/>
        </p:scale>
        <p:origin x="1206" y="108"/>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50" d="100"/>
        <a:sy n="50"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10/29/2014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10/29/2014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951791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11</a:t>
            </a:fld>
            <a:endParaRPr lang="en-US" dirty="0">
              <a:solidFill>
                <a:prstClr val="black"/>
              </a:solidFill>
            </a:endParaRPr>
          </a:p>
        </p:txBody>
      </p:sp>
    </p:spTree>
    <p:extLst>
      <p:ext uri="{BB962C8B-B14F-4D97-AF65-F5344CB8AC3E}">
        <p14:creationId xmlns:p14="http://schemas.microsoft.com/office/powerpoint/2010/main" val="1159898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12</a:t>
            </a:fld>
            <a:endParaRPr lang="en-US" dirty="0">
              <a:solidFill>
                <a:prstClr val="black"/>
              </a:solidFill>
            </a:endParaRPr>
          </a:p>
        </p:txBody>
      </p:sp>
    </p:spTree>
    <p:extLst>
      <p:ext uri="{BB962C8B-B14F-4D97-AF65-F5344CB8AC3E}">
        <p14:creationId xmlns:p14="http://schemas.microsoft.com/office/powerpoint/2010/main" val="2086605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13</a:t>
            </a:fld>
            <a:endParaRPr lang="en-US" dirty="0">
              <a:solidFill>
                <a:prstClr val="black"/>
              </a:solidFill>
            </a:endParaRPr>
          </a:p>
        </p:txBody>
      </p:sp>
    </p:spTree>
    <p:extLst>
      <p:ext uri="{BB962C8B-B14F-4D97-AF65-F5344CB8AC3E}">
        <p14:creationId xmlns:p14="http://schemas.microsoft.com/office/powerpoint/2010/main" val="41670249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1467597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15</a:t>
            </a:fld>
            <a:endParaRPr lang="en-US" dirty="0">
              <a:solidFill>
                <a:prstClr val="black"/>
              </a:solidFill>
            </a:endParaRPr>
          </a:p>
        </p:txBody>
      </p:sp>
    </p:spTree>
    <p:extLst>
      <p:ext uri="{BB962C8B-B14F-4D97-AF65-F5344CB8AC3E}">
        <p14:creationId xmlns:p14="http://schemas.microsoft.com/office/powerpoint/2010/main" val="572957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16</a:t>
            </a:fld>
            <a:endParaRPr lang="en-US" dirty="0">
              <a:solidFill>
                <a:prstClr val="black"/>
              </a:solidFill>
            </a:endParaRPr>
          </a:p>
        </p:txBody>
      </p:sp>
    </p:spTree>
    <p:extLst>
      <p:ext uri="{BB962C8B-B14F-4D97-AF65-F5344CB8AC3E}">
        <p14:creationId xmlns:p14="http://schemas.microsoft.com/office/powerpoint/2010/main" val="1185498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17</a:t>
            </a:fld>
            <a:endParaRPr lang="en-US" dirty="0">
              <a:solidFill>
                <a:prstClr val="black"/>
              </a:solidFill>
            </a:endParaRPr>
          </a:p>
        </p:txBody>
      </p:sp>
    </p:spTree>
    <p:extLst>
      <p:ext uri="{BB962C8B-B14F-4D97-AF65-F5344CB8AC3E}">
        <p14:creationId xmlns:p14="http://schemas.microsoft.com/office/powerpoint/2010/main" val="3830474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18</a:t>
            </a:fld>
            <a:endParaRPr lang="en-US" dirty="0">
              <a:solidFill>
                <a:prstClr val="black"/>
              </a:solidFill>
            </a:endParaRPr>
          </a:p>
        </p:txBody>
      </p:sp>
    </p:spTree>
    <p:extLst>
      <p:ext uri="{BB962C8B-B14F-4D97-AF65-F5344CB8AC3E}">
        <p14:creationId xmlns:p14="http://schemas.microsoft.com/office/powerpoint/2010/main" val="1457978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19</a:t>
            </a:fld>
            <a:endParaRPr lang="en-US" dirty="0">
              <a:solidFill>
                <a:prstClr val="black"/>
              </a:solidFill>
            </a:endParaRPr>
          </a:p>
        </p:txBody>
      </p:sp>
    </p:spTree>
    <p:extLst>
      <p:ext uri="{BB962C8B-B14F-4D97-AF65-F5344CB8AC3E}">
        <p14:creationId xmlns:p14="http://schemas.microsoft.com/office/powerpoint/2010/main" val="3704507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22</a:t>
            </a:fld>
            <a:endParaRPr lang="en-US" dirty="0">
              <a:solidFill>
                <a:prstClr val="black"/>
              </a:solidFill>
            </a:endParaRPr>
          </a:p>
        </p:txBody>
      </p:sp>
    </p:spTree>
    <p:extLst>
      <p:ext uri="{BB962C8B-B14F-4D97-AF65-F5344CB8AC3E}">
        <p14:creationId xmlns:p14="http://schemas.microsoft.com/office/powerpoint/2010/main" val="2495409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302489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23</a:t>
            </a:fld>
            <a:endParaRPr lang="en-US" dirty="0">
              <a:solidFill>
                <a:prstClr val="black"/>
              </a:solidFill>
            </a:endParaRPr>
          </a:p>
        </p:txBody>
      </p:sp>
    </p:spTree>
    <p:extLst>
      <p:ext uri="{BB962C8B-B14F-4D97-AF65-F5344CB8AC3E}">
        <p14:creationId xmlns:p14="http://schemas.microsoft.com/office/powerpoint/2010/main" val="2210008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352104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26</a:t>
            </a:fld>
            <a:endParaRPr lang="en-US" dirty="0">
              <a:solidFill>
                <a:prstClr val="black"/>
              </a:solidFill>
            </a:endParaRPr>
          </a:p>
        </p:txBody>
      </p:sp>
    </p:spTree>
    <p:extLst>
      <p:ext uri="{BB962C8B-B14F-4D97-AF65-F5344CB8AC3E}">
        <p14:creationId xmlns:p14="http://schemas.microsoft.com/office/powerpoint/2010/main" val="432624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28</a:t>
            </a:fld>
            <a:endParaRPr lang="en-US" dirty="0">
              <a:solidFill>
                <a:prstClr val="black"/>
              </a:solidFill>
            </a:endParaRPr>
          </a:p>
        </p:txBody>
      </p:sp>
    </p:spTree>
    <p:extLst>
      <p:ext uri="{BB962C8B-B14F-4D97-AF65-F5344CB8AC3E}">
        <p14:creationId xmlns:p14="http://schemas.microsoft.com/office/powerpoint/2010/main" val="371994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759449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815176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155342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07731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55216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50379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a:xfrm>
            <a:off x="3884613" y="0"/>
            <a:ext cx="2971800" cy="457200"/>
          </a:xfrm>
          <a:prstGeom prst="rect">
            <a:avLst/>
          </a:prstGeom>
        </p:spPr>
        <p:txBody>
          <a:bodyPr lIns="91435" tIns="45718" rIns="91435" bIns="45718"/>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a:xfrm>
            <a:off x="0" y="8685213"/>
            <a:ext cx="2971800" cy="457200"/>
          </a:xfrm>
          <a:prstGeom prst="rect">
            <a:avLst/>
          </a:prstGeom>
        </p:spPr>
        <p:txBody>
          <a:bodyPr lIns="91435" tIns="45718" rIns="91435" bIns="45718"/>
          <a:lstStyle/>
          <a:p>
            <a:pPr defTabSz="9140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570221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10572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720480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51352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988696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D353DC-5FD5-4FD2-BFC9-FD046846EEF3}"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1283112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7100292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3442388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61470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010617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4</a:t>
            </a:fld>
            <a:endParaRPr lang="en-US" dirty="0">
              <a:solidFill>
                <a:prstClr val="black"/>
              </a:solidFill>
            </a:endParaRPr>
          </a:p>
        </p:txBody>
      </p:sp>
    </p:spTree>
    <p:extLst>
      <p:ext uri="{BB962C8B-B14F-4D97-AF65-F5344CB8AC3E}">
        <p14:creationId xmlns:p14="http://schemas.microsoft.com/office/powerpoint/2010/main" val="3087162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a:xfrm>
            <a:off x="3884613" y="0"/>
            <a:ext cx="2971800" cy="457200"/>
          </a:xfrm>
          <a:prstGeom prst="rect">
            <a:avLst/>
          </a:prstGeom>
        </p:spPr>
        <p:txBody>
          <a:bodyPr lIns="91435" tIns="45718" rIns="91435" bIns="45718"/>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10" name="Footer Placeholder 9"/>
          <p:cNvSpPr>
            <a:spLocks noGrp="1"/>
          </p:cNvSpPr>
          <p:nvPr>
            <p:ph type="ftr" sz="quarter" idx="14"/>
          </p:nvPr>
        </p:nvSpPr>
        <p:spPr>
          <a:xfrm>
            <a:off x="0" y="8685213"/>
            <a:ext cx="2971800" cy="457200"/>
          </a:xfrm>
          <a:prstGeom prst="rect">
            <a:avLst/>
          </a:prstGeom>
        </p:spPr>
        <p:txBody>
          <a:bodyPr lIns="91435" tIns="45718" rIns="91435" bIns="45718"/>
          <a:lstStyle/>
          <a:p>
            <a:pPr defTabSz="9140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12129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a:xfrm>
            <a:off x="3884613" y="0"/>
            <a:ext cx="2971800" cy="457200"/>
          </a:xfrm>
          <a:prstGeom prst="rect">
            <a:avLst/>
          </a:prstGeom>
        </p:spPr>
        <p:txBody>
          <a:bodyPr lIns="91435" tIns="45718" rIns="91435" bIns="45718"/>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10" name="Footer Placeholder 9"/>
          <p:cNvSpPr>
            <a:spLocks noGrp="1"/>
          </p:cNvSpPr>
          <p:nvPr>
            <p:ph type="ftr" sz="quarter" idx="14"/>
          </p:nvPr>
        </p:nvSpPr>
        <p:spPr>
          <a:xfrm>
            <a:off x="0" y="8685213"/>
            <a:ext cx="2971800" cy="457200"/>
          </a:xfrm>
          <a:prstGeom prst="rect">
            <a:avLst/>
          </a:prstGeom>
        </p:spPr>
        <p:txBody>
          <a:bodyPr lIns="91435" tIns="45718" rIns="91435" bIns="45718"/>
          <a:lstStyle/>
          <a:p>
            <a:pPr defTabSz="9140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91732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a:xfrm>
            <a:off x="3884613" y="0"/>
            <a:ext cx="2971800" cy="457200"/>
          </a:xfrm>
          <a:prstGeom prst="rect">
            <a:avLst/>
          </a:prstGeom>
        </p:spPr>
        <p:txBody>
          <a:bodyPr lIns="91435" tIns="45718" rIns="91435" bIns="45718"/>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a:xfrm>
            <a:off x="0" y="8685213"/>
            <a:ext cx="2971800" cy="457200"/>
          </a:xfrm>
          <a:prstGeom prst="rect">
            <a:avLst/>
          </a:prstGeom>
        </p:spPr>
        <p:txBody>
          <a:bodyPr lIns="91435" tIns="45718" rIns="91435" bIns="45718"/>
          <a:lstStyle/>
          <a:p>
            <a:pPr defTabSz="9140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00263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4104130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29828325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jp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ntent left margin ">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76443" y="373040"/>
            <a:ext cx="5828277" cy="870430"/>
          </a:xfrm>
        </p:spPr>
        <p:txBody>
          <a:bodyPr/>
          <a:lstStyle>
            <a:lvl1pPr>
              <a:defRPr/>
            </a:lvl1pPr>
          </a:lstStyle>
          <a:p>
            <a:r>
              <a:rPr lang="en-US" dirty="0" smtClean="0"/>
              <a:t>Click to edit content page title</a:t>
            </a:r>
            <a:endParaRPr lang="en-US" dirty="0"/>
          </a:p>
        </p:txBody>
      </p:sp>
      <p:sp>
        <p:nvSpPr>
          <p:cNvPr id="8" name="Content Placeholder 2"/>
          <p:cNvSpPr>
            <a:spLocks noGrp="1"/>
          </p:cNvSpPr>
          <p:nvPr>
            <p:ph sz="half" idx="13" hasCustomPrompt="1"/>
          </p:nvPr>
        </p:nvSpPr>
        <p:spPr>
          <a:xfrm>
            <a:off x="373094" y="1740860"/>
            <a:ext cx="5826347" cy="4352149"/>
          </a:xfrm>
        </p:spPr>
        <p:txBody>
          <a:bodyPr wrap="square" lIns="0" tIns="0" rIns="0" bIns="0">
            <a:normAutofit/>
          </a:bodyPr>
          <a:lstStyle>
            <a:lvl1pPr>
              <a:lnSpc>
                <a:spcPct val="100000"/>
              </a:lnSpc>
              <a:spcBef>
                <a:spcPts val="1457"/>
              </a:spcBef>
              <a:spcAft>
                <a:spcPts val="0"/>
              </a:spcAft>
              <a:buClr>
                <a:srgbClr val="AAAAAA"/>
              </a:buClr>
              <a:defRPr sz="1700" b="0">
                <a:solidFill>
                  <a:schemeClr val="bg2"/>
                </a:solidFill>
                <a:latin typeface="Museo Sans For Dell" pitchFamily="2" charset="0"/>
              </a:defRPr>
            </a:lvl1pPr>
            <a:lvl2pPr marL="697770" indent="-281421">
              <a:lnSpc>
                <a:spcPct val="100000"/>
              </a:lnSpc>
              <a:spcBef>
                <a:spcPts val="364"/>
              </a:spcBef>
              <a:spcAft>
                <a:spcPts val="0"/>
              </a:spcAft>
              <a:buClr>
                <a:srgbClr val="AAAAAA"/>
              </a:buClr>
              <a:defRPr sz="1500" b="0">
                <a:solidFill>
                  <a:schemeClr val="bg2"/>
                </a:solidFill>
                <a:latin typeface="Museo Sans For Dell" pitchFamily="2" charset="0"/>
              </a:defRPr>
            </a:lvl2pPr>
            <a:lvl3pPr>
              <a:lnSpc>
                <a:spcPct val="100000"/>
              </a:lnSpc>
              <a:spcBef>
                <a:spcPts val="364"/>
              </a:spcBef>
              <a:spcAft>
                <a:spcPts val="0"/>
              </a:spcAft>
              <a:buClr>
                <a:srgbClr val="AAAAAA"/>
              </a:buClr>
              <a:defRPr sz="1200" b="0">
                <a:solidFill>
                  <a:schemeClr val="bg2"/>
                </a:solidFill>
                <a:latin typeface="Museo Sans For Dell" pitchFamily="2" charset="0"/>
              </a:defRPr>
            </a:lvl3pPr>
            <a:lvl4pPr>
              <a:defRPr sz="2200" b="0">
                <a:solidFill>
                  <a:schemeClr val="bg2"/>
                </a:solidFill>
                <a:latin typeface="Museo Sans For Dell" pitchFamily="2" charset="0"/>
              </a:defRPr>
            </a:lvl4pPr>
            <a:lvl5pPr>
              <a:defRPr sz="2200" b="0">
                <a:solidFill>
                  <a:schemeClr val="bg2"/>
                </a:solidFill>
                <a:latin typeface="Museo Sans For Dell" pitchFamily="2" charset="0"/>
              </a:defRPr>
            </a:lvl5pPr>
            <a:lvl6pPr>
              <a:defRPr sz="2200"/>
            </a:lvl6pPr>
            <a:lvl7pPr>
              <a:defRPr sz="2200"/>
            </a:lvl7pPr>
            <a:lvl8pPr>
              <a:defRPr sz="2200"/>
            </a:lvl8pPr>
            <a:lvl9pPr>
              <a:defRPr sz="22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773313782"/>
      </p:ext>
    </p:extLst>
  </p:cSld>
  <p:clrMapOvr>
    <a:masterClrMapping/>
  </p:clrMapOvr>
  <p:transition spd="med">
    <p:wipe dir="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788556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3093" y="369732"/>
            <a:ext cx="10819733" cy="904042"/>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3001119496"/>
      </p:ext>
    </p:extLst>
  </p:cSld>
  <p:clrMapOvr>
    <a:masterClrMapping/>
  </p:clrMapOvr>
  <p:transition spd="med">
    <p:wipe dir="r"/>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9"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38677596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1" y="-7938"/>
            <a:ext cx="12466637" cy="7010400"/>
          </a:xfrm>
          <a:prstGeom prst="rect">
            <a:avLst/>
          </a:prstGeom>
        </p:spPr>
      </p:pic>
      <p:sp>
        <p:nvSpPr>
          <p:cNvPr id="19" name="Dark gradation top"/>
          <p:cNvSpPr/>
          <p:nvPr userDrawn="1"/>
        </p:nvSpPr>
        <p:spPr bwMode="gray">
          <a:xfrm>
            <a:off x="1"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9"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1" y="2125662"/>
            <a:ext cx="6021387" cy="2103119"/>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9" y="4228783"/>
            <a:ext cx="6019799" cy="1554478"/>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22604087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59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39796699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82295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599"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8332" y="6182441"/>
            <a:ext cx="1552931" cy="332660"/>
          </a:xfrm>
          <a:prstGeom prst="rect">
            <a:avLst/>
          </a:prstGeom>
        </p:spPr>
      </p:pic>
    </p:spTree>
    <p:extLst>
      <p:ext uri="{BB962C8B-B14F-4D97-AF65-F5344CB8AC3E}">
        <p14:creationId xmlns:p14="http://schemas.microsoft.com/office/powerpoint/2010/main" val="12612256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8229589" cy="1829593"/>
          </a:xfrm>
          <a:noFill/>
        </p:spPr>
        <p:txBody>
          <a:bodyPr lIns="182880" tIns="146304" rIns="182880" bIns="146304">
            <a:noAutofit/>
          </a:bodyPr>
          <a:lstStyle>
            <a:lvl1pPr marL="0" indent="0">
              <a:spcBef>
                <a:spcPts val="0"/>
              </a:spcBef>
              <a:buNone/>
              <a:defRPr sz="3599"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483179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748310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7819730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9064421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32780085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14240001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614903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1"/>
                    </a:gs>
                    <a:gs pos="100000">
                      <a:schemeClr val="tx1"/>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5693038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6744338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112995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933877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410350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85169554"/>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389129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9552406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363628518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256875697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29140875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54525596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5759927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548815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spTree>
    <p:extLst>
      <p:ext uri="{BB962C8B-B14F-4D97-AF65-F5344CB8AC3E}">
        <p14:creationId xmlns:p14="http://schemas.microsoft.com/office/powerpoint/2010/main" val="252231522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2442748496"/>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2"/>
            <a:ext cx="6172201" cy="6994524"/>
          </a:xfrm>
          <a:prstGeom prst="rect">
            <a:avLst/>
          </a:prstGeom>
        </p:spPr>
      </p:pic>
    </p:spTree>
    <p:extLst>
      <p:ext uri="{BB962C8B-B14F-4D97-AF65-F5344CB8AC3E}">
        <p14:creationId xmlns:p14="http://schemas.microsoft.com/office/powerpoint/2010/main" val="43585750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92448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959850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189128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1634044"/>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defRPr/>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157729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37077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76454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4478624"/>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Title, Text, Indents &amp; Bulleted">
    <p:spTree>
      <p:nvGrpSpPr>
        <p:cNvPr id="1" name=""/>
        <p:cNvGrpSpPr/>
        <p:nvPr/>
      </p:nvGrpSpPr>
      <p:grpSpPr>
        <a:xfrm>
          <a:off x="0" y="0"/>
          <a:ext cx="0" cy="0"/>
          <a:chOff x="0" y="0"/>
          <a:chExt cx="0" cy="0"/>
        </a:xfrm>
      </p:grpSpPr>
      <p:sp>
        <p:nvSpPr>
          <p:cNvPr id="2" name="Title 1"/>
          <p:cNvSpPr>
            <a:spLocks noGrp="1"/>
          </p:cNvSpPr>
          <p:nvPr>
            <p:ph type="title"/>
          </p:nvPr>
        </p:nvSpPr>
        <p:spPr>
          <a:xfrm>
            <a:off x="223858" y="233153"/>
            <a:ext cx="11375536" cy="772204"/>
          </a:xfrm>
        </p:spPr>
        <p:txBody>
          <a:bodyPr/>
          <a:lstStyle>
            <a:lvl1pPr>
              <a:defRPr spc="-109" baseline="0"/>
            </a:lvl1pPr>
          </a:lstStyle>
          <a:p>
            <a:r>
              <a:rPr lang="en-US" dirty="0" smtClean="0"/>
              <a:t>Click to edit Master title style</a:t>
            </a:r>
            <a:endParaRPr lang="en-US" dirty="0"/>
          </a:p>
        </p:txBody>
      </p:sp>
      <p:sp>
        <p:nvSpPr>
          <p:cNvPr id="4" name="Text Placeholder 2"/>
          <p:cNvSpPr>
            <a:spLocks noGrp="1"/>
          </p:cNvSpPr>
          <p:nvPr>
            <p:ph idx="1"/>
          </p:nvPr>
        </p:nvSpPr>
        <p:spPr>
          <a:xfrm>
            <a:off x="223856" y="1476624"/>
            <a:ext cx="7522958" cy="2027818"/>
          </a:xfrm>
          <a:prstGeom prst="rect">
            <a:avLst/>
          </a:prstGeom>
        </p:spPr>
        <p:txBody>
          <a:bodyPr vert="horz" wrap="square" lIns="0" tIns="0" rIns="0" bIns="0" rtlCol="0">
            <a:spAutoFit/>
          </a:bodyPr>
          <a:lstStyle>
            <a:lvl1pPr marL="0" indent="0">
              <a:buNone/>
              <a:defRPr baseline="0">
                <a:solidFill>
                  <a:srgbClr val="FF8C00"/>
                </a:solidFill>
              </a:defRPr>
            </a:lvl1pPr>
            <a:lvl2pPr marL="392831" indent="-155405">
              <a:tabLst>
                <a:tab pos="392831" algn="l"/>
              </a:tabLst>
              <a:defRPr>
                <a:solidFill>
                  <a:srgbClr val="004185"/>
                </a:solidFill>
              </a:defRPr>
            </a:lvl2pPr>
            <a:lvl3pPr marL="703642" indent="-155405">
              <a:defRPr>
                <a:solidFill>
                  <a:schemeClr val="bg2">
                    <a:lumMod val="75000"/>
                  </a:schemeClr>
                </a:solidFill>
              </a:defRPr>
            </a:lvl3pPr>
            <a:lvl4pPr marL="859047" indent="-155405">
              <a:defRPr>
                <a:solidFill>
                  <a:schemeClr val="bg2">
                    <a:lumMod val="75000"/>
                  </a:schemeClr>
                </a:solidFill>
              </a:defRPr>
            </a:lvl4pPr>
            <a:lvl5pPr marL="1014453" indent="-82019">
              <a:defRPr>
                <a:solidFill>
                  <a:schemeClr val="bg2">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624564627"/>
      </p:ext>
    </p:extLst>
  </p:cSld>
  <p:clrMapOvr>
    <a:masterClrMapping/>
  </p:clrMapOvr>
  <p:transition spd="slow">
    <p:push/>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image" Target="../media/image1.png"/><Relationship Id="rId21" Type="http://schemas.openxmlformats.org/officeDocument/2006/relationships/slideLayout" Target="../slideLayouts/slideLayout57.xml"/><Relationship Id="rId34" Type="http://schemas.openxmlformats.org/officeDocument/2006/relationships/slideLayout" Target="../slideLayouts/slideLayout70.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theme" Target="../theme/theme2.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image" Target="../media/image2.png"/><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8" Type="http://schemas.openxmlformats.org/officeDocument/2006/relationships/slideLayout" Target="../slideLayouts/slideLayout44.xml"/><Relationship Id="rId3"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8"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 id="2147484284" r:id="rId34"/>
    <p:sldLayoutId id="2147484285" r:id="rId35"/>
    <p:sldLayoutId id="2147484286" r:id="rId3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9" cstate="email">
            <a:extLst>
              <a:ext uri="{28A0092B-C50C-407E-A947-70E740481C1C}">
                <a14:useLocalDpi xmlns:a14="http://schemas.microsoft.com/office/drawing/2010/main" val="0"/>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2853068943"/>
      </p:ext>
    </p:extLst>
  </p:cSld>
  <p:clrMap bg1="dk1" tx1="lt1" bg2="dk2" tx2="lt2" accent1="accent1" accent2="accent2" accent3="accent3" accent4="accent4" accent5="accent5" accent6="accent6" hlink="hlink" folHlink="folHlink"/>
  <p:sldLayoutIdLst>
    <p:sldLayoutId id="2147484288" r:id="rId1"/>
    <p:sldLayoutId id="2147484289" r:id="rId2"/>
    <p:sldLayoutId id="2147484290" r:id="rId3"/>
    <p:sldLayoutId id="2147484291" r:id="rId4"/>
    <p:sldLayoutId id="2147484292" r:id="rId5"/>
    <p:sldLayoutId id="2147484293" r:id="rId6"/>
    <p:sldLayoutId id="2147484294" r:id="rId7"/>
    <p:sldLayoutId id="2147484295" r:id="rId8"/>
    <p:sldLayoutId id="2147484296" r:id="rId9"/>
    <p:sldLayoutId id="2147484297" r:id="rId10"/>
    <p:sldLayoutId id="2147484298" r:id="rId11"/>
    <p:sldLayoutId id="2147484299" r:id="rId12"/>
    <p:sldLayoutId id="2147484300" r:id="rId13"/>
    <p:sldLayoutId id="2147484301" r:id="rId14"/>
    <p:sldLayoutId id="2147484302" r:id="rId15"/>
    <p:sldLayoutId id="2147484303" r:id="rId16"/>
    <p:sldLayoutId id="2147484304" r:id="rId17"/>
    <p:sldLayoutId id="2147484305" r:id="rId18"/>
    <p:sldLayoutId id="2147484306" r:id="rId19"/>
    <p:sldLayoutId id="2147484307" r:id="rId20"/>
    <p:sldLayoutId id="2147484308" r:id="rId21"/>
    <p:sldLayoutId id="2147484309" r:id="rId22"/>
    <p:sldLayoutId id="2147484310" r:id="rId23"/>
    <p:sldLayoutId id="2147484311" r:id="rId24"/>
    <p:sldLayoutId id="2147484312" r:id="rId25"/>
    <p:sldLayoutId id="2147484313" r:id="rId26"/>
    <p:sldLayoutId id="2147484314" r:id="rId27"/>
    <p:sldLayoutId id="2147484315" r:id="rId28"/>
    <p:sldLayoutId id="2147484316" r:id="rId29"/>
    <p:sldLayoutId id="2147484317" r:id="rId30"/>
    <p:sldLayoutId id="2147484318" r:id="rId31"/>
    <p:sldLayoutId id="2147484319" r:id="rId32"/>
    <p:sldLayoutId id="2147484320" r:id="rId33"/>
    <p:sldLayoutId id="2147484321" r:id="rId34"/>
    <p:sldLayoutId id="2147484322" r:id="rId35"/>
    <p:sldLayoutId id="2147484323" r:id="rId36"/>
    <p:sldLayoutId id="2147484324" r:id="rId37"/>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100000"/>
        <a:buFontTx/>
        <a:buBlip>
          <a:blip r:embed="rId40"/>
        </a:buBlip>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100000"/>
        <a:buFontTx/>
        <a:buBlip>
          <a:blip r:embed="rId40"/>
        </a:buBlip>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100000"/>
        <a:buFontTx/>
        <a:buBlip>
          <a:blip r:embed="rId40"/>
        </a:buBlip>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100000"/>
        <a:buFontTx/>
        <a:buBlip>
          <a:blip r:embed="rId40"/>
        </a:buBlip>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100000"/>
        <a:buFontTx/>
        <a:buBlip>
          <a:blip r:embed="rId40"/>
        </a:buBlip>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hyperlink" Target="http://topics-cdn.dell.com/pdf/powervault-md3060e_Deployment%20Guide_en-us.pdf" TargetMode="External"/><Relationship Id="rId2" Type="http://schemas.openxmlformats.org/officeDocument/2006/relationships/notesSlide" Target="../notesSlides/notesSlide12.xml"/><Relationship Id="rId1" Type="http://schemas.openxmlformats.org/officeDocument/2006/relationships/slideLayout" Target="../slideLayouts/slideLayout34.xml"/><Relationship Id="rId5" Type="http://schemas.openxmlformats.org/officeDocument/2006/relationships/hyperlink" Target="http://topics-cdn.dell.com/pdf/storage-md1400_Deployment%20Guide_en-us.pdf" TargetMode="External"/><Relationship Id="rId4" Type="http://schemas.openxmlformats.org/officeDocument/2006/relationships/hyperlink" Target="http://en.community.dell.com/cfs-file.ashx/__key/communityserver-wikis-components-files/00-00-00-01-55/Deploying-Storage-Spaces-on-PowerVault-MD12XX_2D00_v1.docx"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4.xml"/><Relationship Id="rId4" Type="http://schemas.openxmlformats.org/officeDocument/2006/relationships/hyperlink" Target="http://www.windowsservercatalog.com/results.aspx?&amp;chtext=&amp;cstext=&amp;csttext=&amp;chbtext=&amp;bCatID=1642&amp;cpID=16445&amp;avc=10&amp;ava=0&amp;avq=0&amp;OR=1&amp;PGS=25&amp;ready=0"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accessories.us.dell.com/sna/brand.aspx?category_id=2999&amp;brandid=277&amp;c=us&amp;l=en&amp;s=bsd&amp;cs=AMA" TargetMode="External"/><Relationship Id="rId7"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hyperlink" Target="http://accessories.us.dell.com/sna/brand.aspx?category_id=2999&amp;brandid=277&amp;c=us&amp;l=en&amp;s=bsd&amp;cs=AMA" TargetMode="External"/><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4.xml"/><Relationship Id="rId6" Type="http://schemas.openxmlformats.org/officeDocument/2006/relationships/image" Target="../media/image22.jpeg"/><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hyperlink" Target="http://www.sandisk.com/" TargetMode="External"/><Relationship Id="rId7" Type="http://schemas.openxmlformats.org/officeDocument/2006/relationships/hyperlink" Target="http://en.community.dell.com/techcenter/os-applications/w/wiki/5278.scsi-persistent-reservation-scsi-pr-support-for-windows-server-2012-r2-storage-spaces.aspx" TargetMode="External"/><Relationship Id="rId2" Type="http://schemas.openxmlformats.org/officeDocument/2006/relationships/notesSlide" Target="../notesSlides/notesSlide16.xml"/><Relationship Id="rId1" Type="http://schemas.openxmlformats.org/officeDocument/2006/relationships/slideLayout" Target="../slideLayouts/slideLayout34.xml"/><Relationship Id="rId6" Type="http://schemas.openxmlformats.org/officeDocument/2006/relationships/image" Target="../media/image24.jpeg"/><Relationship Id="rId5" Type="http://schemas.openxmlformats.org/officeDocument/2006/relationships/hyperlink" Target="http://www.google.es/url?url=http://www.ebuyer.com/384257-seagate-500gb-expansion-portable-hard-drive-stbx500200&amp;rct=j&amp;frm=1&amp;q=&amp;esrc=s&amp;sa=U&amp;ei=7q1OVM3xDIPsaKjcgBA&amp;ved=0CCMQ9QEwBA&amp;usg=AFQjCNGMExG-V8fWA9othjeq2K-wCjHtHA" TargetMode="Externa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hyperlink" Target="http://www.mellanox.com/index.php" TargetMode="External"/><Relationship Id="rId2" Type="http://schemas.openxmlformats.org/officeDocument/2006/relationships/notesSlide" Target="../notesSlides/notesSlide18.xml"/><Relationship Id="rId1" Type="http://schemas.openxmlformats.org/officeDocument/2006/relationships/slideLayout" Target="../slideLayouts/slideLayout34.xml"/><Relationship Id="rId6" Type="http://schemas.openxmlformats.org/officeDocument/2006/relationships/image" Target="../media/image30.jpeg"/><Relationship Id="rId5" Type="http://schemas.openxmlformats.org/officeDocument/2006/relationships/hyperlink" Target="http://www.chelsio.com/" TargetMode="Externa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hyperlink" Target="http://www.mellanox.com/content/pages.php?pg=file_server" TargetMode="External"/><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www.chelsio.com/wp-content/uploads/2011/07/ProductSelector-0312.pdf" TargetMode="Externa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4.xml"/><Relationship Id="rId1" Type="http://schemas.openxmlformats.org/officeDocument/2006/relationships/slideLayout" Target="../slideLayouts/slideLayout28.xml"/><Relationship Id="rId4" Type="http://schemas.openxmlformats.org/officeDocument/2006/relationships/image" Target="../media/image36.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8.xml"/><Relationship Id="rId5" Type="http://schemas.openxmlformats.org/officeDocument/2006/relationships/image" Target="../media/image37.png"/><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hyperlink" Target="http://www.microsoft.com/en-us/server-cloud/products/windows-azure-pack" TargetMode="External"/><Relationship Id="rId2" Type="http://schemas.openxmlformats.org/officeDocument/2006/relationships/notesSlide" Target="../notesSlides/notesSlide33.xml"/><Relationship Id="rId1" Type="http://schemas.openxmlformats.org/officeDocument/2006/relationships/slideLayout" Target="../slideLayouts/slideLayout19.xml"/><Relationship Id="rId6" Type="http://schemas.openxmlformats.org/officeDocument/2006/relationships/hyperlink" Target="http://technet.microsoft.com/en-us/library/hh546785.aspx" TargetMode="External"/><Relationship Id="rId5" Type="http://schemas.openxmlformats.org/officeDocument/2006/relationships/hyperlink" Target="http://azure.microsoft.com/en-us/" TargetMode="External"/><Relationship Id="rId4" Type="http://schemas.openxmlformats.org/officeDocument/2006/relationships/hyperlink" Target="http://technet.microsoft.com/library/dn765472.aspx"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www.microsoft.com/learning/en/us/Course.aspx?ID=10751AB&amp;Locale=en-us" TargetMode="External"/><Relationship Id="rId3" Type="http://schemas.openxmlformats.org/officeDocument/2006/relationships/hyperlink" Target="http://www.microsoft.com/learning/en/us/Exam.aspx?ID=70-247&amp;Locale=en-us" TargetMode="External"/><Relationship Id="rId7" Type="http://schemas.openxmlformats.org/officeDocument/2006/relationships/hyperlink" Target="http://www.microsoft.com/learning/en/us/Course.aspx?ID=10750AB&amp;Locale=en-us" TargetMode="External"/><Relationship Id="rId2" Type="http://schemas.openxmlformats.org/officeDocument/2006/relationships/notesSlide" Target="../notesSlides/notesSlide34.xml"/><Relationship Id="rId1" Type="http://schemas.openxmlformats.org/officeDocument/2006/relationships/slideLayout" Target="../slideLayouts/slideLayout5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hyperlink" Target="http://www.microsoft.com/learning/en/us/classlocator.aspx" TargetMode="External"/><Relationship Id="rId9" Type="http://schemas.openxmlformats.org/officeDocument/2006/relationships/image" Target="../media/image45.wmf"/></Relationships>
</file>

<file path=ppt/slides/_rels/slide42.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hyperlink" Target="http://microsoft.com/msdn" TargetMode="External"/><Relationship Id="rId2" Type="http://schemas.openxmlformats.org/officeDocument/2006/relationships/notesSlide" Target="../notesSlides/notesSlide35.xml"/><Relationship Id="rId1" Type="http://schemas.openxmlformats.org/officeDocument/2006/relationships/slideLayout" Target="../slideLayouts/slideLayout19.xml"/><Relationship Id="rId6" Type="http://schemas.openxmlformats.org/officeDocument/2006/relationships/image" Target="../media/image46.png"/><Relationship Id="rId5" Type="http://schemas.openxmlformats.org/officeDocument/2006/relationships/hyperlink" Target="http://channel9.msdn.com/Events/TechEd" TargetMode="External"/><Relationship Id="rId4" Type="http://schemas.openxmlformats.org/officeDocument/2006/relationships/hyperlink" Target="http://microsoft.com/technet"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9.xml"/><Relationship Id="rId6" Type="http://schemas.openxmlformats.org/officeDocument/2006/relationships/image" Target="../media/image49.jpg"/><Relationship Id="rId5" Type="http://schemas.openxmlformats.org/officeDocument/2006/relationships/image" Target="../media/image48.png"/><Relationship Id="rId4" Type="http://schemas.openxmlformats.org/officeDocument/2006/relationships/image" Target="../media/image47.png"/></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4.xml"/><Relationship Id="rId4" Type="http://schemas.openxmlformats.org/officeDocument/2006/relationships/hyperlink" Target="http://www.windowsservercatalog.com/results.aspx?&amp;chtext=&amp;cstext=&amp;csttext=&amp;chbtext=&amp;bCatID=1642&amp;cpID=16445&amp;avc=10&amp;ava=0&amp;avq=0&amp;OR=1&amp;PGS=25&amp;ready=0"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4.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023149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Text Placeholder 2"/>
          <p:cNvSpPr>
            <a:spLocks noGrp="1"/>
          </p:cNvSpPr>
          <p:nvPr>
            <p:ph type="body" sz="quarter" idx="11"/>
          </p:nvPr>
        </p:nvSpPr>
        <p:spPr/>
        <p:txBody>
          <a:bodyPr/>
          <a:lstStyle/>
          <a:p>
            <a:endParaRPr lang="en-GB"/>
          </a:p>
        </p:txBody>
      </p:sp>
      <p:pic>
        <p:nvPicPr>
          <p:cNvPr id="4098"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436475"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457230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3138"/>
            <a:ext cx="12436475" cy="870430"/>
          </a:xfrm>
        </p:spPr>
        <p:txBody>
          <a:bodyPr>
            <a:noAutofit/>
          </a:bodyPr>
          <a:lstStyle/>
          <a:p>
            <a:pPr algn="ctr"/>
            <a:r>
              <a:rPr lang="en-US" sz="4400" b="1" dirty="0" smtClean="0"/>
              <a:t>Dell  MD3060E Dense JBOD enclosure </a:t>
            </a:r>
            <a:endParaRPr lang="en-US" sz="4400" b="1" dirty="0"/>
          </a:p>
        </p:txBody>
      </p:sp>
      <p:sp>
        <p:nvSpPr>
          <p:cNvPr id="37" name="Title 1"/>
          <p:cNvSpPr txBox="1">
            <a:spLocks/>
          </p:cNvSpPr>
          <p:nvPr/>
        </p:nvSpPr>
        <p:spPr>
          <a:xfrm>
            <a:off x="826836" y="1186672"/>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1" y="904974"/>
            <a:ext cx="5837238" cy="5976664"/>
          </a:xfrm>
          <a:prstGeom prst="rect">
            <a:avLst/>
          </a:prstGeom>
        </p:spPr>
        <p:txBody>
          <a:bodyPr vert="horz" wrap="square" lIns="146304" tIns="91440" rIns="146304" bIns="91440" rtlCol="0" anchor="t">
            <a:noAutofit/>
          </a:bodyPr>
          <a:lstStyle>
            <a:defPPr>
              <a:defRPr lang="en-US"/>
            </a:defPPr>
            <a:lvl1pPr marL="292100" indent="-228600">
              <a:lnSpc>
                <a:spcPct val="90000"/>
              </a:lnSpc>
              <a:spcBef>
                <a:spcPts val="1800"/>
              </a:spcBef>
              <a:buFont typeface="Arial" panose="020B0604020202020204" pitchFamily="34" charset="0"/>
              <a:buChar char="•"/>
              <a:defRPr sz="2400" b="0" cap="none" spc="0" baseline="0">
                <a:ln w="3175">
                  <a:noFill/>
                </a:ln>
                <a:solidFill>
                  <a:srgbClr val="FFFFFF"/>
                </a:solidFill>
                <a:effectLst/>
                <a:cs typeface="Segoe UI" pitchFamily="34" charset="0"/>
              </a:defRPr>
            </a:lvl1pPr>
          </a:lstStyle>
          <a:p>
            <a:r>
              <a:rPr lang="en-GB" dirty="0"/>
              <a:t>Supported on 12G and 13G </a:t>
            </a:r>
            <a:r>
              <a:rPr lang="en-GB" dirty="0" smtClean="0"/>
              <a:t>Servers</a:t>
            </a:r>
            <a:endParaRPr lang="en-GB" dirty="0"/>
          </a:p>
          <a:p>
            <a:r>
              <a:rPr lang="en-GB" dirty="0"/>
              <a:t>Supports maximum of 25 SSD’s  in (200GB,400GB,800GB) &amp; 35 4TB and 6TB HDD drives  </a:t>
            </a:r>
          </a:p>
          <a:p>
            <a:r>
              <a:rPr lang="en-GB" dirty="0" smtClean="0"/>
              <a:t>Qualified  </a:t>
            </a:r>
            <a:r>
              <a:rPr lang="en-GB" dirty="0"/>
              <a:t>with the LSI-9207-8e SAS </a:t>
            </a:r>
          </a:p>
          <a:p>
            <a:r>
              <a:rPr lang="en-GB" dirty="0"/>
              <a:t>Typical configuration  is 12 x SSD’s and 48  x </a:t>
            </a:r>
            <a:r>
              <a:rPr lang="en-GB" dirty="0" smtClean="0"/>
              <a:t>HDD’s</a:t>
            </a:r>
            <a:endParaRPr lang="en-GB" dirty="0"/>
          </a:p>
          <a:p>
            <a:r>
              <a:rPr lang="en-GB" dirty="0"/>
              <a:t>Total capacity  of  240TB  for 4TB Disks</a:t>
            </a:r>
          </a:p>
          <a:p>
            <a:r>
              <a:rPr lang="en-GB" dirty="0"/>
              <a:t>Total capacity  of  360 TB  for 6TB </a:t>
            </a:r>
            <a:r>
              <a:rPr lang="en-GB" dirty="0" smtClean="0"/>
              <a:t>Disks</a:t>
            </a:r>
            <a:endParaRPr lang="en-GB" dirty="0"/>
          </a:p>
          <a:p>
            <a:r>
              <a:rPr lang="en-GB" dirty="0"/>
              <a:t>No more than 5 SSD’s per draw to distribute for cooling  (support requirement) </a:t>
            </a:r>
          </a:p>
          <a:p>
            <a:endParaRPr lang="en-GB" dirty="0"/>
          </a:p>
          <a:p>
            <a:r>
              <a:rPr lang="en-GB" dirty="0"/>
              <a:t>2 x SAS controllers with 3 Ports  </a:t>
            </a:r>
          </a:p>
          <a:p>
            <a:endParaRPr lang="en-GB" dirty="0"/>
          </a:p>
          <a:p>
            <a:endParaRPr lang="en-GB" dirty="0"/>
          </a:p>
          <a:p>
            <a:endParaRPr lang="en-GB" dirty="0"/>
          </a:p>
          <a:p>
            <a:endParaRPr lang="en-GB" dirty="0"/>
          </a:p>
          <a:p>
            <a:endParaRPr lang="en-GB" dirty="0"/>
          </a:p>
          <a:p>
            <a:r>
              <a:rPr lang="en-GB" dirty="0"/>
              <a:t> </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637" y="1055320"/>
            <a:ext cx="6172201" cy="5240405"/>
          </a:xfrm>
          <a:prstGeom prst="rect">
            <a:avLst/>
          </a:prstGeom>
        </p:spPr>
      </p:pic>
    </p:spTree>
    <p:extLst>
      <p:ext uri="{BB962C8B-B14F-4D97-AF65-F5344CB8AC3E}">
        <p14:creationId xmlns:p14="http://schemas.microsoft.com/office/powerpoint/2010/main" val="514994432"/>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130"/>
            <a:ext cx="12436475" cy="654406"/>
          </a:xfrm>
        </p:spPr>
        <p:txBody>
          <a:bodyPr>
            <a:noAutofit/>
          </a:bodyPr>
          <a:lstStyle/>
          <a:p>
            <a:pPr algn="ctr"/>
            <a:r>
              <a:rPr lang="en-US" sz="4400" b="1" dirty="0" smtClean="0"/>
              <a:t>Dell  MD1400/MD1420  JBOD enclosure ‘s</a:t>
            </a:r>
            <a:endParaRPr lang="en-US" sz="4400" b="1" dirty="0"/>
          </a:p>
        </p:txBody>
      </p:sp>
      <p:sp>
        <p:nvSpPr>
          <p:cNvPr id="37" name="Title 1"/>
          <p:cNvSpPr txBox="1">
            <a:spLocks/>
          </p:cNvSpPr>
          <p:nvPr/>
        </p:nvSpPr>
        <p:spPr>
          <a:xfrm>
            <a:off x="826836" y="1186672"/>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1" y="904974"/>
            <a:ext cx="5532438" cy="5976664"/>
          </a:xfrm>
          <a:prstGeom prst="rect">
            <a:avLst/>
          </a:prstGeom>
        </p:spPr>
        <p:txBody>
          <a:bodyPr vert="horz" wrap="square" lIns="146304" tIns="91440" rIns="146304" bIns="91440" rtlCol="0" anchor="t">
            <a:noAutofit/>
          </a:bodyPr>
          <a:lstStyle>
            <a:defPPr>
              <a:defRPr lang="en-US"/>
            </a:defPPr>
            <a:lvl1pPr marL="292100" indent="-228600">
              <a:lnSpc>
                <a:spcPct val="90000"/>
              </a:lnSpc>
              <a:spcBef>
                <a:spcPts val="1800"/>
              </a:spcBef>
              <a:buFont typeface="Arial" panose="020B0604020202020204" pitchFamily="34" charset="0"/>
              <a:buChar char="•"/>
              <a:defRPr sz="2400" b="0" cap="none" spc="0" baseline="0">
                <a:ln w="3175">
                  <a:noFill/>
                </a:ln>
                <a:solidFill>
                  <a:srgbClr val="FFFFFF"/>
                </a:solidFill>
                <a:effectLst/>
                <a:cs typeface="Segoe UI" pitchFamily="34" charset="0"/>
              </a:defRPr>
            </a:lvl1pPr>
          </a:lstStyle>
          <a:p>
            <a:r>
              <a:rPr lang="en-GB" dirty="0"/>
              <a:t>Supported on 13G servers </a:t>
            </a:r>
            <a:r>
              <a:rPr lang="en-GB" dirty="0" smtClean="0"/>
              <a:t>only</a:t>
            </a:r>
            <a:endParaRPr lang="en-GB" dirty="0"/>
          </a:p>
          <a:p>
            <a:r>
              <a:rPr lang="en-GB" dirty="0"/>
              <a:t>Requires  Dell/LSI  12GB SAS  (9300</a:t>
            </a:r>
            <a:r>
              <a:rPr lang="en-GB" dirty="0" smtClean="0"/>
              <a:t>)</a:t>
            </a:r>
            <a:endParaRPr lang="en-GB" dirty="0"/>
          </a:p>
          <a:p>
            <a:r>
              <a:rPr lang="en-GB" dirty="0"/>
              <a:t>2 x SAS controllers with 4 Ports </a:t>
            </a:r>
          </a:p>
          <a:p>
            <a:r>
              <a:rPr lang="en-GB" dirty="0"/>
              <a:t>Supports 12GB SAS SSD’’s  (200GB,400GB,800GB, 1.6TB) and 4TB 6GB SAS HDD’s </a:t>
            </a:r>
          </a:p>
          <a:p>
            <a:r>
              <a:rPr lang="en-GB" dirty="0"/>
              <a:t>Typical  MD1400 configuration </a:t>
            </a:r>
            <a:r>
              <a:rPr lang="en-GB" dirty="0" smtClean="0"/>
              <a:t>is </a:t>
            </a:r>
            <a:br>
              <a:rPr lang="en-GB" dirty="0" smtClean="0"/>
            </a:br>
            <a:r>
              <a:rPr lang="en-GB" dirty="0" smtClean="0"/>
              <a:t>2 </a:t>
            </a:r>
            <a:r>
              <a:rPr lang="en-GB" dirty="0"/>
              <a:t>x SSD’s and 10 x  4TB HDD’s </a:t>
            </a:r>
          </a:p>
          <a:p>
            <a:r>
              <a:rPr lang="en-GB" dirty="0"/>
              <a:t>Typical  MD1420 configuration </a:t>
            </a:r>
            <a:r>
              <a:rPr lang="en-GB" dirty="0" smtClean="0"/>
              <a:t>is </a:t>
            </a:r>
            <a:br>
              <a:rPr lang="en-GB" dirty="0" smtClean="0"/>
            </a:br>
            <a:r>
              <a:rPr lang="en-GB" dirty="0" smtClean="0"/>
              <a:t>4 </a:t>
            </a:r>
            <a:r>
              <a:rPr lang="en-GB" dirty="0"/>
              <a:t>x SSD’s and 20 x  1 TB HDD’s </a:t>
            </a:r>
          </a:p>
          <a:p>
            <a:r>
              <a:rPr lang="en-GB" dirty="0"/>
              <a:t>MD1400 Total capacity  of  40TB </a:t>
            </a:r>
          </a:p>
          <a:p>
            <a:r>
              <a:rPr lang="en-GB" dirty="0"/>
              <a:t>MD1420 Total Capacity of  24TB</a:t>
            </a:r>
          </a:p>
          <a:p>
            <a:endParaRPr lang="en-GB" dirty="0"/>
          </a:p>
          <a:p>
            <a:endParaRPr lang="en-GB" dirty="0"/>
          </a:p>
          <a:p>
            <a:endParaRPr lang="en-GB" dirty="0"/>
          </a:p>
          <a:p>
            <a:endParaRPr lang="en-GB" dirty="0"/>
          </a:p>
          <a:p>
            <a:endParaRPr lang="en-GB" dirty="0"/>
          </a:p>
          <a:p>
            <a:endParaRPr lang="en-GB" dirty="0"/>
          </a:p>
          <a:p>
            <a:endParaRPr lang="en-GB" dirty="0"/>
          </a:p>
          <a:p>
            <a:r>
              <a:rPr lang="en-GB" dirty="0"/>
              <a:t> </a:t>
            </a:r>
          </a:p>
        </p:txBody>
      </p:sp>
      <p:pic>
        <p:nvPicPr>
          <p:cNvPr id="6" name="Picture 2"/>
          <p:cNvPicPr>
            <a:picLocks noChangeAspect="1" noChangeArrowheads="1"/>
          </p:cNvPicPr>
          <p:nvPr/>
        </p:nvPicPr>
        <p:blipFill>
          <a:blip r:embed="rId3" cstate="print"/>
          <a:srcRect l="23182" t="37935" r="29858" b="39468"/>
          <a:stretch>
            <a:fillRect/>
          </a:stretch>
        </p:blipFill>
        <p:spPr bwMode="auto">
          <a:xfrm>
            <a:off x="5989637" y="1211263"/>
            <a:ext cx="6172201" cy="4572000"/>
          </a:xfrm>
          <a:prstGeom prst="rect">
            <a:avLst/>
          </a:prstGeom>
          <a:noFill/>
          <a:ln w="9525">
            <a:noFill/>
            <a:miter lim="800000"/>
            <a:headEnd/>
            <a:tailEnd/>
          </a:ln>
        </p:spPr>
      </p:pic>
    </p:spTree>
    <p:extLst>
      <p:ext uri="{BB962C8B-B14F-4D97-AF65-F5344CB8AC3E}">
        <p14:creationId xmlns:p14="http://schemas.microsoft.com/office/powerpoint/2010/main" val="949160486"/>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544"/>
            <a:ext cx="12436475" cy="870430"/>
          </a:xfrm>
        </p:spPr>
        <p:txBody>
          <a:bodyPr>
            <a:noAutofit/>
          </a:bodyPr>
          <a:lstStyle/>
          <a:p>
            <a:pPr algn="ctr"/>
            <a:r>
              <a:rPr lang="en-US" sz="4400" b="1" dirty="0" smtClean="0"/>
              <a:t>Dell +Storage Spaces Enclosure Deployment Guides</a:t>
            </a:r>
            <a:endParaRPr lang="en-US" sz="4400" b="1" dirty="0"/>
          </a:p>
        </p:txBody>
      </p:sp>
      <p:sp>
        <p:nvSpPr>
          <p:cNvPr id="37" name="Title 1"/>
          <p:cNvSpPr txBox="1">
            <a:spLocks/>
          </p:cNvSpPr>
          <p:nvPr/>
        </p:nvSpPr>
        <p:spPr>
          <a:xfrm>
            <a:off x="826836" y="1186672"/>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654991" y="904974"/>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 </a:t>
            </a:r>
            <a:endParaRPr lang="en-GB" sz="4000" dirty="0">
              <a:solidFill>
                <a:srgbClr val="FFFFFF"/>
              </a:solidFill>
            </a:endParaRPr>
          </a:p>
        </p:txBody>
      </p:sp>
      <p:sp>
        <p:nvSpPr>
          <p:cNvPr id="50" name="TextBox 49"/>
          <p:cNvSpPr txBox="1"/>
          <p:nvPr/>
        </p:nvSpPr>
        <p:spPr>
          <a:xfrm>
            <a:off x="4342591" y="999236"/>
            <a:ext cx="4179902"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0072C6"/>
                </a:solidFill>
              </a:rPr>
              <a:t>MD1200/1220 Deployment Guide  </a:t>
            </a:r>
            <a:endParaRPr lang="en-US" b="1" dirty="0">
              <a:solidFill>
                <a:srgbClr val="0072C6"/>
              </a:solidFill>
            </a:endParaRPr>
          </a:p>
        </p:txBody>
      </p:sp>
      <p:sp>
        <p:nvSpPr>
          <p:cNvPr id="32" name="Title 1"/>
          <p:cNvSpPr txBox="1">
            <a:spLocks/>
          </p:cNvSpPr>
          <p:nvPr/>
        </p:nvSpPr>
        <p:spPr>
          <a:xfrm>
            <a:off x="826836" y="3287549"/>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5" name="TextBox 34"/>
          <p:cNvSpPr txBox="1"/>
          <p:nvPr/>
        </p:nvSpPr>
        <p:spPr>
          <a:xfrm>
            <a:off x="4283166" y="3410423"/>
            <a:ext cx="4239327"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MD3060E Deployment Guide</a:t>
            </a:r>
            <a:endParaRPr lang="en-US" b="1" dirty="0">
              <a:solidFill>
                <a:srgbClr val="0072C6"/>
              </a:solidFill>
            </a:endParaRPr>
          </a:p>
        </p:txBody>
      </p:sp>
      <p:sp>
        <p:nvSpPr>
          <p:cNvPr id="9" name="TextBox 8"/>
          <p:cNvSpPr txBox="1"/>
          <p:nvPr/>
        </p:nvSpPr>
        <p:spPr>
          <a:xfrm>
            <a:off x="2244393" y="3929310"/>
            <a:ext cx="7956886" cy="1369606"/>
          </a:xfrm>
          <a:prstGeom prst="rect">
            <a:avLst/>
          </a:prstGeom>
          <a:noFill/>
        </p:spPr>
        <p:txBody>
          <a:bodyPr wrap="square" lIns="182880" tIns="146304" rIns="182880" bIns="146304" rtlCol="0">
            <a:spAutoFit/>
          </a:bodyPr>
          <a:lstStyle/>
          <a:p>
            <a:pPr algn="ctr">
              <a:lnSpc>
                <a:spcPct val="90000"/>
              </a:lnSpc>
              <a:spcAft>
                <a:spcPts val="600"/>
              </a:spcAft>
            </a:pPr>
            <a:r>
              <a:rPr lang="en-GB" sz="2400" dirty="0">
                <a:gradFill>
                  <a:gsLst>
                    <a:gs pos="2917">
                      <a:srgbClr val="FFFFFF"/>
                    </a:gs>
                    <a:gs pos="30000">
                      <a:srgbClr val="FFFFFF"/>
                    </a:gs>
                  </a:gsLst>
                  <a:lin ang="5400000" scaled="0"/>
                </a:gradFill>
                <a:hlinkClick r:id="rId3"/>
              </a:rPr>
              <a:t>http://</a:t>
            </a:r>
            <a:r>
              <a:rPr lang="en-GB" sz="2400" dirty="0" smtClean="0">
                <a:gradFill>
                  <a:gsLst>
                    <a:gs pos="2917">
                      <a:srgbClr val="FFFFFF"/>
                    </a:gs>
                    <a:gs pos="30000">
                      <a:srgbClr val="FFFFFF"/>
                    </a:gs>
                  </a:gsLst>
                  <a:lin ang="5400000" scaled="0"/>
                </a:gradFill>
                <a:hlinkClick r:id="rId3"/>
              </a:rPr>
              <a:t>topics-cdn.dell.com/pdf/powervault-md3060e_Deployment%20Guide_en-us.pdf</a:t>
            </a:r>
            <a:endParaRPr lang="en-GB" sz="2400" dirty="0" smtClean="0">
              <a:gradFill>
                <a:gsLst>
                  <a:gs pos="2917">
                    <a:srgbClr val="FFFFFF"/>
                  </a:gs>
                  <a:gs pos="30000">
                    <a:srgbClr val="FFFFFF"/>
                  </a:gs>
                </a:gsLst>
                <a:lin ang="5400000" scaled="0"/>
              </a:gradFill>
            </a:endParaRPr>
          </a:p>
          <a:p>
            <a:pPr>
              <a:lnSpc>
                <a:spcPct val="90000"/>
              </a:lnSpc>
              <a:spcAft>
                <a:spcPts val="600"/>
              </a:spcAft>
            </a:pPr>
            <a:endParaRPr lang="en-GB" sz="2400" dirty="0" err="1" smtClean="0">
              <a:gradFill>
                <a:gsLst>
                  <a:gs pos="2917">
                    <a:srgbClr val="FFFFFF"/>
                  </a:gs>
                  <a:gs pos="30000">
                    <a:srgbClr val="FFFFFF"/>
                  </a:gs>
                </a:gsLst>
                <a:lin ang="5400000" scaled="0"/>
              </a:gradFill>
            </a:endParaRPr>
          </a:p>
        </p:txBody>
      </p:sp>
      <p:sp>
        <p:nvSpPr>
          <p:cNvPr id="10" name="TextBox 9"/>
          <p:cNvSpPr txBox="1"/>
          <p:nvPr/>
        </p:nvSpPr>
        <p:spPr>
          <a:xfrm>
            <a:off x="1944566" y="1606875"/>
            <a:ext cx="9001000" cy="2034403"/>
          </a:xfrm>
          <a:prstGeom prst="rect">
            <a:avLst/>
          </a:prstGeom>
          <a:noFill/>
        </p:spPr>
        <p:txBody>
          <a:bodyPr wrap="square" lIns="182880" tIns="146304" rIns="182880" bIns="146304" rtlCol="0">
            <a:spAutoFit/>
          </a:bodyPr>
          <a:lstStyle/>
          <a:p>
            <a:pPr algn="ctr">
              <a:lnSpc>
                <a:spcPct val="90000"/>
              </a:lnSpc>
              <a:spcAft>
                <a:spcPts val="600"/>
              </a:spcAft>
            </a:pPr>
            <a:r>
              <a:rPr lang="en-GB" sz="2400" dirty="0">
                <a:gradFill>
                  <a:gsLst>
                    <a:gs pos="2917">
                      <a:srgbClr val="FFFFFF"/>
                    </a:gs>
                    <a:gs pos="30000">
                      <a:srgbClr val="FFFFFF"/>
                    </a:gs>
                  </a:gsLst>
                  <a:lin ang="5400000" scaled="0"/>
                </a:gradFill>
                <a:hlinkClick r:id="rId4"/>
              </a:rPr>
              <a:t>http://en.community.dell.com/cfs-file.ashx/__</a:t>
            </a:r>
            <a:r>
              <a:rPr lang="en-GB" sz="2400" dirty="0" smtClean="0">
                <a:gradFill>
                  <a:gsLst>
                    <a:gs pos="2917">
                      <a:srgbClr val="FFFFFF"/>
                    </a:gs>
                    <a:gs pos="30000">
                      <a:srgbClr val="FFFFFF"/>
                    </a:gs>
                  </a:gsLst>
                  <a:lin ang="5400000" scaled="0"/>
                </a:gradFill>
                <a:hlinkClick r:id="rId4"/>
              </a:rPr>
              <a:t>key/communityserver-wikis-components-files/00-00-00-01-55/Deploying-Storage-Spaces-on-PowerVault-MD12XX_2D00_v1.docx</a:t>
            </a:r>
            <a:endParaRPr lang="en-GB" sz="2400" dirty="0" smtClean="0">
              <a:gradFill>
                <a:gsLst>
                  <a:gs pos="2917">
                    <a:srgbClr val="FFFFFF"/>
                  </a:gs>
                  <a:gs pos="30000">
                    <a:srgbClr val="FFFFFF"/>
                  </a:gs>
                </a:gsLst>
                <a:lin ang="5400000" scaled="0"/>
              </a:gradFill>
            </a:endParaRPr>
          </a:p>
          <a:p>
            <a:pPr>
              <a:lnSpc>
                <a:spcPct val="90000"/>
              </a:lnSpc>
              <a:spcAft>
                <a:spcPts val="600"/>
              </a:spcAft>
            </a:pPr>
            <a:endParaRPr lang="en-GB" sz="2400" dirty="0" err="1" smtClean="0">
              <a:gradFill>
                <a:gsLst>
                  <a:gs pos="2917">
                    <a:srgbClr val="FFFFFF"/>
                  </a:gs>
                  <a:gs pos="30000">
                    <a:srgbClr val="FFFFFF"/>
                  </a:gs>
                </a:gsLst>
                <a:lin ang="5400000" scaled="0"/>
              </a:gradFill>
            </a:endParaRPr>
          </a:p>
        </p:txBody>
      </p:sp>
      <p:sp>
        <p:nvSpPr>
          <p:cNvPr id="46" name="TextBox 45"/>
          <p:cNvSpPr txBox="1"/>
          <p:nvPr/>
        </p:nvSpPr>
        <p:spPr>
          <a:xfrm>
            <a:off x="4312878" y="5354639"/>
            <a:ext cx="4239327"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MD1400/1420  Deployment Guide</a:t>
            </a:r>
            <a:endParaRPr lang="en-US" b="1" dirty="0">
              <a:solidFill>
                <a:srgbClr val="0072C6"/>
              </a:solidFill>
            </a:endParaRPr>
          </a:p>
        </p:txBody>
      </p:sp>
      <p:sp>
        <p:nvSpPr>
          <p:cNvPr id="11" name="TextBox 10"/>
          <p:cNvSpPr txBox="1"/>
          <p:nvPr/>
        </p:nvSpPr>
        <p:spPr>
          <a:xfrm>
            <a:off x="2905869" y="5801518"/>
            <a:ext cx="6768752"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u="sng" dirty="0">
                <a:solidFill>
                  <a:srgbClr val="FFFFFF"/>
                </a:solidFill>
                <a:hlinkClick r:id="rId5"/>
              </a:rPr>
              <a:t>http://topics-cdn.dell.com/pdf/storage-md1400_Deployment%20Guide_en-us.pdf</a:t>
            </a:r>
            <a:endParaRPr lang="en-GB" sz="24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254698780"/>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544"/>
            <a:ext cx="12436475" cy="870430"/>
          </a:xfrm>
        </p:spPr>
        <p:txBody>
          <a:bodyPr>
            <a:noAutofit/>
          </a:bodyPr>
          <a:lstStyle/>
          <a:p>
            <a:pPr algn="ctr"/>
            <a:r>
              <a:rPr lang="en-US" sz="4400" b="1" dirty="0" smtClean="0"/>
              <a:t>Certified for Windows Server 2012 R2 Storage Spaces</a:t>
            </a:r>
            <a:br>
              <a:rPr lang="en-US" sz="4400" b="1" dirty="0" smtClean="0"/>
            </a:br>
            <a:r>
              <a:rPr lang="en-US" sz="4400" b="1" dirty="0" smtClean="0">
                <a:solidFill>
                  <a:srgbClr val="0070C0"/>
                </a:solidFill>
              </a:rPr>
              <a:t>JBOD Connectivity</a:t>
            </a:r>
            <a:endParaRPr lang="en-US" sz="4400" b="1" dirty="0">
              <a:solidFill>
                <a:srgbClr val="0070C0"/>
              </a:solidFill>
            </a:endParaRPr>
          </a:p>
        </p:txBody>
      </p:sp>
      <p:sp>
        <p:nvSpPr>
          <p:cNvPr id="22" name="TextBox 21"/>
          <p:cNvSpPr txBox="1"/>
          <p:nvPr/>
        </p:nvSpPr>
        <p:spPr>
          <a:xfrm>
            <a:off x="7560839" y="5177348"/>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PowerEdge </a:t>
            </a:r>
            <a:r>
              <a:rPr lang="en-US" b="1" dirty="0" smtClean="0">
                <a:solidFill>
                  <a:srgbClr val="006699"/>
                </a:solidFill>
              </a:rPr>
              <a:t>R730xd</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- 13G </a:t>
            </a:r>
            <a:endParaRPr lang="en-US" dirty="0">
              <a:solidFill>
                <a:srgbClr val="68217A">
                  <a:lumMod val="50000"/>
                </a:srgbClr>
              </a:solidFill>
            </a:endParaRPr>
          </a:p>
        </p:txBody>
      </p:sp>
      <p:pic>
        <p:nvPicPr>
          <p:cNvPr id="23"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290245" y="2201118"/>
            <a:ext cx="1152129" cy="1248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7560839" y="2441044"/>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PowerEdge R630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- 13G</a:t>
            </a:r>
            <a:endParaRPr lang="en-US" dirty="0">
              <a:solidFill>
                <a:srgbClr val="68217A">
                  <a:lumMod val="50000"/>
                </a:srgbClr>
              </a:solidFill>
            </a:endParaRPr>
          </a:p>
        </p:txBody>
      </p:sp>
      <p:sp>
        <p:nvSpPr>
          <p:cNvPr id="25" name="TextBox 24"/>
          <p:cNvSpPr txBox="1"/>
          <p:nvPr/>
        </p:nvSpPr>
        <p:spPr>
          <a:xfrm>
            <a:off x="2977877" y="6370545"/>
            <a:ext cx="6913457" cy="347172"/>
          </a:xfrm>
          <a:prstGeom prst="rect">
            <a:avLst/>
          </a:prstGeom>
          <a:noFill/>
        </p:spPr>
        <p:txBody>
          <a:bodyPr wrap="square" lIns="124358" tIns="62179" rIns="124358" bIns="62179" rtlCol="0">
            <a:spAutoFit/>
          </a:bodyPr>
          <a:lstStyle/>
          <a:p>
            <a:pPr>
              <a:lnSpc>
                <a:spcPct val="90000"/>
              </a:lnSpc>
              <a:spcBef>
                <a:spcPts val="816"/>
              </a:spcBef>
              <a:buClr>
                <a:srgbClr val="505050"/>
              </a:buClr>
            </a:pPr>
            <a:r>
              <a:rPr lang="en-US" sz="1600" dirty="0">
                <a:solidFill>
                  <a:srgbClr val="442359"/>
                </a:solidFill>
                <a:hlinkClick r:id="rId4"/>
              </a:rPr>
              <a:t>Windows Server Catalog &gt; Hardware &gt; Storage &gt; Storage Spaces &gt; Dell</a:t>
            </a:r>
            <a:endParaRPr lang="en-US" sz="1600" dirty="0">
              <a:solidFill>
                <a:srgbClr val="442359"/>
              </a:solidFill>
            </a:endParaRPr>
          </a:p>
        </p:txBody>
      </p:sp>
      <p:pic>
        <p:nvPicPr>
          <p:cNvPr id="26"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290245" y="3545369"/>
            <a:ext cx="1152129" cy="124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7560839" y="3809196"/>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PowerEdge </a:t>
            </a:r>
            <a:r>
              <a:rPr lang="en-US" b="1" dirty="0" smtClean="0">
                <a:solidFill>
                  <a:srgbClr val="006699"/>
                </a:solidFill>
              </a:rPr>
              <a:t>R730</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- 13G</a:t>
            </a:r>
            <a:endParaRPr lang="en-US" dirty="0">
              <a:solidFill>
                <a:srgbClr val="68217A">
                  <a:lumMod val="50000"/>
                </a:srgbClr>
              </a:solidFill>
            </a:endParaRPr>
          </a:p>
        </p:txBody>
      </p:sp>
      <p:pic>
        <p:nvPicPr>
          <p:cNvPr id="2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290245" y="4914088"/>
            <a:ext cx="1152129" cy="117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Title 1"/>
          <p:cNvSpPr txBox="1">
            <a:spLocks/>
          </p:cNvSpPr>
          <p:nvPr/>
        </p:nvSpPr>
        <p:spPr>
          <a:xfrm>
            <a:off x="826836" y="1186672"/>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654991" y="1402696"/>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b="1" dirty="0" smtClean="0">
                <a:solidFill>
                  <a:srgbClr val="FFFFFF"/>
                </a:solidFill>
              </a:rPr>
              <a:t>Windows Server Catalog </a:t>
            </a:r>
            <a:endParaRPr lang="en-GB" sz="4000" b="1" dirty="0">
              <a:solidFill>
                <a:srgbClr val="FFFFFF"/>
              </a:solidFill>
            </a:endParaRPr>
          </a:p>
        </p:txBody>
      </p:sp>
      <p:sp>
        <p:nvSpPr>
          <p:cNvPr id="17" name="TextBox 16"/>
          <p:cNvSpPr txBox="1"/>
          <p:nvPr/>
        </p:nvSpPr>
        <p:spPr>
          <a:xfrm>
            <a:off x="3240359" y="5177348"/>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PowerEdge </a:t>
            </a:r>
            <a:r>
              <a:rPr lang="en-US" b="1" dirty="0" smtClean="0">
                <a:solidFill>
                  <a:srgbClr val="006699"/>
                </a:solidFill>
              </a:rPr>
              <a:t>R720xd</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- 12G</a:t>
            </a:r>
            <a:endParaRPr lang="en-US" dirty="0">
              <a:solidFill>
                <a:srgbClr val="68217A">
                  <a:lumMod val="50000"/>
                </a:srgbClr>
              </a:solidFill>
            </a:endParaRPr>
          </a:p>
        </p:txBody>
      </p:sp>
      <p:pic>
        <p:nvPicPr>
          <p:cNvPr id="1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969765" y="2211047"/>
            <a:ext cx="1152129" cy="1248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3240359" y="2450973"/>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PowerEdge R620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- 12G</a:t>
            </a:r>
            <a:endParaRPr lang="en-US" dirty="0">
              <a:solidFill>
                <a:srgbClr val="68217A">
                  <a:lumMod val="50000"/>
                </a:srgbClr>
              </a:solidFill>
            </a:endParaRPr>
          </a:p>
        </p:txBody>
      </p:sp>
      <p:pic>
        <p:nvPicPr>
          <p:cNvPr id="2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969765" y="3545369"/>
            <a:ext cx="1152129" cy="124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3240359" y="3785294"/>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PowerEdge </a:t>
            </a:r>
            <a:r>
              <a:rPr lang="en-US" b="1" dirty="0" smtClean="0">
                <a:solidFill>
                  <a:srgbClr val="006699"/>
                </a:solidFill>
              </a:rPr>
              <a:t>R720</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  12G</a:t>
            </a:r>
            <a:endParaRPr lang="en-US" dirty="0">
              <a:solidFill>
                <a:srgbClr val="68217A">
                  <a:lumMod val="50000"/>
                </a:srgbClr>
              </a:solidFill>
            </a:endParaRPr>
          </a:p>
        </p:txBody>
      </p:sp>
      <p:pic>
        <p:nvPicPr>
          <p:cNvPr id="29"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969765" y="4914088"/>
            <a:ext cx="1152129" cy="117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571121"/>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ounded Rectangle 73"/>
          <p:cNvSpPr/>
          <p:nvPr/>
        </p:nvSpPr>
        <p:spPr bwMode="auto">
          <a:xfrm>
            <a:off x="169565" y="5153388"/>
            <a:ext cx="12025336"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 name="Rounded Rectangle 70"/>
          <p:cNvSpPr/>
          <p:nvPr/>
        </p:nvSpPr>
        <p:spPr bwMode="auto">
          <a:xfrm>
            <a:off x="169565" y="3425254"/>
            <a:ext cx="12025336"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ounded Rectangle 53"/>
          <p:cNvSpPr/>
          <p:nvPr/>
        </p:nvSpPr>
        <p:spPr bwMode="auto">
          <a:xfrm>
            <a:off x="97557" y="1625054"/>
            <a:ext cx="12025336"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0" y="34544"/>
            <a:ext cx="12436475" cy="870430"/>
          </a:xfrm>
        </p:spPr>
        <p:txBody>
          <a:bodyPr>
            <a:noAutofit/>
          </a:bodyPr>
          <a:lstStyle/>
          <a:p>
            <a:pPr algn="ctr"/>
            <a:r>
              <a:rPr lang="en-US" sz="4400" b="1" dirty="0" smtClean="0"/>
              <a:t>Dell Tested  Storage Spaces  Configurations </a:t>
            </a:r>
            <a:endParaRPr lang="en-US" sz="4400" b="1" dirty="0"/>
          </a:p>
        </p:txBody>
      </p:sp>
      <p:sp>
        <p:nvSpPr>
          <p:cNvPr id="24" name="TextBox 23"/>
          <p:cNvSpPr txBox="1"/>
          <p:nvPr/>
        </p:nvSpPr>
        <p:spPr>
          <a:xfrm>
            <a:off x="2977877" y="3521164"/>
            <a:ext cx="2939421"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GB" b="1" dirty="0" smtClean="0">
                <a:solidFill>
                  <a:srgbClr val="505050"/>
                </a:solidFill>
              </a:rPr>
              <a:t>LSI 9207-8e </a:t>
            </a:r>
            <a:r>
              <a:rPr lang="en-GB" b="1" dirty="0">
                <a:solidFill>
                  <a:srgbClr val="505050"/>
                </a:solidFill>
              </a:rPr>
              <a:t>6Gb/s SAS Host Bus </a:t>
            </a:r>
            <a:r>
              <a:rPr lang="en-GB" b="1" dirty="0" smtClean="0">
                <a:solidFill>
                  <a:srgbClr val="505050"/>
                </a:solidFill>
              </a:rPr>
              <a:t>Adapter </a:t>
            </a:r>
            <a:endParaRPr lang="en-US" b="1" dirty="0">
              <a:solidFill>
                <a:srgbClr val="505050"/>
              </a:solidFill>
            </a:endParaRPr>
          </a:p>
        </p:txBody>
      </p:sp>
      <p:sp>
        <p:nvSpPr>
          <p:cNvPr id="27" name="TextBox 26"/>
          <p:cNvSpPr txBox="1"/>
          <p:nvPr/>
        </p:nvSpPr>
        <p:spPr>
          <a:xfrm>
            <a:off x="8954541" y="5225512"/>
            <a:ext cx="2729835"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PowerEdge </a:t>
            </a:r>
            <a:r>
              <a:rPr lang="en-US" b="1" dirty="0" smtClean="0">
                <a:solidFill>
                  <a:srgbClr val="006699"/>
                </a:solidFill>
              </a:rPr>
              <a:t>R730</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- 13G</a:t>
            </a:r>
            <a:endParaRPr lang="en-US" dirty="0">
              <a:solidFill>
                <a:srgbClr val="68217A">
                  <a:lumMod val="50000"/>
                </a:srgbClr>
              </a:solidFill>
            </a:endParaRPr>
          </a:p>
        </p:txBody>
      </p:sp>
      <p:sp>
        <p:nvSpPr>
          <p:cNvPr id="37" name="Title 1"/>
          <p:cNvSpPr txBox="1">
            <a:spLocks/>
          </p:cNvSpPr>
          <p:nvPr/>
        </p:nvSpPr>
        <p:spPr>
          <a:xfrm>
            <a:off x="826836" y="1186672"/>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654991" y="904974"/>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6GB SAS/12GB SAS – 12G &amp; 13G </a:t>
            </a:r>
            <a:endParaRPr lang="en-GB" sz="4000" dirty="0">
              <a:solidFill>
                <a:srgbClr val="FFFFFF"/>
              </a:solidFill>
            </a:endParaRPr>
          </a:p>
        </p:txBody>
      </p:sp>
      <p:sp>
        <p:nvSpPr>
          <p:cNvPr id="17" name="TextBox 16"/>
          <p:cNvSpPr txBox="1"/>
          <p:nvPr/>
        </p:nvSpPr>
        <p:spPr>
          <a:xfrm>
            <a:off x="6043786" y="5225512"/>
            <a:ext cx="2838747"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PowerEdge </a:t>
            </a:r>
            <a:r>
              <a:rPr lang="en-US" b="1" dirty="0" smtClean="0">
                <a:solidFill>
                  <a:srgbClr val="006699"/>
                </a:solidFill>
              </a:rPr>
              <a:t>R630</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- 13G</a:t>
            </a:r>
            <a:endParaRPr lang="en-US" dirty="0">
              <a:solidFill>
                <a:srgbClr val="68217A">
                  <a:lumMod val="50000"/>
                </a:srgbClr>
              </a:solidFill>
            </a:endParaRPr>
          </a:p>
        </p:txBody>
      </p:sp>
      <p:sp>
        <p:nvSpPr>
          <p:cNvPr id="19" name="TextBox 18"/>
          <p:cNvSpPr txBox="1"/>
          <p:nvPr/>
        </p:nvSpPr>
        <p:spPr>
          <a:xfrm>
            <a:off x="6002213" y="3521164"/>
            <a:ext cx="2808312"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PowerEdge R520/620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- 12G</a:t>
            </a:r>
            <a:endParaRPr lang="en-US" dirty="0">
              <a:solidFill>
                <a:srgbClr val="68217A">
                  <a:lumMod val="50000"/>
                </a:srgbClr>
              </a:solidFill>
            </a:endParaRPr>
          </a:p>
        </p:txBody>
      </p:sp>
      <p:sp>
        <p:nvSpPr>
          <p:cNvPr id="21" name="TextBox 20"/>
          <p:cNvSpPr txBox="1"/>
          <p:nvPr/>
        </p:nvSpPr>
        <p:spPr>
          <a:xfrm>
            <a:off x="8928991" y="3521164"/>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PowerEdge </a:t>
            </a:r>
            <a:r>
              <a:rPr lang="en-US" b="1" dirty="0" smtClean="0">
                <a:solidFill>
                  <a:srgbClr val="006699"/>
                </a:solidFill>
              </a:rPr>
              <a:t>R720</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  12G</a:t>
            </a:r>
            <a:endParaRPr lang="en-US" dirty="0">
              <a:solidFill>
                <a:srgbClr val="68217A">
                  <a:lumMod val="50000"/>
                </a:srgbClr>
              </a:solidFill>
            </a:endParaRPr>
          </a:p>
        </p:txBody>
      </p:sp>
      <p:pic>
        <p:nvPicPr>
          <p:cNvPr id="2050" name="Picture 2" descr="LSI CORPORATION">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597" y="3450662"/>
            <a:ext cx="882389" cy="62416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lsi.com/PublishingImages/hba-9207-8e-thumb.jpg">
            <a:hlinkClick r:id=""/>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5710" y="3450663"/>
            <a:ext cx="1446418" cy="624169"/>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3028325" y="5263611"/>
            <a:ext cx="2934823"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GB" b="1" dirty="0" smtClean="0">
                <a:solidFill>
                  <a:srgbClr val="505050"/>
                </a:solidFill>
              </a:rPr>
              <a:t>Dell  SAS 12Gb/s  </a:t>
            </a:r>
            <a:r>
              <a:rPr lang="en-GB" b="1" dirty="0">
                <a:solidFill>
                  <a:srgbClr val="505050"/>
                </a:solidFill>
              </a:rPr>
              <a:t>Host Bus </a:t>
            </a:r>
            <a:r>
              <a:rPr lang="en-GB" b="1" dirty="0" smtClean="0">
                <a:solidFill>
                  <a:srgbClr val="505050"/>
                </a:solidFill>
              </a:rPr>
              <a:t>Adapter (LSI 3008)</a:t>
            </a:r>
            <a:endParaRPr lang="en-US" b="1" dirty="0">
              <a:solidFill>
                <a:srgbClr val="505050"/>
              </a:solidFill>
            </a:endParaRPr>
          </a:p>
        </p:txBody>
      </p:sp>
      <p:sp>
        <p:nvSpPr>
          <p:cNvPr id="32" name="TextBox 31"/>
          <p:cNvSpPr txBox="1"/>
          <p:nvPr/>
        </p:nvSpPr>
        <p:spPr>
          <a:xfrm>
            <a:off x="6002213" y="4217342"/>
            <a:ext cx="2804274"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PowerEdge R730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- 13G</a:t>
            </a:r>
            <a:endParaRPr lang="en-US" dirty="0">
              <a:solidFill>
                <a:srgbClr val="68217A">
                  <a:lumMod val="50000"/>
                </a:srgbClr>
              </a:solidFill>
            </a:endParaRPr>
          </a:p>
        </p:txBody>
      </p:sp>
      <p:sp>
        <p:nvSpPr>
          <p:cNvPr id="39" name="TextBox 38"/>
          <p:cNvSpPr txBox="1"/>
          <p:nvPr/>
        </p:nvSpPr>
        <p:spPr>
          <a:xfrm>
            <a:off x="2977877" y="4241244"/>
            <a:ext cx="2942855"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PowerEdge R630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- 13G</a:t>
            </a:r>
            <a:endParaRPr lang="en-US" dirty="0">
              <a:solidFill>
                <a:srgbClr val="68217A">
                  <a:lumMod val="50000"/>
                </a:srgbClr>
              </a:solidFill>
            </a:endParaRPr>
          </a:p>
        </p:txBody>
      </p:sp>
      <p:pic>
        <p:nvPicPr>
          <p:cNvPr id="2056" name="Picture 8" descr="image0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4453" y="1774302"/>
            <a:ext cx="855533" cy="62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49"/>
          <p:cNvSpPr txBox="1"/>
          <p:nvPr/>
        </p:nvSpPr>
        <p:spPr>
          <a:xfrm>
            <a:off x="2912128" y="1774301"/>
            <a:ext cx="3018075"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GB" b="1" dirty="0" smtClean="0">
                <a:solidFill>
                  <a:srgbClr val="505050"/>
                </a:solidFill>
              </a:rPr>
              <a:t>Dell  SAS 6Gb/s  </a:t>
            </a:r>
            <a:r>
              <a:rPr lang="en-GB" b="1" dirty="0">
                <a:solidFill>
                  <a:srgbClr val="505050"/>
                </a:solidFill>
              </a:rPr>
              <a:t>Host Bus Adapter </a:t>
            </a:r>
            <a:endParaRPr lang="en-US" b="1" dirty="0">
              <a:solidFill>
                <a:srgbClr val="505050"/>
              </a:solidFill>
            </a:endParaRPr>
          </a:p>
        </p:txBody>
      </p:sp>
      <p:pic>
        <p:nvPicPr>
          <p:cNvPr id="2058" name="Picture 10" descr="http://snpi.dell.com/snp/images/products/mlrg/en-us~342-0910/342-091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16584" y="1774300"/>
            <a:ext cx="1417277" cy="624171"/>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6002213" y="1769128"/>
            <a:ext cx="2840278"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PowerEdge R520/R620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- 12G</a:t>
            </a:r>
            <a:endParaRPr lang="en-US" dirty="0">
              <a:solidFill>
                <a:srgbClr val="68217A">
                  <a:lumMod val="50000"/>
                </a:srgbClr>
              </a:solidFill>
            </a:endParaRPr>
          </a:p>
        </p:txBody>
      </p:sp>
      <p:sp>
        <p:nvSpPr>
          <p:cNvPr id="53" name="TextBox 52"/>
          <p:cNvSpPr txBox="1"/>
          <p:nvPr/>
        </p:nvSpPr>
        <p:spPr>
          <a:xfrm>
            <a:off x="8958526" y="1769128"/>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PowerEdge R720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- 12G</a:t>
            </a:r>
            <a:endParaRPr lang="en-US" dirty="0">
              <a:solidFill>
                <a:srgbClr val="68217A">
                  <a:lumMod val="50000"/>
                </a:srgbClr>
              </a:solidFill>
            </a:endParaRPr>
          </a:p>
        </p:txBody>
      </p:sp>
      <p:sp>
        <p:nvSpPr>
          <p:cNvPr id="31" name="TextBox 30"/>
          <p:cNvSpPr txBox="1"/>
          <p:nvPr/>
        </p:nvSpPr>
        <p:spPr>
          <a:xfrm>
            <a:off x="6002213" y="2441044"/>
            <a:ext cx="2831542"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PowerVault MD1200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- 6GB SAS</a:t>
            </a:r>
            <a:endParaRPr lang="en-US" dirty="0">
              <a:solidFill>
                <a:srgbClr val="68217A">
                  <a:lumMod val="50000"/>
                </a:srgbClr>
              </a:solidFill>
            </a:endParaRPr>
          </a:p>
        </p:txBody>
      </p:sp>
      <p:sp>
        <p:nvSpPr>
          <p:cNvPr id="33" name="TextBox 32"/>
          <p:cNvSpPr txBox="1"/>
          <p:nvPr/>
        </p:nvSpPr>
        <p:spPr>
          <a:xfrm>
            <a:off x="8928990" y="2441044"/>
            <a:ext cx="2719382"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PowerVault MD1220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- 6GB SAS</a:t>
            </a:r>
            <a:endParaRPr lang="en-US" dirty="0">
              <a:solidFill>
                <a:srgbClr val="68217A">
                  <a:lumMod val="50000"/>
                </a:srgbClr>
              </a:solidFill>
            </a:endParaRPr>
          </a:p>
        </p:txBody>
      </p:sp>
      <p:sp>
        <p:nvSpPr>
          <p:cNvPr id="42" name="TextBox 41"/>
          <p:cNvSpPr txBox="1"/>
          <p:nvPr/>
        </p:nvSpPr>
        <p:spPr>
          <a:xfrm>
            <a:off x="8922522" y="4241244"/>
            <a:ext cx="2696315"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PowerVault MD3060E</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- 6GB SAS</a:t>
            </a:r>
            <a:endParaRPr lang="en-US" dirty="0">
              <a:solidFill>
                <a:srgbClr val="68217A">
                  <a:lumMod val="50000"/>
                </a:srgbClr>
              </a:solidFill>
            </a:endParaRPr>
          </a:p>
        </p:txBody>
      </p:sp>
      <p:sp>
        <p:nvSpPr>
          <p:cNvPr id="43" name="TextBox 42"/>
          <p:cNvSpPr txBox="1"/>
          <p:nvPr/>
        </p:nvSpPr>
        <p:spPr>
          <a:xfrm>
            <a:off x="6050991" y="5909617"/>
            <a:ext cx="2831543" cy="873469"/>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PowerVault MD1420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- 1288GB SAS</a:t>
            </a:r>
            <a:endParaRPr lang="en-US" dirty="0">
              <a:solidFill>
                <a:srgbClr val="68217A">
                  <a:lumMod val="50000"/>
                </a:srgbClr>
              </a:solidFill>
            </a:endParaRPr>
          </a:p>
        </p:txBody>
      </p:sp>
      <p:sp>
        <p:nvSpPr>
          <p:cNvPr id="45" name="TextBox 44"/>
          <p:cNvSpPr txBox="1"/>
          <p:nvPr/>
        </p:nvSpPr>
        <p:spPr>
          <a:xfrm>
            <a:off x="8954541" y="5897428"/>
            <a:ext cx="2729835"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PowerVault MD3060E</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- 6GB SAS</a:t>
            </a:r>
            <a:endParaRPr lang="en-US" dirty="0">
              <a:solidFill>
                <a:srgbClr val="68217A">
                  <a:lumMod val="50000"/>
                </a:srgbClr>
              </a:solidFill>
            </a:endParaRPr>
          </a:p>
        </p:txBody>
      </p:sp>
      <p:sp>
        <p:nvSpPr>
          <p:cNvPr id="46" name="TextBox 45"/>
          <p:cNvSpPr txBox="1"/>
          <p:nvPr/>
        </p:nvSpPr>
        <p:spPr>
          <a:xfrm>
            <a:off x="3028326" y="5909617"/>
            <a:ext cx="294285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PowerVault MD1400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- 12GB SAS</a:t>
            </a:r>
            <a:endParaRPr lang="en-US" dirty="0">
              <a:solidFill>
                <a:srgbClr val="68217A">
                  <a:lumMod val="50000"/>
                </a:srgbClr>
              </a:solidFill>
            </a:endParaRPr>
          </a:p>
        </p:txBody>
      </p:sp>
      <p:pic>
        <p:nvPicPr>
          <p:cNvPr id="34" name="Picture 8" descr="image0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069" y="5285331"/>
            <a:ext cx="855533" cy="62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0" descr="http://snpi.dell.com/snp/images/products/mlrg/en-us~342-0910/342-091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63332" y="5263610"/>
            <a:ext cx="1548796" cy="62417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LSI CORPORATION">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213" y="5946447"/>
            <a:ext cx="882389" cy="624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1598715"/>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ounded Rectangle 73"/>
          <p:cNvSpPr/>
          <p:nvPr/>
        </p:nvSpPr>
        <p:spPr bwMode="auto">
          <a:xfrm>
            <a:off x="169565" y="5153504"/>
            <a:ext cx="12025336"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 name="Rounded Rectangle 70"/>
          <p:cNvSpPr/>
          <p:nvPr/>
        </p:nvSpPr>
        <p:spPr bwMode="auto">
          <a:xfrm>
            <a:off x="169565" y="3425254"/>
            <a:ext cx="12025336"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ounded Rectangle 53"/>
          <p:cNvSpPr/>
          <p:nvPr/>
        </p:nvSpPr>
        <p:spPr bwMode="auto">
          <a:xfrm>
            <a:off x="97557" y="1625054"/>
            <a:ext cx="12025336"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0" y="34544"/>
            <a:ext cx="12436475" cy="870430"/>
          </a:xfrm>
        </p:spPr>
        <p:txBody>
          <a:bodyPr>
            <a:noAutofit/>
          </a:bodyPr>
          <a:lstStyle/>
          <a:p>
            <a:pPr algn="ctr"/>
            <a:r>
              <a:rPr lang="en-US" sz="4400" b="1" dirty="0" smtClean="0"/>
              <a:t>Dell Tested  SAS Card &amp; Enclosure Versions</a:t>
            </a:r>
            <a:endParaRPr lang="en-US" sz="4400" b="1" dirty="0"/>
          </a:p>
        </p:txBody>
      </p:sp>
      <p:sp>
        <p:nvSpPr>
          <p:cNvPr id="24" name="TextBox 23"/>
          <p:cNvSpPr txBox="1"/>
          <p:nvPr/>
        </p:nvSpPr>
        <p:spPr>
          <a:xfrm>
            <a:off x="2990782" y="3450663"/>
            <a:ext cx="2939421"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GB" b="1" dirty="0" smtClean="0">
                <a:solidFill>
                  <a:srgbClr val="505050"/>
                </a:solidFill>
              </a:rPr>
              <a:t>LSI 9207-8e </a:t>
            </a:r>
            <a:r>
              <a:rPr lang="en-GB" b="1" dirty="0">
                <a:solidFill>
                  <a:srgbClr val="505050"/>
                </a:solidFill>
              </a:rPr>
              <a:t>6Gb/s SAS Host Bus </a:t>
            </a:r>
            <a:r>
              <a:rPr lang="en-GB" b="1" dirty="0" smtClean="0">
                <a:solidFill>
                  <a:srgbClr val="505050"/>
                </a:solidFill>
              </a:rPr>
              <a:t>Adapter </a:t>
            </a:r>
            <a:endParaRPr lang="en-US" b="1" dirty="0">
              <a:solidFill>
                <a:srgbClr val="505050"/>
              </a:solidFill>
            </a:endParaRPr>
          </a:p>
        </p:txBody>
      </p:sp>
      <p:sp>
        <p:nvSpPr>
          <p:cNvPr id="27" name="TextBox 26"/>
          <p:cNvSpPr txBox="1"/>
          <p:nvPr/>
        </p:nvSpPr>
        <p:spPr>
          <a:xfrm>
            <a:off x="6235322" y="1769070"/>
            <a:ext cx="2575204"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MD1200 Firmware</a:t>
            </a:r>
          </a:p>
          <a:p>
            <a:pPr algn="ctr">
              <a:lnSpc>
                <a:spcPct val="90000"/>
              </a:lnSpc>
              <a:buClr>
                <a:srgbClr val="505050"/>
              </a:buClr>
            </a:pPr>
            <a:r>
              <a:rPr lang="en-US" b="1" dirty="0" smtClean="0">
                <a:solidFill>
                  <a:srgbClr val="006699"/>
                </a:solidFill>
              </a:rPr>
              <a:t>V1.05</a:t>
            </a:r>
            <a:endParaRPr lang="en-US" b="1" dirty="0">
              <a:solidFill>
                <a:srgbClr val="006699"/>
              </a:solidFill>
            </a:endParaRPr>
          </a:p>
        </p:txBody>
      </p:sp>
      <p:sp>
        <p:nvSpPr>
          <p:cNvPr id="37" name="Title 1"/>
          <p:cNvSpPr txBox="1">
            <a:spLocks/>
          </p:cNvSpPr>
          <p:nvPr/>
        </p:nvSpPr>
        <p:spPr>
          <a:xfrm>
            <a:off x="826836" y="1186672"/>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654991" y="904974"/>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6GB SAS/12GB SAS </a:t>
            </a:r>
            <a:endParaRPr lang="en-GB" sz="4000" dirty="0">
              <a:solidFill>
                <a:srgbClr val="FFFFFF"/>
              </a:solidFill>
            </a:endParaRPr>
          </a:p>
        </p:txBody>
      </p:sp>
      <p:pic>
        <p:nvPicPr>
          <p:cNvPr id="2050" name="Picture 2" descr="LSI CORPORATION">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597" y="3450662"/>
            <a:ext cx="882389" cy="62416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lsi.com/PublishingImages/hba-9207-8e-thumb.jpg">
            <a:hlinkClick r:id=""/>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5710" y="3450663"/>
            <a:ext cx="1446418" cy="624169"/>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http://www.lsi.com/PublishingImages/hba-9300-8e-thumb.jpg">
            <a:hlinkClick r:id=""/>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9986" y="5263610"/>
            <a:ext cx="1572142" cy="628650"/>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3028325" y="5263611"/>
            <a:ext cx="2934823"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GB" b="1" dirty="0">
                <a:solidFill>
                  <a:srgbClr val="505050"/>
                </a:solidFill>
              </a:rPr>
              <a:t>Dell  SAS 12Gb/s  Host Bus Adapter (LSI </a:t>
            </a:r>
            <a:r>
              <a:rPr lang="en-GB" b="1" dirty="0" smtClean="0">
                <a:solidFill>
                  <a:srgbClr val="505050"/>
                </a:solidFill>
              </a:rPr>
              <a:t>3008)</a:t>
            </a:r>
            <a:endParaRPr lang="en-US" b="1" dirty="0">
              <a:solidFill>
                <a:srgbClr val="505050"/>
              </a:solidFill>
            </a:endParaRPr>
          </a:p>
        </p:txBody>
      </p:sp>
      <p:sp>
        <p:nvSpPr>
          <p:cNvPr id="34" name="TextBox 33"/>
          <p:cNvSpPr txBox="1"/>
          <p:nvPr/>
        </p:nvSpPr>
        <p:spPr>
          <a:xfrm>
            <a:off x="2990782" y="4145392"/>
            <a:ext cx="2939421"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Minimum Win 2012 R2 Driver v72.2</a:t>
            </a:r>
            <a:endParaRPr lang="en-US" b="1" dirty="0">
              <a:solidFill>
                <a:srgbClr val="006699"/>
              </a:solidFill>
            </a:endParaRPr>
          </a:p>
        </p:txBody>
      </p:sp>
      <p:sp>
        <p:nvSpPr>
          <p:cNvPr id="36" name="TextBox 35"/>
          <p:cNvSpPr txBox="1"/>
          <p:nvPr/>
        </p:nvSpPr>
        <p:spPr>
          <a:xfrm>
            <a:off x="1416584" y="4145392"/>
            <a:ext cx="148928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Firmware </a:t>
            </a:r>
          </a:p>
          <a:p>
            <a:pPr>
              <a:lnSpc>
                <a:spcPct val="90000"/>
              </a:lnSpc>
              <a:buClr>
                <a:srgbClr val="505050"/>
              </a:buClr>
            </a:pPr>
            <a:r>
              <a:rPr lang="en-US" b="1" dirty="0" smtClean="0">
                <a:solidFill>
                  <a:srgbClr val="006699"/>
                </a:solidFill>
              </a:rPr>
              <a:t>v19.00</a:t>
            </a:r>
            <a:endParaRPr lang="en-US" dirty="0">
              <a:solidFill>
                <a:srgbClr val="68217A">
                  <a:lumMod val="50000"/>
                </a:srgbClr>
              </a:solidFill>
            </a:endParaRPr>
          </a:p>
        </p:txBody>
      </p:sp>
      <p:sp>
        <p:nvSpPr>
          <p:cNvPr id="40" name="TextBox 39"/>
          <p:cNvSpPr txBox="1"/>
          <p:nvPr/>
        </p:nvSpPr>
        <p:spPr>
          <a:xfrm>
            <a:off x="1339986" y="5945592"/>
            <a:ext cx="1565883" cy="618015"/>
          </a:xfrm>
          <a:prstGeom prst="rect">
            <a:avLst/>
          </a:prstGeom>
          <a:solidFill>
            <a:schemeClr val="tx1">
              <a:lumMod val="95000"/>
            </a:schemeClr>
          </a:solidFill>
        </p:spPr>
        <p:txBody>
          <a:bodyPr wrap="square" lIns="124358" tIns="62179" rIns="124358" bIns="62179" rtlCol="0">
            <a:spAutoFit/>
          </a:bodyPr>
          <a:lstStyle/>
          <a:p>
            <a:r>
              <a:rPr lang="en-US" sz="1600" b="1" dirty="0" smtClean="0">
                <a:solidFill>
                  <a:srgbClr val="006699"/>
                </a:solidFill>
              </a:rPr>
              <a:t>Firmware  </a:t>
            </a:r>
          </a:p>
          <a:p>
            <a:r>
              <a:rPr lang="en-US" sz="1600" b="1" dirty="0" smtClean="0">
                <a:solidFill>
                  <a:srgbClr val="006699"/>
                </a:solidFill>
              </a:rPr>
              <a:t>03.09.0.0.A00</a:t>
            </a:r>
            <a:endParaRPr lang="en-GB" sz="1600" b="1" dirty="0">
              <a:solidFill>
                <a:srgbClr val="505050"/>
              </a:solidFill>
            </a:endParaRPr>
          </a:p>
        </p:txBody>
      </p:sp>
      <p:sp>
        <p:nvSpPr>
          <p:cNvPr id="41" name="TextBox 40"/>
          <p:cNvSpPr txBox="1"/>
          <p:nvPr/>
        </p:nvSpPr>
        <p:spPr>
          <a:xfrm>
            <a:off x="2990782" y="5945592"/>
            <a:ext cx="2988201"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Out of the Box Win 2012 R2 Driver </a:t>
            </a:r>
            <a:endParaRPr lang="en-US" b="1" dirty="0">
              <a:solidFill>
                <a:srgbClr val="0072C6"/>
              </a:solidFill>
            </a:endParaRPr>
          </a:p>
        </p:txBody>
      </p:sp>
      <p:pic>
        <p:nvPicPr>
          <p:cNvPr id="44" name="Picture 2" descr="LSI CORPORATION">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589" y="5274572"/>
            <a:ext cx="882389" cy="62416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00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4453" y="1774302"/>
            <a:ext cx="855533" cy="62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49"/>
          <p:cNvSpPr txBox="1"/>
          <p:nvPr/>
        </p:nvSpPr>
        <p:spPr>
          <a:xfrm>
            <a:off x="2912128" y="1774301"/>
            <a:ext cx="3018075"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GB" b="1" dirty="0" smtClean="0">
                <a:solidFill>
                  <a:srgbClr val="505050"/>
                </a:solidFill>
              </a:rPr>
              <a:t>Dell SAS 6Gb/s Host </a:t>
            </a:r>
            <a:r>
              <a:rPr lang="en-GB" b="1" dirty="0">
                <a:solidFill>
                  <a:srgbClr val="505050"/>
                </a:solidFill>
              </a:rPr>
              <a:t>Bus Adapter </a:t>
            </a:r>
            <a:endParaRPr lang="en-US" b="1" dirty="0">
              <a:solidFill>
                <a:srgbClr val="505050"/>
              </a:solidFill>
            </a:endParaRPr>
          </a:p>
        </p:txBody>
      </p:sp>
      <p:pic>
        <p:nvPicPr>
          <p:cNvPr id="2058" name="Picture 10" descr="http://snpi.dell.com/snp/images/products/mlrg/en-us~342-0910/342-091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16584" y="1774300"/>
            <a:ext cx="1417277" cy="624171"/>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2905869" y="2417200"/>
            <a:ext cx="3027529"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Out of the Box Win 2012 R2 Driver</a:t>
            </a:r>
            <a:endParaRPr lang="en-US" b="1" dirty="0">
              <a:solidFill>
                <a:srgbClr val="006699"/>
              </a:solidFill>
            </a:endParaRPr>
          </a:p>
        </p:txBody>
      </p:sp>
      <p:sp>
        <p:nvSpPr>
          <p:cNvPr id="66" name="TextBox 65"/>
          <p:cNvSpPr txBox="1"/>
          <p:nvPr/>
        </p:nvSpPr>
        <p:spPr>
          <a:xfrm>
            <a:off x="1393701" y="2441102"/>
            <a:ext cx="1450221"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Factory Firmware </a:t>
            </a:r>
            <a:endParaRPr lang="en-US" dirty="0">
              <a:solidFill>
                <a:srgbClr val="68217A">
                  <a:lumMod val="50000"/>
                </a:srgbClr>
              </a:solidFill>
            </a:endParaRPr>
          </a:p>
        </p:txBody>
      </p:sp>
      <p:sp>
        <p:nvSpPr>
          <p:cNvPr id="93" name="TextBox 92"/>
          <p:cNvSpPr txBox="1"/>
          <p:nvPr/>
        </p:nvSpPr>
        <p:spPr>
          <a:xfrm>
            <a:off x="9028035" y="1745017"/>
            <a:ext cx="2575204"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MD1220 Firmware</a:t>
            </a:r>
          </a:p>
          <a:p>
            <a:pPr algn="ctr">
              <a:lnSpc>
                <a:spcPct val="90000"/>
              </a:lnSpc>
              <a:buClr>
                <a:srgbClr val="505050"/>
              </a:buClr>
            </a:pPr>
            <a:r>
              <a:rPr lang="en-US" b="1" dirty="0" smtClean="0">
                <a:solidFill>
                  <a:srgbClr val="006699"/>
                </a:solidFill>
              </a:rPr>
              <a:t>V1.05</a:t>
            </a:r>
            <a:endParaRPr lang="en-US" b="1" dirty="0">
              <a:solidFill>
                <a:srgbClr val="006699"/>
              </a:solidFill>
            </a:endParaRPr>
          </a:p>
        </p:txBody>
      </p:sp>
      <p:sp>
        <p:nvSpPr>
          <p:cNvPr id="94" name="TextBox 93"/>
          <p:cNvSpPr txBox="1"/>
          <p:nvPr/>
        </p:nvSpPr>
        <p:spPr>
          <a:xfrm>
            <a:off x="7740433" y="3762748"/>
            <a:ext cx="2575204"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MD3060E Firmware</a:t>
            </a:r>
          </a:p>
          <a:p>
            <a:pPr algn="ctr">
              <a:lnSpc>
                <a:spcPct val="90000"/>
              </a:lnSpc>
              <a:buClr>
                <a:srgbClr val="505050"/>
              </a:buClr>
            </a:pPr>
            <a:r>
              <a:rPr lang="en-US" b="1" dirty="0" smtClean="0">
                <a:solidFill>
                  <a:srgbClr val="006699"/>
                </a:solidFill>
              </a:rPr>
              <a:t>V0.396</a:t>
            </a:r>
            <a:endParaRPr lang="en-US" b="1" dirty="0">
              <a:solidFill>
                <a:srgbClr val="006699"/>
              </a:solidFill>
            </a:endParaRPr>
          </a:p>
        </p:txBody>
      </p:sp>
      <p:sp>
        <p:nvSpPr>
          <p:cNvPr id="97" name="TextBox 96"/>
          <p:cNvSpPr txBox="1"/>
          <p:nvPr/>
        </p:nvSpPr>
        <p:spPr>
          <a:xfrm>
            <a:off x="7740433" y="6041560"/>
            <a:ext cx="2575204"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MD3060E Firmware</a:t>
            </a:r>
          </a:p>
          <a:p>
            <a:pPr algn="ctr">
              <a:lnSpc>
                <a:spcPct val="90000"/>
              </a:lnSpc>
              <a:buClr>
                <a:srgbClr val="505050"/>
              </a:buClr>
            </a:pPr>
            <a:r>
              <a:rPr lang="en-US" b="1" dirty="0" smtClean="0">
                <a:solidFill>
                  <a:srgbClr val="006699"/>
                </a:solidFill>
              </a:rPr>
              <a:t>V0.396</a:t>
            </a:r>
            <a:endParaRPr lang="en-US" b="1" dirty="0">
              <a:solidFill>
                <a:srgbClr val="006699"/>
              </a:solidFill>
            </a:endParaRPr>
          </a:p>
        </p:txBody>
      </p:sp>
      <p:sp>
        <p:nvSpPr>
          <p:cNvPr id="98" name="TextBox 97"/>
          <p:cNvSpPr txBox="1"/>
          <p:nvPr/>
        </p:nvSpPr>
        <p:spPr>
          <a:xfrm>
            <a:off x="6235321" y="5253145"/>
            <a:ext cx="2575204"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MD1400  Firmware</a:t>
            </a:r>
          </a:p>
          <a:p>
            <a:pPr algn="ctr">
              <a:lnSpc>
                <a:spcPct val="90000"/>
              </a:lnSpc>
              <a:buClr>
                <a:srgbClr val="505050"/>
              </a:buClr>
            </a:pPr>
            <a:r>
              <a:rPr lang="en-US" b="1" dirty="0" smtClean="0">
                <a:solidFill>
                  <a:srgbClr val="006699"/>
                </a:solidFill>
              </a:rPr>
              <a:t>V1.01</a:t>
            </a:r>
            <a:endParaRPr lang="en-US" b="1" dirty="0">
              <a:solidFill>
                <a:srgbClr val="006699"/>
              </a:solidFill>
            </a:endParaRPr>
          </a:p>
        </p:txBody>
      </p:sp>
      <p:sp>
        <p:nvSpPr>
          <p:cNvPr id="99" name="TextBox 98"/>
          <p:cNvSpPr txBox="1"/>
          <p:nvPr/>
        </p:nvSpPr>
        <p:spPr>
          <a:xfrm>
            <a:off x="9028035" y="5243450"/>
            <a:ext cx="2575204"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MD1420 Firmware</a:t>
            </a:r>
          </a:p>
          <a:p>
            <a:pPr algn="ctr">
              <a:lnSpc>
                <a:spcPct val="90000"/>
              </a:lnSpc>
              <a:buClr>
                <a:srgbClr val="505050"/>
              </a:buClr>
            </a:pPr>
            <a:r>
              <a:rPr lang="en-US" b="1" dirty="0" smtClean="0">
                <a:solidFill>
                  <a:srgbClr val="006699"/>
                </a:solidFill>
              </a:rPr>
              <a:t>V1.01</a:t>
            </a:r>
            <a:endParaRPr lang="en-US" b="1" dirty="0">
              <a:solidFill>
                <a:srgbClr val="006699"/>
              </a:solidFill>
            </a:endParaRPr>
          </a:p>
        </p:txBody>
      </p:sp>
    </p:spTree>
    <p:extLst>
      <p:ext uri="{BB962C8B-B14F-4D97-AF65-F5344CB8AC3E}">
        <p14:creationId xmlns:p14="http://schemas.microsoft.com/office/powerpoint/2010/main" val="266556854"/>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ounded Rectangle 53"/>
          <p:cNvSpPr/>
          <p:nvPr/>
        </p:nvSpPr>
        <p:spPr bwMode="auto">
          <a:xfrm>
            <a:off x="2077775" y="1228020"/>
            <a:ext cx="8172910"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0" y="34544"/>
            <a:ext cx="12436475" cy="870430"/>
          </a:xfrm>
        </p:spPr>
        <p:txBody>
          <a:bodyPr>
            <a:noAutofit/>
          </a:bodyPr>
          <a:lstStyle/>
          <a:p>
            <a:pPr algn="ctr"/>
            <a:r>
              <a:rPr lang="en-US" sz="4400" b="1" dirty="0" smtClean="0"/>
              <a:t>Dell + Storage Spaces Tested  SSD and HDD Drives</a:t>
            </a:r>
            <a:endParaRPr lang="en-US" sz="4400" b="1" dirty="0"/>
          </a:p>
        </p:txBody>
      </p:sp>
      <p:sp>
        <p:nvSpPr>
          <p:cNvPr id="37" name="Title 1"/>
          <p:cNvSpPr txBox="1">
            <a:spLocks/>
          </p:cNvSpPr>
          <p:nvPr/>
        </p:nvSpPr>
        <p:spPr>
          <a:xfrm>
            <a:off x="826836" y="898640"/>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654991" y="616942"/>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 </a:t>
            </a:r>
            <a:endParaRPr lang="en-GB" sz="4000" dirty="0">
              <a:solidFill>
                <a:srgbClr val="FFFFFF"/>
              </a:solidFill>
            </a:endParaRPr>
          </a:p>
        </p:txBody>
      </p:sp>
      <p:sp>
        <p:nvSpPr>
          <p:cNvPr id="50" name="TextBox 49"/>
          <p:cNvSpPr txBox="1"/>
          <p:nvPr/>
        </p:nvSpPr>
        <p:spPr>
          <a:xfrm>
            <a:off x="4283167" y="1504998"/>
            <a:ext cx="3427253" cy="374871"/>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GB" b="1" dirty="0" smtClean="0">
                <a:solidFill>
                  <a:srgbClr val="0072C6"/>
                </a:solidFill>
              </a:rPr>
              <a:t>200GB/400GB/800GB SSD </a:t>
            </a:r>
            <a:endParaRPr lang="en-US" b="1" dirty="0">
              <a:solidFill>
                <a:srgbClr val="0072C6"/>
              </a:solidFill>
            </a:endParaRPr>
          </a:p>
        </p:txBody>
      </p:sp>
      <p:sp>
        <p:nvSpPr>
          <p:cNvPr id="65" name="TextBox 64"/>
          <p:cNvSpPr txBox="1"/>
          <p:nvPr/>
        </p:nvSpPr>
        <p:spPr>
          <a:xfrm>
            <a:off x="4283166" y="1879869"/>
            <a:ext cx="3427253"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Firmware 3.26  </a:t>
            </a:r>
            <a:endParaRPr lang="en-US" b="1" dirty="0">
              <a:solidFill>
                <a:srgbClr val="006699"/>
              </a:solidFill>
            </a:endParaRPr>
          </a:p>
        </p:txBody>
      </p:sp>
      <p:pic>
        <p:nvPicPr>
          <p:cNvPr id="1026" name="Picture 2" descr="sandisklogo">
            <a:hlinkClick r:id="rId3" tooltip="Homepag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7797" y="1692433"/>
            <a:ext cx="1855085" cy="463771"/>
          </a:xfrm>
          <a:prstGeom prst="rect">
            <a:avLst/>
          </a:prstGeom>
          <a:noFill/>
          <a:extLst>
            <a:ext uri="{909E8E84-426E-40DD-AFC4-6F175D3DCCD1}">
              <a14:hiddenFill xmlns:a14="http://schemas.microsoft.com/office/drawing/2010/main">
                <a:solidFill>
                  <a:srgbClr val="FFFFFF"/>
                </a:solidFill>
              </a14:hiddenFill>
            </a:ext>
          </a:extLst>
        </p:spPr>
      </p:pic>
      <p:sp>
        <p:nvSpPr>
          <p:cNvPr id="31" name="Rounded Rectangle 30"/>
          <p:cNvSpPr/>
          <p:nvPr/>
        </p:nvSpPr>
        <p:spPr bwMode="auto">
          <a:xfrm>
            <a:off x="2077775" y="3328897"/>
            <a:ext cx="8172910"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Title 1"/>
          <p:cNvSpPr txBox="1">
            <a:spLocks/>
          </p:cNvSpPr>
          <p:nvPr/>
        </p:nvSpPr>
        <p:spPr>
          <a:xfrm>
            <a:off x="826836" y="2999517"/>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3" name="Title 1"/>
          <p:cNvSpPr txBox="1">
            <a:spLocks/>
          </p:cNvSpPr>
          <p:nvPr/>
        </p:nvSpPr>
        <p:spPr>
          <a:xfrm>
            <a:off x="654991" y="2717819"/>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 </a:t>
            </a:r>
            <a:endParaRPr lang="en-GB" sz="4000" dirty="0">
              <a:solidFill>
                <a:srgbClr val="FFFFFF"/>
              </a:solidFill>
            </a:endParaRPr>
          </a:p>
        </p:txBody>
      </p:sp>
      <p:sp>
        <p:nvSpPr>
          <p:cNvPr id="35" name="TextBox 34"/>
          <p:cNvSpPr txBox="1"/>
          <p:nvPr/>
        </p:nvSpPr>
        <p:spPr>
          <a:xfrm>
            <a:off x="4283167" y="3605875"/>
            <a:ext cx="3427253"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4TB  Model ST4000NM0023</a:t>
            </a:r>
            <a:endParaRPr lang="en-US" b="1" dirty="0">
              <a:solidFill>
                <a:srgbClr val="0072C6"/>
              </a:solidFill>
            </a:endParaRPr>
          </a:p>
        </p:txBody>
      </p:sp>
      <p:sp>
        <p:nvSpPr>
          <p:cNvPr id="39" name="TextBox 38"/>
          <p:cNvSpPr txBox="1"/>
          <p:nvPr/>
        </p:nvSpPr>
        <p:spPr>
          <a:xfrm>
            <a:off x="4283166" y="3980746"/>
            <a:ext cx="3427254"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Firmware  </a:t>
            </a:r>
            <a:r>
              <a:rPr lang="en-GB" b="1" dirty="0" smtClean="0">
                <a:solidFill>
                  <a:srgbClr val="505050"/>
                </a:solidFill>
              </a:rPr>
              <a:t>GS0F</a:t>
            </a:r>
            <a:endParaRPr lang="en-US" b="1" dirty="0">
              <a:solidFill>
                <a:srgbClr val="006699"/>
              </a:solidFill>
            </a:endParaRPr>
          </a:p>
        </p:txBody>
      </p:sp>
      <p:pic>
        <p:nvPicPr>
          <p:cNvPr id="1028" name="Picture 4" descr="https://encrypted-tbn2.gstatic.com/images?q=tbn:ANd9GcSx4My8zGUlKWOi-7j_p4PUxdfqo58z3oy4FtQrP86fjf-HNlKJYqN-u4k">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3821" y="3980746"/>
            <a:ext cx="1440160" cy="374871"/>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2473822" y="3600444"/>
            <a:ext cx="1440160"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0072C6"/>
                </a:solidFill>
              </a:rPr>
              <a:t>Seagate</a:t>
            </a:r>
            <a:endParaRPr lang="en-US" b="1" dirty="0">
              <a:solidFill>
                <a:srgbClr val="0072C6"/>
              </a:solidFill>
            </a:endParaRPr>
          </a:p>
        </p:txBody>
      </p:sp>
      <p:sp>
        <p:nvSpPr>
          <p:cNvPr id="3" name="TextBox 2"/>
          <p:cNvSpPr txBox="1"/>
          <p:nvPr/>
        </p:nvSpPr>
        <p:spPr>
          <a:xfrm>
            <a:off x="2077775" y="5081433"/>
            <a:ext cx="8172910" cy="2034403"/>
          </a:xfrm>
          <a:prstGeom prst="rect">
            <a:avLst/>
          </a:prstGeom>
          <a:noFill/>
        </p:spPr>
        <p:txBody>
          <a:bodyPr wrap="square" lIns="182880" tIns="146304" rIns="182880" bIns="146304" rtlCol="0">
            <a:spAutoFit/>
          </a:bodyPr>
          <a:lstStyle/>
          <a:p>
            <a:pPr algn="ctr">
              <a:lnSpc>
                <a:spcPct val="90000"/>
              </a:lnSpc>
              <a:spcAft>
                <a:spcPts val="600"/>
              </a:spcAft>
            </a:pPr>
            <a:r>
              <a:rPr lang="en-GB" sz="2400" dirty="0">
                <a:gradFill>
                  <a:gsLst>
                    <a:gs pos="2917">
                      <a:srgbClr val="FFFFFF"/>
                    </a:gs>
                    <a:gs pos="30000">
                      <a:srgbClr val="FFFFFF"/>
                    </a:gs>
                  </a:gsLst>
                  <a:lin ang="5400000" scaled="0"/>
                </a:gradFill>
                <a:hlinkClick r:id="rId7"/>
              </a:rPr>
              <a:t>http://</a:t>
            </a:r>
            <a:r>
              <a:rPr lang="en-GB" sz="2400" dirty="0" smtClean="0">
                <a:gradFill>
                  <a:gsLst>
                    <a:gs pos="2917">
                      <a:srgbClr val="FFFFFF"/>
                    </a:gs>
                    <a:gs pos="30000">
                      <a:srgbClr val="FFFFFF"/>
                    </a:gs>
                  </a:gsLst>
                  <a:lin ang="5400000" scaled="0"/>
                </a:gradFill>
                <a:hlinkClick r:id="rId7"/>
              </a:rPr>
              <a:t>en.community.dell.com/techcenter/os-applications/w/wiki/5278.scsi-persistent-reservation-scsi-pr-support-for-windows-server-2012-r2-storage-spaces.aspx</a:t>
            </a:r>
            <a:endParaRPr lang="en-GB" sz="2400" dirty="0" smtClean="0">
              <a:gradFill>
                <a:gsLst>
                  <a:gs pos="2917">
                    <a:srgbClr val="FFFFFF"/>
                  </a:gs>
                  <a:gs pos="30000">
                    <a:srgbClr val="FFFFFF"/>
                  </a:gs>
                </a:gsLst>
                <a:lin ang="5400000" scaled="0"/>
              </a:gradFill>
            </a:endParaRPr>
          </a:p>
          <a:p>
            <a:pPr>
              <a:lnSpc>
                <a:spcPct val="90000"/>
              </a:lnSpc>
              <a:spcAft>
                <a:spcPts val="600"/>
              </a:spcAft>
            </a:pPr>
            <a:endParaRPr lang="en-GB" sz="24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2267364444"/>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9563"/>
            <a:ext cx="12436475" cy="654406"/>
          </a:xfrm>
        </p:spPr>
        <p:txBody>
          <a:bodyPr>
            <a:noAutofit/>
          </a:bodyPr>
          <a:lstStyle/>
          <a:p>
            <a:pPr algn="ctr"/>
            <a:r>
              <a:rPr lang="en-US" sz="4000" b="1" dirty="0" smtClean="0"/>
              <a:t>Dell  R620 / R720 &amp;  R630 / R730 Storage Spaces Certified </a:t>
            </a:r>
            <a:r>
              <a:rPr lang="en-US" sz="4000" b="1" dirty="0" smtClean="0">
                <a:solidFill>
                  <a:srgbClr val="0070C0"/>
                </a:solidFill>
              </a:rPr>
              <a:t>for JBOB Connectivity</a:t>
            </a:r>
            <a:r>
              <a:rPr lang="en-US" sz="4000" b="1" dirty="0" smtClean="0"/>
              <a:t/>
            </a:r>
            <a:br>
              <a:rPr lang="en-US" sz="4000" b="1" dirty="0" smtClean="0"/>
            </a:br>
            <a:r>
              <a:rPr lang="en-US" sz="3600" b="1" dirty="0" smtClean="0"/>
              <a:t>Dell PowerEdge  12G and 13G servers</a:t>
            </a:r>
            <a:r>
              <a:rPr lang="en-US" sz="4000" b="1" dirty="0"/>
              <a:t/>
            </a:r>
            <a:br>
              <a:rPr lang="en-US" sz="4000" b="1" dirty="0"/>
            </a:br>
            <a:endParaRPr lang="en-US" sz="4000" b="1" dirty="0"/>
          </a:p>
        </p:txBody>
      </p:sp>
      <p:sp>
        <p:nvSpPr>
          <p:cNvPr id="37" name="Title 1"/>
          <p:cNvSpPr txBox="1">
            <a:spLocks/>
          </p:cNvSpPr>
          <p:nvPr/>
        </p:nvSpPr>
        <p:spPr>
          <a:xfrm>
            <a:off x="822238" y="1959413"/>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123065" y="1245667"/>
            <a:ext cx="5472608" cy="6258362"/>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457200" indent="-457200">
              <a:buFont typeface="Arial" panose="020B0604020202020204" pitchFamily="34" charset="0"/>
              <a:buChar char="•"/>
            </a:pPr>
            <a:endParaRPr lang="en-GB" sz="2400" b="1" dirty="0">
              <a:solidFill>
                <a:srgbClr val="FFFFFF"/>
              </a:solidFill>
            </a:endParaRPr>
          </a:p>
          <a:p>
            <a:pPr marL="457200" indent="-457200">
              <a:buFont typeface="Arial" panose="020B0604020202020204" pitchFamily="34" charset="0"/>
              <a:buChar char="•"/>
            </a:pPr>
            <a:endParaRPr lang="en-GB" sz="2400" b="1" dirty="0" smtClean="0">
              <a:solidFill>
                <a:srgbClr val="FFFFFF"/>
              </a:solidFill>
            </a:endParaRPr>
          </a:p>
          <a:p>
            <a:pPr marL="457200" indent="-457200">
              <a:buFont typeface="Arial" panose="020B0604020202020204" pitchFamily="34" charset="0"/>
              <a:buChar char="•"/>
            </a:pPr>
            <a:endParaRPr lang="en-GB" sz="2400" b="1" dirty="0" smtClean="0">
              <a:solidFill>
                <a:srgbClr val="FFFFFF"/>
              </a:solidFill>
            </a:endParaRPr>
          </a:p>
          <a:p>
            <a:pPr marL="457200" indent="-457200">
              <a:buFont typeface="Arial" panose="020B0604020202020204" pitchFamily="34" charset="0"/>
              <a:buChar char="•"/>
            </a:pPr>
            <a:r>
              <a:rPr lang="en-GB" sz="2400" b="1" dirty="0" smtClean="0">
                <a:solidFill>
                  <a:srgbClr val="FFFFFF"/>
                </a:solidFill>
              </a:rPr>
              <a:t>R620  3 x </a:t>
            </a:r>
            <a:r>
              <a:rPr lang="en-GB" sz="2400" b="1" dirty="0" err="1" smtClean="0">
                <a:solidFill>
                  <a:srgbClr val="FFFFFF"/>
                </a:solidFill>
              </a:rPr>
              <a:t>PCIe</a:t>
            </a:r>
            <a:r>
              <a:rPr lang="en-GB" sz="2400" b="1" dirty="0" smtClean="0">
                <a:solidFill>
                  <a:srgbClr val="FFFFFF"/>
                </a:solidFill>
              </a:rPr>
              <a:t> bus </a:t>
            </a:r>
          </a:p>
          <a:p>
            <a:pPr marL="457200" indent="-457200">
              <a:buFont typeface="Arial" panose="020B0604020202020204" pitchFamily="34" charset="0"/>
              <a:buChar char="•"/>
            </a:pPr>
            <a:endParaRPr lang="en-GB" sz="2400" b="1" dirty="0">
              <a:solidFill>
                <a:srgbClr val="FFFFFF"/>
              </a:solidFill>
            </a:endParaRPr>
          </a:p>
          <a:p>
            <a:pPr marL="457200" indent="-457200">
              <a:buFont typeface="Arial" panose="020B0604020202020204" pitchFamily="34" charset="0"/>
              <a:buChar char="•"/>
            </a:pPr>
            <a:endParaRPr lang="en-GB" sz="2400" b="1" dirty="0">
              <a:solidFill>
                <a:srgbClr val="FFFFFF"/>
              </a:solidFill>
            </a:endParaRPr>
          </a:p>
          <a:p>
            <a:pPr marL="457200" indent="-457200">
              <a:buFont typeface="Arial" panose="020B0604020202020204" pitchFamily="34" charset="0"/>
              <a:buChar char="•"/>
            </a:pPr>
            <a:r>
              <a:rPr lang="en-GB" sz="2400" b="1" dirty="0" smtClean="0">
                <a:solidFill>
                  <a:srgbClr val="FFFFFF"/>
                </a:solidFill>
              </a:rPr>
              <a:t>R630  </a:t>
            </a:r>
            <a:r>
              <a:rPr lang="en-GB" sz="2400" b="1" dirty="0">
                <a:solidFill>
                  <a:srgbClr val="FFFFFF"/>
                </a:solidFill>
              </a:rPr>
              <a:t>3</a:t>
            </a:r>
            <a:r>
              <a:rPr lang="en-GB" sz="2400" b="1" dirty="0" smtClean="0">
                <a:solidFill>
                  <a:srgbClr val="FFFFFF"/>
                </a:solidFill>
              </a:rPr>
              <a:t> x </a:t>
            </a:r>
            <a:r>
              <a:rPr lang="en-GB" sz="2400" b="1" dirty="0" err="1" smtClean="0">
                <a:solidFill>
                  <a:srgbClr val="FFFFFF"/>
                </a:solidFill>
              </a:rPr>
              <a:t>PCIe</a:t>
            </a:r>
            <a:r>
              <a:rPr lang="en-GB" sz="2400" b="1" dirty="0" smtClean="0">
                <a:solidFill>
                  <a:srgbClr val="FFFFFF"/>
                </a:solidFill>
              </a:rPr>
              <a:t> bus </a:t>
            </a:r>
          </a:p>
          <a:p>
            <a:pPr marL="457200" indent="-457200">
              <a:buFont typeface="Arial" panose="020B0604020202020204" pitchFamily="34" charset="0"/>
              <a:buChar char="•"/>
            </a:pPr>
            <a:endParaRPr lang="en-GB" sz="2400" b="1" dirty="0">
              <a:solidFill>
                <a:srgbClr val="FFFFFF"/>
              </a:solidFill>
            </a:endParaRPr>
          </a:p>
          <a:p>
            <a:pPr marL="457200" indent="-457200">
              <a:buFont typeface="Arial" panose="020B0604020202020204" pitchFamily="34" charset="0"/>
              <a:buChar char="•"/>
            </a:pPr>
            <a:endParaRPr lang="en-GB" sz="2400" b="1" dirty="0" smtClean="0">
              <a:solidFill>
                <a:srgbClr val="FFFFFF"/>
              </a:solidFill>
            </a:endParaRPr>
          </a:p>
          <a:p>
            <a:pPr marL="457200" indent="-457200">
              <a:buFont typeface="Arial" panose="020B0604020202020204" pitchFamily="34" charset="0"/>
              <a:buChar char="•"/>
            </a:pPr>
            <a:r>
              <a:rPr lang="en-GB" sz="2400" b="1" dirty="0" smtClean="0">
                <a:solidFill>
                  <a:srgbClr val="FFFFFF"/>
                </a:solidFill>
              </a:rPr>
              <a:t>R720  7 x </a:t>
            </a:r>
            <a:r>
              <a:rPr lang="en-GB" sz="2400" b="1" dirty="0" err="1" smtClean="0">
                <a:solidFill>
                  <a:srgbClr val="FFFFFF"/>
                </a:solidFill>
              </a:rPr>
              <a:t>PCIe</a:t>
            </a:r>
            <a:r>
              <a:rPr lang="en-GB" sz="2400" b="1" dirty="0" smtClean="0">
                <a:solidFill>
                  <a:srgbClr val="FFFFFF"/>
                </a:solidFill>
              </a:rPr>
              <a:t> bus </a:t>
            </a:r>
          </a:p>
          <a:p>
            <a:pPr marL="457200" indent="-457200">
              <a:buFont typeface="Arial" panose="020B0604020202020204" pitchFamily="34" charset="0"/>
              <a:buChar char="•"/>
            </a:pPr>
            <a:endParaRPr lang="en-GB" sz="2400" b="1" dirty="0">
              <a:solidFill>
                <a:srgbClr val="FFFFFF"/>
              </a:solidFill>
            </a:endParaRPr>
          </a:p>
          <a:p>
            <a:pPr marL="457200" indent="-457200">
              <a:buFont typeface="Arial" panose="020B0604020202020204" pitchFamily="34" charset="0"/>
              <a:buChar char="•"/>
            </a:pPr>
            <a:endParaRPr lang="en-GB" sz="2400" b="1" dirty="0" smtClean="0">
              <a:solidFill>
                <a:srgbClr val="FFFFFF"/>
              </a:solidFill>
            </a:endParaRPr>
          </a:p>
          <a:p>
            <a:pPr marL="457200" indent="-457200">
              <a:buFont typeface="Arial" panose="020B0604020202020204" pitchFamily="34" charset="0"/>
              <a:buChar char="•"/>
            </a:pPr>
            <a:endParaRPr lang="en-GB" sz="2400" b="1" dirty="0">
              <a:solidFill>
                <a:srgbClr val="FFFFFF"/>
              </a:solidFill>
            </a:endParaRPr>
          </a:p>
          <a:p>
            <a:pPr marL="457200" indent="-457200">
              <a:buFont typeface="Arial" panose="020B0604020202020204" pitchFamily="34" charset="0"/>
              <a:buChar char="•"/>
            </a:pPr>
            <a:r>
              <a:rPr lang="en-GB" sz="2400" b="1" dirty="0" smtClean="0">
                <a:solidFill>
                  <a:srgbClr val="FFFFFF"/>
                </a:solidFill>
              </a:rPr>
              <a:t>R730  7 x </a:t>
            </a:r>
            <a:r>
              <a:rPr lang="en-GB" sz="2400" b="1" dirty="0" err="1" smtClean="0">
                <a:solidFill>
                  <a:srgbClr val="FFFFFF"/>
                </a:solidFill>
              </a:rPr>
              <a:t>PCIe</a:t>
            </a:r>
            <a:r>
              <a:rPr lang="en-GB" sz="2400" b="1" dirty="0" smtClean="0">
                <a:solidFill>
                  <a:srgbClr val="FFFFFF"/>
                </a:solidFill>
              </a:rPr>
              <a:t> bus </a:t>
            </a:r>
          </a:p>
          <a:p>
            <a:pPr marL="571500" indent="-571500" algn="ctr">
              <a:buFont typeface="Arial" panose="020B0604020202020204" pitchFamily="34" charset="0"/>
              <a:buChar char="•"/>
            </a:pPr>
            <a:endParaRPr lang="en-GB" sz="2400" b="1" dirty="0">
              <a:solidFill>
                <a:srgbClr val="FFFFFF"/>
              </a:solidFill>
            </a:endParaRPr>
          </a:p>
          <a:p>
            <a:pPr marL="571500" indent="-571500" algn="ctr">
              <a:buFont typeface="Arial" panose="020B0604020202020204" pitchFamily="34" charset="0"/>
              <a:buChar char="•"/>
            </a:pPr>
            <a:endParaRPr lang="en-GB" sz="2800" b="1" dirty="0" smtClean="0">
              <a:solidFill>
                <a:srgbClr val="FFFFFF"/>
              </a:solidFill>
            </a:endParaRPr>
          </a:p>
          <a:p>
            <a:pPr marL="571500" indent="-571500" algn="ctr">
              <a:buFont typeface="Arial" panose="020B0604020202020204" pitchFamily="34" charset="0"/>
              <a:buChar char="•"/>
            </a:pPr>
            <a:endParaRPr lang="en-GB" sz="4000" b="1" dirty="0">
              <a:solidFill>
                <a:srgbClr val="FFFFFF"/>
              </a:solidFill>
            </a:endParaRPr>
          </a:p>
          <a:p>
            <a:pPr marL="571500" indent="-571500" algn="ctr">
              <a:buFont typeface="Arial" panose="020B0604020202020204" pitchFamily="34" charset="0"/>
              <a:buChar char="•"/>
            </a:pPr>
            <a:endParaRPr lang="en-GB" sz="4000" b="1" dirty="0" smtClean="0">
              <a:solidFill>
                <a:srgbClr val="FFFFFF"/>
              </a:solidFill>
            </a:endParaRPr>
          </a:p>
          <a:p>
            <a:pPr algn="ctr"/>
            <a:endParaRPr lang="en-GB" sz="4000" b="1" dirty="0" smtClean="0">
              <a:solidFill>
                <a:srgbClr val="FFFFFF"/>
              </a:solidFill>
            </a:endParaRPr>
          </a:p>
          <a:p>
            <a:pPr marL="571500" indent="-571500" algn="ctr">
              <a:buFont typeface="Arial" panose="020B0604020202020204" pitchFamily="34" charset="0"/>
              <a:buChar char="•"/>
            </a:pPr>
            <a:endParaRPr lang="en-GB" sz="4000" b="1" dirty="0" smtClean="0">
              <a:solidFill>
                <a:srgbClr val="FFFFFF"/>
              </a:solidFill>
            </a:endParaRPr>
          </a:p>
          <a:p>
            <a:pPr marL="742950" indent="-742950">
              <a:buFont typeface="+mj-lt"/>
              <a:buAutoNum type="arabicPeriod"/>
            </a:pPr>
            <a:endParaRPr lang="en-GB" sz="4000" b="1" dirty="0" smtClean="0">
              <a:solidFill>
                <a:srgbClr val="FFFFFF"/>
              </a:solidFill>
            </a:endParaRPr>
          </a:p>
          <a:p>
            <a:pPr algn="ctr"/>
            <a:r>
              <a:rPr lang="en-GB" sz="4000" b="1" dirty="0" smtClean="0">
                <a:solidFill>
                  <a:srgbClr val="FFFFFF"/>
                </a:solidFill>
              </a:rPr>
              <a:t> </a:t>
            </a:r>
            <a:endParaRPr lang="en-GB" sz="4000" b="1" dirty="0">
              <a:solidFill>
                <a:srgbClr val="FFFFFF"/>
              </a:solidFill>
            </a:endParaRPr>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8125" y="2204635"/>
            <a:ext cx="5832648" cy="55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8369" y="4197995"/>
            <a:ext cx="5832648"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5327" y="3242194"/>
            <a:ext cx="5832648" cy="504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556" y="5494139"/>
            <a:ext cx="5832647"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itle 1"/>
          <p:cNvSpPr txBox="1">
            <a:spLocks/>
          </p:cNvSpPr>
          <p:nvPr/>
        </p:nvSpPr>
        <p:spPr>
          <a:xfrm>
            <a:off x="6963867" y="675937"/>
            <a:ext cx="5472608" cy="6258362"/>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457200" indent="-457200">
              <a:buFont typeface="Arial" panose="020B0604020202020204" pitchFamily="34" charset="0"/>
              <a:buChar char="•"/>
            </a:pPr>
            <a:endParaRPr lang="en-GB" sz="2400" b="1" dirty="0">
              <a:solidFill>
                <a:srgbClr val="FFFFFF"/>
              </a:solidFill>
            </a:endParaRPr>
          </a:p>
          <a:p>
            <a:pPr marL="457200" indent="-457200">
              <a:buFont typeface="Arial" panose="020B0604020202020204" pitchFamily="34" charset="0"/>
              <a:buChar char="•"/>
            </a:pPr>
            <a:endParaRPr lang="en-GB" sz="2400" b="1" dirty="0" smtClean="0">
              <a:solidFill>
                <a:srgbClr val="FFFFFF"/>
              </a:solidFill>
            </a:endParaRPr>
          </a:p>
          <a:p>
            <a:pPr marL="457200" indent="-457200">
              <a:buFont typeface="Arial" panose="020B0604020202020204" pitchFamily="34" charset="0"/>
              <a:buChar char="•"/>
            </a:pPr>
            <a:endParaRPr lang="en-GB" sz="2400" b="1" dirty="0">
              <a:solidFill>
                <a:srgbClr val="FFFFFF"/>
              </a:solidFill>
            </a:endParaRPr>
          </a:p>
          <a:p>
            <a:pPr marL="457200" indent="-457200">
              <a:buFont typeface="Arial" panose="020B0604020202020204" pitchFamily="34" charset="0"/>
              <a:buChar char="•"/>
            </a:pPr>
            <a:endParaRPr lang="en-GB" sz="2400" b="1" dirty="0" smtClean="0">
              <a:solidFill>
                <a:srgbClr val="FFFFFF"/>
              </a:solidFill>
            </a:endParaRPr>
          </a:p>
          <a:p>
            <a:pPr marL="342900" indent="-342900" algn="r">
              <a:buFont typeface="Arial" panose="020B0604020202020204" pitchFamily="34" charset="0"/>
              <a:buChar char="•"/>
            </a:pPr>
            <a:r>
              <a:rPr lang="en-GB" sz="2400" b="1" dirty="0" smtClean="0">
                <a:solidFill>
                  <a:srgbClr val="FFFFFF"/>
                </a:solidFill>
              </a:rPr>
              <a:t>2 x  Dual   LSI 9207-8E</a:t>
            </a:r>
          </a:p>
          <a:p>
            <a:pPr marL="342900" indent="-342900" algn="r">
              <a:buFont typeface="Arial" panose="020B0604020202020204" pitchFamily="34" charset="0"/>
              <a:buChar char="•"/>
            </a:pPr>
            <a:r>
              <a:rPr lang="en-GB" sz="2400" b="1" dirty="0" smtClean="0">
                <a:solidFill>
                  <a:srgbClr val="FFFFFF"/>
                </a:solidFill>
              </a:rPr>
              <a:t> 1 x Dual 10Gb RDMA  </a:t>
            </a:r>
          </a:p>
          <a:p>
            <a:pPr marL="457200" indent="-457200">
              <a:buFont typeface="Arial" panose="020B0604020202020204" pitchFamily="34" charset="0"/>
              <a:buChar char="•"/>
            </a:pPr>
            <a:endParaRPr lang="en-GB" sz="2400" b="1" dirty="0">
              <a:solidFill>
                <a:srgbClr val="FFFFFF"/>
              </a:solidFill>
            </a:endParaRPr>
          </a:p>
          <a:p>
            <a:pPr marL="342900" indent="-342900" algn="r">
              <a:buFont typeface="Arial" panose="020B0604020202020204" pitchFamily="34" charset="0"/>
              <a:buChar char="•"/>
            </a:pPr>
            <a:r>
              <a:rPr lang="en-GB" sz="2400" b="1" dirty="0" smtClean="0">
                <a:solidFill>
                  <a:srgbClr val="FFFFFF"/>
                </a:solidFill>
              </a:rPr>
              <a:t>2 x  Dual   </a:t>
            </a:r>
            <a:r>
              <a:rPr lang="en-GB" sz="2400" b="1" dirty="0">
                <a:solidFill>
                  <a:srgbClr val="FFFFFF"/>
                </a:solidFill>
              </a:rPr>
              <a:t>LSI 9207-8E </a:t>
            </a:r>
          </a:p>
          <a:p>
            <a:pPr marL="342900" indent="-342900" algn="r">
              <a:buFont typeface="Arial" panose="020B0604020202020204" pitchFamily="34" charset="0"/>
              <a:buChar char="•"/>
            </a:pPr>
            <a:r>
              <a:rPr lang="en-GB" sz="2400" b="1" dirty="0" smtClean="0">
                <a:solidFill>
                  <a:srgbClr val="FFFFFF"/>
                </a:solidFill>
              </a:rPr>
              <a:t> </a:t>
            </a:r>
            <a:r>
              <a:rPr lang="en-GB" sz="2400" b="1" dirty="0">
                <a:solidFill>
                  <a:srgbClr val="FFFFFF"/>
                </a:solidFill>
              </a:rPr>
              <a:t>1 x Dual </a:t>
            </a:r>
            <a:r>
              <a:rPr lang="en-GB" sz="2400" b="1" dirty="0" smtClean="0">
                <a:solidFill>
                  <a:srgbClr val="FFFFFF"/>
                </a:solidFill>
              </a:rPr>
              <a:t>10Gb </a:t>
            </a:r>
            <a:r>
              <a:rPr lang="en-GB" sz="2400" b="1" dirty="0">
                <a:solidFill>
                  <a:srgbClr val="FFFFFF"/>
                </a:solidFill>
              </a:rPr>
              <a:t>RDMA  </a:t>
            </a:r>
          </a:p>
          <a:p>
            <a:pPr marL="457200" indent="-457200">
              <a:buFont typeface="Arial" panose="020B0604020202020204" pitchFamily="34" charset="0"/>
              <a:buChar char="•"/>
            </a:pPr>
            <a:endParaRPr lang="en-GB" sz="2400" b="1" dirty="0" smtClean="0">
              <a:solidFill>
                <a:srgbClr val="FFFFFF"/>
              </a:solidFill>
            </a:endParaRPr>
          </a:p>
          <a:p>
            <a:pPr marL="342900" indent="-342900" algn="r">
              <a:buFont typeface="Arial" panose="020B0604020202020204" pitchFamily="34" charset="0"/>
              <a:buChar char="•"/>
            </a:pPr>
            <a:r>
              <a:rPr lang="en-GB" sz="2400" b="1" dirty="0" smtClean="0">
                <a:solidFill>
                  <a:srgbClr val="FFFFFF"/>
                </a:solidFill>
              </a:rPr>
              <a:t>2 </a:t>
            </a:r>
            <a:r>
              <a:rPr lang="en-GB" sz="2400" b="1" dirty="0">
                <a:solidFill>
                  <a:srgbClr val="FFFFFF"/>
                </a:solidFill>
              </a:rPr>
              <a:t>x </a:t>
            </a:r>
            <a:r>
              <a:rPr lang="en-GB" sz="2400" b="1" dirty="0" smtClean="0">
                <a:solidFill>
                  <a:srgbClr val="FFFFFF"/>
                </a:solidFill>
              </a:rPr>
              <a:t>Dual     </a:t>
            </a:r>
            <a:r>
              <a:rPr lang="en-GB" sz="2400" b="1" dirty="0">
                <a:solidFill>
                  <a:srgbClr val="FFFFFF"/>
                </a:solidFill>
              </a:rPr>
              <a:t>LSI </a:t>
            </a:r>
            <a:r>
              <a:rPr lang="en-GB" sz="2400" b="1" dirty="0" smtClean="0">
                <a:solidFill>
                  <a:srgbClr val="FFFFFF"/>
                </a:solidFill>
              </a:rPr>
              <a:t>9207-8E</a:t>
            </a:r>
          </a:p>
          <a:p>
            <a:pPr marL="342900" indent="-342900" algn="r">
              <a:buFont typeface="Arial" panose="020B0604020202020204" pitchFamily="34" charset="0"/>
              <a:buChar char="•"/>
            </a:pPr>
            <a:r>
              <a:rPr lang="en-GB" sz="2400" b="1" dirty="0" smtClean="0">
                <a:solidFill>
                  <a:srgbClr val="FFFFFF"/>
                </a:solidFill>
              </a:rPr>
              <a:t>1 x Dual  10GB NVGRE </a:t>
            </a:r>
            <a:endParaRPr lang="en-GB" sz="2400" b="1" dirty="0">
              <a:solidFill>
                <a:srgbClr val="FFFFFF"/>
              </a:solidFill>
            </a:endParaRPr>
          </a:p>
          <a:p>
            <a:pPr algn="r"/>
            <a:r>
              <a:rPr lang="en-GB" sz="2400" b="1" dirty="0">
                <a:solidFill>
                  <a:srgbClr val="FFFFFF"/>
                </a:solidFill>
              </a:rPr>
              <a:t>   </a:t>
            </a:r>
            <a:r>
              <a:rPr lang="en-GB" sz="2400" b="1" dirty="0" smtClean="0">
                <a:solidFill>
                  <a:srgbClr val="FFFFFF"/>
                </a:solidFill>
              </a:rPr>
              <a:t>2 </a:t>
            </a:r>
            <a:r>
              <a:rPr lang="en-GB" sz="2400" b="1" dirty="0">
                <a:solidFill>
                  <a:srgbClr val="FFFFFF"/>
                </a:solidFill>
              </a:rPr>
              <a:t>x Dual </a:t>
            </a:r>
            <a:r>
              <a:rPr lang="en-GB" sz="2400" b="1" dirty="0" smtClean="0">
                <a:solidFill>
                  <a:srgbClr val="FFFFFF"/>
                </a:solidFill>
              </a:rPr>
              <a:t>  </a:t>
            </a:r>
            <a:r>
              <a:rPr lang="en-GB" sz="2400" b="1" dirty="0">
                <a:solidFill>
                  <a:srgbClr val="FFFFFF"/>
                </a:solidFill>
              </a:rPr>
              <a:t>10Gb RDMA  </a:t>
            </a:r>
          </a:p>
          <a:p>
            <a:pPr marL="457200" indent="-457200">
              <a:buFont typeface="Arial" panose="020B0604020202020204" pitchFamily="34" charset="0"/>
              <a:buChar char="•"/>
            </a:pPr>
            <a:endParaRPr lang="en-GB" sz="2400" b="1" dirty="0">
              <a:solidFill>
                <a:srgbClr val="FFFFFF"/>
              </a:solidFill>
            </a:endParaRPr>
          </a:p>
          <a:p>
            <a:pPr marL="342900" indent="-342900" algn="r">
              <a:buFont typeface="Arial" panose="020B0604020202020204" pitchFamily="34" charset="0"/>
              <a:buChar char="•"/>
            </a:pPr>
            <a:r>
              <a:rPr lang="en-GB" sz="2400" b="1" dirty="0">
                <a:solidFill>
                  <a:srgbClr val="FFFFFF"/>
                </a:solidFill>
              </a:rPr>
              <a:t>2 x Dual     LSI 9207-8E</a:t>
            </a:r>
          </a:p>
          <a:p>
            <a:pPr marL="342900" indent="-342900" algn="r">
              <a:buFont typeface="Arial" panose="020B0604020202020204" pitchFamily="34" charset="0"/>
              <a:buChar char="•"/>
            </a:pPr>
            <a:r>
              <a:rPr lang="en-GB" sz="2400" b="1" dirty="0">
                <a:solidFill>
                  <a:srgbClr val="FFFFFF"/>
                </a:solidFill>
              </a:rPr>
              <a:t>1 x Dual  10GB NVGRE </a:t>
            </a:r>
          </a:p>
          <a:p>
            <a:pPr algn="r"/>
            <a:r>
              <a:rPr lang="en-GB" sz="2400" b="1" dirty="0">
                <a:solidFill>
                  <a:srgbClr val="FFFFFF"/>
                </a:solidFill>
              </a:rPr>
              <a:t>   2 x Dual   10Gb RDMA  </a:t>
            </a:r>
          </a:p>
          <a:p>
            <a:pPr marL="571500" indent="-571500" algn="ctr">
              <a:buFont typeface="Arial" panose="020B0604020202020204" pitchFamily="34" charset="0"/>
              <a:buChar char="•"/>
            </a:pPr>
            <a:endParaRPr lang="en-GB" sz="2400" b="1" dirty="0">
              <a:solidFill>
                <a:srgbClr val="FFFFFF"/>
              </a:solidFill>
            </a:endParaRPr>
          </a:p>
          <a:p>
            <a:pPr marL="571500" indent="-571500" algn="ctr">
              <a:buFont typeface="Arial" panose="020B0604020202020204" pitchFamily="34" charset="0"/>
              <a:buChar char="•"/>
            </a:pPr>
            <a:endParaRPr lang="en-GB" sz="2800" b="1" dirty="0" smtClean="0">
              <a:solidFill>
                <a:srgbClr val="FFFFFF"/>
              </a:solidFill>
            </a:endParaRPr>
          </a:p>
          <a:p>
            <a:pPr marL="571500" indent="-571500" algn="ctr">
              <a:buFont typeface="Arial" panose="020B0604020202020204" pitchFamily="34" charset="0"/>
              <a:buChar char="•"/>
            </a:pPr>
            <a:endParaRPr lang="en-GB" sz="4000" b="1" dirty="0">
              <a:solidFill>
                <a:srgbClr val="FFFFFF"/>
              </a:solidFill>
            </a:endParaRPr>
          </a:p>
          <a:p>
            <a:pPr marL="571500" indent="-571500" algn="ctr">
              <a:buFont typeface="Arial" panose="020B0604020202020204" pitchFamily="34" charset="0"/>
              <a:buChar char="•"/>
            </a:pPr>
            <a:endParaRPr lang="en-GB" sz="4000" b="1" dirty="0" smtClean="0">
              <a:solidFill>
                <a:srgbClr val="FFFFFF"/>
              </a:solidFill>
            </a:endParaRPr>
          </a:p>
          <a:p>
            <a:pPr algn="ctr"/>
            <a:endParaRPr lang="en-GB" sz="4000" b="1" dirty="0" smtClean="0">
              <a:solidFill>
                <a:srgbClr val="FFFFFF"/>
              </a:solidFill>
            </a:endParaRPr>
          </a:p>
          <a:p>
            <a:pPr marL="571500" indent="-571500" algn="ctr">
              <a:buFont typeface="Arial" panose="020B0604020202020204" pitchFamily="34" charset="0"/>
              <a:buChar char="•"/>
            </a:pPr>
            <a:endParaRPr lang="en-GB" sz="4000" b="1" dirty="0" smtClean="0">
              <a:solidFill>
                <a:srgbClr val="FFFFFF"/>
              </a:solidFill>
            </a:endParaRPr>
          </a:p>
          <a:p>
            <a:pPr marL="742950" indent="-742950">
              <a:buFont typeface="+mj-lt"/>
              <a:buAutoNum type="arabicPeriod"/>
            </a:pPr>
            <a:endParaRPr lang="en-GB" sz="4000" b="1" dirty="0" smtClean="0">
              <a:solidFill>
                <a:srgbClr val="FFFFFF"/>
              </a:solidFill>
            </a:endParaRPr>
          </a:p>
          <a:p>
            <a:pPr algn="ctr"/>
            <a:r>
              <a:rPr lang="en-GB" sz="4000" b="1" dirty="0" smtClean="0">
                <a:solidFill>
                  <a:srgbClr val="FFFFFF"/>
                </a:solidFill>
              </a:rPr>
              <a:t> </a:t>
            </a:r>
            <a:endParaRPr lang="en-GB" sz="4000" b="1" dirty="0">
              <a:solidFill>
                <a:srgbClr val="FFFFFF"/>
              </a:solidFill>
            </a:endParaRPr>
          </a:p>
        </p:txBody>
      </p:sp>
    </p:spTree>
    <p:extLst>
      <p:ext uri="{BB962C8B-B14F-4D97-AF65-F5344CB8AC3E}">
        <p14:creationId xmlns:p14="http://schemas.microsoft.com/office/powerpoint/2010/main" val="3980116544"/>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ounded Rectangle 53"/>
          <p:cNvSpPr/>
          <p:nvPr/>
        </p:nvSpPr>
        <p:spPr bwMode="auto">
          <a:xfrm>
            <a:off x="2077775" y="1193006"/>
            <a:ext cx="8172910"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0" y="34544"/>
            <a:ext cx="12436475" cy="870430"/>
          </a:xfrm>
        </p:spPr>
        <p:txBody>
          <a:bodyPr>
            <a:noAutofit/>
          </a:bodyPr>
          <a:lstStyle/>
          <a:p>
            <a:pPr algn="ctr"/>
            <a:r>
              <a:rPr lang="en-US" sz="4000" b="1" dirty="0" smtClean="0"/>
              <a:t>Dell +Storage Spaces Tested  NIC’s for RDMA and NVGRE</a:t>
            </a:r>
            <a:endParaRPr lang="en-US" sz="4000" b="1" dirty="0"/>
          </a:p>
        </p:txBody>
      </p:sp>
      <p:sp>
        <p:nvSpPr>
          <p:cNvPr id="37" name="Title 1"/>
          <p:cNvSpPr txBox="1">
            <a:spLocks/>
          </p:cNvSpPr>
          <p:nvPr/>
        </p:nvSpPr>
        <p:spPr>
          <a:xfrm>
            <a:off x="826836" y="1186672"/>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654991" y="904974"/>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 </a:t>
            </a:r>
            <a:endParaRPr lang="en-GB" sz="4000" dirty="0">
              <a:solidFill>
                <a:srgbClr val="FFFFFF"/>
              </a:solidFill>
            </a:endParaRPr>
          </a:p>
        </p:txBody>
      </p:sp>
      <p:sp>
        <p:nvSpPr>
          <p:cNvPr id="50" name="TextBox 49"/>
          <p:cNvSpPr txBox="1"/>
          <p:nvPr/>
        </p:nvSpPr>
        <p:spPr>
          <a:xfrm>
            <a:off x="4283167" y="1265014"/>
            <a:ext cx="4095310" cy="374871"/>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GB" b="1" dirty="0">
                <a:solidFill>
                  <a:srgbClr val="0072C6"/>
                </a:solidFill>
              </a:rPr>
              <a:t> </a:t>
            </a:r>
            <a:r>
              <a:rPr lang="en-GB" b="1" dirty="0" smtClean="0">
                <a:solidFill>
                  <a:srgbClr val="0072C6"/>
                </a:solidFill>
              </a:rPr>
              <a:t>Connect-X3  for NVGRE and ROCE </a:t>
            </a:r>
            <a:endParaRPr lang="en-US" b="1" dirty="0">
              <a:solidFill>
                <a:srgbClr val="0072C6"/>
              </a:solidFill>
            </a:endParaRPr>
          </a:p>
        </p:txBody>
      </p:sp>
      <p:sp>
        <p:nvSpPr>
          <p:cNvPr id="65" name="TextBox 64"/>
          <p:cNvSpPr txBox="1"/>
          <p:nvPr/>
        </p:nvSpPr>
        <p:spPr>
          <a:xfrm>
            <a:off x="4283166" y="1625054"/>
            <a:ext cx="4095311"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Firmware 2.31  Driver 4.8  </a:t>
            </a:r>
            <a:endParaRPr lang="en-US" b="1" dirty="0">
              <a:solidFill>
                <a:srgbClr val="006699"/>
              </a:solidFill>
            </a:endParaRPr>
          </a:p>
        </p:txBody>
      </p:sp>
      <p:sp>
        <p:nvSpPr>
          <p:cNvPr id="31" name="Rounded Rectangle 30"/>
          <p:cNvSpPr/>
          <p:nvPr/>
        </p:nvSpPr>
        <p:spPr bwMode="auto">
          <a:xfrm>
            <a:off x="2077775" y="4073326"/>
            <a:ext cx="8172910"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Title 1"/>
          <p:cNvSpPr txBox="1">
            <a:spLocks/>
          </p:cNvSpPr>
          <p:nvPr/>
        </p:nvSpPr>
        <p:spPr>
          <a:xfrm>
            <a:off x="826836" y="6227174"/>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3" name="Title 1"/>
          <p:cNvSpPr txBox="1">
            <a:spLocks/>
          </p:cNvSpPr>
          <p:nvPr/>
        </p:nvSpPr>
        <p:spPr>
          <a:xfrm>
            <a:off x="654991" y="2682805"/>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 </a:t>
            </a:r>
            <a:endParaRPr lang="en-GB" sz="4000" dirty="0">
              <a:solidFill>
                <a:srgbClr val="FFFFFF"/>
              </a:solidFill>
            </a:endParaRPr>
          </a:p>
        </p:txBody>
      </p:sp>
      <p:sp>
        <p:nvSpPr>
          <p:cNvPr id="35" name="TextBox 34"/>
          <p:cNvSpPr txBox="1"/>
          <p:nvPr/>
        </p:nvSpPr>
        <p:spPr>
          <a:xfrm>
            <a:off x="4283167" y="4350304"/>
            <a:ext cx="3427253"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T520 for </a:t>
            </a:r>
            <a:r>
              <a:rPr lang="en-GB" b="1" dirty="0" err="1" smtClean="0">
                <a:solidFill>
                  <a:srgbClr val="505050"/>
                </a:solidFill>
              </a:rPr>
              <a:t>iWARP</a:t>
            </a:r>
            <a:endParaRPr lang="en-US" b="1" dirty="0">
              <a:solidFill>
                <a:srgbClr val="0072C6"/>
              </a:solidFill>
            </a:endParaRPr>
          </a:p>
        </p:txBody>
      </p:sp>
      <p:sp>
        <p:nvSpPr>
          <p:cNvPr id="39" name="TextBox 38"/>
          <p:cNvSpPr txBox="1"/>
          <p:nvPr/>
        </p:nvSpPr>
        <p:spPr>
          <a:xfrm>
            <a:off x="4283166" y="4725175"/>
            <a:ext cx="3427254"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Driver </a:t>
            </a:r>
            <a:r>
              <a:rPr lang="en-GB" b="1" dirty="0">
                <a:solidFill>
                  <a:srgbClr val="505050"/>
                </a:solidFill>
              </a:rPr>
              <a:t>5.0.0.29</a:t>
            </a:r>
            <a:endParaRPr lang="en-US" b="1" dirty="0">
              <a:solidFill>
                <a:srgbClr val="505050"/>
              </a:solidFill>
            </a:endParaRPr>
          </a:p>
        </p:txBody>
      </p:sp>
      <p:pic>
        <p:nvPicPr>
          <p:cNvPr id="2050" name="Picture 2" descr="Mellanox Technologie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6151" y="1337022"/>
            <a:ext cx="2095500" cy="571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chelsio.com/wp-content/themes/chelsio/images/logo-new.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638" y="4350304"/>
            <a:ext cx="1914525" cy="78105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236638" y="2705174"/>
            <a:ext cx="7956886" cy="1292662"/>
          </a:xfrm>
          <a:prstGeom prst="rect">
            <a:avLst/>
          </a:prstGeom>
          <a:noFill/>
        </p:spPr>
        <p:txBody>
          <a:bodyPr wrap="square" lIns="182880" tIns="146304" rIns="182880" bIns="146304" rtlCol="0">
            <a:spAutoFit/>
          </a:bodyPr>
          <a:lstStyle/>
          <a:p>
            <a:pPr>
              <a:lnSpc>
                <a:spcPct val="90000"/>
              </a:lnSpc>
              <a:spcAft>
                <a:spcPts val="600"/>
              </a:spcAft>
            </a:pPr>
            <a:r>
              <a:rPr lang="en-GB" sz="2400" dirty="0" err="1" smtClean="0">
                <a:gradFill>
                  <a:gsLst>
                    <a:gs pos="2917">
                      <a:srgbClr val="FFFFFF"/>
                    </a:gs>
                    <a:gs pos="30000">
                      <a:srgbClr val="FFFFFF"/>
                    </a:gs>
                  </a:gsLst>
                  <a:lin ang="5400000" scaled="0"/>
                </a:gradFill>
              </a:rPr>
              <a:t>Mellanox</a:t>
            </a:r>
            <a:r>
              <a:rPr lang="en-GB" sz="2400" dirty="0" smtClean="0">
                <a:gradFill>
                  <a:gsLst>
                    <a:gs pos="2917">
                      <a:srgbClr val="FFFFFF"/>
                    </a:gs>
                    <a:gs pos="30000">
                      <a:srgbClr val="FFFFFF"/>
                    </a:gs>
                  </a:gsLst>
                  <a:lin ang="5400000" scaled="0"/>
                </a:gradFill>
              </a:rPr>
              <a:t> Connect –X3 is ideal for Teamed 10GB with NVGRE offload and Dell Blade Hyper-V Compute solutions</a:t>
            </a:r>
          </a:p>
        </p:txBody>
      </p:sp>
      <p:sp>
        <p:nvSpPr>
          <p:cNvPr id="23" name="TextBox 22"/>
          <p:cNvSpPr txBox="1"/>
          <p:nvPr/>
        </p:nvSpPr>
        <p:spPr>
          <a:xfrm>
            <a:off x="2146151" y="5585552"/>
            <a:ext cx="7956886" cy="960263"/>
          </a:xfrm>
          <a:prstGeom prst="rect">
            <a:avLst/>
          </a:prstGeom>
          <a:noFill/>
        </p:spPr>
        <p:txBody>
          <a:bodyPr wrap="square" lIns="182880" tIns="146304" rIns="182880" bIns="146304" rtlCol="0">
            <a:spAutoFit/>
          </a:bodyPr>
          <a:lstStyle/>
          <a:p>
            <a:pPr>
              <a:lnSpc>
                <a:spcPct val="90000"/>
              </a:lnSpc>
              <a:spcAft>
                <a:spcPts val="600"/>
              </a:spcAft>
            </a:pPr>
            <a:r>
              <a:rPr lang="en-GB" sz="2400" dirty="0" err="1" smtClean="0">
                <a:gradFill>
                  <a:gsLst>
                    <a:gs pos="2917">
                      <a:srgbClr val="FFFFFF"/>
                    </a:gs>
                    <a:gs pos="30000">
                      <a:srgbClr val="FFFFFF"/>
                    </a:gs>
                  </a:gsLst>
                  <a:lin ang="5400000" scaled="0"/>
                </a:gradFill>
              </a:rPr>
              <a:t>Chelsio</a:t>
            </a:r>
            <a:r>
              <a:rPr lang="en-GB" sz="2400" dirty="0" smtClean="0">
                <a:gradFill>
                  <a:gsLst>
                    <a:gs pos="2917">
                      <a:srgbClr val="FFFFFF"/>
                    </a:gs>
                    <a:gs pos="30000">
                      <a:srgbClr val="FFFFFF"/>
                    </a:gs>
                  </a:gsLst>
                  <a:lin ang="5400000" scaled="0"/>
                </a:gradFill>
              </a:rPr>
              <a:t> T520 is ideal for </a:t>
            </a:r>
            <a:r>
              <a:rPr lang="en-GB" sz="2400" dirty="0" err="1" smtClean="0">
                <a:gradFill>
                  <a:gsLst>
                    <a:gs pos="2917">
                      <a:srgbClr val="FFFFFF"/>
                    </a:gs>
                    <a:gs pos="30000">
                      <a:srgbClr val="FFFFFF"/>
                    </a:gs>
                  </a:gsLst>
                  <a:lin ang="5400000" scaled="0"/>
                </a:gradFill>
              </a:rPr>
              <a:t>iWARP</a:t>
            </a:r>
            <a:r>
              <a:rPr lang="en-GB" sz="2400" dirty="0" smtClean="0">
                <a:gradFill>
                  <a:gsLst>
                    <a:gs pos="2917">
                      <a:srgbClr val="FFFFFF"/>
                    </a:gs>
                    <a:gs pos="30000">
                      <a:srgbClr val="FFFFFF"/>
                    </a:gs>
                  </a:gsLst>
                  <a:lin ang="5400000" scaled="0"/>
                </a:gradFill>
              </a:rPr>
              <a:t> RDMA 10GB and Dell Rack Hyper-V Compute solutions</a:t>
            </a:r>
          </a:p>
        </p:txBody>
      </p:sp>
      <p:sp>
        <p:nvSpPr>
          <p:cNvPr id="14" name="TextBox 13"/>
          <p:cNvSpPr txBox="1"/>
          <p:nvPr/>
        </p:nvSpPr>
        <p:spPr>
          <a:xfrm>
            <a:off x="3049884" y="1985094"/>
            <a:ext cx="7143639" cy="871008"/>
          </a:xfrm>
          <a:prstGeom prst="rect">
            <a:avLst/>
          </a:prstGeom>
          <a:noFill/>
        </p:spPr>
        <p:txBody>
          <a:bodyPr wrap="square" lIns="182880" tIns="146304" rIns="182880" bIns="146304" rtlCol="0">
            <a:spAutoFit/>
          </a:bodyPr>
          <a:lstStyle/>
          <a:p>
            <a:pPr>
              <a:lnSpc>
                <a:spcPct val="90000"/>
              </a:lnSpc>
              <a:spcAft>
                <a:spcPts val="600"/>
              </a:spcAft>
            </a:pPr>
            <a:r>
              <a:rPr lang="en-GB" dirty="0">
                <a:solidFill>
                  <a:srgbClr val="FFFFFF"/>
                </a:solidFill>
              </a:rPr>
              <a:t>Network Virtualization using Generic Routing </a:t>
            </a:r>
            <a:r>
              <a:rPr lang="en-GB" dirty="0" smtClean="0">
                <a:solidFill>
                  <a:srgbClr val="FFFFFF"/>
                </a:solidFill>
              </a:rPr>
              <a:t>Encapsulation</a:t>
            </a:r>
          </a:p>
          <a:p>
            <a:pPr>
              <a:lnSpc>
                <a:spcPct val="90000"/>
              </a:lnSpc>
              <a:spcAft>
                <a:spcPts val="600"/>
              </a:spcAft>
            </a:pPr>
            <a:r>
              <a:rPr lang="en-GB" dirty="0">
                <a:solidFill>
                  <a:srgbClr val="FFFFFF"/>
                </a:solidFill>
              </a:rPr>
              <a:t>RDMA over Converged Ethernet (</a:t>
            </a:r>
            <a:r>
              <a:rPr lang="en-GB" dirty="0" err="1">
                <a:solidFill>
                  <a:srgbClr val="FFFFFF"/>
                </a:solidFill>
              </a:rPr>
              <a:t>RoCE</a:t>
            </a:r>
            <a:r>
              <a:rPr lang="en-GB" dirty="0">
                <a:solidFill>
                  <a:srgbClr val="FFFFFF"/>
                </a:solidFill>
              </a:rPr>
              <a:t>)</a:t>
            </a:r>
            <a:endParaRPr lang="en-GB"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2960162594"/>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050" y="2125661"/>
            <a:ext cx="6402388" cy="1155577"/>
          </a:xfrm>
        </p:spPr>
        <p:txBody>
          <a:bodyPr/>
          <a:lstStyle/>
          <a:p>
            <a:r>
              <a:rPr lang="en-GB" sz="3600" dirty="0" smtClean="0"/>
              <a:t>Dell Storage </a:t>
            </a:r>
            <a:r>
              <a:rPr lang="en-GB" sz="3600" dirty="0"/>
              <a:t>Spaces: </a:t>
            </a:r>
            <a:r>
              <a:rPr lang="en-GB" sz="3600" dirty="0" smtClean="0"/>
              <a:t/>
            </a:r>
            <a:br>
              <a:rPr lang="en-GB" sz="3600" dirty="0" smtClean="0"/>
            </a:br>
            <a:r>
              <a:rPr lang="en-GB" sz="3600" dirty="0" smtClean="0"/>
              <a:t>An </a:t>
            </a:r>
            <a:r>
              <a:rPr lang="en-GB" sz="3600" dirty="0"/>
              <a:t>End-to-End </a:t>
            </a:r>
            <a:r>
              <a:rPr lang="en-GB" sz="3600" dirty="0" smtClean="0"/>
              <a:t>Solution</a:t>
            </a:r>
            <a:r>
              <a:rPr lang="en-GB" sz="2800" dirty="0"/>
              <a:t/>
            </a:r>
            <a:br>
              <a:rPr lang="en-GB" sz="2800" dirty="0"/>
            </a:br>
            <a:r>
              <a:rPr lang="en-GB" sz="2800" dirty="0" smtClean="0"/>
              <a:t>CDP-B291</a:t>
            </a:r>
            <a:br>
              <a:rPr lang="en-GB" sz="2800" dirty="0" smtClean="0"/>
            </a:br>
            <a:r>
              <a:rPr lang="en-GB" sz="2800" dirty="0"/>
              <a:t/>
            </a:r>
            <a:br>
              <a:rPr lang="en-GB" sz="2800" dirty="0"/>
            </a:br>
            <a:r>
              <a:rPr lang="en-GB" sz="2800" dirty="0" smtClean="0"/>
              <a:t/>
            </a:r>
            <a:br>
              <a:rPr lang="en-GB" sz="2800" dirty="0" smtClean="0"/>
            </a:br>
            <a:r>
              <a:rPr lang="en-GB" sz="2800" dirty="0"/>
              <a:t/>
            </a:r>
            <a:br>
              <a:rPr lang="en-GB" sz="2800" dirty="0"/>
            </a:br>
            <a:r>
              <a:rPr lang="en-GB" sz="2800" dirty="0" smtClean="0"/>
              <a:t/>
            </a:r>
            <a:br>
              <a:rPr lang="en-GB" sz="2800" dirty="0" smtClean="0"/>
            </a:br>
            <a:r>
              <a:rPr lang="en-GB" sz="2800" dirty="0"/>
              <a:t/>
            </a:r>
            <a:br>
              <a:rPr lang="en-GB" sz="2800" dirty="0"/>
            </a:br>
            <a:endParaRPr lang="en-US" sz="2800" dirty="0"/>
          </a:p>
        </p:txBody>
      </p:sp>
      <p:sp>
        <p:nvSpPr>
          <p:cNvPr id="3" name="Text Placeholder 2"/>
          <p:cNvSpPr>
            <a:spLocks noGrp="1"/>
          </p:cNvSpPr>
          <p:nvPr>
            <p:ph type="body" sz="quarter" idx="14"/>
          </p:nvPr>
        </p:nvSpPr>
        <p:spPr>
          <a:xfrm>
            <a:off x="274638" y="3539217"/>
            <a:ext cx="6015607" cy="2468331"/>
          </a:xfrm>
        </p:spPr>
        <p:txBody>
          <a:bodyPr/>
          <a:lstStyle/>
          <a:p>
            <a:r>
              <a:rPr lang="en-US" sz="2200" dirty="0" smtClean="0"/>
              <a:t>Terry Storey</a:t>
            </a:r>
          </a:p>
          <a:p>
            <a:r>
              <a:rPr lang="en-US" sz="2200" dirty="0" smtClean="0"/>
              <a:t>Dell Principal Architect</a:t>
            </a:r>
          </a:p>
          <a:p>
            <a:r>
              <a:rPr lang="en-US" sz="2200" dirty="0" smtClean="0"/>
              <a:t>Cloud &amp; Data Center Solutions </a:t>
            </a:r>
          </a:p>
          <a:p>
            <a:pPr>
              <a:spcBef>
                <a:spcPts val="1200"/>
              </a:spcBef>
            </a:pPr>
            <a:r>
              <a:rPr lang="en-US" sz="2200" dirty="0" smtClean="0"/>
              <a:t>Lee Harrisons </a:t>
            </a:r>
          </a:p>
          <a:p>
            <a:r>
              <a:rPr lang="en-US" sz="2200" dirty="0" smtClean="0"/>
              <a:t>Infrastructure Architect </a:t>
            </a:r>
          </a:p>
          <a:p>
            <a:r>
              <a:rPr lang="en-US" sz="2200" dirty="0" err="1" smtClean="0"/>
              <a:t>Fasthosts</a:t>
            </a:r>
            <a:r>
              <a:rPr lang="en-US" sz="2200" dirty="0" smtClean="0"/>
              <a:t> UK LTD</a:t>
            </a:r>
          </a:p>
          <a:p>
            <a:r>
              <a:rPr lang="en-US" sz="2200" dirty="0" smtClean="0"/>
              <a:t> </a:t>
            </a:r>
            <a:endParaRPr lang="en-US" sz="2200"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endParaRPr lang="en-GB" sz="2000" dirty="0"/>
          </a:p>
          <a:p>
            <a:pPr>
              <a:buClr>
                <a:srgbClr val="FFFFFF"/>
              </a:buClr>
            </a:pPr>
            <a:endParaRPr lang="en-US" sz="2000" dirty="0"/>
          </a:p>
        </p:txBody>
      </p:sp>
    </p:spTree>
    <p:extLst>
      <p:ext uri="{BB962C8B-B14F-4D97-AF65-F5344CB8AC3E}">
        <p14:creationId xmlns:p14="http://schemas.microsoft.com/office/powerpoint/2010/main" val="391030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852" y="1744662"/>
            <a:ext cx="6781799" cy="2025170"/>
          </a:xfrm>
        </p:spPr>
        <p:txBody>
          <a:bodyPr>
            <a:noAutofit/>
          </a:bodyPr>
          <a:lstStyle/>
          <a:p>
            <a:pPr marL="236393" lvl="1" indent="-236393">
              <a:lnSpc>
                <a:spcPct val="120000"/>
              </a:lnSpc>
              <a:spcBef>
                <a:spcPts val="816"/>
              </a:spcBef>
              <a:buFont typeface="Arial"/>
              <a:buChar char="•"/>
            </a:pPr>
            <a:r>
              <a:rPr lang="en-US" sz="1904" b="1" dirty="0">
                <a:solidFill>
                  <a:schemeClr val="tx1"/>
                </a:solidFill>
              </a:rPr>
              <a:t>InfiniBand and Ethernet solutions</a:t>
            </a:r>
          </a:p>
          <a:p>
            <a:pPr marL="696227" lvl="1" indent="-226679">
              <a:lnSpc>
                <a:spcPct val="120000"/>
              </a:lnSpc>
              <a:spcBef>
                <a:spcPts val="816"/>
              </a:spcBef>
            </a:pPr>
            <a:r>
              <a:rPr lang="en-US" sz="1632" dirty="0">
                <a:solidFill>
                  <a:schemeClr val="tx1"/>
                </a:solidFill>
              </a:rPr>
              <a:t>Up to 54Gb/s InfiniBand or 40Gb/s Ethernet per port</a:t>
            </a:r>
          </a:p>
          <a:p>
            <a:pPr marL="696227" lvl="1" indent="-226679">
              <a:lnSpc>
                <a:spcPct val="120000"/>
              </a:lnSpc>
              <a:spcBef>
                <a:spcPts val="816"/>
              </a:spcBef>
            </a:pPr>
            <a:r>
              <a:rPr lang="en-US" sz="1632" dirty="0">
                <a:solidFill>
                  <a:schemeClr val="tx1"/>
                </a:solidFill>
              </a:rPr>
              <a:t>Single or dual port cards, configured as InfiniBand or Ethernet (</a:t>
            </a:r>
            <a:r>
              <a:rPr lang="en-US" sz="1632" dirty="0" err="1">
                <a:solidFill>
                  <a:schemeClr val="tx1"/>
                </a:solidFill>
              </a:rPr>
              <a:t>RoCE</a:t>
            </a:r>
            <a:r>
              <a:rPr lang="en-US" sz="1632" dirty="0">
                <a:solidFill>
                  <a:schemeClr val="tx1"/>
                </a:solidFill>
              </a:rPr>
              <a:t>)</a:t>
            </a:r>
            <a:br>
              <a:rPr lang="en-US" sz="1632" dirty="0">
                <a:solidFill>
                  <a:schemeClr val="tx1"/>
                </a:solidFill>
              </a:rPr>
            </a:br>
            <a:r>
              <a:rPr lang="en-US" sz="1632" dirty="0">
                <a:solidFill>
                  <a:schemeClr val="tx1">
                    <a:alpha val="99000"/>
                  </a:schemeClr>
                </a:solidFill>
              </a:rPr>
              <a:t>(PCIe bus limits performance for 2x40GbE and 2x54GbIB)</a:t>
            </a:r>
            <a:endParaRPr lang="en-US" sz="1632" dirty="0">
              <a:solidFill>
                <a:schemeClr val="tx1"/>
              </a:solidFill>
            </a:endParaRPr>
          </a:p>
          <a:p>
            <a:pPr marL="696227" lvl="1" indent="-226679">
              <a:lnSpc>
                <a:spcPct val="120000"/>
              </a:lnSpc>
              <a:spcBef>
                <a:spcPts val="816"/>
              </a:spcBef>
            </a:pPr>
            <a:r>
              <a:rPr lang="en-US" sz="1632" dirty="0">
                <a:solidFill>
                  <a:schemeClr val="tx1"/>
                </a:solidFill>
              </a:rPr>
              <a:t>Low latency, Low CPU overhead, RDMA</a:t>
            </a:r>
          </a:p>
          <a:p>
            <a:pPr marL="696227" lvl="1" indent="-226679">
              <a:lnSpc>
                <a:spcPct val="120000"/>
              </a:lnSpc>
              <a:spcBef>
                <a:spcPts val="816"/>
              </a:spcBef>
            </a:pPr>
            <a:r>
              <a:rPr lang="en-US" sz="1632" dirty="0">
                <a:solidFill>
                  <a:schemeClr val="tx1"/>
                </a:solidFill>
              </a:rPr>
              <a:t>End-to-end solutions (adapters, switches, cables), including InfiniBand to Ethernet Gateways for seamless operation</a:t>
            </a:r>
          </a:p>
          <a:p>
            <a:pPr marL="696227" lvl="1" indent="-226679">
              <a:lnSpc>
                <a:spcPct val="120000"/>
              </a:lnSpc>
              <a:spcBef>
                <a:spcPts val="816"/>
              </a:spcBef>
            </a:pPr>
            <a:r>
              <a:rPr lang="en-US" sz="1632" dirty="0">
                <a:solidFill>
                  <a:schemeClr val="tx1"/>
                </a:solidFill>
              </a:rPr>
              <a:t>Inbox drivers for Windows Server 2012 and Windows Server 2012 R2</a:t>
            </a:r>
          </a:p>
          <a:p>
            <a:pPr marL="236393" indent="-236393">
              <a:lnSpc>
                <a:spcPct val="120000"/>
              </a:lnSpc>
              <a:spcBef>
                <a:spcPts val="816"/>
              </a:spcBef>
            </a:pPr>
            <a:r>
              <a:rPr lang="en-US" sz="1632" dirty="0">
                <a:solidFill>
                  <a:schemeClr val="tx1"/>
                </a:solidFill>
              </a:rPr>
              <a:t> </a:t>
            </a:r>
            <a:r>
              <a:rPr lang="en-US" sz="1904" b="1" dirty="0">
                <a:solidFill>
                  <a:schemeClr val="tx1"/>
                </a:solidFill>
              </a:rPr>
              <a:t>For more information:</a:t>
            </a:r>
          </a:p>
          <a:p>
            <a:pPr marL="644414" lvl="1" indent="-236393">
              <a:lnSpc>
                <a:spcPct val="120000"/>
              </a:lnSpc>
              <a:spcBef>
                <a:spcPts val="816"/>
              </a:spcBef>
            </a:pPr>
            <a:r>
              <a:rPr lang="en-US" sz="1632" dirty="0">
                <a:hlinkClick r:id="rId2"/>
              </a:rPr>
              <a:t>http://www.mellanox.com/content/pages.php?pg=file_server</a:t>
            </a:r>
            <a:r>
              <a:rPr lang="en-US" sz="1632" dirty="0"/>
              <a:t> </a:t>
            </a:r>
          </a:p>
        </p:txBody>
      </p:sp>
      <p:sp>
        <p:nvSpPr>
          <p:cNvPr id="2" name="Title 1"/>
          <p:cNvSpPr>
            <a:spLocks noGrp="1"/>
          </p:cNvSpPr>
          <p:nvPr>
            <p:ph type="title"/>
          </p:nvPr>
        </p:nvSpPr>
        <p:spPr/>
        <p:txBody>
          <a:bodyPr>
            <a:noAutofit/>
          </a:bodyPr>
          <a:lstStyle/>
          <a:p>
            <a:r>
              <a:rPr lang="en-US" sz="3672" dirty="0"/>
              <a:t>Mellanox </a:t>
            </a:r>
            <a:r>
              <a:rPr lang="en-US" sz="3672" dirty="0" err="1"/>
              <a:t>ConnectX</a:t>
            </a:r>
            <a:r>
              <a:rPr lang="en-US" sz="3672" dirty="0"/>
              <a:t>®-</a:t>
            </a:r>
            <a:r>
              <a:rPr lang="en-US" sz="3672" dirty="0" smtClean="0"/>
              <a:t>3Pro </a:t>
            </a:r>
            <a:r>
              <a:rPr lang="en-US" sz="3672" dirty="0"/>
              <a:t>dual-Port </a:t>
            </a:r>
            <a:r>
              <a:rPr lang="en-US" sz="3672" dirty="0" smtClean="0"/>
              <a:t>Adapter with VPI</a:t>
            </a:r>
            <a:br>
              <a:rPr lang="en-US" sz="3672" dirty="0" smtClean="0"/>
            </a:br>
            <a:r>
              <a:rPr lang="en-US" sz="3672" dirty="0" smtClean="0"/>
              <a:t>(InfiniBand </a:t>
            </a:r>
            <a:r>
              <a:rPr lang="en-US" sz="3672" dirty="0"/>
              <a:t>and </a:t>
            </a:r>
            <a:r>
              <a:rPr lang="en-US" sz="3672" dirty="0" err="1" smtClean="0"/>
              <a:t>RoCE</a:t>
            </a:r>
            <a:r>
              <a:rPr lang="en-US" sz="3672" dirty="0" smtClean="0"/>
              <a:t>)</a:t>
            </a:r>
            <a:endParaRPr lang="en-US" sz="3672" dirty="0"/>
          </a:p>
        </p:txBody>
      </p:sp>
      <p:pic>
        <p:nvPicPr>
          <p:cNvPr id="4" name="Picture 3"/>
          <p:cNvPicPr>
            <a:picLocks noChangeAspect="1"/>
          </p:cNvPicPr>
          <p:nvPr/>
        </p:nvPicPr>
        <p:blipFill>
          <a:blip r:embed="rId3">
            <a:clrChange>
              <a:clrFrom>
                <a:srgbClr val="000000"/>
              </a:clrFrom>
              <a:clrTo>
                <a:srgbClr val="000000">
                  <a:alpha val="0"/>
                </a:srgbClr>
              </a:clrTo>
            </a:clrChange>
          </a:blip>
          <a:stretch>
            <a:fillRect/>
          </a:stretch>
        </p:blipFill>
        <p:spPr>
          <a:xfrm>
            <a:off x="7208837" y="1744662"/>
            <a:ext cx="4895101" cy="3596400"/>
          </a:xfrm>
          <a:prstGeom prst="rect">
            <a:avLst/>
          </a:prstGeom>
        </p:spPr>
      </p:pic>
    </p:spTree>
    <p:extLst>
      <p:ext uri="{BB962C8B-B14F-4D97-AF65-F5344CB8AC3E}">
        <p14:creationId xmlns:p14="http://schemas.microsoft.com/office/powerpoint/2010/main" val="160244877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type="body" sz="quarter" idx="10"/>
          </p:nvPr>
        </p:nvSpPr>
        <p:spPr>
          <a:xfrm>
            <a:off x="305308" y="1592262"/>
            <a:ext cx="6705599" cy="2025170"/>
          </a:xfrm>
        </p:spPr>
        <p:txBody>
          <a:bodyPr>
            <a:noAutofit/>
          </a:bodyPr>
          <a:lstStyle/>
          <a:p>
            <a:pPr>
              <a:spcBef>
                <a:spcPts val="816"/>
              </a:spcBef>
            </a:pPr>
            <a:r>
              <a:rPr lang="en-US" sz="1904" dirty="0">
                <a:solidFill>
                  <a:schemeClr val="tx1">
                    <a:alpha val="99000"/>
                  </a:schemeClr>
                </a:solidFill>
              </a:rPr>
              <a:t>10GbE available in dual port and quad port models</a:t>
            </a:r>
          </a:p>
          <a:p>
            <a:pPr>
              <a:spcBef>
                <a:spcPts val="816"/>
              </a:spcBef>
            </a:pPr>
            <a:r>
              <a:rPr lang="en-US" sz="1904" dirty="0">
                <a:solidFill>
                  <a:schemeClr val="tx1">
                    <a:alpha val="99000"/>
                  </a:schemeClr>
                </a:solidFill>
              </a:rPr>
              <a:t>40GbE available in single and dual port models </a:t>
            </a:r>
            <a:br>
              <a:rPr lang="en-US" sz="1904" dirty="0">
                <a:solidFill>
                  <a:schemeClr val="tx1">
                    <a:alpha val="99000"/>
                  </a:schemeClr>
                </a:solidFill>
              </a:rPr>
            </a:br>
            <a:r>
              <a:rPr lang="en-US" sz="1904" dirty="0">
                <a:solidFill>
                  <a:schemeClr val="tx1">
                    <a:alpha val="99000"/>
                  </a:schemeClr>
                </a:solidFill>
              </a:rPr>
              <a:t>(PCIe bus limits performance for 2x40GbE)</a:t>
            </a:r>
          </a:p>
          <a:p>
            <a:pPr>
              <a:spcBef>
                <a:spcPts val="816"/>
              </a:spcBef>
            </a:pPr>
            <a:r>
              <a:rPr lang="en-US" sz="1904" dirty="0">
                <a:solidFill>
                  <a:schemeClr val="tx1">
                    <a:alpha val="99000"/>
                  </a:schemeClr>
                </a:solidFill>
              </a:rPr>
              <a:t>Built on TCP/IP and IETF </a:t>
            </a:r>
            <a:r>
              <a:rPr lang="en-US" sz="1904" dirty="0" err="1">
                <a:solidFill>
                  <a:schemeClr val="tx1">
                    <a:alpha val="99000"/>
                  </a:schemeClr>
                </a:solidFill>
              </a:rPr>
              <a:t>iWARP</a:t>
            </a:r>
            <a:r>
              <a:rPr lang="en-US" sz="1904" dirty="0">
                <a:solidFill>
                  <a:schemeClr val="tx1">
                    <a:alpha val="99000"/>
                  </a:schemeClr>
                </a:solidFill>
              </a:rPr>
              <a:t> RDMA Standards</a:t>
            </a:r>
          </a:p>
          <a:p>
            <a:pPr>
              <a:spcBef>
                <a:spcPts val="816"/>
              </a:spcBef>
            </a:pPr>
            <a:r>
              <a:rPr lang="en-US" sz="1904" dirty="0">
                <a:solidFill>
                  <a:schemeClr val="tx1">
                    <a:alpha val="99000"/>
                  </a:schemeClr>
                </a:solidFill>
              </a:rPr>
              <a:t>Routable –use the solution across the entire data center</a:t>
            </a:r>
          </a:p>
          <a:p>
            <a:pPr>
              <a:spcBef>
                <a:spcPts val="816"/>
              </a:spcBef>
            </a:pPr>
            <a:r>
              <a:rPr lang="en-US" sz="1904" dirty="0">
                <a:solidFill>
                  <a:schemeClr val="tx1">
                    <a:alpha val="99000"/>
                  </a:schemeClr>
                </a:solidFill>
              </a:rPr>
              <a:t>Compatible with existing Ethernet switch infrastructure</a:t>
            </a:r>
          </a:p>
          <a:p>
            <a:pPr>
              <a:spcBef>
                <a:spcPts val="816"/>
              </a:spcBef>
            </a:pPr>
            <a:r>
              <a:rPr lang="en-US" sz="1904" dirty="0">
                <a:solidFill>
                  <a:schemeClr val="tx1">
                    <a:alpha val="99000"/>
                  </a:schemeClr>
                </a:solidFill>
              </a:rPr>
              <a:t>SFP+ with </a:t>
            </a:r>
            <a:r>
              <a:rPr lang="en-US" sz="1904" dirty="0" err="1">
                <a:solidFill>
                  <a:schemeClr val="tx1">
                    <a:alpha val="99000"/>
                  </a:schemeClr>
                </a:solidFill>
              </a:rPr>
              <a:t>twinax</a:t>
            </a:r>
            <a:r>
              <a:rPr lang="en-US" sz="1904" dirty="0">
                <a:solidFill>
                  <a:schemeClr val="tx1">
                    <a:alpha val="99000"/>
                  </a:schemeClr>
                </a:solidFill>
              </a:rPr>
              <a:t> passive cables for 10GbE connections</a:t>
            </a:r>
          </a:p>
          <a:p>
            <a:pPr>
              <a:spcBef>
                <a:spcPts val="816"/>
              </a:spcBef>
            </a:pPr>
            <a:r>
              <a:rPr lang="en-US" sz="1904" dirty="0">
                <a:solidFill>
                  <a:schemeClr val="tx1">
                    <a:alpha val="99000"/>
                  </a:schemeClr>
                </a:solidFill>
              </a:rPr>
              <a:t>QSFP option for the quad port 10GbE or 40GbE</a:t>
            </a:r>
          </a:p>
          <a:p>
            <a:pPr>
              <a:spcBef>
                <a:spcPts val="816"/>
              </a:spcBef>
            </a:pPr>
            <a:r>
              <a:rPr lang="en-US" sz="1904" dirty="0">
                <a:solidFill>
                  <a:schemeClr val="tx1">
                    <a:alpha val="99000"/>
                  </a:schemeClr>
                </a:solidFill>
              </a:rPr>
              <a:t>Short-reach and long-reach optic modules available</a:t>
            </a:r>
          </a:p>
          <a:p>
            <a:pPr>
              <a:spcBef>
                <a:spcPts val="816"/>
              </a:spcBef>
            </a:pPr>
            <a:r>
              <a:rPr lang="en-US" sz="1904" dirty="0">
                <a:solidFill>
                  <a:schemeClr val="tx1">
                    <a:alpha val="99000"/>
                  </a:schemeClr>
                </a:solidFill>
              </a:rPr>
              <a:t>Inbox drivers </a:t>
            </a:r>
            <a:r>
              <a:rPr lang="en-US" sz="1904" dirty="0" smtClean="0">
                <a:solidFill>
                  <a:schemeClr val="tx1">
                    <a:alpha val="99000"/>
                  </a:schemeClr>
                </a:solidFill>
              </a:rPr>
              <a:t>for SMB </a:t>
            </a:r>
            <a:r>
              <a:rPr lang="en-US" sz="1904" dirty="0">
                <a:solidFill>
                  <a:schemeClr val="tx1">
                    <a:alpha val="99000"/>
                  </a:schemeClr>
                </a:solidFill>
              </a:rPr>
              <a:t>Direct in Windows Server 2012 R2</a:t>
            </a:r>
          </a:p>
          <a:p>
            <a:pPr>
              <a:spcBef>
                <a:spcPts val="816"/>
              </a:spcBef>
            </a:pPr>
            <a:r>
              <a:rPr lang="en-US" sz="1904" dirty="0">
                <a:solidFill>
                  <a:schemeClr val="tx1">
                    <a:alpha val="99000"/>
                  </a:schemeClr>
                </a:solidFill>
              </a:rPr>
              <a:t>Details at </a:t>
            </a:r>
            <a:r>
              <a:rPr lang="en-US" sz="1904" dirty="0">
                <a:solidFill>
                  <a:schemeClr val="tx1">
                    <a:alpha val="99000"/>
                  </a:schemeClr>
                </a:solidFill>
                <a:hlinkClick r:id="rId2"/>
              </a:rPr>
              <a:t>http://www.chelsio.com/wp-content/uploads/2011/07/ProductSelector-0312.pdf</a:t>
            </a:r>
            <a:endParaRPr lang="en-US" sz="1904" dirty="0">
              <a:solidFill>
                <a:schemeClr val="tx1">
                  <a:alpha val="99000"/>
                </a:schemeClr>
              </a:solidFill>
            </a:endParaRPr>
          </a:p>
        </p:txBody>
      </p:sp>
      <p:sp>
        <p:nvSpPr>
          <p:cNvPr id="5" name="Title 4"/>
          <p:cNvSpPr>
            <a:spLocks noGrp="1"/>
          </p:cNvSpPr>
          <p:nvPr>
            <p:ph type="title"/>
          </p:nvPr>
        </p:nvSpPr>
        <p:spPr/>
        <p:txBody>
          <a:bodyPr>
            <a:noAutofit/>
          </a:bodyPr>
          <a:lstStyle/>
          <a:p>
            <a:r>
              <a:rPr lang="en-US" sz="4400" dirty="0" smtClean="0"/>
              <a:t>Chelsio T4/T5 lines of Ethernet Adapters (</a:t>
            </a:r>
            <a:r>
              <a:rPr lang="en-US" sz="4400" dirty="0" err="1" smtClean="0"/>
              <a:t>iWARP</a:t>
            </a:r>
            <a:r>
              <a:rPr lang="en-US" sz="4400" dirty="0" smtClean="0"/>
              <a:t>)</a:t>
            </a:r>
            <a:endParaRPr lang="en-US" sz="4400" dirty="0"/>
          </a:p>
        </p:txBody>
      </p:sp>
      <p:pic>
        <p:nvPicPr>
          <p:cNvPr id="1027" name="Picture 3"/>
          <p:cNvPicPr>
            <a:picLocks noChangeAspect="1" noChangeArrowheads="1"/>
          </p:cNvPicPr>
          <p:nvPr/>
        </p:nvPicPr>
        <p:blipFill>
          <a:blip r:embed="rId3"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7170948" y="1803126"/>
            <a:ext cx="5183437" cy="3831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497018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ounded Rectangle 53"/>
          <p:cNvSpPr/>
          <p:nvPr/>
        </p:nvSpPr>
        <p:spPr bwMode="auto">
          <a:xfrm>
            <a:off x="2077775" y="1090338"/>
            <a:ext cx="8172910"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0" y="34544"/>
            <a:ext cx="12436475" cy="870430"/>
          </a:xfrm>
        </p:spPr>
        <p:txBody>
          <a:bodyPr>
            <a:noAutofit/>
          </a:bodyPr>
          <a:lstStyle/>
          <a:p>
            <a:pPr algn="ctr"/>
            <a:r>
              <a:rPr lang="en-US" sz="4000" b="1" dirty="0" smtClean="0"/>
              <a:t>Dell + Storage Spaces Tested  Switches </a:t>
            </a:r>
            <a:endParaRPr lang="en-US" sz="4000" b="1" dirty="0"/>
          </a:p>
        </p:txBody>
      </p:sp>
      <p:sp>
        <p:nvSpPr>
          <p:cNvPr id="37" name="Title 1"/>
          <p:cNvSpPr txBox="1">
            <a:spLocks/>
          </p:cNvSpPr>
          <p:nvPr/>
        </p:nvSpPr>
        <p:spPr>
          <a:xfrm>
            <a:off x="826836" y="760958"/>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654991" y="904974"/>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 </a:t>
            </a:r>
            <a:endParaRPr lang="en-GB" sz="4000" dirty="0">
              <a:solidFill>
                <a:srgbClr val="FFFFFF"/>
              </a:solidFill>
            </a:endParaRPr>
          </a:p>
        </p:txBody>
      </p:sp>
      <p:sp>
        <p:nvSpPr>
          <p:cNvPr id="50" name="TextBox 49"/>
          <p:cNvSpPr txBox="1"/>
          <p:nvPr/>
        </p:nvSpPr>
        <p:spPr>
          <a:xfrm>
            <a:off x="4283167" y="1367316"/>
            <a:ext cx="4095310"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a:solidFill>
                  <a:srgbClr val="0072C6"/>
                </a:solidFill>
              </a:rPr>
              <a:t>  </a:t>
            </a:r>
            <a:r>
              <a:rPr lang="en-GB" b="1" dirty="0" smtClean="0">
                <a:solidFill>
                  <a:srgbClr val="0072C6"/>
                </a:solidFill>
              </a:rPr>
              <a:t>S4810  10GB/40GB Switch</a:t>
            </a:r>
            <a:endParaRPr lang="en-US" b="1" dirty="0">
              <a:solidFill>
                <a:srgbClr val="0072C6"/>
              </a:solidFill>
            </a:endParaRPr>
          </a:p>
        </p:txBody>
      </p:sp>
      <p:sp>
        <p:nvSpPr>
          <p:cNvPr id="65" name="TextBox 64"/>
          <p:cNvSpPr txBox="1"/>
          <p:nvPr/>
        </p:nvSpPr>
        <p:spPr>
          <a:xfrm>
            <a:off x="4283166" y="1742187"/>
            <a:ext cx="4095311"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48 x 10GB Ports and 4 x 40GB Ports</a:t>
            </a:r>
            <a:endParaRPr lang="en-US" b="1" dirty="0">
              <a:solidFill>
                <a:srgbClr val="006699"/>
              </a:solidFill>
            </a:endParaRPr>
          </a:p>
        </p:txBody>
      </p:sp>
      <p:sp>
        <p:nvSpPr>
          <p:cNvPr id="31" name="Rounded Rectangle 30"/>
          <p:cNvSpPr/>
          <p:nvPr/>
        </p:nvSpPr>
        <p:spPr bwMode="auto">
          <a:xfrm>
            <a:off x="2077775" y="3034554"/>
            <a:ext cx="8172910"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Title 1"/>
          <p:cNvSpPr txBox="1">
            <a:spLocks/>
          </p:cNvSpPr>
          <p:nvPr/>
        </p:nvSpPr>
        <p:spPr>
          <a:xfrm>
            <a:off x="826836" y="2705174"/>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3" name="Title 1"/>
          <p:cNvSpPr txBox="1">
            <a:spLocks/>
          </p:cNvSpPr>
          <p:nvPr/>
        </p:nvSpPr>
        <p:spPr>
          <a:xfrm>
            <a:off x="654991" y="2580137"/>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 </a:t>
            </a:r>
            <a:endParaRPr lang="en-GB" sz="4000" dirty="0">
              <a:solidFill>
                <a:srgbClr val="FFFFFF"/>
              </a:solidFill>
            </a:endParaRPr>
          </a:p>
        </p:txBody>
      </p:sp>
      <p:sp>
        <p:nvSpPr>
          <p:cNvPr id="35" name="TextBox 34"/>
          <p:cNvSpPr txBox="1"/>
          <p:nvPr/>
        </p:nvSpPr>
        <p:spPr>
          <a:xfrm>
            <a:off x="4283167" y="3311532"/>
            <a:ext cx="4095310"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S6000 10GB/40GB  Switch</a:t>
            </a:r>
            <a:endParaRPr lang="en-US" b="1" dirty="0">
              <a:solidFill>
                <a:srgbClr val="0072C6"/>
              </a:solidFill>
            </a:endParaRPr>
          </a:p>
        </p:txBody>
      </p:sp>
      <p:sp>
        <p:nvSpPr>
          <p:cNvPr id="39" name="TextBox 38"/>
          <p:cNvSpPr txBox="1"/>
          <p:nvPr/>
        </p:nvSpPr>
        <p:spPr>
          <a:xfrm>
            <a:off x="4283165" y="3686404"/>
            <a:ext cx="4095311" cy="624170"/>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32 x Ports of 40GB or 96 x 10GB Ports  and 8 x 40GB Ports</a:t>
            </a:r>
            <a:endParaRPr lang="en-US" b="1" dirty="0">
              <a:solidFill>
                <a:srgbClr val="006699"/>
              </a:solidFill>
            </a:endParaRPr>
          </a:p>
        </p:txBody>
      </p:sp>
      <p:pic>
        <p:nvPicPr>
          <p:cNvPr id="18" name="Picture 8"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3822" y="1430102"/>
            <a:ext cx="855533" cy="62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8"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9300" y="3437104"/>
            <a:ext cx="855533" cy="62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ounded Rectangle 19"/>
          <p:cNvSpPr/>
          <p:nvPr/>
        </p:nvSpPr>
        <p:spPr bwMode="auto">
          <a:xfrm>
            <a:off x="2077775" y="4924777"/>
            <a:ext cx="8172910" cy="151222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p:cNvSpPr txBox="1"/>
          <p:nvPr/>
        </p:nvSpPr>
        <p:spPr>
          <a:xfrm>
            <a:off x="4283167" y="5201755"/>
            <a:ext cx="3427253"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Z9500 10GB 40GB  Switch</a:t>
            </a:r>
            <a:endParaRPr lang="en-US" b="1" dirty="0">
              <a:solidFill>
                <a:srgbClr val="0072C6"/>
              </a:solidFill>
            </a:endParaRPr>
          </a:p>
        </p:txBody>
      </p:sp>
      <p:sp>
        <p:nvSpPr>
          <p:cNvPr id="22" name="TextBox 21"/>
          <p:cNvSpPr txBox="1"/>
          <p:nvPr/>
        </p:nvSpPr>
        <p:spPr>
          <a:xfrm>
            <a:off x="4283166" y="5576626"/>
            <a:ext cx="3427254" cy="624170"/>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132 x Ports of 40GB or 528 x Ports of 1GB/10GB</a:t>
            </a:r>
            <a:endParaRPr lang="en-US" b="1" dirty="0">
              <a:solidFill>
                <a:srgbClr val="006699"/>
              </a:solidFill>
            </a:endParaRPr>
          </a:p>
        </p:txBody>
      </p:sp>
      <p:pic>
        <p:nvPicPr>
          <p:cNvPr id="23" name="Picture 8"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9300" y="5327327"/>
            <a:ext cx="855533" cy="62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1935163"/>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ounded Rectangle 53"/>
          <p:cNvSpPr/>
          <p:nvPr/>
        </p:nvSpPr>
        <p:spPr bwMode="auto">
          <a:xfrm>
            <a:off x="2077775" y="1480980"/>
            <a:ext cx="8172910" cy="1296202"/>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0" y="34544"/>
            <a:ext cx="12436475" cy="870430"/>
          </a:xfrm>
        </p:spPr>
        <p:txBody>
          <a:bodyPr>
            <a:noAutofit/>
          </a:bodyPr>
          <a:lstStyle/>
          <a:p>
            <a:pPr algn="ctr"/>
            <a:r>
              <a:rPr lang="en-US" sz="3600" b="1" dirty="0" smtClean="0"/>
              <a:t>Dell  + Storage Spaces  and Compute for Density </a:t>
            </a:r>
            <a:br>
              <a:rPr lang="en-US" sz="3600" b="1" dirty="0" smtClean="0"/>
            </a:br>
            <a:r>
              <a:rPr lang="en-US" sz="3600" b="1" dirty="0" smtClean="0"/>
              <a:t>Windows 2012 R2 Hyper-V  Certified </a:t>
            </a:r>
            <a:endParaRPr lang="en-US" sz="3600" b="1" dirty="0"/>
          </a:p>
        </p:txBody>
      </p:sp>
      <p:sp>
        <p:nvSpPr>
          <p:cNvPr id="37" name="Title 1"/>
          <p:cNvSpPr txBox="1">
            <a:spLocks/>
          </p:cNvSpPr>
          <p:nvPr/>
        </p:nvSpPr>
        <p:spPr>
          <a:xfrm>
            <a:off x="826836" y="760958"/>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654991" y="904974"/>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 </a:t>
            </a:r>
            <a:endParaRPr lang="en-GB" sz="4000" dirty="0">
              <a:solidFill>
                <a:srgbClr val="FFFFFF"/>
              </a:solidFill>
            </a:endParaRPr>
          </a:p>
        </p:txBody>
      </p:sp>
      <p:sp>
        <p:nvSpPr>
          <p:cNvPr id="50" name="TextBox 49"/>
          <p:cNvSpPr txBox="1"/>
          <p:nvPr/>
        </p:nvSpPr>
        <p:spPr>
          <a:xfrm>
            <a:off x="4283167" y="1754181"/>
            <a:ext cx="4095310"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12G PowerEdge C6220 II</a:t>
            </a:r>
            <a:endParaRPr lang="en-US" b="1" dirty="0">
              <a:solidFill>
                <a:srgbClr val="0072C6"/>
              </a:solidFill>
            </a:endParaRPr>
          </a:p>
        </p:txBody>
      </p:sp>
      <p:sp>
        <p:nvSpPr>
          <p:cNvPr id="65" name="TextBox 64"/>
          <p:cNvSpPr txBox="1"/>
          <p:nvPr/>
        </p:nvSpPr>
        <p:spPr>
          <a:xfrm>
            <a:off x="4283166" y="2114221"/>
            <a:ext cx="4095311"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4 x Servers in a 2U</a:t>
            </a:r>
            <a:endParaRPr lang="en-US" b="1" dirty="0">
              <a:solidFill>
                <a:srgbClr val="006699"/>
              </a:solidFill>
            </a:endParaRPr>
          </a:p>
        </p:txBody>
      </p:sp>
      <p:sp>
        <p:nvSpPr>
          <p:cNvPr id="31" name="Rounded Rectangle 30"/>
          <p:cNvSpPr/>
          <p:nvPr/>
        </p:nvSpPr>
        <p:spPr bwMode="auto">
          <a:xfrm>
            <a:off x="2077775" y="2921198"/>
            <a:ext cx="8172910" cy="122413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Title 1"/>
          <p:cNvSpPr txBox="1">
            <a:spLocks/>
          </p:cNvSpPr>
          <p:nvPr/>
        </p:nvSpPr>
        <p:spPr>
          <a:xfrm>
            <a:off x="826836" y="3023866"/>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3" name="Title 1"/>
          <p:cNvSpPr txBox="1">
            <a:spLocks/>
          </p:cNvSpPr>
          <p:nvPr/>
        </p:nvSpPr>
        <p:spPr>
          <a:xfrm>
            <a:off x="654991" y="2898829"/>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dirty="0" smtClean="0">
                <a:solidFill>
                  <a:srgbClr val="FFFFFF"/>
                </a:solidFill>
              </a:rPr>
              <a:t> </a:t>
            </a:r>
            <a:endParaRPr lang="en-GB" sz="4000" dirty="0">
              <a:solidFill>
                <a:srgbClr val="FFFFFF"/>
              </a:solidFill>
            </a:endParaRPr>
          </a:p>
        </p:txBody>
      </p:sp>
      <p:sp>
        <p:nvSpPr>
          <p:cNvPr id="35" name="TextBox 34"/>
          <p:cNvSpPr txBox="1"/>
          <p:nvPr/>
        </p:nvSpPr>
        <p:spPr>
          <a:xfrm>
            <a:off x="4283167" y="3198176"/>
            <a:ext cx="4095310"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12G M620/ 13G M630  Blade</a:t>
            </a:r>
            <a:endParaRPr lang="en-US" b="1" dirty="0">
              <a:solidFill>
                <a:srgbClr val="0072C6"/>
              </a:solidFill>
            </a:endParaRPr>
          </a:p>
        </p:txBody>
      </p:sp>
      <p:sp>
        <p:nvSpPr>
          <p:cNvPr id="39" name="TextBox 38"/>
          <p:cNvSpPr txBox="1"/>
          <p:nvPr/>
        </p:nvSpPr>
        <p:spPr>
          <a:xfrm>
            <a:off x="4283165" y="3569270"/>
            <a:ext cx="4095311"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16 Blades in a Chassis </a:t>
            </a:r>
            <a:endParaRPr lang="en-US" b="1" dirty="0">
              <a:solidFill>
                <a:srgbClr val="006699"/>
              </a:solidFill>
            </a:endParaRPr>
          </a:p>
        </p:txBody>
      </p:sp>
      <p:pic>
        <p:nvPicPr>
          <p:cNvPr id="18" name="Picture 8"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3822" y="1604720"/>
            <a:ext cx="855533" cy="62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8"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9300" y="3323748"/>
            <a:ext cx="855533" cy="62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ounded Rectangle 19"/>
          <p:cNvSpPr/>
          <p:nvPr/>
        </p:nvSpPr>
        <p:spPr bwMode="auto">
          <a:xfrm>
            <a:off x="2077775" y="4289350"/>
            <a:ext cx="8172910" cy="122413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p:cNvSpPr txBox="1"/>
          <p:nvPr/>
        </p:nvSpPr>
        <p:spPr>
          <a:xfrm>
            <a:off x="4283167" y="4566328"/>
            <a:ext cx="4095309"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13G Higher Density  Rack to Come  </a:t>
            </a:r>
            <a:endParaRPr lang="en-US" b="1" dirty="0">
              <a:solidFill>
                <a:srgbClr val="0072C6"/>
              </a:solidFill>
            </a:endParaRPr>
          </a:p>
        </p:txBody>
      </p:sp>
      <p:sp>
        <p:nvSpPr>
          <p:cNvPr id="22" name="TextBox 21"/>
          <p:cNvSpPr txBox="1"/>
          <p:nvPr/>
        </p:nvSpPr>
        <p:spPr>
          <a:xfrm>
            <a:off x="4283166" y="4941199"/>
            <a:ext cx="4095310"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8 x Servers in a 2U  </a:t>
            </a:r>
            <a:endParaRPr lang="en-US" b="1" dirty="0">
              <a:solidFill>
                <a:srgbClr val="006699"/>
              </a:solidFill>
            </a:endParaRPr>
          </a:p>
        </p:txBody>
      </p:sp>
      <p:pic>
        <p:nvPicPr>
          <p:cNvPr id="23" name="Picture 8"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9300" y="4691900"/>
            <a:ext cx="855533" cy="50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p:cNvSpPr/>
          <p:nvPr/>
        </p:nvSpPr>
        <p:spPr bwMode="auto">
          <a:xfrm>
            <a:off x="2077775" y="5661760"/>
            <a:ext cx="8172910" cy="1224136"/>
          </a:xfrm>
          <a:prstGeom prst="roundRect">
            <a:avLst/>
          </a:prstGeom>
          <a:solidFill>
            <a:schemeClr val="accent1"/>
          </a:solidFill>
          <a:ln>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TextBox 28"/>
          <p:cNvSpPr txBox="1"/>
          <p:nvPr/>
        </p:nvSpPr>
        <p:spPr>
          <a:xfrm>
            <a:off x="4283167" y="5938738"/>
            <a:ext cx="4095309"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GB" b="1" dirty="0" smtClean="0">
                <a:solidFill>
                  <a:srgbClr val="505050"/>
                </a:solidFill>
              </a:rPr>
              <a:t>13G Higher Density Blade  to Come </a:t>
            </a:r>
            <a:endParaRPr lang="en-US" b="1" dirty="0">
              <a:solidFill>
                <a:srgbClr val="0072C6"/>
              </a:solidFill>
            </a:endParaRPr>
          </a:p>
        </p:txBody>
      </p:sp>
      <p:sp>
        <p:nvSpPr>
          <p:cNvPr id="30" name="TextBox 29"/>
          <p:cNvSpPr txBox="1"/>
          <p:nvPr/>
        </p:nvSpPr>
        <p:spPr>
          <a:xfrm>
            <a:off x="4283166" y="6313609"/>
            <a:ext cx="4095310" cy="374871"/>
          </a:xfrm>
          <a:prstGeom prst="rect">
            <a:avLst/>
          </a:prstGeom>
          <a:solidFill>
            <a:schemeClr val="tx1">
              <a:lumMod val="95000"/>
            </a:schemeClr>
          </a:solidFill>
        </p:spPr>
        <p:txBody>
          <a:bodyPr wrap="square" lIns="124358" tIns="62179" rIns="124358" bIns="62179" rtlCol="0">
            <a:spAutoFit/>
          </a:bodyPr>
          <a:lstStyle/>
          <a:p>
            <a:pPr algn="ctr">
              <a:lnSpc>
                <a:spcPct val="90000"/>
              </a:lnSpc>
              <a:buClr>
                <a:srgbClr val="505050"/>
              </a:buClr>
            </a:pPr>
            <a:r>
              <a:rPr lang="en-US" b="1" dirty="0" smtClean="0">
                <a:solidFill>
                  <a:srgbClr val="006699"/>
                </a:solidFill>
              </a:rPr>
              <a:t>32 Blades in a Chassis </a:t>
            </a:r>
            <a:endParaRPr lang="en-US" b="1" dirty="0">
              <a:solidFill>
                <a:srgbClr val="006699"/>
              </a:solidFill>
            </a:endParaRPr>
          </a:p>
        </p:txBody>
      </p:sp>
      <p:pic>
        <p:nvPicPr>
          <p:cNvPr id="34" name="Picture 8"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9300" y="6064310"/>
            <a:ext cx="855533" cy="50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5829223"/>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489200"/>
            <a:ext cx="12436475" cy="1770062"/>
          </a:xfrm>
        </p:spPr>
        <p:txBody>
          <a:bodyPr/>
          <a:lstStyle/>
          <a:p>
            <a:pPr algn="ctr"/>
            <a:r>
              <a:rPr lang="en-GB" sz="8000" dirty="0" smtClean="0"/>
              <a:t>Bringing it all Together !</a:t>
            </a:r>
            <a:endParaRPr lang="en-GB" sz="8000" dirty="0"/>
          </a:p>
        </p:txBody>
      </p:sp>
    </p:spTree>
    <p:extLst>
      <p:ext uri="{BB962C8B-B14F-4D97-AF65-F5344CB8AC3E}">
        <p14:creationId xmlns:p14="http://schemas.microsoft.com/office/powerpoint/2010/main" val="63039219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 name="Straight Connector 204"/>
          <p:cNvCxnSpPr/>
          <p:nvPr/>
        </p:nvCxnSpPr>
        <p:spPr>
          <a:xfrm>
            <a:off x="3779034" y="3908459"/>
            <a:ext cx="321312" cy="343396"/>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207" name="Straight Connector 206"/>
          <p:cNvCxnSpPr/>
          <p:nvPr/>
        </p:nvCxnSpPr>
        <p:spPr>
          <a:xfrm>
            <a:off x="3779035" y="3908458"/>
            <a:ext cx="402900" cy="240441"/>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208" name="Straight Connector 207"/>
          <p:cNvCxnSpPr/>
          <p:nvPr/>
        </p:nvCxnSpPr>
        <p:spPr>
          <a:xfrm>
            <a:off x="3779035" y="3908460"/>
            <a:ext cx="311210" cy="54037"/>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90" name="Straight Connector 189"/>
          <p:cNvCxnSpPr>
            <a:stCxn id="243" idx="1"/>
            <a:endCxn id="301" idx="3"/>
          </p:cNvCxnSpPr>
          <p:nvPr/>
        </p:nvCxnSpPr>
        <p:spPr>
          <a:xfrm flipH="1" flipV="1">
            <a:off x="9766535" y="2676184"/>
            <a:ext cx="504287" cy="1162553"/>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191" name="Straight Connector 190"/>
          <p:cNvCxnSpPr>
            <a:stCxn id="179" idx="1"/>
            <a:endCxn id="300" idx="3"/>
          </p:cNvCxnSpPr>
          <p:nvPr/>
        </p:nvCxnSpPr>
        <p:spPr>
          <a:xfrm flipH="1">
            <a:off x="9766535" y="1999730"/>
            <a:ext cx="498298" cy="358340"/>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192" name="Straight Connector 191"/>
          <p:cNvCxnSpPr>
            <a:stCxn id="200" idx="1"/>
            <a:endCxn id="301" idx="3"/>
          </p:cNvCxnSpPr>
          <p:nvPr/>
        </p:nvCxnSpPr>
        <p:spPr>
          <a:xfrm flipH="1">
            <a:off x="9766534" y="2489603"/>
            <a:ext cx="489917" cy="186581"/>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172" name="Straight Connector 171"/>
          <p:cNvCxnSpPr>
            <a:stCxn id="299" idx="1"/>
          </p:cNvCxnSpPr>
          <p:nvPr/>
        </p:nvCxnSpPr>
        <p:spPr>
          <a:xfrm flipH="1" flipV="1">
            <a:off x="6391027" y="1741517"/>
            <a:ext cx="1247649" cy="400558"/>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386" name="Straight Connector 385"/>
          <p:cNvCxnSpPr>
            <a:stCxn id="259" idx="1"/>
            <a:endCxn id="301" idx="3"/>
          </p:cNvCxnSpPr>
          <p:nvPr/>
        </p:nvCxnSpPr>
        <p:spPr>
          <a:xfrm flipH="1" flipV="1">
            <a:off x="9766535" y="2676186"/>
            <a:ext cx="496190" cy="2495388"/>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376" name="Straight Connector 375"/>
          <p:cNvCxnSpPr>
            <a:stCxn id="238" idx="1"/>
            <a:endCxn id="300" idx="3"/>
          </p:cNvCxnSpPr>
          <p:nvPr/>
        </p:nvCxnSpPr>
        <p:spPr>
          <a:xfrm flipH="1" flipV="1">
            <a:off x="9766534" y="2358070"/>
            <a:ext cx="512668" cy="990794"/>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380" name="Straight Connector 379"/>
          <p:cNvCxnSpPr>
            <a:stCxn id="254" idx="1"/>
            <a:endCxn id="300" idx="3"/>
          </p:cNvCxnSpPr>
          <p:nvPr/>
        </p:nvCxnSpPr>
        <p:spPr>
          <a:xfrm flipH="1" flipV="1">
            <a:off x="9766534" y="2358069"/>
            <a:ext cx="504571" cy="2323629"/>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321" name="Straight Connector 320"/>
          <p:cNvCxnSpPr>
            <a:stCxn id="294" idx="1"/>
            <a:endCxn id="126" idx="3"/>
          </p:cNvCxnSpPr>
          <p:nvPr/>
        </p:nvCxnSpPr>
        <p:spPr>
          <a:xfrm flipH="1">
            <a:off x="7290690" y="2447067"/>
            <a:ext cx="356728" cy="940209"/>
          </a:xfrm>
          <a:prstGeom prst="line">
            <a:avLst/>
          </a:prstGeom>
          <a:ln w="12700">
            <a:solidFill>
              <a:schemeClr val="tx1">
                <a:lumMod val="65000"/>
              </a:schemeClr>
            </a:solidFill>
          </a:ln>
        </p:spPr>
        <p:style>
          <a:lnRef idx="3">
            <a:schemeClr val="accent6"/>
          </a:lnRef>
          <a:fillRef idx="0">
            <a:schemeClr val="accent6"/>
          </a:fillRef>
          <a:effectRef idx="2">
            <a:schemeClr val="accent6"/>
          </a:effectRef>
          <a:fontRef idx="minor">
            <a:schemeClr val="tx1"/>
          </a:fontRef>
        </p:style>
      </p:cxnSp>
      <p:cxnSp>
        <p:nvCxnSpPr>
          <p:cNvPr id="331" name="Straight Connector 330"/>
          <p:cNvCxnSpPr>
            <a:stCxn id="296" idx="1"/>
            <a:endCxn id="127" idx="3"/>
          </p:cNvCxnSpPr>
          <p:nvPr/>
        </p:nvCxnSpPr>
        <p:spPr>
          <a:xfrm flipH="1">
            <a:off x="7277417" y="2699566"/>
            <a:ext cx="358767" cy="1502673"/>
          </a:xfrm>
          <a:prstGeom prst="line">
            <a:avLst/>
          </a:prstGeom>
          <a:ln w="12700">
            <a:solidFill>
              <a:schemeClr val="tx1">
                <a:lumMod val="65000"/>
              </a:schemeClr>
            </a:solidFill>
          </a:ln>
        </p:spPr>
        <p:style>
          <a:lnRef idx="3">
            <a:schemeClr val="accent6"/>
          </a:lnRef>
          <a:fillRef idx="0">
            <a:schemeClr val="accent6"/>
          </a:fillRef>
          <a:effectRef idx="2">
            <a:schemeClr val="accent6"/>
          </a:effectRef>
          <a:fontRef idx="minor">
            <a:schemeClr val="tx1"/>
          </a:fontRef>
        </p:style>
      </p:cxnSp>
      <p:cxnSp>
        <p:nvCxnSpPr>
          <p:cNvPr id="315" name="Straight Connector 314"/>
          <p:cNvCxnSpPr>
            <a:endCxn id="126" idx="1"/>
          </p:cNvCxnSpPr>
          <p:nvPr/>
        </p:nvCxnSpPr>
        <p:spPr>
          <a:xfrm flipV="1">
            <a:off x="6312593" y="3387275"/>
            <a:ext cx="514017" cy="324836"/>
          </a:xfrm>
          <a:prstGeom prst="line">
            <a:avLst/>
          </a:prstGeom>
          <a:ln w="12700">
            <a:solidFill>
              <a:schemeClr val="tx1">
                <a:lumMod val="65000"/>
              </a:schemeClr>
            </a:solidFill>
          </a:ln>
        </p:spPr>
        <p:style>
          <a:lnRef idx="3">
            <a:schemeClr val="accent6"/>
          </a:lnRef>
          <a:fillRef idx="0">
            <a:schemeClr val="accent6"/>
          </a:fillRef>
          <a:effectRef idx="2">
            <a:schemeClr val="accent6"/>
          </a:effectRef>
          <a:fontRef idx="minor">
            <a:schemeClr val="tx1"/>
          </a:fontRef>
        </p:style>
      </p:cxnSp>
      <p:cxnSp>
        <p:nvCxnSpPr>
          <p:cNvPr id="318" name="Straight Connector 317"/>
          <p:cNvCxnSpPr>
            <a:endCxn id="126" idx="1"/>
          </p:cNvCxnSpPr>
          <p:nvPr/>
        </p:nvCxnSpPr>
        <p:spPr>
          <a:xfrm flipV="1">
            <a:off x="6213707" y="3387275"/>
            <a:ext cx="612906" cy="226017"/>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323" name="Straight Connector 322"/>
          <p:cNvCxnSpPr>
            <a:endCxn id="127" idx="1"/>
          </p:cNvCxnSpPr>
          <p:nvPr/>
        </p:nvCxnSpPr>
        <p:spPr>
          <a:xfrm>
            <a:off x="6307590" y="3895851"/>
            <a:ext cx="505750" cy="306387"/>
          </a:xfrm>
          <a:prstGeom prst="line">
            <a:avLst/>
          </a:prstGeom>
          <a:ln w="12700">
            <a:solidFill>
              <a:schemeClr val="tx1">
                <a:lumMod val="65000"/>
              </a:schemeClr>
            </a:solidFill>
          </a:ln>
        </p:spPr>
        <p:style>
          <a:lnRef idx="3">
            <a:schemeClr val="accent6"/>
          </a:lnRef>
          <a:fillRef idx="0">
            <a:schemeClr val="accent6"/>
          </a:fillRef>
          <a:effectRef idx="2">
            <a:schemeClr val="accent6"/>
          </a:effectRef>
          <a:fontRef idx="minor">
            <a:schemeClr val="tx1"/>
          </a:fontRef>
        </p:style>
      </p:cxnSp>
      <p:cxnSp>
        <p:nvCxnSpPr>
          <p:cNvPr id="326" name="Straight Connector 325"/>
          <p:cNvCxnSpPr>
            <a:endCxn id="127" idx="1"/>
          </p:cNvCxnSpPr>
          <p:nvPr/>
        </p:nvCxnSpPr>
        <p:spPr>
          <a:xfrm>
            <a:off x="6147644" y="3955471"/>
            <a:ext cx="665695" cy="246767"/>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355" name="Straight Connector 354"/>
          <p:cNvCxnSpPr>
            <a:endCxn id="126" idx="1"/>
          </p:cNvCxnSpPr>
          <p:nvPr/>
        </p:nvCxnSpPr>
        <p:spPr>
          <a:xfrm flipV="1">
            <a:off x="6195073" y="3387276"/>
            <a:ext cx="631539" cy="77166"/>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359" name="Straight Connector 358"/>
          <p:cNvCxnSpPr>
            <a:endCxn id="127" idx="1"/>
          </p:cNvCxnSpPr>
          <p:nvPr/>
        </p:nvCxnSpPr>
        <p:spPr>
          <a:xfrm>
            <a:off x="6201859" y="4099638"/>
            <a:ext cx="611479" cy="102600"/>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347" name="Straight Connector 346"/>
          <p:cNvCxnSpPr>
            <a:stCxn id="137" idx="3"/>
          </p:cNvCxnSpPr>
          <p:nvPr/>
        </p:nvCxnSpPr>
        <p:spPr>
          <a:xfrm flipV="1">
            <a:off x="3772542" y="4913196"/>
            <a:ext cx="407505" cy="291447"/>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350" name="Straight Connector 349"/>
          <p:cNvCxnSpPr>
            <a:stCxn id="137" idx="3"/>
          </p:cNvCxnSpPr>
          <p:nvPr/>
        </p:nvCxnSpPr>
        <p:spPr>
          <a:xfrm flipV="1">
            <a:off x="3772543" y="4901035"/>
            <a:ext cx="628656" cy="303607"/>
          </a:xfrm>
          <a:prstGeom prst="line">
            <a:avLst/>
          </a:prstGeom>
          <a:ln w="12700">
            <a:solidFill>
              <a:schemeClr val="bg1">
                <a:lumMod val="85000"/>
              </a:schemeClr>
            </a:solidFill>
          </a:ln>
        </p:spPr>
        <p:style>
          <a:lnRef idx="3">
            <a:schemeClr val="accent1"/>
          </a:lnRef>
          <a:fillRef idx="0">
            <a:schemeClr val="accent1"/>
          </a:fillRef>
          <a:effectRef idx="2">
            <a:schemeClr val="accent1"/>
          </a:effectRef>
          <a:fontRef idx="minor">
            <a:schemeClr val="tx1"/>
          </a:fontRef>
        </p:style>
      </p:cxnSp>
      <p:cxnSp>
        <p:nvCxnSpPr>
          <p:cNvPr id="363" name="Straight Connector 362"/>
          <p:cNvCxnSpPr>
            <a:stCxn id="138" idx="1"/>
          </p:cNvCxnSpPr>
          <p:nvPr/>
        </p:nvCxnSpPr>
        <p:spPr>
          <a:xfrm flipH="1" flipV="1">
            <a:off x="1066677" y="3139644"/>
            <a:ext cx="624507" cy="176769"/>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367" name="Straight Connector 366"/>
          <p:cNvCxnSpPr>
            <a:stCxn id="138" idx="1"/>
          </p:cNvCxnSpPr>
          <p:nvPr/>
        </p:nvCxnSpPr>
        <p:spPr>
          <a:xfrm flipH="1" flipV="1">
            <a:off x="1074586" y="3040582"/>
            <a:ext cx="616598" cy="275831"/>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370" name="Straight Connector 369"/>
          <p:cNvCxnSpPr>
            <a:stCxn id="143" idx="1"/>
          </p:cNvCxnSpPr>
          <p:nvPr/>
        </p:nvCxnSpPr>
        <p:spPr>
          <a:xfrm flipH="1">
            <a:off x="1073927" y="4673263"/>
            <a:ext cx="632950" cy="240342"/>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373" name="Straight Connector 372"/>
          <p:cNvCxnSpPr>
            <a:stCxn id="143" idx="1"/>
          </p:cNvCxnSpPr>
          <p:nvPr/>
        </p:nvCxnSpPr>
        <p:spPr>
          <a:xfrm flipH="1">
            <a:off x="1109042" y="4673263"/>
            <a:ext cx="597834" cy="329762"/>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sp>
        <p:nvSpPr>
          <p:cNvPr id="340" name="Rectangle 339"/>
          <p:cNvSpPr/>
          <p:nvPr/>
        </p:nvSpPr>
        <p:spPr>
          <a:xfrm>
            <a:off x="4389070" y="2138154"/>
            <a:ext cx="1649680" cy="2489825"/>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Hyper-V</a:t>
            </a:r>
          </a:p>
        </p:txBody>
      </p:sp>
      <p:sp>
        <p:nvSpPr>
          <p:cNvPr id="141" name="Rectangle 140"/>
          <p:cNvSpPr/>
          <p:nvPr/>
        </p:nvSpPr>
        <p:spPr>
          <a:xfrm>
            <a:off x="456087" y="2771112"/>
            <a:ext cx="460568" cy="722069"/>
          </a:xfrm>
          <a:prstGeom prst="rect">
            <a:avLst/>
          </a:prstGeom>
          <a:ln w="12700">
            <a:solidFill>
              <a:schemeClr val="bg1">
                <a:lumMod val="85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Client</a:t>
            </a:r>
          </a:p>
        </p:txBody>
      </p:sp>
      <p:sp>
        <p:nvSpPr>
          <p:cNvPr id="140" name="Rectangle 139"/>
          <p:cNvSpPr/>
          <p:nvPr/>
        </p:nvSpPr>
        <p:spPr>
          <a:xfrm>
            <a:off x="361261" y="2888514"/>
            <a:ext cx="668099" cy="722069"/>
          </a:xfrm>
          <a:prstGeom prst="rect">
            <a:avLst/>
          </a:prstGeom>
          <a:ln w="12700">
            <a:solidFill>
              <a:schemeClr val="bg1">
                <a:lumMod val="85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Client</a:t>
            </a:r>
          </a:p>
        </p:txBody>
      </p:sp>
      <p:sp>
        <p:nvSpPr>
          <p:cNvPr id="120" name="Rectangle 119"/>
          <p:cNvSpPr/>
          <p:nvPr/>
        </p:nvSpPr>
        <p:spPr>
          <a:xfrm>
            <a:off x="4288284" y="2223746"/>
            <a:ext cx="1869333" cy="2492624"/>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Hyper-V</a:t>
            </a:r>
          </a:p>
        </p:txBody>
      </p:sp>
      <p:sp>
        <p:nvSpPr>
          <p:cNvPr id="119" name="Rectangle 118"/>
          <p:cNvSpPr/>
          <p:nvPr/>
        </p:nvSpPr>
        <p:spPr>
          <a:xfrm>
            <a:off x="4169635" y="2323692"/>
            <a:ext cx="2142042" cy="2514812"/>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Hyper-V</a:t>
            </a:r>
          </a:p>
        </p:txBody>
      </p:sp>
      <p:sp>
        <p:nvSpPr>
          <p:cNvPr id="101" name="Rectangle 100"/>
          <p:cNvSpPr/>
          <p:nvPr/>
        </p:nvSpPr>
        <p:spPr>
          <a:xfrm>
            <a:off x="4046073" y="2416173"/>
            <a:ext cx="2405892" cy="2522279"/>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Hyper-V</a:t>
            </a:r>
          </a:p>
          <a:p>
            <a:pPr algn="ctr" defTabSz="932411" fontAlgn="base">
              <a:spcBef>
                <a:spcPct val="0"/>
              </a:spcBef>
              <a:spcAft>
                <a:spcPct val="0"/>
              </a:spcAft>
            </a:pPr>
            <a:r>
              <a:rPr lang="en-US" sz="1050" dirty="0">
                <a:solidFill>
                  <a:srgbClr val="000000"/>
                </a:solidFill>
              </a:rPr>
              <a:t>Host</a:t>
            </a:r>
          </a:p>
        </p:txBody>
      </p:sp>
      <p:sp>
        <p:nvSpPr>
          <p:cNvPr id="114" name="Rectangle 113"/>
          <p:cNvSpPr/>
          <p:nvPr/>
        </p:nvSpPr>
        <p:spPr>
          <a:xfrm>
            <a:off x="7786259" y="1697411"/>
            <a:ext cx="1845616" cy="119948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File</a:t>
            </a:r>
            <a:br>
              <a:rPr lang="en-US" sz="1050" dirty="0">
                <a:solidFill>
                  <a:srgbClr val="000000"/>
                </a:solidFill>
              </a:rPr>
            </a:br>
            <a:r>
              <a:rPr lang="en-US" sz="1050" dirty="0">
                <a:solidFill>
                  <a:srgbClr val="000000"/>
                </a:solidFill>
              </a:rPr>
              <a:t>Server </a:t>
            </a:r>
          </a:p>
          <a:p>
            <a:pPr algn="ctr" defTabSz="932411" fontAlgn="base">
              <a:spcBef>
                <a:spcPct val="0"/>
              </a:spcBef>
              <a:spcAft>
                <a:spcPct val="0"/>
              </a:spcAft>
            </a:pPr>
            <a:r>
              <a:rPr lang="en-US" sz="1050" dirty="0">
                <a:solidFill>
                  <a:srgbClr val="000000"/>
                </a:solidFill>
              </a:rPr>
              <a:t>2</a:t>
            </a:r>
          </a:p>
        </p:txBody>
      </p:sp>
      <p:sp>
        <p:nvSpPr>
          <p:cNvPr id="7" name="Title 6"/>
          <p:cNvSpPr>
            <a:spLocks noGrp="1"/>
          </p:cNvSpPr>
          <p:nvPr>
            <p:ph type="title"/>
          </p:nvPr>
        </p:nvSpPr>
        <p:spPr/>
        <p:txBody>
          <a:bodyPr>
            <a:noAutofit/>
          </a:bodyPr>
          <a:lstStyle/>
          <a:p>
            <a:r>
              <a:rPr lang="en-US" sz="3999" dirty="0"/>
              <a:t>Important performance-related knobs</a:t>
            </a:r>
          </a:p>
        </p:txBody>
      </p:sp>
      <p:sp>
        <p:nvSpPr>
          <p:cNvPr id="71" name="Rectangle 70"/>
          <p:cNvSpPr/>
          <p:nvPr/>
        </p:nvSpPr>
        <p:spPr>
          <a:xfrm>
            <a:off x="7789610" y="3073983"/>
            <a:ext cx="1881671" cy="245945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File</a:t>
            </a:r>
            <a:br>
              <a:rPr lang="en-US" sz="1050" dirty="0">
                <a:solidFill>
                  <a:srgbClr val="000000"/>
                </a:solidFill>
              </a:rPr>
            </a:br>
            <a:r>
              <a:rPr lang="en-US" sz="1050" dirty="0">
                <a:solidFill>
                  <a:srgbClr val="000000"/>
                </a:solidFill>
              </a:rPr>
              <a:t>Server</a:t>
            </a:r>
          </a:p>
          <a:p>
            <a:pPr algn="ctr" defTabSz="932411" fontAlgn="base">
              <a:spcBef>
                <a:spcPct val="0"/>
              </a:spcBef>
              <a:spcAft>
                <a:spcPct val="0"/>
              </a:spcAft>
            </a:pPr>
            <a:r>
              <a:rPr lang="en-US" sz="1050" dirty="0">
                <a:solidFill>
                  <a:srgbClr val="000000"/>
                </a:solidFill>
              </a:rPr>
              <a:t>1</a:t>
            </a:r>
          </a:p>
        </p:txBody>
      </p:sp>
      <p:sp>
        <p:nvSpPr>
          <p:cNvPr id="85" name="Rectangle 84"/>
          <p:cNvSpPr/>
          <p:nvPr/>
        </p:nvSpPr>
        <p:spPr>
          <a:xfrm>
            <a:off x="9223591" y="4814443"/>
            <a:ext cx="551325" cy="207120"/>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 HBA</a:t>
            </a:r>
          </a:p>
        </p:txBody>
      </p:sp>
      <p:sp>
        <p:nvSpPr>
          <p:cNvPr id="87" name="Rectangle 86"/>
          <p:cNvSpPr/>
          <p:nvPr/>
        </p:nvSpPr>
        <p:spPr>
          <a:xfrm>
            <a:off x="9223591" y="5132557"/>
            <a:ext cx="551325" cy="207120"/>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 HBA</a:t>
            </a:r>
          </a:p>
        </p:txBody>
      </p:sp>
      <p:sp>
        <p:nvSpPr>
          <p:cNvPr id="88" name="Rectangle 87"/>
          <p:cNvSpPr/>
          <p:nvPr/>
        </p:nvSpPr>
        <p:spPr>
          <a:xfrm>
            <a:off x="7721495" y="4819044"/>
            <a:ext cx="464447" cy="207120"/>
          </a:xfrm>
          <a:prstGeom prst="rect">
            <a:avLst/>
          </a:prstGeom>
          <a:solidFill>
            <a:srgbClr val="FF0000"/>
          </a:solidFill>
          <a:ln w="12700">
            <a:solidFill>
              <a:schemeClr val="bg1">
                <a:lumMod val="85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R-NIC</a:t>
            </a:r>
          </a:p>
        </p:txBody>
      </p:sp>
      <p:sp>
        <p:nvSpPr>
          <p:cNvPr id="89" name="Rectangle 88"/>
          <p:cNvSpPr/>
          <p:nvPr/>
        </p:nvSpPr>
        <p:spPr>
          <a:xfrm>
            <a:off x="7710259" y="5132557"/>
            <a:ext cx="464447" cy="207120"/>
          </a:xfrm>
          <a:prstGeom prst="rect">
            <a:avLst/>
          </a:prstGeom>
          <a:solidFill>
            <a:srgbClr val="FF0000"/>
          </a:solidFill>
          <a:ln w="12700">
            <a:solidFill>
              <a:schemeClr val="bg1">
                <a:lumMod val="85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R-NIC</a:t>
            </a:r>
          </a:p>
        </p:txBody>
      </p:sp>
      <p:sp>
        <p:nvSpPr>
          <p:cNvPr id="105" name="Rectangle 104"/>
          <p:cNvSpPr/>
          <p:nvPr/>
        </p:nvSpPr>
        <p:spPr>
          <a:xfrm>
            <a:off x="6019198" y="4261007"/>
            <a:ext cx="500881" cy="207120"/>
          </a:xfrm>
          <a:prstGeom prst="rect">
            <a:avLst/>
          </a:prstGeom>
          <a:solidFill>
            <a:srgbClr val="FF0000"/>
          </a:solidFill>
          <a:ln w="12700">
            <a:solidFill>
              <a:schemeClr val="bg1">
                <a:lumMod val="85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R-NIC</a:t>
            </a:r>
          </a:p>
        </p:txBody>
      </p:sp>
      <p:sp>
        <p:nvSpPr>
          <p:cNvPr id="106" name="Rectangle 105"/>
          <p:cNvSpPr/>
          <p:nvPr/>
        </p:nvSpPr>
        <p:spPr>
          <a:xfrm>
            <a:off x="6007963" y="4574521"/>
            <a:ext cx="500881" cy="207120"/>
          </a:xfrm>
          <a:prstGeom prst="rect">
            <a:avLst/>
          </a:prstGeom>
          <a:solidFill>
            <a:srgbClr val="FF0000"/>
          </a:solidFill>
          <a:ln w="12700">
            <a:solidFill>
              <a:schemeClr val="bg1">
                <a:lumMod val="85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R-NIC</a:t>
            </a:r>
          </a:p>
        </p:txBody>
      </p:sp>
      <p:sp>
        <p:nvSpPr>
          <p:cNvPr id="122" name="Rectangle 121"/>
          <p:cNvSpPr/>
          <p:nvPr/>
        </p:nvSpPr>
        <p:spPr>
          <a:xfrm>
            <a:off x="275163" y="3020150"/>
            <a:ext cx="870778" cy="722069"/>
          </a:xfrm>
          <a:prstGeom prst="rect">
            <a:avLst/>
          </a:prstGeom>
          <a:ln w="12700">
            <a:solidFill>
              <a:schemeClr val="bg1">
                <a:lumMod val="85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Client</a:t>
            </a:r>
          </a:p>
        </p:txBody>
      </p:sp>
      <p:sp>
        <p:nvSpPr>
          <p:cNvPr id="123" name="Rectangle 122"/>
          <p:cNvSpPr/>
          <p:nvPr/>
        </p:nvSpPr>
        <p:spPr>
          <a:xfrm>
            <a:off x="8833463" y="4156125"/>
            <a:ext cx="504963" cy="415754"/>
          </a:xfrm>
          <a:prstGeom prst="rect">
            <a:avLst/>
          </a:prstGeom>
          <a:ln w="12700">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000000"/>
                </a:solidFill>
              </a:rPr>
              <a:t>Storage</a:t>
            </a:r>
          </a:p>
          <a:p>
            <a:pPr algn="ctr"/>
            <a:r>
              <a:rPr lang="en-US" sz="1050" dirty="0">
                <a:solidFill>
                  <a:srgbClr val="000000"/>
                </a:solidFill>
              </a:rPr>
              <a:t>Spaces</a:t>
            </a:r>
          </a:p>
        </p:txBody>
      </p:sp>
      <p:sp>
        <p:nvSpPr>
          <p:cNvPr id="124" name="Rectangle 123"/>
          <p:cNvSpPr/>
          <p:nvPr/>
        </p:nvSpPr>
        <p:spPr>
          <a:xfrm>
            <a:off x="8130640" y="4156124"/>
            <a:ext cx="585866" cy="415754"/>
          </a:xfrm>
          <a:prstGeom prst="rect">
            <a:avLst/>
          </a:prstGeom>
          <a:ln w="12700">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000000"/>
                </a:solidFill>
              </a:rPr>
              <a:t>SMB 3.0</a:t>
            </a:r>
          </a:p>
          <a:p>
            <a:pPr algn="ctr"/>
            <a:r>
              <a:rPr lang="en-US" sz="1050" dirty="0">
                <a:solidFill>
                  <a:srgbClr val="000000"/>
                </a:solidFill>
              </a:rPr>
              <a:t>Server</a:t>
            </a:r>
          </a:p>
        </p:txBody>
      </p:sp>
      <p:sp>
        <p:nvSpPr>
          <p:cNvPr id="125" name="Rectangle 124"/>
          <p:cNvSpPr/>
          <p:nvPr/>
        </p:nvSpPr>
        <p:spPr>
          <a:xfrm>
            <a:off x="5522939" y="3648101"/>
            <a:ext cx="605338" cy="415754"/>
          </a:xfrm>
          <a:prstGeom prst="rect">
            <a:avLst/>
          </a:prstGeom>
          <a:ln w="12700">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000000"/>
                </a:solidFill>
              </a:rPr>
              <a:t>SMB 3.0</a:t>
            </a:r>
          </a:p>
          <a:p>
            <a:pPr algn="ctr"/>
            <a:r>
              <a:rPr lang="en-US" sz="1050" dirty="0">
                <a:solidFill>
                  <a:srgbClr val="000000"/>
                </a:solidFill>
              </a:rPr>
              <a:t>Client</a:t>
            </a:r>
          </a:p>
        </p:txBody>
      </p:sp>
      <p:sp>
        <p:nvSpPr>
          <p:cNvPr id="126" name="Rectangle 125"/>
          <p:cNvSpPr/>
          <p:nvPr/>
        </p:nvSpPr>
        <p:spPr>
          <a:xfrm>
            <a:off x="6826611" y="3210507"/>
            <a:ext cx="464078" cy="353537"/>
          </a:xfrm>
          <a:prstGeom prst="rect">
            <a:avLst/>
          </a:prstGeom>
          <a:solidFill>
            <a:srgbClr val="FF0000"/>
          </a:solidFill>
          <a:ln w="12700">
            <a:solidFill>
              <a:schemeClr val="bg1">
                <a:lumMod val="85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Switch5</a:t>
            </a:r>
          </a:p>
        </p:txBody>
      </p:sp>
      <p:sp>
        <p:nvSpPr>
          <p:cNvPr id="127" name="Rectangle 126"/>
          <p:cNvSpPr/>
          <p:nvPr/>
        </p:nvSpPr>
        <p:spPr>
          <a:xfrm>
            <a:off x="6813339" y="4025470"/>
            <a:ext cx="464078" cy="353537"/>
          </a:xfrm>
          <a:prstGeom prst="rect">
            <a:avLst/>
          </a:prstGeom>
          <a:solidFill>
            <a:srgbClr val="FF0000"/>
          </a:solidFill>
          <a:ln w="12700">
            <a:solidFill>
              <a:schemeClr val="bg1">
                <a:lumMod val="85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Switch6</a:t>
            </a:r>
          </a:p>
        </p:txBody>
      </p:sp>
      <p:sp>
        <p:nvSpPr>
          <p:cNvPr id="130" name="Rectangle 129"/>
          <p:cNvSpPr/>
          <p:nvPr/>
        </p:nvSpPr>
        <p:spPr>
          <a:xfrm>
            <a:off x="3984612" y="4258876"/>
            <a:ext cx="464720"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sp>
        <p:nvSpPr>
          <p:cNvPr id="131" name="Rectangle 130"/>
          <p:cNvSpPr/>
          <p:nvPr/>
        </p:nvSpPr>
        <p:spPr>
          <a:xfrm>
            <a:off x="3973378" y="4572389"/>
            <a:ext cx="464720"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sp>
        <p:nvSpPr>
          <p:cNvPr id="134" name="Rectangle 133"/>
          <p:cNvSpPr/>
          <p:nvPr/>
        </p:nvSpPr>
        <p:spPr>
          <a:xfrm>
            <a:off x="4184651" y="3896126"/>
            <a:ext cx="930723"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 Teaming</a:t>
            </a:r>
          </a:p>
        </p:txBody>
      </p:sp>
      <p:sp>
        <p:nvSpPr>
          <p:cNvPr id="135" name="Rectangle 134"/>
          <p:cNvSpPr/>
          <p:nvPr/>
        </p:nvSpPr>
        <p:spPr>
          <a:xfrm>
            <a:off x="4184650" y="3665458"/>
            <a:ext cx="930723"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vSwitch</a:t>
            </a:r>
          </a:p>
        </p:txBody>
      </p:sp>
      <p:sp>
        <p:nvSpPr>
          <p:cNvPr id="137" name="Rectangle 136"/>
          <p:cNvSpPr/>
          <p:nvPr/>
        </p:nvSpPr>
        <p:spPr>
          <a:xfrm>
            <a:off x="3308464" y="5027874"/>
            <a:ext cx="464078" cy="35353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Switch4</a:t>
            </a:r>
          </a:p>
        </p:txBody>
      </p:sp>
      <p:sp>
        <p:nvSpPr>
          <p:cNvPr id="138" name="Rectangle 137"/>
          <p:cNvSpPr/>
          <p:nvPr/>
        </p:nvSpPr>
        <p:spPr>
          <a:xfrm>
            <a:off x="1691183" y="3139644"/>
            <a:ext cx="464078" cy="35353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Switch1</a:t>
            </a:r>
          </a:p>
        </p:txBody>
      </p:sp>
      <p:sp>
        <p:nvSpPr>
          <p:cNvPr id="139" name="Rectangle 138"/>
          <p:cNvSpPr/>
          <p:nvPr/>
        </p:nvSpPr>
        <p:spPr>
          <a:xfrm>
            <a:off x="844816" y="3212851"/>
            <a:ext cx="387287"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sp>
        <p:nvSpPr>
          <p:cNvPr id="142" name="Rectangle 141"/>
          <p:cNvSpPr/>
          <p:nvPr/>
        </p:nvSpPr>
        <p:spPr>
          <a:xfrm>
            <a:off x="2502737" y="4133876"/>
            <a:ext cx="524866" cy="66424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Router</a:t>
            </a:r>
          </a:p>
        </p:txBody>
      </p:sp>
      <p:sp>
        <p:nvSpPr>
          <p:cNvPr id="143" name="Rectangle 142"/>
          <p:cNvSpPr/>
          <p:nvPr/>
        </p:nvSpPr>
        <p:spPr>
          <a:xfrm>
            <a:off x="1706877" y="4496496"/>
            <a:ext cx="464078" cy="35353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Switch2</a:t>
            </a:r>
          </a:p>
        </p:txBody>
      </p:sp>
      <p:cxnSp>
        <p:nvCxnSpPr>
          <p:cNvPr id="148" name="Straight Connector 147"/>
          <p:cNvCxnSpPr>
            <a:stCxn id="136" idx="3"/>
            <a:endCxn id="130" idx="1"/>
          </p:cNvCxnSpPr>
          <p:nvPr/>
        </p:nvCxnSpPr>
        <p:spPr>
          <a:xfrm>
            <a:off x="3777146" y="3918489"/>
            <a:ext cx="207467" cy="443948"/>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49" name="Straight Connector 148"/>
          <p:cNvCxnSpPr>
            <a:stCxn id="142" idx="3"/>
            <a:endCxn id="136" idx="1"/>
          </p:cNvCxnSpPr>
          <p:nvPr/>
        </p:nvCxnSpPr>
        <p:spPr>
          <a:xfrm flipV="1">
            <a:off x="3027602" y="3918490"/>
            <a:ext cx="285465" cy="547507"/>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50" name="Straight Connector 149"/>
          <p:cNvCxnSpPr>
            <a:stCxn id="142" idx="3"/>
            <a:endCxn id="137" idx="1"/>
          </p:cNvCxnSpPr>
          <p:nvPr/>
        </p:nvCxnSpPr>
        <p:spPr>
          <a:xfrm>
            <a:off x="3027602" y="4465996"/>
            <a:ext cx="280861" cy="738647"/>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51" name="Straight Connector 150"/>
          <p:cNvCxnSpPr>
            <a:stCxn id="135" idx="0"/>
            <a:endCxn id="111" idx="1"/>
          </p:cNvCxnSpPr>
          <p:nvPr/>
        </p:nvCxnSpPr>
        <p:spPr>
          <a:xfrm flipV="1">
            <a:off x="4650012" y="3256598"/>
            <a:ext cx="75311" cy="408860"/>
          </a:xfrm>
          <a:prstGeom prst="line">
            <a:avLst/>
          </a:prstGeom>
          <a:ln w="12700">
            <a:solidFill>
              <a:schemeClr val="bg1">
                <a:lumMod val="85000"/>
              </a:schemeClr>
            </a:solidFill>
          </a:ln>
        </p:spPr>
        <p:style>
          <a:lnRef idx="3">
            <a:schemeClr val="accent1"/>
          </a:lnRef>
          <a:fillRef idx="0">
            <a:schemeClr val="accent1"/>
          </a:fillRef>
          <a:effectRef idx="2">
            <a:schemeClr val="accent1"/>
          </a:effectRef>
          <a:fontRef idx="minor">
            <a:schemeClr val="tx1"/>
          </a:fontRef>
        </p:style>
      </p:cxnSp>
      <p:cxnSp>
        <p:nvCxnSpPr>
          <p:cNvPr id="152" name="Straight Connector 151"/>
          <p:cNvCxnSpPr>
            <a:stCxn id="112" idx="4"/>
            <a:endCxn id="125" idx="0"/>
          </p:cNvCxnSpPr>
          <p:nvPr/>
        </p:nvCxnSpPr>
        <p:spPr>
          <a:xfrm>
            <a:off x="5688791" y="3271314"/>
            <a:ext cx="136817" cy="376788"/>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153" name="Straight Connector 152"/>
          <p:cNvCxnSpPr>
            <a:stCxn id="118" idx="1"/>
            <a:endCxn id="124" idx="0"/>
          </p:cNvCxnSpPr>
          <p:nvPr/>
        </p:nvCxnSpPr>
        <p:spPr>
          <a:xfrm flipH="1">
            <a:off x="8423573" y="3834865"/>
            <a:ext cx="111507" cy="321260"/>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156" name="Straight Connector 155"/>
          <p:cNvCxnSpPr>
            <a:endCxn id="118" idx="0"/>
          </p:cNvCxnSpPr>
          <p:nvPr/>
        </p:nvCxnSpPr>
        <p:spPr>
          <a:xfrm flipH="1">
            <a:off x="8838107" y="3624367"/>
            <a:ext cx="284014" cy="0"/>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164" name="Straight Connector 163"/>
          <p:cNvCxnSpPr>
            <a:stCxn id="125" idx="2"/>
            <a:endCxn id="105" idx="1"/>
          </p:cNvCxnSpPr>
          <p:nvPr/>
        </p:nvCxnSpPr>
        <p:spPr>
          <a:xfrm>
            <a:off x="5825609" y="4063854"/>
            <a:ext cx="193591" cy="300714"/>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167" name="Straight Connector 166"/>
          <p:cNvCxnSpPr>
            <a:stCxn id="125" idx="2"/>
            <a:endCxn id="106" idx="1"/>
          </p:cNvCxnSpPr>
          <p:nvPr/>
        </p:nvCxnSpPr>
        <p:spPr>
          <a:xfrm>
            <a:off x="5825609" y="4063855"/>
            <a:ext cx="182355" cy="614226"/>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170" name="Straight Connector 169"/>
          <p:cNvCxnSpPr>
            <a:stCxn id="105" idx="3"/>
            <a:endCxn id="126" idx="1"/>
          </p:cNvCxnSpPr>
          <p:nvPr/>
        </p:nvCxnSpPr>
        <p:spPr>
          <a:xfrm flipV="1">
            <a:off x="6520078" y="3387276"/>
            <a:ext cx="306532" cy="977293"/>
          </a:xfrm>
          <a:prstGeom prst="line">
            <a:avLst/>
          </a:prstGeom>
          <a:ln w="12700">
            <a:solidFill>
              <a:schemeClr val="tx1">
                <a:lumMod val="65000"/>
              </a:schemeClr>
            </a:solidFill>
          </a:ln>
        </p:spPr>
        <p:style>
          <a:lnRef idx="3">
            <a:schemeClr val="accent6"/>
          </a:lnRef>
          <a:fillRef idx="0">
            <a:schemeClr val="accent6"/>
          </a:fillRef>
          <a:effectRef idx="2">
            <a:schemeClr val="accent6"/>
          </a:effectRef>
          <a:fontRef idx="minor">
            <a:schemeClr val="tx1"/>
          </a:fontRef>
        </p:style>
      </p:cxnSp>
      <p:cxnSp>
        <p:nvCxnSpPr>
          <p:cNvPr id="173" name="Straight Connector 172"/>
          <p:cNvCxnSpPr>
            <a:stCxn id="88" idx="1"/>
            <a:endCxn id="126" idx="3"/>
          </p:cNvCxnSpPr>
          <p:nvPr/>
        </p:nvCxnSpPr>
        <p:spPr>
          <a:xfrm flipH="1" flipV="1">
            <a:off x="7290689" y="3387274"/>
            <a:ext cx="430806" cy="1535331"/>
          </a:xfrm>
          <a:prstGeom prst="line">
            <a:avLst/>
          </a:prstGeom>
          <a:ln w="12700">
            <a:solidFill>
              <a:schemeClr val="tx1">
                <a:lumMod val="65000"/>
              </a:schemeClr>
            </a:solidFill>
          </a:ln>
        </p:spPr>
        <p:style>
          <a:lnRef idx="3">
            <a:schemeClr val="accent6"/>
          </a:lnRef>
          <a:fillRef idx="0">
            <a:schemeClr val="accent6"/>
          </a:fillRef>
          <a:effectRef idx="2">
            <a:schemeClr val="accent6"/>
          </a:effectRef>
          <a:fontRef idx="minor">
            <a:schemeClr val="tx1"/>
          </a:fontRef>
        </p:style>
      </p:cxnSp>
      <p:cxnSp>
        <p:nvCxnSpPr>
          <p:cNvPr id="176" name="Straight Connector 175"/>
          <p:cNvCxnSpPr>
            <a:stCxn id="88" idx="3"/>
            <a:endCxn id="124" idx="2"/>
          </p:cNvCxnSpPr>
          <p:nvPr/>
        </p:nvCxnSpPr>
        <p:spPr>
          <a:xfrm flipV="1">
            <a:off x="8185942" y="4571879"/>
            <a:ext cx="237632" cy="350727"/>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185" name="Straight Connector 184"/>
          <p:cNvCxnSpPr>
            <a:stCxn id="89" idx="3"/>
            <a:endCxn id="124" idx="2"/>
          </p:cNvCxnSpPr>
          <p:nvPr/>
        </p:nvCxnSpPr>
        <p:spPr>
          <a:xfrm flipV="1">
            <a:off x="8174706" y="4571877"/>
            <a:ext cx="248867" cy="664240"/>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202" name="Straight Connector 201"/>
          <p:cNvCxnSpPr>
            <a:stCxn id="130" idx="3"/>
            <a:endCxn id="134" idx="2"/>
          </p:cNvCxnSpPr>
          <p:nvPr/>
        </p:nvCxnSpPr>
        <p:spPr>
          <a:xfrm flipV="1">
            <a:off x="4449331" y="4103246"/>
            <a:ext cx="200680" cy="259190"/>
          </a:xfrm>
          <a:prstGeom prst="line">
            <a:avLst/>
          </a:prstGeom>
          <a:ln w="12700">
            <a:solidFill>
              <a:schemeClr val="bg1">
                <a:lumMod val="85000"/>
              </a:schemeClr>
            </a:solidFill>
          </a:ln>
        </p:spPr>
        <p:style>
          <a:lnRef idx="3">
            <a:schemeClr val="accent1"/>
          </a:lnRef>
          <a:fillRef idx="0">
            <a:schemeClr val="accent1"/>
          </a:fillRef>
          <a:effectRef idx="2">
            <a:schemeClr val="accent1"/>
          </a:effectRef>
          <a:fontRef idx="minor">
            <a:schemeClr val="tx1"/>
          </a:fontRef>
        </p:style>
      </p:cxnSp>
      <p:cxnSp>
        <p:nvCxnSpPr>
          <p:cNvPr id="396" name="Straight Connector 395"/>
          <p:cNvCxnSpPr>
            <a:stCxn id="135" idx="0"/>
          </p:cNvCxnSpPr>
          <p:nvPr/>
        </p:nvCxnSpPr>
        <p:spPr>
          <a:xfrm flipV="1">
            <a:off x="4650011" y="3412010"/>
            <a:ext cx="230723" cy="253448"/>
          </a:xfrm>
          <a:prstGeom prst="line">
            <a:avLst/>
          </a:prstGeom>
          <a:ln w="12700">
            <a:solidFill>
              <a:schemeClr val="bg1">
                <a:lumMod val="85000"/>
              </a:schemeClr>
            </a:solidFill>
          </a:ln>
        </p:spPr>
        <p:style>
          <a:lnRef idx="3">
            <a:schemeClr val="accent1"/>
          </a:lnRef>
          <a:fillRef idx="0">
            <a:schemeClr val="accent1"/>
          </a:fillRef>
          <a:effectRef idx="2">
            <a:schemeClr val="accent1"/>
          </a:effectRef>
          <a:fontRef idx="minor">
            <a:schemeClr val="tx1"/>
          </a:fontRef>
        </p:style>
      </p:cxnSp>
      <p:cxnSp>
        <p:nvCxnSpPr>
          <p:cNvPr id="398" name="Straight Connector 397"/>
          <p:cNvCxnSpPr>
            <a:stCxn id="135" idx="0"/>
          </p:cNvCxnSpPr>
          <p:nvPr/>
        </p:nvCxnSpPr>
        <p:spPr>
          <a:xfrm flipV="1">
            <a:off x="4650012" y="3440735"/>
            <a:ext cx="347512" cy="224724"/>
          </a:xfrm>
          <a:prstGeom prst="line">
            <a:avLst/>
          </a:prstGeom>
          <a:ln w="12700">
            <a:solidFill>
              <a:schemeClr val="bg1">
                <a:lumMod val="85000"/>
              </a:schemeClr>
            </a:solidFill>
          </a:ln>
        </p:spPr>
        <p:style>
          <a:lnRef idx="3">
            <a:schemeClr val="accent1"/>
          </a:lnRef>
          <a:fillRef idx="0">
            <a:schemeClr val="accent1"/>
          </a:fillRef>
          <a:effectRef idx="2">
            <a:schemeClr val="accent1"/>
          </a:effectRef>
          <a:fontRef idx="minor">
            <a:schemeClr val="tx1"/>
          </a:fontRef>
        </p:style>
      </p:cxnSp>
      <p:cxnSp>
        <p:nvCxnSpPr>
          <p:cNvPr id="401" name="Straight Connector 400"/>
          <p:cNvCxnSpPr>
            <a:stCxn id="135" idx="0"/>
            <a:endCxn id="110" idx="2"/>
          </p:cNvCxnSpPr>
          <p:nvPr/>
        </p:nvCxnSpPr>
        <p:spPr>
          <a:xfrm flipV="1">
            <a:off x="4650011" y="3510861"/>
            <a:ext cx="571882" cy="154599"/>
          </a:xfrm>
          <a:prstGeom prst="line">
            <a:avLst/>
          </a:prstGeom>
          <a:ln w="12700">
            <a:solidFill>
              <a:schemeClr val="bg1">
                <a:lumMod val="85000"/>
              </a:schemeClr>
            </a:solidFill>
          </a:ln>
        </p:spPr>
        <p:style>
          <a:lnRef idx="3">
            <a:schemeClr val="accent1"/>
          </a:lnRef>
          <a:fillRef idx="0">
            <a:schemeClr val="accent1"/>
          </a:fillRef>
          <a:effectRef idx="2">
            <a:schemeClr val="accent1"/>
          </a:effectRef>
          <a:fontRef idx="minor">
            <a:schemeClr val="tx1"/>
          </a:fontRef>
        </p:style>
      </p:cxnSp>
      <p:cxnSp>
        <p:nvCxnSpPr>
          <p:cNvPr id="203" name="Straight Connector 202"/>
          <p:cNvCxnSpPr>
            <a:stCxn id="131" idx="3"/>
            <a:endCxn id="134" idx="2"/>
          </p:cNvCxnSpPr>
          <p:nvPr/>
        </p:nvCxnSpPr>
        <p:spPr>
          <a:xfrm flipV="1">
            <a:off x="4438098" y="4103247"/>
            <a:ext cx="211914" cy="572702"/>
          </a:xfrm>
          <a:prstGeom prst="line">
            <a:avLst/>
          </a:prstGeom>
          <a:ln w="12700">
            <a:solidFill>
              <a:schemeClr val="bg1">
                <a:lumMod val="85000"/>
              </a:schemeClr>
            </a:solidFill>
          </a:ln>
        </p:spPr>
        <p:style>
          <a:lnRef idx="3">
            <a:schemeClr val="accent1"/>
          </a:lnRef>
          <a:fillRef idx="0">
            <a:schemeClr val="accent1"/>
          </a:fillRef>
          <a:effectRef idx="2">
            <a:schemeClr val="accent1"/>
          </a:effectRef>
          <a:fontRef idx="minor">
            <a:schemeClr val="tx1"/>
          </a:fontRef>
        </p:style>
      </p:cxnSp>
      <p:cxnSp>
        <p:nvCxnSpPr>
          <p:cNvPr id="209" name="Straight Connector 208"/>
          <p:cNvCxnSpPr>
            <a:stCxn id="106" idx="3"/>
            <a:endCxn id="127" idx="1"/>
          </p:cNvCxnSpPr>
          <p:nvPr/>
        </p:nvCxnSpPr>
        <p:spPr>
          <a:xfrm flipV="1">
            <a:off x="6508844" y="4202238"/>
            <a:ext cx="304495" cy="475843"/>
          </a:xfrm>
          <a:prstGeom prst="line">
            <a:avLst/>
          </a:prstGeom>
          <a:ln w="12700">
            <a:solidFill>
              <a:schemeClr val="tx1">
                <a:lumMod val="65000"/>
              </a:schemeClr>
            </a:solidFill>
          </a:ln>
        </p:spPr>
        <p:style>
          <a:lnRef idx="3">
            <a:schemeClr val="accent6"/>
          </a:lnRef>
          <a:fillRef idx="0">
            <a:schemeClr val="accent6"/>
          </a:fillRef>
          <a:effectRef idx="2">
            <a:schemeClr val="accent6"/>
          </a:effectRef>
          <a:fontRef idx="minor">
            <a:schemeClr val="tx1"/>
          </a:fontRef>
        </p:style>
      </p:cxnSp>
      <p:cxnSp>
        <p:nvCxnSpPr>
          <p:cNvPr id="212" name="Straight Connector 211"/>
          <p:cNvCxnSpPr>
            <a:stCxn id="89" idx="1"/>
            <a:endCxn id="127" idx="3"/>
          </p:cNvCxnSpPr>
          <p:nvPr/>
        </p:nvCxnSpPr>
        <p:spPr>
          <a:xfrm flipH="1" flipV="1">
            <a:off x="7277418" y="4202238"/>
            <a:ext cx="432843" cy="1033879"/>
          </a:xfrm>
          <a:prstGeom prst="line">
            <a:avLst/>
          </a:prstGeom>
          <a:ln w="12700">
            <a:solidFill>
              <a:schemeClr val="tx1">
                <a:lumMod val="65000"/>
              </a:schemeClr>
            </a:solidFill>
          </a:ln>
        </p:spPr>
        <p:style>
          <a:lnRef idx="3">
            <a:schemeClr val="accent6"/>
          </a:lnRef>
          <a:fillRef idx="0">
            <a:schemeClr val="accent6"/>
          </a:fillRef>
          <a:effectRef idx="2">
            <a:schemeClr val="accent6"/>
          </a:effectRef>
          <a:fontRef idx="minor">
            <a:schemeClr val="tx1"/>
          </a:fontRef>
        </p:style>
      </p:cxnSp>
      <p:cxnSp>
        <p:nvCxnSpPr>
          <p:cNvPr id="216" name="Straight Connector 215"/>
          <p:cNvCxnSpPr>
            <a:stCxn id="123" idx="0"/>
            <a:endCxn id="113" idx="3"/>
          </p:cNvCxnSpPr>
          <p:nvPr/>
        </p:nvCxnSpPr>
        <p:spPr>
          <a:xfrm flipV="1">
            <a:off x="9085946" y="3899065"/>
            <a:ext cx="137644" cy="257060"/>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19" name="Straight Connector 218"/>
          <p:cNvCxnSpPr>
            <a:stCxn id="123" idx="2"/>
            <a:endCxn id="85" idx="1"/>
          </p:cNvCxnSpPr>
          <p:nvPr/>
        </p:nvCxnSpPr>
        <p:spPr>
          <a:xfrm>
            <a:off x="9085946" y="4571879"/>
            <a:ext cx="137644" cy="346124"/>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23" name="Straight Connector 222"/>
          <p:cNvCxnSpPr>
            <a:stCxn id="123" idx="2"/>
            <a:endCxn id="87" idx="1"/>
          </p:cNvCxnSpPr>
          <p:nvPr/>
        </p:nvCxnSpPr>
        <p:spPr>
          <a:xfrm>
            <a:off x="9085946" y="4571880"/>
            <a:ext cx="137644" cy="664238"/>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26" name="Straight Connector 225"/>
          <p:cNvCxnSpPr>
            <a:stCxn id="238" idx="1"/>
            <a:endCxn id="85" idx="3"/>
          </p:cNvCxnSpPr>
          <p:nvPr/>
        </p:nvCxnSpPr>
        <p:spPr>
          <a:xfrm flipH="1">
            <a:off x="9774916" y="3348863"/>
            <a:ext cx="504287" cy="1569140"/>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229" name="Straight Connector 228"/>
          <p:cNvCxnSpPr>
            <a:stCxn id="254" idx="1"/>
            <a:endCxn id="85" idx="3"/>
          </p:cNvCxnSpPr>
          <p:nvPr/>
        </p:nvCxnSpPr>
        <p:spPr>
          <a:xfrm flipH="1">
            <a:off x="9774916" y="4681699"/>
            <a:ext cx="496190" cy="236304"/>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232" name="Straight Connector 231"/>
          <p:cNvCxnSpPr>
            <a:stCxn id="259" idx="1"/>
            <a:endCxn id="87" idx="3"/>
          </p:cNvCxnSpPr>
          <p:nvPr/>
        </p:nvCxnSpPr>
        <p:spPr>
          <a:xfrm flipH="1">
            <a:off x="9774915" y="5171572"/>
            <a:ext cx="487809" cy="64545"/>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235" name="Straight Connector 234"/>
          <p:cNvCxnSpPr>
            <a:stCxn id="243" idx="1"/>
            <a:endCxn id="87" idx="3"/>
          </p:cNvCxnSpPr>
          <p:nvPr/>
        </p:nvCxnSpPr>
        <p:spPr>
          <a:xfrm flipH="1">
            <a:off x="9774915" y="3838737"/>
            <a:ext cx="495906" cy="1397381"/>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289" name="Straight Connector 288"/>
          <p:cNvCxnSpPr>
            <a:stCxn id="142" idx="1"/>
            <a:endCxn id="138" idx="3"/>
          </p:cNvCxnSpPr>
          <p:nvPr/>
        </p:nvCxnSpPr>
        <p:spPr>
          <a:xfrm flipH="1" flipV="1">
            <a:off x="2155263" y="3316411"/>
            <a:ext cx="347474" cy="1149585"/>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292" name="Straight Connector 291"/>
          <p:cNvCxnSpPr>
            <a:stCxn id="138" idx="1"/>
            <a:endCxn id="139" idx="3"/>
          </p:cNvCxnSpPr>
          <p:nvPr/>
        </p:nvCxnSpPr>
        <p:spPr>
          <a:xfrm flipH="1" flipV="1">
            <a:off x="1232105" y="3316412"/>
            <a:ext cx="459079" cy="1"/>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295" name="Straight Connector 294"/>
          <p:cNvCxnSpPr>
            <a:stCxn id="143" idx="1"/>
            <a:endCxn id="312" idx="3"/>
          </p:cNvCxnSpPr>
          <p:nvPr/>
        </p:nvCxnSpPr>
        <p:spPr>
          <a:xfrm flipH="1">
            <a:off x="1263629" y="4673264"/>
            <a:ext cx="443248" cy="8340"/>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298" name="Straight Connector 297"/>
          <p:cNvCxnSpPr>
            <a:stCxn id="142" idx="1"/>
            <a:endCxn id="143" idx="3"/>
          </p:cNvCxnSpPr>
          <p:nvPr/>
        </p:nvCxnSpPr>
        <p:spPr>
          <a:xfrm flipH="1">
            <a:off x="2170954" y="4465996"/>
            <a:ext cx="331781" cy="207267"/>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sp>
        <p:nvSpPr>
          <p:cNvPr id="309" name="Rectangle 308"/>
          <p:cNvSpPr/>
          <p:nvPr/>
        </p:nvSpPr>
        <p:spPr>
          <a:xfrm>
            <a:off x="487613" y="4136302"/>
            <a:ext cx="460568" cy="722069"/>
          </a:xfrm>
          <a:prstGeom prst="rect">
            <a:avLst/>
          </a:prstGeom>
          <a:ln w="12700">
            <a:solidFill>
              <a:schemeClr val="bg1">
                <a:lumMod val="85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Client</a:t>
            </a:r>
          </a:p>
        </p:txBody>
      </p:sp>
      <p:sp>
        <p:nvSpPr>
          <p:cNvPr id="310" name="Rectangle 309"/>
          <p:cNvSpPr/>
          <p:nvPr/>
        </p:nvSpPr>
        <p:spPr>
          <a:xfrm>
            <a:off x="392787" y="4253706"/>
            <a:ext cx="668099" cy="722069"/>
          </a:xfrm>
          <a:prstGeom prst="rect">
            <a:avLst/>
          </a:prstGeom>
          <a:ln w="12700">
            <a:solidFill>
              <a:schemeClr val="bg1">
                <a:lumMod val="85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Client</a:t>
            </a:r>
          </a:p>
        </p:txBody>
      </p:sp>
      <p:sp>
        <p:nvSpPr>
          <p:cNvPr id="311" name="Rectangle 310"/>
          <p:cNvSpPr/>
          <p:nvPr/>
        </p:nvSpPr>
        <p:spPr>
          <a:xfrm>
            <a:off x="306689" y="4385342"/>
            <a:ext cx="870778" cy="722069"/>
          </a:xfrm>
          <a:prstGeom prst="rect">
            <a:avLst/>
          </a:prstGeom>
          <a:ln w="12700">
            <a:solidFill>
              <a:schemeClr val="bg1">
                <a:lumMod val="85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Client</a:t>
            </a:r>
          </a:p>
        </p:txBody>
      </p:sp>
      <p:sp>
        <p:nvSpPr>
          <p:cNvPr id="312" name="Rectangle 311"/>
          <p:cNvSpPr/>
          <p:nvPr/>
        </p:nvSpPr>
        <p:spPr>
          <a:xfrm>
            <a:off x="876342" y="4578042"/>
            <a:ext cx="387287"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cxnSp>
        <p:nvCxnSpPr>
          <p:cNvPr id="404" name="Straight Connector 403"/>
          <p:cNvCxnSpPr>
            <a:endCxn id="125" idx="0"/>
          </p:cNvCxnSpPr>
          <p:nvPr/>
        </p:nvCxnSpPr>
        <p:spPr>
          <a:xfrm>
            <a:off x="5612955" y="3433790"/>
            <a:ext cx="212653" cy="214311"/>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405" name="Straight Connector 404"/>
          <p:cNvCxnSpPr>
            <a:stCxn id="125" idx="0"/>
            <a:endCxn id="112" idx="3"/>
          </p:cNvCxnSpPr>
          <p:nvPr/>
        </p:nvCxnSpPr>
        <p:spPr>
          <a:xfrm flipH="1" flipV="1">
            <a:off x="5497031" y="3449120"/>
            <a:ext cx="328577" cy="198981"/>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406" name="Straight Connector 405"/>
          <p:cNvCxnSpPr>
            <a:endCxn id="125" idx="0"/>
          </p:cNvCxnSpPr>
          <p:nvPr/>
        </p:nvCxnSpPr>
        <p:spPr>
          <a:xfrm>
            <a:off x="5393396" y="3509716"/>
            <a:ext cx="432212" cy="138384"/>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sp>
        <p:nvSpPr>
          <p:cNvPr id="121" name="Rectangle 120"/>
          <p:cNvSpPr/>
          <p:nvPr/>
        </p:nvSpPr>
        <p:spPr>
          <a:xfrm>
            <a:off x="5006780" y="2503080"/>
            <a:ext cx="377491" cy="786380"/>
          </a:xfrm>
          <a:prstGeom prst="rect">
            <a:avLst/>
          </a:prstGeom>
          <a:solidFill>
            <a:srgbClr val="FF0066"/>
          </a:solidFill>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93247" rIns="0" bIns="0" rtlCol="0" anchor="t"/>
          <a:lstStyle/>
          <a:p>
            <a:pPr algn="ctr"/>
            <a:r>
              <a:rPr lang="en-US" sz="1050" dirty="0">
                <a:solidFill>
                  <a:srgbClr val="000000"/>
                </a:solidFill>
              </a:rPr>
              <a:t>VM</a:t>
            </a:r>
          </a:p>
        </p:txBody>
      </p:sp>
      <p:sp>
        <p:nvSpPr>
          <p:cNvPr id="117" name="Rectangle 116"/>
          <p:cNvSpPr/>
          <p:nvPr/>
        </p:nvSpPr>
        <p:spPr>
          <a:xfrm>
            <a:off x="4942835" y="2591469"/>
            <a:ext cx="537502" cy="780946"/>
          </a:xfrm>
          <a:prstGeom prst="rect">
            <a:avLst/>
          </a:prstGeom>
          <a:solidFill>
            <a:srgbClr val="FF0066"/>
          </a:solidFill>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93247" rIns="0" bIns="0" rtlCol="0" anchor="t"/>
          <a:lstStyle/>
          <a:p>
            <a:pPr algn="ctr"/>
            <a:r>
              <a:rPr lang="en-US" sz="1050" dirty="0">
                <a:solidFill>
                  <a:srgbClr val="000000"/>
                </a:solidFill>
              </a:rPr>
              <a:t>VM</a:t>
            </a:r>
          </a:p>
        </p:txBody>
      </p:sp>
      <p:sp>
        <p:nvSpPr>
          <p:cNvPr id="116" name="Rectangle 115"/>
          <p:cNvSpPr/>
          <p:nvPr/>
        </p:nvSpPr>
        <p:spPr>
          <a:xfrm>
            <a:off x="4857373" y="2663828"/>
            <a:ext cx="724869" cy="780946"/>
          </a:xfrm>
          <a:prstGeom prst="rect">
            <a:avLst/>
          </a:prstGeom>
          <a:solidFill>
            <a:srgbClr val="FF0066"/>
          </a:solidFill>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93247" rIns="0" bIns="0" rtlCol="0" anchor="t"/>
          <a:lstStyle/>
          <a:p>
            <a:pPr algn="ctr"/>
            <a:r>
              <a:rPr lang="en-US" sz="1050" dirty="0">
                <a:solidFill>
                  <a:srgbClr val="000000"/>
                </a:solidFill>
              </a:rPr>
              <a:t>VM</a:t>
            </a:r>
          </a:p>
        </p:txBody>
      </p:sp>
      <p:sp>
        <p:nvSpPr>
          <p:cNvPr id="110" name="Rectangle 109"/>
          <p:cNvSpPr/>
          <p:nvPr/>
        </p:nvSpPr>
        <p:spPr>
          <a:xfrm>
            <a:off x="4793985" y="2753943"/>
            <a:ext cx="855817" cy="756918"/>
          </a:xfrm>
          <a:prstGeom prst="rect">
            <a:avLst/>
          </a:prstGeom>
          <a:solidFill>
            <a:srgbClr val="FF0066"/>
          </a:solidFill>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27974" rIns="0" bIns="0" rtlCol="0" anchor="t"/>
          <a:lstStyle/>
          <a:p>
            <a:pPr algn="ctr"/>
            <a:r>
              <a:rPr lang="en-US" sz="1050" dirty="0">
                <a:solidFill>
                  <a:srgbClr val="000000"/>
                </a:solidFill>
              </a:rPr>
              <a:t>Virtual</a:t>
            </a:r>
            <a:br>
              <a:rPr lang="en-US" sz="1050" dirty="0">
                <a:solidFill>
                  <a:srgbClr val="000000"/>
                </a:solidFill>
              </a:rPr>
            </a:br>
            <a:r>
              <a:rPr lang="en-US" sz="1050" dirty="0">
                <a:solidFill>
                  <a:srgbClr val="000000"/>
                </a:solidFill>
              </a:rPr>
              <a:t>Machine</a:t>
            </a:r>
          </a:p>
        </p:txBody>
      </p:sp>
      <p:sp>
        <p:nvSpPr>
          <p:cNvPr id="111" name="Rectangle 110"/>
          <p:cNvSpPr/>
          <p:nvPr/>
        </p:nvSpPr>
        <p:spPr>
          <a:xfrm>
            <a:off x="4725322" y="3153039"/>
            <a:ext cx="433485"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vNIC</a:t>
            </a:r>
          </a:p>
        </p:txBody>
      </p:sp>
      <p:sp>
        <p:nvSpPr>
          <p:cNvPr id="112" name="Can 111"/>
          <p:cNvSpPr/>
          <p:nvPr/>
        </p:nvSpPr>
        <p:spPr>
          <a:xfrm>
            <a:off x="5305269" y="3093505"/>
            <a:ext cx="383523" cy="355613"/>
          </a:xfrm>
          <a:prstGeom prst="can">
            <a:avLst/>
          </a:prstGeom>
          <a:ln w="12700">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000000"/>
                </a:solidFill>
              </a:rPr>
              <a:t>vDisk</a:t>
            </a:r>
          </a:p>
        </p:txBody>
      </p:sp>
      <p:sp>
        <p:nvSpPr>
          <p:cNvPr id="414" name="Snip and Round Single Corner Rectangle 413"/>
          <p:cNvSpPr/>
          <p:nvPr/>
        </p:nvSpPr>
        <p:spPr>
          <a:xfrm>
            <a:off x="8298852" y="3348831"/>
            <a:ext cx="449470" cy="431433"/>
          </a:xfrm>
          <a:prstGeom prst="snipRoundRect">
            <a:avLst>
              <a:gd name="adj1" fmla="val 1961"/>
              <a:gd name="adj2" fmla="val 16667"/>
            </a:avLst>
          </a:prstGeom>
          <a:solidFill>
            <a:srgbClr val="F8F57B"/>
          </a:solidFill>
          <a:ln w="12700">
            <a:solidFill>
              <a:schemeClr val="bg1">
                <a:lumMod val="85000"/>
              </a:schemeClr>
            </a:solidFill>
          </a:ln>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50" dirty="0">
                <a:solidFill>
                  <a:srgbClr val="000000"/>
                </a:solidFill>
              </a:rPr>
              <a:t>File</a:t>
            </a:r>
          </a:p>
          <a:p>
            <a:pPr algn="ctr"/>
            <a:r>
              <a:rPr lang="en-US" sz="1050" dirty="0">
                <a:solidFill>
                  <a:srgbClr val="000000"/>
                </a:solidFill>
              </a:rPr>
              <a:t>Share</a:t>
            </a:r>
          </a:p>
        </p:txBody>
      </p:sp>
      <p:sp>
        <p:nvSpPr>
          <p:cNvPr id="415" name="Can 414"/>
          <p:cNvSpPr/>
          <p:nvPr/>
        </p:nvSpPr>
        <p:spPr>
          <a:xfrm>
            <a:off x="8978057" y="3255495"/>
            <a:ext cx="510808" cy="507214"/>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Space</a:t>
            </a:r>
          </a:p>
        </p:txBody>
      </p:sp>
      <p:cxnSp>
        <p:nvCxnSpPr>
          <p:cNvPr id="416" name="Straight Connector 415"/>
          <p:cNvCxnSpPr/>
          <p:nvPr/>
        </p:nvCxnSpPr>
        <p:spPr>
          <a:xfrm flipH="1">
            <a:off x="8838107" y="3533175"/>
            <a:ext cx="284014" cy="0"/>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cxnSp>
        <p:nvCxnSpPr>
          <p:cNvPr id="417" name="Straight Connector 416"/>
          <p:cNvCxnSpPr>
            <a:stCxn id="123" idx="0"/>
          </p:cNvCxnSpPr>
          <p:nvPr/>
        </p:nvCxnSpPr>
        <p:spPr>
          <a:xfrm flipV="1">
            <a:off x="9085947" y="3782836"/>
            <a:ext cx="31915" cy="373289"/>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420" name="Straight Connector 419"/>
          <p:cNvCxnSpPr>
            <a:endCxn id="124" idx="0"/>
          </p:cNvCxnSpPr>
          <p:nvPr/>
        </p:nvCxnSpPr>
        <p:spPr>
          <a:xfrm>
            <a:off x="8408280" y="3648105"/>
            <a:ext cx="15293" cy="508019"/>
          </a:xfrm>
          <a:prstGeom prst="line">
            <a:avLst/>
          </a:prstGeom>
          <a:ln w="12700">
            <a:solidFill>
              <a:schemeClr val="bg1">
                <a:lumMod val="85000"/>
              </a:schemeClr>
            </a:solidFill>
          </a:ln>
        </p:spPr>
        <p:style>
          <a:lnRef idx="3">
            <a:schemeClr val="accent6"/>
          </a:lnRef>
          <a:fillRef idx="0">
            <a:schemeClr val="accent6"/>
          </a:fillRef>
          <a:effectRef idx="2">
            <a:schemeClr val="accent6"/>
          </a:effectRef>
          <a:fontRef idx="minor">
            <a:schemeClr val="tx1"/>
          </a:fontRef>
        </p:style>
      </p:cxnSp>
      <p:sp>
        <p:nvSpPr>
          <p:cNvPr id="118" name="Snip and Round Single Corner Rectangle 117"/>
          <p:cNvSpPr/>
          <p:nvPr/>
        </p:nvSpPr>
        <p:spPr>
          <a:xfrm>
            <a:off x="8232056" y="3413871"/>
            <a:ext cx="606048" cy="420995"/>
          </a:xfrm>
          <a:prstGeom prst="snipRoundRect">
            <a:avLst>
              <a:gd name="adj1" fmla="val 1961"/>
              <a:gd name="adj2" fmla="val 16667"/>
            </a:avLst>
          </a:prstGeom>
          <a:solidFill>
            <a:srgbClr val="F8F57B"/>
          </a:solidFill>
          <a:ln w="12700">
            <a:solidFill>
              <a:schemeClr val="bg1">
                <a:lumMod val="85000"/>
              </a:schemeClr>
            </a:solidFill>
          </a:ln>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50" dirty="0">
                <a:solidFill>
                  <a:srgbClr val="000000"/>
                </a:solidFill>
              </a:rPr>
              <a:t>File</a:t>
            </a:r>
          </a:p>
          <a:p>
            <a:pPr algn="ctr"/>
            <a:r>
              <a:rPr lang="en-US" sz="1050" dirty="0">
                <a:solidFill>
                  <a:srgbClr val="000000"/>
                </a:solidFill>
              </a:rPr>
              <a:t>Share</a:t>
            </a:r>
          </a:p>
        </p:txBody>
      </p:sp>
      <p:sp>
        <p:nvSpPr>
          <p:cNvPr id="113" name="Can 112"/>
          <p:cNvSpPr/>
          <p:nvPr/>
        </p:nvSpPr>
        <p:spPr>
          <a:xfrm>
            <a:off x="8922361" y="3320292"/>
            <a:ext cx="602458" cy="57877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Space</a:t>
            </a:r>
          </a:p>
        </p:txBody>
      </p:sp>
      <p:sp>
        <p:nvSpPr>
          <p:cNvPr id="430" name="TextBox 429"/>
          <p:cNvSpPr txBox="1"/>
          <p:nvPr/>
        </p:nvSpPr>
        <p:spPr>
          <a:xfrm>
            <a:off x="4923183" y="1428951"/>
            <a:ext cx="978031" cy="866386"/>
          </a:xfrm>
          <a:prstGeom prst="rect">
            <a:avLst/>
          </a:prstGeom>
          <a:noFill/>
          <a:ln w="12700">
            <a:noFill/>
          </a:ln>
        </p:spPr>
        <p:txBody>
          <a:bodyPr wrap="square" lIns="93247" tIns="93247" rIns="93247" bIns="93247" rtlCol="0">
            <a:spAutoFit/>
          </a:bodyPr>
          <a:lstStyle/>
          <a:p>
            <a:pPr>
              <a:lnSpc>
                <a:spcPct val="90000"/>
              </a:lnSpc>
              <a:spcBef>
                <a:spcPct val="20000"/>
              </a:spcBef>
              <a:buSzPct val="90000"/>
            </a:pPr>
            <a:r>
              <a:rPr lang="en-US" sz="4896" dirty="0">
                <a:solidFill>
                  <a:srgbClr val="FFFFFF"/>
                </a:solidFill>
              </a:rPr>
              <a:t>…</a:t>
            </a:r>
          </a:p>
        </p:txBody>
      </p:sp>
      <p:sp>
        <p:nvSpPr>
          <p:cNvPr id="431" name="TextBox 430"/>
          <p:cNvSpPr txBox="1"/>
          <p:nvPr/>
        </p:nvSpPr>
        <p:spPr>
          <a:xfrm>
            <a:off x="377382" y="2061746"/>
            <a:ext cx="978031" cy="866386"/>
          </a:xfrm>
          <a:prstGeom prst="rect">
            <a:avLst/>
          </a:prstGeom>
          <a:noFill/>
          <a:ln w="12700">
            <a:noFill/>
          </a:ln>
        </p:spPr>
        <p:txBody>
          <a:bodyPr wrap="square" lIns="93247" tIns="93247" rIns="93247" bIns="93247" rtlCol="0">
            <a:spAutoFit/>
          </a:bodyPr>
          <a:lstStyle>
            <a:defPPr>
              <a:defRPr lang="en-US"/>
            </a:defPPr>
            <a:lvl1pPr>
              <a:lnSpc>
                <a:spcPct val="90000"/>
              </a:lnSpc>
              <a:spcBef>
                <a:spcPct val="20000"/>
              </a:spcBef>
              <a:buSzPct val="90000"/>
              <a:defRPr sz="4896">
                <a:solidFill>
                  <a:srgbClr val="59D01E">
                    <a:alpha val="99000"/>
                  </a:srgb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solidFill>
                  <a:srgbClr val="FFFFFF"/>
                </a:solidFill>
              </a:rPr>
              <a:t>…</a:t>
            </a:r>
          </a:p>
        </p:txBody>
      </p:sp>
      <p:sp>
        <p:nvSpPr>
          <p:cNvPr id="432" name="TextBox 431"/>
          <p:cNvSpPr txBox="1"/>
          <p:nvPr/>
        </p:nvSpPr>
        <p:spPr>
          <a:xfrm>
            <a:off x="398840" y="3414408"/>
            <a:ext cx="978031" cy="866386"/>
          </a:xfrm>
          <a:prstGeom prst="rect">
            <a:avLst/>
          </a:prstGeom>
          <a:noFill/>
          <a:ln w="12700">
            <a:noFill/>
          </a:ln>
        </p:spPr>
        <p:txBody>
          <a:bodyPr wrap="square" lIns="93247" tIns="93247" rIns="93247" bIns="93247" rtlCol="0">
            <a:spAutoFit/>
          </a:bodyPr>
          <a:lstStyle>
            <a:defPPr>
              <a:defRPr lang="en-US"/>
            </a:defPPr>
            <a:lvl1pPr>
              <a:lnSpc>
                <a:spcPct val="90000"/>
              </a:lnSpc>
              <a:spcBef>
                <a:spcPct val="20000"/>
              </a:spcBef>
              <a:buSzPct val="90000"/>
              <a:defRPr sz="4896">
                <a:solidFill>
                  <a:srgbClr val="59D01E">
                    <a:alpha val="99000"/>
                  </a:srgb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solidFill>
                  <a:srgbClr val="FFFFFF"/>
                </a:solidFill>
              </a:rPr>
              <a:t>…</a:t>
            </a:r>
          </a:p>
        </p:txBody>
      </p:sp>
      <p:sp>
        <p:nvSpPr>
          <p:cNvPr id="132" name="Rectangle 131"/>
          <p:cNvSpPr/>
          <p:nvPr/>
        </p:nvSpPr>
        <p:spPr>
          <a:xfrm>
            <a:off x="7631908" y="3218150"/>
            <a:ext cx="464720"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sp>
        <p:nvSpPr>
          <p:cNvPr id="133" name="Rectangle 132"/>
          <p:cNvSpPr/>
          <p:nvPr/>
        </p:nvSpPr>
        <p:spPr>
          <a:xfrm>
            <a:off x="7620674" y="3531663"/>
            <a:ext cx="464720"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cxnSp>
        <p:nvCxnSpPr>
          <p:cNvPr id="144" name="Straight Connector 143"/>
          <p:cNvCxnSpPr>
            <a:stCxn id="136" idx="3"/>
          </p:cNvCxnSpPr>
          <p:nvPr/>
        </p:nvCxnSpPr>
        <p:spPr>
          <a:xfrm flipV="1">
            <a:off x="3777145" y="1594059"/>
            <a:ext cx="198630" cy="2324429"/>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45" name="Straight Connector 144"/>
          <p:cNvCxnSpPr/>
          <p:nvPr/>
        </p:nvCxnSpPr>
        <p:spPr>
          <a:xfrm flipH="1" flipV="1">
            <a:off x="3973378" y="1594059"/>
            <a:ext cx="2403749" cy="1093"/>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46" name="Straight Connector 145"/>
          <p:cNvCxnSpPr>
            <a:stCxn id="132" idx="1"/>
          </p:cNvCxnSpPr>
          <p:nvPr/>
        </p:nvCxnSpPr>
        <p:spPr>
          <a:xfrm flipH="1" flipV="1">
            <a:off x="6381748" y="1607053"/>
            <a:ext cx="1250160" cy="1714657"/>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47" name="Straight Connector 146"/>
          <p:cNvCxnSpPr>
            <a:stCxn id="137" idx="3"/>
          </p:cNvCxnSpPr>
          <p:nvPr/>
        </p:nvCxnSpPr>
        <p:spPr>
          <a:xfrm flipV="1">
            <a:off x="3772541" y="1741515"/>
            <a:ext cx="273531" cy="3463128"/>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54" name="Straight Connector 153"/>
          <p:cNvCxnSpPr/>
          <p:nvPr/>
        </p:nvCxnSpPr>
        <p:spPr>
          <a:xfrm flipH="1">
            <a:off x="4046073" y="1747847"/>
            <a:ext cx="2348957" cy="5327"/>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55" name="Straight Connector 154"/>
          <p:cNvCxnSpPr>
            <a:stCxn id="133" idx="1"/>
          </p:cNvCxnSpPr>
          <p:nvPr/>
        </p:nvCxnSpPr>
        <p:spPr>
          <a:xfrm flipH="1" flipV="1">
            <a:off x="6399828" y="1732949"/>
            <a:ext cx="1220845" cy="1902274"/>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sp>
        <p:nvSpPr>
          <p:cNvPr id="136" name="Rectangle 135"/>
          <p:cNvSpPr/>
          <p:nvPr/>
        </p:nvSpPr>
        <p:spPr>
          <a:xfrm>
            <a:off x="3313068" y="3741721"/>
            <a:ext cx="464078" cy="35353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Switch3</a:t>
            </a:r>
          </a:p>
        </p:txBody>
      </p:sp>
      <p:sp>
        <p:nvSpPr>
          <p:cNvPr id="157" name="Rectangle 156"/>
          <p:cNvSpPr/>
          <p:nvPr/>
        </p:nvSpPr>
        <p:spPr>
          <a:xfrm>
            <a:off x="2601039" y="2093940"/>
            <a:ext cx="916462" cy="689082"/>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File</a:t>
            </a:r>
            <a:br>
              <a:rPr lang="en-US" sz="1050" dirty="0">
                <a:solidFill>
                  <a:srgbClr val="000000"/>
                </a:solidFill>
              </a:rPr>
            </a:br>
            <a:r>
              <a:rPr lang="en-US" sz="1050" dirty="0">
                <a:solidFill>
                  <a:srgbClr val="000000"/>
                </a:solidFill>
              </a:rPr>
              <a:t>Server</a:t>
            </a:r>
          </a:p>
        </p:txBody>
      </p:sp>
      <p:sp>
        <p:nvSpPr>
          <p:cNvPr id="158" name="Rectangle 157"/>
          <p:cNvSpPr/>
          <p:nvPr/>
        </p:nvSpPr>
        <p:spPr>
          <a:xfrm>
            <a:off x="2502807" y="2204295"/>
            <a:ext cx="1140280" cy="768217"/>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DHCP</a:t>
            </a:r>
            <a:br>
              <a:rPr lang="en-US" sz="1050" dirty="0">
                <a:solidFill>
                  <a:srgbClr val="000000"/>
                </a:solidFill>
              </a:rPr>
            </a:br>
            <a:r>
              <a:rPr lang="en-US" sz="1050" dirty="0">
                <a:solidFill>
                  <a:srgbClr val="000000"/>
                </a:solidFill>
              </a:rPr>
              <a:t>DC/DNS</a:t>
            </a:r>
          </a:p>
          <a:p>
            <a:pPr algn="ctr" defTabSz="932411" fontAlgn="base">
              <a:spcBef>
                <a:spcPct val="0"/>
              </a:spcBef>
              <a:spcAft>
                <a:spcPct val="0"/>
              </a:spcAft>
            </a:pPr>
            <a:r>
              <a:rPr lang="en-US" sz="1050" dirty="0">
                <a:solidFill>
                  <a:srgbClr val="000000"/>
                </a:solidFill>
              </a:rPr>
              <a:t>Management</a:t>
            </a:r>
          </a:p>
        </p:txBody>
      </p:sp>
      <p:cxnSp>
        <p:nvCxnSpPr>
          <p:cNvPr id="159" name="Straight Connector 158"/>
          <p:cNvCxnSpPr>
            <a:stCxn id="136" idx="0"/>
            <a:endCxn id="162" idx="2"/>
          </p:cNvCxnSpPr>
          <p:nvPr/>
        </p:nvCxnSpPr>
        <p:spPr>
          <a:xfrm flipH="1" flipV="1">
            <a:off x="3372927" y="3082864"/>
            <a:ext cx="172181" cy="658855"/>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60" name="Straight Connector 159"/>
          <p:cNvCxnSpPr>
            <a:stCxn id="137" idx="0"/>
            <a:endCxn id="161" idx="2"/>
          </p:cNvCxnSpPr>
          <p:nvPr/>
        </p:nvCxnSpPr>
        <p:spPr>
          <a:xfrm flipH="1" flipV="1">
            <a:off x="2826843" y="3082865"/>
            <a:ext cx="713659" cy="1945008"/>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sp>
        <p:nvSpPr>
          <p:cNvPr id="163" name="TextBox 162"/>
          <p:cNvSpPr txBox="1"/>
          <p:nvPr/>
        </p:nvSpPr>
        <p:spPr>
          <a:xfrm>
            <a:off x="2782296" y="1374128"/>
            <a:ext cx="978031" cy="866386"/>
          </a:xfrm>
          <a:prstGeom prst="rect">
            <a:avLst/>
          </a:prstGeom>
          <a:noFill/>
        </p:spPr>
        <p:txBody>
          <a:bodyPr wrap="square" lIns="93247" tIns="93247" rIns="93247" bIns="93247" rtlCol="0">
            <a:spAutoFit/>
          </a:bodyPr>
          <a:lstStyle/>
          <a:p>
            <a:pPr>
              <a:lnSpc>
                <a:spcPct val="90000"/>
              </a:lnSpc>
              <a:spcBef>
                <a:spcPct val="20000"/>
              </a:spcBef>
              <a:buSzPct val="90000"/>
            </a:pPr>
            <a:r>
              <a:rPr lang="en-US" sz="4896" dirty="0">
                <a:solidFill>
                  <a:srgbClr val="FFFFFF"/>
                </a:solidFill>
              </a:rPr>
              <a:t>…</a:t>
            </a:r>
          </a:p>
        </p:txBody>
      </p:sp>
      <p:cxnSp>
        <p:nvCxnSpPr>
          <p:cNvPr id="171" name="Straight Connector 170"/>
          <p:cNvCxnSpPr>
            <a:stCxn id="297" idx="1"/>
          </p:cNvCxnSpPr>
          <p:nvPr/>
        </p:nvCxnSpPr>
        <p:spPr>
          <a:xfrm flipH="1" flipV="1">
            <a:off x="6377126" y="1594060"/>
            <a:ext cx="1263162" cy="286453"/>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77" name="Straight Connector 176"/>
          <p:cNvCxnSpPr>
            <a:stCxn id="137" idx="0"/>
          </p:cNvCxnSpPr>
          <p:nvPr/>
        </p:nvCxnSpPr>
        <p:spPr>
          <a:xfrm flipH="1" flipV="1">
            <a:off x="2955278" y="3093505"/>
            <a:ext cx="585223" cy="1934367"/>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80" name="Straight Connector 179"/>
          <p:cNvCxnSpPr>
            <a:stCxn id="136" idx="0"/>
          </p:cNvCxnSpPr>
          <p:nvPr/>
        </p:nvCxnSpPr>
        <p:spPr>
          <a:xfrm flipH="1" flipV="1">
            <a:off x="3501147" y="3065235"/>
            <a:ext cx="43961" cy="676484"/>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sp>
        <p:nvSpPr>
          <p:cNvPr id="161" name="Rectangle 160"/>
          <p:cNvSpPr/>
          <p:nvPr/>
        </p:nvSpPr>
        <p:spPr>
          <a:xfrm>
            <a:off x="2594484" y="2875745"/>
            <a:ext cx="464720"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sp>
        <p:nvSpPr>
          <p:cNvPr id="162" name="Rectangle 161"/>
          <p:cNvSpPr/>
          <p:nvPr/>
        </p:nvSpPr>
        <p:spPr>
          <a:xfrm>
            <a:off x="3140567" y="2875745"/>
            <a:ext cx="464720"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sp>
        <p:nvSpPr>
          <p:cNvPr id="165" name="Rectangular Callout 164"/>
          <p:cNvSpPr/>
          <p:nvPr/>
        </p:nvSpPr>
        <p:spPr bwMode="auto">
          <a:xfrm>
            <a:off x="7596502" y="5793808"/>
            <a:ext cx="2399985" cy="396246"/>
          </a:xfrm>
          <a:custGeom>
            <a:avLst/>
            <a:gdLst>
              <a:gd name="connsiteX0" fmla="*/ 0 w 2182952"/>
              <a:gd name="connsiteY0" fmla="*/ 0 h 866578"/>
              <a:gd name="connsiteX1" fmla="*/ 1273389 w 2182952"/>
              <a:gd name="connsiteY1" fmla="*/ 0 h 866578"/>
              <a:gd name="connsiteX2" fmla="*/ 1841102 w 2182952"/>
              <a:gd name="connsiteY2" fmla="*/ -991443 h 866578"/>
              <a:gd name="connsiteX3" fmla="*/ 1819127 w 2182952"/>
              <a:gd name="connsiteY3" fmla="*/ 0 h 866578"/>
              <a:gd name="connsiteX4" fmla="*/ 2182952 w 2182952"/>
              <a:gd name="connsiteY4" fmla="*/ 0 h 866578"/>
              <a:gd name="connsiteX5" fmla="*/ 2182952 w 2182952"/>
              <a:gd name="connsiteY5" fmla="*/ 144430 h 866578"/>
              <a:gd name="connsiteX6" fmla="*/ 2182952 w 2182952"/>
              <a:gd name="connsiteY6" fmla="*/ 144430 h 866578"/>
              <a:gd name="connsiteX7" fmla="*/ 2182952 w 2182952"/>
              <a:gd name="connsiteY7" fmla="*/ 361074 h 866578"/>
              <a:gd name="connsiteX8" fmla="*/ 2182952 w 2182952"/>
              <a:gd name="connsiteY8" fmla="*/ 866578 h 866578"/>
              <a:gd name="connsiteX9" fmla="*/ 1819127 w 2182952"/>
              <a:gd name="connsiteY9" fmla="*/ 866578 h 866578"/>
              <a:gd name="connsiteX10" fmla="*/ 1273389 w 2182952"/>
              <a:gd name="connsiteY10" fmla="*/ 866578 h 866578"/>
              <a:gd name="connsiteX11" fmla="*/ 1273389 w 2182952"/>
              <a:gd name="connsiteY11" fmla="*/ 866578 h 866578"/>
              <a:gd name="connsiteX12" fmla="*/ 0 w 2182952"/>
              <a:gd name="connsiteY12" fmla="*/ 866578 h 866578"/>
              <a:gd name="connsiteX13" fmla="*/ 0 w 2182952"/>
              <a:gd name="connsiteY13" fmla="*/ 361074 h 866578"/>
              <a:gd name="connsiteX14" fmla="*/ 0 w 2182952"/>
              <a:gd name="connsiteY14" fmla="*/ 144430 h 866578"/>
              <a:gd name="connsiteX15" fmla="*/ 0 w 2182952"/>
              <a:gd name="connsiteY15" fmla="*/ 144430 h 866578"/>
              <a:gd name="connsiteX16" fmla="*/ 0 w 2182952"/>
              <a:gd name="connsiteY16" fmla="*/ 0 h 866578"/>
              <a:gd name="connsiteX0" fmla="*/ 0 w 2182952"/>
              <a:gd name="connsiteY0" fmla="*/ 0 h 866578"/>
              <a:gd name="connsiteX1" fmla="*/ 1273389 w 2182952"/>
              <a:gd name="connsiteY1" fmla="*/ 0 h 866578"/>
              <a:gd name="connsiteX2" fmla="*/ 1819127 w 2182952"/>
              <a:gd name="connsiteY2" fmla="*/ 0 h 866578"/>
              <a:gd name="connsiteX3" fmla="*/ 2182952 w 2182952"/>
              <a:gd name="connsiteY3" fmla="*/ 0 h 866578"/>
              <a:gd name="connsiteX4" fmla="*/ 2182952 w 2182952"/>
              <a:gd name="connsiteY4" fmla="*/ 144430 h 866578"/>
              <a:gd name="connsiteX5" fmla="*/ 2182952 w 2182952"/>
              <a:gd name="connsiteY5" fmla="*/ 144430 h 866578"/>
              <a:gd name="connsiteX6" fmla="*/ 2182952 w 2182952"/>
              <a:gd name="connsiteY6" fmla="*/ 361074 h 866578"/>
              <a:gd name="connsiteX7" fmla="*/ 2182952 w 2182952"/>
              <a:gd name="connsiteY7" fmla="*/ 866578 h 866578"/>
              <a:gd name="connsiteX8" fmla="*/ 1819127 w 2182952"/>
              <a:gd name="connsiteY8" fmla="*/ 866578 h 866578"/>
              <a:gd name="connsiteX9" fmla="*/ 1273389 w 2182952"/>
              <a:gd name="connsiteY9" fmla="*/ 866578 h 866578"/>
              <a:gd name="connsiteX10" fmla="*/ 1273389 w 2182952"/>
              <a:gd name="connsiteY10" fmla="*/ 866578 h 866578"/>
              <a:gd name="connsiteX11" fmla="*/ 0 w 2182952"/>
              <a:gd name="connsiteY11" fmla="*/ 866578 h 866578"/>
              <a:gd name="connsiteX12" fmla="*/ 0 w 2182952"/>
              <a:gd name="connsiteY12" fmla="*/ 361074 h 866578"/>
              <a:gd name="connsiteX13" fmla="*/ 0 w 2182952"/>
              <a:gd name="connsiteY13" fmla="*/ 144430 h 866578"/>
              <a:gd name="connsiteX14" fmla="*/ 0 w 2182952"/>
              <a:gd name="connsiteY14" fmla="*/ 144430 h 866578"/>
              <a:gd name="connsiteX15" fmla="*/ 0 w 2182952"/>
              <a:gd name="connsiteY15" fmla="*/ 0 h 86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2952" h="866578">
                <a:moveTo>
                  <a:pt x="0" y="0"/>
                </a:moveTo>
                <a:lnTo>
                  <a:pt x="1273389" y="0"/>
                </a:lnTo>
                <a:lnTo>
                  <a:pt x="1819127" y="0"/>
                </a:lnTo>
                <a:lnTo>
                  <a:pt x="2182952" y="0"/>
                </a:lnTo>
                <a:lnTo>
                  <a:pt x="2182952" y="144430"/>
                </a:lnTo>
                <a:lnTo>
                  <a:pt x="2182952" y="144430"/>
                </a:lnTo>
                <a:lnTo>
                  <a:pt x="2182952" y="361074"/>
                </a:lnTo>
                <a:lnTo>
                  <a:pt x="2182952" y="866578"/>
                </a:lnTo>
                <a:lnTo>
                  <a:pt x="1819127" y="866578"/>
                </a:lnTo>
                <a:lnTo>
                  <a:pt x="1273389" y="866578"/>
                </a:lnTo>
                <a:lnTo>
                  <a:pt x="1273389" y="866578"/>
                </a:lnTo>
                <a:lnTo>
                  <a:pt x="0" y="866578"/>
                </a:lnTo>
                <a:lnTo>
                  <a:pt x="0" y="361074"/>
                </a:lnTo>
                <a:lnTo>
                  <a:pt x="0" y="144430"/>
                </a:lnTo>
                <a:lnTo>
                  <a:pt x="0" y="144430"/>
                </a:lnTo>
                <a:lnTo>
                  <a:pt x="0" y="0"/>
                </a:ln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904" dirty="0">
                <a:solidFill>
                  <a:srgbClr val="002050">
                    <a:alpha val="98824"/>
                  </a:srgbClr>
                </a:solidFill>
                <a:ea typeface="Segoe UI" pitchFamily="34" charset="0"/>
                <a:cs typeface="Segoe UI" pitchFamily="34" charset="0"/>
              </a:rPr>
              <a:t>File Server Cluster</a:t>
            </a:r>
          </a:p>
        </p:txBody>
      </p:sp>
      <p:sp>
        <p:nvSpPr>
          <p:cNvPr id="166" name="Rectangular Callout 165"/>
          <p:cNvSpPr/>
          <p:nvPr/>
        </p:nvSpPr>
        <p:spPr bwMode="auto">
          <a:xfrm>
            <a:off x="10415938" y="5787691"/>
            <a:ext cx="1664579" cy="402363"/>
          </a:xfrm>
          <a:custGeom>
            <a:avLst/>
            <a:gdLst>
              <a:gd name="connsiteX0" fmla="*/ 0 w 2241504"/>
              <a:gd name="connsiteY0" fmla="*/ 0 h 879954"/>
              <a:gd name="connsiteX1" fmla="*/ 373584 w 2241504"/>
              <a:gd name="connsiteY1" fmla="*/ 0 h 879954"/>
              <a:gd name="connsiteX2" fmla="*/ 1031764 w 2241504"/>
              <a:gd name="connsiteY2" fmla="*/ -283706 h 879954"/>
              <a:gd name="connsiteX3" fmla="*/ 933960 w 2241504"/>
              <a:gd name="connsiteY3" fmla="*/ 0 h 879954"/>
              <a:gd name="connsiteX4" fmla="*/ 2241504 w 2241504"/>
              <a:gd name="connsiteY4" fmla="*/ 0 h 879954"/>
              <a:gd name="connsiteX5" fmla="*/ 2241504 w 2241504"/>
              <a:gd name="connsiteY5" fmla="*/ 146659 h 879954"/>
              <a:gd name="connsiteX6" fmla="*/ 2241504 w 2241504"/>
              <a:gd name="connsiteY6" fmla="*/ 146659 h 879954"/>
              <a:gd name="connsiteX7" fmla="*/ 2241504 w 2241504"/>
              <a:gd name="connsiteY7" fmla="*/ 366648 h 879954"/>
              <a:gd name="connsiteX8" fmla="*/ 2241504 w 2241504"/>
              <a:gd name="connsiteY8" fmla="*/ 879954 h 879954"/>
              <a:gd name="connsiteX9" fmla="*/ 933960 w 2241504"/>
              <a:gd name="connsiteY9" fmla="*/ 879954 h 879954"/>
              <a:gd name="connsiteX10" fmla="*/ 373584 w 2241504"/>
              <a:gd name="connsiteY10" fmla="*/ 879954 h 879954"/>
              <a:gd name="connsiteX11" fmla="*/ 373584 w 2241504"/>
              <a:gd name="connsiteY11" fmla="*/ 879954 h 879954"/>
              <a:gd name="connsiteX12" fmla="*/ 0 w 2241504"/>
              <a:gd name="connsiteY12" fmla="*/ 879954 h 879954"/>
              <a:gd name="connsiteX13" fmla="*/ 0 w 2241504"/>
              <a:gd name="connsiteY13" fmla="*/ 366648 h 879954"/>
              <a:gd name="connsiteX14" fmla="*/ 0 w 2241504"/>
              <a:gd name="connsiteY14" fmla="*/ 146659 h 879954"/>
              <a:gd name="connsiteX15" fmla="*/ 0 w 2241504"/>
              <a:gd name="connsiteY15" fmla="*/ 146659 h 879954"/>
              <a:gd name="connsiteX16" fmla="*/ 0 w 2241504"/>
              <a:gd name="connsiteY16" fmla="*/ 0 h 879954"/>
              <a:gd name="connsiteX0" fmla="*/ 0 w 2241504"/>
              <a:gd name="connsiteY0" fmla="*/ 0 h 879954"/>
              <a:gd name="connsiteX1" fmla="*/ 373584 w 2241504"/>
              <a:gd name="connsiteY1" fmla="*/ 0 h 879954"/>
              <a:gd name="connsiteX2" fmla="*/ 933960 w 2241504"/>
              <a:gd name="connsiteY2" fmla="*/ 0 h 879954"/>
              <a:gd name="connsiteX3" fmla="*/ 2241504 w 2241504"/>
              <a:gd name="connsiteY3" fmla="*/ 0 h 879954"/>
              <a:gd name="connsiteX4" fmla="*/ 2241504 w 2241504"/>
              <a:gd name="connsiteY4" fmla="*/ 146659 h 879954"/>
              <a:gd name="connsiteX5" fmla="*/ 2241504 w 2241504"/>
              <a:gd name="connsiteY5" fmla="*/ 146659 h 879954"/>
              <a:gd name="connsiteX6" fmla="*/ 2241504 w 2241504"/>
              <a:gd name="connsiteY6" fmla="*/ 366648 h 879954"/>
              <a:gd name="connsiteX7" fmla="*/ 2241504 w 2241504"/>
              <a:gd name="connsiteY7" fmla="*/ 879954 h 879954"/>
              <a:gd name="connsiteX8" fmla="*/ 933960 w 2241504"/>
              <a:gd name="connsiteY8" fmla="*/ 879954 h 879954"/>
              <a:gd name="connsiteX9" fmla="*/ 373584 w 2241504"/>
              <a:gd name="connsiteY9" fmla="*/ 879954 h 879954"/>
              <a:gd name="connsiteX10" fmla="*/ 373584 w 2241504"/>
              <a:gd name="connsiteY10" fmla="*/ 879954 h 879954"/>
              <a:gd name="connsiteX11" fmla="*/ 0 w 2241504"/>
              <a:gd name="connsiteY11" fmla="*/ 879954 h 879954"/>
              <a:gd name="connsiteX12" fmla="*/ 0 w 2241504"/>
              <a:gd name="connsiteY12" fmla="*/ 366648 h 879954"/>
              <a:gd name="connsiteX13" fmla="*/ 0 w 2241504"/>
              <a:gd name="connsiteY13" fmla="*/ 146659 h 879954"/>
              <a:gd name="connsiteX14" fmla="*/ 0 w 2241504"/>
              <a:gd name="connsiteY14" fmla="*/ 146659 h 879954"/>
              <a:gd name="connsiteX15" fmla="*/ 0 w 2241504"/>
              <a:gd name="connsiteY15" fmla="*/ 0 h 87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1504" h="879954">
                <a:moveTo>
                  <a:pt x="0" y="0"/>
                </a:moveTo>
                <a:lnTo>
                  <a:pt x="373584" y="0"/>
                </a:lnTo>
                <a:lnTo>
                  <a:pt x="933960" y="0"/>
                </a:lnTo>
                <a:lnTo>
                  <a:pt x="2241504" y="0"/>
                </a:lnTo>
                <a:lnTo>
                  <a:pt x="2241504" y="146659"/>
                </a:lnTo>
                <a:lnTo>
                  <a:pt x="2241504" y="146659"/>
                </a:lnTo>
                <a:lnTo>
                  <a:pt x="2241504" y="366648"/>
                </a:lnTo>
                <a:lnTo>
                  <a:pt x="2241504" y="879954"/>
                </a:lnTo>
                <a:lnTo>
                  <a:pt x="933960" y="879954"/>
                </a:lnTo>
                <a:lnTo>
                  <a:pt x="373584" y="879954"/>
                </a:lnTo>
                <a:lnTo>
                  <a:pt x="373584" y="879954"/>
                </a:lnTo>
                <a:lnTo>
                  <a:pt x="0" y="879954"/>
                </a:lnTo>
                <a:lnTo>
                  <a:pt x="0" y="366648"/>
                </a:lnTo>
                <a:lnTo>
                  <a:pt x="0" y="146659"/>
                </a:lnTo>
                <a:lnTo>
                  <a:pt x="0" y="146659"/>
                </a:lnTo>
                <a:lnTo>
                  <a:pt x="0" y="0"/>
                </a:ln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904" dirty="0">
                <a:solidFill>
                  <a:srgbClr val="002050">
                    <a:alpha val="98824"/>
                  </a:srgbClr>
                </a:solidFill>
                <a:ea typeface="Segoe UI" pitchFamily="34" charset="0"/>
                <a:cs typeface="Segoe UI" pitchFamily="34" charset="0"/>
              </a:rPr>
              <a:t>JBODs</a:t>
            </a:r>
          </a:p>
        </p:txBody>
      </p:sp>
      <p:sp>
        <p:nvSpPr>
          <p:cNvPr id="168" name="Rectangular Callout 167"/>
          <p:cNvSpPr/>
          <p:nvPr/>
        </p:nvSpPr>
        <p:spPr bwMode="auto">
          <a:xfrm>
            <a:off x="426122" y="5781457"/>
            <a:ext cx="1517542" cy="394662"/>
          </a:xfrm>
          <a:custGeom>
            <a:avLst/>
            <a:gdLst>
              <a:gd name="connsiteX0" fmla="*/ 0 w 2097749"/>
              <a:gd name="connsiteY0" fmla="*/ 0 h 863114"/>
              <a:gd name="connsiteX1" fmla="*/ 349625 w 2097749"/>
              <a:gd name="connsiteY1" fmla="*/ 0 h 863114"/>
              <a:gd name="connsiteX2" fmla="*/ 320830 w 2097749"/>
              <a:gd name="connsiteY2" fmla="*/ -738394 h 863114"/>
              <a:gd name="connsiteX3" fmla="*/ 874062 w 2097749"/>
              <a:gd name="connsiteY3" fmla="*/ 0 h 863114"/>
              <a:gd name="connsiteX4" fmla="*/ 2097749 w 2097749"/>
              <a:gd name="connsiteY4" fmla="*/ 0 h 863114"/>
              <a:gd name="connsiteX5" fmla="*/ 2097749 w 2097749"/>
              <a:gd name="connsiteY5" fmla="*/ 143852 h 863114"/>
              <a:gd name="connsiteX6" fmla="*/ 2097749 w 2097749"/>
              <a:gd name="connsiteY6" fmla="*/ 143852 h 863114"/>
              <a:gd name="connsiteX7" fmla="*/ 2097749 w 2097749"/>
              <a:gd name="connsiteY7" fmla="*/ 359631 h 863114"/>
              <a:gd name="connsiteX8" fmla="*/ 2097749 w 2097749"/>
              <a:gd name="connsiteY8" fmla="*/ 863114 h 863114"/>
              <a:gd name="connsiteX9" fmla="*/ 874062 w 2097749"/>
              <a:gd name="connsiteY9" fmla="*/ 863114 h 863114"/>
              <a:gd name="connsiteX10" fmla="*/ 349625 w 2097749"/>
              <a:gd name="connsiteY10" fmla="*/ 863114 h 863114"/>
              <a:gd name="connsiteX11" fmla="*/ 349625 w 2097749"/>
              <a:gd name="connsiteY11" fmla="*/ 863114 h 863114"/>
              <a:gd name="connsiteX12" fmla="*/ 0 w 2097749"/>
              <a:gd name="connsiteY12" fmla="*/ 863114 h 863114"/>
              <a:gd name="connsiteX13" fmla="*/ 0 w 2097749"/>
              <a:gd name="connsiteY13" fmla="*/ 359631 h 863114"/>
              <a:gd name="connsiteX14" fmla="*/ 0 w 2097749"/>
              <a:gd name="connsiteY14" fmla="*/ 143852 h 863114"/>
              <a:gd name="connsiteX15" fmla="*/ 0 w 2097749"/>
              <a:gd name="connsiteY15" fmla="*/ 143852 h 863114"/>
              <a:gd name="connsiteX16" fmla="*/ 0 w 2097749"/>
              <a:gd name="connsiteY16" fmla="*/ 0 h 863114"/>
              <a:gd name="connsiteX0" fmla="*/ 0 w 2097749"/>
              <a:gd name="connsiteY0" fmla="*/ 0 h 863114"/>
              <a:gd name="connsiteX1" fmla="*/ 349625 w 2097749"/>
              <a:gd name="connsiteY1" fmla="*/ 0 h 863114"/>
              <a:gd name="connsiteX2" fmla="*/ 874062 w 2097749"/>
              <a:gd name="connsiteY2" fmla="*/ 0 h 863114"/>
              <a:gd name="connsiteX3" fmla="*/ 2097749 w 2097749"/>
              <a:gd name="connsiteY3" fmla="*/ 0 h 863114"/>
              <a:gd name="connsiteX4" fmla="*/ 2097749 w 2097749"/>
              <a:gd name="connsiteY4" fmla="*/ 143852 h 863114"/>
              <a:gd name="connsiteX5" fmla="*/ 2097749 w 2097749"/>
              <a:gd name="connsiteY5" fmla="*/ 143852 h 863114"/>
              <a:gd name="connsiteX6" fmla="*/ 2097749 w 2097749"/>
              <a:gd name="connsiteY6" fmla="*/ 359631 h 863114"/>
              <a:gd name="connsiteX7" fmla="*/ 2097749 w 2097749"/>
              <a:gd name="connsiteY7" fmla="*/ 863114 h 863114"/>
              <a:gd name="connsiteX8" fmla="*/ 874062 w 2097749"/>
              <a:gd name="connsiteY8" fmla="*/ 863114 h 863114"/>
              <a:gd name="connsiteX9" fmla="*/ 349625 w 2097749"/>
              <a:gd name="connsiteY9" fmla="*/ 863114 h 863114"/>
              <a:gd name="connsiteX10" fmla="*/ 349625 w 2097749"/>
              <a:gd name="connsiteY10" fmla="*/ 863114 h 863114"/>
              <a:gd name="connsiteX11" fmla="*/ 0 w 2097749"/>
              <a:gd name="connsiteY11" fmla="*/ 863114 h 863114"/>
              <a:gd name="connsiteX12" fmla="*/ 0 w 2097749"/>
              <a:gd name="connsiteY12" fmla="*/ 359631 h 863114"/>
              <a:gd name="connsiteX13" fmla="*/ 0 w 2097749"/>
              <a:gd name="connsiteY13" fmla="*/ 143852 h 863114"/>
              <a:gd name="connsiteX14" fmla="*/ 0 w 2097749"/>
              <a:gd name="connsiteY14" fmla="*/ 143852 h 863114"/>
              <a:gd name="connsiteX15" fmla="*/ 0 w 2097749"/>
              <a:gd name="connsiteY15" fmla="*/ 0 h 86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7749" h="863114">
                <a:moveTo>
                  <a:pt x="0" y="0"/>
                </a:moveTo>
                <a:lnTo>
                  <a:pt x="349625" y="0"/>
                </a:lnTo>
                <a:lnTo>
                  <a:pt x="874062" y="0"/>
                </a:lnTo>
                <a:lnTo>
                  <a:pt x="2097749" y="0"/>
                </a:lnTo>
                <a:lnTo>
                  <a:pt x="2097749" y="143852"/>
                </a:lnTo>
                <a:lnTo>
                  <a:pt x="2097749" y="143852"/>
                </a:lnTo>
                <a:lnTo>
                  <a:pt x="2097749" y="359631"/>
                </a:lnTo>
                <a:lnTo>
                  <a:pt x="2097749" y="863114"/>
                </a:lnTo>
                <a:lnTo>
                  <a:pt x="874062" y="863114"/>
                </a:lnTo>
                <a:lnTo>
                  <a:pt x="349625" y="863114"/>
                </a:lnTo>
                <a:lnTo>
                  <a:pt x="349625" y="863114"/>
                </a:lnTo>
                <a:lnTo>
                  <a:pt x="0" y="863114"/>
                </a:lnTo>
                <a:lnTo>
                  <a:pt x="0" y="359631"/>
                </a:lnTo>
                <a:lnTo>
                  <a:pt x="0" y="143852"/>
                </a:lnTo>
                <a:lnTo>
                  <a:pt x="0" y="143852"/>
                </a:lnTo>
                <a:lnTo>
                  <a:pt x="0" y="0"/>
                </a:ln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904" dirty="0">
                <a:solidFill>
                  <a:srgbClr val="002050">
                    <a:alpha val="98824"/>
                  </a:srgbClr>
                </a:solidFill>
                <a:ea typeface="Segoe UI" pitchFamily="34" charset="0"/>
                <a:cs typeface="Segoe UI" pitchFamily="34" charset="0"/>
              </a:rPr>
              <a:t>Clients</a:t>
            </a:r>
          </a:p>
        </p:txBody>
      </p:sp>
      <p:sp>
        <p:nvSpPr>
          <p:cNvPr id="169" name="Rectangular Callout 168"/>
          <p:cNvSpPr/>
          <p:nvPr/>
        </p:nvSpPr>
        <p:spPr bwMode="auto">
          <a:xfrm>
            <a:off x="4042676" y="5756044"/>
            <a:ext cx="2405892" cy="396246"/>
          </a:xfrm>
          <a:custGeom>
            <a:avLst/>
            <a:gdLst>
              <a:gd name="connsiteX0" fmla="*/ 0 w 2182952"/>
              <a:gd name="connsiteY0" fmla="*/ 0 h 866578"/>
              <a:gd name="connsiteX1" fmla="*/ 1273389 w 2182952"/>
              <a:gd name="connsiteY1" fmla="*/ 0 h 866578"/>
              <a:gd name="connsiteX2" fmla="*/ 1758368 w 2182952"/>
              <a:gd name="connsiteY2" fmla="*/ -992353 h 866578"/>
              <a:gd name="connsiteX3" fmla="*/ 1819127 w 2182952"/>
              <a:gd name="connsiteY3" fmla="*/ 0 h 866578"/>
              <a:gd name="connsiteX4" fmla="*/ 2182952 w 2182952"/>
              <a:gd name="connsiteY4" fmla="*/ 0 h 866578"/>
              <a:gd name="connsiteX5" fmla="*/ 2182952 w 2182952"/>
              <a:gd name="connsiteY5" fmla="*/ 144430 h 866578"/>
              <a:gd name="connsiteX6" fmla="*/ 2182952 w 2182952"/>
              <a:gd name="connsiteY6" fmla="*/ 144430 h 866578"/>
              <a:gd name="connsiteX7" fmla="*/ 2182952 w 2182952"/>
              <a:gd name="connsiteY7" fmla="*/ 361074 h 866578"/>
              <a:gd name="connsiteX8" fmla="*/ 2182952 w 2182952"/>
              <a:gd name="connsiteY8" fmla="*/ 866578 h 866578"/>
              <a:gd name="connsiteX9" fmla="*/ 1819127 w 2182952"/>
              <a:gd name="connsiteY9" fmla="*/ 866578 h 866578"/>
              <a:gd name="connsiteX10" fmla="*/ 1273389 w 2182952"/>
              <a:gd name="connsiteY10" fmla="*/ 866578 h 866578"/>
              <a:gd name="connsiteX11" fmla="*/ 1273389 w 2182952"/>
              <a:gd name="connsiteY11" fmla="*/ 866578 h 866578"/>
              <a:gd name="connsiteX12" fmla="*/ 0 w 2182952"/>
              <a:gd name="connsiteY12" fmla="*/ 866578 h 866578"/>
              <a:gd name="connsiteX13" fmla="*/ 0 w 2182952"/>
              <a:gd name="connsiteY13" fmla="*/ 361074 h 866578"/>
              <a:gd name="connsiteX14" fmla="*/ 0 w 2182952"/>
              <a:gd name="connsiteY14" fmla="*/ 144430 h 866578"/>
              <a:gd name="connsiteX15" fmla="*/ 0 w 2182952"/>
              <a:gd name="connsiteY15" fmla="*/ 144430 h 866578"/>
              <a:gd name="connsiteX16" fmla="*/ 0 w 2182952"/>
              <a:gd name="connsiteY16" fmla="*/ 0 h 866578"/>
              <a:gd name="connsiteX0" fmla="*/ 0 w 2182952"/>
              <a:gd name="connsiteY0" fmla="*/ 0 h 866578"/>
              <a:gd name="connsiteX1" fmla="*/ 1273389 w 2182952"/>
              <a:gd name="connsiteY1" fmla="*/ 0 h 866578"/>
              <a:gd name="connsiteX2" fmla="*/ 1819127 w 2182952"/>
              <a:gd name="connsiteY2" fmla="*/ 0 h 866578"/>
              <a:gd name="connsiteX3" fmla="*/ 2182952 w 2182952"/>
              <a:gd name="connsiteY3" fmla="*/ 0 h 866578"/>
              <a:gd name="connsiteX4" fmla="*/ 2182952 w 2182952"/>
              <a:gd name="connsiteY4" fmla="*/ 144430 h 866578"/>
              <a:gd name="connsiteX5" fmla="*/ 2182952 w 2182952"/>
              <a:gd name="connsiteY5" fmla="*/ 144430 h 866578"/>
              <a:gd name="connsiteX6" fmla="*/ 2182952 w 2182952"/>
              <a:gd name="connsiteY6" fmla="*/ 361074 h 866578"/>
              <a:gd name="connsiteX7" fmla="*/ 2182952 w 2182952"/>
              <a:gd name="connsiteY7" fmla="*/ 866578 h 866578"/>
              <a:gd name="connsiteX8" fmla="*/ 1819127 w 2182952"/>
              <a:gd name="connsiteY8" fmla="*/ 866578 h 866578"/>
              <a:gd name="connsiteX9" fmla="*/ 1273389 w 2182952"/>
              <a:gd name="connsiteY9" fmla="*/ 866578 h 866578"/>
              <a:gd name="connsiteX10" fmla="*/ 1273389 w 2182952"/>
              <a:gd name="connsiteY10" fmla="*/ 866578 h 866578"/>
              <a:gd name="connsiteX11" fmla="*/ 0 w 2182952"/>
              <a:gd name="connsiteY11" fmla="*/ 866578 h 866578"/>
              <a:gd name="connsiteX12" fmla="*/ 0 w 2182952"/>
              <a:gd name="connsiteY12" fmla="*/ 361074 h 866578"/>
              <a:gd name="connsiteX13" fmla="*/ 0 w 2182952"/>
              <a:gd name="connsiteY13" fmla="*/ 144430 h 866578"/>
              <a:gd name="connsiteX14" fmla="*/ 0 w 2182952"/>
              <a:gd name="connsiteY14" fmla="*/ 144430 h 866578"/>
              <a:gd name="connsiteX15" fmla="*/ 0 w 2182952"/>
              <a:gd name="connsiteY15" fmla="*/ 0 h 86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2952" h="866578">
                <a:moveTo>
                  <a:pt x="0" y="0"/>
                </a:moveTo>
                <a:lnTo>
                  <a:pt x="1273389" y="0"/>
                </a:lnTo>
                <a:lnTo>
                  <a:pt x="1819127" y="0"/>
                </a:lnTo>
                <a:lnTo>
                  <a:pt x="2182952" y="0"/>
                </a:lnTo>
                <a:lnTo>
                  <a:pt x="2182952" y="144430"/>
                </a:lnTo>
                <a:lnTo>
                  <a:pt x="2182952" y="144430"/>
                </a:lnTo>
                <a:lnTo>
                  <a:pt x="2182952" y="361074"/>
                </a:lnTo>
                <a:lnTo>
                  <a:pt x="2182952" y="866578"/>
                </a:lnTo>
                <a:lnTo>
                  <a:pt x="1819127" y="866578"/>
                </a:lnTo>
                <a:lnTo>
                  <a:pt x="1273389" y="866578"/>
                </a:lnTo>
                <a:lnTo>
                  <a:pt x="1273389" y="866578"/>
                </a:lnTo>
                <a:lnTo>
                  <a:pt x="0" y="866578"/>
                </a:lnTo>
                <a:lnTo>
                  <a:pt x="0" y="361074"/>
                </a:lnTo>
                <a:lnTo>
                  <a:pt x="0" y="144430"/>
                </a:lnTo>
                <a:lnTo>
                  <a:pt x="0" y="144430"/>
                </a:lnTo>
                <a:lnTo>
                  <a:pt x="0" y="0"/>
                </a:ln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904" dirty="0">
                <a:solidFill>
                  <a:srgbClr val="002050">
                    <a:alpha val="98824"/>
                  </a:srgbClr>
                </a:solidFill>
                <a:ea typeface="Segoe UI" pitchFamily="34" charset="0"/>
                <a:cs typeface="Segoe UI" pitchFamily="34" charset="0"/>
              </a:rPr>
              <a:t>Hyper-V Cluster</a:t>
            </a:r>
          </a:p>
        </p:txBody>
      </p:sp>
      <p:cxnSp>
        <p:nvCxnSpPr>
          <p:cNvPr id="188" name="Straight Connector 187"/>
          <p:cNvCxnSpPr>
            <a:stCxn id="179" idx="1"/>
            <a:endCxn id="85" idx="3"/>
          </p:cNvCxnSpPr>
          <p:nvPr/>
        </p:nvCxnSpPr>
        <p:spPr>
          <a:xfrm flipH="1">
            <a:off x="9774915" y="1999728"/>
            <a:ext cx="489917" cy="2918275"/>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cxnSp>
        <p:nvCxnSpPr>
          <p:cNvPr id="189" name="Straight Connector 188"/>
          <p:cNvCxnSpPr>
            <a:stCxn id="200" idx="1"/>
            <a:endCxn id="87" idx="3"/>
          </p:cNvCxnSpPr>
          <p:nvPr/>
        </p:nvCxnSpPr>
        <p:spPr>
          <a:xfrm flipH="1">
            <a:off x="9774916" y="2489604"/>
            <a:ext cx="481536" cy="2746514"/>
          </a:xfrm>
          <a:prstGeom prst="line">
            <a:avLst/>
          </a:prstGeom>
          <a:ln w="12700">
            <a:solidFill>
              <a:schemeClr val="tx1">
                <a:lumMod val="65000"/>
              </a:schemeClr>
            </a:solidFill>
          </a:ln>
        </p:spPr>
        <p:style>
          <a:lnRef idx="3">
            <a:schemeClr val="accent4"/>
          </a:lnRef>
          <a:fillRef idx="0">
            <a:schemeClr val="accent4"/>
          </a:fillRef>
          <a:effectRef idx="2">
            <a:schemeClr val="accent4"/>
          </a:effectRef>
          <a:fontRef idx="minor">
            <a:schemeClr val="tx1"/>
          </a:fontRef>
        </p:style>
      </p:cxnSp>
      <p:sp>
        <p:nvSpPr>
          <p:cNvPr id="174" name="Rectangle 173"/>
          <p:cNvSpPr/>
          <p:nvPr/>
        </p:nvSpPr>
        <p:spPr>
          <a:xfrm>
            <a:off x="10402786" y="1701905"/>
            <a:ext cx="1664577" cy="1173840"/>
          </a:xfrm>
          <a:prstGeom prst="rect">
            <a:avLst/>
          </a:prstGeom>
          <a:ln w="12700">
            <a:solidFill>
              <a:schemeClr val="bg1">
                <a:lumMod val="85000"/>
              </a:schemeClr>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SAS JBOD 1</a:t>
            </a:r>
          </a:p>
        </p:txBody>
      </p:sp>
      <p:sp>
        <p:nvSpPr>
          <p:cNvPr id="179" name="Rectangle 178"/>
          <p:cNvSpPr/>
          <p:nvPr/>
        </p:nvSpPr>
        <p:spPr>
          <a:xfrm>
            <a:off x="10264833" y="1843923"/>
            <a:ext cx="580931" cy="311609"/>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a:t>
            </a:r>
          </a:p>
          <a:p>
            <a:pPr algn="ctr"/>
            <a:r>
              <a:rPr lang="en-US" sz="1050" dirty="0">
                <a:solidFill>
                  <a:srgbClr val="000000"/>
                </a:solidFill>
              </a:rPr>
              <a:t>Module</a:t>
            </a:r>
          </a:p>
        </p:txBody>
      </p:sp>
      <p:cxnSp>
        <p:nvCxnSpPr>
          <p:cNvPr id="181" name="Straight Connector 180"/>
          <p:cNvCxnSpPr>
            <a:stCxn id="186" idx="2"/>
            <a:endCxn id="179" idx="3"/>
          </p:cNvCxnSpPr>
          <p:nvPr/>
        </p:nvCxnSpPr>
        <p:spPr>
          <a:xfrm flipH="1" flipV="1">
            <a:off x="10845762" y="1999728"/>
            <a:ext cx="129572" cy="35032"/>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182" name="Straight Connector 181"/>
          <p:cNvCxnSpPr>
            <a:stCxn id="187" idx="2"/>
            <a:endCxn id="179" idx="3"/>
          </p:cNvCxnSpPr>
          <p:nvPr/>
        </p:nvCxnSpPr>
        <p:spPr>
          <a:xfrm flipH="1" flipV="1">
            <a:off x="10845763" y="1999728"/>
            <a:ext cx="330144" cy="427294"/>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183" name="Straight Connector 182"/>
          <p:cNvCxnSpPr>
            <a:stCxn id="175" idx="2"/>
            <a:endCxn id="179" idx="3"/>
          </p:cNvCxnSpPr>
          <p:nvPr/>
        </p:nvCxnSpPr>
        <p:spPr>
          <a:xfrm flipH="1" flipV="1">
            <a:off x="10845763" y="1999728"/>
            <a:ext cx="578545" cy="57849"/>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184" name="Straight Connector 183"/>
          <p:cNvCxnSpPr>
            <a:stCxn id="178" idx="2"/>
            <a:endCxn id="179" idx="3"/>
          </p:cNvCxnSpPr>
          <p:nvPr/>
        </p:nvCxnSpPr>
        <p:spPr>
          <a:xfrm flipH="1" flipV="1">
            <a:off x="10845763" y="1999728"/>
            <a:ext cx="788121" cy="413462"/>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sp>
        <p:nvSpPr>
          <p:cNvPr id="200" name="Rectangle 199"/>
          <p:cNvSpPr/>
          <p:nvPr/>
        </p:nvSpPr>
        <p:spPr>
          <a:xfrm>
            <a:off x="10256452" y="2319276"/>
            <a:ext cx="580931" cy="340655"/>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a:t>
            </a:r>
          </a:p>
          <a:p>
            <a:pPr algn="ctr"/>
            <a:r>
              <a:rPr lang="en-US" sz="1050" dirty="0">
                <a:solidFill>
                  <a:srgbClr val="000000"/>
                </a:solidFill>
              </a:rPr>
              <a:t>Module</a:t>
            </a:r>
          </a:p>
        </p:txBody>
      </p:sp>
      <p:cxnSp>
        <p:nvCxnSpPr>
          <p:cNvPr id="204" name="Straight Connector 203"/>
          <p:cNvCxnSpPr>
            <a:stCxn id="186" idx="2"/>
            <a:endCxn id="200" idx="3"/>
          </p:cNvCxnSpPr>
          <p:nvPr/>
        </p:nvCxnSpPr>
        <p:spPr>
          <a:xfrm flipH="1">
            <a:off x="10837383" y="2034760"/>
            <a:ext cx="137953" cy="454843"/>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06" name="Straight Connector 205"/>
          <p:cNvCxnSpPr>
            <a:stCxn id="175" idx="2"/>
            <a:endCxn id="200" idx="3"/>
          </p:cNvCxnSpPr>
          <p:nvPr/>
        </p:nvCxnSpPr>
        <p:spPr>
          <a:xfrm flipH="1">
            <a:off x="10837383" y="2057578"/>
            <a:ext cx="586924" cy="432026"/>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10" name="Straight Connector 209"/>
          <p:cNvCxnSpPr>
            <a:stCxn id="187" idx="2"/>
            <a:endCxn id="200" idx="3"/>
          </p:cNvCxnSpPr>
          <p:nvPr/>
        </p:nvCxnSpPr>
        <p:spPr>
          <a:xfrm flipH="1">
            <a:off x="10837383" y="2427021"/>
            <a:ext cx="338525" cy="62582"/>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13" name="Straight Connector 212"/>
          <p:cNvCxnSpPr>
            <a:stCxn id="178" idx="2"/>
            <a:endCxn id="200" idx="3"/>
          </p:cNvCxnSpPr>
          <p:nvPr/>
        </p:nvCxnSpPr>
        <p:spPr>
          <a:xfrm flipH="1">
            <a:off x="10837383" y="2413191"/>
            <a:ext cx="796501" cy="76413"/>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sp>
        <p:nvSpPr>
          <p:cNvPr id="175" name="Can 174"/>
          <p:cNvSpPr/>
          <p:nvPr/>
        </p:nvSpPr>
        <p:spPr>
          <a:xfrm>
            <a:off x="11424307" y="1879771"/>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178" name="Can 177"/>
          <p:cNvSpPr/>
          <p:nvPr/>
        </p:nvSpPr>
        <p:spPr>
          <a:xfrm>
            <a:off x="11633885" y="2235384"/>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186" name="Can 185"/>
          <p:cNvSpPr/>
          <p:nvPr/>
        </p:nvSpPr>
        <p:spPr>
          <a:xfrm>
            <a:off x="10975335" y="1856953"/>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187" name="Can 186"/>
          <p:cNvSpPr/>
          <p:nvPr/>
        </p:nvSpPr>
        <p:spPr>
          <a:xfrm>
            <a:off x="11175908" y="2249215"/>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237" name="Rectangle 236"/>
          <p:cNvSpPr/>
          <p:nvPr/>
        </p:nvSpPr>
        <p:spPr>
          <a:xfrm>
            <a:off x="10417156" y="3051039"/>
            <a:ext cx="1664577" cy="1173840"/>
          </a:xfrm>
          <a:prstGeom prst="rect">
            <a:avLst/>
          </a:prstGeom>
          <a:ln w="12700">
            <a:solidFill>
              <a:schemeClr val="bg1">
                <a:lumMod val="85000"/>
              </a:schemeClr>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SAS JBOD 2</a:t>
            </a:r>
          </a:p>
        </p:txBody>
      </p:sp>
      <p:sp>
        <p:nvSpPr>
          <p:cNvPr id="238" name="Rectangle 237"/>
          <p:cNvSpPr/>
          <p:nvPr/>
        </p:nvSpPr>
        <p:spPr>
          <a:xfrm>
            <a:off x="10279202" y="3193057"/>
            <a:ext cx="580931" cy="311609"/>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a:t>
            </a:r>
          </a:p>
          <a:p>
            <a:pPr algn="ctr"/>
            <a:r>
              <a:rPr lang="en-US" sz="1050" dirty="0">
                <a:solidFill>
                  <a:srgbClr val="000000"/>
                </a:solidFill>
              </a:rPr>
              <a:t>Module</a:t>
            </a:r>
          </a:p>
        </p:txBody>
      </p:sp>
      <p:cxnSp>
        <p:nvCxnSpPr>
          <p:cNvPr id="239" name="Straight Connector 238"/>
          <p:cNvCxnSpPr>
            <a:stCxn id="250" idx="2"/>
            <a:endCxn id="238" idx="3"/>
          </p:cNvCxnSpPr>
          <p:nvPr/>
        </p:nvCxnSpPr>
        <p:spPr>
          <a:xfrm flipH="1" flipV="1">
            <a:off x="10860132" y="3348862"/>
            <a:ext cx="129572" cy="35032"/>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40" name="Straight Connector 239"/>
          <p:cNvCxnSpPr>
            <a:stCxn id="251" idx="2"/>
            <a:endCxn id="238" idx="3"/>
          </p:cNvCxnSpPr>
          <p:nvPr/>
        </p:nvCxnSpPr>
        <p:spPr>
          <a:xfrm flipH="1" flipV="1">
            <a:off x="10860133" y="3348862"/>
            <a:ext cx="330144" cy="427294"/>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41" name="Straight Connector 240"/>
          <p:cNvCxnSpPr>
            <a:stCxn id="248" idx="2"/>
            <a:endCxn id="238" idx="3"/>
          </p:cNvCxnSpPr>
          <p:nvPr/>
        </p:nvCxnSpPr>
        <p:spPr>
          <a:xfrm flipH="1" flipV="1">
            <a:off x="10860133" y="3348861"/>
            <a:ext cx="578545" cy="57849"/>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42" name="Straight Connector 241"/>
          <p:cNvCxnSpPr>
            <a:stCxn id="249" idx="2"/>
            <a:endCxn id="238" idx="3"/>
          </p:cNvCxnSpPr>
          <p:nvPr/>
        </p:nvCxnSpPr>
        <p:spPr>
          <a:xfrm flipH="1" flipV="1">
            <a:off x="10860133" y="3348862"/>
            <a:ext cx="788121" cy="413462"/>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sp>
        <p:nvSpPr>
          <p:cNvPr id="243" name="Rectangle 242"/>
          <p:cNvSpPr/>
          <p:nvPr/>
        </p:nvSpPr>
        <p:spPr>
          <a:xfrm>
            <a:off x="10270821" y="3668409"/>
            <a:ext cx="580931" cy="340655"/>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a:t>
            </a:r>
          </a:p>
          <a:p>
            <a:pPr algn="ctr"/>
            <a:r>
              <a:rPr lang="en-US" sz="1050" dirty="0">
                <a:solidFill>
                  <a:srgbClr val="000000"/>
                </a:solidFill>
              </a:rPr>
              <a:t>Module</a:t>
            </a:r>
          </a:p>
        </p:txBody>
      </p:sp>
      <p:cxnSp>
        <p:nvCxnSpPr>
          <p:cNvPr id="244" name="Straight Connector 243"/>
          <p:cNvCxnSpPr>
            <a:stCxn id="250" idx="2"/>
            <a:endCxn id="243" idx="3"/>
          </p:cNvCxnSpPr>
          <p:nvPr/>
        </p:nvCxnSpPr>
        <p:spPr>
          <a:xfrm flipH="1">
            <a:off x="10851753" y="3383893"/>
            <a:ext cx="137953" cy="454843"/>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45" name="Straight Connector 244"/>
          <p:cNvCxnSpPr>
            <a:stCxn id="248" idx="2"/>
            <a:endCxn id="243" idx="3"/>
          </p:cNvCxnSpPr>
          <p:nvPr/>
        </p:nvCxnSpPr>
        <p:spPr>
          <a:xfrm flipH="1">
            <a:off x="10851753" y="3406711"/>
            <a:ext cx="586924" cy="432026"/>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46" name="Straight Connector 245"/>
          <p:cNvCxnSpPr>
            <a:stCxn id="251" idx="2"/>
            <a:endCxn id="243" idx="3"/>
          </p:cNvCxnSpPr>
          <p:nvPr/>
        </p:nvCxnSpPr>
        <p:spPr>
          <a:xfrm flipH="1">
            <a:off x="10851752" y="3776155"/>
            <a:ext cx="338525" cy="62582"/>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47" name="Straight Connector 246"/>
          <p:cNvCxnSpPr>
            <a:stCxn id="249" idx="2"/>
            <a:endCxn id="243" idx="3"/>
          </p:cNvCxnSpPr>
          <p:nvPr/>
        </p:nvCxnSpPr>
        <p:spPr>
          <a:xfrm flipH="1">
            <a:off x="10851753" y="3762324"/>
            <a:ext cx="796501" cy="76413"/>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sp>
        <p:nvSpPr>
          <p:cNvPr id="248" name="Can 247"/>
          <p:cNvSpPr/>
          <p:nvPr/>
        </p:nvSpPr>
        <p:spPr>
          <a:xfrm>
            <a:off x="11438677" y="3228904"/>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249" name="Can 248"/>
          <p:cNvSpPr/>
          <p:nvPr/>
        </p:nvSpPr>
        <p:spPr>
          <a:xfrm>
            <a:off x="11648255" y="3584517"/>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250" name="Can 249"/>
          <p:cNvSpPr/>
          <p:nvPr/>
        </p:nvSpPr>
        <p:spPr>
          <a:xfrm>
            <a:off x="10989704" y="3206087"/>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251" name="Can 250"/>
          <p:cNvSpPr/>
          <p:nvPr/>
        </p:nvSpPr>
        <p:spPr>
          <a:xfrm>
            <a:off x="11190278" y="3598349"/>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253" name="Rectangle 252"/>
          <p:cNvSpPr/>
          <p:nvPr/>
        </p:nvSpPr>
        <p:spPr>
          <a:xfrm>
            <a:off x="10409059" y="4383874"/>
            <a:ext cx="1664577" cy="1173840"/>
          </a:xfrm>
          <a:prstGeom prst="rect">
            <a:avLst/>
          </a:prstGeom>
          <a:ln w="12700">
            <a:solidFill>
              <a:schemeClr val="bg1">
                <a:lumMod val="85000"/>
              </a:schemeClr>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0" rIns="0" bIns="46630" numCol="1" rtlCol="0" anchor="b" anchorCtr="0" compatLnSpc="1">
            <a:prstTxWarp prst="textNoShape">
              <a:avLst/>
            </a:prstTxWarp>
          </a:bodyPr>
          <a:lstStyle/>
          <a:p>
            <a:pPr algn="ctr" defTabSz="932411" fontAlgn="base">
              <a:spcBef>
                <a:spcPct val="0"/>
              </a:spcBef>
              <a:spcAft>
                <a:spcPct val="0"/>
              </a:spcAft>
            </a:pPr>
            <a:r>
              <a:rPr lang="en-US" sz="1050" dirty="0">
                <a:solidFill>
                  <a:srgbClr val="000000"/>
                </a:solidFill>
              </a:rPr>
              <a:t>SAS JBOD 3</a:t>
            </a:r>
          </a:p>
        </p:txBody>
      </p:sp>
      <p:sp>
        <p:nvSpPr>
          <p:cNvPr id="254" name="Rectangle 253"/>
          <p:cNvSpPr/>
          <p:nvPr/>
        </p:nvSpPr>
        <p:spPr>
          <a:xfrm>
            <a:off x="10271106" y="4525892"/>
            <a:ext cx="580931" cy="311609"/>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a:t>
            </a:r>
          </a:p>
          <a:p>
            <a:pPr algn="ctr"/>
            <a:r>
              <a:rPr lang="en-US" sz="1050" dirty="0">
                <a:solidFill>
                  <a:srgbClr val="000000"/>
                </a:solidFill>
              </a:rPr>
              <a:t>Module</a:t>
            </a:r>
          </a:p>
        </p:txBody>
      </p:sp>
      <p:cxnSp>
        <p:nvCxnSpPr>
          <p:cNvPr id="255" name="Straight Connector 254"/>
          <p:cNvCxnSpPr>
            <a:stCxn id="267" idx="2"/>
            <a:endCxn id="254" idx="3"/>
          </p:cNvCxnSpPr>
          <p:nvPr/>
        </p:nvCxnSpPr>
        <p:spPr>
          <a:xfrm flipH="1" flipV="1">
            <a:off x="10852035" y="4681697"/>
            <a:ext cx="129572" cy="35032"/>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56" name="Straight Connector 255"/>
          <p:cNvCxnSpPr>
            <a:stCxn id="269" idx="2"/>
            <a:endCxn id="254" idx="3"/>
          </p:cNvCxnSpPr>
          <p:nvPr/>
        </p:nvCxnSpPr>
        <p:spPr>
          <a:xfrm flipH="1" flipV="1">
            <a:off x="10852036" y="4681697"/>
            <a:ext cx="330144" cy="427294"/>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57" name="Straight Connector 256"/>
          <p:cNvCxnSpPr>
            <a:stCxn id="265" idx="2"/>
            <a:endCxn id="254" idx="3"/>
          </p:cNvCxnSpPr>
          <p:nvPr/>
        </p:nvCxnSpPr>
        <p:spPr>
          <a:xfrm flipH="1" flipV="1">
            <a:off x="10852036" y="4681697"/>
            <a:ext cx="578545" cy="57849"/>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58" name="Straight Connector 257"/>
          <p:cNvCxnSpPr>
            <a:stCxn id="266" idx="2"/>
            <a:endCxn id="254" idx="3"/>
          </p:cNvCxnSpPr>
          <p:nvPr/>
        </p:nvCxnSpPr>
        <p:spPr>
          <a:xfrm flipH="1" flipV="1">
            <a:off x="10852036" y="4681697"/>
            <a:ext cx="788121" cy="413462"/>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sp>
        <p:nvSpPr>
          <p:cNvPr id="259" name="Rectangle 258"/>
          <p:cNvSpPr/>
          <p:nvPr/>
        </p:nvSpPr>
        <p:spPr>
          <a:xfrm>
            <a:off x="10262725" y="5001244"/>
            <a:ext cx="580931" cy="340655"/>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a:t>
            </a:r>
          </a:p>
          <a:p>
            <a:pPr algn="ctr"/>
            <a:r>
              <a:rPr lang="en-US" sz="1050" dirty="0">
                <a:solidFill>
                  <a:srgbClr val="000000"/>
                </a:solidFill>
              </a:rPr>
              <a:t>Module</a:t>
            </a:r>
          </a:p>
        </p:txBody>
      </p:sp>
      <p:cxnSp>
        <p:nvCxnSpPr>
          <p:cNvPr id="260" name="Straight Connector 259"/>
          <p:cNvCxnSpPr>
            <a:stCxn id="267" idx="2"/>
            <a:endCxn id="259" idx="3"/>
          </p:cNvCxnSpPr>
          <p:nvPr/>
        </p:nvCxnSpPr>
        <p:spPr>
          <a:xfrm flipH="1">
            <a:off x="10843656" y="4716729"/>
            <a:ext cx="137953" cy="454843"/>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61" name="Straight Connector 260"/>
          <p:cNvCxnSpPr>
            <a:stCxn id="265" idx="2"/>
            <a:endCxn id="259" idx="3"/>
          </p:cNvCxnSpPr>
          <p:nvPr/>
        </p:nvCxnSpPr>
        <p:spPr>
          <a:xfrm flipH="1">
            <a:off x="10843657" y="4739547"/>
            <a:ext cx="586924" cy="432026"/>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62" name="Straight Connector 261"/>
          <p:cNvCxnSpPr>
            <a:stCxn id="269" idx="2"/>
            <a:endCxn id="259" idx="3"/>
          </p:cNvCxnSpPr>
          <p:nvPr/>
        </p:nvCxnSpPr>
        <p:spPr>
          <a:xfrm flipH="1">
            <a:off x="10843656" y="5108990"/>
            <a:ext cx="338525" cy="62582"/>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cxnSp>
        <p:nvCxnSpPr>
          <p:cNvPr id="263" name="Straight Connector 262"/>
          <p:cNvCxnSpPr>
            <a:stCxn id="266" idx="2"/>
            <a:endCxn id="259" idx="3"/>
          </p:cNvCxnSpPr>
          <p:nvPr/>
        </p:nvCxnSpPr>
        <p:spPr>
          <a:xfrm flipH="1">
            <a:off x="10843656" y="5095160"/>
            <a:ext cx="796501" cy="76413"/>
          </a:xfrm>
          <a:prstGeom prst="line">
            <a:avLst/>
          </a:prstGeom>
          <a:ln w="12700">
            <a:solidFill>
              <a:schemeClr val="bg1">
                <a:lumMod val="85000"/>
              </a:schemeClr>
            </a:solidFill>
          </a:ln>
        </p:spPr>
        <p:style>
          <a:lnRef idx="3">
            <a:schemeClr val="accent4"/>
          </a:lnRef>
          <a:fillRef idx="0">
            <a:schemeClr val="accent4"/>
          </a:fillRef>
          <a:effectRef idx="2">
            <a:schemeClr val="accent4"/>
          </a:effectRef>
          <a:fontRef idx="minor">
            <a:schemeClr val="tx1"/>
          </a:fontRef>
        </p:style>
      </p:cxnSp>
      <p:sp>
        <p:nvSpPr>
          <p:cNvPr id="265" name="Can 264"/>
          <p:cNvSpPr/>
          <p:nvPr/>
        </p:nvSpPr>
        <p:spPr>
          <a:xfrm>
            <a:off x="11430581" y="4561739"/>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266" name="Can 265"/>
          <p:cNvSpPr/>
          <p:nvPr/>
        </p:nvSpPr>
        <p:spPr>
          <a:xfrm>
            <a:off x="11640158" y="4917353"/>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267" name="Can 266"/>
          <p:cNvSpPr/>
          <p:nvPr/>
        </p:nvSpPr>
        <p:spPr>
          <a:xfrm>
            <a:off x="10981608" y="4538922"/>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269" name="Can 268"/>
          <p:cNvSpPr/>
          <p:nvPr/>
        </p:nvSpPr>
        <p:spPr>
          <a:xfrm>
            <a:off x="11182181" y="4931184"/>
            <a:ext cx="383522" cy="355613"/>
          </a:xfrm>
          <a:prstGeom prst="can">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Disk</a:t>
            </a:r>
          </a:p>
        </p:txBody>
      </p:sp>
      <p:sp>
        <p:nvSpPr>
          <p:cNvPr id="294" name="Rectangle 293"/>
          <p:cNvSpPr/>
          <p:nvPr/>
        </p:nvSpPr>
        <p:spPr>
          <a:xfrm>
            <a:off x="7647417" y="2343505"/>
            <a:ext cx="464447" cy="207120"/>
          </a:xfrm>
          <a:prstGeom prst="rect">
            <a:avLst/>
          </a:prstGeom>
          <a:solidFill>
            <a:srgbClr val="FF0000"/>
          </a:solidFill>
          <a:ln w="12700">
            <a:solidFill>
              <a:schemeClr val="bg1">
                <a:lumMod val="85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R-NIC</a:t>
            </a:r>
          </a:p>
        </p:txBody>
      </p:sp>
      <p:sp>
        <p:nvSpPr>
          <p:cNvPr id="296" name="Rectangle 295"/>
          <p:cNvSpPr/>
          <p:nvPr/>
        </p:nvSpPr>
        <p:spPr>
          <a:xfrm>
            <a:off x="7636183" y="2596005"/>
            <a:ext cx="464447" cy="207120"/>
          </a:xfrm>
          <a:prstGeom prst="rect">
            <a:avLst/>
          </a:prstGeom>
          <a:solidFill>
            <a:srgbClr val="FF0000"/>
          </a:solidFill>
          <a:ln w="12700">
            <a:solidFill>
              <a:schemeClr val="bg1">
                <a:lumMod val="85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R-NIC</a:t>
            </a:r>
          </a:p>
        </p:txBody>
      </p:sp>
      <p:sp>
        <p:nvSpPr>
          <p:cNvPr id="297" name="Rectangle 296"/>
          <p:cNvSpPr/>
          <p:nvPr/>
        </p:nvSpPr>
        <p:spPr>
          <a:xfrm>
            <a:off x="7640289" y="1776953"/>
            <a:ext cx="464720"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sp>
        <p:nvSpPr>
          <p:cNvPr id="299" name="Rectangle 298"/>
          <p:cNvSpPr/>
          <p:nvPr/>
        </p:nvSpPr>
        <p:spPr>
          <a:xfrm>
            <a:off x="7638676" y="2038513"/>
            <a:ext cx="464720" cy="20712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11" fontAlgn="base">
              <a:spcBef>
                <a:spcPct val="0"/>
              </a:spcBef>
              <a:spcAft>
                <a:spcPct val="0"/>
              </a:spcAft>
            </a:pPr>
            <a:r>
              <a:rPr lang="en-US" sz="1050" dirty="0">
                <a:solidFill>
                  <a:srgbClr val="000000"/>
                </a:solidFill>
              </a:rPr>
              <a:t>NIC</a:t>
            </a:r>
          </a:p>
        </p:txBody>
      </p:sp>
      <p:sp>
        <p:nvSpPr>
          <p:cNvPr id="300" name="Rectangle 299"/>
          <p:cNvSpPr/>
          <p:nvPr/>
        </p:nvSpPr>
        <p:spPr>
          <a:xfrm>
            <a:off x="9215210" y="2254509"/>
            <a:ext cx="551325" cy="207120"/>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 HBA</a:t>
            </a:r>
          </a:p>
        </p:txBody>
      </p:sp>
      <p:sp>
        <p:nvSpPr>
          <p:cNvPr id="301" name="Rectangle 300"/>
          <p:cNvSpPr/>
          <p:nvPr/>
        </p:nvSpPr>
        <p:spPr>
          <a:xfrm>
            <a:off x="9215210" y="2572624"/>
            <a:ext cx="551325" cy="207120"/>
          </a:xfrm>
          <a:prstGeom prst="rect">
            <a:avLst/>
          </a:prstGeom>
          <a:ln w="12700">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000000"/>
                </a:solidFill>
              </a:rPr>
              <a:t>SAS HBA</a:t>
            </a:r>
          </a:p>
        </p:txBody>
      </p:sp>
      <p:cxnSp>
        <p:nvCxnSpPr>
          <p:cNvPr id="193" name="Straight Connector 192"/>
          <p:cNvCxnSpPr>
            <a:stCxn id="137" idx="3"/>
            <a:endCxn id="131" idx="1"/>
          </p:cNvCxnSpPr>
          <p:nvPr/>
        </p:nvCxnSpPr>
        <p:spPr>
          <a:xfrm flipV="1">
            <a:off x="3772542" y="4675948"/>
            <a:ext cx="200836" cy="528693"/>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cxnSp>
        <p:nvCxnSpPr>
          <p:cNvPr id="194" name="Straight Connector 193"/>
          <p:cNvCxnSpPr>
            <a:stCxn id="136" idx="3"/>
            <a:endCxn id="130" idx="1"/>
          </p:cNvCxnSpPr>
          <p:nvPr/>
        </p:nvCxnSpPr>
        <p:spPr>
          <a:xfrm>
            <a:off x="3777146" y="3918489"/>
            <a:ext cx="207467" cy="443948"/>
          </a:xfrm>
          <a:prstGeom prst="line">
            <a:avLst/>
          </a:prstGeom>
          <a:ln w="12700">
            <a:solidFill>
              <a:schemeClr val="tx1">
                <a:lumMod val="65000"/>
              </a:schemeClr>
            </a:solidFill>
          </a:ln>
        </p:spPr>
        <p:style>
          <a:lnRef idx="3">
            <a:schemeClr val="accent1"/>
          </a:lnRef>
          <a:fillRef idx="0">
            <a:schemeClr val="accent1"/>
          </a:fillRef>
          <a:effectRef idx="2">
            <a:schemeClr val="accent1"/>
          </a:effectRef>
          <a:fontRef idx="minor">
            <a:schemeClr val="tx1"/>
          </a:fontRef>
        </p:style>
      </p:cxnSp>
      <p:sp>
        <p:nvSpPr>
          <p:cNvPr id="195" name="Rectangular Callout 194"/>
          <p:cNvSpPr/>
          <p:nvPr/>
        </p:nvSpPr>
        <p:spPr bwMode="auto">
          <a:xfrm>
            <a:off x="2813936" y="1332056"/>
            <a:ext cx="2274230" cy="1087813"/>
          </a:xfrm>
          <a:prstGeom prst="wedgeRectCallout">
            <a:avLst>
              <a:gd name="adj1" fmla="val 35189"/>
              <a:gd name="adj2" fmla="val 97544"/>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dirty="0">
                <a:solidFill>
                  <a:srgbClr val="002050"/>
                </a:solidFill>
                <a:ea typeface="Segoe UI" pitchFamily="34" charset="0"/>
                <a:cs typeface="Segoe UI" pitchFamily="34" charset="0"/>
              </a:rPr>
              <a:t>VMs per host</a:t>
            </a:r>
          </a:p>
          <a:p>
            <a:pPr algn="ctr" defTabSz="932229"/>
            <a:r>
              <a:rPr lang="en-US" sz="1428" dirty="0">
                <a:solidFill>
                  <a:srgbClr val="002050"/>
                </a:solidFill>
                <a:ea typeface="Segoe UI" pitchFamily="34" charset="0"/>
                <a:cs typeface="Segoe UI" pitchFamily="34" charset="0"/>
              </a:rPr>
              <a:t>Virtual processes per VM</a:t>
            </a:r>
          </a:p>
          <a:p>
            <a:pPr algn="ctr" defTabSz="932229"/>
            <a:r>
              <a:rPr lang="en-US" sz="1428" dirty="0">
                <a:solidFill>
                  <a:srgbClr val="002050"/>
                </a:solidFill>
                <a:ea typeface="Segoe UI" pitchFamily="34" charset="0"/>
                <a:cs typeface="Segoe UI" pitchFamily="34" charset="0"/>
              </a:rPr>
              <a:t>RAM per VM</a:t>
            </a:r>
          </a:p>
        </p:txBody>
      </p:sp>
      <p:sp>
        <p:nvSpPr>
          <p:cNvPr id="196" name="Rectangular Callout 195"/>
          <p:cNvSpPr/>
          <p:nvPr/>
        </p:nvSpPr>
        <p:spPr bwMode="auto">
          <a:xfrm>
            <a:off x="4790298" y="5460825"/>
            <a:ext cx="2344929" cy="891846"/>
          </a:xfrm>
          <a:prstGeom prst="wedgeRectCallout">
            <a:avLst>
              <a:gd name="adj1" fmla="val 15522"/>
              <a:gd name="adj2" fmla="val -12409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b="1" dirty="0">
                <a:solidFill>
                  <a:srgbClr val="002050"/>
                </a:solidFill>
                <a:ea typeface="Segoe UI" pitchFamily="34" charset="0"/>
                <a:cs typeface="Segoe UI" pitchFamily="34" charset="0"/>
              </a:rPr>
              <a:t>R-NICs per Hyper-V host</a:t>
            </a:r>
          </a:p>
          <a:p>
            <a:pPr algn="ctr" defTabSz="932229"/>
            <a:r>
              <a:rPr lang="en-US" sz="1428" b="1" dirty="0">
                <a:solidFill>
                  <a:srgbClr val="002050"/>
                </a:solidFill>
                <a:ea typeface="Segoe UI" pitchFamily="34" charset="0"/>
                <a:cs typeface="Segoe UI" pitchFamily="34" charset="0"/>
              </a:rPr>
              <a:t>Speed of R-NICs</a:t>
            </a:r>
          </a:p>
        </p:txBody>
      </p:sp>
      <p:sp>
        <p:nvSpPr>
          <p:cNvPr id="197" name="Rectangular Callout 196"/>
          <p:cNvSpPr/>
          <p:nvPr/>
        </p:nvSpPr>
        <p:spPr bwMode="auto">
          <a:xfrm>
            <a:off x="9980794" y="1319579"/>
            <a:ext cx="2034854" cy="1111328"/>
          </a:xfrm>
          <a:prstGeom prst="wedgeRectCallout">
            <a:avLst>
              <a:gd name="adj1" fmla="val -26229"/>
              <a:gd name="adj2" fmla="val 168709"/>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dirty="0">
                <a:solidFill>
                  <a:srgbClr val="002050"/>
                </a:solidFill>
                <a:ea typeface="Segoe UI" pitchFamily="34" charset="0"/>
                <a:cs typeface="Segoe UI" pitchFamily="34" charset="0"/>
              </a:rPr>
              <a:t>SAS ports per module</a:t>
            </a:r>
          </a:p>
          <a:p>
            <a:pPr algn="ctr" defTabSz="932229"/>
            <a:r>
              <a:rPr lang="en-US" sz="1428" dirty="0">
                <a:solidFill>
                  <a:srgbClr val="002050"/>
                </a:solidFill>
                <a:ea typeface="Segoe UI" pitchFamily="34" charset="0"/>
                <a:cs typeface="Segoe UI" pitchFamily="34" charset="0"/>
              </a:rPr>
              <a:t>SAS Speed</a:t>
            </a:r>
          </a:p>
        </p:txBody>
      </p:sp>
      <p:sp>
        <p:nvSpPr>
          <p:cNvPr id="198" name="Rectangular Callout 197"/>
          <p:cNvSpPr/>
          <p:nvPr/>
        </p:nvSpPr>
        <p:spPr bwMode="auto">
          <a:xfrm>
            <a:off x="7228917" y="5467935"/>
            <a:ext cx="2241187" cy="879829"/>
          </a:xfrm>
          <a:prstGeom prst="wedgeRectCallout">
            <a:avLst>
              <a:gd name="adj1" fmla="val 39476"/>
              <a:gd name="adj2" fmla="val -73570"/>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dirty="0">
                <a:solidFill>
                  <a:srgbClr val="002050"/>
                </a:solidFill>
                <a:ea typeface="Segoe UI" pitchFamily="34" charset="0"/>
                <a:cs typeface="Segoe UI" pitchFamily="34" charset="0"/>
              </a:rPr>
              <a:t>SAS HBAs per File Server</a:t>
            </a:r>
          </a:p>
          <a:p>
            <a:pPr algn="ctr" defTabSz="932229"/>
            <a:r>
              <a:rPr lang="en-US" sz="1428" dirty="0">
                <a:solidFill>
                  <a:srgbClr val="002050"/>
                </a:solidFill>
                <a:ea typeface="Segoe UI" pitchFamily="34" charset="0"/>
                <a:cs typeface="Segoe UI" pitchFamily="34" charset="0"/>
              </a:rPr>
              <a:t>SAS Speed</a:t>
            </a:r>
          </a:p>
        </p:txBody>
      </p:sp>
      <p:sp>
        <p:nvSpPr>
          <p:cNvPr id="199" name="Rectangular Callout 198"/>
          <p:cNvSpPr/>
          <p:nvPr/>
        </p:nvSpPr>
        <p:spPr bwMode="auto">
          <a:xfrm>
            <a:off x="5243025" y="1332562"/>
            <a:ext cx="2396124" cy="1072241"/>
          </a:xfrm>
          <a:prstGeom prst="wedgeRectCallout">
            <a:avLst>
              <a:gd name="adj1" fmla="val 60605"/>
              <a:gd name="adj2" fmla="val 26693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b="1" dirty="0">
                <a:solidFill>
                  <a:srgbClr val="002050"/>
                </a:solidFill>
                <a:ea typeface="Segoe UI" pitchFamily="34" charset="0"/>
                <a:cs typeface="Segoe UI" pitchFamily="34" charset="0"/>
              </a:rPr>
              <a:t>R-NICs per file server,</a:t>
            </a:r>
          </a:p>
          <a:p>
            <a:pPr algn="ctr" defTabSz="932229"/>
            <a:r>
              <a:rPr lang="en-US" sz="1428" b="1" dirty="0">
                <a:solidFill>
                  <a:srgbClr val="002050"/>
                </a:solidFill>
                <a:ea typeface="Segoe UI" pitchFamily="34" charset="0"/>
                <a:cs typeface="Segoe UI" pitchFamily="34" charset="0"/>
              </a:rPr>
              <a:t>Speed of R-NICs</a:t>
            </a:r>
          </a:p>
        </p:txBody>
      </p:sp>
      <p:sp>
        <p:nvSpPr>
          <p:cNvPr id="201" name="Rectangular Callout 200"/>
          <p:cNvSpPr/>
          <p:nvPr/>
        </p:nvSpPr>
        <p:spPr bwMode="auto">
          <a:xfrm>
            <a:off x="318073" y="5489680"/>
            <a:ext cx="2097452" cy="862991"/>
          </a:xfrm>
          <a:prstGeom prst="wedgeRectCallout">
            <a:avLst>
              <a:gd name="adj1" fmla="val 119931"/>
              <a:gd name="adj2" fmla="val -184788"/>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b="1" dirty="0">
                <a:solidFill>
                  <a:srgbClr val="002050"/>
                </a:solidFill>
                <a:ea typeface="Segoe UI" pitchFamily="34" charset="0"/>
                <a:cs typeface="Segoe UI" pitchFamily="34" charset="0"/>
              </a:rPr>
              <a:t>NICs per Hyper-V host</a:t>
            </a:r>
          </a:p>
          <a:p>
            <a:pPr algn="ctr" defTabSz="932229"/>
            <a:r>
              <a:rPr lang="en-US" sz="1428" b="1" dirty="0">
                <a:solidFill>
                  <a:srgbClr val="002050"/>
                </a:solidFill>
                <a:ea typeface="Segoe UI" pitchFamily="34" charset="0"/>
                <a:cs typeface="Segoe UI" pitchFamily="34" charset="0"/>
              </a:rPr>
              <a:t>Speed of NICs</a:t>
            </a:r>
          </a:p>
        </p:txBody>
      </p:sp>
      <p:sp>
        <p:nvSpPr>
          <p:cNvPr id="211" name="Rectangular Callout 210"/>
          <p:cNvSpPr/>
          <p:nvPr/>
        </p:nvSpPr>
        <p:spPr bwMode="auto">
          <a:xfrm>
            <a:off x="9570041" y="5464501"/>
            <a:ext cx="2455229" cy="888171"/>
          </a:xfrm>
          <a:prstGeom prst="wedgeRectCallout">
            <a:avLst>
              <a:gd name="adj1" fmla="val 22064"/>
              <a:gd name="adj2" fmla="val -76808"/>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dirty="0">
                <a:solidFill>
                  <a:srgbClr val="002050"/>
                </a:solidFill>
                <a:ea typeface="Segoe UI" pitchFamily="34" charset="0"/>
                <a:cs typeface="Segoe UI" pitchFamily="34" charset="0"/>
              </a:rPr>
              <a:t>Disks per JBOD</a:t>
            </a:r>
          </a:p>
          <a:p>
            <a:pPr algn="ctr" defTabSz="932229"/>
            <a:r>
              <a:rPr lang="en-US" sz="1428" dirty="0">
                <a:solidFill>
                  <a:srgbClr val="002050"/>
                </a:solidFill>
                <a:ea typeface="Segoe UI" pitchFamily="34" charset="0"/>
                <a:cs typeface="Segoe UI" pitchFamily="34" charset="0"/>
              </a:rPr>
              <a:t>Disk type and speed</a:t>
            </a:r>
          </a:p>
          <a:p>
            <a:pPr algn="ctr" defTabSz="932229"/>
            <a:r>
              <a:rPr lang="en-US" sz="1428" dirty="0">
                <a:solidFill>
                  <a:srgbClr val="002050"/>
                </a:solidFill>
                <a:ea typeface="Segoe UI" pitchFamily="34" charset="0"/>
                <a:cs typeface="Segoe UI" pitchFamily="34" charset="0"/>
              </a:rPr>
              <a:t>SAS Speed</a:t>
            </a:r>
          </a:p>
        </p:txBody>
      </p:sp>
      <p:sp>
        <p:nvSpPr>
          <p:cNvPr id="214" name="Rectangular Callout 213"/>
          <p:cNvSpPr/>
          <p:nvPr/>
        </p:nvSpPr>
        <p:spPr bwMode="auto">
          <a:xfrm>
            <a:off x="7818428" y="1344410"/>
            <a:ext cx="2034854" cy="1078578"/>
          </a:xfrm>
          <a:prstGeom prst="wedgeRectCallout">
            <a:avLst>
              <a:gd name="adj1" fmla="val 18340"/>
              <a:gd name="adj2" fmla="val 12277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dirty="0">
                <a:solidFill>
                  <a:srgbClr val="002050"/>
                </a:solidFill>
                <a:ea typeface="Segoe UI" pitchFamily="34" charset="0"/>
                <a:cs typeface="Segoe UI" pitchFamily="34" charset="0"/>
              </a:rPr>
              <a:t>Number of Spaces</a:t>
            </a:r>
          </a:p>
          <a:p>
            <a:pPr algn="ctr" defTabSz="932229"/>
            <a:r>
              <a:rPr lang="en-US" sz="1428" dirty="0">
                <a:solidFill>
                  <a:srgbClr val="002050"/>
                </a:solidFill>
                <a:ea typeface="Segoe UI" pitchFamily="34" charset="0"/>
                <a:cs typeface="Segoe UI" pitchFamily="34" charset="0"/>
              </a:rPr>
              <a:t>Columns per space</a:t>
            </a:r>
          </a:p>
          <a:p>
            <a:pPr algn="ctr" defTabSz="932229"/>
            <a:r>
              <a:rPr lang="en-US" sz="1428" dirty="0">
                <a:solidFill>
                  <a:srgbClr val="002050"/>
                </a:solidFill>
                <a:ea typeface="Segoe UI" pitchFamily="34" charset="0"/>
                <a:cs typeface="Segoe UI" pitchFamily="34" charset="0"/>
              </a:rPr>
              <a:t>CSV cache </a:t>
            </a:r>
            <a:r>
              <a:rPr lang="en-US" sz="1428" dirty="0" err="1">
                <a:solidFill>
                  <a:srgbClr val="002050"/>
                </a:solidFill>
                <a:ea typeface="Segoe UI" pitchFamily="34" charset="0"/>
                <a:cs typeface="Segoe UI" pitchFamily="34" charset="0"/>
              </a:rPr>
              <a:t>config</a:t>
            </a:r>
            <a:endParaRPr lang="en-US" sz="1428" dirty="0">
              <a:solidFill>
                <a:srgbClr val="002050"/>
              </a:solidFill>
              <a:ea typeface="Segoe UI" pitchFamily="34" charset="0"/>
              <a:cs typeface="Segoe UI" pitchFamily="34" charset="0"/>
            </a:endParaRPr>
          </a:p>
          <a:p>
            <a:pPr algn="ctr" defTabSz="932229"/>
            <a:r>
              <a:rPr lang="en-US" sz="1428" dirty="0">
                <a:solidFill>
                  <a:srgbClr val="002050"/>
                </a:solidFill>
                <a:ea typeface="Segoe UI" pitchFamily="34" charset="0"/>
                <a:cs typeface="Segoe UI" pitchFamily="34" charset="0"/>
              </a:rPr>
              <a:t>Tiering </a:t>
            </a:r>
            <a:r>
              <a:rPr lang="en-US" sz="1428" dirty="0" err="1">
                <a:solidFill>
                  <a:srgbClr val="002050"/>
                </a:solidFill>
                <a:ea typeface="Segoe UI" pitchFamily="34" charset="0"/>
                <a:cs typeface="Segoe UI" pitchFamily="34" charset="0"/>
              </a:rPr>
              <a:t>config</a:t>
            </a:r>
            <a:endParaRPr lang="en-US" sz="1428" dirty="0">
              <a:solidFill>
                <a:srgbClr val="002050"/>
              </a:solidFill>
              <a:ea typeface="Segoe UI" pitchFamily="34" charset="0"/>
              <a:cs typeface="Segoe UI" pitchFamily="34" charset="0"/>
            </a:endParaRPr>
          </a:p>
        </p:txBody>
      </p:sp>
      <p:sp>
        <p:nvSpPr>
          <p:cNvPr id="215" name="Rectangular Callout 214"/>
          <p:cNvSpPr/>
          <p:nvPr/>
        </p:nvSpPr>
        <p:spPr bwMode="auto">
          <a:xfrm>
            <a:off x="2513964" y="5474624"/>
            <a:ext cx="2182643" cy="866455"/>
          </a:xfrm>
          <a:prstGeom prst="wedgeRectCallout">
            <a:avLst>
              <a:gd name="adj1" fmla="val 48274"/>
              <a:gd name="adj2" fmla="val -118441"/>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dirty="0">
                <a:solidFill>
                  <a:srgbClr val="002050"/>
                </a:solidFill>
                <a:ea typeface="Segoe UI" pitchFamily="34" charset="0"/>
                <a:cs typeface="Segoe UI" pitchFamily="34" charset="0"/>
              </a:rPr>
              <a:t>Hyper-V hosts</a:t>
            </a:r>
          </a:p>
          <a:p>
            <a:pPr algn="ctr" defTabSz="932229"/>
            <a:r>
              <a:rPr lang="en-US" sz="1428" dirty="0">
                <a:solidFill>
                  <a:srgbClr val="002050"/>
                </a:solidFill>
                <a:ea typeface="Segoe UI" pitchFamily="34" charset="0"/>
                <a:cs typeface="Segoe UI" pitchFamily="34" charset="0"/>
              </a:rPr>
              <a:t>Cores per Hyper-V host</a:t>
            </a:r>
          </a:p>
          <a:p>
            <a:pPr algn="ctr" defTabSz="932229"/>
            <a:r>
              <a:rPr lang="en-US" sz="1428" dirty="0">
                <a:solidFill>
                  <a:srgbClr val="002050"/>
                </a:solidFill>
                <a:ea typeface="Segoe UI" pitchFamily="34" charset="0"/>
                <a:cs typeface="Segoe UI" pitchFamily="34" charset="0"/>
              </a:rPr>
              <a:t>RAM per Hyper-V host</a:t>
            </a:r>
          </a:p>
        </p:txBody>
      </p:sp>
      <p:sp>
        <p:nvSpPr>
          <p:cNvPr id="217" name="Rectangular Callout 216"/>
          <p:cNvSpPr/>
          <p:nvPr/>
        </p:nvSpPr>
        <p:spPr bwMode="auto">
          <a:xfrm>
            <a:off x="384673" y="1338372"/>
            <a:ext cx="2274230" cy="1087813"/>
          </a:xfrm>
          <a:prstGeom prst="wedgeRectCallout">
            <a:avLst>
              <a:gd name="adj1" fmla="val -17984"/>
              <a:gd name="adj2" fmla="val 116988"/>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43" tIns="46622" rIns="93243" bIns="46622" numCol="1" rtlCol="0" anchor="ctr" anchorCtr="0" compatLnSpc="1">
            <a:prstTxWarp prst="textNoShape">
              <a:avLst/>
            </a:prstTxWarp>
          </a:bodyPr>
          <a:lstStyle/>
          <a:p>
            <a:pPr algn="ctr" defTabSz="932229"/>
            <a:r>
              <a:rPr lang="en-US" sz="1428" dirty="0">
                <a:solidFill>
                  <a:srgbClr val="002050"/>
                </a:solidFill>
                <a:ea typeface="Segoe UI" pitchFamily="34" charset="0"/>
                <a:cs typeface="Segoe UI" pitchFamily="34" charset="0"/>
              </a:rPr>
              <a:t>Number of clients</a:t>
            </a:r>
          </a:p>
          <a:p>
            <a:pPr algn="ctr" defTabSz="932229"/>
            <a:r>
              <a:rPr lang="en-US" sz="1428" dirty="0">
                <a:solidFill>
                  <a:srgbClr val="002050"/>
                </a:solidFill>
                <a:ea typeface="Segoe UI" pitchFamily="34" charset="0"/>
                <a:cs typeface="Segoe UI" pitchFamily="34" charset="0"/>
              </a:rPr>
              <a:t>Speed of client NICs</a:t>
            </a:r>
          </a:p>
        </p:txBody>
      </p:sp>
    </p:spTree>
    <p:extLst>
      <p:ext uri="{BB962C8B-B14F-4D97-AF65-F5344CB8AC3E}">
        <p14:creationId xmlns:p14="http://schemas.microsoft.com/office/powerpoint/2010/main" val="292877856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1687807" y="933963"/>
            <a:ext cx="8963146" cy="0"/>
          </a:xfrm>
          <a:prstGeom prst="line">
            <a:avLst/>
          </a:prstGeom>
          <a:noFill/>
          <a:ln w="19050" cap="flat" cmpd="sng" algn="ctr">
            <a:solidFill>
              <a:srgbClr val="0085C3"/>
            </a:solidFill>
            <a:prstDash val="solid"/>
          </a:ln>
          <a:effectLst/>
        </p:spPr>
      </p:cxnSp>
      <p:cxnSp>
        <p:nvCxnSpPr>
          <p:cNvPr id="3" name="Straight Connector 2"/>
          <p:cNvCxnSpPr/>
          <p:nvPr/>
        </p:nvCxnSpPr>
        <p:spPr>
          <a:xfrm>
            <a:off x="1716739" y="4677886"/>
            <a:ext cx="8972029" cy="0"/>
          </a:xfrm>
          <a:prstGeom prst="line">
            <a:avLst/>
          </a:prstGeom>
          <a:noFill/>
          <a:ln w="19050" cap="flat" cmpd="sng" algn="ctr">
            <a:solidFill>
              <a:srgbClr val="0085C3"/>
            </a:solidFill>
            <a:prstDash val="solid"/>
          </a:ln>
          <a:effectLst/>
        </p:spPr>
      </p:cxnSp>
      <p:sp>
        <p:nvSpPr>
          <p:cNvPr id="11" name="Title 1"/>
          <p:cNvSpPr txBox="1">
            <a:spLocks/>
          </p:cNvSpPr>
          <p:nvPr/>
        </p:nvSpPr>
        <p:spPr>
          <a:xfrm>
            <a:off x="696742" y="125276"/>
            <a:ext cx="10819733" cy="744834"/>
          </a:xfrm>
          <a:prstGeom prst="rect">
            <a:avLst/>
          </a:prstGeom>
        </p:spPr>
        <p:txBody>
          <a:bodyPr lIns="124358" tIns="62179" rIns="124358" bIns="62179">
            <a:normAutofit/>
          </a:bodyPr>
          <a:lstStyle>
            <a:lvl1pPr algn="l" rtl="0" eaLnBrk="1" fontAlgn="base" hangingPunct="1">
              <a:lnSpc>
                <a:spcPct val="90000"/>
              </a:lnSpc>
              <a:spcBef>
                <a:spcPct val="0"/>
              </a:spcBef>
              <a:spcAft>
                <a:spcPct val="0"/>
              </a:spcAft>
              <a:defRPr sz="3000" b="0" cap="none" baseline="0">
                <a:solidFill>
                  <a:schemeClr val="bg1"/>
                </a:solidFill>
                <a:latin typeface="Museo For Dell" pitchFamily="2" charset="0"/>
                <a:ea typeface="Museo For Dell"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a:lstStyle>
          <a:p>
            <a:pPr algn="ctr"/>
            <a:r>
              <a:rPr lang="en-US" sz="2400" dirty="0" smtClean="0">
                <a:solidFill>
                  <a:srgbClr val="FF0000"/>
                </a:solidFill>
              </a:rPr>
              <a:t>Example </a:t>
            </a:r>
            <a:r>
              <a:rPr lang="en-US" sz="2400" dirty="0" smtClean="0">
                <a:solidFill>
                  <a:srgbClr val="FFFFFF"/>
                </a:solidFill>
              </a:rPr>
              <a:t>Storage Spaces Physical Architecture to outline Fault domains  </a:t>
            </a:r>
            <a:endParaRPr lang="en-US" sz="2400" dirty="0">
              <a:solidFill>
                <a:srgbClr val="FFFFFF"/>
              </a:solidFill>
            </a:endParaRPr>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642121" y="933964"/>
            <a:ext cx="11152236" cy="5427228"/>
          </a:xfrm>
          <a:prstGeom prst="rect">
            <a:avLst/>
          </a:prstGeom>
        </p:spPr>
      </p:pic>
    </p:spTree>
    <p:extLst>
      <p:ext uri="{BB962C8B-B14F-4D97-AF65-F5344CB8AC3E}">
        <p14:creationId xmlns:p14="http://schemas.microsoft.com/office/powerpoint/2010/main" val="4128266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495" y="633045"/>
            <a:ext cx="11623319" cy="5846708"/>
          </a:xfrm>
          <a:prstGeom prst="rect">
            <a:avLst/>
          </a:prstGeom>
        </p:spPr>
      </p:pic>
      <p:sp>
        <p:nvSpPr>
          <p:cNvPr id="13" name="Title 1"/>
          <p:cNvSpPr txBox="1">
            <a:spLocks/>
          </p:cNvSpPr>
          <p:nvPr/>
        </p:nvSpPr>
        <p:spPr>
          <a:xfrm>
            <a:off x="696742" y="125276"/>
            <a:ext cx="11593520" cy="744834"/>
          </a:xfrm>
          <a:prstGeom prst="rect">
            <a:avLst/>
          </a:prstGeom>
        </p:spPr>
        <p:txBody>
          <a:bodyPr lIns="111026" tIns="55513" rIns="111026" bIns="55513">
            <a:normAutofit/>
          </a:bodyPr>
          <a:lstStyle>
            <a:lvl1pPr algn="l" rtl="0" eaLnBrk="1" fontAlgn="base" hangingPunct="1">
              <a:lnSpc>
                <a:spcPct val="90000"/>
              </a:lnSpc>
              <a:spcBef>
                <a:spcPct val="0"/>
              </a:spcBef>
              <a:spcAft>
                <a:spcPct val="0"/>
              </a:spcAft>
              <a:defRPr sz="3000" b="0" cap="none" baseline="0">
                <a:solidFill>
                  <a:schemeClr val="bg1"/>
                </a:solidFill>
                <a:latin typeface="Museo For Dell" pitchFamily="2" charset="0"/>
                <a:ea typeface="Museo For Dell"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a:lstStyle>
          <a:p>
            <a:r>
              <a:rPr lang="en-US" dirty="0" smtClean="0">
                <a:solidFill>
                  <a:srgbClr val="FFFFFF"/>
                </a:solidFill>
              </a:rPr>
              <a:t>Example 2 x  3 Design  -  2 x Dell </a:t>
            </a:r>
            <a:r>
              <a:rPr lang="en-US" dirty="0">
                <a:solidFill>
                  <a:srgbClr val="FFFFFF"/>
                </a:solidFill>
              </a:rPr>
              <a:t>R720  - </a:t>
            </a:r>
            <a:r>
              <a:rPr lang="en-US" dirty="0" smtClean="0">
                <a:solidFill>
                  <a:srgbClr val="FFFFFF"/>
                </a:solidFill>
              </a:rPr>
              <a:t>3 </a:t>
            </a:r>
            <a:r>
              <a:rPr lang="en-US" dirty="0">
                <a:solidFill>
                  <a:srgbClr val="FFFFFF"/>
                </a:solidFill>
              </a:rPr>
              <a:t>x Dell </a:t>
            </a:r>
            <a:r>
              <a:rPr lang="en-US" dirty="0" smtClean="0">
                <a:solidFill>
                  <a:srgbClr val="FFFFFF"/>
                </a:solidFill>
              </a:rPr>
              <a:t>MD3060E + MPIO </a:t>
            </a:r>
            <a:endParaRPr lang="en-US" dirty="0">
              <a:solidFill>
                <a:srgbClr val="FFFFFF"/>
              </a:solidFill>
            </a:endParaRPr>
          </a:p>
        </p:txBody>
      </p:sp>
    </p:spTree>
    <p:extLst>
      <p:ext uri="{BB962C8B-B14F-4D97-AF65-F5344CB8AC3E}">
        <p14:creationId xmlns:p14="http://schemas.microsoft.com/office/powerpoint/2010/main" val="172743622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273" y="76135"/>
            <a:ext cx="10819733" cy="904042"/>
          </a:xfrm>
        </p:spPr>
        <p:txBody>
          <a:bodyPr>
            <a:normAutofit/>
          </a:bodyPr>
          <a:lstStyle/>
          <a:p>
            <a:pPr algn="r"/>
            <a:r>
              <a:rPr lang="en-US" sz="2200" dirty="0" smtClean="0"/>
              <a:t>Dell Storage </a:t>
            </a:r>
            <a:r>
              <a:rPr lang="en-US" sz="2200" dirty="0"/>
              <a:t>Spaces 13G 6GB/12Gb SAS Configurations  (SOF’S = Scale Out F/S)</a:t>
            </a:r>
          </a:p>
        </p:txBody>
      </p:sp>
      <p:graphicFrame>
        <p:nvGraphicFramePr>
          <p:cNvPr id="5" name="Table 4"/>
          <p:cNvGraphicFramePr>
            <a:graphicFrameLocks noGrp="1"/>
          </p:cNvGraphicFramePr>
          <p:nvPr>
            <p:extLst/>
          </p:nvPr>
        </p:nvGraphicFramePr>
        <p:xfrm>
          <a:off x="131273" y="472927"/>
          <a:ext cx="12206328" cy="6556884"/>
        </p:xfrm>
        <a:graphic>
          <a:graphicData uri="http://schemas.openxmlformats.org/drawingml/2006/table">
            <a:tbl>
              <a:tblPr firstRow="1" bandRow="1">
                <a:tableStyleId>{5C22544A-7EE6-4342-B048-85BDC9FD1C3A}</a:tableStyleId>
              </a:tblPr>
              <a:tblGrid>
                <a:gridCol w="1514757"/>
                <a:gridCol w="2552918"/>
                <a:gridCol w="2725413"/>
                <a:gridCol w="2772408"/>
                <a:gridCol w="2640832"/>
              </a:tblGrid>
              <a:tr h="694476">
                <a:tc>
                  <a:txBody>
                    <a:bodyPr/>
                    <a:lstStyle/>
                    <a:p>
                      <a:r>
                        <a:rPr lang="en-US" sz="1500" dirty="0" err="1" smtClean="0">
                          <a:solidFill>
                            <a:schemeClr val="tx1"/>
                          </a:solidFill>
                        </a:rPr>
                        <a:t>Options’s</a:t>
                      </a:r>
                      <a:endParaRPr lang="en-US" sz="1500" dirty="0">
                        <a:solidFill>
                          <a:schemeClr val="tx1"/>
                        </a:solidFill>
                      </a:endParaRPr>
                    </a:p>
                  </a:txBody>
                  <a:tcPr marL="124365" marR="124365" marT="46630" marB="4663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500" dirty="0" smtClean="0"/>
                        <a:t>2x2  Appliance</a:t>
                      </a:r>
                      <a:r>
                        <a:rPr lang="en-US" sz="1500" baseline="0" dirty="0" smtClean="0"/>
                        <a:t> for  DPM and System Centre </a:t>
                      </a:r>
                      <a:endParaRPr lang="en-US" sz="1500" dirty="0">
                        <a:solidFill>
                          <a:schemeClr val="tx2"/>
                        </a:solidFill>
                      </a:endParaRPr>
                    </a:p>
                  </a:txBody>
                  <a:tcPr marL="124365" marR="124365" marT="46630" marB="46630"/>
                </a:tc>
                <a:tc>
                  <a:txBody>
                    <a:bodyPr/>
                    <a:lstStyle/>
                    <a:p>
                      <a:pPr algn="ctr"/>
                      <a:r>
                        <a:rPr lang="en-US" sz="1500" dirty="0" smtClean="0"/>
                        <a:t>2x3 SOF’S</a:t>
                      </a:r>
                      <a:endParaRPr lang="en-US" sz="1500" dirty="0">
                        <a:solidFill>
                          <a:schemeClr val="tx2"/>
                        </a:solidFill>
                      </a:endParaRPr>
                    </a:p>
                  </a:txBody>
                  <a:tcPr marL="124365" marR="124365" marT="46630" marB="46630"/>
                </a:tc>
                <a:tc>
                  <a:txBody>
                    <a:bodyPr/>
                    <a:lstStyle/>
                    <a:p>
                      <a:pPr algn="ctr"/>
                      <a:r>
                        <a:rPr lang="en-US" sz="1500" dirty="0" smtClean="0"/>
                        <a:t>2x4 SOF’S</a:t>
                      </a:r>
                      <a:endParaRPr lang="en-US" sz="1500" dirty="0">
                        <a:solidFill>
                          <a:schemeClr val="tx2"/>
                        </a:solidFill>
                      </a:endParaRPr>
                    </a:p>
                  </a:txBody>
                  <a:tcPr marL="124365" marR="124365" marT="46630" marB="46630"/>
                </a:tc>
                <a:tc>
                  <a:txBody>
                    <a:bodyPr/>
                    <a:lstStyle/>
                    <a:p>
                      <a:pPr algn="ctr"/>
                      <a:r>
                        <a:rPr lang="en-US" sz="1500" dirty="0" smtClean="0">
                          <a:solidFill>
                            <a:schemeClr val="tx1"/>
                          </a:solidFill>
                        </a:rPr>
                        <a:t>Custom</a:t>
                      </a:r>
                      <a:r>
                        <a:rPr lang="en-US" sz="1500" baseline="0" dirty="0" smtClean="0">
                          <a:solidFill>
                            <a:schemeClr val="tx1"/>
                          </a:solidFill>
                        </a:rPr>
                        <a:t> </a:t>
                      </a:r>
                      <a:r>
                        <a:rPr lang="en-US" sz="1500" dirty="0" smtClean="0">
                          <a:solidFill>
                            <a:schemeClr val="tx1"/>
                          </a:solidFill>
                        </a:rPr>
                        <a:t>SOF’S</a:t>
                      </a:r>
                      <a:endParaRPr lang="en-US" sz="1500" dirty="0">
                        <a:solidFill>
                          <a:schemeClr val="tx1"/>
                        </a:solidFill>
                      </a:endParaRPr>
                    </a:p>
                  </a:txBody>
                  <a:tcPr marL="124365" marR="124365" marT="46630" marB="46630"/>
                </a:tc>
              </a:tr>
              <a:tr h="177191">
                <a:tc>
                  <a:txBody>
                    <a:bodyPr/>
                    <a:lstStyle/>
                    <a:p>
                      <a:r>
                        <a:rPr lang="en-US" sz="1100" dirty="0" smtClean="0"/>
                        <a:t>Server</a:t>
                      </a:r>
                      <a:endParaRPr lang="en-US" sz="1100" dirty="0"/>
                    </a:p>
                  </a:txBody>
                  <a:tcPr marL="124365" marR="124365" marT="46630" marB="46630"/>
                </a:tc>
                <a:tc>
                  <a:txBody>
                    <a:bodyPr/>
                    <a:lstStyle/>
                    <a:p>
                      <a:r>
                        <a:rPr lang="en-US" sz="1000" b="1" dirty="0" smtClean="0"/>
                        <a:t>R630/R730  </a:t>
                      </a:r>
                      <a:endParaRPr lang="en-US" sz="1000" b="1" dirty="0"/>
                    </a:p>
                  </a:txBody>
                  <a:tcPr marL="124365" marR="124365" marT="46630" marB="46630"/>
                </a:tc>
                <a:tc>
                  <a:txBody>
                    <a:bodyPr/>
                    <a:lstStyle/>
                    <a:p>
                      <a:r>
                        <a:rPr lang="en-US" sz="1000" b="1" dirty="0" smtClean="0"/>
                        <a:t>R630/R730</a:t>
                      </a:r>
                      <a:endParaRPr lang="en-US" sz="1000" b="1" dirty="0"/>
                    </a:p>
                  </a:txBody>
                  <a:tcPr marL="124365" marR="124365" marT="46630" marB="46630"/>
                </a:tc>
                <a:tc>
                  <a:txBody>
                    <a:bodyPr/>
                    <a:lstStyle/>
                    <a:p>
                      <a:r>
                        <a:rPr lang="en-US" sz="1000" b="1" dirty="0" smtClean="0"/>
                        <a:t>R630/R730</a:t>
                      </a:r>
                      <a:endParaRPr lang="en-US" sz="1000" b="1" dirty="0"/>
                    </a:p>
                  </a:txBody>
                  <a:tcPr marL="124365" marR="124365" marT="46630" marB="46630"/>
                </a:tc>
                <a:tc>
                  <a:txBody>
                    <a:bodyPr/>
                    <a:lstStyle/>
                    <a:p>
                      <a:r>
                        <a:rPr lang="en-US" sz="1000" b="1" dirty="0" smtClean="0"/>
                        <a:t>R630/R730</a:t>
                      </a:r>
                      <a:endParaRPr lang="en-US" sz="1000" b="1" dirty="0"/>
                    </a:p>
                  </a:txBody>
                  <a:tcPr marL="124365" marR="124365" marT="62174" marB="62174"/>
                </a:tc>
              </a:tr>
              <a:tr h="6354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CPU</a:t>
                      </a:r>
                    </a:p>
                  </a:txBody>
                  <a:tcPr marL="124365" marR="124365" marT="46630" marB="46630"/>
                </a:tc>
                <a:tc>
                  <a:txBody>
                    <a:bodyPr/>
                    <a:lstStyle/>
                    <a:p>
                      <a:r>
                        <a:rPr lang="en-US" sz="1100" b="1" dirty="0" smtClean="0"/>
                        <a:t>R630</a:t>
                      </a:r>
                      <a:r>
                        <a:rPr lang="en-US" sz="1100" dirty="0" smtClean="0"/>
                        <a:t>-</a:t>
                      </a:r>
                      <a:r>
                        <a:rPr lang="en-US" sz="1100" baseline="0" dirty="0" smtClean="0"/>
                        <a:t> </a:t>
                      </a:r>
                      <a:r>
                        <a:rPr lang="en-US" sz="1100" dirty="0" smtClean="0"/>
                        <a:t>2</a:t>
                      </a:r>
                      <a:r>
                        <a:rPr lang="en-US" sz="1100" baseline="0" dirty="0" smtClean="0"/>
                        <a:t> x </a:t>
                      </a:r>
                      <a:r>
                        <a:rPr lang="en-US" sz="1100" dirty="0" smtClean="0"/>
                        <a:t>E5-2630</a:t>
                      </a:r>
                      <a:r>
                        <a:rPr lang="en-US" sz="1100" baseline="0" dirty="0" smtClean="0"/>
                        <a:t> v3</a:t>
                      </a:r>
                    </a:p>
                    <a:p>
                      <a:r>
                        <a:rPr lang="en-US" sz="1100" kern="1200" baseline="0" dirty="0" smtClean="0">
                          <a:solidFill>
                            <a:schemeClr val="dk1"/>
                          </a:solidFill>
                          <a:latin typeface="+mn-lt"/>
                          <a:ea typeface="+mn-ea"/>
                          <a:cs typeface="+mn-cs"/>
                        </a:rPr>
                        <a:t>(2.4Ghz,20M,8C/16T,1866Mhz)</a:t>
                      </a:r>
                    </a:p>
                    <a:p>
                      <a:endParaRPr lang="en-US" sz="900" baseline="0" dirty="0" smtClean="0"/>
                    </a:p>
                    <a:p>
                      <a:r>
                        <a:rPr lang="en-US" sz="1000" b="1" dirty="0" smtClean="0"/>
                        <a:t>R730</a:t>
                      </a:r>
                      <a:r>
                        <a:rPr lang="en-US" sz="1000" dirty="0" smtClean="0"/>
                        <a:t>- 2</a:t>
                      </a:r>
                      <a:r>
                        <a:rPr lang="en-US" sz="1000" baseline="0" dirty="0" smtClean="0"/>
                        <a:t> x </a:t>
                      </a:r>
                      <a:r>
                        <a:rPr lang="en-US" sz="1000" dirty="0" smtClean="0"/>
                        <a:t>E5-2650</a:t>
                      </a:r>
                      <a:r>
                        <a:rPr lang="en-US" sz="1000" baseline="0" dirty="0" smtClean="0"/>
                        <a:t> v3</a:t>
                      </a:r>
                    </a:p>
                    <a:p>
                      <a:r>
                        <a:rPr lang="en-US" sz="900" kern="1200" baseline="0" dirty="0" smtClean="0">
                          <a:solidFill>
                            <a:schemeClr val="dk1"/>
                          </a:solidFill>
                          <a:latin typeface="+mn-lt"/>
                          <a:ea typeface="+mn-ea"/>
                          <a:cs typeface="+mn-cs"/>
                        </a:rPr>
                        <a:t>(2.3Ghz,25M,10C/20T,2133Mhz)</a:t>
                      </a:r>
                    </a:p>
                    <a:p>
                      <a:endParaRPr lang="en-US" sz="900" dirty="0"/>
                    </a:p>
                  </a:txBody>
                  <a:tcPr marL="124365" marR="124365" marT="46630" marB="46630"/>
                </a:tc>
                <a:tc>
                  <a:txBody>
                    <a:bodyPr/>
                    <a:lstStyle/>
                    <a:p>
                      <a:r>
                        <a:rPr lang="en-US" sz="1000" b="1" dirty="0" smtClean="0"/>
                        <a:t>R630</a:t>
                      </a:r>
                      <a:r>
                        <a:rPr lang="en-US" sz="1000" dirty="0" smtClean="0"/>
                        <a:t>-</a:t>
                      </a:r>
                      <a:r>
                        <a:rPr lang="en-US" sz="1000" baseline="0" dirty="0" smtClean="0"/>
                        <a:t> </a:t>
                      </a:r>
                      <a:r>
                        <a:rPr lang="en-US" sz="1000" dirty="0" smtClean="0"/>
                        <a:t>2</a:t>
                      </a:r>
                      <a:r>
                        <a:rPr lang="en-US" sz="1000" baseline="0" dirty="0" smtClean="0"/>
                        <a:t> x </a:t>
                      </a:r>
                      <a:r>
                        <a:rPr lang="en-US" sz="1000" dirty="0" smtClean="0"/>
                        <a:t>E5-2630</a:t>
                      </a:r>
                      <a:r>
                        <a:rPr lang="en-US" sz="1000" baseline="0" dirty="0" smtClean="0"/>
                        <a:t> v3</a:t>
                      </a:r>
                    </a:p>
                    <a:p>
                      <a:r>
                        <a:rPr lang="en-US" sz="900" kern="1200" baseline="0" dirty="0" smtClean="0">
                          <a:solidFill>
                            <a:schemeClr val="dk1"/>
                          </a:solidFill>
                          <a:latin typeface="+mn-lt"/>
                          <a:ea typeface="+mn-ea"/>
                          <a:cs typeface="+mn-cs"/>
                        </a:rPr>
                        <a:t>(2.4Ghz,20M,8C/16T,1866Mhz)</a:t>
                      </a:r>
                    </a:p>
                    <a:p>
                      <a:endParaRPr lang="en-US" sz="1000" dirty="0" smtClean="0"/>
                    </a:p>
                    <a:p>
                      <a:r>
                        <a:rPr lang="en-US" sz="1000" b="1" dirty="0" smtClean="0"/>
                        <a:t>R730</a:t>
                      </a:r>
                      <a:r>
                        <a:rPr lang="en-US" sz="1000" dirty="0" smtClean="0"/>
                        <a:t>- 2</a:t>
                      </a:r>
                      <a:r>
                        <a:rPr lang="en-US" sz="1000" baseline="0" dirty="0" smtClean="0"/>
                        <a:t> x </a:t>
                      </a:r>
                      <a:r>
                        <a:rPr lang="en-US" sz="1000" dirty="0" smtClean="0"/>
                        <a:t>E5-2650</a:t>
                      </a:r>
                      <a:r>
                        <a:rPr lang="en-US" sz="1000" baseline="0" dirty="0" smtClean="0"/>
                        <a:t> v3</a:t>
                      </a:r>
                    </a:p>
                    <a:p>
                      <a:r>
                        <a:rPr lang="en-US" sz="900" kern="1200" baseline="0" dirty="0" smtClean="0">
                          <a:solidFill>
                            <a:schemeClr val="dk1"/>
                          </a:solidFill>
                          <a:latin typeface="+mn-lt"/>
                          <a:ea typeface="+mn-ea"/>
                          <a:cs typeface="+mn-cs"/>
                        </a:rPr>
                        <a:t>(2.3Ghz,25M,10C/20T,2133Mhz)</a:t>
                      </a:r>
                    </a:p>
                    <a:p>
                      <a:endParaRPr lang="en-US" sz="900" kern="1200" baseline="0" dirty="0" smtClean="0">
                        <a:solidFill>
                          <a:schemeClr val="dk1"/>
                        </a:solidFill>
                        <a:latin typeface="+mn-lt"/>
                        <a:ea typeface="+mn-ea"/>
                        <a:cs typeface="+mn-cs"/>
                      </a:endParaRPr>
                    </a:p>
                  </a:txBody>
                  <a:tcPr marL="124365" marR="124365" marT="46630" marB="46630"/>
                </a:tc>
                <a:tc>
                  <a:txBody>
                    <a:bodyPr/>
                    <a:lstStyle/>
                    <a:p>
                      <a:r>
                        <a:rPr lang="en-US" sz="1100" b="1" dirty="0" smtClean="0"/>
                        <a:t>R630</a:t>
                      </a:r>
                      <a:r>
                        <a:rPr lang="en-US" sz="1100" dirty="0" smtClean="0"/>
                        <a:t>-</a:t>
                      </a:r>
                      <a:r>
                        <a:rPr lang="en-US" sz="1100" baseline="0" dirty="0" smtClean="0"/>
                        <a:t> </a:t>
                      </a:r>
                      <a:r>
                        <a:rPr lang="en-US" sz="1100" dirty="0" smtClean="0"/>
                        <a:t>2</a:t>
                      </a:r>
                      <a:r>
                        <a:rPr lang="en-US" sz="1100" baseline="0" dirty="0" smtClean="0"/>
                        <a:t> x </a:t>
                      </a:r>
                      <a:r>
                        <a:rPr lang="en-US" sz="1100" dirty="0" smtClean="0"/>
                        <a:t>E5-2630</a:t>
                      </a:r>
                      <a:r>
                        <a:rPr lang="en-US" sz="1100" baseline="0" dirty="0" smtClean="0"/>
                        <a:t> v3</a:t>
                      </a:r>
                    </a:p>
                    <a:p>
                      <a:r>
                        <a:rPr lang="en-US" sz="1100" kern="1200" baseline="0" dirty="0" smtClean="0">
                          <a:solidFill>
                            <a:schemeClr val="dk1"/>
                          </a:solidFill>
                          <a:latin typeface="+mn-lt"/>
                          <a:ea typeface="+mn-ea"/>
                          <a:cs typeface="+mn-cs"/>
                        </a:rPr>
                        <a:t>(2.4Ghz,20M,8C/16T,1866Mhz)</a:t>
                      </a:r>
                    </a:p>
                    <a:p>
                      <a:endParaRPr lang="en-US" sz="1100" dirty="0" smtClean="0"/>
                    </a:p>
                    <a:p>
                      <a:r>
                        <a:rPr lang="en-US" sz="1100" b="1" dirty="0" smtClean="0"/>
                        <a:t>R730</a:t>
                      </a:r>
                      <a:r>
                        <a:rPr lang="en-US" sz="1100" dirty="0" smtClean="0"/>
                        <a:t>- 2</a:t>
                      </a:r>
                      <a:r>
                        <a:rPr lang="en-US" sz="1100" baseline="0" dirty="0" smtClean="0"/>
                        <a:t> x </a:t>
                      </a:r>
                      <a:r>
                        <a:rPr lang="en-US" sz="1100" dirty="0" smtClean="0"/>
                        <a:t>E5-2650</a:t>
                      </a:r>
                      <a:r>
                        <a:rPr lang="en-US" sz="1100" baseline="0" dirty="0" smtClean="0"/>
                        <a:t> v3</a:t>
                      </a:r>
                    </a:p>
                    <a:p>
                      <a:r>
                        <a:rPr lang="en-US" sz="1100" kern="1200" baseline="0" dirty="0" smtClean="0">
                          <a:solidFill>
                            <a:schemeClr val="dk1"/>
                          </a:solidFill>
                          <a:latin typeface="+mn-lt"/>
                          <a:ea typeface="+mn-ea"/>
                          <a:cs typeface="+mn-cs"/>
                        </a:rPr>
                        <a:t>(2.3Ghz,25M,10C/20T,2133Mhz)</a:t>
                      </a:r>
                    </a:p>
                  </a:txBody>
                  <a:tcPr marL="124365" marR="124365" marT="46630" marB="46630"/>
                </a:tc>
                <a:tc>
                  <a:txBody>
                    <a:bodyPr/>
                    <a:lstStyle/>
                    <a:p>
                      <a:r>
                        <a:rPr lang="en-US" sz="1100" b="1" dirty="0" smtClean="0"/>
                        <a:t>R630</a:t>
                      </a:r>
                      <a:r>
                        <a:rPr lang="en-US" sz="1100" dirty="0" smtClean="0"/>
                        <a:t>-</a:t>
                      </a:r>
                      <a:r>
                        <a:rPr lang="en-US" sz="1100" baseline="0" dirty="0" smtClean="0"/>
                        <a:t> </a:t>
                      </a:r>
                      <a:r>
                        <a:rPr lang="en-US" sz="1100" dirty="0" smtClean="0"/>
                        <a:t>2</a:t>
                      </a:r>
                      <a:r>
                        <a:rPr lang="en-US" sz="1100" baseline="0" dirty="0" smtClean="0"/>
                        <a:t> x </a:t>
                      </a:r>
                      <a:r>
                        <a:rPr lang="en-US" sz="1100" dirty="0" smtClean="0"/>
                        <a:t>E5-2630</a:t>
                      </a:r>
                      <a:r>
                        <a:rPr lang="en-US" sz="1100" baseline="0" dirty="0" smtClean="0"/>
                        <a:t> v3</a:t>
                      </a:r>
                    </a:p>
                    <a:p>
                      <a:r>
                        <a:rPr lang="en-US" sz="1100" kern="1200" baseline="0" dirty="0" smtClean="0">
                          <a:solidFill>
                            <a:schemeClr val="dk1"/>
                          </a:solidFill>
                          <a:latin typeface="+mn-lt"/>
                          <a:ea typeface="+mn-ea"/>
                          <a:cs typeface="+mn-cs"/>
                        </a:rPr>
                        <a:t>(2.4Ghz,20M,8C/16T,1866Mhz)</a:t>
                      </a:r>
                    </a:p>
                    <a:p>
                      <a:endParaRPr lang="en-US" sz="1100" dirty="0" smtClean="0"/>
                    </a:p>
                    <a:p>
                      <a:r>
                        <a:rPr lang="en-US" sz="1100" b="1" dirty="0" smtClean="0"/>
                        <a:t>R730</a:t>
                      </a:r>
                      <a:r>
                        <a:rPr lang="en-US" sz="1100" dirty="0" smtClean="0"/>
                        <a:t>- 2</a:t>
                      </a:r>
                      <a:r>
                        <a:rPr lang="en-US" sz="1100" baseline="0" dirty="0" smtClean="0"/>
                        <a:t> x </a:t>
                      </a:r>
                      <a:r>
                        <a:rPr lang="en-US" sz="1100" dirty="0" smtClean="0"/>
                        <a:t>E5-2650</a:t>
                      </a:r>
                      <a:r>
                        <a:rPr lang="en-US" sz="1100" baseline="0" dirty="0" smtClean="0"/>
                        <a:t> v3</a:t>
                      </a:r>
                    </a:p>
                    <a:p>
                      <a:r>
                        <a:rPr lang="en-US" sz="1100" kern="1200" baseline="0" dirty="0" smtClean="0">
                          <a:solidFill>
                            <a:schemeClr val="dk1"/>
                          </a:solidFill>
                          <a:latin typeface="+mn-lt"/>
                          <a:ea typeface="+mn-ea"/>
                          <a:cs typeface="+mn-cs"/>
                        </a:rPr>
                        <a:t>(2.3Ghz,25M,10C/20T,2133Mhz)</a:t>
                      </a:r>
                    </a:p>
                  </a:txBody>
                  <a:tcPr marL="124365" marR="124365" marT="62174" marB="62174"/>
                </a:tc>
              </a:tr>
              <a:tr h="265009">
                <a:tc>
                  <a:txBody>
                    <a:bodyPr/>
                    <a:lstStyle/>
                    <a:p>
                      <a:r>
                        <a:rPr lang="en-US" sz="1100" dirty="0" smtClean="0"/>
                        <a:t>Memory</a:t>
                      </a:r>
                      <a:endParaRPr lang="en-US" sz="1100" dirty="0"/>
                    </a:p>
                  </a:txBody>
                  <a:tcPr marL="124365" marR="124365" marT="46630" marB="46630"/>
                </a:tc>
                <a:tc>
                  <a:txBody>
                    <a:bodyPr/>
                    <a:lstStyle/>
                    <a:p>
                      <a:r>
                        <a:rPr lang="en-US" sz="1000" baseline="0" dirty="0" smtClean="0"/>
                        <a:t>96GB</a:t>
                      </a:r>
                    </a:p>
                    <a:p>
                      <a:r>
                        <a:rPr lang="en-US" sz="900" kern="1200" baseline="0" dirty="0" smtClean="0">
                          <a:solidFill>
                            <a:schemeClr val="dk1"/>
                          </a:solidFill>
                          <a:latin typeface="+mn-lt"/>
                          <a:ea typeface="+mn-ea"/>
                          <a:cs typeface="+mn-cs"/>
                        </a:rPr>
                        <a:t>(12 x 8GB RDIMM,2133Mhz,x8)</a:t>
                      </a:r>
                      <a:endParaRPr lang="en-US" sz="900" kern="1200" baseline="0" dirty="0">
                        <a:solidFill>
                          <a:schemeClr val="dk1"/>
                        </a:solidFill>
                        <a:latin typeface="+mn-lt"/>
                        <a:ea typeface="+mn-ea"/>
                        <a:cs typeface="+mn-cs"/>
                      </a:endParaRPr>
                    </a:p>
                  </a:txBody>
                  <a:tcPr marL="124365" marR="124365" marT="46630" marB="46630"/>
                </a:tc>
                <a:tc>
                  <a:txBody>
                    <a:bodyPr/>
                    <a:lstStyle/>
                    <a:p>
                      <a:r>
                        <a:rPr lang="en-US" sz="1000" dirty="0" smtClean="0"/>
                        <a:t>96GB</a:t>
                      </a:r>
                    </a:p>
                    <a:p>
                      <a:r>
                        <a:rPr lang="en-US" sz="900" kern="1200" baseline="0" dirty="0" smtClean="0">
                          <a:solidFill>
                            <a:schemeClr val="dk1"/>
                          </a:solidFill>
                          <a:latin typeface="+mn-lt"/>
                          <a:ea typeface="+mn-ea"/>
                          <a:cs typeface="+mn-cs"/>
                        </a:rPr>
                        <a:t>(12 x 8GB RDIMM,2133Mhz,x8)</a:t>
                      </a:r>
                      <a:endParaRPr lang="en-US" sz="900" kern="1200" baseline="0" dirty="0">
                        <a:solidFill>
                          <a:schemeClr val="dk1"/>
                        </a:solidFill>
                        <a:latin typeface="+mn-lt"/>
                        <a:ea typeface="+mn-ea"/>
                        <a:cs typeface="+mn-cs"/>
                      </a:endParaRPr>
                    </a:p>
                  </a:txBody>
                  <a:tcPr marL="124365" marR="124365" marT="46630" marB="46630"/>
                </a:tc>
                <a:tc>
                  <a:txBody>
                    <a:bodyPr/>
                    <a:lstStyle/>
                    <a:p>
                      <a:r>
                        <a:rPr lang="en-US" sz="1000" dirty="0" smtClean="0"/>
                        <a:t>128GB</a:t>
                      </a:r>
                      <a:endParaRPr lang="en-US" sz="1000" baseline="0" dirty="0" smtClean="0"/>
                    </a:p>
                    <a:p>
                      <a:r>
                        <a:rPr lang="en-US" sz="900" kern="1200" baseline="0" dirty="0" smtClean="0">
                          <a:solidFill>
                            <a:schemeClr val="dk1"/>
                          </a:solidFill>
                          <a:latin typeface="+mn-lt"/>
                          <a:ea typeface="+mn-ea"/>
                          <a:cs typeface="+mn-cs"/>
                        </a:rPr>
                        <a:t>(8 x 16GB RDIMM,2133Mhz,x4)</a:t>
                      </a:r>
                      <a:endParaRPr lang="en-US" sz="900" kern="1200" baseline="0" dirty="0">
                        <a:solidFill>
                          <a:schemeClr val="dk1"/>
                        </a:solidFill>
                        <a:latin typeface="+mn-lt"/>
                        <a:ea typeface="+mn-ea"/>
                        <a:cs typeface="+mn-cs"/>
                      </a:endParaRPr>
                    </a:p>
                  </a:txBody>
                  <a:tcPr marL="124365" marR="124365" marT="46630" marB="46630"/>
                </a:tc>
                <a:tc>
                  <a:txBody>
                    <a:bodyPr/>
                    <a:lstStyle/>
                    <a:p>
                      <a:r>
                        <a:rPr lang="en-US" sz="1000" dirty="0" smtClean="0"/>
                        <a:t>128GB</a:t>
                      </a:r>
                      <a:endParaRPr lang="en-US" sz="1000" baseline="0" dirty="0" smtClean="0"/>
                    </a:p>
                    <a:p>
                      <a:r>
                        <a:rPr lang="en-US" sz="900" kern="1200" baseline="0" dirty="0" smtClean="0">
                          <a:solidFill>
                            <a:schemeClr val="dk1"/>
                          </a:solidFill>
                          <a:latin typeface="+mn-lt"/>
                          <a:ea typeface="+mn-ea"/>
                          <a:cs typeface="+mn-cs"/>
                        </a:rPr>
                        <a:t>(8 x 16GB RDIMM,2133Mhz,x4)</a:t>
                      </a:r>
                      <a:endParaRPr lang="en-US" sz="900" kern="1200" baseline="0" dirty="0">
                        <a:solidFill>
                          <a:schemeClr val="dk1"/>
                        </a:solidFill>
                        <a:latin typeface="+mn-lt"/>
                        <a:ea typeface="+mn-ea"/>
                        <a:cs typeface="+mn-cs"/>
                      </a:endParaRPr>
                    </a:p>
                  </a:txBody>
                  <a:tcPr marL="124365" marR="124365" marT="62174" marB="62174"/>
                </a:tc>
              </a:tr>
              <a:tr h="1811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Internal Storage</a:t>
                      </a:r>
                      <a:endParaRPr lang="en-US" sz="1100" dirty="0"/>
                    </a:p>
                  </a:txBody>
                  <a:tcPr marL="124365" marR="124365" marT="46630" marB="46630"/>
                </a:tc>
                <a:tc>
                  <a:txBody>
                    <a:bodyPr/>
                    <a:lstStyle/>
                    <a:p>
                      <a:r>
                        <a:rPr lang="en-US" sz="1000" dirty="0" smtClean="0"/>
                        <a:t>2 x 300GB 15k</a:t>
                      </a:r>
                      <a:r>
                        <a:rPr lang="en-US" sz="1000" baseline="0" dirty="0" smtClean="0"/>
                        <a:t> SAS HDD</a:t>
                      </a:r>
                      <a:endParaRPr lang="en-US" sz="1000" dirty="0"/>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2</a:t>
                      </a:r>
                      <a:r>
                        <a:rPr lang="en-US" sz="1000" baseline="0" dirty="0" smtClean="0"/>
                        <a:t> x 200GB SATA MLC SSD</a:t>
                      </a:r>
                      <a:endParaRPr lang="en-US" sz="1000" dirty="0" smtClean="0"/>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2</a:t>
                      </a:r>
                      <a:r>
                        <a:rPr lang="en-US" sz="1000" baseline="0" dirty="0" smtClean="0"/>
                        <a:t> x 200GB SATA MLC SSD</a:t>
                      </a:r>
                      <a:endParaRPr lang="en-US" sz="1000" dirty="0" smtClean="0"/>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2</a:t>
                      </a:r>
                      <a:r>
                        <a:rPr lang="en-US" sz="1000" baseline="0" dirty="0" smtClean="0"/>
                        <a:t> x 200GB SATA MLC SSD</a:t>
                      </a:r>
                      <a:endParaRPr lang="en-US" sz="1000" dirty="0" smtClean="0"/>
                    </a:p>
                  </a:txBody>
                  <a:tcPr marL="124365" marR="124365" marT="62174" marB="62174"/>
                </a:tc>
              </a:tr>
              <a:tr h="274377">
                <a:tc>
                  <a:txBody>
                    <a:bodyPr/>
                    <a:lstStyle/>
                    <a:p>
                      <a:r>
                        <a:rPr lang="en-US" sz="1100" dirty="0" smtClean="0"/>
                        <a:t>Internal Storage</a:t>
                      </a:r>
                      <a:r>
                        <a:rPr lang="en-US" sz="1100" baseline="0" dirty="0" smtClean="0"/>
                        <a:t> Controller</a:t>
                      </a:r>
                      <a:endParaRPr lang="en-US" sz="1100" dirty="0"/>
                    </a:p>
                  </a:txBody>
                  <a:tcPr marL="124365" marR="124365" marT="46630" marB="46630"/>
                </a:tc>
                <a:tc>
                  <a:txBody>
                    <a:bodyPr/>
                    <a:lstStyle/>
                    <a:p>
                      <a:r>
                        <a:rPr lang="en-US" sz="1000" dirty="0" smtClean="0"/>
                        <a:t>H730P</a:t>
                      </a:r>
                      <a:endParaRPr lang="en-US" sz="1000" dirty="0"/>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H730P</a:t>
                      </a:r>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H730P</a:t>
                      </a:r>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H730P</a:t>
                      </a:r>
                    </a:p>
                  </a:txBody>
                  <a:tcPr marL="124365" marR="124365" marT="62174" marB="62174"/>
                </a:tc>
              </a:tr>
              <a:tr h="426892">
                <a:tc>
                  <a:txBody>
                    <a:bodyPr/>
                    <a:lstStyle/>
                    <a:p>
                      <a:r>
                        <a:rPr lang="en-US" sz="1100" dirty="0" smtClean="0"/>
                        <a:t>Network</a:t>
                      </a:r>
                      <a:r>
                        <a:rPr lang="en-US" sz="1100" baseline="0" dirty="0" smtClean="0"/>
                        <a:t> Daughter Card</a:t>
                      </a:r>
                      <a:endParaRPr lang="en-US" sz="1100" dirty="0"/>
                    </a:p>
                  </a:txBody>
                  <a:tcPr marL="124365" marR="124365" marT="46630" marB="46630"/>
                </a:tc>
                <a:tc>
                  <a:txBody>
                    <a:bodyPr/>
                    <a:lstStyle/>
                    <a:p>
                      <a:r>
                        <a:rPr lang="en-US" sz="1000" dirty="0" smtClean="0"/>
                        <a:t>Intel X540</a:t>
                      </a:r>
                      <a:r>
                        <a:rPr lang="en-US" sz="1000" baseline="0" dirty="0" smtClean="0"/>
                        <a:t> 10GbE BT &amp; i350 1GbE </a:t>
                      </a:r>
                      <a:r>
                        <a:rPr lang="en-US" sz="1000" b="1" baseline="0" dirty="0" smtClean="0"/>
                        <a:t>or</a:t>
                      </a:r>
                    </a:p>
                    <a:p>
                      <a:r>
                        <a:rPr lang="en-US" sz="1000" dirty="0" smtClean="0"/>
                        <a:t>Intel X520</a:t>
                      </a:r>
                      <a:r>
                        <a:rPr lang="en-US" sz="1000" baseline="0" dirty="0" smtClean="0"/>
                        <a:t> 10GbE SFP+ &amp; i350 1GbE </a:t>
                      </a:r>
                      <a:r>
                        <a:rPr lang="en-US" sz="1000" b="1" baseline="0" dirty="0" smtClean="0"/>
                        <a:t>or</a:t>
                      </a:r>
                    </a:p>
                    <a:p>
                      <a:r>
                        <a:rPr lang="en-US" sz="1000" dirty="0" smtClean="0"/>
                        <a:t>Intel X520</a:t>
                      </a:r>
                      <a:r>
                        <a:rPr lang="en-US" sz="1000" baseline="0" dirty="0" smtClean="0"/>
                        <a:t> 10GbE SR &amp; i350 1GbE </a:t>
                      </a:r>
                      <a:endParaRPr lang="en-US" sz="1000" b="1" dirty="0"/>
                    </a:p>
                  </a:txBody>
                  <a:tcPr marL="124365" marR="124365" marT="46630" marB="46630"/>
                </a:tc>
                <a:tc>
                  <a:txBody>
                    <a:bodyPr/>
                    <a:lstStyle/>
                    <a:p>
                      <a:r>
                        <a:rPr lang="en-US" sz="1000" dirty="0" smtClean="0"/>
                        <a:t>Intel X540</a:t>
                      </a:r>
                      <a:r>
                        <a:rPr lang="en-US" sz="1000" baseline="0" dirty="0" smtClean="0"/>
                        <a:t> 10GbE BT &amp; i350 1GbE </a:t>
                      </a:r>
                      <a:r>
                        <a:rPr lang="en-US" sz="1000" b="1" baseline="0" dirty="0" smtClean="0"/>
                        <a:t>or</a:t>
                      </a:r>
                    </a:p>
                    <a:p>
                      <a:r>
                        <a:rPr lang="en-US" sz="1000" dirty="0" smtClean="0"/>
                        <a:t>Intel X520</a:t>
                      </a:r>
                      <a:r>
                        <a:rPr lang="en-US" sz="1000" baseline="0" dirty="0" smtClean="0"/>
                        <a:t> 10GbE SFP+ &amp; i350 1GbE </a:t>
                      </a:r>
                      <a:r>
                        <a:rPr lang="en-US" sz="1000" b="1" baseline="0" dirty="0" smtClean="0"/>
                        <a:t>or</a:t>
                      </a:r>
                    </a:p>
                    <a:p>
                      <a:r>
                        <a:rPr lang="en-US" sz="1000" dirty="0" smtClean="0"/>
                        <a:t>Intel X520</a:t>
                      </a:r>
                      <a:r>
                        <a:rPr lang="en-US" sz="1000" baseline="0" dirty="0" smtClean="0"/>
                        <a:t> 10GbE SR &amp; i350 1GbE</a:t>
                      </a:r>
                      <a:endParaRPr lang="en-US" sz="1000" dirty="0"/>
                    </a:p>
                  </a:txBody>
                  <a:tcPr marL="124365" marR="124365" marT="46630" marB="46630"/>
                </a:tc>
                <a:tc>
                  <a:txBody>
                    <a:bodyPr/>
                    <a:lstStyle/>
                    <a:p>
                      <a:r>
                        <a:rPr lang="en-US" sz="1000" dirty="0" smtClean="0"/>
                        <a:t>Intel X540</a:t>
                      </a:r>
                      <a:r>
                        <a:rPr lang="en-US" sz="1000" baseline="0" dirty="0" smtClean="0"/>
                        <a:t> 10GbE BT &amp; i350 1GbE </a:t>
                      </a:r>
                      <a:r>
                        <a:rPr lang="en-US" sz="1000" b="1" baseline="0" dirty="0" smtClean="0"/>
                        <a:t>or</a:t>
                      </a:r>
                    </a:p>
                    <a:p>
                      <a:r>
                        <a:rPr lang="en-US" sz="1000" dirty="0" smtClean="0"/>
                        <a:t>Intel X520</a:t>
                      </a:r>
                      <a:r>
                        <a:rPr lang="en-US" sz="1000" baseline="0" dirty="0" smtClean="0"/>
                        <a:t> 10GbE SFP+ &amp; i350 1GbE </a:t>
                      </a:r>
                      <a:r>
                        <a:rPr lang="en-US" sz="1000" b="1" baseline="0" dirty="0" smtClean="0"/>
                        <a:t>or</a:t>
                      </a:r>
                    </a:p>
                    <a:p>
                      <a:r>
                        <a:rPr lang="en-US" sz="1000" dirty="0" smtClean="0"/>
                        <a:t>Intel X520</a:t>
                      </a:r>
                      <a:r>
                        <a:rPr lang="en-US" sz="1000" baseline="0" dirty="0" smtClean="0"/>
                        <a:t> 10GbE SR &amp; i350 1GbE </a:t>
                      </a:r>
                      <a:endParaRPr lang="en-US" sz="1000" dirty="0"/>
                    </a:p>
                  </a:txBody>
                  <a:tcPr marL="124365" marR="124365" marT="46630" marB="46630"/>
                </a:tc>
                <a:tc>
                  <a:txBody>
                    <a:bodyPr/>
                    <a:lstStyle/>
                    <a:p>
                      <a:r>
                        <a:rPr lang="en-US" sz="1000" dirty="0" smtClean="0"/>
                        <a:t>Intel X520</a:t>
                      </a:r>
                      <a:r>
                        <a:rPr lang="en-US" sz="1000" baseline="0" dirty="0" smtClean="0"/>
                        <a:t> 10GbE SFP+ &amp; i350 1GbE </a:t>
                      </a:r>
                      <a:r>
                        <a:rPr lang="en-US" sz="1000" b="1" baseline="0" dirty="0" smtClean="0"/>
                        <a:t>or</a:t>
                      </a:r>
                    </a:p>
                    <a:p>
                      <a:r>
                        <a:rPr lang="en-US" sz="1000" dirty="0" smtClean="0"/>
                        <a:t>Intel X520</a:t>
                      </a:r>
                      <a:r>
                        <a:rPr lang="en-US" sz="1000" baseline="0" dirty="0" smtClean="0"/>
                        <a:t> 10GbE SR &amp; i350 1GbE </a:t>
                      </a:r>
                      <a:endParaRPr lang="en-US" sz="1000" dirty="0"/>
                    </a:p>
                  </a:txBody>
                  <a:tcPr marL="124365" marR="124365" marT="62174" marB="62174"/>
                </a:tc>
              </a:tr>
              <a:tr h="278126">
                <a:tc>
                  <a:txBody>
                    <a:bodyPr/>
                    <a:lstStyle/>
                    <a:p>
                      <a:r>
                        <a:rPr lang="en-US" sz="1100" dirty="0" smtClean="0"/>
                        <a:t>Storage Adapter</a:t>
                      </a:r>
                      <a:endParaRPr lang="en-US" sz="1100" dirty="0"/>
                    </a:p>
                  </a:txBody>
                  <a:tcPr marL="124365" marR="124365" marT="46630" marB="46630"/>
                </a:tc>
                <a:tc>
                  <a:txBody>
                    <a:bodyPr/>
                    <a:lstStyle/>
                    <a:p>
                      <a:r>
                        <a:rPr lang="en-US" sz="1000" baseline="0" dirty="0" smtClean="0"/>
                        <a:t>2 x Dell 12Gbps SAS HBA MD14xx</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t>2 x dual LSI</a:t>
                      </a:r>
                      <a:r>
                        <a:rPr lang="en-US" sz="900" baseline="0" dirty="0" smtClean="0"/>
                        <a:t> SAS 9207-8e </a:t>
                      </a:r>
                      <a:r>
                        <a:rPr lang="en-US" sz="800" kern="1200" baseline="0" dirty="0" smtClean="0">
                          <a:solidFill>
                            <a:schemeClr val="dk1"/>
                          </a:solidFill>
                          <a:latin typeface="+mn-lt"/>
                          <a:ea typeface="+mn-ea"/>
                          <a:cs typeface="+mn-cs"/>
                        </a:rPr>
                        <a:t>(MD3060e)</a:t>
                      </a:r>
                      <a:endParaRPr lang="en-US" sz="900" kern="1200" baseline="0" dirty="0">
                        <a:solidFill>
                          <a:schemeClr val="dk1"/>
                        </a:solidFill>
                        <a:latin typeface="+mn-lt"/>
                        <a:ea typeface="+mn-ea"/>
                        <a:cs typeface="+mn-cs"/>
                      </a:endParaRPr>
                    </a:p>
                  </a:txBody>
                  <a:tcPr marL="124365" marR="124365" marT="46630" marB="46630"/>
                </a:tc>
                <a:tc>
                  <a:txBody>
                    <a:bodyPr/>
                    <a:lstStyle/>
                    <a:p>
                      <a:r>
                        <a:rPr lang="en-US" sz="1000" baseline="0" dirty="0" smtClean="0"/>
                        <a:t>2 x Dell 12Gbps SAS HBA MD14xx</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t>2 x dual LSI</a:t>
                      </a:r>
                      <a:r>
                        <a:rPr lang="en-US" sz="900" baseline="0" dirty="0" smtClean="0"/>
                        <a:t> SAS 9207-8e </a:t>
                      </a:r>
                      <a:r>
                        <a:rPr lang="en-US" sz="800" kern="1200" baseline="0" dirty="0" smtClean="0">
                          <a:solidFill>
                            <a:schemeClr val="dk1"/>
                          </a:solidFill>
                          <a:latin typeface="+mn-lt"/>
                          <a:ea typeface="+mn-ea"/>
                          <a:cs typeface="+mn-cs"/>
                        </a:rPr>
                        <a:t>(MD3060e)</a:t>
                      </a:r>
                      <a:endParaRPr lang="en-US" sz="900" kern="1200" baseline="0" dirty="0">
                        <a:solidFill>
                          <a:schemeClr val="dk1"/>
                        </a:solidFill>
                        <a:latin typeface="+mn-lt"/>
                        <a:ea typeface="+mn-ea"/>
                        <a:cs typeface="+mn-cs"/>
                      </a:endParaRPr>
                    </a:p>
                  </a:txBody>
                  <a:tcPr marL="124365" marR="124365" marT="46630" marB="46630"/>
                </a:tc>
                <a:tc>
                  <a:txBody>
                    <a:bodyPr/>
                    <a:lstStyle/>
                    <a:p>
                      <a:r>
                        <a:rPr lang="en-US" sz="1000" baseline="0" dirty="0" smtClean="0"/>
                        <a:t>2 x Dell 12Gbps SAS HBA MD14xx</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t>2 x dual LSI</a:t>
                      </a:r>
                      <a:r>
                        <a:rPr lang="en-US" sz="900" baseline="0" dirty="0" smtClean="0"/>
                        <a:t> SAS 9207-8e </a:t>
                      </a:r>
                      <a:r>
                        <a:rPr lang="en-US" sz="800" kern="1200" baseline="0" dirty="0" smtClean="0">
                          <a:solidFill>
                            <a:schemeClr val="dk1"/>
                          </a:solidFill>
                          <a:latin typeface="+mn-lt"/>
                          <a:ea typeface="+mn-ea"/>
                          <a:cs typeface="+mn-cs"/>
                        </a:rPr>
                        <a:t>(MD3060e)</a:t>
                      </a:r>
                      <a:endParaRPr lang="en-US" sz="900" kern="1200" baseline="0" dirty="0">
                        <a:solidFill>
                          <a:schemeClr val="dk1"/>
                        </a:solidFill>
                        <a:latin typeface="+mn-lt"/>
                        <a:ea typeface="+mn-ea"/>
                        <a:cs typeface="+mn-cs"/>
                      </a:endParaRPr>
                    </a:p>
                  </a:txBody>
                  <a:tcPr marL="124365" marR="124365" marT="46630" marB="46630"/>
                </a:tc>
                <a:tc>
                  <a:txBody>
                    <a:bodyPr/>
                    <a:lstStyle/>
                    <a:p>
                      <a:r>
                        <a:rPr lang="en-US" sz="1000" dirty="0" smtClean="0"/>
                        <a:t>2 x dual LSI</a:t>
                      </a:r>
                      <a:r>
                        <a:rPr lang="en-US" sz="1000" baseline="0" dirty="0" smtClean="0"/>
                        <a:t> SAS 9207-8e </a:t>
                      </a:r>
                      <a:r>
                        <a:rPr lang="en-US" sz="900" kern="1200" baseline="0" dirty="0" smtClean="0">
                          <a:solidFill>
                            <a:schemeClr val="dk1"/>
                          </a:solidFill>
                          <a:latin typeface="+mn-lt"/>
                          <a:ea typeface="+mn-ea"/>
                          <a:cs typeface="+mn-cs"/>
                        </a:rPr>
                        <a:t>(MD3060e)</a:t>
                      </a:r>
                    </a:p>
                  </a:txBody>
                  <a:tcPr marL="124365" marR="124365" marT="62174" marB="62174"/>
                </a:tc>
              </a:tr>
              <a:tr h="310467">
                <a:tc>
                  <a:txBody>
                    <a:bodyPr/>
                    <a:lstStyle/>
                    <a:p>
                      <a:r>
                        <a:rPr lang="en-US" sz="1100" dirty="0" smtClean="0"/>
                        <a:t>RDMA</a:t>
                      </a:r>
                      <a:r>
                        <a:rPr lang="en-US" sz="1100" baseline="0" dirty="0" smtClean="0"/>
                        <a:t> Adapter</a:t>
                      </a:r>
                    </a:p>
                  </a:txBody>
                  <a:tcPr marL="124365" marR="124365" marT="46630" marB="46630"/>
                </a:tc>
                <a:tc>
                  <a:txBody>
                    <a:bodyPr/>
                    <a:lstStyle/>
                    <a:p>
                      <a:r>
                        <a:rPr lang="en-US" sz="1000" dirty="0" smtClean="0"/>
                        <a:t>1 x dual  10GB </a:t>
                      </a:r>
                      <a:r>
                        <a:rPr lang="en-US" sz="1000" dirty="0" err="1" smtClean="0"/>
                        <a:t>Chelsio</a:t>
                      </a:r>
                      <a:r>
                        <a:rPr lang="en-US" sz="1000" dirty="0" smtClean="0"/>
                        <a:t> T520</a:t>
                      </a:r>
                    </a:p>
                    <a:p>
                      <a:r>
                        <a:rPr lang="en-US" sz="900" kern="1200" baseline="0" dirty="0" smtClean="0">
                          <a:solidFill>
                            <a:schemeClr val="dk1"/>
                          </a:solidFill>
                          <a:latin typeface="+mn-lt"/>
                          <a:ea typeface="+mn-ea"/>
                          <a:cs typeface="+mn-cs"/>
                        </a:rPr>
                        <a:t>(optional)</a:t>
                      </a:r>
                      <a:endParaRPr lang="en-US" sz="900" kern="1200" baseline="0" dirty="0">
                        <a:solidFill>
                          <a:schemeClr val="dk1"/>
                        </a:solidFill>
                        <a:latin typeface="+mn-lt"/>
                        <a:ea typeface="+mn-ea"/>
                        <a:cs typeface="+mn-cs"/>
                      </a:endParaRPr>
                    </a:p>
                  </a:txBody>
                  <a:tcPr marL="124365" marR="124365" marT="46630" marB="46630"/>
                </a:tc>
                <a:tc>
                  <a:txBody>
                    <a:bodyPr/>
                    <a:lstStyle/>
                    <a:p>
                      <a:r>
                        <a:rPr lang="en-US" sz="1000" dirty="0" smtClean="0"/>
                        <a:t>1 x dual  10GB </a:t>
                      </a:r>
                      <a:r>
                        <a:rPr lang="en-US" sz="1000" dirty="0" err="1" smtClean="0"/>
                        <a:t>Chelsio</a:t>
                      </a:r>
                      <a:r>
                        <a:rPr lang="en-US" sz="1000" dirty="0" smtClean="0"/>
                        <a:t> T520  (R630)</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2</a:t>
                      </a:r>
                      <a:r>
                        <a:rPr lang="en-US" sz="1000" baseline="0" dirty="0" smtClean="0"/>
                        <a:t> </a:t>
                      </a:r>
                      <a:r>
                        <a:rPr lang="en-US" sz="1000" dirty="0" smtClean="0"/>
                        <a:t>x dual  10GB </a:t>
                      </a:r>
                      <a:r>
                        <a:rPr lang="en-US" sz="1000" dirty="0" err="1" smtClean="0"/>
                        <a:t>Chelsio</a:t>
                      </a:r>
                      <a:r>
                        <a:rPr lang="en-US" sz="1000" dirty="0" smtClean="0"/>
                        <a:t> T520  (R730)  *</a:t>
                      </a:r>
                      <a:r>
                        <a:rPr lang="en-US" sz="1000" b="1" dirty="0" smtClean="0"/>
                        <a:t>3X3</a:t>
                      </a:r>
                    </a:p>
                  </a:txBody>
                  <a:tcPr marL="124365" marR="124365" marT="46630" marB="46630"/>
                </a:tc>
                <a:tc>
                  <a:txBody>
                    <a:bodyPr/>
                    <a:lstStyle/>
                    <a:p>
                      <a:r>
                        <a:rPr lang="en-US" sz="1000" dirty="0" smtClean="0"/>
                        <a:t>1 x dual  10GB </a:t>
                      </a:r>
                      <a:r>
                        <a:rPr lang="en-US" sz="1000" dirty="0" err="1" smtClean="0"/>
                        <a:t>Chelsio</a:t>
                      </a:r>
                      <a:r>
                        <a:rPr lang="en-US" sz="1000" dirty="0" smtClean="0"/>
                        <a:t> T520  (R630)</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2</a:t>
                      </a:r>
                      <a:r>
                        <a:rPr lang="en-US" sz="1000" baseline="0" dirty="0" smtClean="0"/>
                        <a:t> </a:t>
                      </a:r>
                      <a:r>
                        <a:rPr lang="en-US" sz="1000" dirty="0" smtClean="0"/>
                        <a:t>x dual  10GB </a:t>
                      </a:r>
                      <a:r>
                        <a:rPr lang="en-US" sz="1000" dirty="0" err="1" smtClean="0"/>
                        <a:t>Chelsio</a:t>
                      </a:r>
                      <a:r>
                        <a:rPr lang="en-US" sz="1000" dirty="0" smtClean="0"/>
                        <a:t> T520  (R730)</a:t>
                      </a:r>
                      <a:r>
                        <a:rPr lang="en-US" sz="1000" baseline="0" dirty="0" smtClean="0"/>
                        <a:t> </a:t>
                      </a:r>
                      <a:r>
                        <a:rPr lang="en-US" sz="1000" b="1" baseline="0" dirty="0" smtClean="0"/>
                        <a:t>*</a:t>
                      </a:r>
                      <a:r>
                        <a:rPr lang="en-US" sz="1000" b="1" dirty="0" smtClean="0"/>
                        <a:t>3x4</a:t>
                      </a:r>
                    </a:p>
                  </a:txBody>
                  <a:tcPr marL="124365" marR="124365" marT="46630" marB="46630"/>
                </a:tc>
                <a:tc>
                  <a:txBody>
                    <a:bodyPr/>
                    <a:lstStyle/>
                    <a:p>
                      <a:r>
                        <a:rPr lang="en-US" sz="1000" dirty="0" smtClean="0"/>
                        <a:t>1 x dual  10GB </a:t>
                      </a:r>
                      <a:r>
                        <a:rPr lang="en-US" sz="1000" dirty="0" err="1" smtClean="0"/>
                        <a:t>Chelsio</a:t>
                      </a:r>
                      <a:r>
                        <a:rPr lang="en-US" sz="1000" dirty="0" smtClean="0"/>
                        <a:t> T520  (R630)</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2</a:t>
                      </a:r>
                      <a:r>
                        <a:rPr lang="en-US" sz="1000" baseline="0" dirty="0" smtClean="0"/>
                        <a:t> </a:t>
                      </a:r>
                      <a:r>
                        <a:rPr lang="en-US" sz="1000" dirty="0" smtClean="0"/>
                        <a:t>x dual  10GB </a:t>
                      </a:r>
                      <a:r>
                        <a:rPr lang="en-US" sz="1000" dirty="0" err="1" smtClean="0"/>
                        <a:t>Chelsio</a:t>
                      </a:r>
                      <a:r>
                        <a:rPr lang="en-US" sz="1000" dirty="0" smtClean="0"/>
                        <a:t> T520  (R730)</a:t>
                      </a:r>
                    </a:p>
                  </a:txBody>
                  <a:tcPr marL="124365" marR="124365" marT="62174" marB="62174"/>
                </a:tc>
              </a:tr>
              <a:tr h="352437">
                <a:tc>
                  <a:txBody>
                    <a:bodyPr/>
                    <a:lstStyle/>
                    <a:p>
                      <a:r>
                        <a:rPr lang="en-US" sz="1100" dirty="0" smtClean="0"/>
                        <a:t>JBOD</a:t>
                      </a:r>
                      <a:endParaRPr lang="en-US" sz="1100" dirty="0"/>
                    </a:p>
                  </a:txBody>
                  <a:tcPr marL="124365" marR="124365" marT="46630" marB="46630"/>
                </a:tc>
                <a:tc>
                  <a:txBody>
                    <a:bodyPr/>
                    <a:lstStyle/>
                    <a:p>
                      <a:r>
                        <a:rPr lang="en-US" sz="1000" dirty="0" smtClean="0"/>
                        <a:t>2 x MD1400 </a:t>
                      </a:r>
                      <a:r>
                        <a:rPr lang="en-US" sz="1000" b="1" dirty="0" smtClean="0"/>
                        <a:t>or</a:t>
                      </a:r>
                    </a:p>
                    <a:p>
                      <a:r>
                        <a:rPr lang="en-US" sz="1000" dirty="0" smtClean="0"/>
                        <a:t>2 x MD1420 </a:t>
                      </a:r>
                      <a:r>
                        <a:rPr lang="en-US" sz="1000" b="1" dirty="0" smtClean="0"/>
                        <a:t>or</a:t>
                      </a:r>
                    </a:p>
                    <a:p>
                      <a:r>
                        <a:rPr lang="en-US" sz="1000" dirty="0" smtClean="0"/>
                        <a:t>2 x MD3060e</a:t>
                      </a:r>
                      <a:endParaRPr lang="en-US" sz="1000" dirty="0"/>
                    </a:p>
                  </a:txBody>
                  <a:tcPr marL="124365" marR="124365" marT="46630" marB="46630"/>
                </a:tc>
                <a:tc>
                  <a:txBody>
                    <a:bodyPr/>
                    <a:lstStyle/>
                    <a:p>
                      <a:r>
                        <a:rPr lang="en-US" sz="1000" dirty="0" smtClean="0"/>
                        <a:t>3 x MD1400 </a:t>
                      </a:r>
                      <a:r>
                        <a:rPr lang="en-US" sz="1000" b="1" dirty="0" smtClean="0"/>
                        <a:t>or</a:t>
                      </a:r>
                    </a:p>
                    <a:p>
                      <a:r>
                        <a:rPr lang="en-US" sz="1000" dirty="0" smtClean="0"/>
                        <a:t>3 x MD1420 </a:t>
                      </a:r>
                      <a:r>
                        <a:rPr lang="en-US" sz="1000" b="1" dirty="0" smtClean="0"/>
                        <a:t>or</a:t>
                      </a:r>
                    </a:p>
                    <a:p>
                      <a:r>
                        <a:rPr lang="en-US" sz="1000" dirty="0" smtClean="0"/>
                        <a:t>3 x MD3060e</a:t>
                      </a:r>
                      <a:endParaRPr lang="en-US" sz="1000" dirty="0"/>
                    </a:p>
                  </a:txBody>
                  <a:tcPr marL="124365" marR="124365" marT="46630" marB="46630"/>
                </a:tc>
                <a:tc>
                  <a:txBody>
                    <a:bodyPr/>
                    <a:lstStyle/>
                    <a:p>
                      <a:r>
                        <a:rPr lang="en-US" sz="1000" dirty="0" smtClean="0"/>
                        <a:t>4 x MD1400 </a:t>
                      </a:r>
                      <a:r>
                        <a:rPr lang="en-US" sz="1000" b="1" dirty="0" smtClean="0"/>
                        <a:t>or</a:t>
                      </a:r>
                    </a:p>
                    <a:p>
                      <a:r>
                        <a:rPr lang="en-US" sz="1000" dirty="0" smtClean="0"/>
                        <a:t>4 x MD1420 </a:t>
                      </a:r>
                      <a:r>
                        <a:rPr lang="en-US" sz="1000" b="1" dirty="0" smtClean="0"/>
                        <a:t>or</a:t>
                      </a:r>
                    </a:p>
                    <a:p>
                      <a:r>
                        <a:rPr lang="en-US" sz="1000" dirty="0" smtClean="0"/>
                        <a:t>4 x MD3060e</a:t>
                      </a:r>
                    </a:p>
                  </a:txBody>
                  <a:tcPr marL="124365" marR="124365" marT="46630" marB="46630"/>
                </a:tc>
                <a:tc>
                  <a:txBody>
                    <a:bodyPr/>
                    <a:lstStyle/>
                    <a:p>
                      <a:r>
                        <a:rPr lang="en-US" sz="1000" dirty="0" smtClean="0"/>
                        <a:t>4 x MD3060e</a:t>
                      </a:r>
                    </a:p>
                  </a:txBody>
                  <a:tcPr marL="124365" marR="124365" marT="62174" marB="62174"/>
                </a:tc>
              </a:tr>
              <a:tr h="450013">
                <a:tc>
                  <a:txBody>
                    <a:bodyPr/>
                    <a:lstStyle/>
                    <a:p>
                      <a:r>
                        <a:rPr lang="en-US" sz="1100" dirty="0" smtClean="0"/>
                        <a:t>JBOD HDDs</a:t>
                      </a:r>
                    </a:p>
                    <a:p>
                      <a:r>
                        <a:rPr lang="it-IT" sz="800" dirty="0" smtClean="0"/>
                        <a:t>min per MD14x0 - 4</a:t>
                      </a:r>
                    </a:p>
                    <a:p>
                      <a:r>
                        <a:rPr lang="it-IT" sz="800" dirty="0" smtClean="0"/>
                        <a:t>min per MD3060e - 14</a:t>
                      </a:r>
                    </a:p>
                    <a:p>
                      <a:endParaRPr lang="en-US" sz="1100" dirty="0"/>
                    </a:p>
                  </a:txBody>
                  <a:tcPr marL="124365" marR="124365" marT="46630" marB="46630"/>
                </a:tc>
                <a:tc>
                  <a:txBody>
                    <a:bodyPr/>
                    <a:lstStyle/>
                    <a:p>
                      <a:r>
                        <a:rPr lang="en-US" sz="1000" dirty="0" smtClean="0"/>
                        <a:t>3.5” 4TB</a:t>
                      </a:r>
                      <a:r>
                        <a:rPr lang="en-US" sz="1000" baseline="0" dirty="0" smtClean="0"/>
                        <a:t>,7.2k, NL-SAS HDD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smtClean="0"/>
                        <a:t>3.5” 6TB,4096n,7.2k, NL-SAS HDD </a:t>
                      </a:r>
                      <a:r>
                        <a:rPr lang="en-US" sz="1000" b="1" baseline="0" dirty="0" smtClean="0"/>
                        <a:t>or</a:t>
                      </a:r>
                      <a:endParaRPr lang="en-US" sz="10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smtClean="0"/>
                        <a:t>2.5” 1.2TB,10k,SAS,HDD </a:t>
                      </a:r>
                      <a:r>
                        <a:rPr lang="en-US" sz="1000" b="1" baseline="0" dirty="0" smtClean="0"/>
                        <a:t>or</a:t>
                      </a:r>
                    </a:p>
                    <a:p>
                      <a:r>
                        <a:rPr lang="en-US" sz="1000" baseline="0" dirty="0" smtClean="0"/>
                        <a:t>2.5” 600GB,15k,SAS,HDD</a:t>
                      </a:r>
                    </a:p>
                  </a:txBody>
                  <a:tcPr marL="124365" marR="124365" marT="46630" marB="46630"/>
                </a:tc>
                <a:tc>
                  <a:txBody>
                    <a:bodyPr/>
                    <a:lstStyle/>
                    <a:p>
                      <a:r>
                        <a:rPr lang="en-US" sz="1000" dirty="0" smtClean="0"/>
                        <a:t>3.5” 4TB</a:t>
                      </a:r>
                      <a:r>
                        <a:rPr lang="en-US" sz="1000" baseline="0" dirty="0" smtClean="0"/>
                        <a:t>,7.2k, NL-SAS HDD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smtClean="0"/>
                        <a:t>3.5” 6TB,4096n,7.2k, NL-SAS HDD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smtClean="0"/>
                        <a:t>2.5” 1.2TB,10k,SAS,HDD </a:t>
                      </a:r>
                      <a:r>
                        <a:rPr lang="en-US" sz="1000" b="1" baseline="0" dirty="0" smtClean="0"/>
                        <a:t>or</a:t>
                      </a:r>
                      <a:endParaRPr lang="en-US" sz="1000" baseline="0" dirty="0" smtClean="0"/>
                    </a:p>
                    <a:p>
                      <a:r>
                        <a:rPr lang="en-US" sz="1000" baseline="0" dirty="0" smtClean="0"/>
                        <a:t>2.5” 600GB,15k,SAS,HDD</a:t>
                      </a:r>
                    </a:p>
                  </a:txBody>
                  <a:tcPr marL="124365" marR="124365" marT="46630" marB="46630"/>
                </a:tc>
                <a:tc>
                  <a:txBody>
                    <a:bodyPr/>
                    <a:lstStyle/>
                    <a:p>
                      <a:r>
                        <a:rPr lang="en-US" sz="1000" dirty="0" smtClean="0"/>
                        <a:t>3.5” 4TB</a:t>
                      </a:r>
                      <a:r>
                        <a:rPr lang="en-US" sz="1000" baseline="0" dirty="0" smtClean="0"/>
                        <a:t>,7.2k, NL-SAS HDD </a:t>
                      </a:r>
                      <a:r>
                        <a:rPr lang="en-US" sz="1000" b="1" baseline="0" dirty="0" smtClean="0"/>
                        <a:t>or</a:t>
                      </a:r>
                      <a:endParaRPr lang="en-US" sz="10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smtClean="0"/>
                        <a:t>3.5” 6TB,4096n,7.2k, NL-SAS HDD </a:t>
                      </a:r>
                      <a:r>
                        <a:rPr lang="en-US" sz="1000" b="1" baseline="0" dirty="0" smtClean="0"/>
                        <a:t>or</a:t>
                      </a:r>
                      <a:endParaRPr lang="en-US" sz="10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smtClean="0"/>
                        <a:t>2.5” 1.2TB,10k,SAS,HDD </a:t>
                      </a:r>
                      <a:r>
                        <a:rPr lang="en-US" sz="1000" b="1" baseline="0" dirty="0" smtClean="0"/>
                        <a:t>or</a:t>
                      </a:r>
                      <a:endParaRPr lang="en-US" sz="1000" baseline="0" dirty="0" smtClean="0"/>
                    </a:p>
                    <a:p>
                      <a:r>
                        <a:rPr lang="en-US" sz="1000" baseline="0" dirty="0" smtClean="0"/>
                        <a:t>2.5” 600GB,15k,SAS,HDD</a:t>
                      </a:r>
                    </a:p>
                  </a:txBody>
                  <a:tcPr marL="124365" marR="124365" marT="46630" marB="46630"/>
                </a:tc>
                <a:tc>
                  <a:txBody>
                    <a:bodyPr/>
                    <a:lstStyle/>
                    <a:p>
                      <a:r>
                        <a:rPr lang="en-US" sz="1000" baseline="0" dirty="0" smtClean="0"/>
                        <a:t>48 x </a:t>
                      </a:r>
                      <a:r>
                        <a:rPr lang="en-US" sz="1000" dirty="0" smtClean="0"/>
                        <a:t>3.5” 4TB</a:t>
                      </a:r>
                      <a:r>
                        <a:rPr lang="en-US" sz="1000" baseline="0" dirty="0" smtClean="0"/>
                        <a:t>,7.2k, NL-SAS HDD </a:t>
                      </a:r>
                      <a:r>
                        <a:rPr lang="en-US" sz="1000" b="1" baseline="0" dirty="0" smtClean="0"/>
                        <a:t>or</a:t>
                      </a:r>
                    </a:p>
                    <a:p>
                      <a:r>
                        <a:rPr lang="en-US" sz="1000" b="0" baseline="0" dirty="0" smtClean="0"/>
                        <a:t>48 x 3.5” 6TB,4096n,7.2k, NL-SAS HDD</a:t>
                      </a:r>
                    </a:p>
                  </a:txBody>
                  <a:tcPr marL="124365" marR="124365" marT="62174" marB="62174"/>
                </a:tc>
              </a:tr>
              <a:tr h="439827">
                <a:tc>
                  <a:txBody>
                    <a:bodyPr/>
                    <a:lstStyle/>
                    <a:p>
                      <a:r>
                        <a:rPr lang="en-US" sz="1100" dirty="0" smtClean="0"/>
                        <a:t>JBOD</a:t>
                      </a:r>
                      <a:r>
                        <a:rPr lang="en-US" sz="1100" baseline="0" dirty="0" smtClean="0"/>
                        <a:t> SSDs</a:t>
                      </a:r>
                    </a:p>
                    <a:p>
                      <a:r>
                        <a:rPr lang="en-US" sz="800" baseline="0" dirty="0" smtClean="0"/>
                        <a:t>min per MD14x0 - 2</a:t>
                      </a:r>
                    </a:p>
                    <a:p>
                      <a:r>
                        <a:rPr lang="en-US" sz="800" baseline="0" dirty="0" smtClean="0"/>
                        <a:t>min per MD3060e – 6</a:t>
                      </a:r>
                      <a:endParaRPr lang="en-US" sz="800" dirty="0"/>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200GB</a:t>
                      </a:r>
                      <a:r>
                        <a:rPr lang="en-US" sz="1000" baseline="0" dirty="0" smtClean="0"/>
                        <a:t> SAS SLC Mixed Use SSD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400GB</a:t>
                      </a:r>
                      <a:r>
                        <a:rPr lang="en-US" sz="1000" baseline="0" dirty="0" smtClean="0"/>
                        <a:t> SAS SLC Mixed Use SSD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800GB</a:t>
                      </a:r>
                      <a:r>
                        <a:rPr lang="en-US" sz="1000" baseline="0" dirty="0" smtClean="0"/>
                        <a:t> SAS SLC Mixed Use SSD</a:t>
                      </a:r>
                      <a:endParaRPr lang="en-US" sz="1000" b="1" dirty="0" smtClean="0"/>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200GB</a:t>
                      </a:r>
                      <a:r>
                        <a:rPr lang="en-US" sz="1000" baseline="0" dirty="0" smtClean="0"/>
                        <a:t> SAS SLC Mixed Use SSD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400GB</a:t>
                      </a:r>
                      <a:r>
                        <a:rPr lang="en-US" sz="1000" baseline="0" dirty="0" smtClean="0"/>
                        <a:t> SAS SLC Mixed Use SSD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800GB</a:t>
                      </a:r>
                      <a:r>
                        <a:rPr lang="en-US" sz="1000" baseline="0" dirty="0" smtClean="0"/>
                        <a:t> SAS SLC Mixed Use SSD</a:t>
                      </a:r>
                      <a:endParaRPr lang="en-US" sz="1000" dirty="0"/>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200GB</a:t>
                      </a:r>
                      <a:r>
                        <a:rPr lang="en-US" sz="1000" baseline="0" dirty="0" smtClean="0"/>
                        <a:t> SAS SLC Mixed Use SSD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400GB</a:t>
                      </a:r>
                      <a:r>
                        <a:rPr lang="en-US" sz="1000" baseline="0" dirty="0" smtClean="0"/>
                        <a:t> SAS SLC Mixed Use SSD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800GB</a:t>
                      </a:r>
                      <a:r>
                        <a:rPr lang="en-US" sz="1000" baseline="0" dirty="0" smtClean="0"/>
                        <a:t> SAS SLC Mixed Use SSD</a:t>
                      </a:r>
                      <a:endParaRPr lang="en-US" sz="1000" dirty="0"/>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12 x 200GB</a:t>
                      </a:r>
                      <a:r>
                        <a:rPr lang="en-US" sz="1000" baseline="0" dirty="0" smtClean="0"/>
                        <a:t> SAS SLC Mixed Use SSD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smtClean="0"/>
                        <a:t>12 x </a:t>
                      </a:r>
                      <a:r>
                        <a:rPr lang="en-US" sz="1000" dirty="0" smtClean="0"/>
                        <a:t>400GB</a:t>
                      </a:r>
                      <a:r>
                        <a:rPr lang="en-US" sz="1000" baseline="0" dirty="0" smtClean="0"/>
                        <a:t> SAS SLC Mixed Use SSD </a:t>
                      </a:r>
                      <a:r>
                        <a:rPr lang="en-US" sz="1000" b="1"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12 x 800GB</a:t>
                      </a:r>
                      <a:r>
                        <a:rPr lang="en-US" sz="1000" baseline="0" dirty="0" smtClean="0"/>
                        <a:t> SAS SLC Mixed Use SSD</a:t>
                      </a:r>
                      <a:endParaRPr lang="en-US" sz="1000" dirty="0"/>
                    </a:p>
                  </a:txBody>
                  <a:tcPr marL="124365" marR="124365" marT="62174" marB="62174"/>
                </a:tc>
              </a:tr>
              <a:tr h="177191">
                <a:tc>
                  <a:txBody>
                    <a:bodyPr/>
                    <a:lstStyle/>
                    <a:p>
                      <a:r>
                        <a:rPr lang="en-US" sz="1100" dirty="0" smtClean="0"/>
                        <a:t>Operating System</a:t>
                      </a:r>
                      <a:endParaRPr lang="en-US" sz="1100" dirty="0"/>
                    </a:p>
                  </a:txBody>
                  <a:tcPr marL="124365" marR="124365" marT="46630" marB="46630"/>
                </a:tc>
                <a:tc>
                  <a:txBody>
                    <a:bodyPr/>
                    <a:lstStyle/>
                    <a:p>
                      <a:r>
                        <a:rPr lang="en-US" sz="1000" dirty="0" smtClean="0"/>
                        <a:t>Windows 2012 R2</a:t>
                      </a:r>
                      <a:r>
                        <a:rPr lang="en-US" sz="1000" baseline="0" dirty="0" smtClean="0"/>
                        <a:t>  Data Centre  Edition</a:t>
                      </a:r>
                      <a:endParaRPr lang="en-US" sz="1000" dirty="0"/>
                    </a:p>
                  </a:txBody>
                  <a:tcPr marL="124365" marR="124365"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Windows 2012 R2</a:t>
                      </a:r>
                      <a:r>
                        <a:rPr lang="en-US" sz="1000" baseline="0" dirty="0" smtClean="0"/>
                        <a:t> Standard Edition</a:t>
                      </a:r>
                      <a:endParaRPr lang="en-US" sz="1000" dirty="0"/>
                    </a:p>
                  </a:txBody>
                  <a:tcPr marL="124365" marR="124365" marT="46630" marB="46630"/>
                </a:tc>
                <a:tc>
                  <a:txBody>
                    <a:bodyPr/>
                    <a:lstStyle/>
                    <a:p>
                      <a:r>
                        <a:rPr lang="en-US" sz="1000" dirty="0" smtClean="0"/>
                        <a:t>Windows 2012 R2 Standard Edition</a:t>
                      </a:r>
                    </a:p>
                  </a:txBody>
                  <a:tcPr marL="124365" marR="124365" marT="46630" marB="46630"/>
                </a:tc>
                <a:tc>
                  <a:txBody>
                    <a:bodyPr/>
                    <a:lstStyle/>
                    <a:p>
                      <a:r>
                        <a:rPr lang="en-US" sz="1000" dirty="0" smtClean="0"/>
                        <a:t>Windows 2012 R2 </a:t>
                      </a:r>
                      <a:r>
                        <a:rPr lang="en-US" sz="1000" baseline="0" dirty="0" smtClean="0"/>
                        <a:t> standard Edition</a:t>
                      </a:r>
                      <a:endParaRPr lang="en-US" sz="1000" dirty="0" smtClean="0"/>
                    </a:p>
                  </a:txBody>
                  <a:tcPr marL="124365" marR="124365" marT="62174" marB="62174"/>
                </a:tc>
              </a:tr>
            </a:tbl>
          </a:graphicData>
        </a:graphic>
      </p:graphicFrame>
    </p:spTree>
    <p:extLst>
      <p:ext uri="{BB962C8B-B14F-4D97-AF65-F5344CB8AC3E}">
        <p14:creationId xmlns:p14="http://schemas.microsoft.com/office/powerpoint/2010/main" val="620022513"/>
      </p:ext>
    </p:extLst>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ch_ed_front_pag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84" y="-36798"/>
            <a:ext cx="12567443" cy="706214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
            <a:ext cx="12436473" cy="6988551"/>
          </a:xfrm>
          <a:prstGeom prst="rect">
            <a:avLst/>
          </a:prstGeom>
        </p:spPr>
      </p:pic>
    </p:spTree>
    <p:extLst>
      <p:ext uri="{BB962C8B-B14F-4D97-AF65-F5344CB8AC3E}">
        <p14:creationId xmlns:p14="http://schemas.microsoft.com/office/powerpoint/2010/main" val="21920474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ctr"/>
            <a:r>
              <a:rPr lang="en-US" dirty="0">
                <a:solidFill>
                  <a:srgbClr val="0070C0"/>
                </a:solidFill>
              </a:rPr>
              <a:t>AGENDA  </a:t>
            </a:r>
          </a:p>
        </p:txBody>
      </p:sp>
      <p:sp>
        <p:nvSpPr>
          <p:cNvPr id="6" name="Text Placeholder 5"/>
          <p:cNvSpPr>
            <a:spLocks noGrp="1"/>
          </p:cNvSpPr>
          <p:nvPr>
            <p:ph type="body" sz="quarter" idx="11"/>
          </p:nvPr>
        </p:nvSpPr>
        <p:spPr>
          <a:xfrm>
            <a:off x="274639" y="1212849"/>
            <a:ext cx="11889564" cy="6155531"/>
          </a:xfrm>
        </p:spPr>
        <p:txBody>
          <a:bodyPr/>
          <a:lstStyle/>
          <a:p>
            <a:pPr marL="573088" indent="-573088">
              <a:buFont typeface="+mj-lt"/>
              <a:buAutoNum type="arabicPeriod"/>
            </a:pPr>
            <a:r>
              <a:rPr lang="en-US" dirty="0" smtClean="0"/>
              <a:t>Background</a:t>
            </a:r>
            <a:endParaRPr lang="en-GB" dirty="0" smtClean="0"/>
          </a:p>
          <a:p>
            <a:pPr marL="573088" indent="-573088">
              <a:buFont typeface="+mj-lt"/>
              <a:buAutoNum type="arabicPeriod"/>
            </a:pPr>
            <a:r>
              <a:rPr lang="en-GB" dirty="0" smtClean="0"/>
              <a:t>Dell + Storage Spaces Solutions</a:t>
            </a:r>
          </a:p>
          <a:p>
            <a:pPr marL="573088" indent="-573088">
              <a:buFont typeface="+mj-lt"/>
              <a:buAutoNum type="arabicPeriod"/>
            </a:pPr>
            <a:r>
              <a:rPr lang="en-GB" dirty="0" smtClean="0"/>
              <a:t>Software Defined Storage Solution overview</a:t>
            </a:r>
          </a:p>
          <a:p>
            <a:pPr marL="573088" indent="-573088">
              <a:buFont typeface="+mj-lt"/>
              <a:buAutoNum type="arabicPeriod"/>
            </a:pPr>
            <a:r>
              <a:rPr lang="en-GB" dirty="0" smtClean="0"/>
              <a:t>Tested and Validated Building blocks to SDS &amp; SDD</a:t>
            </a:r>
          </a:p>
          <a:p>
            <a:pPr marL="573088" indent="-573088">
              <a:buFont typeface="+mj-lt"/>
              <a:buAutoNum type="arabicPeriod"/>
            </a:pPr>
            <a:r>
              <a:rPr lang="en-GB" dirty="0" smtClean="0"/>
              <a:t>Example SDS Design and Fault Domains</a:t>
            </a:r>
          </a:p>
          <a:p>
            <a:pPr marL="573088" indent="-573088">
              <a:buFont typeface="+mj-lt"/>
              <a:buAutoNum type="arabicPeriod"/>
            </a:pPr>
            <a:r>
              <a:rPr lang="en-GB" dirty="0" smtClean="0"/>
              <a:t>Example Architecture Design</a:t>
            </a:r>
          </a:p>
          <a:p>
            <a:pPr marL="573088" indent="-573088">
              <a:buFont typeface="+mj-lt"/>
              <a:buAutoNum type="arabicPeriod"/>
            </a:pPr>
            <a:r>
              <a:rPr lang="en-GB" dirty="0" err="1" smtClean="0"/>
              <a:t>Fasthosts</a:t>
            </a:r>
            <a:r>
              <a:rPr lang="en-GB" dirty="0" smtClean="0"/>
              <a:t> SDS Solution and Customer View </a:t>
            </a:r>
          </a:p>
          <a:p>
            <a:pPr marL="573088" indent="-573088">
              <a:buFont typeface="+mj-lt"/>
              <a:buAutoNum type="arabicPeriod"/>
            </a:pPr>
            <a:endParaRPr lang="en-GB" dirty="0" smtClean="0"/>
          </a:p>
          <a:p>
            <a:endParaRPr lang="en-GB" dirty="0" smtClean="0"/>
          </a:p>
        </p:txBody>
      </p:sp>
    </p:spTree>
    <p:extLst>
      <p:ext uri="{BB962C8B-B14F-4D97-AF65-F5344CB8AC3E}">
        <p14:creationId xmlns:p14="http://schemas.microsoft.com/office/powerpoint/2010/main" val="426004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Who We Are</a:t>
            </a:r>
            <a:endParaRPr lang="en-GB" dirty="0"/>
          </a:p>
        </p:txBody>
      </p:sp>
      <p:sp>
        <p:nvSpPr>
          <p:cNvPr id="5" name="TextBox 4"/>
          <p:cNvSpPr txBox="1"/>
          <p:nvPr/>
        </p:nvSpPr>
        <p:spPr>
          <a:xfrm>
            <a:off x="529605" y="1553046"/>
            <a:ext cx="11089232" cy="4745915"/>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GB" sz="2400" dirty="0" smtClean="0">
                <a:gradFill>
                  <a:gsLst>
                    <a:gs pos="2917">
                      <a:srgbClr val="FFFFFF"/>
                    </a:gs>
                    <a:gs pos="30000">
                      <a:srgbClr val="FFFFFF"/>
                    </a:gs>
                  </a:gsLst>
                  <a:lin ang="5400000" scaled="0"/>
                </a:gradFill>
              </a:rPr>
              <a:t>Fasthosts have </a:t>
            </a:r>
            <a:r>
              <a:rPr lang="en-US" sz="2400" dirty="0" smtClean="0">
                <a:gradFill>
                  <a:gsLst>
                    <a:gs pos="2917">
                      <a:srgbClr val="FFFFFF"/>
                    </a:gs>
                    <a:gs pos="30000">
                      <a:srgbClr val="FFFFFF"/>
                    </a:gs>
                  </a:gsLst>
                  <a:lin ang="5400000" scaled="0"/>
                </a:gradFill>
              </a:rPr>
              <a:t>always </a:t>
            </a:r>
            <a:r>
              <a:rPr lang="en-US" sz="2400" dirty="0">
                <a:gradFill>
                  <a:gsLst>
                    <a:gs pos="2917">
                      <a:srgbClr val="FFFFFF"/>
                    </a:gs>
                    <a:gs pos="30000">
                      <a:srgbClr val="FFFFFF"/>
                    </a:gs>
                  </a:gsLst>
                  <a:lin ang="5400000" scaled="0"/>
                </a:gradFill>
              </a:rPr>
              <a:t>been Automation experts with origins in high-volume low cost online services i.e. dedicated servers, domains, webhosting, email </a:t>
            </a:r>
            <a:r>
              <a:rPr lang="en-US" sz="2400" dirty="0" smtClean="0">
                <a:gradFill>
                  <a:gsLst>
                    <a:gs pos="2917">
                      <a:srgbClr val="FFFFFF"/>
                    </a:gs>
                    <a:gs pos="30000">
                      <a:srgbClr val="FFFFFF"/>
                    </a:gs>
                  </a:gsLst>
                  <a:lin ang="5400000" scaled="0"/>
                </a:gradFill>
              </a:rPr>
              <a:t>hosting</a:t>
            </a:r>
          </a:p>
          <a:p>
            <a:pPr marL="342900" indent="-342900">
              <a:lnSpc>
                <a:spcPct val="90000"/>
              </a:lnSpc>
              <a:spcAft>
                <a:spcPts val="600"/>
              </a:spcAft>
              <a:buFont typeface="Arial" panose="020B0604020202020204" pitchFamily="34" charset="0"/>
              <a:buChar char="•"/>
            </a:pPr>
            <a:endParaRPr lang="en-US" sz="2400" dirty="0">
              <a:gradFill>
                <a:gsLst>
                  <a:gs pos="2917">
                    <a:srgbClr val="FFFFFF"/>
                  </a:gs>
                  <a:gs pos="30000">
                    <a:srgbClr val="FFFFFF"/>
                  </a:gs>
                </a:gsLst>
                <a:lin ang="5400000" scaled="0"/>
              </a:gradFill>
            </a:endParaRPr>
          </a:p>
          <a:p>
            <a:pPr marL="342900" indent="-342900">
              <a:lnSpc>
                <a:spcPct val="90000"/>
              </a:lnSpc>
              <a:spcAft>
                <a:spcPts val="600"/>
              </a:spcAft>
              <a:buFont typeface="Arial" panose="020B0604020202020204" pitchFamily="34" charset="0"/>
              <a:buChar char="•"/>
            </a:pPr>
            <a:r>
              <a:rPr lang="en-GB" sz="2400" dirty="0" smtClean="0">
                <a:gradFill>
                  <a:gsLst>
                    <a:gs pos="2917">
                      <a:srgbClr val="FFFFFF"/>
                    </a:gs>
                    <a:gs pos="30000">
                      <a:srgbClr val="FFFFFF"/>
                    </a:gs>
                  </a:gsLst>
                  <a:lin ang="5400000" scaled="0"/>
                </a:gradFill>
              </a:rPr>
              <a:t>Delivering market-leading </a:t>
            </a:r>
            <a:r>
              <a:rPr lang="en-GB" sz="2400" dirty="0">
                <a:gradFill>
                  <a:gsLst>
                    <a:gs pos="2917">
                      <a:srgbClr val="FFFFFF"/>
                    </a:gs>
                    <a:gs pos="30000">
                      <a:srgbClr val="FFFFFF"/>
                    </a:gs>
                  </a:gsLst>
                  <a:lin ang="5400000" scaled="0"/>
                </a:gradFill>
              </a:rPr>
              <a:t>online services to Developer, </a:t>
            </a:r>
            <a:r>
              <a:rPr lang="en-GB" sz="2400" dirty="0" smtClean="0">
                <a:gradFill>
                  <a:gsLst>
                    <a:gs pos="2917">
                      <a:srgbClr val="FFFFFF"/>
                    </a:gs>
                    <a:gs pos="30000">
                      <a:srgbClr val="FFFFFF"/>
                    </a:gs>
                  </a:gsLst>
                  <a:lin ang="5400000" scaled="0"/>
                </a:gradFill>
              </a:rPr>
              <a:t>SME, Reseller, SOHO and home markets </a:t>
            </a:r>
            <a:r>
              <a:rPr lang="en-GB" sz="2400" dirty="0">
                <a:gradFill>
                  <a:gsLst>
                    <a:gs pos="2917">
                      <a:srgbClr val="FFFFFF"/>
                    </a:gs>
                    <a:gs pos="30000">
                      <a:srgbClr val="FFFFFF"/>
                    </a:gs>
                  </a:gsLst>
                  <a:lin ang="5400000" scaled="0"/>
                </a:gradFill>
              </a:rPr>
              <a:t>since </a:t>
            </a:r>
            <a:r>
              <a:rPr lang="en-GB" sz="2400" dirty="0" smtClean="0">
                <a:gradFill>
                  <a:gsLst>
                    <a:gs pos="2917">
                      <a:srgbClr val="FFFFFF"/>
                    </a:gs>
                    <a:gs pos="30000">
                      <a:srgbClr val="FFFFFF"/>
                    </a:gs>
                  </a:gsLst>
                  <a:lin ang="5400000" scaled="0"/>
                </a:gradFill>
              </a:rPr>
              <a:t>1999</a:t>
            </a:r>
          </a:p>
          <a:p>
            <a:pPr marL="342900" indent="-342900">
              <a:lnSpc>
                <a:spcPct val="90000"/>
              </a:lnSpc>
              <a:spcAft>
                <a:spcPts val="600"/>
              </a:spcAft>
              <a:buFont typeface="Arial" panose="020B0604020202020204" pitchFamily="34" charset="0"/>
              <a:buChar char="•"/>
            </a:pPr>
            <a:endParaRPr lang="en-GB" sz="2400" dirty="0" smtClean="0">
              <a:gradFill>
                <a:gsLst>
                  <a:gs pos="2917">
                    <a:srgbClr val="FFFFFF"/>
                  </a:gs>
                  <a:gs pos="30000">
                    <a:srgbClr val="FFFFFF"/>
                  </a:gs>
                </a:gsLst>
                <a:lin ang="5400000" scaled="0"/>
              </a:gradFill>
            </a:endParaRPr>
          </a:p>
          <a:p>
            <a:pPr marL="342900" indent="-342900">
              <a:lnSpc>
                <a:spcPct val="90000"/>
              </a:lnSpc>
              <a:spcAft>
                <a:spcPts val="600"/>
              </a:spcAft>
              <a:buFont typeface="Arial" panose="020B0604020202020204" pitchFamily="34" charset="0"/>
              <a:buChar char="•"/>
            </a:pPr>
            <a:r>
              <a:rPr lang="en-GB" sz="2400" dirty="0" smtClean="0">
                <a:gradFill>
                  <a:gsLst>
                    <a:gs pos="2917">
                      <a:srgbClr val="FFFFFF"/>
                    </a:gs>
                    <a:gs pos="30000">
                      <a:srgbClr val="FFFFFF"/>
                    </a:gs>
                  </a:gsLst>
                  <a:lin ang="5400000" scaled="0"/>
                </a:gradFill>
              </a:rPr>
              <a:t>Fast </a:t>
            </a:r>
            <a:r>
              <a:rPr lang="en-US" sz="2400" dirty="0" smtClean="0">
                <a:gradFill>
                  <a:gsLst>
                    <a:gs pos="2917">
                      <a:srgbClr val="FFFFFF"/>
                    </a:gs>
                    <a:gs pos="30000">
                      <a:srgbClr val="FFFFFF"/>
                    </a:gs>
                  </a:gsLst>
                  <a:lin ang="5400000" scaled="0"/>
                </a:gradFill>
              </a:rPr>
              <a:t>becoming one of the major players of infrastructure hosting for SMBs with our dedicated servers plus our flexible </a:t>
            </a:r>
            <a:r>
              <a:rPr lang="en-US" sz="2400" dirty="0" err="1" smtClean="0">
                <a:gradFill>
                  <a:gsLst>
                    <a:gs pos="2917">
                      <a:srgbClr val="FFFFFF"/>
                    </a:gs>
                    <a:gs pos="30000">
                      <a:srgbClr val="FFFFFF"/>
                    </a:gs>
                  </a:gsLst>
                  <a:lin ang="5400000" scaled="0"/>
                </a:gradFill>
              </a:rPr>
              <a:t>IaaS</a:t>
            </a:r>
            <a:r>
              <a:rPr lang="en-US" sz="2400" dirty="0" smtClean="0">
                <a:gradFill>
                  <a:gsLst>
                    <a:gs pos="2917">
                      <a:srgbClr val="FFFFFF"/>
                    </a:gs>
                    <a:gs pos="30000">
                      <a:srgbClr val="FFFFFF"/>
                    </a:gs>
                  </a:gsLst>
                  <a:lin ang="5400000" scaled="0"/>
                </a:gradFill>
              </a:rPr>
              <a:t> offering which we brought to market 4 years ago and is based on hyper-V</a:t>
            </a:r>
          </a:p>
          <a:p>
            <a:pPr marL="342900" indent="-342900">
              <a:lnSpc>
                <a:spcPct val="90000"/>
              </a:lnSpc>
              <a:spcAft>
                <a:spcPts val="600"/>
              </a:spcAft>
              <a:buFont typeface="Arial" panose="020B0604020202020204" pitchFamily="34" charset="0"/>
              <a:buChar char="•"/>
            </a:pPr>
            <a:endParaRPr lang="en-GB" sz="2400" dirty="0" smtClean="0">
              <a:solidFill>
                <a:srgbClr val="FFFFFF"/>
              </a:solidFill>
            </a:endParaRPr>
          </a:p>
          <a:p>
            <a:pPr marL="342900" indent="-342900">
              <a:lnSpc>
                <a:spcPct val="90000"/>
              </a:lnSpc>
              <a:spcAft>
                <a:spcPts val="600"/>
              </a:spcAft>
              <a:buFont typeface="Arial" panose="020B0604020202020204" pitchFamily="34" charset="0"/>
              <a:buChar char="•"/>
            </a:pPr>
            <a:r>
              <a:rPr lang="en-GB" sz="2400" dirty="0" smtClean="0">
                <a:gradFill>
                  <a:gsLst>
                    <a:gs pos="2917">
                      <a:srgbClr val="FFFFFF"/>
                    </a:gs>
                    <a:gs pos="30000">
                      <a:srgbClr val="FFFFFF"/>
                    </a:gs>
                  </a:gsLst>
                  <a:lin ang="5400000" scaled="0"/>
                </a:gradFill>
              </a:rPr>
              <a:t>UK based Datacentres and support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2441" y="295274"/>
            <a:ext cx="2590800" cy="86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9339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Magnetic Disk 4"/>
          <p:cNvSpPr/>
          <p:nvPr/>
        </p:nvSpPr>
        <p:spPr bwMode="auto">
          <a:xfrm>
            <a:off x="630293" y="2129111"/>
            <a:ext cx="5155896" cy="2016224"/>
          </a:xfrm>
          <a:prstGeom prst="flowChartMagneticDisk">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itle 7"/>
          <p:cNvSpPr>
            <a:spLocks noGrp="1"/>
          </p:cNvSpPr>
          <p:nvPr>
            <p:ph type="title"/>
          </p:nvPr>
        </p:nvSpPr>
        <p:spPr/>
        <p:txBody>
          <a:bodyPr/>
          <a:lstStyle/>
          <a:p>
            <a:r>
              <a:rPr lang="en-GB" dirty="0" smtClean="0"/>
              <a:t>Cloud Platform Design</a:t>
            </a:r>
            <a:endParaRPr lang="en-GB" dirty="0"/>
          </a:p>
        </p:txBody>
      </p:sp>
      <p:sp>
        <p:nvSpPr>
          <p:cNvPr id="2" name="Text Placeholder 1"/>
          <p:cNvSpPr>
            <a:spLocks noGrp="1"/>
          </p:cNvSpPr>
          <p:nvPr>
            <p:ph type="body" sz="quarter" idx="10"/>
          </p:nvPr>
        </p:nvSpPr>
        <p:spPr>
          <a:xfrm>
            <a:off x="609668" y="2245363"/>
            <a:ext cx="5176521" cy="1655838"/>
          </a:xfrm>
        </p:spPr>
        <p:txBody>
          <a:bodyPr/>
          <a:lstStyle/>
          <a:p>
            <a:pPr algn="ctr"/>
            <a:r>
              <a:rPr lang="en-GB" sz="2800" b="1" dirty="0">
                <a:latin typeface="+mn-lt"/>
              </a:rPr>
              <a:t>Cost Effective</a:t>
            </a:r>
          </a:p>
          <a:p>
            <a:pPr marL="571500" indent="-571500">
              <a:buFont typeface="Arial" panose="020B0604020202020204" pitchFamily="34" charset="0"/>
              <a:buChar char="•"/>
            </a:pPr>
            <a:r>
              <a:rPr lang="en-GB" sz="2800" dirty="0" smtClean="0">
                <a:latin typeface="+mn-lt"/>
              </a:rPr>
              <a:t>Commodity hardware</a:t>
            </a:r>
            <a:endParaRPr lang="en-GB" sz="2800" dirty="0">
              <a:latin typeface="+mn-lt"/>
            </a:endParaRPr>
          </a:p>
          <a:p>
            <a:pPr marL="571500" indent="-571500">
              <a:buFont typeface="Arial" panose="020B0604020202020204" pitchFamily="34" charset="0"/>
              <a:buChar char="•"/>
            </a:pPr>
            <a:r>
              <a:rPr lang="en-GB" sz="2800" dirty="0" smtClean="0">
                <a:latin typeface="+mn-lt"/>
              </a:rPr>
              <a:t>Scalable design</a:t>
            </a:r>
            <a:endParaRPr lang="en-GB" sz="2800" dirty="0">
              <a:latin typeface="+mn-lt"/>
            </a:endParaRPr>
          </a:p>
        </p:txBody>
      </p:sp>
      <p:sp>
        <p:nvSpPr>
          <p:cNvPr id="4" name="TextBox 3"/>
          <p:cNvSpPr txBox="1"/>
          <p:nvPr/>
        </p:nvSpPr>
        <p:spPr>
          <a:xfrm>
            <a:off x="4274021" y="1086120"/>
            <a:ext cx="3888432" cy="738664"/>
          </a:xfrm>
          <a:prstGeom prst="rect">
            <a:avLst/>
          </a:prstGeom>
          <a:noFill/>
        </p:spPr>
        <p:txBody>
          <a:bodyPr wrap="square" lIns="182880" tIns="146304" rIns="182880" bIns="146304" rtlCol="0">
            <a:spAutoFit/>
          </a:bodyPr>
          <a:lstStyle/>
          <a:p>
            <a:pPr algn="ctr">
              <a:lnSpc>
                <a:spcPct val="90000"/>
              </a:lnSpc>
              <a:spcAft>
                <a:spcPts val="600"/>
              </a:spcAft>
            </a:pPr>
            <a:r>
              <a:rPr lang="en-GB" sz="3200" b="1" dirty="0">
                <a:solidFill>
                  <a:srgbClr val="FFFFFF"/>
                </a:solidFill>
                <a:latin typeface="Segoe UI Light"/>
              </a:rPr>
              <a:t>Main Remits</a:t>
            </a:r>
          </a:p>
        </p:txBody>
      </p:sp>
      <p:sp>
        <p:nvSpPr>
          <p:cNvPr id="6" name="Down Arrow 5"/>
          <p:cNvSpPr/>
          <p:nvPr/>
        </p:nvSpPr>
        <p:spPr bwMode="auto">
          <a:xfrm rot="3008560">
            <a:off x="5210125" y="1662184"/>
            <a:ext cx="288032" cy="576064"/>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lowchart: Magnetic Disk 8"/>
          <p:cNvSpPr/>
          <p:nvPr/>
        </p:nvSpPr>
        <p:spPr bwMode="auto">
          <a:xfrm>
            <a:off x="6549169" y="2129111"/>
            <a:ext cx="5069668" cy="2016223"/>
          </a:xfrm>
          <a:prstGeom prst="flowChartMagneticDisk">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 Placeholder 1"/>
          <p:cNvSpPr>
            <a:spLocks noGrp="1"/>
          </p:cNvSpPr>
          <p:nvPr>
            <p:ph type="body" sz="quarter" idx="10"/>
          </p:nvPr>
        </p:nvSpPr>
        <p:spPr>
          <a:xfrm>
            <a:off x="6549169" y="2260044"/>
            <a:ext cx="5040560" cy="1655838"/>
          </a:xfrm>
        </p:spPr>
        <p:txBody>
          <a:bodyPr/>
          <a:lstStyle/>
          <a:p>
            <a:pPr algn="ctr"/>
            <a:r>
              <a:rPr lang="en-GB" sz="2800" b="1" dirty="0">
                <a:latin typeface="+mn-lt"/>
              </a:rPr>
              <a:t>Feature Rich</a:t>
            </a:r>
          </a:p>
          <a:p>
            <a:pPr marL="571500" indent="-571500">
              <a:buFont typeface="Arial" panose="020B0604020202020204" pitchFamily="34" charset="0"/>
              <a:buChar char="•"/>
            </a:pPr>
            <a:r>
              <a:rPr lang="en-GB" sz="2800" dirty="0">
                <a:latin typeface="+mn-lt"/>
              </a:rPr>
              <a:t>Base for future products</a:t>
            </a:r>
          </a:p>
          <a:p>
            <a:pPr marL="571500" indent="-571500">
              <a:buFont typeface="Arial" panose="020B0604020202020204" pitchFamily="34" charset="0"/>
              <a:buChar char="•"/>
            </a:pPr>
            <a:r>
              <a:rPr lang="en-GB" sz="2800" dirty="0" smtClean="0">
                <a:latin typeface="+mn-lt"/>
              </a:rPr>
              <a:t>Flexible </a:t>
            </a:r>
            <a:r>
              <a:rPr lang="en-GB" sz="2800" dirty="0">
                <a:latin typeface="+mn-lt"/>
              </a:rPr>
              <a:t>to markets</a:t>
            </a:r>
          </a:p>
        </p:txBody>
      </p:sp>
      <p:sp>
        <p:nvSpPr>
          <p:cNvPr id="12" name="Down Arrow 11"/>
          <p:cNvSpPr/>
          <p:nvPr/>
        </p:nvSpPr>
        <p:spPr bwMode="auto">
          <a:xfrm rot="18731227">
            <a:off x="6744395" y="1637161"/>
            <a:ext cx="288032" cy="576064"/>
          </a:xfrm>
          <a:prstGeom prst="downArrow">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Flowchart: Magnetic Disk 9"/>
          <p:cNvSpPr/>
          <p:nvPr/>
        </p:nvSpPr>
        <p:spPr bwMode="auto">
          <a:xfrm>
            <a:off x="3481933" y="4493000"/>
            <a:ext cx="5069668" cy="2001979"/>
          </a:xfrm>
          <a:prstGeom prst="flowChartMagneticDisk">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Box 2"/>
          <p:cNvSpPr txBox="1"/>
          <p:nvPr/>
        </p:nvSpPr>
        <p:spPr>
          <a:xfrm>
            <a:off x="3481933" y="4484482"/>
            <a:ext cx="5234911" cy="1809726"/>
          </a:xfrm>
          <a:prstGeom prst="rect">
            <a:avLst/>
          </a:prstGeom>
          <a:noFill/>
        </p:spPr>
        <p:txBody>
          <a:bodyPr wrap="square" lIns="182880" tIns="146304" rIns="182880" bIns="146304" rtlCol="0">
            <a:spAutoFit/>
          </a:bodyPr>
          <a:lstStyle/>
          <a:p>
            <a:pPr algn="ctr"/>
            <a:r>
              <a:rPr lang="en-GB" sz="2800" b="1" dirty="0" smtClean="0">
                <a:solidFill>
                  <a:srgbClr val="FFFFFF"/>
                </a:solidFill>
              </a:rPr>
              <a:t>Technical Excellence</a:t>
            </a:r>
            <a:endParaRPr lang="en-GB" sz="2800" b="1" dirty="0">
              <a:solidFill>
                <a:srgbClr val="FFFFFF"/>
              </a:solidFill>
            </a:endParaRPr>
          </a:p>
          <a:p>
            <a:pPr marL="571500" indent="-571500">
              <a:lnSpc>
                <a:spcPct val="90000"/>
              </a:lnSpc>
              <a:spcBef>
                <a:spcPts val="1224"/>
              </a:spcBef>
              <a:buClr>
                <a:srgbClr val="FFFFFF"/>
              </a:buClr>
              <a:buSzPct val="100000"/>
              <a:buFont typeface="Arial" panose="020B0604020202020204" pitchFamily="34" charset="0"/>
              <a:buChar char="•"/>
            </a:pPr>
            <a:r>
              <a:rPr lang="en-GB" sz="2800" dirty="0">
                <a:solidFill>
                  <a:srgbClr val="FFFFFF"/>
                </a:solidFill>
              </a:rPr>
              <a:t>Resilience</a:t>
            </a:r>
          </a:p>
          <a:p>
            <a:pPr marL="571500" indent="-571500">
              <a:lnSpc>
                <a:spcPct val="90000"/>
              </a:lnSpc>
              <a:spcBef>
                <a:spcPts val="1224"/>
              </a:spcBef>
              <a:buClr>
                <a:srgbClr val="FFFFFF"/>
              </a:buClr>
              <a:buSzPct val="100000"/>
              <a:buFont typeface="Arial" panose="020B0604020202020204" pitchFamily="34" charset="0"/>
              <a:buChar char="•"/>
            </a:pPr>
            <a:r>
              <a:rPr lang="en-GB" sz="2800" dirty="0">
                <a:solidFill>
                  <a:srgbClr val="FFFFFF"/>
                </a:solidFill>
              </a:rPr>
              <a:t>Performance</a:t>
            </a:r>
          </a:p>
        </p:txBody>
      </p:sp>
      <p:sp>
        <p:nvSpPr>
          <p:cNvPr id="7" name="Down Arrow 6"/>
          <p:cNvSpPr/>
          <p:nvPr/>
        </p:nvSpPr>
        <p:spPr bwMode="auto">
          <a:xfrm>
            <a:off x="6002213" y="1769070"/>
            <a:ext cx="345486" cy="2592288"/>
          </a:xfrm>
          <a:prstGeom prst="down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47768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9" grpId="0" animBg="1"/>
      <p:bldP spid="11" grpId="0"/>
      <p:bldP spid="10" grpId="0" animBg="1"/>
      <p:bldP spid="3" grpId="0"/>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Magnetic Disk 4"/>
          <p:cNvSpPr/>
          <p:nvPr/>
        </p:nvSpPr>
        <p:spPr bwMode="auto">
          <a:xfrm>
            <a:off x="414697" y="1473338"/>
            <a:ext cx="5544616" cy="987607"/>
          </a:xfrm>
          <a:prstGeom prst="flowChartMagneticDisk">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itle 7"/>
          <p:cNvSpPr>
            <a:spLocks noGrp="1"/>
          </p:cNvSpPr>
          <p:nvPr>
            <p:ph type="title"/>
          </p:nvPr>
        </p:nvSpPr>
        <p:spPr/>
        <p:txBody>
          <a:bodyPr/>
          <a:lstStyle/>
          <a:p>
            <a:r>
              <a:rPr lang="en-GB" dirty="0" smtClean="0"/>
              <a:t>Cloud Platform Design</a:t>
            </a:r>
            <a:endParaRPr lang="en-GB" dirty="0"/>
          </a:p>
        </p:txBody>
      </p:sp>
      <p:sp>
        <p:nvSpPr>
          <p:cNvPr id="2" name="Text Placeholder 1"/>
          <p:cNvSpPr>
            <a:spLocks noGrp="1"/>
          </p:cNvSpPr>
          <p:nvPr>
            <p:ph type="body" sz="quarter" idx="10"/>
          </p:nvPr>
        </p:nvSpPr>
        <p:spPr>
          <a:xfrm>
            <a:off x="414697" y="1625509"/>
            <a:ext cx="5486399" cy="683264"/>
          </a:xfrm>
        </p:spPr>
        <p:txBody>
          <a:bodyPr/>
          <a:lstStyle/>
          <a:p>
            <a:pPr algn="ctr"/>
            <a:r>
              <a:rPr lang="en-GB" b="1" dirty="0" smtClean="0"/>
              <a:t>Cost Effective</a:t>
            </a:r>
          </a:p>
        </p:txBody>
      </p:sp>
      <p:sp>
        <p:nvSpPr>
          <p:cNvPr id="11" name="Text Placeholder 1"/>
          <p:cNvSpPr>
            <a:spLocks noGrp="1"/>
          </p:cNvSpPr>
          <p:nvPr>
            <p:ph type="body" sz="quarter" idx="11"/>
          </p:nvPr>
        </p:nvSpPr>
        <p:spPr>
          <a:xfrm>
            <a:off x="414697" y="2569284"/>
            <a:ext cx="11708858" cy="3613297"/>
          </a:xfrm>
        </p:spPr>
        <p:txBody>
          <a:bodyPr/>
          <a:lstStyle/>
          <a:p>
            <a:pPr marL="571500" indent="-571500">
              <a:buFont typeface="Arial" panose="020B0604020202020204" pitchFamily="34" charset="0"/>
              <a:buChar char="•"/>
            </a:pPr>
            <a:r>
              <a:rPr lang="en-GB" sz="3200" dirty="0" smtClean="0"/>
              <a:t>New storage solution</a:t>
            </a:r>
          </a:p>
          <a:p>
            <a:pPr marL="571500" indent="-571500">
              <a:buFont typeface="Arial" panose="020B0604020202020204" pitchFamily="34" charset="0"/>
              <a:buChar char="•"/>
            </a:pPr>
            <a:r>
              <a:rPr lang="en-GB" sz="3200" dirty="0" smtClean="0"/>
              <a:t>Cost effective compute with increased density</a:t>
            </a:r>
          </a:p>
          <a:p>
            <a:pPr marL="571500" indent="-571500">
              <a:buFont typeface="Arial" panose="020B0604020202020204" pitchFamily="34" charset="0"/>
              <a:buChar char="•"/>
            </a:pPr>
            <a:r>
              <a:rPr lang="en-GB" sz="3200" dirty="0" smtClean="0"/>
              <a:t>Flexibility to use existing network hardware</a:t>
            </a:r>
          </a:p>
          <a:p>
            <a:pPr marL="571500" indent="-571500">
              <a:buFont typeface="Arial" panose="020B0604020202020204" pitchFamily="34" charset="0"/>
              <a:buChar char="•"/>
            </a:pPr>
            <a:r>
              <a:rPr lang="en-GB" sz="3200" dirty="0" smtClean="0"/>
              <a:t>Flexibility to connect to in-house automation systems</a:t>
            </a:r>
          </a:p>
          <a:p>
            <a:pPr marL="571500" indent="-571500">
              <a:buFont typeface="Arial" panose="020B0604020202020204" pitchFamily="34" charset="0"/>
              <a:buChar char="•"/>
            </a:pPr>
            <a:r>
              <a:rPr lang="en-GB" sz="3200" dirty="0" smtClean="0"/>
              <a:t>Reduce administration overheads</a:t>
            </a:r>
          </a:p>
          <a:p>
            <a:pPr marL="571500" indent="-571500">
              <a:buFont typeface="Arial" panose="020B0604020202020204" pitchFamily="34" charset="0"/>
              <a:buChar char="•"/>
            </a:pPr>
            <a:r>
              <a:rPr lang="en-GB" sz="3200" dirty="0" smtClean="0"/>
              <a:t>Affordable solution based support</a:t>
            </a:r>
            <a:endParaRPr lang="en-GB" sz="3200" dirty="0"/>
          </a:p>
        </p:txBody>
      </p:sp>
    </p:spTree>
    <p:extLst>
      <p:ext uri="{BB962C8B-B14F-4D97-AF65-F5344CB8AC3E}">
        <p14:creationId xmlns:p14="http://schemas.microsoft.com/office/powerpoint/2010/main" val="2868734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a:t>New </a:t>
            </a:r>
            <a:r>
              <a:rPr lang="en-GB" dirty="0" smtClean="0"/>
              <a:t>Storage Solution</a:t>
            </a:r>
            <a:endParaRPr lang="en-GB" dirty="0"/>
          </a:p>
        </p:txBody>
      </p:sp>
      <p:sp>
        <p:nvSpPr>
          <p:cNvPr id="9" name="Text Placeholder 1"/>
          <p:cNvSpPr>
            <a:spLocks noGrp="1"/>
          </p:cNvSpPr>
          <p:nvPr>
            <p:ph type="body" sz="quarter" idx="11"/>
          </p:nvPr>
        </p:nvSpPr>
        <p:spPr>
          <a:xfrm>
            <a:off x="455345" y="1337022"/>
            <a:ext cx="11708858" cy="3170099"/>
          </a:xfrm>
        </p:spPr>
        <p:txBody>
          <a:bodyPr/>
          <a:lstStyle/>
          <a:p>
            <a:r>
              <a:rPr lang="en-GB" sz="3200" b="1" dirty="0" smtClean="0"/>
              <a:t>Question:</a:t>
            </a:r>
          </a:p>
          <a:p>
            <a:pPr lvl="1">
              <a:spcBef>
                <a:spcPts val="1224"/>
              </a:spcBef>
            </a:pPr>
            <a:endParaRPr lang="en-GB" sz="2400" b="1" dirty="0">
              <a:solidFill>
                <a:schemeClr val="tx1"/>
              </a:solidFill>
              <a:latin typeface="+mj-lt"/>
            </a:endParaRPr>
          </a:p>
          <a:p>
            <a:pPr lvl="1">
              <a:spcBef>
                <a:spcPts val="1224"/>
              </a:spcBef>
            </a:pPr>
            <a:endParaRPr lang="en-GB" sz="2400" b="1" dirty="0" smtClean="0">
              <a:solidFill>
                <a:schemeClr val="tx1"/>
              </a:solidFill>
              <a:latin typeface="+mj-lt"/>
            </a:endParaRPr>
          </a:p>
          <a:p>
            <a:pPr lvl="1">
              <a:spcBef>
                <a:spcPts val="1224"/>
              </a:spcBef>
            </a:pPr>
            <a:endParaRPr lang="en-GB" sz="2400" b="1" dirty="0">
              <a:solidFill>
                <a:schemeClr val="tx1"/>
              </a:solidFill>
              <a:latin typeface="+mj-lt"/>
            </a:endParaRPr>
          </a:p>
          <a:p>
            <a:pPr lvl="1">
              <a:spcBef>
                <a:spcPts val="1224"/>
              </a:spcBef>
            </a:pPr>
            <a:r>
              <a:rPr lang="en-GB" sz="3200" b="1" dirty="0" smtClean="0">
                <a:solidFill>
                  <a:schemeClr val="tx1"/>
                </a:solidFill>
                <a:latin typeface="+mj-lt"/>
              </a:rPr>
              <a:t>Answer:</a:t>
            </a:r>
          </a:p>
          <a:p>
            <a:pPr lvl="1">
              <a:spcBef>
                <a:spcPts val="1224"/>
              </a:spcBef>
            </a:pPr>
            <a:r>
              <a:rPr lang="en-GB" sz="2400" b="1" dirty="0">
                <a:solidFill>
                  <a:schemeClr val="tx1"/>
                </a:solidFill>
                <a:latin typeface="+mj-lt"/>
              </a:rPr>
              <a:t>	</a:t>
            </a:r>
            <a:endParaRPr lang="en-GB" sz="3200" b="1" dirty="0" smtClean="0"/>
          </a:p>
        </p:txBody>
      </p:sp>
      <p:sp>
        <p:nvSpPr>
          <p:cNvPr id="2" name="TextBox 1"/>
          <p:cNvSpPr txBox="1"/>
          <p:nvPr/>
        </p:nvSpPr>
        <p:spPr>
          <a:xfrm>
            <a:off x="455345" y="1697062"/>
            <a:ext cx="8568952" cy="1772793"/>
          </a:xfrm>
          <a:prstGeom prst="rect">
            <a:avLst/>
          </a:prstGeom>
          <a:noFill/>
        </p:spPr>
        <p:txBody>
          <a:bodyPr wrap="square" lIns="182880" tIns="146304" rIns="182880" bIns="146304" rtlCol="0">
            <a:spAutoFit/>
          </a:bodyPr>
          <a:lstStyle/>
          <a:p>
            <a:r>
              <a:rPr lang="en-GB" sz="2400" dirty="0">
                <a:solidFill>
                  <a:srgbClr val="FFFFFF"/>
                </a:solidFill>
              </a:rPr>
              <a:t>Which storage technology would fit our new cloud platform?</a:t>
            </a:r>
          </a:p>
          <a:p>
            <a:pPr marL="1143000" lvl="4" indent="-457200">
              <a:buFont typeface="Arial" panose="020B0604020202020204" pitchFamily="34" charset="0"/>
              <a:buChar char="•"/>
            </a:pPr>
            <a:r>
              <a:rPr lang="en-GB" sz="2400" dirty="0">
                <a:solidFill>
                  <a:srgbClr val="FFFFFF"/>
                </a:solidFill>
                <a:latin typeface="Segoe UI Light"/>
              </a:rPr>
              <a:t>Established Storage Vendor?</a:t>
            </a:r>
          </a:p>
          <a:p>
            <a:pPr marL="1143000" lvl="4" indent="-457200">
              <a:buFont typeface="Arial" panose="020B0604020202020204" pitchFamily="34" charset="0"/>
              <a:buChar char="•"/>
            </a:pPr>
            <a:r>
              <a:rPr lang="en-GB" sz="2400" dirty="0">
                <a:solidFill>
                  <a:srgbClr val="FFFFFF"/>
                </a:solidFill>
                <a:latin typeface="Segoe UI Light"/>
              </a:rPr>
              <a:t>Open Source?</a:t>
            </a:r>
          </a:p>
          <a:p>
            <a:pPr marL="1143000" lvl="4" indent="-457200">
              <a:buFont typeface="Arial" panose="020B0604020202020204" pitchFamily="34" charset="0"/>
              <a:buChar char="•"/>
            </a:pPr>
            <a:r>
              <a:rPr lang="en-GB" sz="2400" dirty="0">
                <a:solidFill>
                  <a:srgbClr val="FFFFFF"/>
                </a:solidFill>
                <a:latin typeface="Segoe UI Light"/>
              </a:rPr>
              <a:t>Home brew</a:t>
            </a:r>
            <a:r>
              <a:rPr lang="en-GB" sz="2400" dirty="0" smtClean="0">
                <a:solidFill>
                  <a:srgbClr val="FFFFFF"/>
                </a:solidFill>
                <a:latin typeface="Segoe UI Light"/>
              </a:rPr>
              <a:t>?</a:t>
            </a:r>
            <a:endParaRPr lang="en-GB" sz="2400" dirty="0">
              <a:solidFill>
                <a:srgbClr val="FFFFFF"/>
              </a:solidFill>
              <a:latin typeface="Segoe UI Light"/>
            </a:endParaRPr>
          </a:p>
        </p:txBody>
      </p:sp>
      <p:sp>
        <p:nvSpPr>
          <p:cNvPr id="3" name="TextBox 2"/>
          <p:cNvSpPr txBox="1"/>
          <p:nvPr/>
        </p:nvSpPr>
        <p:spPr>
          <a:xfrm>
            <a:off x="1465709" y="3791795"/>
            <a:ext cx="8931244" cy="2376035"/>
          </a:xfrm>
          <a:prstGeom prst="rect">
            <a:avLst/>
          </a:prstGeom>
          <a:noFill/>
        </p:spPr>
        <p:txBody>
          <a:bodyPr wrap="square" lIns="182880" tIns="146304" rIns="182880" bIns="146304" rtlCol="0">
            <a:spAutoFit/>
          </a:bodyPr>
          <a:lstStyle/>
          <a:p>
            <a:pPr>
              <a:lnSpc>
                <a:spcPct val="90000"/>
              </a:lnSpc>
              <a:spcAft>
                <a:spcPts val="600"/>
              </a:spcAft>
            </a:pPr>
            <a:r>
              <a:rPr lang="en-GB" sz="3200" b="1" dirty="0" smtClean="0">
                <a:solidFill>
                  <a:srgbClr val="FFFFFF"/>
                </a:solidFill>
              </a:rPr>
              <a:t>Microsoft </a:t>
            </a:r>
            <a:r>
              <a:rPr lang="en-GB" sz="3200" b="1" dirty="0">
                <a:solidFill>
                  <a:srgbClr val="FFFFFF"/>
                </a:solidFill>
              </a:rPr>
              <a:t>Storage </a:t>
            </a:r>
            <a:r>
              <a:rPr lang="en-GB" sz="3200" b="1" dirty="0" smtClean="0">
                <a:solidFill>
                  <a:srgbClr val="FFFFFF"/>
                </a:solidFill>
              </a:rPr>
              <a:t>Spaces</a:t>
            </a:r>
          </a:p>
          <a:p>
            <a:pPr marL="342900" indent="-342900">
              <a:lnSpc>
                <a:spcPct val="90000"/>
              </a:lnSpc>
              <a:spcAft>
                <a:spcPts val="600"/>
              </a:spcAft>
              <a:buFont typeface="Arial" panose="020B0604020202020204" pitchFamily="34" charset="0"/>
              <a:buChar char="•"/>
            </a:pPr>
            <a:r>
              <a:rPr lang="en-GB" sz="2400" dirty="0" smtClean="0">
                <a:gradFill>
                  <a:gsLst>
                    <a:gs pos="2917">
                      <a:srgbClr val="FFFFFF"/>
                    </a:gs>
                    <a:gs pos="30000">
                      <a:srgbClr val="FFFFFF"/>
                    </a:gs>
                  </a:gsLst>
                  <a:lin ang="5400000" scaled="0"/>
                </a:gradFill>
                <a:latin typeface="Segoe UI Light"/>
              </a:rPr>
              <a:t>High performance</a:t>
            </a:r>
          </a:p>
          <a:p>
            <a:pPr marL="342900" indent="-342900">
              <a:lnSpc>
                <a:spcPct val="90000"/>
              </a:lnSpc>
              <a:spcAft>
                <a:spcPts val="600"/>
              </a:spcAft>
              <a:buFont typeface="Arial" panose="020B0604020202020204" pitchFamily="34" charset="0"/>
              <a:buChar char="•"/>
            </a:pPr>
            <a:r>
              <a:rPr lang="en-GB" sz="2400" dirty="0" smtClean="0">
                <a:gradFill>
                  <a:gsLst>
                    <a:gs pos="2917">
                      <a:srgbClr val="FFFFFF"/>
                    </a:gs>
                    <a:gs pos="30000">
                      <a:srgbClr val="FFFFFF"/>
                    </a:gs>
                  </a:gsLst>
                  <a:lin ang="5400000" scaled="0"/>
                </a:gradFill>
                <a:latin typeface="Segoe UI Light"/>
              </a:rPr>
              <a:t>Excellent resiliency</a:t>
            </a:r>
          </a:p>
          <a:p>
            <a:pPr marL="342900" indent="-342900">
              <a:lnSpc>
                <a:spcPct val="90000"/>
              </a:lnSpc>
              <a:spcAft>
                <a:spcPts val="600"/>
              </a:spcAft>
              <a:buFont typeface="Arial" panose="020B0604020202020204" pitchFamily="34" charset="0"/>
              <a:buChar char="•"/>
            </a:pPr>
            <a:r>
              <a:rPr lang="en-GB" sz="2400" dirty="0" smtClean="0">
                <a:gradFill>
                  <a:gsLst>
                    <a:gs pos="2917">
                      <a:srgbClr val="FFFFFF"/>
                    </a:gs>
                    <a:gs pos="30000">
                      <a:srgbClr val="FFFFFF"/>
                    </a:gs>
                  </a:gsLst>
                  <a:lin ang="5400000" scaled="0"/>
                </a:gradFill>
                <a:latin typeface="Segoe UI Light"/>
              </a:rPr>
              <a:t>Scalable</a:t>
            </a:r>
          </a:p>
          <a:p>
            <a:pPr marL="342900" indent="-342900">
              <a:lnSpc>
                <a:spcPct val="90000"/>
              </a:lnSpc>
              <a:spcAft>
                <a:spcPts val="600"/>
              </a:spcAft>
              <a:buFont typeface="Arial" panose="020B0604020202020204" pitchFamily="34" charset="0"/>
              <a:buChar char="•"/>
            </a:pPr>
            <a:r>
              <a:rPr lang="en-GB" sz="2400" dirty="0" smtClean="0">
                <a:gradFill>
                  <a:gsLst>
                    <a:gs pos="2917">
                      <a:srgbClr val="FFFFFF"/>
                    </a:gs>
                    <a:gs pos="30000">
                      <a:srgbClr val="FFFFFF"/>
                    </a:gs>
                  </a:gsLst>
                  <a:lin ang="5400000" scaled="0"/>
                </a:gradFill>
                <a:latin typeface="Segoe UI Light"/>
              </a:rPr>
              <a:t>Cost effective</a:t>
            </a:r>
          </a:p>
        </p:txBody>
      </p:sp>
      <p:cxnSp>
        <p:nvCxnSpPr>
          <p:cNvPr id="5" name="Straight Connector 4"/>
          <p:cNvCxnSpPr/>
          <p:nvPr/>
        </p:nvCxnSpPr>
        <p:spPr>
          <a:xfrm flipH="1">
            <a:off x="1753741" y="2417142"/>
            <a:ext cx="3816424"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1753741" y="2777182"/>
            <a:ext cx="1944216"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1753741" y="3137222"/>
            <a:ext cx="1800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4085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a:t>New </a:t>
            </a:r>
            <a:r>
              <a:rPr lang="en-GB" dirty="0" smtClean="0"/>
              <a:t>Storage Solution (continued …)</a:t>
            </a:r>
            <a:endParaRPr lang="en-GB" dirty="0"/>
          </a:p>
        </p:txBody>
      </p:sp>
      <p:sp>
        <p:nvSpPr>
          <p:cNvPr id="9" name="Text Placeholder 1"/>
          <p:cNvSpPr>
            <a:spLocks noGrp="1"/>
          </p:cNvSpPr>
          <p:nvPr>
            <p:ph type="body" sz="quarter" idx="10"/>
          </p:nvPr>
        </p:nvSpPr>
        <p:spPr>
          <a:xfrm>
            <a:off x="414697" y="1212849"/>
            <a:ext cx="11708858" cy="5378395"/>
          </a:xfrm>
        </p:spPr>
        <p:txBody>
          <a:bodyPr/>
          <a:lstStyle/>
          <a:p>
            <a:r>
              <a:rPr lang="en-GB" sz="3200" b="1" dirty="0" smtClean="0"/>
              <a:t>Problem:</a:t>
            </a:r>
          </a:p>
          <a:p>
            <a:r>
              <a:rPr lang="en-GB" sz="2400" dirty="0" smtClean="0"/>
              <a:t>Single vendor </a:t>
            </a:r>
            <a:r>
              <a:rPr lang="en-GB" sz="2400" dirty="0"/>
              <a:t>support </a:t>
            </a:r>
            <a:r>
              <a:rPr lang="en-GB" sz="2400" dirty="0" smtClean="0"/>
              <a:t>for Storage </a:t>
            </a:r>
            <a:r>
              <a:rPr lang="en-GB" sz="2400" dirty="0"/>
              <a:t>Spaces </a:t>
            </a:r>
            <a:r>
              <a:rPr lang="en-GB" sz="2400" dirty="0" smtClean="0"/>
              <a:t>for a </a:t>
            </a:r>
            <a:r>
              <a:rPr lang="en-GB" sz="2400" dirty="0"/>
              <a:t>viable </a:t>
            </a:r>
            <a:r>
              <a:rPr lang="en-GB" sz="2400" dirty="0" smtClean="0"/>
              <a:t>operational </a:t>
            </a:r>
            <a:r>
              <a:rPr lang="en-GB" sz="2400" dirty="0"/>
              <a:t>platform</a:t>
            </a:r>
          </a:p>
          <a:p>
            <a:endParaRPr lang="en-GB" sz="1100" b="1" dirty="0" smtClean="0"/>
          </a:p>
          <a:p>
            <a:r>
              <a:rPr lang="en-GB" sz="3200" b="1" dirty="0" smtClean="0"/>
              <a:t>Answer:</a:t>
            </a:r>
          </a:p>
          <a:p>
            <a:r>
              <a:rPr lang="en-GB" sz="2400" dirty="0" smtClean="0"/>
              <a:t>	</a:t>
            </a:r>
            <a:r>
              <a:rPr lang="en-GB" sz="3200" b="1" dirty="0" smtClean="0">
                <a:gradFill>
                  <a:gsLst>
                    <a:gs pos="1250">
                      <a:schemeClr val="tx1"/>
                    </a:gs>
                    <a:gs pos="100000">
                      <a:schemeClr val="tx1"/>
                    </a:gs>
                  </a:gsLst>
                  <a:lin ang="5400000" scaled="0"/>
                </a:gradFill>
                <a:latin typeface="+mn-lt"/>
              </a:rPr>
              <a:t>Dell</a:t>
            </a:r>
            <a:endParaRPr lang="en-GB" sz="3200" b="1" dirty="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r>
              <a:rPr lang="en-GB" sz="2400" dirty="0" smtClean="0"/>
              <a:t>Cost effective Storage Hardware</a:t>
            </a:r>
          </a:p>
          <a:p>
            <a:pPr marL="342900" indent="-342900">
              <a:buFont typeface="Arial" panose="020B0604020202020204" pitchFamily="34" charset="0"/>
              <a:buChar char="•"/>
            </a:pPr>
            <a:r>
              <a:rPr lang="en-GB" sz="2400" dirty="0" smtClean="0"/>
              <a:t>Hardware </a:t>
            </a:r>
            <a:r>
              <a:rPr lang="en-GB" sz="2400" dirty="0"/>
              <a:t>support and parts replacements on 4 hour fix</a:t>
            </a:r>
          </a:p>
          <a:p>
            <a:pPr marL="342900" indent="-342900">
              <a:buFont typeface="Arial" panose="020B0604020202020204" pitchFamily="34" charset="0"/>
              <a:buChar char="•"/>
            </a:pPr>
            <a:r>
              <a:rPr lang="en-GB" sz="2400" dirty="0" smtClean="0"/>
              <a:t>Solution </a:t>
            </a:r>
            <a:r>
              <a:rPr lang="en-GB" sz="2400" dirty="0"/>
              <a:t>support for storage spaces </a:t>
            </a:r>
            <a:r>
              <a:rPr lang="en-GB" sz="2400" dirty="0" smtClean="0"/>
              <a:t>and Hyper-V (</a:t>
            </a:r>
            <a:r>
              <a:rPr lang="en-GB" sz="2400" i="1" dirty="0" smtClean="0"/>
              <a:t>backed up by Microsoft Premier Support</a:t>
            </a:r>
            <a:r>
              <a:rPr lang="en-GB" sz="2400" dirty="0" smtClean="0"/>
              <a:t>)</a:t>
            </a:r>
            <a:endParaRPr lang="en-GB" sz="2400" dirty="0"/>
          </a:p>
          <a:p>
            <a:pPr marL="342900" indent="-342900">
              <a:buFont typeface="Arial" panose="020B0604020202020204" pitchFamily="34" charset="0"/>
              <a:buChar char="•"/>
            </a:pPr>
            <a:r>
              <a:rPr lang="en-GB" sz="2400" dirty="0"/>
              <a:t>Dedicated team trained on Storage </a:t>
            </a:r>
            <a:r>
              <a:rPr lang="en-GB" sz="2400" dirty="0" smtClean="0"/>
              <a:t>Spaces and Hyper-V</a:t>
            </a:r>
          </a:p>
          <a:p>
            <a:pPr marL="342900" indent="-342900">
              <a:buFont typeface="Arial" panose="020B0604020202020204" pitchFamily="34" charset="0"/>
              <a:buChar char="•"/>
            </a:pPr>
            <a:r>
              <a:rPr lang="en-GB" sz="2400" dirty="0" smtClean="0"/>
              <a:t>One stop shop for support</a:t>
            </a:r>
            <a:endParaRPr lang="en-GB" sz="2400" dirty="0"/>
          </a:p>
        </p:txBody>
      </p:sp>
    </p:spTree>
    <p:extLst>
      <p:ext uri="{BB962C8B-B14F-4D97-AF65-F5344CB8AC3E}">
        <p14:creationId xmlns:p14="http://schemas.microsoft.com/office/powerpoint/2010/main" val="139162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High Level Cloud Platform Design</a:t>
            </a:r>
            <a:endParaRPr lang="en-GB" dirty="0"/>
          </a:p>
        </p:txBody>
      </p:sp>
      <p:sp>
        <p:nvSpPr>
          <p:cNvPr id="6" name="Text Placeholder 1"/>
          <p:cNvSpPr>
            <a:spLocks noGrp="1"/>
          </p:cNvSpPr>
          <p:nvPr>
            <p:ph type="body" sz="quarter" idx="10"/>
          </p:nvPr>
        </p:nvSpPr>
        <p:spPr>
          <a:xfrm>
            <a:off x="7231079" y="1769070"/>
            <a:ext cx="5097580" cy="3767185"/>
          </a:xfrm>
        </p:spPr>
        <p:txBody>
          <a:bodyPr/>
          <a:lstStyle/>
          <a:p>
            <a:pPr marL="457200" indent="-457200">
              <a:buFont typeface="Arial" panose="020B0604020202020204" pitchFamily="34" charset="0"/>
              <a:buChar char="•"/>
            </a:pPr>
            <a:r>
              <a:rPr lang="en-GB" sz="2400" dirty="0" smtClean="0"/>
              <a:t>Dell C6220 Hyper-V Compute</a:t>
            </a:r>
          </a:p>
          <a:p>
            <a:pPr marL="457200" indent="-457200">
              <a:buFont typeface="Arial" panose="020B0604020202020204" pitchFamily="34" charset="0"/>
              <a:buChar char="•"/>
            </a:pPr>
            <a:r>
              <a:rPr lang="en-GB" sz="2400" dirty="0" smtClean="0"/>
              <a:t>Dell R620 Storage Compute</a:t>
            </a:r>
          </a:p>
          <a:p>
            <a:pPr marL="457200" indent="-457200">
              <a:buFont typeface="Arial" panose="020B0604020202020204" pitchFamily="34" charset="0"/>
              <a:buChar char="•"/>
            </a:pPr>
            <a:r>
              <a:rPr lang="en-GB" sz="2400" dirty="0" smtClean="0"/>
              <a:t>Dell MD3060e Storage Enclosures</a:t>
            </a:r>
          </a:p>
          <a:p>
            <a:pPr marL="457200" indent="-457200">
              <a:buFont typeface="Arial" panose="020B0604020202020204" pitchFamily="34" charset="0"/>
              <a:buChar char="•"/>
            </a:pPr>
            <a:r>
              <a:rPr lang="en-GB" sz="2400" dirty="0" smtClean="0"/>
              <a:t>Cisco Nexus Switches</a:t>
            </a:r>
          </a:p>
          <a:p>
            <a:pPr marL="457200" indent="-457200">
              <a:buFont typeface="Arial" panose="020B0604020202020204" pitchFamily="34" charset="0"/>
              <a:buChar char="•"/>
            </a:pPr>
            <a:r>
              <a:rPr lang="en-GB" sz="2400" dirty="0" smtClean="0"/>
              <a:t>Windows Server 2012 R2</a:t>
            </a:r>
          </a:p>
          <a:p>
            <a:pPr marL="457200" indent="-457200">
              <a:buFont typeface="Arial" panose="020B0604020202020204" pitchFamily="34" charset="0"/>
              <a:buChar char="•"/>
            </a:pPr>
            <a:r>
              <a:rPr lang="en-GB" sz="2400" dirty="0" smtClean="0"/>
              <a:t>System </a:t>
            </a:r>
            <a:r>
              <a:rPr lang="en-GB" sz="2400" dirty="0" err="1" smtClean="0"/>
              <a:t>Center</a:t>
            </a:r>
            <a:r>
              <a:rPr lang="en-GB" sz="2400" dirty="0" smtClean="0"/>
              <a:t> 2012 R2</a:t>
            </a:r>
          </a:p>
          <a:p>
            <a:pPr marL="457200" indent="-457200">
              <a:buFont typeface="Arial" panose="020B0604020202020204" pitchFamily="34" charset="0"/>
              <a:buChar char="•"/>
            </a:pPr>
            <a:r>
              <a:rPr lang="en-GB" sz="2400" dirty="0" smtClean="0"/>
              <a:t>3-Way Mirror Spaces, clustered and enclosure aware</a:t>
            </a:r>
          </a:p>
        </p:txBody>
      </p:sp>
      <p:pic>
        <p:nvPicPr>
          <p:cNvPr id="4" name="Picture 3"/>
          <p:cNvPicPr>
            <a:picLocks noChangeAspect="1"/>
          </p:cNvPicPr>
          <p:nvPr/>
        </p:nvPicPr>
        <p:blipFill>
          <a:blip r:embed="rId3"/>
          <a:stretch>
            <a:fillRect/>
          </a:stretch>
        </p:blipFill>
        <p:spPr>
          <a:xfrm>
            <a:off x="274639" y="1235072"/>
            <a:ext cx="6735686" cy="5475136"/>
          </a:xfrm>
          <a:prstGeom prst="rect">
            <a:avLst/>
          </a:prstGeom>
        </p:spPr>
      </p:pic>
    </p:spTree>
    <p:extLst>
      <p:ext uri="{BB962C8B-B14F-4D97-AF65-F5344CB8AC3E}">
        <p14:creationId xmlns:p14="http://schemas.microsoft.com/office/powerpoint/2010/main" val="6053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lowchart: Magnetic Disk 13"/>
          <p:cNvSpPr/>
          <p:nvPr/>
        </p:nvSpPr>
        <p:spPr bwMode="auto">
          <a:xfrm>
            <a:off x="385589" y="1193006"/>
            <a:ext cx="5544616" cy="987607"/>
          </a:xfrm>
          <a:prstGeom prst="flowChartMagneticDisk">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itle 7"/>
          <p:cNvSpPr>
            <a:spLocks noGrp="1"/>
          </p:cNvSpPr>
          <p:nvPr>
            <p:ph type="title"/>
          </p:nvPr>
        </p:nvSpPr>
        <p:spPr/>
        <p:txBody>
          <a:bodyPr/>
          <a:lstStyle/>
          <a:p>
            <a:r>
              <a:rPr lang="en-GB" dirty="0" smtClean="0"/>
              <a:t>Fasthosts Cloud Servers</a:t>
            </a:r>
            <a:endParaRPr lang="en-GB" dirty="0"/>
          </a:p>
        </p:txBody>
      </p:sp>
      <p:sp>
        <p:nvSpPr>
          <p:cNvPr id="9" name="Text Placeholder 1"/>
          <p:cNvSpPr>
            <a:spLocks noGrp="1"/>
          </p:cNvSpPr>
          <p:nvPr>
            <p:ph type="body" sz="quarter" idx="10"/>
          </p:nvPr>
        </p:nvSpPr>
        <p:spPr>
          <a:xfrm>
            <a:off x="9978481" y="1841078"/>
            <a:ext cx="2177789" cy="602724"/>
          </a:xfrm>
        </p:spPr>
        <p:txBody>
          <a:bodyPr/>
          <a:lstStyle/>
          <a:p>
            <a:pPr algn="r">
              <a:spcAft>
                <a:spcPts val="600"/>
              </a:spcAft>
            </a:pPr>
            <a:r>
              <a:rPr lang="en-GB" sz="2400" b="1" dirty="0">
                <a:latin typeface="+mn-lt"/>
              </a:rPr>
              <a:t>Current Uses</a:t>
            </a:r>
          </a:p>
          <a:p>
            <a:pPr algn="r"/>
            <a:endParaRPr lang="en-GB" sz="2400" b="1" dirty="0" smtClean="0"/>
          </a:p>
          <a:p>
            <a:pPr algn="r"/>
            <a:endParaRPr lang="en-GB" sz="2400" b="1" dirty="0" smtClean="0"/>
          </a:p>
          <a:p>
            <a:pPr algn="r"/>
            <a:endParaRPr lang="en-GB" sz="2400" b="1" dirty="0"/>
          </a:p>
        </p:txBody>
      </p:sp>
      <p:sp>
        <p:nvSpPr>
          <p:cNvPr id="3" name="TextBox 2"/>
          <p:cNvSpPr txBox="1"/>
          <p:nvPr/>
        </p:nvSpPr>
        <p:spPr>
          <a:xfrm>
            <a:off x="354929" y="2921198"/>
            <a:ext cx="2550940" cy="627864"/>
          </a:xfrm>
          <a:prstGeom prst="rect">
            <a:avLst/>
          </a:prstGeom>
          <a:noFill/>
        </p:spPr>
        <p:txBody>
          <a:bodyPr wrap="square" lIns="182880" tIns="146304" rIns="182880" bIns="146304" rtlCol="0">
            <a:spAutoFit/>
          </a:bodyPr>
          <a:lstStyle/>
          <a:p>
            <a:pPr>
              <a:lnSpc>
                <a:spcPct val="90000"/>
              </a:lnSpc>
              <a:spcAft>
                <a:spcPts val="600"/>
              </a:spcAft>
            </a:pPr>
            <a:r>
              <a:rPr lang="en-GB" sz="2400" b="1" smtClean="0">
                <a:solidFill>
                  <a:srgbClr val="FFFFFF"/>
                </a:solidFill>
              </a:rPr>
              <a:t>Future Uses</a:t>
            </a:r>
            <a:endParaRPr lang="en-GB" sz="2400" b="1" dirty="0">
              <a:solidFill>
                <a:srgbClr val="FFFFFF"/>
              </a:solidFill>
            </a:endParaRPr>
          </a:p>
        </p:txBody>
      </p:sp>
      <p:graphicFrame>
        <p:nvGraphicFramePr>
          <p:cNvPr id="5" name="Table 4"/>
          <p:cNvGraphicFramePr>
            <a:graphicFrameLocks noGrp="1"/>
          </p:cNvGraphicFramePr>
          <p:nvPr>
            <p:extLst/>
          </p:nvPr>
        </p:nvGraphicFramePr>
        <p:xfrm>
          <a:off x="510382" y="3576135"/>
          <a:ext cx="7297803" cy="2966720"/>
        </p:xfrm>
        <a:graphic>
          <a:graphicData uri="http://schemas.openxmlformats.org/drawingml/2006/table">
            <a:tbl>
              <a:tblPr firstRow="1" bandRow="1">
                <a:tableStyleId>{7DF18680-E054-41AD-8BC1-D1AEF772440D}</a:tableStyleId>
              </a:tblPr>
              <a:tblGrid>
                <a:gridCol w="7297803"/>
              </a:tblGrid>
              <a:tr h="370840">
                <a:tc>
                  <a:txBody>
                    <a:bodyPr/>
                    <a:lstStyle/>
                    <a:p>
                      <a:r>
                        <a:rPr lang="en-GB" dirty="0" smtClean="0"/>
                        <a:t>Features</a:t>
                      </a:r>
                      <a:endParaRPr lang="en-GB" b="1" dirty="0"/>
                    </a:p>
                  </a:txBody>
                  <a:tcPr/>
                </a:tc>
              </a:tr>
              <a:tr h="370840">
                <a:tc>
                  <a:txBody>
                    <a:bodyPr/>
                    <a:lstStyle/>
                    <a:p>
                      <a:r>
                        <a:rPr lang="en-GB" sz="1800" kern="1200" dirty="0" smtClean="0">
                          <a:effectLst/>
                        </a:rPr>
                        <a:t>Basic firewall self service</a:t>
                      </a:r>
                      <a:endParaRPr lang="en-GB" dirty="0"/>
                    </a:p>
                  </a:txBody>
                  <a:tcPr/>
                </a:tc>
              </a:tr>
              <a:tr h="370840">
                <a:tc>
                  <a:txBody>
                    <a:bodyPr/>
                    <a:lstStyle/>
                    <a:p>
                      <a:pPr fontAlgn="base" hangingPunct="0">
                        <a:spcAft>
                          <a:spcPts val="365"/>
                        </a:spcAft>
                      </a:pPr>
                      <a:r>
                        <a:rPr lang="en-GB" sz="1800" kern="1200" dirty="0">
                          <a:effectLst/>
                        </a:rPr>
                        <a:t>Platform: Popular packaged  applications (licensed)</a:t>
                      </a:r>
                      <a:endParaRPr lang="en-GB" sz="1800" kern="1200" dirty="0">
                        <a:solidFill>
                          <a:schemeClr val="dk1"/>
                        </a:solidFill>
                        <a:effectLst/>
                        <a:latin typeface="+mn-lt"/>
                        <a:ea typeface="+mn-ea"/>
                        <a:cs typeface="+mn-cs"/>
                      </a:endParaRPr>
                    </a:p>
                  </a:txBody>
                  <a:tcPr marL="97790" marR="97790" marT="46990" marB="46990"/>
                </a:tc>
              </a:tr>
              <a:tr h="370840">
                <a:tc>
                  <a:txBody>
                    <a:bodyPr/>
                    <a:lstStyle/>
                    <a:p>
                      <a:pPr fontAlgn="base" hangingPunct="0">
                        <a:spcAft>
                          <a:spcPts val="365"/>
                        </a:spcAft>
                      </a:pPr>
                      <a:r>
                        <a:rPr lang="en-GB" sz="1800" kern="1200" dirty="0">
                          <a:effectLst/>
                        </a:rPr>
                        <a:t>Private Networks, Site2site VPN, remote access VPN, Private </a:t>
                      </a:r>
                      <a:r>
                        <a:rPr lang="en-GB" sz="1800" kern="1200" dirty="0" err="1">
                          <a:effectLst/>
                        </a:rPr>
                        <a:t>vLANs</a:t>
                      </a:r>
                      <a:r>
                        <a:rPr lang="en-GB" sz="1800" kern="1200" dirty="0">
                          <a:effectLst/>
                        </a:rPr>
                        <a:t>, </a:t>
                      </a:r>
                      <a:endParaRPr lang="en-GB" sz="1800" kern="1200" dirty="0">
                        <a:solidFill>
                          <a:schemeClr val="dk1"/>
                        </a:solidFill>
                        <a:effectLst/>
                        <a:latin typeface="+mn-lt"/>
                        <a:ea typeface="+mn-ea"/>
                        <a:cs typeface="+mn-cs"/>
                      </a:endParaRPr>
                    </a:p>
                  </a:txBody>
                  <a:tcPr marL="97790" marR="97790" marT="46990" marB="46990"/>
                </a:tc>
              </a:tr>
              <a:tr h="370840">
                <a:tc>
                  <a:txBody>
                    <a:bodyPr/>
                    <a:lstStyle/>
                    <a:p>
                      <a:pPr fontAlgn="base" hangingPunct="0">
                        <a:spcAft>
                          <a:spcPts val="365"/>
                        </a:spcAft>
                      </a:pPr>
                      <a:r>
                        <a:rPr lang="en-GB" sz="1800" kern="1200" dirty="0">
                          <a:effectLst/>
                        </a:rPr>
                        <a:t>Disaster Recovery</a:t>
                      </a:r>
                      <a:endParaRPr lang="en-GB" sz="1800" kern="1200" dirty="0">
                        <a:solidFill>
                          <a:schemeClr val="dk1"/>
                        </a:solidFill>
                        <a:effectLst/>
                        <a:latin typeface="+mn-lt"/>
                        <a:ea typeface="+mn-ea"/>
                        <a:cs typeface="+mn-cs"/>
                      </a:endParaRPr>
                    </a:p>
                  </a:txBody>
                  <a:tcPr marL="97790" marR="97790" marT="46990" marB="46990"/>
                </a:tc>
              </a:tr>
              <a:tr h="370840">
                <a:tc>
                  <a:txBody>
                    <a:bodyPr/>
                    <a:lstStyle/>
                    <a:p>
                      <a:pPr fontAlgn="base" hangingPunct="0">
                        <a:spcAft>
                          <a:spcPts val="365"/>
                        </a:spcAft>
                      </a:pPr>
                      <a:r>
                        <a:rPr lang="en-GB" sz="1800" kern="1200" dirty="0">
                          <a:effectLst/>
                        </a:rPr>
                        <a:t>Advanced Firewalls, Load Balancer</a:t>
                      </a:r>
                      <a:endParaRPr lang="en-GB" sz="1800" kern="1200" dirty="0">
                        <a:solidFill>
                          <a:schemeClr val="dk1"/>
                        </a:solidFill>
                        <a:effectLst/>
                        <a:latin typeface="+mn-lt"/>
                        <a:ea typeface="+mn-ea"/>
                        <a:cs typeface="+mn-cs"/>
                      </a:endParaRPr>
                    </a:p>
                  </a:txBody>
                  <a:tcPr marL="97790" marR="97790" marT="46990" marB="46990"/>
                </a:tc>
              </a:tr>
              <a:tr h="370840">
                <a:tc>
                  <a:txBody>
                    <a:bodyPr/>
                    <a:lstStyle/>
                    <a:p>
                      <a:pPr fontAlgn="base" hangingPunct="0">
                        <a:spcAft>
                          <a:spcPts val="365"/>
                        </a:spcAft>
                      </a:pPr>
                      <a:r>
                        <a:rPr lang="en-GB" sz="1800" kern="1200" dirty="0">
                          <a:effectLst/>
                        </a:rPr>
                        <a:t>One-click Developer tools and applications (open source)</a:t>
                      </a:r>
                      <a:endParaRPr lang="en-GB" sz="1800" kern="1200" dirty="0">
                        <a:solidFill>
                          <a:schemeClr val="dk1"/>
                        </a:solidFill>
                        <a:effectLst/>
                        <a:latin typeface="+mn-lt"/>
                        <a:ea typeface="+mn-ea"/>
                        <a:cs typeface="+mn-cs"/>
                      </a:endParaRPr>
                    </a:p>
                  </a:txBody>
                  <a:tcPr marL="97790" marR="97790" marT="46990" marB="46990"/>
                </a:tc>
              </a:tr>
              <a:tr h="370840">
                <a:tc>
                  <a:txBody>
                    <a:bodyPr/>
                    <a:lstStyle/>
                    <a:p>
                      <a:pPr fontAlgn="base" hangingPunct="0">
                        <a:spcAft>
                          <a:spcPts val="365"/>
                        </a:spcAft>
                      </a:pPr>
                      <a:r>
                        <a:rPr lang="en-GB" sz="1800" kern="1200" dirty="0">
                          <a:effectLst/>
                        </a:rPr>
                        <a:t>Image cloning &amp; sleep mode</a:t>
                      </a:r>
                      <a:endParaRPr lang="en-GB" sz="1800" kern="1200" dirty="0">
                        <a:solidFill>
                          <a:schemeClr val="dk1"/>
                        </a:solidFill>
                        <a:effectLst/>
                        <a:latin typeface="+mn-lt"/>
                        <a:ea typeface="+mn-ea"/>
                        <a:cs typeface="+mn-cs"/>
                      </a:endParaRPr>
                    </a:p>
                  </a:txBody>
                  <a:tcPr marL="97790" marR="97790" marT="46990" marB="46990"/>
                </a:tc>
              </a:tr>
            </a:tbl>
          </a:graphicData>
        </a:graphic>
      </p:graphicFrame>
      <p:graphicFrame>
        <p:nvGraphicFramePr>
          <p:cNvPr id="10" name="Table 9"/>
          <p:cNvGraphicFramePr>
            <a:graphicFrameLocks noGrp="1"/>
          </p:cNvGraphicFramePr>
          <p:nvPr>
            <p:extLst/>
          </p:nvPr>
        </p:nvGraphicFramePr>
        <p:xfrm>
          <a:off x="4858467" y="2443802"/>
          <a:ext cx="7297803" cy="741680"/>
        </p:xfrm>
        <a:graphic>
          <a:graphicData uri="http://schemas.openxmlformats.org/drawingml/2006/table">
            <a:tbl>
              <a:tblPr firstRow="1" bandRow="1">
                <a:tableStyleId>{7DF18680-E054-41AD-8BC1-D1AEF772440D}</a:tableStyleId>
              </a:tblPr>
              <a:tblGrid>
                <a:gridCol w="7297803"/>
              </a:tblGrid>
              <a:tr h="370840">
                <a:tc>
                  <a:txBody>
                    <a:bodyPr/>
                    <a:lstStyle/>
                    <a:p>
                      <a:r>
                        <a:rPr lang="en-GB" dirty="0" smtClean="0"/>
                        <a:t>Features</a:t>
                      </a:r>
                      <a:endParaRPr lang="en-GB" b="1" dirty="0"/>
                    </a:p>
                  </a:txBody>
                  <a:tcPr/>
                </a:tc>
              </a:tr>
              <a:tr h="370840">
                <a:tc>
                  <a:txBody>
                    <a:bodyPr/>
                    <a:lstStyle/>
                    <a:p>
                      <a:pPr fontAlgn="base" hangingPunct="0">
                        <a:spcAft>
                          <a:spcPts val="365"/>
                        </a:spcAft>
                      </a:pPr>
                      <a:r>
                        <a:rPr lang="en-GB" sz="1800" kern="1200" dirty="0">
                          <a:solidFill>
                            <a:schemeClr val="dk1"/>
                          </a:solidFill>
                          <a:effectLst/>
                          <a:latin typeface="+mn-lt"/>
                          <a:ea typeface="+mn-ea"/>
                          <a:cs typeface="+mn-cs"/>
                        </a:rPr>
                        <a:t>Latest technology </a:t>
                      </a:r>
                      <a:r>
                        <a:rPr lang="en-GB" sz="1800" kern="1200">
                          <a:solidFill>
                            <a:schemeClr val="dk1"/>
                          </a:solidFill>
                          <a:effectLst/>
                          <a:latin typeface="+mn-lt"/>
                          <a:ea typeface="+mn-ea"/>
                          <a:cs typeface="+mn-cs"/>
                        </a:rPr>
                        <a:t>&amp; </a:t>
                      </a:r>
                      <a:r>
                        <a:rPr lang="en-GB" sz="1800" kern="1200" smtClean="0">
                          <a:solidFill>
                            <a:schemeClr val="dk1"/>
                          </a:solidFill>
                          <a:effectLst/>
                          <a:latin typeface="+mn-lt"/>
                          <a:ea typeface="+mn-ea"/>
                          <a:cs typeface="+mn-cs"/>
                        </a:rPr>
                        <a:t>OS’s</a:t>
                      </a:r>
                      <a:r>
                        <a:rPr lang="en-GB" sz="1800" kern="1200" dirty="0">
                          <a:solidFill>
                            <a:schemeClr val="dk1"/>
                          </a:solidFill>
                          <a:effectLst/>
                          <a:latin typeface="+mn-lt"/>
                          <a:ea typeface="+mn-ea"/>
                          <a:cs typeface="+mn-cs"/>
                        </a:rPr>
                        <a:t>; </a:t>
                      </a:r>
                      <a:r>
                        <a:rPr lang="en-GB" sz="1800" kern="1200" dirty="0" smtClean="0">
                          <a:solidFill>
                            <a:schemeClr val="dk1"/>
                          </a:solidFill>
                          <a:effectLst/>
                          <a:latin typeface="+mn-lt"/>
                          <a:ea typeface="+mn-ea"/>
                          <a:cs typeface="+mn-cs"/>
                        </a:rPr>
                        <a:t>Powerful</a:t>
                      </a:r>
                      <a:r>
                        <a:rPr lang="en-GB" sz="1800" kern="1200" dirty="0">
                          <a:solidFill>
                            <a:schemeClr val="dk1"/>
                          </a:solidFill>
                          <a:effectLst/>
                          <a:latin typeface="+mn-lt"/>
                          <a:ea typeface="+mn-ea"/>
                          <a:cs typeface="+mn-cs"/>
                        </a:rPr>
                        <a:t>, Flexible, scalable, affordable</a:t>
                      </a:r>
                    </a:p>
                  </a:txBody>
                  <a:tcPr marL="97790" marR="97790" marT="46990" marB="46990"/>
                </a:tc>
              </a:tr>
            </a:tbl>
          </a:graphicData>
        </a:graphic>
      </p:graphicFrame>
      <p:sp>
        <p:nvSpPr>
          <p:cNvPr id="13" name="Text Placeholder 1"/>
          <p:cNvSpPr>
            <a:spLocks noGrp="1"/>
          </p:cNvSpPr>
          <p:nvPr>
            <p:ph type="body" sz="quarter" idx="10"/>
          </p:nvPr>
        </p:nvSpPr>
        <p:spPr>
          <a:xfrm>
            <a:off x="1213681" y="1400577"/>
            <a:ext cx="3888432" cy="572464"/>
          </a:xfrm>
        </p:spPr>
        <p:txBody>
          <a:bodyPr/>
          <a:lstStyle/>
          <a:p>
            <a:pPr algn="ctr"/>
            <a:r>
              <a:rPr lang="en-GB" sz="2800" b="1" dirty="0">
                <a:latin typeface="+mn-lt"/>
              </a:rPr>
              <a:t>Feature </a:t>
            </a:r>
            <a:r>
              <a:rPr lang="en-GB" sz="2800" b="1" dirty="0" smtClean="0">
                <a:latin typeface="+mn-lt"/>
              </a:rPr>
              <a:t>Rich</a:t>
            </a:r>
            <a:endParaRPr lang="en-GB" sz="2800" b="1" dirty="0">
              <a:latin typeface="+mn-l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6639" y="270166"/>
            <a:ext cx="2590800" cy="86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3258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p:cNvSpPr txBox="1">
            <a:spLocks/>
          </p:cNvSpPr>
          <p:nvPr/>
        </p:nvSpPr>
        <p:spPr>
          <a:xfrm>
            <a:off x="241573" y="4865414"/>
            <a:ext cx="11665296" cy="1703575"/>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Clr>
                <a:srgbClr val="FFFFFF"/>
              </a:buClr>
              <a:buFont typeface="Arial" panose="020B0604020202020204" pitchFamily="34" charset="0"/>
              <a:buChar char="•"/>
            </a:pPr>
            <a:r>
              <a:rPr lang="en-GB" sz="2800" dirty="0">
                <a:gradFill>
                  <a:gsLst>
                    <a:gs pos="1250">
                      <a:srgbClr val="FFFFFF"/>
                    </a:gs>
                    <a:gs pos="100000">
                      <a:srgbClr val="FFFFFF"/>
                    </a:gs>
                  </a:gsLst>
                  <a:lin ang="5400000" scaled="0"/>
                </a:gradFill>
              </a:rPr>
              <a:t>High performance, scalable Cloud Servers Launched in October </a:t>
            </a:r>
          </a:p>
          <a:p>
            <a:pPr lvl="1">
              <a:buClr>
                <a:srgbClr val="FFFFFF"/>
              </a:buClr>
              <a:buFont typeface="Arial" panose="020B0604020202020204" pitchFamily="34" charset="0"/>
              <a:buChar char="•"/>
            </a:pPr>
            <a:r>
              <a:rPr lang="en-GB" sz="2800" dirty="0">
                <a:gradFill>
                  <a:gsLst>
                    <a:gs pos="1250">
                      <a:srgbClr val="FFFFFF"/>
                    </a:gs>
                    <a:gs pos="100000">
                      <a:srgbClr val="FFFFFF"/>
                    </a:gs>
                  </a:gsLst>
                  <a:lin ang="5400000" scaled="0"/>
                </a:gradFill>
              </a:rPr>
              <a:t>First to market </a:t>
            </a:r>
            <a:r>
              <a:rPr lang="en-GB" sz="2800" dirty="0" smtClean="0">
                <a:gradFill>
                  <a:gsLst>
                    <a:gs pos="1250">
                      <a:srgbClr val="FFFFFF"/>
                    </a:gs>
                    <a:gs pos="100000">
                      <a:srgbClr val="FFFFFF"/>
                    </a:gs>
                  </a:gsLst>
                  <a:lin ang="5400000" scaled="0"/>
                </a:gradFill>
              </a:rPr>
              <a:t>with this solution design and </a:t>
            </a:r>
            <a:r>
              <a:rPr lang="en-GB" sz="2800" dirty="0">
                <a:gradFill>
                  <a:gsLst>
                    <a:gs pos="1250">
                      <a:srgbClr val="FFFFFF"/>
                    </a:gs>
                    <a:gs pos="100000">
                      <a:srgbClr val="FFFFFF"/>
                    </a:gs>
                  </a:gsLst>
                  <a:lin ang="5400000" scaled="0"/>
                </a:gradFill>
              </a:rPr>
              <a:t>accelerated feature development already </a:t>
            </a:r>
            <a:r>
              <a:rPr lang="en-GB" sz="2800" dirty="0" smtClean="0">
                <a:gradFill>
                  <a:gsLst>
                    <a:gs pos="1250">
                      <a:srgbClr val="FFFFFF"/>
                    </a:gs>
                    <a:gs pos="100000">
                      <a:srgbClr val="FFFFFF"/>
                    </a:gs>
                  </a:gsLst>
                  <a:lin ang="5400000" scaled="0"/>
                </a:gradFill>
              </a:rPr>
              <a:t>underway</a:t>
            </a:r>
            <a:endParaRPr lang="en-GB" sz="2800" dirty="0">
              <a:gradFill>
                <a:gsLst>
                  <a:gs pos="1250">
                    <a:srgbClr val="FFFFFF"/>
                  </a:gs>
                  <a:gs pos="100000">
                    <a:srgbClr val="FFFFFF"/>
                  </a:gs>
                </a:gsLst>
                <a:lin ang="5400000" scaled="0"/>
              </a:gradFill>
            </a:endParaRPr>
          </a:p>
          <a:p>
            <a:pPr lvl="1">
              <a:buClr>
                <a:srgbClr val="FFFFFF"/>
              </a:buClr>
              <a:buFont typeface="Arial" panose="020B0604020202020204" pitchFamily="34" charset="0"/>
              <a:buChar char="•"/>
            </a:pPr>
            <a:r>
              <a:rPr lang="en-GB" sz="2800" dirty="0">
                <a:gradFill>
                  <a:gsLst>
                    <a:gs pos="1250">
                      <a:srgbClr val="FFFFFF"/>
                    </a:gs>
                    <a:gs pos="100000">
                      <a:srgbClr val="FFFFFF"/>
                    </a:gs>
                  </a:gsLst>
                  <a:lin ang="5400000" scaled="0"/>
                </a:gradFill>
              </a:rPr>
              <a:t>End-to-end powered by Microsoft and Dell technologies</a:t>
            </a:r>
          </a:p>
        </p:txBody>
      </p:sp>
      <p:sp>
        <p:nvSpPr>
          <p:cNvPr id="9" name="TextBox 8"/>
          <p:cNvSpPr txBox="1"/>
          <p:nvPr/>
        </p:nvSpPr>
        <p:spPr>
          <a:xfrm>
            <a:off x="930773" y="3920241"/>
            <a:ext cx="10801200" cy="794064"/>
          </a:xfrm>
          <a:prstGeom prst="rect">
            <a:avLst/>
          </a:prstGeom>
          <a:noFill/>
        </p:spPr>
        <p:txBody>
          <a:bodyPr wrap="square" lIns="182880" tIns="146304" rIns="182880" bIns="146304" rtlCol="0">
            <a:spAutoFit/>
          </a:bodyPr>
          <a:lstStyle/>
          <a:p>
            <a:pPr algn="ctr">
              <a:lnSpc>
                <a:spcPct val="90000"/>
              </a:lnSpc>
              <a:spcAft>
                <a:spcPts val="600"/>
              </a:spcAft>
            </a:pPr>
            <a:r>
              <a:rPr lang="en-GB" sz="3600" b="1" dirty="0">
                <a:gradFill>
                  <a:gsLst>
                    <a:gs pos="2917">
                      <a:srgbClr val="FFFFFF"/>
                    </a:gs>
                    <a:gs pos="30000">
                      <a:srgbClr val="FFFFFF"/>
                    </a:gs>
                  </a:gsLst>
                  <a:lin ang="5400000" scaled="0"/>
                </a:gradFill>
              </a:rPr>
              <a:t>http://www.fasthosts.co.uk/cloud-servers/</a:t>
            </a:r>
            <a:endParaRPr lang="en-GB" sz="3600" b="1" dirty="0" smtClean="0">
              <a:gradFill>
                <a:gsLst>
                  <a:gs pos="2917">
                    <a:srgbClr val="FFFFFF"/>
                  </a:gs>
                  <a:gs pos="30000">
                    <a:srgbClr val="FFFFFF"/>
                  </a:gs>
                </a:gsLst>
                <a:lin ang="5400000" scaled="0"/>
              </a:gradFill>
            </a:endParaRPr>
          </a:p>
        </p:txBody>
      </p:sp>
      <p:pic>
        <p:nvPicPr>
          <p:cNvPr id="2" name="Picture 1"/>
          <p:cNvPicPr>
            <a:picLocks noChangeAspect="1"/>
          </p:cNvPicPr>
          <p:nvPr/>
        </p:nvPicPr>
        <p:blipFill>
          <a:blip r:embed="rId4"/>
          <a:stretch>
            <a:fillRect/>
          </a:stretch>
        </p:blipFill>
        <p:spPr>
          <a:xfrm>
            <a:off x="529605" y="375306"/>
            <a:ext cx="7334250" cy="3133725"/>
          </a:xfrm>
          <a:prstGeom prst="rect">
            <a:avLst/>
          </a:prstGeom>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04101" y="256902"/>
            <a:ext cx="2590800" cy="86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6153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ch_ed_end_p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436475" cy="6988552"/>
          </a:xfrm>
          <a:prstGeom prst="rect">
            <a:avLst/>
          </a:prstGeom>
        </p:spPr>
      </p:pic>
      <p:pic>
        <p:nvPicPr>
          <p:cNvPr id="3" name="Picture 2" descr="Tech_ed_end_p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436475" cy="6988552"/>
          </a:xfrm>
          <a:prstGeom prst="rect">
            <a:avLst/>
          </a:prstGeom>
        </p:spPr>
      </p:pic>
      <p:pic>
        <p:nvPicPr>
          <p:cNvPr id="4" name="Picture 3" descr="Tech_ed_welcome_p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436475" cy="69885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436475" cy="6988551"/>
          </a:xfrm>
          <a:prstGeom prst="rect">
            <a:avLst/>
          </a:prstGeom>
        </p:spPr>
      </p:pic>
    </p:spTree>
    <p:extLst>
      <p:ext uri="{BB962C8B-B14F-4D97-AF65-F5344CB8AC3E}">
        <p14:creationId xmlns:p14="http://schemas.microsoft.com/office/powerpoint/2010/main" val="253894776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59062"/>
            <a:ext cx="12436475" cy="1514261"/>
          </a:xfrm>
          <a:prstGeom prst="rect">
            <a:avLst/>
          </a:prstGeom>
          <a:noFill/>
        </p:spPr>
        <p:txBody>
          <a:bodyPr wrap="square" lIns="182880" tIns="146304" rIns="182880" bIns="146304" rtlCol="0">
            <a:spAutoFit/>
          </a:bodyPr>
          <a:lstStyle/>
          <a:p>
            <a:pPr algn="ctr">
              <a:lnSpc>
                <a:spcPct val="90000"/>
              </a:lnSpc>
              <a:spcAft>
                <a:spcPts val="600"/>
              </a:spcAft>
            </a:pPr>
            <a:r>
              <a:rPr lang="en-GB" sz="8800" dirty="0" smtClean="0">
                <a:gradFill>
                  <a:gsLst>
                    <a:gs pos="2917">
                      <a:srgbClr val="FFFFFF"/>
                    </a:gs>
                    <a:gs pos="30000">
                      <a:srgbClr val="FFFFFF"/>
                    </a:gs>
                  </a:gsLst>
                  <a:lin ang="5400000" scaled="0"/>
                </a:gradFill>
                <a:latin typeface="+mj-lt"/>
              </a:rPr>
              <a:t>Q&amp;A</a:t>
            </a:r>
            <a:r>
              <a:rPr lang="en-GB" sz="3200" dirty="0" smtClean="0">
                <a:gradFill>
                  <a:gsLst>
                    <a:gs pos="2917">
                      <a:srgbClr val="FFFFFF"/>
                    </a:gs>
                    <a:gs pos="30000">
                      <a:srgbClr val="FFFFFF"/>
                    </a:gs>
                  </a:gsLst>
                  <a:lin ang="5400000" scaled="0"/>
                </a:gradFill>
                <a:latin typeface="+mj-lt"/>
              </a:rPr>
              <a:t> </a:t>
            </a:r>
          </a:p>
        </p:txBody>
      </p:sp>
    </p:spTree>
    <p:extLst>
      <p:ext uri="{BB962C8B-B14F-4D97-AF65-F5344CB8AC3E}">
        <p14:creationId xmlns:p14="http://schemas.microsoft.com/office/powerpoint/2010/main" val="278992251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1687807" y="933963"/>
            <a:ext cx="8963146" cy="0"/>
          </a:xfrm>
          <a:prstGeom prst="line">
            <a:avLst/>
          </a:prstGeom>
          <a:noFill/>
          <a:ln w="19050" cap="flat" cmpd="sng" algn="ctr">
            <a:solidFill>
              <a:srgbClr val="0085C3"/>
            </a:solidFill>
            <a:prstDash val="solid"/>
          </a:ln>
          <a:effectLst/>
        </p:spPr>
      </p:cxnSp>
      <p:cxnSp>
        <p:nvCxnSpPr>
          <p:cNvPr id="3" name="Straight Connector 2"/>
          <p:cNvCxnSpPr/>
          <p:nvPr/>
        </p:nvCxnSpPr>
        <p:spPr>
          <a:xfrm>
            <a:off x="1716736" y="4677886"/>
            <a:ext cx="8972029" cy="0"/>
          </a:xfrm>
          <a:prstGeom prst="line">
            <a:avLst/>
          </a:prstGeom>
          <a:noFill/>
          <a:ln w="19050" cap="flat" cmpd="sng" algn="ctr">
            <a:solidFill>
              <a:srgbClr val="0085C3"/>
            </a:solidFill>
            <a:prstDash val="solid"/>
          </a:ln>
          <a:effectLst/>
        </p:spPr>
      </p:cxnSp>
      <p:grpSp>
        <p:nvGrpSpPr>
          <p:cNvPr id="4" name="Group 3"/>
          <p:cNvGrpSpPr/>
          <p:nvPr/>
        </p:nvGrpSpPr>
        <p:grpSpPr>
          <a:xfrm>
            <a:off x="5914114" y="629882"/>
            <a:ext cx="608248" cy="1021851"/>
            <a:chOff x="4040929" y="463190"/>
            <a:chExt cx="447218" cy="751429"/>
          </a:xfrm>
          <a:solidFill>
            <a:srgbClr val="0085C3"/>
          </a:solidFill>
        </p:grpSpPr>
        <p:sp>
          <p:nvSpPr>
            <p:cNvPr id="5" name="Oval 4"/>
            <p:cNvSpPr/>
            <p:nvPr/>
          </p:nvSpPr>
          <p:spPr>
            <a:xfrm>
              <a:off x="4040929" y="463190"/>
              <a:ext cx="447218" cy="447218"/>
            </a:xfrm>
            <a:prstGeom prst="ellipse">
              <a:avLst/>
            </a:prstGeom>
            <a:grpFill/>
            <a:ln w="38100">
              <a:solidFill>
                <a:srgbClr val="0085C3"/>
              </a:solidFill>
            </a:ln>
            <a:effectLst/>
          </p:spPr>
          <p:txBody>
            <a:bodyPr wrap="square" lIns="182880" tIns="137160" rIns="137160" bIns="137160" rtlCol="0" anchor="t">
              <a:noAutofit/>
            </a:bodyPr>
            <a:lstStyle/>
            <a:p>
              <a:pPr algn="ctr" defTabSz="1243584">
                <a:lnSpc>
                  <a:spcPct val="90000"/>
                </a:lnSpc>
                <a:spcBef>
                  <a:spcPts val="816"/>
                </a:spcBef>
                <a:defRPr/>
              </a:pPr>
              <a:endParaRPr lang="en-US" sz="4900" kern="0" dirty="0">
                <a:solidFill>
                  <a:srgbClr val="0085C3"/>
                </a:solidFill>
                <a:latin typeface="Museo Sans For Dell"/>
              </a:endParaRPr>
            </a:p>
          </p:txBody>
        </p:sp>
        <p:sp>
          <p:nvSpPr>
            <p:cNvPr id="6" name="Rectangle 5"/>
            <p:cNvSpPr/>
            <p:nvPr/>
          </p:nvSpPr>
          <p:spPr>
            <a:xfrm>
              <a:off x="4085379" y="484715"/>
              <a:ext cx="366786" cy="729904"/>
            </a:xfrm>
            <a:prstGeom prst="rect">
              <a:avLst/>
            </a:prstGeom>
            <a:noFill/>
            <a:ln>
              <a:noFill/>
            </a:ln>
          </p:spPr>
          <p:txBody>
            <a:bodyPr wrap="none">
              <a:spAutoFit/>
            </a:bodyPr>
            <a:lstStyle/>
            <a:p>
              <a:pPr algn="ctr" defTabSz="1243584">
                <a:lnSpc>
                  <a:spcPct val="90000"/>
                </a:lnSpc>
                <a:spcBef>
                  <a:spcPts val="816"/>
                </a:spcBef>
                <a:defRPr/>
              </a:pPr>
              <a:r>
                <a:rPr lang="en-US" sz="6500" kern="0" dirty="0">
                  <a:solidFill>
                    <a:srgbClr val="FFFFFF"/>
                  </a:solidFill>
                </a:rPr>
                <a:t>“</a:t>
              </a:r>
            </a:p>
          </p:txBody>
        </p:sp>
      </p:grpSp>
      <p:sp>
        <p:nvSpPr>
          <p:cNvPr id="7" name="Oval 6"/>
          <p:cNvSpPr/>
          <p:nvPr/>
        </p:nvSpPr>
        <p:spPr>
          <a:xfrm>
            <a:off x="5880860" y="4303026"/>
            <a:ext cx="608248" cy="608161"/>
          </a:xfrm>
          <a:prstGeom prst="ellipse">
            <a:avLst/>
          </a:prstGeom>
          <a:solidFill>
            <a:srgbClr val="0085C3"/>
          </a:solidFill>
          <a:ln w="38100">
            <a:solidFill>
              <a:srgbClr val="0085C3"/>
            </a:solidFill>
          </a:ln>
          <a:effectLst/>
        </p:spPr>
        <p:txBody>
          <a:bodyPr wrap="square" lIns="248717" tIns="186538" rIns="186538" bIns="186538" rtlCol="0" anchor="t">
            <a:noAutofit/>
          </a:bodyPr>
          <a:lstStyle/>
          <a:p>
            <a:pPr algn="ctr" defTabSz="1243584">
              <a:lnSpc>
                <a:spcPct val="90000"/>
              </a:lnSpc>
              <a:spcBef>
                <a:spcPts val="816"/>
              </a:spcBef>
              <a:defRPr/>
            </a:pPr>
            <a:endParaRPr lang="en-US" sz="4900" kern="0" dirty="0">
              <a:solidFill>
                <a:srgbClr val="FFFFFF"/>
              </a:solidFill>
              <a:latin typeface="Museo Sans For Dell"/>
            </a:endParaRPr>
          </a:p>
        </p:txBody>
      </p:sp>
      <p:sp>
        <p:nvSpPr>
          <p:cNvPr id="8" name="Rectangle 7"/>
          <p:cNvSpPr/>
          <p:nvPr/>
        </p:nvSpPr>
        <p:spPr>
          <a:xfrm>
            <a:off x="5249967" y="4326473"/>
            <a:ext cx="1248213" cy="1025819"/>
          </a:xfrm>
          <a:prstGeom prst="rect">
            <a:avLst/>
          </a:prstGeom>
          <a:noFill/>
          <a:ln>
            <a:noFill/>
          </a:ln>
        </p:spPr>
        <p:txBody>
          <a:bodyPr wrap="none" lIns="124358" tIns="62179" rIns="124358" bIns="62179">
            <a:spAutoFit/>
          </a:bodyPr>
          <a:lstStyle/>
          <a:p>
            <a:pPr algn="ctr" defTabSz="1243584">
              <a:lnSpc>
                <a:spcPct val="90000"/>
              </a:lnSpc>
              <a:spcBef>
                <a:spcPts val="816"/>
              </a:spcBef>
              <a:defRPr/>
            </a:pPr>
            <a:r>
              <a:rPr lang="en-US" sz="6500" kern="0" dirty="0">
                <a:solidFill>
                  <a:srgbClr val="FFFFFF"/>
                </a:solidFill>
              </a:rPr>
              <a:t>   ”</a:t>
            </a:r>
          </a:p>
        </p:txBody>
      </p:sp>
      <p:sp>
        <p:nvSpPr>
          <p:cNvPr id="9" name="Rectangle 8"/>
          <p:cNvSpPr/>
          <p:nvPr/>
        </p:nvSpPr>
        <p:spPr>
          <a:xfrm>
            <a:off x="1510144" y="1471263"/>
            <a:ext cx="9191507" cy="4193752"/>
          </a:xfrm>
          <a:prstGeom prst="rect">
            <a:avLst/>
          </a:prstGeom>
        </p:spPr>
        <p:txBody>
          <a:bodyPr wrap="square" lIns="124358" tIns="62179" rIns="124358" bIns="62179">
            <a:spAutoFit/>
          </a:bodyPr>
          <a:lstStyle/>
          <a:p>
            <a:pPr marL="155448" indent="-155448" defTabSz="1243584">
              <a:lnSpc>
                <a:spcPct val="90000"/>
              </a:lnSpc>
              <a:spcBef>
                <a:spcPts val="816"/>
              </a:spcBef>
              <a:defRPr/>
            </a:pPr>
            <a:r>
              <a:rPr lang="en-US" kern="0" dirty="0">
                <a:solidFill>
                  <a:srgbClr val="0085C3"/>
                </a:solidFill>
                <a:latin typeface="Museo Sans For Dell"/>
              </a:rPr>
              <a:t>  </a:t>
            </a:r>
            <a:r>
              <a:rPr lang="en-US" sz="3000" kern="0" dirty="0">
                <a:solidFill>
                  <a:srgbClr val="0085C3"/>
                </a:solidFill>
                <a:latin typeface="Museo Sans For Dell"/>
              </a:rPr>
              <a:t>“</a:t>
            </a:r>
            <a:r>
              <a:rPr lang="en-US" sz="3000" kern="0" dirty="0">
                <a:solidFill>
                  <a:srgbClr val="FFFFFF"/>
                </a:solidFill>
                <a:latin typeface="Museo Sans For Dell"/>
              </a:rPr>
              <a:t>Dell is Microsoft’s largest OEM partner to have implemented support for Storage Spaces.  </a:t>
            </a:r>
            <a:r>
              <a:rPr lang="en-US" sz="3000" b="1" kern="0" dirty="0">
                <a:solidFill>
                  <a:srgbClr val="FFFFFF"/>
                </a:solidFill>
                <a:latin typeface="Museo Sans For Dell"/>
              </a:rPr>
              <a:t>Dell provides the most complete Storage Spaces implementation</a:t>
            </a:r>
            <a:r>
              <a:rPr lang="en-US" sz="3000" kern="0" dirty="0">
                <a:solidFill>
                  <a:srgbClr val="FFFFFF"/>
                </a:solidFill>
                <a:latin typeface="Museo Sans For Dell"/>
              </a:rPr>
              <a:t> – server, controller, JBOD and disks form an end-to-end solution, and this support includes new features such as JBOD monitoring.”</a:t>
            </a:r>
          </a:p>
          <a:p>
            <a:pPr marL="155448" indent="-77724" algn="r" defTabSz="1243584" fontAlgn="base">
              <a:lnSpc>
                <a:spcPct val="90000"/>
              </a:lnSpc>
              <a:spcBef>
                <a:spcPct val="0"/>
              </a:spcBef>
              <a:spcAft>
                <a:spcPct val="0"/>
              </a:spcAft>
              <a:defRPr/>
            </a:pPr>
            <a:endParaRPr lang="en-US" sz="1400" kern="0" dirty="0">
              <a:solidFill>
                <a:srgbClr val="0085C3"/>
              </a:solidFill>
              <a:latin typeface="Museo Sans For Dell"/>
            </a:endParaRPr>
          </a:p>
          <a:p>
            <a:pPr marL="155448" indent="-77724" algn="r" defTabSz="1243584" fontAlgn="base">
              <a:lnSpc>
                <a:spcPct val="90000"/>
              </a:lnSpc>
              <a:spcBef>
                <a:spcPct val="0"/>
              </a:spcBef>
              <a:spcAft>
                <a:spcPct val="0"/>
              </a:spcAft>
              <a:defRPr/>
            </a:pPr>
            <a:endParaRPr lang="en-US" sz="1400" kern="0" dirty="0">
              <a:solidFill>
                <a:srgbClr val="0085C3"/>
              </a:solidFill>
              <a:latin typeface="Museo Sans For Dell"/>
            </a:endParaRPr>
          </a:p>
          <a:p>
            <a:pPr marL="155448" indent="-77724" algn="r" defTabSz="1243584" fontAlgn="base">
              <a:lnSpc>
                <a:spcPct val="90000"/>
              </a:lnSpc>
              <a:spcBef>
                <a:spcPct val="0"/>
              </a:spcBef>
              <a:spcAft>
                <a:spcPct val="0"/>
              </a:spcAft>
              <a:defRPr/>
            </a:pPr>
            <a:endParaRPr lang="en-US" sz="1400" kern="0" dirty="0">
              <a:solidFill>
                <a:srgbClr val="0085C3"/>
              </a:solidFill>
              <a:latin typeface="Museo Sans For Dell"/>
            </a:endParaRPr>
          </a:p>
          <a:p>
            <a:pPr marL="155448" indent="-77724" algn="r" defTabSz="1243584">
              <a:lnSpc>
                <a:spcPct val="90000"/>
              </a:lnSpc>
              <a:defRPr/>
            </a:pPr>
            <a:r>
              <a:rPr lang="en-US" sz="1400" kern="0" dirty="0">
                <a:solidFill>
                  <a:srgbClr val="FFFFFF"/>
                </a:solidFill>
                <a:latin typeface="Museo Sans For Dell"/>
              </a:rPr>
              <a:t>Microsoft Server and Cloud Platform Team</a:t>
            </a:r>
          </a:p>
          <a:p>
            <a:pPr marL="155448" indent="-77724" algn="r" defTabSz="1243584">
              <a:lnSpc>
                <a:spcPct val="90000"/>
              </a:lnSpc>
              <a:defRPr/>
            </a:pPr>
            <a:r>
              <a:rPr lang="en-US" sz="1400" kern="0" dirty="0">
                <a:solidFill>
                  <a:srgbClr val="FFFFFF"/>
                </a:solidFill>
                <a:latin typeface="Museo Sans For Dell"/>
              </a:rPr>
              <a:t>February 11, 2014</a:t>
            </a:r>
          </a:p>
          <a:p>
            <a:pPr marL="155448" indent="-77724" algn="r" defTabSz="1243584">
              <a:lnSpc>
                <a:spcPct val="90000"/>
              </a:lnSpc>
              <a:defRPr/>
            </a:pPr>
            <a:r>
              <a:rPr lang="en-US" sz="1400" kern="0" dirty="0">
                <a:solidFill>
                  <a:srgbClr val="FFFFFF"/>
                </a:solidFill>
                <a:latin typeface="Museo Sans For Dell"/>
              </a:rPr>
              <a:t>TechNet Server &amp; Cloud Blog</a:t>
            </a:r>
          </a:p>
        </p:txBody>
      </p:sp>
      <p:grpSp>
        <p:nvGrpSpPr>
          <p:cNvPr id="10" name="Group 9"/>
          <p:cNvGrpSpPr/>
          <p:nvPr/>
        </p:nvGrpSpPr>
        <p:grpSpPr>
          <a:xfrm>
            <a:off x="831365" y="6462058"/>
            <a:ext cx="356382" cy="375631"/>
            <a:chOff x="6553200" y="4038550"/>
            <a:chExt cx="1371646" cy="1752650"/>
          </a:xfrm>
        </p:grpSpPr>
        <p:sp>
          <p:nvSpPr>
            <p:cNvPr id="11" name="Freeform 10"/>
            <p:cNvSpPr/>
            <p:nvPr/>
          </p:nvSpPr>
          <p:spPr>
            <a:xfrm rot="5400000">
              <a:off x="6953250" y="4857750"/>
              <a:ext cx="465137" cy="1265237"/>
            </a:xfrm>
            <a:custGeom>
              <a:avLst/>
              <a:gdLst>
                <a:gd name="connsiteX0" fmla="*/ 0 w 466724"/>
                <a:gd name="connsiteY0" fmla="*/ 76200 h 381000"/>
                <a:gd name="connsiteX1" fmla="*/ 466724 w 466724"/>
                <a:gd name="connsiteY1" fmla="*/ 76200 h 381000"/>
                <a:gd name="connsiteX2" fmla="*/ 466724 w 466724"/>
                <a:gd name="connsiteY2" fmla="*/ 304800 h 381000"/>
                <a:gd name="connsiteX3" fmla="*/ 0 w 466724"/>
                <a:gd name="connsiteY3" fmla="*/ 304800 h 381000"/>
                <a:gd name="connsiteX4" fmla="*/ 0 w 466724"/>
                <a:gd name="connsiteY4" fmla="*/ 76200 h 381000"/>
                <a:gd name="connsiteX0" fmla="*/ 0 w 466724"/>
                <a:gd name="connsiteY0" fmla="*/ 651669 h 1134269"/>
                <a:gd name="connsiteX1" fmla="*/ 466724 w 466724"/>
                <a:gd name="connsiteY1" fmla="*/ 651669 h 1134269"/>
                <a:gd name="connsiteX2" fmla="*/ 466724 w 466724"/>
                <a:gd name="connsiteY2" fmla="*/ 880269 h 1134269"/>
                <a:gd name="connsiteX3" fmla="*/ 0 w 466724"/>
                <a:gd name="connsiteY3" fmla="*/ 880269 h 1134269"/>
                <a:gd name="connsiteX4" fmla="*/ 0 w 466724"/>
                <a:gd name="connsiteY4" fmla="*/ 651669 h 1134269"/>
                <a:gd name="connsiteX0" fmla="*/ 0 w 466724"/>
                <a:gd name="connsiteY0" fmla="*/ 651669 h 1134269"/>
                <a:gd name="connsiteX1" fmla="*/ 464343 w 466724"/>
                <a:gd name="connsiteY1" fmla="*/ 461169 h 1134269"/>
                <a:gd name="connsiteX2" fmla="*/ 466724 w 466724"/>
                <a:gd name="connsiteY2" fmla="*/ 880269 h 1134269"/>
                <a:gd name="connsiteX3" fmla="*/ 0 w 466724"/>
                <a:gd name="connsiteY3" fmla="*/ 880269 h 1134269"/>
                <a:gd name="connsiteX4" fmla="*/ 0 w 466724"/>
                <a:gd name="connsiteY4" fmla="*/ 651669 h 1134269"/>
                <a:gd name="connsiteX0" fmla="*/ 0 w 466724"/>
                <a:gd name="connsiteY0" fmla="*/ 651669 h 1134269"/>
                <a:gd name="connsiteX1" fmla="*/ 464343 w 466724"/>
                <a:gd name="connsiteY1" fmla="*/ 461169 h 1134269"/>
                <a:gd name="connsiteX2" fmla="*/ 466724 w 466724"/>
                <a:gd name="connsiteY2" fmla="*/ 880269 h 1134269"/>
                <a:gd name="connsiteX3" fmla="*/ 0 w 466724"/>
                <a:gd name="connsiteY3" fmla="*/ 880269 h 1134269"/>
                <a:gd name="connsiteX4" fmla="*/ 0 w 466724"/>
                <a:gd name="connsiteY4" fmla="*/ 651669 h 1134269"/>
                <a:gd name="connsiteX0" fmla="*/ 0 w 466724"/>
                <a:gd name="connsiteY0" fmla="*/ 651669 h 1134269"/>
                <a:gd name="connsiteX1" fmla="*/ 464343 w 466724"/>
                <a:gd name="connsiteY1" fmla="*/ 461169 h 1134269"/>
                <a:gd name="connsiteX2" fmla="*/ 466724 w 466724"/>
                <a:gd name="connsiteY2" fmla="*/ 880269 h 1134269"/>
                <a:gd name="connsiteX3" fmla="*/ 0 w 466724"/>
                <a:gd name="connsiteY3" fmla="*/ 880269 h 1134269"/>
                <a:gd name="connsiteX4" fmla="*/ 0 w 466724"/>
                <a:gd name="connsiteY4" fmla="*/ 651669 h 1134269"/>
                <a:gd name="connsiteX0" fmla="*/ 0 w 466724"/>
                <a:gd name="connsiteY0" fmla="*/ 651669 h 1134269"/>
                <a:gd name="connsiteX1" fmla="*/ 464343 w 466724"/>
                <a:gd name="connsiteY1" fmla="*/ 461169 h 1134269"/>
                <a:gd name="connsiteX2" fmla="*/ 466724 w 466724"/>
                <a:gd name="connsiteY2" fmla="*/ 880269 h 1134269"/>
                <a:gd name="connsiteX3" fmla="*/ 0 w 466724"/>
                <a:gd name="connsiteY3" fmla="*/ 880269 h 1134269"/>
                <a:gd name="connsiteX4" fmla="*/ 0 w 466724"/>
                <a:gd name="connsiteY4" fmla="*/ 651669 h 1134269"/>
                <a:gd name="connsiteX0" fmla="*/ 0 w 465137"/>
                <a:gd name="connsiteY0" fmla="*/ 651669 h 1165225"/>
                <a:gd name="connsiteX1" fmla="*/ 464343 w 465137"/>
                <a:gd name="connsiteY1" fmla="*/ 461169 h 1165225"/>
                <a:gd name="connsiteX2" fmla="*/ 464343 w 465137"/>
                <a:gd name="connsiteY2" fmla="*/ 911225 h 1165225"/>
                <a:gd name="connsiteX3" fmla="*/ 0 w 465137"/>
                <a:gd name="connsiteY3" fmla="*/ 880269 h 1165225"/>
                <a:gd name="connsiteX4" fmla="*/ 0 w 465137"/>
                <a:gd name="connsiteY4" fmla="*/ 651669 h 1165225"/>
                <a:gd name="connsiteX0" fmla="*/ 0 w 465137"/>
                <a:gd name="connsiteY0" fmla="*/ 651669 h 1165225"/>
                <a:gd name="connsiteX1" fmla="*/ 464343 w 465137"/>
                <a:gd name="connsiteY1" fmla="*/ 461169 h 1165225"/>
                <a:gd name="connsiteX2" fmla="*/ 464343 w 465137"/>
                <a:gd name="connsiteY2" fmla="*/ 911225 h 1165225"/>
                <a:gd name="connsiteX3" fmla="*/ 0 w 465137"/>
                <a:gd name="connsiteY3" fmla="*/ 880269 h 1165225"/>
                <a:gd name="connsiteX4" fmla="*/ 0 w 465137"/>
                <a:gd name="connsiteY4" fmla="*/ 651669 h 1165225"/>
                <a:gd name="connsiteX0" fmla="*/ 0 w 465137"/>
                <a:gd name="connsiteY0" fmla="*/ 651669 h 1165225"/>
                <a:gd name="connsiteX1" fmla="*/ 464343 w 465137"/>
                <a:gd name="connsiteY1" fmla="*/ 461169 h 1165225"/>
                <a:gd name="connsiteX2" fmla="*/ 464343 w 465137"/>
                <a:gd name="connsiteY2" fmla="*/ 911225 h 1165225"/>
                <a:gd name="connsiteX3" fmla="*/ 0 w 465137"/>
                <a:gd name="connsiteY3" fmla="*/ 880269 h 1165225"/>
                <a:gd name="connsiteX4" fmla="*/ 0 w 465137"/>
                <a:gd name="connsiteY4" fmla="*/ 651669 h 1165225"/>
                <a:gd name="connsiteX0" fmla="*/ 0 w 465137"/>
                <a:gd name="connsiteY0" fmla="*/ 651669 h 1165225"/>
                <a:gd name="connsiteX1" fmla="*/ 464343 w 465137"/>
                <a:gd name="connsiteY1" fmla="*/ 461169 h 1165225"/>
                <a:gd name="connsiteX2" fmla="*/ 464343 w 465137"/>
                <a:gd name="connsiteY2" fmla="*/ 911225 h 1165225"/>
                <a:gd name="connsiteX3" fmla="*/ 0 w 465137"/>
                <a:gd name="connsiteY3" fmla="*/ 880269 h 1165225"/>
                <a:gd name="connsiteX4" fmla="*/ 0 w 465137"/>
                <a:gd name="connsiteY4" fmla="*/ 651669 h 1165225"/>
                <a:gd name="connsiteX0" fmla="*/ 0 w 465137"/>
                <a:gd name="connsiteY0" fmla="*/ 651669 h 1165225"/>
                <a:gd name="connsiteX1" fmla="*/ 464343 w 465137"/>
                <a:gd name="connsiteY1" fmla="*/ 461169 h 1165225"/>
                <a:gd name="connsiteX2" fmla="*/ 464343 w 465137"/>
                <a:gd name="connsiteY2" fmla="*/ 911225 h 1165225"/>
                <a:gd name="connsiteX3" fmla="*/ 0 w 465137"/>
                <a:gd name="connsiteY3" fmla="*/ 880269 h 1165225"/>
                <a:gd name="connsiteX4" fmla="*/ 0 w 465137"/>
                <a:gd name="connsiteY4" fmla="*/ 651669 h 1165225"/>
                <a:gd name="connsiteX0" fmla="*/ 0 w 465137"/>
                <a:gd name="connsiteY0" fmla="*/ 651669 h 1165225"/>
                <a:gd name="connsiteX1" fmla="*/ 464343 w 465137"/>
                <a:gd name="connsiteY1" fmla="*/ 461169 h 1165225"/>
                <a:gd name="connsiteX2" fmla="*/ 464343 w 465137"/>
                <a:gd name="connsiteY2" fmla="*/ 911225 h 1165225"/>
                <a:gd name="connsiteX3" fmla="*/ 0 w 465137"/>
                <a:gd name="connsiteY3" fmla="*/ 880269 h 1165225"/>
                <a:gd name="connsiteX4" fmla="*/ 0 w 465137"/>
                <a:gd name="connsiteY4" fmla="*/ 651669 h 1165225"/>
                <a:gd name="connsiteX0" fmla="*/ 0 w 465137"/>
                <a:gd name="connsiteY0" fmla="*/ 651669 h 1265237"/>
                <a:gd name="connsiteX1" fmla="*/ 464343 w 465137"/>
                <a:gd name="connsiteY1" fmla="*/ 461169 h 1265237"/>
                <a:gd name="connsiteX2" fmla="*/ 464343 w 465137"/>
                <a:gd name="connsiteY2" fmla="*/ 911225 h 1265237"/>
                <a:gd name="connsiteX3" fmla="*/ 0 w 465137"/>
                <a:gd name="connsiteY3" fmla="*/ 880269 h 1265237"/>
                <a:gd name="connsiteX4" fmla="*/ 0 w 465137"/>
                <a:gd name="connsiteY4" fmla="*/ 651669 h 1265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137" h="1265237">
                  <a:moveTo>
                    <a:pt x="0" y="651669"/>
                  </a:moveTo>
                  <a:cubicBezTo>
                    <a:pt x="112713" y="0"/>
                    <a:pt x="301625" y="865188"/>
                    <a:pt x="464343" y="461169"/>
                  </a:cubicBezTo>
                  <a:cubicBezTo>
                    <a:pt x="465137" y="600869"/>
                    <a:pt x="463549" y="771525"/>
                    <a:pt x="464343" y="911225"/>
                  </a:cubicBezTo>
                  <a:cubicBezTo>
                    <a:pt x="354012" y="1265237"/>
                    <a:pt x="129382" y="230980"/>
                    <a:pt x="0" y="880269"/>
                  </a:cubicBezTo>
                  <a:lnTo>
                    <a:pt x="0" y="6516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Freeform 11">
              <a:hlinkClick r:id="rId3" action="ppaction://hlinksldjump"/>
            </p:cNvPr>
            <p:cNvSpPr/>
            <p:nvPr/>
          </p:nvSpPr>
          <p:spPr>
            <a:xfrm>
              <a:off x="6702447" y="4038550"/>
              <a:ext cx="1222399" cy="1219223"/>
            </a:xfrm>
            <a:custGeom>
              <a:avLst/>
              <a:gdLst>
                <a:gd name="connsiteX0" fmla="*/ 0 w 10000"/>
                <a:gd name="connsiteY0" fmla="*/ 2000 h 10000"/>
                <a:gd name="connsiteX1" fmla="*/ 2000 w 10000"/>
                <a:gd name="connsiteY1" fmla="*/ 0 h 10000"/>
                <a:gd name="connsiteX2" fmla="*/ 10000 w 10000"/>
                <a:gd name="connsiteY2" fmla="*/ 0 h 10000"/>
                <a:gd name="connsiteX3" fmla="*/ 10000 w 10000"/>
                <a:gd name="connsiteY3" fmla="*/ 10000 h 10000"/>
                <a:gd name="connsiteX4" fmla="*/ 0 w 10000"/>
                <a:gd name="connsiteY4" fmla="*/ 10000 h 10000"/>
                <a:gd name="connsiteX5" fmla="*/ 0 w 10000"/>
                <a:gd name="connsiteY5" fmla="*/ 2000 h 10000"/>
                <a:gd name="connsiteX0" fmla="*/ 86 w 10000"/>
                <a:gd name="connsiteY0" fmla="*/ 4207 h 10000"/>
                <a:gd name="connsiteX1" fmla="*/ 2000 w 10000"/>
                <a:gd name="connsiteY1" fmla="*/ 0 h 10000"/>
                <a:gd name="connsiteX2" fmla="*/ 10000 w 10000"/>
                <a:gd name="connsiteY2" fmla="*/ 0 h 10000"/>
                <a:gd name="connsiteX3" fmla="*/ 10000 w 10000"/>
                <a:gd name="connsiteY3" fmla="*/ 10000 h 10000"/>
                <a:gd name="connsiteX4" fmla="*/ 0 w 10000"/>
                <a:gd name="connsiteY4" fmla="*/ 10000 h 10000"/>
                <a:gd name="connsiteX5" fmla="*/ 86 w 10000"/>
                <a:gd name="connsiteY5" fmla="*/ 4207 h 10000"/>
                <a:gd name="connsiteX0" fmla="*/ 29 w 10115"/>
                <a:gd name="connsiteY0" fmla="*/ 3986 h 10000"/>
                <a:gd name="connsiteX1" fmla="*/ 2115 w 10115"/>
                <a:gd name="connsiteY1" fmla="*/ 0 h 10000"/>
                <a:gd name="connsiteX2" fmla="*/ 10115 w 10115"/>
                <a:gd name="connsiteY2" fmla="*/ 0 h 10000"/>
                <a:gd name="connsiteX3" fmla="*/ 10115 w 10115"/>
                <a:gd name="connsiteY3" fmla="*/ 10000 h 10000"/>
                <a:gd name="connsiteX4" fmla="*/ 115 w 10115"/>
                <a:gd name="connsiteY4" fmla="*/ 10000 h 10000"/>
                <a:gd name="connsiteX5" fmla="*/ 29 w 10115"/>
                <a:gd name="connsiteY5" fmla="*/ 3986 h 10000"/>
                <a:gd name="connsiteX0" fmla="*/ 29 w 10115"/>
                <a:gd name="connsiteY0" fmla="*/ 3986 h 10000"/>
                <a:gd name="connsiteX1" fmla="*/ 2115 w 10115"/>
                <a:gd name="connsiteY1" fmla="*/ 0 h 10000"/>
                <a:gd name="connsiteX2" fmla="*/ 10115 w 10115"/>
                <a:gd name="connsiteY2" fmla="*/ 0 h 10000"/>
                <a:gd name="connsiteX3" fmla="*/ 10115 w 10115"/>
                <a:gd name="connsiteY3" fmla="*/ 10000 h 10000"/>
                <a:gd name="connsiteX4" fmla="*/ 29 w 10115"/>
                <a:gd name="connsiteY4" fmla="*/ 9752 h 10000"/>
                <a:gd name="connsiteX5" fmla="*/ 29 w 10115"/>
                <a:gd name="connsiteY5" fmla="*/ 3986 h 10000"/>
                <a:gd name="connsiteX0" fmla="*/ 29 w 10115"/>
                <a:gd name="connsiteY0" fmla="*/ 3986 h 10000"/>
                <a:gd name="connsiteX1" fmla="*/ 2115 w 10115"/>
                <a:gd name="connsiteY1" fmla="*/ 0 h 10000"/>
                <a:gd name="connsiteX2" fmla="*/ 10115 w 10115"/>
                <a:gd name="connsiteY2" fmla="*/ 0 h 10000"/>
                <a:gd name="connsiteX3" fmla="*/ 10115 w 10115"/>
                <a:gd name="connsiteY3" fmla="*/ 10000 h 10000"/>
                <a:gd name="connsiteX4" fmla="*/ 29 w 10115"/>
                <a:gd name="connsiteY4" fmla="*/ 9752 h 10000"/>
                <a:gd name="connsiteX5" fmla="*/ 29 w 10115"/>
                <a:gd name="connsiteY5" fmla="*/ 3986 h 10000"/>
                <a:gd name="connsiteX0" fmla="*/ 29 w 10396"/>
                <a:gd name="connsiteY0" fmla="*/ 3986 h 9752"/>
                <a:gd name="connsiteX1" fmla="*/ 2115 w 10396"/>
                <a:gd name="connsiteY1" fmla="*/ 0 h 9752"/>
                <a:gd name="connsiteX2" fmla="*/ 10115 w 10396"/>
                <a:gd name="connsiteY2" fmla="*/ 0 h 9752"/>
                <a:gd name="connsiteX3" fmla="*/ 10396 w 10396"/>
                <a:gd name="connsiteY3" fmla="*/ 9752 h 9752"/>
                <a:gd name="connsiteX4" fmla="*/ 29 w 10396"/>
                <a:gd name="connsiteY4" fmla="*/ 9752 h 9752"/>
                <a:gd name="connsiteX5" fmla="*/ 29 w 10396"/>
                <a:gd name="connsiteY5" fmla="*/ 3986 h 9752"/>
                <a:gd name="connsiteX0" fmla="*/ 28 w 10000"/>
                <a:gd name="connsiteY0" fmla="*/ 4087 h 10000"/>
                <a:gd name="connsiteX1" fmla="*/ 2034 w 10000"/>
                <a:gd name="connsiteY1" fmla="*/ 0 h 10000"/>
                <a:gd name="connsiteX2" fmla="*/ 10000 w 10000"/>
                <a:gd name="connsiteY2" fmla="*/ 4088 h 10000"/>
                <a:gd name="connsiteX3" fmla="*/ 10000 w 10000"/>
                <a:gd name="connsiteY3" fmla="*/ 10000 h 10000"/>
                <a:gd name="connsiteX4" fmla="*/ 28 w 10000"/>
                <a:gd name="connsiteY4" fmla="*/ 10000 h 10000"/>
                <a:gd name="connsiteX5" fmla="*/ 28 w 10000"/>
                <a:gd name="connsiteY5" fmla="*/ 4087 h 10000"/>
                <a:gd name="connsiteX0" fmla="*/ 28 w 10000"/>
                <a:gd name="connsiteY0" fmla="*/ 5912 h 11825"/>
                <a:gd name="connsiteX1" fmla="*/ 4681 w 10000"/>
                <a:gd name="connsiteY1" fmla="*/ 0 h 11825"/>
                <a:gd name="connsiteX2" fmla="*/ 10000 w 10000"/>
                <a:gd name="connsiteY2" fmla="*/ 5913 h 11825"/>
                <a:gd name="connsiteX3" fmla="*/ 10000 w 10000"/>
                <a:gd name="connsiteY3" fmla="*/ 11825 h 11825"/>
                <a:gd name="connsiteX4" fmla="*/ 28 w 10000"/>
                <a:gd name="connsiteY4" fmla="*/ 11825 h 11825"/>
                <a:gd name="connsiteX5" fmla="*/ 28 w 10000"/>
                <a:gd name="connsiteY5" fmla="*/ 5912 h 11825"/>
                <a:gd name="connsiteX0" fmla="*/ 28 w 10000"/>
                <a:gd name="connsiteY0" fmla="*/ 5912 h 11825"/>
                <a:gd name="connsiteX1" fmla="*/ 5346 w 10000"/>
                <a:gd name="connsiteY1" fmla="*/ 0 h 11825"/>
                <a:gd name="connsiteX2" fmla="*/ 10000 w 10000"/>
                <a:gd name="connsiteY2" fmla="*/ 5913 h 11825"/>
                <a:gd name="connsiteX3" fmla="*/ 10000 w 10000"/>
                <a:gd name="connsiteY3" fmla="*/ 11825 h 11825"/>
                <a:gd name="connsiteX4" fmla="*/ 28 w 10000"/>
                <a:gd name="connsiteY4" fmla="*/ 11825 h 11825"/>
                <a:gd name="connsiteX5" fmla="*/ 28 w 10000"/>
                <a:gd name="connsiteY5" fmla="*/ 5912 h 11825"/>
                <a:gd name="connsiteX0" fmla="*/ 28 w 10665"/>
                <a:gd name="connsiteY0" fmla="*/ 5912 h 11825"/>
                <a:gd name="connsiteX1" fmla="*/ 5346 w 10665"/>
                <a:gd name="connsiteY1" fmla="*/ 0 h 11825"/>
                <a:gd name="connsiteX2" fmla="*/ 10665 w 10665"/>
                <a:gd name="connsiteY2" fmla="*/ 5913 h 11825"/>
                <a:gd name="connsiteX3" fmla="*/ 10000 w 10665"/>
                <a:gd name="connsiteY3" fmla="*/ 11825 h 11825"/>
                <a:gd name="connsiteX4" fmla="*/ 28 w 10665"/>
                <a:gd name="connsiteY4" fmla="*/ 11825 h 11825"/>
                <a:gd name="connsiteX5" fmla="*/ 28 w 10665"/>
                <a:gd name="connsiteY5" fmla="*/ 5912 h 11825"/>
                <a:gd name="connsiteX0" fmla="*/ 28 w 10887"/>
                <a:gd name="connsiteY0" fmla="*/ 5912 h 11825"/>
                <a:gd name="connsiteX1" fmla="*/ 5346 w 10887"/>
                <a:gd name="connsiteY1" fmla="*/ 0 h 11825"/>
                <a:gd name="connsiteX2" fmla="*/ 10665 w 10887"/>
                <a:gd name="connsiteY2" fmla="*/ 5913 h 11825"/>
                <a:gd name="connsiteX3" fmla="*/ 10665 w 10887"/>
                <a:gd name="connsiteY3" fmla="*/ 11825 h 11825"/>
                <a:gd name="connsiteX4" fmla="*/ 28 w 10887"/>
                <a:gd name="connsiteY4" fmla="*/ 11825 h 11825"/>
                <a:gd name="connsiteX5" fmla="*/ 28 w 10887"/>
                <a:gd name="connsiteY5" fmla="*/ 5912 h 11825"/>
                <a:gd name="connsiteX0" fmla="*/ 28 w 10665"/>
                <a:gd name="connsiteY0" fmla="*/ 5912 h 11825"/>
                <a:gd name="connsiteX1" fmla="*/ 5346 w 10665"/>
                <a:gd name="connsiteY1" fmla="*/ 0 h 11825"/>
                <a:gd name="connsiteX2" fmla="*/ 10665 w 10665"/>
                <a:gd name="connsiteY2" fmla="*/ 5913 h 11825"/>
                <a:gd name="connsiteX3" fmla="*/ 10665 w 10665"/>
                <a:gd name="connsiteY3" fmla="*/ 11825 h 11825"/>
                <a:gd name="connsiteX4" fmla="*/ 28 w 10665"/>
                <a:gd name="connsiteY4" fmla="*/ 11825 h 11825"/>
                <a:gd name="connsiteX5" fmla="*/ 28 w 10665"/>
                <a:gd name="connsiteY5" fmla="*/ 5912 h 1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5" h="11825">
                  <a:moveTo>
                    <a:pt x="28" y="5912"/>
                  </a:moveTo>
                  <a:lnTo>
                    <a:pt x="5346" y="0"/>
                  </a:lnTo>
                  <a:lnTo>
                    <a:pt x="10665" y="5913"/>
                  </a:lnTo>
                  <a:lnTo>
                    <a:pt x="10665" y="11825"/>
                  </a:lnTo>
                  <a:lnTo>
                    <a:pt x="28" y="11825"/>
                  </a:lnTo>
                  <a:cubicBezTo>
                    <a:pt x="56" y="9845"/>
                    <a:pt x="0" y="7892"/>
                    <a:pt x="28" y="59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Rectangle 12"/>
            <p:cNvSpPr/>
            <p:nvPr/>
          </p:nvSpPr>
          <p:spPr>
            <a:xfrm>
              <a:off x="7543800" y="4038600"/>
              <a:ext cx="2286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Rectangle 13"/>
            <p:cNvSpPr/>
            <p:nvPr/>
          </p:nvSpPr>
          <p:spPr>
            <a:xfrm>
              <a:off x="6934200" y="4724400"/>
              <a:ext cx="228600" cy="533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5" name="Rectangle 14"/>
            <p:cNvSpPr/>
            <p:nvPr/>
          </p:nvSpPr>
          <p:spPr>
            <a:xfrm>
              <a:off x="7315200" y="4724400"/>
              <a:ext cx="152400" cy="152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6" name="Rectangle 15"/>
            <p:cNvSpPr/>
            <p:nvPr/>
          </p:nvSpPr>
          <p:spPr>
            <a:xfrm>
              <a:off x="7508081" y="4724400"/>
              <a:ext cx="152400" cy="152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7" name="Rectangle 16"/>
            <p:cNvSpPr/>
            <p:nvPr/>
          </p:nvSpPr>
          <p:spPr>
            <a:xfrm>
              <a:off x="7315200" y="4914900"/>
              <a:ext cx="152400" cy="152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ectangle 17"/>
            <p:cNvSpPr/>
            <p:nvPr/>
          </p:nvSpPr>
          <p:spPr>
            <a:xfrm>
              <a:off x="7508081" y="4914900"/>
              <a:ext cx="152400" cy="152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9" name="Rectangle 18">
              <a:hlinkClick r:id="rId3" action="ppaction://hlinksldjump"/>
            </p:cNvPr>
            <p:cNvSpPr/>
            <p:nvPr/>
          </p:nvSpPr>
          <p:spPr>
            <a:xfrm>
              <a:off x="6705600" y="4038600"/>
              <a:ext cx="1219200" cy="1752600"/>
            </a:xfrm>
            <a:prstGeom prst="rect">
              <a:avLst/>
            </a:prstGeom>
            <a:solidFill>
              <a:schemeClr val="tx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Tree>
    <p:extLst>
      <p:ext uri="{BB962C8B-B14F-4D97-AF65-F5344CB8AC3E}">
        <p14:creationId xmlns:p14="http://schemas.microsoft.com/office/powerpoint/2010/main" val="224842558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274638" y="5605099"/>
            <a:ext cx="10058400" cy="109256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spAutoFit/>
          </a:bodyPr>
          <a:lstStyle/>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rgbClr val="FFFFFF"/>
                    </a:gs>
                    <a:gs pos="100000">
                      <a:srgbClr val="FFFFFF"/>
                    </a:gs>
                  </a:gsLst>
                  <a:lin ang="5400000" scaled="0"/>
                </a:gradFill>
                <a:latin typeface="Segoe UI Light"/>
              </a:rPr>
              <a:t>Come </a:t>
            </a:r>
            <a:r>
              <a:rPr lang="en-US" sz="2600" spc="-51" dirty="0" smtClean="0">
                <a:gradFill>
                  <a:gsLst>
                    <a:gs pos="0">
                      <a:srgbClr val="FFFFFF"/>
                    </a:gs>
                    <a:gs pos="100000">
                      <a:srgbClr val="FFFFFF"/>
                    </a:gs>
                  </a:gsLst>
                  <a:lin ang="5400000" scaled="0"/>
                </a:gradFill>
                <a:latin typeface="Segoe UI Light"/>
              </a:rPr>
              <a:t>visit us </a:t>
            </a:r>
            <a:r>
              <a:rPr lang="en-US" sz="2600" spc="-51" dirty="0">
                <a:gradFill>
                  <a:gsLst>
                    <a:gs pos="0">
                      <a:srgbClr val="FFFFFF"/>
                    </a:gs>
                    <a:gs pos="100000">
                      <a:srgbClr val="FFFFFF"/>
                    </a:gs>
                  </a:gsLst>
                  <a:lin ang="5400000" scaled="0"/>
                </a:gradFill>
                <a:latin typeface="Segoe UI Light"/>
              </a:rPr>
              <a:t>in the Microsoft Solutions Experience (MSE)!</a:t>
            </a:r>
          </a:p>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rgbClr val="FFFFFF"/>
                    </a:gs>
                    <a:gs pos="100000">
                      <a:srgbClr val="FFFFFF"/>
                    </a:gs>
                  </a:gsLst>
                  <a:lin ang="5400000" scaled="0"/>
                </a:gradFill>
                <a:latin typeface="Segoe UI Light"/>
              </a:rPr>
              <a:t>Look for the </a:t>
            </a:r>
            <a:r>
              <a:rPr lang="en-US" sz="2600" b="1" spc="-51" dirty="0">
                <a:gradFill>
                  <a:gsLst>
                    <a:gs pos="0">
                      <a:srgbClr val="FFFFFF"/>
                    </a:gs>
                    <a:gs pos="100000">
                      <a:srgbClr val="FFFFFF"/>
                    </a:gs>
                  </a:gsLst>
                  <a:lin ang="5400000" scaled="0"/>
                </a:gradFill>
              </a:rPr>
              <a:t>Cloud and Datacenter Platform</a:t>
            </a:r>
            <a:r>
              <a:rPr lang="en-US" sz="2600" spc="-51" dirty="0">
                <a:gradFill>
                  <a:gsLst>
                    <a:gs pos="0">
                      <a:srgbClr val="FFFFFF"/>
                    </a:gs>
                    <a:gs pos="100000">
                      <a:srgbClr val="FFFFFF"/>
                    </a:gs>
                  </a:gsLst>
                  <a:lin ang="5400000" scaled="0"/>
                </a:gradFill>
              </a:rPr>
              <a:t> </a:t>
            </a:r>
            <a:r>
              <a:rPr lang="en-US" sz="2600" spc="-51" dirty="0" smtClean="0">
                <a:gradFill>
                  <a:gsLst>
                    <a:gs pos="0">
                      <a:srgbClr val="FFFFFF"/>
                    </a:gs>
                    <a:gs pos="100000">
                      <a:srgbClr val="FFFFFF"/>
                    </a:gs>
                  </a:gsLst>
                  <a:lin ang="5400000" scaled="0"/>
                </a:gradFill>
                <a:latin typeface="Segoe UI Light"/>
              </a:rPr>
              <a:t>area </a:t>
            </a:r>
            <a:r>
              <a:rPr lang="en-US" sz="2600" spc="-51" dirty="0" err="1" smtClean="0">
                <a:gradFill>
                  <a:gsLst>
                    <a:gs pos="0">
                      <a:srgbClr val="FFFFFF"/>
                    </a:gs>
                    <a:gs pos="100000">
                      <a:srgbClr val="FFFFFF"/>
                    </a:gs>
                  </a:gsLst>
                  <a:lin ang="5400000" scaled="0"/>
                </a:gradFill>
                <a:latin typeface="Segoe UI Light"/>
              </a:rPr>
              <a:t>TechExpo</a:t>
            </a:r>
            <a:r>
              <a:rPr lang="en-US" sz="2600" spc="-51" dirty="0" smtClean="0">
                <a:gradFill>
                  <a:gsLst>
                    <a:gs pos="0">
                      <a:srgbClr val="FFFFFF"/>
                    </a:gs>
                    <a:gs pos="100000">
                      <a:srgbClr val="FFFFFF"/>
                    </a:gs>
                  </a:gsLst>
                  <a:lin ang="5400000" scaled="0"/>
                </a:gradFill>
                <a:latin typeface="Segoe UI Light"/>
              </a:rPr>
              <a:t> </a:t>
            </a:r>
            <a:r>
              <a:rPr lang="en-US" sz="2600" spc="-51" dirty="0">
                <a:gradFill>
                  <a:gsLst>
                    <a:gs pos="0">
                      <a:srgbClr val="FFFFFF"/>
                    </a:gs>
                    <a:gs pos="100000">
                      <a:srgbClr val="FFFFFF"/>
                    </a:gs>
                  </a:gsLst>
                  <a:lin ang="5400000" scaled="0"/>
                </a:gradFill>
                <a:latin typeface="Segoe UI Light"/>
              </a:rPr>
              <a:t>Hall 7</a:t>
            </a:r>
          </a:p>
        </p:txBody>
      </p:sp>
      <p:sp>
        <p:nvSpPr>
          <p:cNvPr id="6" name="Title 5"/>
          <p:cNvSpPr>
            <a:spLocks noGrp="1"/>
          </p:cNvSpPr>
          <p:nvPr>
            <p:ph type="title"/>
          </p:nvPr>
        </p:nvSpPr>
        <p:spPr>
          <a:xfrm>
            <a:off x="274639" y="295274"/>
            <a:ext cx="11889564" cy="917575"/>
          </a:xfrm>
        </p:spPr>
        <p:txBody>
          <a:bodyPr/>
          <a:lstStyle/>
          <a:p>
            <a:r>
              <a:rPr lang="en-US" dirty="0"/>
              <a:t>For </a:t>
            </a:r>
            <a:r>
              <a:rPr lang="en-US" dirty="0" smtClean="0"/>
              <a:t>more information</a:t>
            </a:r>
            <a:endParaRPr lang="en-US" dirty="0"/>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10788545" y="6268019"/>
            <a:ext cx="1190730" cy="255073"/>
          </a:xfrm>
          <a:prstGeom prst="rect">
            <a:avLst/>
          </a:prstGeom>
        </p:spPr>
      </p:pic>
      <p:grpSp>
        <p:nvGrpSpPr>
          <p:cNvPr id="27" name="Group 26"/>
          <p:cNvGrpSpPr/>
          <p:nvPr/>
        </p:nvGrpSpPr>
        <p:grpSpPr>
          <a:xfrm>
            <a:off x="274639" y="1223909"/>
            <a:ext cx="10338819" cy="821763"/>
            <a:chOff x="274639" y="1545485"/>
            <a:chExt cx="10338819" cy="821763"/>
          </a:xfrm>
        </p:grpSpPr>
        <p:sp>
          <p:nvSpPr>
            <p:cNvPr id="2" name="Rectangle 1"/>
            <p:cNvSpPr/>
            <p:nvPr/>
          </p:nvSpPr>
          <p:spPr>
            <a:xfrm>
              <a:off x="4981168" y="154548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rgbClr val="FFFFFF"/>
                      </a:gs>
                      <a:gs pos="100000">
                        <a:srgbClr val="FFFFFF"/>
                      </a:gs>
                    </a:gsLst>
                    <a:lin ang="5400000" scaled="0"/>
                  </a:gradFill>
                </a:rPr>
                <a:t>Windows Server Technical Preview</a:t>
              </a:r>
            </a:p>
            <a:p>
              <a:pPr defTabSz="932418">
                <a:lnSpc>
                  <a:spcPct val="90000"/>
                </a:lnSpc>
              </a:pPr>
              <a:r>
                <a:rPr lang="en-US" dirty="0">
                  <a:gradFill>
                    <a:gsLst>
                      <a:gs pos="0">
                        <a:srgbClr val="FFFFFF"/>
                      </a:gs>
                      <a:gs pos="100000">
                        <a:srgbClr val="FFFFFF"/>
                      </a:gs>
                    </a:gsLst>
                    <a:lin ang="5400000" scaled="0"/>
                  </a:gradFill>
                  <a:hlinkClick r:id="rId4"/>
                </a:rPr>
                <a:t>http://technet.microsoft.com/library/dn765472.aspx</a:t>
              </a:r>
              <a:endParaRPr lang="en-US" dirty="0">
                <a:gradFill>
                  <a:gsLst>
                    <a:gs pos="0">
                      <a:srgbClr val="FFFFFF"/>
                    </a:gs>
                    <a:gs pos="100000">
                      <a:srgbClr val="FFFFFF"/>
                    </a:gs>
                  </a:gsLst>
                  <a:lin ang="5400000" scaled="0"/>
                </a:gradFill>
              </a:endParaRPr>
            </a:p>
          </p:txBody>
        </p:sp>
        <p:sp>
          <p:nvSpPr>
            <p:cNvPr id="11" name="Freeform 9"/>
            <p:cNvSpPr>
              <a:spLocks noEditPoints="1"/>
            </p:cNvSpPr>
            <p:nvPr/>
          </p:nvSpPr>
          <p:spPr bwMode="black">
            <a:xfrm>
              <a:off x="4107231" y="167937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9" name="TextBox 18"/>
            <p:cNvSpPr txBox="1"/>
            <p:nvPr/>
          </p:nvSpPr>
          <p:spPr>
            <a:xfrm>
              <a:off x="274639" y="154548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rgbClr val="FFFFFF"/>
                      </a:gs>
                      <a:gs pos="100000">
                        <a:srgbClr val="FFFFFF"/>
                      </a:gs>
                    </a:gsLst>
                    <a:lin ang="5400000" scaled="0"/>
                  </a:gradFill>
                  <a:latin typeface="Segoe UI Light"/>
                </a:rPr>
                <a:t>Windows Server</a:t>
              </a:r>
            </a:p>
          </p:txBody>
        </p:sp>
      </p:grpSp>
      <p:grpSp>
        <p:nvGrpSpPr>
          <p:cNvPr id="7" name="Group 6"/>
          <p:cNvGrpSpPr/>
          <p:nvPr/>
        </p:nvGrpSpPr>
        <p:grpSpPr>
          <a:xfrm>
            <a:off x="274639" y="4115269"/>
            <a:ext cx="10338819" cy="821763"/>
            <a:chOff x="274639" y="4906595"/>
            <a:chExt cx="10338819" cy="821763"/>
          </a:xfrm>
        </p:grpSpPr>
        <p:sp>
          <p:nvSpPr>
            <p:cNvPr id="20" name="Freeform 9"/>
            <p:cNvSpPr>
              <a:spLocks noEditPoints="1"/>
            </p:cNvSpPr>
            <p:nvPr/>
          </p:nvSpPr>
          <p:spPr bwMode="black">
            <a:xfrm>
              <a:off x="4107231" y="504048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21" name="TextBox 20"/>
            <p:cNvSpPr txBox="1"/>
            <p:nvPr/>
          </p:nvSpPr>
          <p:spPr>
            <a:xfrm>
              <a:off x="274639" y="490659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rgbClr val="FFFFFF"/>
                      </a:gs>
                      <a:gs pos="100000">
                        <a:srgbClr val="FFFFFF"/>
                      </a:gs>
                    </a:gsLst>
                    <a:lin ang="5400000" scaled="0"/>
                  </a:gradFill>
                  <a:latin typeface="Segoe UI Light"/>
                </a:rPr>
                <a:t>Microsoft Azure</a:t>
              </a:r>
            </a:p>
          </p:txBody>
        </p:sp>
        <p:sp>
          <p:nvSpPr>
            <p:cNvPr id="22" name="Rectangle 21"/>
            <p:cNvSpPr/>
            <p:nvPr/>
          </p:nvSpPr>
          <p:spPr>
            <a:xfrm>
              <a:off x="4981168" y="490659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rgbClr val="FFFFFF"/>
                      </a:gs>
                      <a:gs pos="100000">
                        <a:srgbClr val="FFFFFF"/>
                      </a:gs>
                    </a:gsLst>
                    <a:lin ang="5400000" scaled="0"/>
                  </a:gradFill>
                </a:rPr>
                <a:t>Microsoft Azure</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dirty="0">
                  <a:gradFill>
                    <a:gsLst>
                      <a:gs pos="0">
                        <a:srgbClr val="FFFFFF"/>
                      </a:gs>
                      <a:gs pos="100000">
                        <a:srgbClr val="FFFFFF"/>
                      </a:gs>
                    </a:gsLst>
                    <a:lin ang="5400000" scaled="0"/>
                  </a:gradFill>
                  <a:hlinkClick r:id="rId5"/>
                </a:rPr>
                <a:t>http://azure.microsoft.com/en-us/</a:t>
              </a:r>
              <a:r>
                <a:rPr lang="en-US" dirty="0">
                  <a:gradFill>
                    <a:gsLst>
                      <a:gs pos="0">
                        <a:srgbClr val="FFFFFF"/>
                      </a:gs>
                      <a:gs pos="100000">
                        <a:srgbClr val="FFFFFF"/>
                      </a:gs>
                    </a:gsLst>
                    <a:lin ang="5400000" scaled="0"/>
                  </a:gradFill>
                </a:rPr>
                <a:t> </a:t>
              </a:r>
            </a:p>
          </p:txBody>
        </p:sp>
      </p:grpSp>
      <p:grpSp>
        <p:nvGrpSpPr>
          <p:cNvPr id="23" name="Group 22"/>
          <p:cNvGrpSpPr/>
          <p:nvPr/>
        </p:nvGrpSpPr>
        <p:grpSpPr>
          <a:xfrm>
            <a:off x="274639" y="2104596"/>
            <a:ext cx="11646039" cy="821763"/>
            <a:chOff x="274639" y="2582755"/>
            <a:chExt cx="11646039" cy="821763"/>
          </a:xfrm>
        </p:grpSpPr>
        <p:sp>
          <p:nvSpPr>
            <p:cNvPr id="12" name="Freeform 9"/>
            <p:cNvSpPr>
              <a:spLocks noEditPoints="1"/>
            </p:cNvSpPr>
            <p:nvPr/>
          </p:nvSpPr>
          <p:spPr bwMode="black">
            <a:xfrm>
              <a:off x="4107231" y="271664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3" name="TextBox 2"/>
            <p:cNvSpPr txBox="1"/>
            <p:nvPr/>
          </p:nvSpPr>
          <p:spPr>
            <a:xfrm>
              <a:off x="274639" y="258275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rgbClr val="FFFFFF"/>
                      </a:gs>
                      <a:gs pos="100000">
                        <a:srgbClr val="FFFFFF"/>
                      </a:gs>
                    </a:gsLst>
                    <a:lin ang="5400000" scaled="0"/>
                  </a:gradFill>
                  <a:latin typeface="Segoe UI Light"/>
                </a:rPr>
                <a:t>System Center</a:t>
              </a:r>
            </a:p>
          </p:txBody>
        </p:sp>
        <p:sp>
          <p:nvSpPr>
            <p:cNvPr id="24" name="Rectangle 23"/>
            <p:cNvSpPr/>
            <p:nvPr/>
          </p:nvSpPr>
          <p:spPr>
            <a:xfrm>
              <a:off x="4981168" y="2582755"/>
              <a:ext cx="693951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rgbClr val="FFFFFF"/>
                      </a:gs>
                      <a:gs pos="100000">
                        <a:srgbClr val="FFFFFF"/>
                      </a:gs>
                    </a:gsLst>
                    <a:lin ang="5400000" scaled="0"/>
                  </a:gradFill>
                </a:rPr>
                <a:t>System Center Technical Preview</a:t>
              </a:r>
            </a:p>
            <a:p>
              <a:pPr defTabSz="932418">
                <a:lnSpc>
                  <a:spcPct val="90000"/>
                </a:lnSpc>
              </a:pPr>
              <a:r>
                <a:rPr lang="en-US" dirty="0">
                  <a:gradFill>
                    <a:gsLst>
                      <a:gs pos="0">
                        <a:srgbClr val="FFFFFF"/>
                      </a:gs>
                      <a:gs pos="100000">
                        <a:srgbClr val="FFFFFF"/>
                      </a:gs>
                    </a:gsLst>
                    <a:lin ang="5400000" scaled="0"/>
                  </a:gradFill>
                  <a:hlinkClick r:id="rId6"/>
                </a:rPr>
                <a:t>http://</a:t>
              </a:r>
              <a:r>
                <a:rPr lang="en-US" dirty="0" smtClean="0">
                  <a:gradFill>
                    <a:gsLst>
                      <a:gs pos="0">
                        <a:srgbClr val="FFFFFF"/>
                      </a:gs>
                      <a:gs pos="100000">
                        <a:srgbClr val="FFFFFF"/>
                      </a:gs>
                    </a:gsLst>
                    <a:lin ang="5400000" scaled="0"/>
                  </a:gradFill>
                  <a:hlinkClick r:id="rId6"/>
                </a:rPr>
                <a:t>technet.microsoft.com/en-us/library/hh546785.aspx</a:t>
              </a:r>
              <a:endParaRPr lang="en-US" dirty="0">
                <a:gradFill>
                  <a:gsLst>
                    <a:gs pos="0">
                      <a:srgbClr val="FFFFFF"/>
                    </a:gs>
                    <a:gs pos="100000">
                      <a:srgbClr val="FFFFFF"/>
                    </a:gs>
                  </a:gsLst>
                  <a:lin ang="5400000" scaled="0"/>
                </a:gradFill>
              </a:endParaRPr>
            </a:p>
          </p:txBody>
        </p:sp>
      </p:grpSp>
      <p:grpSp>
        <p:nvGrpSpPr>
          <p:cNvPr id="17" name="Group 16"/>
          <p:cNvGrpSpPr/>
          <p:nvPr/>
        </p:nvGrpSpPr>
        <p:grpSpPr>
          <a:xfrm>
            <a:off x="274639" y="2985283"/>
            <a:ext cx="11648403" cy="1071062"/>
            <a:chOff x="274639" y="3620025"/>
            <a:chExt cx="11648403" cy="1071062"/>
          </a:xfrm>
        </p:grpSpPr>
        <p:sp>
          <p:nvSpPr>
            <p:cNvPr id="13" name="Freeform 9"/>
            <p:cNvSpPr>
              <a:spLocks noEditPoints="1"/>
            </p:cNvSpPr>
            <p:nvPr/>
          </p:nvSpPr>
          <p:spPr bwMode="black">
            <a:xfrm>
              <a:off x="4107231" y="375391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8" name="TextBox 17"/>
            <p:cNvSpPr txBox="1"/>
            <p:nvPr/>
          </p:nvSpPr>
          <p:spPr>
            <a:xfrm>
              <a:off x="274639" y="362002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rgbClr val="FFFFFF"/>
                      </a:gs>
                      <a:gs pos="100000">
                        <a:srgbClr val="FFFFFF"/>
                      </a:gs>
                    </a:gsLst>
                    <a:lin ang="5400000" scaled="0"/>
                  </a:gradFill>
                  <a:latin typeface="Segoe UI Light"/>
                </a:rPr>
                <a:t>Azure Pack</a:t>
              </a:r>
            </a:p>
          </p:txBody>
        </p:sp>
        <p:sp>
          <p:nvSpPr>
            <p:cNvPr id="25" name="Rectangle 24"/>
            <p:cNvSpPr/>
            <p:nvPr/>
          </p:nvSpPr>
          <p:spPr>
            <a:xfrm>
              <a:off x="4981168" y="3620025"/>
              <a:ext cx="6941874" cy="1071062"/>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rgbClr val="FFFFFF"/>
                      </a:gs>
                      <a:gs pos="100000">
                        <a:srgbClr val="FFFFFF"/>
                      </a:gs>
                    </a:gsLst>
                    <a:lin ang="5400000" scaled="0"/>
                  </a:gradFill>
                </a:rPr>
                <a:t>Azure Pack</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u="sng" dirty="0">
                  <a:gradFill>
                    <a:gsLst>
                      <a:gs pos="0">
                        <a:srgbClr val="FFFFFF"/>
                      </a:gs>
                      <a:gs pos="100000">
                        <a:srgbClr val="FFFFFF"/>
                      </a:gs>
                    </a:gsLst>
                    <a:lin ang="5400000" scaled="0"/>
                  </a:gradFill>
                  <a:hlinkClick r:id="rId7"/>
                </a:rPr>
                <a:t>http://</a:t>
              </a:r>
              <a:r>
                <a:rPr lang="en-US" u="sng" dirty="0" smtClean="0">
                  <a:gradFill>
                    <a:gsLst>
                      <a:gs pos="0">
                        <a:srgbClr val="FFFFFF"/>
                      </a:gs>
                      <a:gs pos="100000">
                        <a:srgbClr val="FFFFFF"/>
                      </a:gs>
                    </a:gsLst>
                    <a:lin ang="5400000" scaled="0"/>
                  </a:gradFill>
                  <a:hlinkClick r:id="rId7"/>
                </a:rPr>
                <a:t>www.microsoft.com/en-us/server-cloud/products/</a:t>
              </a:r>
              <a:br>
                <a:rPr lang="en-US" u="sng" dirty="0" smtClean="0">
                  <a:gradFill>
                    <a:gsLst>
                      <a:gs pos="0">
                        <a:srgbClr val="FFFFFF"/>
                      </a:gs>
                      <a:gs pos="100000">
                        <a:srgbClr val="FFFFFF"/>
                      </a:gs>
                    </a:gsLst>
                    <a:lin ang="5400000" scaled="0"/>
                  </a:gradFill>
                  <a:hlinkClick r:id="rId7"/>
                </a:rPr>
              </a:br>
              <a:r>
                <a:rPr lang="en-US" u="sng" dirty="0" smtClean="0">
                  <a:gradFill>
                    <a:gsLst>
                      <a:gs pos="0">
                        <a:srgbClr val="FFFFFF"/>
                      </a:gs>
                      <a:gs pos="100000">
                        <a:srgbClr val="FFFFFF"/>
                      </a:gs>
                    </a:gsLst>
                    <a:lin ang="5400000" scaled="0"/>
                  </a:gradFill>
                  <a:hlinkClick r:id="rId7"/>
                </a:rPr>
                <a:t>windows-azure-pack</a:t>
              </a:r>
              <a:endParaRPr lang="en-US"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079654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600"/>
                                        <p:tgtEl>
                                          <p:spTgt spid="27"/>
                                        </p:tgtEl>
                                      </p:cBhvr>
                                    </p:animEffect>
                                  </p:childTnLst>
                                </p:cTn>
                              </p:par>
                              <p:par>
                                <p:cTn id="8" presetID="63" presetClass="path" presetSubtype="0" decel="100000" fill="hold" nodeType="withEffect">
                                  <p:stCondLst>
                                    <p:cond delay="0"/>
                                  </p:stCondLst>
                                  <p:childTnLst>
                                    <p:animMotion origin="layout" path="M -0.02413 -2.12892E-6 L 2.57085E-6 -2.12892E-6 " pathEditMode="relative" rAng="0" ptsTypes="AA">
                                      <p:cBhvr>
                                        <p:cTn id="9" dur="1000" fill="hold"/>
                                        <p:tgtEl>
                                          <p:spTgt spid="27"/>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600"/>
                                        <p:tgtEl>
                                          <p:spTgt spid="23"/>
                                        </p:tgtEl>
                                      </p:cBhvr>
                                    </p:animEffect>
                                  </p:childTnLst>
                                </p:cTn>
                              </p:par>
                              <p:par>
                                <p:cTn id="13" presetID="63" presetClass="path" presetSubtype="0" decel="100000" fill="hold" nodeType="withEffect">
                                  <p:stCondLst>
                                    <p:cond delay="100"/>
                                  </p:stCondLst>
                                  <p:childTnLst>
                                    <p:animMotion origin="layout" path="M -0.02413 2.40581E-7 L 1.30202E-6 2.40581E-7 " pathEditMode="relative" rAng="0" ptsTypes="AA">
                                      <p:cBhvr>
                                        <p:cTn id="14" dur="1000" fill="hold"/>
                                        <p:tgtEl>
                                          <p:spTgt spid="2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600"/>
                                        <p:tgtEl>
                                          <p:spTgt spid="17"/>
                                        </p:tgtEl>
                                      </p:cBhvr>
                                    </p:animEffect>
                                  </p:childTnLst>
                                </p:cTn>
                              </p:par>
                              <p:par>
                                <p:cTn id="18" presetID="63" presetClass="path" presetSubtype="0" decel="100000" fill="hold" nodeType="withEffect">
                                  <p:stCondLst>
                                    <p:cond delay="200"/>
                                  </p:stCondLst>
                                  <p:childTnLst>
                                    <p:animMotion origin="layout" path="M -0.02413 2.51475E-6 L 3.65331E-6 2.51475E-6 " pathEditMode="relative" rAng="0" ptsTypes="AA">
                                      <p:cBhvr>
                                        <p:cTn id="19" dur="1000" fill="hold"/>
                                        <p:tgtEl>
                                          <p:spTgt spid="17"/>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600"/>
                                        <p:tgtEl>
                                          <p:spTgt spid="7"/>
                                        </p:tgtEl>
                                      </p:cBhvr>
                                    </p:animEffect>
                                  </p:childTnLst>
                                </p:cTn>
                              </p:par>
                              <p:par>
                                <p:cTn id="23" presetID="63" presetClass="path" presetSubtype="0" decel="100000" fill="hold" nodeType="withEffect">
                                  <p:stCondLst>
                                    <p:cond delay="300"/>
                                  </p:stCondLst>
                                  <p:childTnLst>
                                    <p:animMotion origin="layout" path="M -0.02413 -2.17431E-6 L 2.57085E-6 -2.17431E-6 " pathEditMode="relative" rAng="0" ptsTypes="AA">
                                      <p:cBhvr>
                                        <p:cTn id="24" dur="1000" fill="hold"/>
                                        <p:tgtEl>
                                          <p:spTgt spid="7"/>
                                        </p:tgtEl>
                                        <p:attrNameLst>
                                          <p:attrName>ppt_x</p:attrName>
                                          <p:attrName>ppt_y</p:attrName>
                                        </p:attrNameLst>
                                      </p:cBhvr>
                                      <p:rCtr x="1200" y="0"/>
                                    </p:animMotion>
                                  </p:childTnLst>
                                </p:cTn>
                              </p:par>
                              <p:par>
                                <p:cTn id="25" presetID="10" presetClass="entr" presetSubtype="0" fill="hold" grpId="0" nodeType="withEffect">
                                  <p:stCondLst>
                                    <p:cond delay="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600"/>
                                        <p:tgtEl>
                                          <p:spTgt spid="16"/>
                                        </p:tgtEl>
                                      </p:cBhvr>
                                    </p:animEffect>
                                  </p:childTnLst>
                                </p:cTn>
                              </p:par>
                              <p:par>
                                <p:cTn id="28" presetID="63" presetClass="path" presetSubtype="0" decel="100000" fill="hold" grpId="1" nodeType="withEffect">
                                  <p:stCondLst>
                                    <p:cond delay="400"/>
                                  </p:stCondLst>
                                  <p:childTnLst>
                                    <p:animMotion origin="layout" path="M -0.02413 -2.17431E-6 L 2.57085E-6 -2.17431E-6 " pathEditMode="relative" rAng="0" ptsTypes="AA">
                                      <p:cBhvr>
                                        <p:cTn id="29" dur="1000" fill="hold"/>
                                        <p:tgtEl>
                                          <p:spTgt spid="1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5"/>
            <a:ext cx="11889564" cy="917575"/>
          </a:xfrm>
        </p:spPr>
        <p:txBody>
          <a:bodyPr/>
          <a:lstStyle/>
          <a:p>
            <a:r>
              <a:rPr lang="en-US" dirty="0" smtClean="0"/>
              <a:t>Azure</a:t>
            </a:r>
            <a:endParaRPr lang="en-US" dirty="0"/>
          </a:p>
        </p:txBody>
      </p:sp>
      <p:sp>
        <p:nvSpPr>
          <p:cNvPr id="20" name="Rectangle 19">
            <a:hlinkClick r:id="rId3"/>
          </p:cNvPr>
          <p:cNvSpPr>
            <a:spLocks/>
          </p:cNvSpPr>
          <p:nvPr/>
        </p:nvSpPr>
        <p:spPr bwMode="auto">
          <a:xfrm>
            <a:off x="5769511"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Implementing </a:t>
            </a:r>
            <a:br>
              <a:rPr lang="en-US" sz="1200" spc="-30" dirty="0">
                <a:gradFill>
                  <a:gsLst>
                    <a:gs pos="0">
                      <a:srgbClr val="FFFFFF">
                        <a:lumMod val="75000"/>
                        <a:lumOff val="25000"/>
                      </a:srgbClr>
                    </a:gs>
                    <a:gs pos="80000">
                      <a:srgbClr val="FFFFFF">
                        <a:lumMod val="65000"/>
                        <a:lumOff val="35000"/>
                      </a:srgbClr>
                    </a:gs>
                  </a:gsLst>
                  <a:lin ang="16200000" scaled="0"/>
                </a:gradFill>
              </a:rPr>
            </a:br>
            <a:r>
              <a:rPr lang="en-US" sz="1200" spc="-30" dirty="0">
                <a:gradFill>
                  <a:gsLst>
                    <a:gs pos="0">
                      <a:srgbClr val="FFFFFF">
                        <a:lumMod val="75000"/>
                        <a:lumOff val="25000"/>
                      </a:srgbClr>
                    </a:gs>
                    <a:gs pos="80000">
                      <a:srgbClr val="FFFFFF">
                        <a:lumMod val="65000"/>
                        <a:lumOff val="35000"/>
                      </a:srgbClr>
                    </a:gs>
                  </a:gsLst>
                  <a:lin ang="16200000" scaled="0"/>
                </a:gradFill>
              </a:rPr>
              <a:t>Microsoft Azure Infrastructure Solutions</a:t>
            </a:r>
          </a:p>
        </p:txBody>
      </p:sp>
      <p:sp>
        <p:nvSpPr>
          <p:cNvPr id="85" name="Rectangle 84">
            <a:hlinkClick r:id="rId4"/>
          </p:cNvPr>
          <p:cNvSpPr>
            <a:spLocks/>
          </p:cNvSpPr>
          <p:nvPr/>
        </p:nvSpPr>
        <p:spPr bwMode="auto">
          <a:xfrm>
            <a:off x="274639" y="2767826"/>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Classroom</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training</a:t>
            </a:r>
          </a:p>
        </p:txBody>
      </p:sp>
      <p:pic>
        <p:nvPicPr>
          <p:cNvPr id="86" name="Picture 85"/>
          <p:cNvPicPr>
            <a:picLocks noChangeAspect="1"/>
          </p:cNvPicPr>
          <p:nvPr/>
        </p:nvPicPr>
        <p:blipFill>
          <a:blip r:embed="rId5"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79381" y="3637609"/>
            <a:ext cx="404898" cy="519929"/>
          </a:xfrm>
          <a:prstGeom prst="rect">
            <a:avLst/>
          </a:prstGeom>
          <a:noFill/>
        </p:spPr>
      </p:pic>
      <p:sp>
        <p:nvSpPr>
          <p:cNvPr id="83" name="Rectangle 82"/>
          <p:cNvSpPr>
            <a:spLocks/>
          </p:cNvSpPr>
          <p:nvPr/>
        </p:nvSpPr>
        <p:spPr bwMode="auto">
          <a:xfrm>
            <a:off x="274639" y="1212850"/>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Exams</a:t>
            </a:r>
          </a:p>
        </p:txBody>
      </p:sp>
      <p:pic>
        <p:nvPicPr>
          <p:cNvPr id="84" name="Picture 2" descr="\\MAGNUM\Projects\Microsoft\Cloud Power FY12\Design\ICONS_PNG\Devices.png"/>
          <p:cNvPicPr>
            <a:picLocks noChangeAspect="1" noChangeArrowheads="1"/>
          </p:cNvPicPr>
          <p:nvPr/>
        </p:nvPicPr>
        <p:blipFill>
          <a:blip r:embed="rId6" cstate="screen">
            <a:lum bright="100000" contrast="100000"/>
            <a:extLst>
              <a:ext uri="{28A0092B-C50C-407E-A947-70E740481C1C}">
                <a14:useLocalDpi xmlns:a14="http://schemas.microsoft.com/office/drawing/2010/main"/>
              </a:ext>
            </a:extLst>
          </a:blip>
          <a:stretch>
            <a:fillRect/>
          </a:stretch>
        </p:blipFill>
        <p:spPr bwMode="auto">
          <a:xfrm>
            <a:off x="276041" y="1891122"/>
            <a:ext cx="731254" cy="757656"/>
          </a:xfrm>
          <a:prstGeom prst="rect">
            <a:avLst/>
          </a:prstGeom>
          <a:noFill/>
          <a:ln>
            <a:noFill/>
          </a:ln>
        </p:spPr>
      </p:pic>
      <p:sp>
        <p:nvSpPr>
          <p:cNvPr id="100" name="TextBox 99"/>
          <p:cNvSpPr txBox="1"/>
          <p:nvPr/>
        </p:nvSpPr>
        <p:spPr>
          <a:xfrm>
            <a:off x="4567682" y="1821719"/>
            <a:ext cx="443918" cy="677943"/>
          </a:xfrm>
          <a:prstGeom prst="rect">
            <a:avLst/>
          </a:prstGeom>
          <a:noFill/>
        </p:spPr>
        <p:txBody>
          <a:bodyPr wrap="square" lIns="0" tIns="0" rIns="0" bIns="0" rtlCol="0">
            <a:spAutoFit/>
          </a:bodyPr>
          <a:lstStyle/>
          <a:p>
            <a:pPr defTabSz="932358">
              <a:lnSpc>
                <a:spcPct val="90000"/>
              </a:lnSpc>
            </a:pPr>
            <a:r>
              <a:rPr lang="en-US" sz="4895"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a:t>
            </a:r>
          </a:p>
        </p:txBody>
      </p:sp>
      <p:sp>
        <p:nvSpPr>
          <p:cNvPr id="46" name="Rectangle 45">
            <a:hlinkClick r:id="rId7"/>
          </p:cNvPr>
          <p:cNvSpPr>
            <a:spLocks/>
          </p:cNvSpPr>
          <p:nvPr/>
        </p:nvSpPr>
        <p:spPr bwMode="auto">
          <a:xfrm>
            <a:off x="2106263"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Microsoft Azure Fundamentals</a:t>
            </a:r>
          </a:p>
        </p:txBody>
      </p:sp>
      <p:sp>
        <p:nvSpPr>
          <p:cNvPr id="62" name="Rectangle 61">
            <a:hlinkClick r:id="rId3"/>
          </p:cNvPr>
          <p:cNvSpPr>
            <a:spLocks/>
          </p:cNvSpPr>
          <p:nvPr/>
        </p:nvSpPr>
        <p:spPr bwMode="auto">
          <a:xfrm>
            <a:off x="3937887"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Developing Microsoft Azure Solutions</a:t>
            </a:r>
          </a:p>
        </p:txBody>
      </p:sp>
      <p:sp>
        <p:nvSpPr>
          <p:cNvPr id="97" name="TextBox 96"/>
          <p:cNvSpPr txBox="1"/>
          <p:nvPr/>
        </p:nvSpPr>
        <p:spPr>
          <a:xfrm>
            <a:off x="2106263"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10979</a:t>
            </a:r>
            <a:endParaRPr lang="en-US" sz="3600" spc="-15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endParaRPr>
          </a:p>
        </p:txBody>
      </p:sp>
      <p:sp>
        <p:nvSpPr>
          <p:cNvPr id="104" name="Rectangle 103">
            <a:hlinkClick r:id="rId8"/>
          </p:cNvPr>
          <p:cNvSpPr>
            <a:spLocks/>
          </p:cNvSpPr>
          <p:nvPr/>
        </p:nvSpPr>
        <p:spPr bwMode="auto">
          <a:xfrm>
            <a:off x="5769511"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Implementing </a:t>
            </a:r>
            <a:br>
              <a:rPr lang="en-US" sz="1200" spc="-30" dirty="0">
                <a:gradFill>
                  <a:gsLst>
                    <a:gs pos="0">
                      <a:srgbClr val="FFFFFF">
                        <a:lumMod val="75000"/>
                        <a:lumOff val="25000"/>
                      </a:srgbClr>
                    </a:gs>
                    <a:gs pos="80000">
                      <a:srgbClr val="FFFFFF">
                        <a:lumMod val="65000"/>
                        <a:lumOff val="35000"/>
                      </a:srgbClr>
                    </a:gs>
                  </a:gsLst>
                  <a:lin ang="16200000" scaled="0"/>
                </a:gradFill>
              </a:rPr>
            </a:br>
            <a:r>
              <a:rPr lang="en-US" sz="1200" spc="-30" dirty="0">
                <a:gradFill>
                  <a:gsLst>
                    <a:gs pos="0">
                      <a:srgbClr val="FFFFFF">
                        <a:lumMod val="75000"/>
                        <a:lumOff val="25000"/>
                      </a:srgbClr>
                    </a:gs>
                    <a:gs pos="80000">
                      <a:srgbClr val="FFFFFF">
                        <a:lumMod val="65000"/>
                        <a:lumOff val="35000"/>
                      </a:srgbClr>
                    </a:gs>
                  </a:gsLst>
                  <a:lin ang="16200000" scaled="0"/>
                </a:gradFill>
              </a:rPr>
              <a:t>Microsoft Azure Infrastructure Solutions</a:t>
            </a:r>
          </a:p>
        </p:txBody>
      </p:sp>
      <p:sp>
        <p:nvSpPr>
          <p:cNvPr id="45" name="Rectangle 44">
            <a:hlinkClick r:id="rId4"/>
          </p:cNvPr>
          <p:cNvSpPr>
            <a:spLocks/>
          </p:cNvSpPr>
          <p:nvPr/>
        </p:nvSpPr>
        <p:spPr bwMode="auto">
          <a:xfrm>
            <a:off x="274639" y="4322802"/>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Online</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training</a:t>
            </a:r>
          </a:p>
        </p:txBody>
      </p:sp>
      <p:sp>
        <p:nvSpPr>
          <p:cNvPr id="42" name="Rectangle 41">
            <a:hlinkClick r:id="rId3"/>
          </p:cNvPr>
          <p:cNvSpPr>
            <a:spLocks/>
          </p:cNvSpPr>
          <p:nvPr/>
        </p:nvSpPr>
        <p:spPr bwMode="auto">
          <a:xfrm>
            <a:off x="7601134"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Architecting Microsoft Azure Solutions</a:t>
            </a:r>
          </a:p>
        </p:txBody>
      </p:sp>
      <p:sp>
        <p:nvSpPr>
          <p:cNvPr id="53" name="Rectangle 52">
            <a:hlinkClick r:id="rId8"/>
          </p:cNvPr>
          <p:cNvSpPr>
            <a:spLocks/>
          </p:cNvSpPr>
          <p:nvPr/>
        </p:nvSpPr>
        <p:spPr bwMode="auto">
          <a:xfrm>
            <a:off x="5769511"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Architecting Microsoft Azure Solutions</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40" y="5309350"/>
            <a:ext cx="628650" cy="392771"/>
          </a:xfrm>
          <a:prstGeom prst="rect">
            <a:avLst/>
          </a:prstGeom>
        </p:spPr>
      </p:pic>
      <p:sp>
        <p:nvSpPr>
          <p:cNvPr id="66" name="Rectangle 65">
            <a:hlinkClick r:id="rId8"/>
          </p:cNvPr>
          <p:cNvSpPr>
            <a:spLocks/>
          </p:cNvSpPr>
          <p:nvPr/>
        </p:nvSpPr>
        <p:spPr bwMode="auto">
          <a:xfrm>
            <a:off x="3937887"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Developing Microsoft Azure Solutions</a:t>
            </a:r>
          </a:p>
        </p:txBody>
      </p:sp>
      <p:sp>
        <p:nvSpPr>
          <p:cNvPr id="72" name="Rectangle 71">
            <a:hlinkClick r:id="rId7"/>
          </p:cNvPr>
          <p:cNvSpPr>
            <a:spLocks/>
          </p:cNvSpPr>
          <p:nvPr/>
        </p:nvSpPr>
        <p:spPr bwMode="auto">
          <a:xfrm>
            <a:off x="2106263"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Microsoft Azure Fundamentals</a:t>
            </a:r>
          </a:p>
        </p:txBody>
      </p:sp>
      <p:sp>
        <p:nvSpPr>
          <p:cNvPr id="3" name="TextBox 2"/>
          <p:cNvSpPr txBox="1"/>
          <p:nvPr/>
        </p:nvSpPr>
        <p:spPr>
          <a:xfrm>
            <a:off x="9611402" y="1597898"/>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Azure-Cert</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 name="TextBox 4"/>
          <p:cNvSpPr txBox="1"/>
          <p:nvPr/>
        </p:nvSpPr>
        <p:spPr>
          <a:xfrm>
            <a:off x="9611402" y="4707850"/>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Azure-MVA</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6" name="TextBox 5"/>
          <p:cNvSpPr txBox="1"/>
          <p:nvPr/>
        </p:nvSpPr>
        <p:spPr>
          <a:xfrm>
            <a:off x="9611402" y="3152874"/>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Azure-Train</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4" name="Rectangle 53"/>
          <p:cNvSpPr/>
          <p:nvPr/>
        </p:nvSpPr>
        <p:spPr>
          <a:xfrm>
            <a:off x="274639" y="5958898"/>
            <a:ext cx="9105826" cy="738664"/>
          </a:xfrm>
          <a:prstGeom prst="rect">
            <a:avLst/>
          </a:prstGeom>
        </p:spPr>
        <p:txBody>
          <a:bodyPr wrap="none" lIns="182880" tIns="146304" rIns="182880" bIns="146304">
            <a:spAutoFit/>
          </a:bodyPr>
          <a:lstStyle/>
          <a:p>
            <a:pPr>
              <a:lnSpc>
                <a:spcPct val="90000"/>
              </a:lnSpc>
            </a:pPr>
            <a:r>
              <a:rPr lang="en-US" sz="3200" spc="-40" dirty="0">
                <a:gradFill>
                  <a:gsLst>
                    <a:gs pos="11864">
                      <a:srgbClr val="FFFFFF"/>
                    </a:gs>
                    <a:gs pos="25424">
                      <a:srgbClr val="FFFFFF"/>
                    </a:gs>
                  </a:gsLst>
                  <a:lin ang="5400000" scaled="0"/>
                </a:gradFill>
                <a:latin typeface="Segoe UI Light"/>
              </a:rPr>
              <a:t>Get </a:t>
            </a:r>
            <a:r>
              <a:rPr lang="en-US" sz="3200" spc="-40" dirty="0" smtClean="0">
                <a:gradFill>
                  <a:gsLst>
                    <a:gs pos="11864">
                      <a:srgbClr val="FFFFFF"/>
                    </a:gs>
                    <a:gs pos="25424">
                      <a:srgbClr val="FFFFFF"/>
                    </a:gs>
                  </a:gsLst>
                  <a:lin ang="5400000" scaled="0"/>
                </a:gradFill>
                <a:latin typeface="Segoe UI Light"/>
              </a:rPr>
              <a:t>certified for </a:t>
            </a:r>
            <a:r>
              <a:rPr lang="en-US" sz="3200" spc="-40" dirty="0">
                <a:gradFill>
                  <a:gsLst>
                    <a:gs pos="11864">
                      <a:srgbClr val="FFFFFF"/>
                    </a:gs>
                    <a:gs pos="25424">
                      <a:srgbClr val="FFFFFF"/>
                    </a:gs>
                  </a:gsLst>
                  <a:lin ang="5400000" scaled="0"/>
                </a:gradFill>
                <a:latin typeface="Segoe UI Light"/>
              </a:rPr>
              <a:t>1/2 the price at TechEd Europe 2014!</a:t>
            </a:r>
          </a:p>
        </p:txBody>
      </p:sp>
      <p:sp>
        <p:nvSpPr>
          <p:cNvPr id="57" name="Rectangle 56"/>
          <p:cNvSpPr/>
          <p:nvPr/>
        </p:nvSpPr>
        <p:spPr>
          <a:xfrm>
            <a:off x="9611402" y="5958898"/>
            <a:ext cx="1865704" cy="738664"/>
          </a:xfrm>
          <a:prstGeom prst="rect">
            <a:avLst/>
          </a:prstGeom>
        </p:spPr>
        <p:txBody>
          <a:bodyPr wrap="none" lIns="182880" tIns="146304" rIns="182880" bIns="146304">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TechEd-</a:t>
            </a:r>
            <a:r>
              <a:rPr lang="en-US" sz="1600" dirty="0" err="1" smtClean="0">
                <a:gradFill>
                  <a:gsLst>
                    <a:gs pos="0">
                      <a:srgbClr val="FFFFFF">
                        <a:lumMod val="75000"/>
                        <a:lumOff val="25000"/>
                      </a:srgbClr>
                    </a:gs>
                    <a:gs pos="80000">
                      <a:srgbClr val="FFFFFF">
                        <a:lumMod val="65000"/>
                        <a:lumOff val="35000"/>
                      </a:srgbClr>
                    </a:gs>
                  </a:gsLst>
                  <a:lin ang="16200000" scaled="0"/>
                </a:gradFill>
              </a:rPr>
              <a:t>CertDeal</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12" name="Freeform 5"/>
          <p:cNvSpPr>
            <a:spLocks noChangeAspect="1" noEditPoints="1"/>
          </p:cNvSpPr>
          <p:nvPr/>
        </p:nvSpPr>
        <p:spPr bwMode="auto">
          <a:xfrm>
            <a:off x="3423211"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2</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64" name="Freeform 5"/>
          <p:cNvSpPr>
            <a:spLocks noChangeAspect="1" noEditPoints="1"/>
          </p:cNvSpPr>
          <p:nvPr/>
        </p:nvSpPr>
        <p:spPr bwMode="auto">
          <a:xfrm>
            <a:off x="5254835"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73"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74" name="TextBox 73"/>
          <p:cNvSpPr txBox="1"/>
          <p:nvPr/>
        </p:nvSpPr>
        <p:spPr>
          <a:xfrm>
            <a:off x="3937887"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20532</a:t>
            </a:r>
          </a:p>
        </p:txBody>
      </p:sp>
      <p:sp>
        <p:nvSpPr>
          <p:cNvPr id="75" name="TextBox 74"/>
          <p:cNvSpPr txBox="1"/>
          <p:nvPr/>
        </p:nvSpPr>
        <p:spPr>
          <a:xfrm>
            <a:off x="5769511"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20533</a:t>
            </a:r>
          </a:p>
        </p:txBody>
      </p:sp>
      <p:sp>
        <p:nvSpPr>
          <p:cNvPr id="76" name="TextBox 75"/>
          <p:cNvSpPr txBox="1"/>
          <p:nvPr/>
        </p:nvSpPr>
        <p:spPr>
          <a:xfrm>
            <a:off x="3937887"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532</a:t>
            </a:r>
            <a:endParaRPr lang="en-US" sz="3600" spc="-15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endParaRPr>
          </a:p>
        </p:txBody>
      </p:sp>
      <p:sp>
        <p:nvSpPr>
          <p:cNvPr id="78" name="TextBox 77"/>
          <p:cNvSpPr txBox="1"/>
          <p:nvPr/>
        </p:nvSpPr>
        <p:spPr>
          <a:xfrm>
            <a:off x="5769511"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533</a:t>
            </a:r>
            <a:endParaRPr lang="en-US" sz="3600" spc="-15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endParaRPr>
          </a:p>
        </p:txBody>
      </p:sp>
      <p:sp>
        <p:nvSpPr>
          <p:cNvPr id="80" name="TextBox 79"/>
          <p:cNvSpPr txBox="1"/>
          <p:nvPr/>
        </p:nvSpPr>
        <p:spPr>
          <a:xfrm>
            <a:off x="7601134"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rPr>
              <a:t>534</a:t>
            </a:r>
            <a:endParaRPr lang="en-US" sz="3600" spc="-150" dirty="0">
              <a:gradFill>
                <a:gsLst>
                  <a:gs pos="0">
                    <a:srgbClr val="FFFFFF">
                      <a:lumMod val="75000"/>
                      <a:lumOff val="25000"/>
                    </a:srgbClr>
                  </a:gs>
                  <a:gs pos="80000">
                    <a:srgbClr val="FFFFFF">
                      <a:lumMod val="65000"/>
                      <a:lumOff val="35000"/>
                    </a:srgbClr>
                  </a:gs>
                </a:gsLst>
                <a:lin ang="16200000" scaled="0"/>
              </a:gradFill>
              <a:latin typeface="Segoe UI Light"/>
              <a:ea typeface="Segoe UI" pitchFamily="34" charset="0"/>
              <a:cs typeface="Segoe UI" pitchFamily="34" charset="0"/>
            </a:endParaRPr>
          </a:p>
        </p:txBody>
      </p:sp>
      <p:sp>
        <p:nvSpPr>
          <p:cNvPr id="81" name="TextBox 80"/>
          <p:cNvSpPr txBox="1"/>
          <p:nvPr/>
        </p:nvSpPr>
        <p:spPr>
          <a:xfrm>
            <a:off x="2106263" y="4322802"/>
            <a:ext cx="1437037"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
        <p:nvSpPr>
          <p:cNvPr id="87" name="TextBox 86"/>
          <p:cNvSpPr txBox="1"/>
          <p:nvPr/>
        </p:nvSpPr>
        <p:spPr>
          <a:xfrm>
            <a:off x="5769511" y="4322802"/>
            <a:ext cx="1626600"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Tree>
    <p:extLst>
      <p:ext uri="{BB962C8B-B14F-4D97-AF65-F5344CB8AC3E}">
        <p14:creationId xmlns:p14="http://schemas.microsoft.com/office/powerpoint/2010/main" val="339365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4"/>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5"/>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grpSp>
        <p:nvGrpSpPr>
          <p:cNvPr id="3" name="Group 2"/>
          <p:cNvGrpSpPr/>
          <p:nvPr/>
        </p:nvGrpSpPr>
        <p:grpSpPr>
          <a:xfrm>
            <a:off x="5997643" y="3946350"/>
            <a:ext cx="5481393" cy="2734059"/>
            <a:chOff x="5997643" y="3946350"/>
            <a:chExt cx="5481393"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97643" y="5766010"/>
              <a:ext cx="5481393"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7"/>
                </a:rPr>
                <a:t>http</a:t>
              </a:r>
              <a:r>
                <a:rPr lang="en-US" dirty="0" smtClean="0">
                  <a:solidFill>
                    <a:srgbClr val="FFFFFF"/>
                  </a:solidFill>
                  <a:hlinkClick r:id="rId7"/>
                </a:rPr>
                <a:t>://developer.microsoft.com </a:t>
              </a:r>
              <a:endParaRPr lang="en-US" dirty="0">
                <a:solidFill>
                  <a:srgbClr val="FFFFFF"/>
                </a:solidFill>
              </a:endParaRPr>
            </a:p>
          </p:txBody>
        </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59951809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102052850"/>
      </p:ext>
    </p:extLst>
  </p:cSld>
  <p:clrMapOvr>
    <a:masterClrMapping/>
  </p:clrMapOvr>
  <p:transition spd="slow">
    <p:pu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1389279"/>
      </p:ext>
    </p:extLst>
  </p:cSld>
  <p:clrMapOvr>
    <a:masterClrMapping/>
  </p:clrMapOvr>
  <p:transition spd="slow">
    <p:pu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892817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ctr"/>
            <a:r>
              <a:rPr lang="en-US" dirty="0" smtClean="0">
                <a:solidFill>
                  <a:srgbClr val="0070C0"/>
                </a:solidFill>
              </a:rPr>
              <a:t>Dell + Storage Spaces Solutions  </a:t>
            </a:r>
            <a:endParaRPr lang="en-US" dirty="0">
              <a:solidFill>
                <a:srgbClr val="0070C0"/>
              </a:solidFill>
            </a:endParaRPr>
          </a:p>
        </p:txBody>
      </p:sp>
      <p:sp>
        <p:nvSpPr>
          <p:cNvPr id="6" name="Text Placeholder 5"/>
          <p:cNvSpPr>
            <a:spLocks noGrp="1"/>
          </p:cNvSpPr>
          <p:nvPr>
            <p:ph type="body" sz="quarter" idx="11"/>
          </p:nvPr>
        </p:nvSpPr>
        <p:spPr>
          <a:xfrm>
            <a:off x="0" y="1363662"/>
            <a:ext cx="12436475" cy="5478423"/>
          </a:xfrm>
        </p:spPr>
        <p:txBody>
          <a:bodyPr>
            <a:normAutofit lnSpcReduction="10000"/>
          </a:bodyPr>
          <a:lstStyle/>
          <a:p>
            <a:pPr algn="ctr"/>
            <a:r>
              <a:rPr lang="en-US" sz="4400" dirty="0">
                <a:solidFill>
                  <a:srgbClr val="0070C0"/>
                </a:solidFill>
              </a:rPr>
              <a:t>Background</a:t>
            </a:r>
          </a:p>
          <a:p>
            <a:pPr algn="ctr"/>
            <a:r>
              <a:rPr lang="en-GB" sz="3600" dirty="0" smtClean="0"/>
              <a:t>Software Defined  Storage, Network and Compute running on</a:t>
            </a:r>
          </a:p>
          <a:p>
            <a:pPr algn="ctr"/>
            <a:r>
              <a:rPr lang="en-GB" sz="4400" dirty="0" smtClean="0">
                <a:solidFill>
                  <a:srgbClr val="0070C0"/>
                </a:solidFill>
              </a:rPr>
              <a:t>Dell Platforms – Providing for…</a:t>
            </a:r>
          </a:p>
          <a:p>
            <a:pPr marL="742950" indent="-742950">
              <a:buFont typeface="+mj-lt"/>
              <a:buAutoNum type="arabicPeriod"/>
            </a:pPr>
            <a:r>
              <a:rPr lang="en-GB" sz="3600" dirty="0" smtClean="0"/>
              <a:t>Windows 2003  Migrations to  Private Cloud</a:t>
            </a:r>
          </a:p>
          <a:p>
            <a:pPr marL="742950" indent="-742950">
              <a:buFont typeface="+mj-lt"/>
              <a:buAutoNum type="arabicPeriod"/>
            </a:pPr>
            <a:r>
              <a:rPr lang="en-GB" sz="3600" dirty="0" smtClean="0"/>
              <a:t>Consolidation of Operating systems to Private Cloud</a:t>
            </a:r>
          </a:p>
          <a:p>
            <a:pPr marL="742950" indent="-742950">
              <a:buFont typeface="+mj-lt"/>
              <a:buAutoNum type="arabicPeriod"/>
            </a:pPr>
            <a:r>
              <a:rPr lang="en-GB" sz="3600" dirty="0" smtClean="0"/>
              <a:t>Automation of the Data Centre</a:t>
            </a:r>
          </a:p>
          <a:p>
            <a:pPr marL="742950" indent="-742950">
              <a:buFont typeface="+mj-lt"/>
              <a:buAutoNum type="arabicPeriod"/>
            </a:pPr>
            <a:r>
              <a:rPr lang="en-GB" sz="3600" dirty="0" smtClean="0"/>
              <a:t>Simple Enablement to Azure Public Cloud </a:t>
            </a:r>
          </a:p>
          <a:p>
            <a:pPr marL="742950" indent="-742950">
              <a:buFont typeface="+mj-lt"/>
              <a:buAutoNum type="arabicPeriod"/>
            </a:pPr>
            <a:r>
              <a:rPr lang="en-GB" sz="3600" dirty="0" smtClean="0"/>
              <a:t>Addresses solution space for SMB, Enterprise and </a:t>
            </a:r>
            <a:r>
              <a:rPr lang="en-GB" sz="3600" dirty="0" err="1" smtClean="0"/>
              <a:t>Hoster’s</a:t>
            </a:r>
            <a:r>
              <a:rPr lang="en-GB" sz="3600" dirty="0" smtClean="0"/>
              <a:t> </a:t>
            </a:r>
          </a:p>
          <a:p>
            <a:pPr marL="742950" indent="-742950">
              <a:buFont typeface="+mj-lt"/>
              <a:buAutoNum type="arabicPeriod"/>
            </a:pPr>
            <a:r>
              <a:rPr lang="en-GB" sz="3600" dirty="0" smtClean="0"/>
              <a:t>Leverage’s the joint Dell and Microsoft learnings</a:t>
            </a:r>
          </a:p>
        </p:txBody>
      </p:sp>
    </p:spTree>
    <p:extLst>
      <p:ext uri="{BB962C8B-B14F-4D97-AF65-F5344CB8AC3E}">
        <p14:creationId xmlns:p14="http://schemas.microsoft.com/office/powerpoint/2010/main" val="107372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ctr"/>
            <a:r>
              <a:rPr lang="en-US" dirty="0" smtClean="0">
                <a:solidFill>
                  <a:srgbClr val="0070C0"/>
                </a:solidFill>
              </a:rPr>
              <a:t>Dell + Storage Spaces Solutions </a:t>
            </a:r>
            <a:endParaRPr lang="en-US" dirty="0">
              <a:solidFill>
                <a:srgbClr val="0070C0"/>
              </a:solidFill>
            </a:endParaRPr>
          </a:p>
        </p:txBody>
      </p:sp>
      <p:sp>
        <p:nvSpPr>
          <p:cNvPr id="6" name="Text Placeholder 5"/>
          <p:cNvSpPr>
            <a:spLocks noGrp="1"/>
          </p:cNvSpPr>
          <p:nvPr>
            <p:ph type="body" sz="quarter" idx="11"/>
          </p:nvPr>
        </p:nvSpPr>
        <p:spPr>
          <a:xfrm>
            <a:off x="0" y="951073"/>
            <a:ext cx="12436475" cy="5478423"/>
          </a:xfrm>
        </p:spPr>
        <p:txBody>
          <a:bodyPr lIns="365760" rIns="274320">
            <a:noAutofit/>
          </a:bodyPr>
          <a:lstStyle/>
          <a:p>
            <a:r>
              <a:rPr lang="en-US" sz="2800" dirty="0" smtClean="0">
                <a:solidFill>
                  <a:schemeClr val="bg2"/>
                </a:solidFill>
              </a:rPr>
              <a:t>Background</a:t>
            </a:r>
          </a:p>
          <a:p>
            <a:endParaRPr lang="en-US" sz="2800" dirty="0">
              <a:solidFill>
                <a:schemeClr val="bg2"/>
              </a:solidFill>
            </a:endParaRPr>
          </a:p>
          <a:p>
            <a:pPr>
              <a:spcBef>
                <a:spcPts val="0"/>
              </a:spcBef>
            </a:pPr>
            <a:r>
              <a:rPr lang="en-GB" sz="2600" dirty="0" smtClean="0"/>
              <a:t>Leverages Dell tested and customer proven software &amp; hardware configurations</a:t>
            </a:r>
          </a:p>
          <a:p>
            <a:pPr>
              <a:spcBef>
                <a:spcPts val="0"/>
              </a:spcBef>
            </a:pPr>
            <a:endParaRPr lang="en-GB" sz="2600" dirty="0"/>
          </a:p>
          <a:p>
            <a:pPr>
              <a:spcBef>
                <a:spcPts val="0"/>
              </a:spcBef>
            </a:pPr>
            <a:r>
              <a:rPr lang="en-GB" sz="2600" dirty="0" smtClean="0"/>
              <a:t>Windows 2012 R2 Hyper-V and Storage Spaces certified JBOD’s and Compute</a:t>
            </a:r>
          </a:p>
          <a:p>
            <a:pPr>
              <a:spcBef>
                <a:spcPts val="0"/>
              </a:spcBef>
            </a:pPr>
            <a:endParaRPr lang="en-GB" sz="2600" dirty="0" smtClean="0"/>
          </a:p>
          <a:p>
            <a:pPr>
              <a:spcBef>
                <a:spcPts val="0"/>
              </a:spcBef>
            </a:pPr>
            <a:r>
              <a:rPr lang="en-GB" sz="2600" dirty="0" smtClean="0"/>
              <a:t>Prescribed SAS configurations with validated drivers, bios and firmware versions</a:t>
            </a:r>
          </a:p>
          <a:p>
            <a:pPr>
              <a:spcBef>
                <a:spcPts val="0"/>
              </a:spcBef>
            </a:pPr>
            <a:endParaRPr lang="en-GB" sz="2600" dirty="0"/>
          </a:p>
          <a:p>
            <a:pPr>
              <a:spcBef>
                <a:spcPts val="0"/>
              </a:spcBef>
            </a:pPr>
            <a:r>
              <a:rPr lang="en-GB" sz="2600" dirty="0" smtClean="0"/>
              <a:t>A bill of materials providing a well tested and validated set of configurations for </a:t>
            </a:r>
            <a:br>
              <a:rPr lang="en-GB" sz="2600" dirty="0" smtClean="0"/>
            </a:br>
            <a:r>
              <a:rPr lang="en-GB" sz="2600" dirty="0" smtClean="0"/>
              <a:t>scale, resiliency and stability</a:t>
            </a:r>
          </a:p>
          <a:p>
            <a:endParaRPr lang="en-GB" sz="2400" dirty="0"/>
          </a:p>
          <a:p>
            <a:pPr marL="571500" indent="-571500">
              <a:buFont typeface="Arial" panose="020B0604020202020204" pitchFamily="34" charset="0"/>
              <a:buChar char="•"/>
            </a:pPr>
            <a:endParaRPr lang="en-GB" sz="2400" dirty="0" smtClean="0">
              <a:solidFill>
                <a:srgbClr val="FFFF00"/>
              </a:solidFill>
            </a:endParaRPr>
          </a:p>
          <a:p>
            <a:pPr algn="ctr"/>
            <a:r>
              <a:rPr lang="en-GB" sz="2400" dirty="0" smtClean="0">
                <a:solidFill>
                  <a:srgbClr val="FFFF00"/>
                </a:solidFill>
              </a:rPr>
              <a:t>A Dell Storage Appliance approach to Storage </a:t>
            </a:r>
            <a:r>
              <a:rPr lang="en-GB" sz="2400" dirty="0">
                <a:solidFill>
                  <a:srgbClr val="FFFF00"/>
                </a:solidFill>
              </a:rPr>
              <a:t>S</a:t>
            </a:r>
            <a:r>
              <a:rPr lang="en-GB" sz="2400" dirty="0" smtClean="0">
                <a:solidFill>
                  <a:srgbClr val="FFFF00"/>
                </a:solidFill>
              </a:rPr>
              <a:t>paces</a:t>
            </a:r>
            <a:r>
              <a:rPr lang="en-GB" sz="2400" dirty="0" smtClean="0">
                <a:solidFill>
                  <a:srgbClr val="0070C0"/>
                </a:solidFill>
              </a:rPr>
              <a:t> </a:t>
            </a:r>
          </a:p>
          <a:p>
            <a:r>
              <a:rPr lang="en-GB" sz="2400" dirty="0" smtClean="0"/>
              <a:t> </a:t>
            </a:r>
            <a:endParaRPr lang="en-GB" sz="2800" dirty="0"/>
          </a:p>
        </p:txBody>
      </p:sp>
    </p:spTree>
    <p:extLst>
      <p:ext uri="{BB962C8B-B14F-4D97-AF65-F5344CB8AC3E}">
        <p14:creationId xmlns:p14="http://schemas.microsoft.com/office/powerpoint/2010/main" val="308587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Spaces-Based SDS: Overview</a:t>
            </a:r>
            <a:endParaRPr lang="en-US" dirty="0"/>
          </a:p>
        </p:txBody>
      </p:sp>
      <p:sp>
        <p:nvSpPr>
          <p:cNvPr id="6" name="Text Placeholder 5"/>
          <p:cNvSpPr>
            <a:spLocks noGrp="1"/>
          </p:cNvSpPr>
          <p:nvPr>
            <p:ph type="body" sz="quarter" idx="11"/>
          </p:nvPr>
        </p:nvSpPr>
        <p:spPr>
          <a:xfrm>
            <a:off x="274639" y="951073"/>
            <a:ext cx="11889564" cy="5478423"/>
          </a:xfrm>
        </p:spPr>
        <p:txBody>
          <a:bodyPr>
            <a:normAutofit/>
          </a:bodyPr>
          <a:lstStyle/>
          <a:p>
            <a:r>
              <a:rPr lang="en-US" sz="4100" dirty="0">
                <a:solidFill>
                  <a:schemeClr val="bg2"/>
                </a:solidFill>
              </a:rPr>
              <a:t>Background</a:t>
            </a:r>
          </a:p>
          <a:p>
            <a:pPr lvl="1"/>
            <a:r>
              <a:rPr lang="en-US" dirty="0" smtClean="0"/>
              <a:t>Layers multiple Microsoft technologies into a resilient and highly scalable storage stack</a:t>
            </a:r>
          </a:p>
          <a:p>
            <a:pPr lvl="1"/>
            <a:r>
              <a:rPr lang="en-US" dirty="0" smtClean="0"/>
              <a:t>Allows for a disaggregated architecture with a true separation between compute and storage services</a:t>
            </a:r>
          </a:p>
          <a:p>
            <a:r>
              <a:rPr lang="en-US" sz="2000" dirty="0">
                <a:solidFill>
                  <a:schemeClr val="bg2"/>
                </a:solidFill>
              </a:rPr>
              <a:t>Key Technologies</a:t>
            </a:r>
          </a:p>
          <a:p>
            <a:pPr lvl="1">
              <a:spcBef>
                <a:spcPts val="600"/>
              </a:spcBef>
            </a:pPr>
            <a:r>
              <a:rPr lang="en-US" dirty="0">
                <a:solidFill>
                  <a:srgbClr val="0070C0"/>
                </a:solidFill>
              </a:rPr>
              <a:t>Storage </a:t>
            </a:r>
            <a:r>
              <a:rPr lang="en-US" dirty="0" smtClean="0">
                <a:solidFill>
                  <a:srgbClr val="0070C0"/>
                </a:solidFill>
              </a:rPr>
              <a:t>Space</a:t>
            </a:r>
            <a:r>
              <a:rPr lang="en-US" dirty="0">
                <a:solidFill>
                  <a:srgbClr val="0070C0"/>
                </a:solidFill>
              </a:rPr>
              <a:t>s: </a:t>
            </a:r>
            <a:r>
              <a:rPr lang="en-US" dirty="0" smtClean="0"/>
              <a:t>Software Defined Storage technology combining resiliency with performance</a:t>
            </a:r>
          </a:p>
          <a:p>
            <a:pPr lvl="1">
              <a:spcBef>
                <a:spcPts val="600"/>
              </a:spcBef>
            </a:pPr>
            <a:r>
              <a:rPr lang="en-US" dirty="0" smtClean="0">
                <a:solidFill>
                  <a:srgbClr val="0070C0"/>
                </a:solidFill>
              </a:rPr>
              <a:t>Failover </a:t>
            </a:r>
            <a:r>
              <a:rPr lang="en-US" dirty="0">
                <a:solidFill>
                  <a:srgbClr val="0070C0"/>
                </a:solidFill>
              </a:rPr>
              <a:t>Clustering: </a:t>
            </a:r>
            <a:r>
              <a:rPr lang="en-US" dirty="0" smtClean="0"/>
              <a:t>Highly available Storage access for  Hyper-v, SQL , VDI backup/Archival workloads</a:t>
            </a:r>
          </a:p>
          <a:p>
            <a:pPr lvl="1">
              <a:spcBef>
                <a:spcPts val="600"/>
              </a:spcBef>
            </a:pPr>
            <a:r>
              <a:rPr lang="en-US" dirty="0" smtClean="0">
                <a:solidFill>
                  <a:srgbClr val="0070C0"/>
                </a:solidFill>
              </a:rPr>
              <a:t>Scale-Out File Server (SOFS) and Cluster Shared Volumes (CSV):</a:t>
            </a:r>
            <a:r>
              <a:rPr lang="en-US" dirty="0" smtClean="0">
                <a:solidFill>
                  <a:srgbClr val="FF0000"/>
                </a:solidFill>
              </a:rPr>
              <a:t> </a:t>
            </a:r>
            <a:r>
              <a:rPr lang="en-US" dirty="0" smtClean="0"/>
              <a:t>Scalable and unified storage access Providing Synchronous and Continuous access for all  SMBv3.0 supported workloads.</a:t>
            </a:r>
          </a:p>
          <a:p>
            <a:pPr lvl="1">
              <a:spcBef>
                <a:spcPts val="600"/>
              </a:spcBef>
            </a:pPr>
            <a:r>
              <a:rPr lang="en-US" dirty="0" smtClean="0">
                <a:solidFill>
                  <a:srgbClr val="0070C0"/>
                </a:solidFill>
              </a:rPr>
              <a:t>SMBV3.0:</a:t>
            </a:r>
            <a:r>
              <a:rPr lang="en-US" dirty="0" smtClean="0">
                <a:solidFill>
                  <a:srgbClr val="FF0000"/>
                </a:solidFill>
              </a:rPr>
              <a:t> </a:t>
            </a:r>
            <a:r>
              <a:rPr lang="en-US" dirty="0" smtClean="0"/>
              <a:t>Resilient and performant leveraging SMB Multichannel, SMB Direct, and SMB Client Redirection</a:t>
            </a:r>
          </a:p>
          <a:p>
            <a:pPr lvl="1"/>
            <a:r>
              <a:rPr lang="en-US" dirty="0" smtClean="0">
                <a:solidFill>
                  <a:srgbClr val="0070C0"/>
                </a:solidFill>
              </a:rPr>
              <a:t>System Center, PowerShell and In-box Windows </a:t>
            </a:r>
            <a:r>
              <a:rPr lang="en-US" dirty="0">
                <a:solidFill>
                  <a:srgbClr val="0070C0"/>
                </a:solidFill>
              </a:rPr>
              <a:t>Tooling: </a:t>
            </a:r>
            <a:r>
              <a:rPr lang="en-US" dirty="0" smtClean="0"/>
              <a:t>Management/configuration/troubleshooting</a:t>
            </a:r>
          </a:p>
          <a:p>
            <a:r>
              <a:rPr lang="en-US" sz="3800" dirty="0">
                <a:solidFill>
                  <a:schemeClr val="bg2"/>
                </a:solidFill>
              </a:rPr>
              <a:t>Value Proposition</a:t>
            </a:r>
          </a:p>
          <a:p>
            <a:pPr lvl="1"/>
            <a:r>
              <a:rPr lang="en-US" dirty="0" smtClean="0"/>
              <a:t>Flexible</a:t>
            </a:r>
            <a:r>
              <a:rPr lang="en-US" dirty="0"/>
              <a:t>, low-cost storage solutions based entirely on </a:t>
            </a:r>
            <a:r>
              <a:rPr lang="en-US" dirty="0" smtClean="0">
                <a:solidFill>
                  <a:srgbClr val="0070C0"/>
                </a:solidFill>
              </a:rPr>
              <a:t>Dell</a:t>
            </a:r>
            <a:r>
              <a:rPr lang="en-US" dirty="0" smtClean="0"/>
              <a:t> optimized hardware </a:t>
            </a:r>
            <a:r>
              <a:rPr lang="en-US" dirty="0"/>
              <a:t>and Microsoft software</a:t>
            </a:r>
          </a:p>
        </p:txBody>
      </p:sp>
    </p:spTree>
    <p:extLst>
      <p:ext uri="{BB962C8B-B14F-4D97-AF65-F5344CB8AC3E}">
        <p14:creationId xmlns:p14="http://schemas.microsoft.com/office/powerpoint/2010/main" val="128029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544"/>
            <a:ext cx="12436475" cy="870430"/>
          </a:xfrm>
        </p:spPr>
        <p:txBody>
          <a:bodyPr>
            <a:noAutofit/>
          </a:bodyPr>
          <a:lstStyle/>
          <a:p>
            <a:pPr algn="ctr"/>
            <a:r>
              <a:rPr lang="en-US" sz="4000" b="1" dirty="0"/>
              <a:t>Certified JBOD enclosures for Windows Server 2012 R2 Storage Spaces</a:t>
            </a:r>
          </a:p>
        </p:txBody>
      </p:sp>
      <p:pic>
        <p:nvPicPr>
          <p:cNvPr id="23"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362253" y="2201118"/>
            <a:ext cx="1152129" cy="1248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7632847" y="2513052"/>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PowerVault </a:t>
            </a:r>
            <a:r>
              <a:rPr lang="en-US" b="1" dirty="0" smtClean="0">
                <a:solidFill>
                  <a:srgbClr val="006699"/>
                </a:solidFill>
              </a:rPr>
              <a:t>MD1400</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-12GB SAS</a:t>
            </a:r>
            <a:endParaRPr lang="en-US" dirty="0">
              <a:solidFill>
                <a:srgbClr val="68217A">
                  <a:lumMod val="50000"/>
                </a:srgbClr>
              </a:solidFill>
            </a:endParaRPr>
          </a:p>
        </p:txBody>
      </p:sp>
      <p:sp>
        <p:nvSpPr>
          <p:cNvPr id="25" name="TextBox 24"/>
          <p:cNvSpPr txBox="1"/>
          <p:nvPr/>
        </p:nvSpPr>
        <p:spPr>
          <a:xfrm>
            <a:off x="3265909" y="6449590"/>
            <a:ext cx="7129481" cy="347172"/>
          </a:xfrm>
          <a:prstGeom prst="rect">
            <a:avLst/>
          </a:prstGeom>
          <a:noFill/>
        </p:spPr>
        <p:txBody>
          <a:bodyPr wrap="square" lIns="124358" tIns="62179" rIns="124358" bIns="62179" rtlCol="0">
            <a:spAutoFit/>
          </a:bodyPr>
          <a:lstStyle/>
          <a:p>
            <a:pPr>
              <a:lnSpc>
                <a:spcPct val="90000"/>
              </a:lnSpc>
              <a:spcBef>
                <a:spcPts val="816"/>
              </a:spcBef>
              <a:buClr>
                <a:srgbClr val="505050"/>
              </a:buClr>
            </a:pPr>
            <a:r>
              <a:rPr lang="en-US" sz="1600" dirty="0">
                <a:solidFill>
                  <a:srgbClr val="442359"/>
                </a:solidFill>
                <a:hlinkClick r:id="rId4"/>
              </a:rPr>
              <a:t>Windows Server Catalog &gt; Hardware &gt; Storage &gt; Storage Spaces &gt; Dell</a:t>
            </a:r>
            <a:endParaRPr lang="en-US" sz="1600" dirty="0">
              <a:solidFill>
                <a:srgbClr val="442359"/>
              </a:solidFill>
            </a:endParaRPr>
          </a:p>
        </p:txBody>
      </p:sp>
      <p:pic>
        <p:nvPicPr>
          <p:cNvPr id="26"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362253" y="3617377"/>
            <a:ext cx="1152129" cy="124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7632847" y="3881204"/>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PowerVault </a:t>
            </a:r>
            <a:r>
              <a:rPr lang="en-US" b="1" dirty="0" smtClean="0">
                <a:solidFill>
                  <a:srgbClr val="006699"/>
                </a:solidFill>
              </a:rPr>
              <a:t>MD1420</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-12GB SAS</a:t>
            </a:r>
            <a:endParaRPr lang="en-US" dirty="0">
              <a:solidFill>
                <a:srgbClr val="68217A">
                  <a:lumMod val="50000"/>
                </a:srgbClr>
              </a:solidFill>
            </a:endParaRPr>
          </a:p>
        </p:txBody>
      </p:sp>
      <p:sp>
        <p:nvSpPr>
          <p:cNvPr id="37" name="Title 1"/>
          <p:cNvSpPr txBox="1">
            <a:spLocks/>
          </p:cNvSpPr>
          <p:nvPr/>
        </p:nvSpPr>
        <p:spPr>
          <a:xfrm>
            <a:off x="826836" y="1186672"/>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654991" y="1402696"/>
            <a:ext cx="10792001" cy="65440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4000" b="1" dirty="0" smtClean="0">
                <a:solidFill>
                  <a:srgbClr val="FFFFFF"/>
                </a:solidFill>
              </a:rPr>
              <a:t>Windows Server Catalog </a:t>
            </a:r>
            <a:endParaRPr lang="en-GB" sz="4000" b="1" dirty="0">
              <a:solidFill>
                <a:srgbClr val="FFFFFF"/>
              </a:solidFill>
            </a:endParaRPr>
          </a:p>
        </p:txBody>
      </p:sp>
      <p:sp>
        <p:nvSpPr>
          <p:cNvPr id="17" name="TextBox 16"/>
          <p:cNvSpPr txBox="1"/>
          <p:nvPr/>
        </p:nvSpPr>
        <p:spPr>
          <a:xfrm>
            <a:off x="5642173" y="5249356"/>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PowerVault </a:t>
            </a:r>
            <a:r>
              <a:rPr lang="en-US" b="1" dirty="0" smtClean="0">
                <a:solidFill>
                  <a:srgbClr val="006699"/>
                </a:solidFill>
              </a:rPr>
              <a:t>MD3060E</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a:t>
            </a:r>
            <a:r>
              <a:rPr lang="en-US" dirty="0">
                <a:solidFill>
                  <a:srgbClr val="68217A">
                    <a:lumMod val="50000"/>
                  </a:srgbClr>
                </a:solidFill>
              </a:rPr>
              <a:t>Dell </a:t>
            </a:r>
            <a:r>
              <a:rPr lang="en-US" dirty="0" smtClean="0">
                <a:solidFill>
                  <a:srgbClr val="68217A">
                    <a:lumMod val="50000"/>
                  </a:srgbClr>
                </a:solidFill>
              </a:rPr>
              <a:t>Inc   -6GB SAS</a:t>
            </a:r>
            <a:endParaRPr lang="en-US" dirty="0">
              <a:solidFill>
                <a:srgbClr val="68217A">
                  <a:lumMod val="50000"/>
                </a:srgbClr>
              </a:solidFill>
            </a:endParaRPr>
          </a:p>
        </p:txBody>
      </p:sp>
      <p:pic>
        <p:nvPicPr>
          <p:cNvPr id="1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041773" y="2211047"/>
            <a:ext cx="1152129" cy="1248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3312367" y="2513052"/>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smtClean="0">
                <a:solidFill>
                  <a:srgbClr val="006699"/>
                </a:solidFill>
              </a:rPr>
              <a:t>PowerVault MD1200</a:t>
            </a:r>
            <a:endParaRPr lang="en-US" b="1" dirty="0">
              <a:solidFill>
                <a:srgbClr val="006699"/>
              </a:solidFill>
            </a:endParaRPr>
          </a:p>
          <a:p>
            <a:pPr>
              <a:lnSpc>
                <a:spcPct val="90000"/>
              </a:lnSpc>
              <a:buClr>
                <a:srgbClr val="505050"/>
              </a:buClr>
            </a:pPr>
            <a:r>
              <a:rPr lang="en-US" dirty="0">
                <a:solidFill>
                  <a:srgbClr val="68217A">
                    <a:lumMod val="50000"/>
                  </a:srgbClr>
                </a:solidFill>
              </a:rPr>
              <a:t>By Dell </a:t>
            </a:r>
            <a:r>
              <a:rPr lang="en-US" dirty="0" smtClean="0">
                <a:solidFill>
                  <a:srgbClr val="68217A">
                    <a:lumMod val="50000"/>
                  </a:srgbClr>
                </a:solidFill>
              </a:rPr>
              <a:t>Inc    - 6GB SAS</a:t>
            </a:r>
            <a:endParaRPr lang="en-US" dirty="0">
              <a:solidFill>
                <a:srgbClr val="68217A">
                  <a:lumMod val="50000"/>
                </a:srgbClr>
              </a:solidFill>
            </a:endParaRPr>
          </a:p>
        </p:txBody>
      </p:sp>
      <p:pic>
        <p:nvPicPr>
          <p:cNvPr id="2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041773" y="3617377"/>
            <a:ext cx="1152129" cy="124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3312367" y="3881204"/>
            <a:ext cx="2689846" cy="624170"/>
          </a:xfrm>
          <a:prstGeom prst="rect">
            <a:avLst/>
          </a:prstGeom>
          <a:solidFill>
            <a:schemeClr val="tx1">
              <a:lumMod val="95000"/>
            </a:schemeClr>
          </a:solidFill>
        </p:spPr>
        <p:txBody>
          <a:bodyPr wrap="square" lIns="124358" tIns="62179" rIns="124358" bIns="62179" rtlCol="0">
            <a:spAutoFit/>
          </a:bodyPr>
          <a:lstStyle/>
          <a:p>
            <a:pPr>
              <a:lnSpc>
                <a:spcPct val="90000"/>
              </a:lnSpc>
              <a:buClr>
                <a:srgbClr val="505050"/>
              </a:buClr>
            </a:pPr>
            <a:r>
              <a:rPr lang="en-US" b="1" dirty="0">
                <a:solidFill>
                  <a:srgbClr val="006699"/>
                </a:solidFill>
              </a:rPr>
              <a:t>PowerVault </a:t>
            </a:r>
            <a:r>
              <a:rPr lang="en-US" b="1" dirty="0" smtClean="0">
                <a:solidFill>
                  <a:srgbClr val="006699"/>
                </a:solidFill>
              </a:rPr>
              <a:t>MD1220</a:t>
            </a:r>
            <a:endParaRPr lang="en-US" b="1" dirty="0">
              <a:solidFill>
                <a:srgbClr val="006699"/>
              </a:solidFill>
            </a:endParaRPr>
          </a:p>
          <a:p>
            <a:pPr>
              <a:lnSpc>
                <a:spcPct val="90000"/>
              </a:lnSpc>
              <a:buClr>
                <a:srgbClr val="505050"/>
              </a:buClr>
            </a:pPr>
            <a:r>
              <a:rPr lang="en-US" dirty="0" smtClean="0">
                <a:solidFill>
                  <a:srgbClr val="68217A">
                    <a:lumMod val="50000"/>
                  </a:srgbClr>
                </a:solidFill>
              </a:rPr>
              <a:t>By Dell Inc   - 6GB SAS</a:t>
            </a:r>
            <a:endParaRPr lang="en-US" dirty="0">
              <a:solidFill>
                <a:srgbClr val="68217A">
                  <a:lumMod val="50000"/>
                </a:srgbClr>
              </a:solidFill>
            </a:endParaRPr>
          </a:p>
        </p:txBody>
      </p:sp>
      <p:pic>
        <p:nvPicPr>
          <p:cNvPr id="29"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346029" y="4986096"/>
            <a:ext cx="1152129" cy="117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5910634"/>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544"/>
            <a:ext cx="12436475" cy="870430"/>
          </a:xfrm>
        </p:spPr>
        <p:txBody>
          <a:bodyPr>
            <a:noAutofit/>
          </a:bodyPr>
          <a:lstStyle/>
          <a:p>
            <a:pPr algn="ctr"/>
            <a:r>
              <a:rPr lang="en-US" sz="4400" b="1" dirty="0" smtClean="0"/>
              <a:t>Dell  MD1200/MD1200  JBOD enclosure ‘s</a:t>
            </a:r>
            <a:endParaRPr lang="en-US" sz="4400" b="1" dirty="0"/>
          </a:p>
        </p:txBody>
      </p:sp>
      <p:sp>
        <p:nvSpPr>
          <p:cNvPr id="37" name="Title 1"/>
          <p:cNvSpPr txBox="1">
            <a:spLocks/>
          </p:cNvSpPr>
          <p:nvPr/>
        </p:nvSpPr>
        <p:spPr>
          <a:xfrm>
            <a:off x="826836" y="1186672"/>
            <a:ext cx="10792001" cy="87043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endParaRPr lang="en-GB" sz="4400" dirty="0">
              <a:gradFill>
                <a:gsLst>
                  <a:gs pos="1250">
                    <a:srgbClr val="FFFFFF"/>
                  </a:gs>
                  <a:gs pos="100000">
                    <a:srgbClr val="FFFFFF"/>
                  </a:gs>
                </a:gsLst>
                <a:lin ang="5400000" scaled="0"/>
              </a:gradFill>
            </a:endParaRPr>
          </a:p>
        </p:txBody>
      </p:sp>
      <p:sp>
        <p:nvSpPr>
          <p:cNvPr id="38" name="Title 1"/>
          <p:cNvSpPr txBox="1">
            <a:spLocks/>
          </p:cNvSpPr>
          <p:nvPr/>
        </p:nvSpPr>
        <p:spPr>
          <a:xfrm>
            <a:off x="-1" y="904974"/>
            <a:ext cx="5354141" cy="5976664"/>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292100" indent="-228600">
              <a:spcBef>
                <a:spcPts val="1800"/>
              </a:spcBef>
              <a:buFont typeface="Arial" panose="020B0604020202020204" pitchFamily="34" charset="0"/>
              <a:buChar char="•"/>
            </a:pPr>
            <a:r>
              <a:rPr lang="en-GB" sz="2400" spc="0" dirty="0" smtClean="0">
                <a:solidFill>
                  <a:srgbClr val="FFFFFF"/>
                </a:solidFill>
                <a:latin typeface="+mn-lt"/>
              </a:rPr>
              <a:t>Supported on 12G servers only</a:t>
            </a:r>
          </a:p>
          <a:p>
            <a:pPr marL="292100" indent="-228600">
              <a:spcBef>
                <a:spcPts val="1800"/>
              </a:spcBef>
              <a:buFont typeface="Arial" panose="020B0604020202020204" pitchFamily="34" charset="0"/>
              <a:buChar char="•"/>
            </a:pPr>
            <a:r>
              <a:rPr lang="en-GB" sz="2400" spc="0" dirty="0" smtClean="0">
                <a:solidFill>
                  <a:srgbClr val="FFFFFF"/>
                </a:solidFill>
                <a:latin typeface="+mn-lt"/>
              </a:rPr>
              <a:t>Requires  Dell  SAS  6GB/s HBA</a:t>
            </a:r>
          </a:p>
          <a:p>
            <a:pPr marL="292100" indent="-228600">
              <a:spcBef>
                <a:spcPts val="1800"/>
              </a:spcBef>
              <a:buFont typeface="Arial" panose="020B0604020202020204" pitchFamily="34" charset="0"/>
              <a:buChar char="•"/>
            </a:pPr>
            <a:r>
              <a:rPr lang="en-GB" sz="2400" spc="0" dirty="0" smtClean="0">
                <a:solidFill>
                  <a:srgbClr val="FFFFFF"/>
                </a:solidFill>
                <a:latin typeface="+mn-lt"/>
              </a:rPr>
              <a:t>2 </a:t>
            </a:r>
            <a:r>
              <a:rPr lang="en-GB" sz="2400" spc="0" dirty="0">
                <a:solidFill>
                  <a:srgbClr val="FFFFFF"/>
                </a:solidFill>
                <a:latin typeface="+mn-lt"/>
              </a:rPr>
              <a:t>x SAS controllers with 2</a:t>
            </a:r>
            <a:r>
              <a:rPr lang="en-GB" sz="2400" spc="0" dirty="0" smtClean="0">
                <a:solidFill>
                  <a:srgbClr val="FFFFFF"/>
                </a:solidFill>
                <a:latin typeface="+mn-lt"/>
              </a:rPr>
              <a:t> </a:t>
            </a:r>
            <a:r>
              <a:rPr lang="en-GB" sz="2400" spc="0" dirty="0">
                <a:solidFill>
                  <a:srgbClr val="FFFFFF"/>
                </a:solidFill>
                <a:latin typeface="+mn-lt"/>
              </a:rPr>
              <a:t>Ports </a:t>
            </a:r>
            <a:endParaRPr lang="en-GB" sz="2400" spc="0" dirty="0" smtClean="0">
              <a:solidFill>
                <a:srgbClr val="FFFFFF"/>
              </a:solidFill>
              <a:latin typeface="+mn-lt"/>
            </a:endParaRPr>
          </a:p>
          <a:p>
            <a:pPr marL="292100" indent="-228600">
              <a:spcBef>
                <a:spcPts val="1800"/>
              </a:spcBef>
              <a:buFont typeface="Arial" panose="020B0604020202020204" pitchFamily="34" charset="0"/>
              <a:buChar char="•"/>
            </a:pPr>
            <a:r>
              <a:rPr lang="en-GB" sz="2400" spc="0" dirty="0" smtClean="0">
                <a:solidFill>
                  <a:srgbClr val="FFFFFF"/>
                </a:solidFill>
                <a:latin typeface="+mn-lt"/>
              </a:rPr>
              <a:t>Supports 6GB SAS SSD’’s  (200GB,400GB,800GB, and  </a:t>
            </a:r>
            <a:br>
              <a:rPr lang="en-GB" sz="2400" spc="0" dirty="0" smtClean="0">
                <a:solidFill>
                  <a:srgbClr val="FFFFFF"/>
                </a:solidFill>
                <a:latin typeface="+mn-lt"/>
              </a:rPr>
            </a:br>
            <a:r>
              <a:rPr lang="en-GB" sz="2400" spc="0" dirty="0" smtClean="0">
                <a:solidFill>
                  <a:srgbClr val="FFFFFF"/>
                </a:solidFill>
                <a:latin typeface="+mn-lt"/>
              </a:rPr>
              <a:t>1 to 4TB 6GB SAS HDD’s  </a:t>
            </a:r>
          </a:p>
          <a:p>
            <a:pPr marL="292100" indent="-228600">
              <a:spcBef>
                <a:spcPts val="1800"/>
              </a:spcBef>
              <a:buFont typeface="Arial" panose="020B0604020202020204" pitchFamily="34" charset="0"/>
              <a:buChar char="•"/>
            </a:pPr>
            <a:r>
              <a:rPr lang="en-GB" sz="2400" spc="0" dirty="0" smtClean="0">
                <a:solidFill>
                  <a:srgbClr val="FFFFFF"/>
                </a:solidFill>
                <a:latin typeface="+mn-lt"/>
              </a:rPr>
              <a:t>Typical  MD1200 configuration is  </a:t>
            </a:r>
            <a:br>
              <a:rPr lang="en-GB" sz="2400" spc="0" dirty="0" smtClean="0">
                <a:solidFill>
                  <a:srgbClr val="FFFFFF"/>
                </a:solidFill>
                <a:latin typeface="+mn-lt"/>
              </a:rPr>
            </a:br>
            <a:r>
              <a:rPr lang="en-GB" sz="2400" spc="0" dirty="0" smtClean="0">
                <a:solidFill>
                  <a:srgbClr val="FFFFFF"/>
                </a:solidFill>
                <a:latin typeface="+mn-lt"/>
              </a:rPr>
              <a:t>2 x SSD’s and 10 x  4TB HDD’s </a:t>
            </a:r>
            <a:endParaRPr lang="en-GB" sz="2400" spc="0" dirty="0">
              <a:solidFill>
                <a:srgbClr val="FFFFFF"/>
              </a:solidFill>
              <a:latin typeface="+mn-lt"/>
            </a:endParaRPr>
          </a:p>
          <a:p>
            <a:pPr marL="292100" indent="-228600">
              <a:spcBef>
                <a:spcPts val="1800"/>
              </a:spcBef>
              <a:buFont typeface="Arial" panose="020B0604020202020204" pitchFamily="34" charset="0"/>
              <a:buChar char="•"/>
            </a:pPr>
            <a:r>
              <a:rPr lang="en-GB" sz="2400" spc="0" dirty="0">
                <a:solidFill>
                  <a:srgbClr val="FFFFFF"/>
                </a:solidFill>
                <a:latin typeface="+mn-lt"/>
              </a:rPr>
              <a:t>Typical  </a:t>
            </a:r>
            <a:r>
              <a:rPr lang="en-GB" sz="2400" spc="0" dirty="0" smtClean="0">
                <a:solidFill>
                  <a:srgbClr val="FFFFFF"/>
                </a:solidFill>
                <a:latin typeface="+mn-lt"/>
              </a:rPr>
              <a:t>MD1220 </a:t>
            </a:r>
            <a:r>
              <a:rPr lang="en-GB" sz="2400" spc="0" dirty="0">
                <a:solidFill>
                  <a:srgbClr val="FFFFFF"/>
                </a:solidFill>
                <a:latin typeface="+mn-lt"/>
              </a:rPr>
              <a:t>configuration </a:t>
            </a:r>
            <a:r>
              <a:rPr lang="en-GB" sz="2400" spc="0" dirty="0" smtClean="0">
                <a:solidFill>
                  <a:srgbClr val="FFFFFF"/>
                </a:solidFill>
                <a:latin typeface="+mn-lt"/>
              </a:rPr>
              <a:t>is  </a:t>
            </a:r>
            <a:br>
              <a:rPr lang="en-GB" sz="2400" spc="0" dirty="0" smtClean="0">
                <a:solidFill>
                  <a:srgbClr val="FFFFFF"/>
                </a:solidFill>
                <a:latin typeface="+mn-lt"/>
              </a:rPr>
            </a:br>
            <a:r>
              <a:rPr lang="en-GB" sz="2400" spc="0" dirty="0" smtClean="0">
                <a:solidFill>
                  <a:srgbClr val="FFFFFF"/>
                </a:solidFill>
                <a:latin typeface="+mn-lt"/>
              </a:rPr>
              <a:t>4 </a:t>
            </a:r>
            <a:r>
              <a:rPr lang="en-GB" sz="2400" spc="0" dirty="0">
                <a:solidFill>
                  <a:srgbClr val="FFFFFF"/>
                </a:solidFill>
                <a:latin typeface="+mn-lt"/>
              </a:rPr>
              <a:t>x SSD’s and </a:t>
            </a:r>
            <a:r>
              <a:rPr lang="en-GB" sz="2400" spc="0" dirty="0" smtClean="0">
                <a:solidFill>
                  <a:srgbClr val="FFFFFF"/>
                </a:solidFill>
                <a:latin typeface="+mn-lt"/>
              </a:rPr>
              <a:t>20 x  1TB HDD’s </a:t>
            </a:r>
            <a:endParaRPr lang="en-GB" sz="2400" spc="0" dirty="0">
              <a:solidFill>
                <a:srgbClr val="FFFFFF"/>
              </a:solidFill>
              <a:latin typeface="+mn-lt"/>
            </a:endParaRPr>
          </a:p>
          <a:p>
            <a:pPr marL="292100" indent="-228600">
              <a:spcBef>
                <a:spcPts val="1800"/>
              </a:spcBef>
              <a:buFont typeface="Arial" panose="020B0604020202020204" pitchFamily="34" charset="0"/>
              <a:buChar char="•"/>
            </a:pPr>
            <a:r>
              <a:rPr lang="en-GB" sz="2400" spc="0" dirty="0" smtClean="0">
                <a:solidFill>
                  <a:srgbClr val="FFFFFF"/>
                </a:solidFill>
                <a:latin typeface="+mn-lt"/>
              </a:rPr>
              <a:t>MD1200 Total capacity  of  40TB </a:t>
            </a:r>
          </a:p>
          <a:p>
            <a:pPr marL="292100" indent="-228600">
              <a:spcBef>
                <a:spcPts val="1800"/>
              </a:spcBef>
              <a:buFont typeface="Arial" panose="020B0604020202020204" pitchFamily="34" charset="0"/>
              <a:buChar char="•"/>
            </a:pPr>
            <a:r>
              <a:rPr lang="en-GB" sz="2400" spc="0" dirty="0" smtClean="0">
                <a:solidFill>
                  <a:srgbClr val="FFFFFF"/>
                </a:solidFill>
                <a:latin typeface="+mn-lt"/>
              </a:rPr>
              <a:t>MD1220 Total Capacity of  24TB</a:t>
            </a:r>
          </a:p>
          <a:p>
            <a:pPr marL="571500" indent="-571500" algn="ctr">
              <a:spcBef>
                <a:spcPts val="1800"/>
              </a:spcBef>
              <a:buFont typeface="Arial" panose="020B0604020202020204" pitchFamily="34" charset="0"/>
              <a:buChar char="•"/>
            </a:pPr>
            <a:endParaRPr lang="en-GB" sz="2800" dirty="0">
              <a:solidFill>
                <a:srgbClr val="FFFFFF"/>
              </a:solidFill>
              <a:latin typeface="+mn-lt"/>
            </a:endParaRPr>
          </a:p>
          <a:p>
            <a:pPr marL="571500" indent="-571500" algn="ctr">
              <a:spcBef>
                <a:spcPts val="1800"/>
              </a:spcBef>
              <a:buFont typeface="Arial" panose="020B0604020202020204" pitchFamily="34" charset="0"/>
              <a:buChar char="•"/>
            </a:pPr>
            <a:endParaRPr lang="en-GB" sz="2800" dirty="0" smtClean="0">
              <a:solidFill>
                <a:srgbClr val="FFFFFF"/>
              </a:solidFill>
              <a:latin typeface="+mn-lt"/>
            </a:endParaRPr>
          </a:p>
          <a:p>
            <a:pPr marL="571500" indent="-571500" algn="ctr">
              <a:spcBef>
                <a:spcPts val="1800"/>
              </a:spcBef>
              <a:buFont typeface="Arial" panose="020B0604020202020204" pitchFamily="34" charset="0"/>
              <a:buChar char="•"/>
            </a:pPr>
            <a:endParaRPr lang="en-GB" sz="4000" dirty="0">
              <a:solidFill>
                <a:srgbClr val="FFFFFF"/>
              </a:solidFill>
              <a:latin typeface="+mn-lt"/>
            </a:endParaRPr>
          </a:p>
          <a:p>
            <a:pPr marL="571500" indent="-571500" algn="ctr">
              <a:spcBef>
                <a:spcPts val="1800"/>
              </a:spcBef>
              <a:buFont typeface="Arial" panose="020B0604020202020204" pitchFamily="34" charset="0"/>
              <a:buChar char="•"/>
            </a:pPr>
            <a:endParaRPr lang="en-GB" sz="4000" dirty="0" smtClean="0">
              <a:solidFill>
                <a:srgbClr val="FFFFFF"/>
              </a:solidFill>
              <a:latin typeface="+mn-lt"/>
            </a:endParaRPr>
          </a:p>
          <a:p>
            <a:pPr algn="ctr">
              <a:spcBef>
                <a:spcPts val="1800"/>
              </a:spcBef>
            </a:pPr>
            <a:endParaRPr lang="en-GB" sz="4000" dirty="0" smtClean="0">
              <a:solidFill>
                <a:srgbClr val="FFFFFF"/>
              </a:solidFill>
              <a:latin typeface="+mn-lt"/>
            </a:endParaRPr>
          </a:p>
          <a:p>
            <a:pPr marL="571500" indent="-571500" algn="ctr">
              <a:spcBef>
                <a:spcPts val="1800"/>
              </a:spcBef>
              <a:buFont typeface="Arial" panose="020B0604020202020204" pitchFamily="34" charset="0"/>
              <a:buChar char="•"/>
            </a:pPr>
            <a:endParaRPr lang="en-GB" sz="4000" dirty="0" smtClean="0">
              <a:solidFill>
                <a:srgbClr val="FFFFFF"/>
              </a:solidFill>
              <a:latin typeface="+mn-lt"/>
            </a:endParaRPr>
          </a:p>
          <a:p>
            <a:pPr marL="742950" indent="-742950">
              <a:spcBef>
                <a:spcPts val="1800"/>
              </a:spcBef>
              <a:buFont typeface="+mj-lt"/>
              <a:buAutoNum type="arabicPeriod"/>
            </a:pPr>
            <a:endParaRPr lang="en-GB" sz="4000" dirty="0" smtClean="0">
              <a:solidFill>
                <a:srgbClr val="FFFFFF"/>
              </a:solidFill>
              <a:latin typeface="+mn-lt"/>
            </a:endParaRPr>
          </a:p>
          <a:p>
            <a:pPr algn="ctr">
              <a:spcBef>
                <a:spcPts val="1800"/>
              </a:spcBef>
            </a:pPr>
            <a:r>
              <a:rPr lang="en-GB" sz="4000" dirty="0" smtClean="0">
                <a:solidFill>
                  <a:srgbClr val="FFFFFF"/>
                </a:solidFill>
                <a:latin typeface="+mn-lt"/>
              </a:rPr>
              <a:t> </a:t>
            </a:r>
            <a:endParaRPr lang="en-GB" sz="4000" dirty="0">
              <a:solidFill>
                <a:srgbClr val="FFFFFF"/>
              </a:solidFill>
              <a:latin typeface="+mn-lt"/>
            </a:endParaRPr>
          </a:p>
        </p:txBody>
      </p:sp>
      <p:pic>
        <p:nvPicPr>
          <p:cNvPr id="410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3978" y="1448191"/>
            <a:ext cx="6912768" cy="1401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6"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3978" y="3982872"/>
            <a:ext cx="6912768" cy="1389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9320767"/>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Terry Storey; Lee Harrisons </External_x0020_Speaker>
    <Session_x0020_Code xmlns="e36bfbf9-5e42-489c-a259-4c54eb22cb57">CDP-B291</Session_x0020_Code>
    <Presentation_x0020_Date xmlns="e36bfbf9-5e42-489c-a259-4c54eb22cb57">2014-10-29T00:00:00+01:00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purl.org/dc/terms/"/>
    <ds:schemaRef ds:uri="http://purl.org/dc/elements/1.1/"/>
    <ds:schemaRef ds:uri="http://purl.org/dc/dcmitype/"/>
    <ds:schemaRef ds:uri="http://schemas.microsoft.com/office/infopath/2007/PartnerControls"/>
    <ds:schemaRef ds:uri="http://schemas.microsoft.com/office/2006/metadata/properties"/>
    <ds:schemaRef ds:uri="e36bfbf9-5e42-489c-a259-4c54eb22cb57"/>
    <ds:schemaRef ds:uri="http://schemas.openxmlformats.org/package/2006/metadata/core-properties"/>
    <ds:schemaRef ds:uri="230e9df3-be65-4c73-a93b-d1236ebd677e"/>
    <ds:schemaRef ds:uri="http://schemas.microsoft.com/sharepoint/v3"/>
    <ds:schemaRef ds:uri="http://www.w3.org/XML/1998/namespace"/>
  </ds:schemaRefs>
</ds:datastoreItem>
</file>

<file path=customXml/itemProps3.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118</TotalTime>
  <Words>5046</Words>
  <Application>Microsoft Office PowerPoint</Application>
  <PresentationFormat>Custom</PresentationFormat>
  <Paragraphs>804</Paragraphs>
  <Slides>45</Slides>
  <Notes>38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45</vt:i4>
      </vt:variant>
    </vt:vector>
  </HeadingPairs>
  <TitlesOfParts>
    <vt:vector size="55" baseType="lpstr">
      <vt:lpstr>Arial</vt:lpstr>
      <vt:lpstr>Calibri</vt:lpstr>
      <vt:lpstr>Consolas</vt:lpstr>
      <vt:lpstr>Museo For Dell</vt:lpstr>
      <vt:lpstr>Museo Sans For Dell</vt:lpstr>
      <vt:lpstr>Segoe UI</vt:lpstr>
      <vt:lpstr>Segoe UI Light</vt:lpstr>
      <vt:lpstr>Wingdings</vt:lpstr>
      <vt:lpstr>TEE14 Speaker PPT Template</vt:lpstr>
      <vt:lpstr>1_TEE14 Speaker PPT Template</vt:lpstr>
      <vt:lpstr>PowerPoint Presentation</vt:lpstr>
      <vt:lpstr>Dell Storage Spaces:  An End-to-End Solution CDP-B291      </vt:lpstr>
      <vt:lpstr>AGENDA  </vt:lpstr>
      <vt:lpstr>PowerPoint Presentation</vt:lpstr>
      <vt:lpstr>Dell + Storage Spaces Solutions  </vt:lpstr>
      <vt:lpstr>Dell + Storage Spaces Solutions </vt:lpstr>
      <vt:lpstr>Spaces-Based SDS: Overview</vt:lpstr>
      <vt:lpstr>Certified JBOD enclosures for Windows Server 2012 R2 Storage Spaces</vt:lpstr>
      <vt:lpstr>Dell  MD1200/MD1200  JBOD enclosure ‘s</vt:lpstr>
      <vt:lpstr>PowerPoint Presentation</vt:lpstr>
      <vt:lpstr>Dell  MD3060E Dense JBOD enclosure </vt:lpstr>
      <vt:lpstr>Dell  MD1400/MD1420  JBOD enclosure ‘s</vt:lpstr>
      <vt:lpstr>Dell +Storage Spaces Enclosure Deployment Guides</vt:lpstr>
      <vt:lpstr>Certified for Windows Server 2012 R2 Storage Spaces JBOD Connectivity</vt:lpstr>
      <vt:lpstr>Dell Tested  Storage Spaces  Configurations </vt:lpstr>
      <vt:lpstr>Dell Tested  SAS Card &amp; Enclosure Versions</vt:lpstr>
      <vt:lpstr>Dell + Storage Spaces Tested  SSD and HDD Drives</vt:lpstr>
      <vt:lpstr>Dell  R620 / R720 &amp;  R630 / R730 Storage Spaces Certified for JBOB Connectivity Dell PowerEdge  12G and 13G servers </vt:lpstr>
      <vt:lpstr>Dell +Storage Spaces Tested  NIC’s for RDMA and NVGRE</vt:lpstr>
      <vt:lpstr>Mellanox ConnectX®-3Pro dual-Port Adapter with VPI (InfiniBand and RoCE)</vt:lpstr>
      <vt:lpstr>Chelsio T4/T5 lines of Ethernet Adapters (iWARP)</vt:lpstr>
      <vt:lpstr>Dell + Storage Spaces Tested  Switches </vt:lpstr>
      <vt:lpstr>Dell  + Storage Spaces  and Compute for Density  Windows 2012 R2 Hyper-V  Certified </vt:lpstr>
      <vt:lpstr>Bringing it all Together !</vt:lpstr>
      <vt:lpstr>Important performance-related knobs</vt:lpstr>
      <vt:lpstr>PowerPoint Presentation</vt:lpstr>
      <vt:lpstr>PowerPoint Presentation</vt:lpstr>
      <vt:lpstr>Dell Storage Spaces 13G 6GB/12Gb SAS Configurations  (SOF’S = Scale Out F/S)</vt:lpstr>
      <vt:lpstr>PowerPoint Presentation</vt:lpstr>
      <vt:lpstr>Who We Are</vt:lpstr>
      <vt:lpstr>Cloud Platform Design</vt:lpstr>
      <vt:lpstr>Cloud Platform Design</vt:lpstr>
      <vt:lpstr>New Storage Solution</vt:lpstr>
      <vt:lpstr>New Storage Solution (continued …)</vt:lpstr>
      <vt:lpstr>High Level Cloud Platform Design</vt:lpstr>
      <vt:lpstr>Fasthosts Cloud Servers</vt:lpstr>
      <vt:lpstr>PowerPoint Presentation</vt:lpstr>
      <vt:lpstr>PowerPoint Presentation</vt:lpstr>
      <vt:lpstr>PowerPoint Presentation</vt:lpstr>
      <vt:lpstr>For more information</vt:lpstr>
      <vt:lpstr>Azure</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Dell Storage Spaces: An End-to-End Solution</dc:title>
  <dc:subject>TechEd 2014</dc:subject>
  <dc:creator>Shows</dc:creator>
  <cp:keywords/>
  <dc:description>Template: Jordan Cayabyab, Artitudes Design
Formatting: 
Audience Type:</dc:description>
  <cp:lastModifiedBy>Shows</cp:lastModifiedBy>
  <cp:revision>7</cp:revision>
  <dcterms:created xsi:type="dcterms:W3CDTF">2014-10-29T07:07:58Z</dcterms:created>
  <dcterms:modified xsi:type="dcterms:W3CDTF">2014-10-29T13:08:32Z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