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7"/>
  </p:notesMasterIdLst>
  <p:handoutMasterIdLst>
    <p:handoutMasterId r:id="rId58"/>
  </p:handoutMasterIdLst>
  <p:sldIdLst>
    <p:sldId id="256" r:id="rId5"/>
    <p:sldId id="257"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2" r:id="rId52"/>
    <p:sldId id="259" r:id="rId53"/>
    <p:sldId id="311" r:id="rId54"/>
    <p:sldId id="260" r:id="rId55"/>
    <p:sldId id="261" r:id="rId5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62"/>
            <p14:sldId id="263"/>
            <p14:sldId id="264"/>
            <p14:sldId id="265"/>
            <p14:sldId id="266"/>
            <p14:sldId id="267"/>
            <p14:sldId id="268"/>
            <p14:sldId id="269"/>
            <p14:sldId id="270"/>
            <p14:sldId id="272"/>
            <p14:sldId id="273"/>
            <p14:sldId id="274"/>
            <p14:sldId id="275"/>
            <p14:sldId id="276"/>
            <p14:sldId id="277"/>
            <p14:sldId id="278"/>
            <p14:sldId id="279"/>
            <p14:sldId id="281"/>
            <p14:sldId id="282"/>
            <p14:sldId id="283"/>
            <p14:sldId id="284"/>
            <p14:sldId id="285"/>
            <p14:sldId id="286"/>
            <p14:sldId id="287"/>
            <p14:sldId id="288"/>
            <p14:sldId id="289"/>
            <p14:sldId id="290"/>
            <p14:sldId id="291"/>
            <p14:sldId id="292"/>
            <p14:sldId id="293"/>
            <p14:sldId id="294"/>
            <p14:sldId id="295"/>
            <p14:sldId id="298"/>
            <p14:sldId id="299"/>
            <p14:sldId id="300"/>
            <p14:sldId id="301"/>
            <p14:sldId id="302"/>
            <p14:sldId id="303"/>
            <p14:sldId id="304"/>
            <p14:sldId id="305"/>
            <p14:sldId id="306"/>
            <p14:sldId id="307"/>
            <p14:sldId id="308"/>
            <p14:sldId id="309"/>
            <p14:sldId id="310"/>
            <p14:sldId id="312"/>
            <p14:sldId id="259"/>
            <p14:sldId id="311"/>
            <p14:sldId id="260"/>
            <p14:sldId id="261"/>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7172"/>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ueld\AppData\Local\Microsoft\Windows\Temporary%20Internet%20Files\Content.Outlook\MZEDOFFH\PDW%20-%20Execution%20Metr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Information\6%20-%20My%20Work\2%20-%20Customers\PT\Copy%20of%20PDW%20-%20Execution%20Metr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58071561565113E-2"/>
          <c:y val="2.3281854753228449E-2"/>
          <c:w val="0.90524195662017914"/>
          <c:h val="0.64926095525751726"/>
        </c:manualLayout>
      </c:layout>
      <c:barChart>
        <c:barDir val="col"/>
        <c:grouping val="clustered"/>
        <c:varyColors val="0"/>
        <c:ser>
          <c:idx val="1"/>
          <c:order val="0"/>
          <c:spPr>
            <a:solidFill>
              <a:schemeClr val="accent1"/>
            </a:solidFill>
          </c:spPr>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Reports!$C$2:$C$30</c:f>
              <c:numCache>
                <c:formatCode>General</c:formatCode>
                <c:ptCount val="15"/>
                <c:pt idx="0">
                  <c:v>2511</c:v>
                </c:pt>
                <c:pt idx="1">
                  <c:v>2388</c:v>
                </c:pt>
                <c:pt idx="2">
                  <c:v>1391</c:v>
                </c:pt>
                <c:pt idx="3">
                  <c:v>1266</c:v>
                </c:pt>
                <c:pt idx="4">
                  <c:v>1266</c:v>
                </c:pt>
                <c:pt idx="5">
                  <c:v>1224</c:v>
                </c:pt>
                <c:pt idx="6">
                  <c:v>1153</c:v>
                </c:pt>
                <c:pt idx="7">
                  <c:v>1047</c:v>
                </c:pt>
                <c:pt idx="8">
                  <c:v>984</c:v>
                </c:pt>
                <c:pt idx="9">
                  <c:v>708</c:v>
                </c:pt>
                <c:pt idx="10">
                  <c:v>690</c:v>
                </c:pt>
                <c:pt idx="11">
                  <c:v>687</c:v>
                </c:pt>
                <c:pt idx="12">
                  <c:v>664</c:v>
                </c:pt>
                <c:pt idx="13">
                  <c:v>513</c:v>
                </c:pt>
                <c:pt idx="14">
                  <c:v>498</c:v>
                </c:pt>
              </c:numCache>
            </c:numRef>
          </c:val>
          <c:extLst>
            <c:ext xmlns:c15="http://schemas.microsoft.com/office/drawing/2012/chart" uri="{02D57815-91ED-43cb-92C2-25804820EDAC}">
              <c15:filteredSeriesTitle>
                <c15:tx>
                  <c:strRef>
                    <c:extLst>
                      <c:ext uri="{02D57815-91ED-43cb-92C2-25804820EDAC}">
                        <c15:formulaRef>
                          <c15:sqref>Reports!$C$1</c15:sqref>
                        </c15:formulaRef>
                      </c:ext>
                    </c:extLst>
                    <c:strCache>
                      <c:ptCount val="1"/>
                      <c:pt idx="0">
                        <c:v>Actual Time (sec)</c:v>
                      </c:pt>
                    </c:strCache>
                  </c:strRef>
                </c15:tx>
              </c15:filteredSeriesTitle>
            </c:ext>
            <c:ext xmlns:c15="http://schemas.microsoft.com/office/drawing/2012/chart" uri="{02D57815-91ED-43cb-92C2-25804820EDAC}">
              <c15:filteredCategoryTitle>
                <c15:cat>
                  <c:strRef>
                    <c:extLst>
                      <c:ext uri="{02D57815-91ED-43cb-92C2-25804820EDAC}">
                        <c15:formulaRef>
                          <c15:sqref>Reports!$A$2:$A$30</c15:sqref>
                        </c15:formulaRef>
                      </c:ext>
                    </c:extLst>
                    <c:strCache>
                      <c:ptCount val="15"/>
                      <c:pt idx="0">
                        <c:v>mapa solicitações pendentes_top.rdl</c:v>
                      </c:pt>
                      <c:pt idx="1">
                        <c:v>Motivos Pendência.rdl</c:v>
                      </c:pt>
                      <c:pt idx="2">
                        <c:v>Listagem Solicitações Pendentes_DSNT.rdl</c:v>
                      </c:pt>
                      <c:pt idx="3">
                        <c:v>Mapa_Produtividade_Individual_BO_SP.rdl</c:v>
                      </c:pt>
                      <c:pt idx="4">
                        <c:v>Mapa_Produtividade_Individual_BO_SP.rdl</c:v>
                      </c:pt>
                      <c:pt idx="5">
                        <c:v>Fechadas 10 Dias (Operadores).rdl</c:v>
                      </c:pt>
                      <c:pt idx="6">
                        <c:v>Mapa_Sol_Tratadas_PTContact.rdl</c:v>
                      </c:pt>
                      <c:pt idx="7">
                        <c:v>Assuntos_Contacto_Prestador.rdl</c:v>
                      </c:pt>
                      <c:pt idx="8">
                        <c:v>Universo_pendentes_dosc.rdl</c:v>
                      </c:pt>
                      <c:pt idx="9">
                        <c:v>pendentes EMPRESA.rdl</c:v>
                      </c:pt>
                      <c:pt idx="10">
                        <c:v>Listagem_Indesejadas_Voz_DSNTR_V2.rdl</c:v>
                      </c:pt>
                      <c:pt idx="11">
                        <c:v>pendentes dia_eQO.rdl</c:v>
                      </c:pt>
                      <c:pt idx="12">
                        <c:v>solicitações concluidas DD-MM-AA.rdl</c:v>
                      </c:pt>
                      <c:pt idx="13">
                        <c:v>Transf_Global_DSNTR.rdl</c:v>
                      </c:pt>
                      <c:pt idx="14">
                        <c:v>Chamada_Caiu+Silêncio_DCCR.rdl</c:v>
                      </c:pt>
                    </c:strCache>
                  </c:strRef>
                </c15:cat>
              </c15:filteredCategoryTitle>
            </c:ext>
          </c:extLst>
        </c:ser>
        <c:ser>
          <c:idx val="0"/>
          <c:order val="1"/>
          <c:spPr>
            <a:solidFill>
              <a:schemeClr val="accent2"/>
            </a:solidFill>
          </c:spPr>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Reports!$B$2:$B$30</c:f>
              <c:numCache>
                <c:formatCode>General</c:formatCode>
                <c:ptCount val="15"/>
                <c:pt idx="0">
                  <c:v>105</c:v>
                </c:pt>
                <c:pt idx="1">
                  <c:v>562</c:v>
                </c:pt>
                <c:pt idx="2">
                  <c:v>105.2</c:v>
                </c:pt>
                <c:pt idx="3">
                  <c:v>167.4</c:v>
                </c:pt>
                <c:pt idx="4">
                  <c:v>167.4</c:v>
                </c:pt>
                <c:pt idx="5">
                  <c:v>4</c:v>
                </c:pt>
                <c:pt idx="6">
                  <c:v>11.2</c:v>
                </c:pt>
                <c:pt idx="7">
                  <c:v>115.6</c:v>
                </c:pt>
                <c:pt idx="8">
                  <c:v>18</c:v>
                </c:pt>
                <c:pt idx="9">
                  <c:v>49</c:v>
                </c:pt>
                <c:pt idx="10">
                  <c:v>1</c:v>
                </c:pt>
                <c:pt idx="11">
                  <c:v>16</c:v>
                </c:pt>
                <c:pt idx="12">
                  <c:v>5</c:v>
                </c:pt>
                <c:pt idx="13">
                  <c:v>3.8</c:v>
                </c:pt>
                <c:pt idx="14">
                  <c:v>2</c:v>
                </c:pt>
              </c:numCache>
            </c:numRef>
          </c:val>
          <c:extLst>
            <c:ext xmlns:c15="http://schemas.microsoft.com/office/drawing/2012/chart" uri="{02D57815-91ED-43cb-92C2-25804820EDAC}">
              <c15:filteredSeriesTitle>
                <c15:tx>
                  <c:strRef>
                    <c:extLst>
                      <c:ext uri="{02D57815-91ED-43cb-92C2-25804820EDAC}">
                        <c15:formulaRef>
                          <c15:sqref>Reports!$B$1</c15:sqref>
                        </c15:formulaRef>
                      </c:ext>
                    </c:extLst>
                    <c:strCache>
                      <c:ptCount val="1"/>
                      <c:pt idx="0">
                        <c:v>PDW Time (sec)</c:v>
                      </c:pt>
                    </c:strCache>
                  </c:strRef>
                </c15:tx>
              </c15:filteredSeriesTitle>
            </c:ext>
            <c:ext xmlns:c15="http://schemas.microsoft.com/office/drawing/2012/chart" uri="{02D57815-91ED-43cb-92C2-25804820EDAC}">
              <c15:filteredCategoryTitle>
                <c15:cat>
                  <c:strRef>
                    <c:extLst>
                      <c:ext uri="{02D57815-91ED-43cb-92C2-25804820EDAC}">
                        <c15:formulaRef>
                          <c15:sqref>Reports!$A$2:$A$30</c15:sqref>
                        </c15:formulaRef>
                      </c:ext>
                    </c:extLst>
                    <c:strCache>
                      <c:ptCount val="15"/>
                      <c:pt idx="0">
                        <c:v>mapa solicitações pendentes_top.rdl</c:v>
                      </c:pt>
                      <c:pt idx="1">
                        <c:v>Motivos Pendência.rdl</c:v>
                      </c:pt>
                      <c:pt idx="2">
                        <c:v>Listagem Solicitações Pendentes_DSNT.rdl</c:v>
                      </c:pt>
                      <c:pt idx="3">
                        <c:v>Mapa_Produtividade_Individual_BO_SP.rdl</c:v>
                      </c:pt>
                      <c:pt idx="4">
                        <c:v>Mapa_Produtividade_Individual_BO_SP.rdl</c:v>
                      </c:pt>
                      <c:pt idx="5">
                        <c:v>Fechadas 10 Dias (Operadores).rdl</c:v>
                      </c:pt>
                      <c:pt idx="6">
                        <c:v>Mapa_Sol_Tratadas_PTContact.rdl</c:v>
                      </c:pt>
                      <c:pt idx="7">
                        <c:v>Assuntos_Contacto_Prestador.rdl</c:v>
                      </c:pt>
                      <c:pt idx="8">
                        <c:v>Universo_pendentes_dosc.rdl</c:v>
                      </c:pt>
                      <c:pt idx="9">
                        <c:v>pendentes EMPRESA.rdl</c:v>
                      </c:pt>
                      <c:pt idx="10">
                        <c:v>Listagem_Indesejadas_Voz_DSNTR_V2.rdl</c:v>
                      </c:pt>
                      <c:pt idx="11">
                        <c:v>pendentes dia_eQO.rdl</c:v>
                      </c:pt>
                      <c:pt idx="12">
                        <c:v>solicitações concluidas DD-MM-AA.rdl</c:v>
                      </c:pt>
                      <c:pt idx="13">
                        <c:v>Transf_Global_DSNTR.rdl</c:v>
                      </c:pt>
                      <c:pt idx="14">
                        <c:v>Chamada_Caiu+Silêncio_DCCR.rdl</c:v>
                      </c:pt>
                    </c:strCache>
                  </c:strRef>
                </c15:cat>
              </c15:filteredCategoryTitle>
            </c:ext>
          </c:extLst>
        </c:ser>
        <c:dLbls>
          <c:showLegendKey val="0"/>
          <c:showVal val="0"/>
          <c:showCatName val="0"/>
          <c:showSerName val="0"/>
          <c:showPercent val="0"/>
          <c:showBubbleSize val="0"/>
        </c:dLbls>
        <c:gapWidth val="150"/>
        <c:axId val="6586928"/>
        <c:axId val="6589280"/>
      </c:barChart>
      <c:catAx>
        <c:axId val="6586928"/>
        <c:scaling>
          <c:orientation val="minMax"/>
        </c:scaling>
        <c:delete val="0"/>
        <c:axPos val="b"/>
        <c:numFmt formatCode="General" sourceLinked="0"/>
        <c:majorTickMark val="out"/>
        <c:minorTickMark val="none"/>
        <c:tickLblPos val="nextTo"/>
        <c:txPr>
          <a:bodyPr/>
          <a:lstStyle/>
          <a:p>
            <a:pPr>
              <a:defRPr sz="1000"/>
            </a:pPr>
            <a:endParaRPr lang="en-US"/>
          </a:p>
        </c:txPr>
        <c:crossAx val="6589280"/>
        <c:crosses val="autoZero"/>
        <c:auto val="1"/>
        <c:lblAlgn val="ctr"/>
        <c:lblOffset val="100"/>
        <c:noMultiLvlLbl val="0"/>
      </c:catAx>
      <c:valAx>
        <c:axId val="6589280"/>
        <c:scaling>
          <c:orientation val="minMax"/>
        </c:scaling>
        <c:delete val="1"/>
        <c:axPos val="l"/>
        <c:numFmt formatCode="General" sourceLinked="1"/>
        <c:majorTickMark val="out"/>
        <c:minorTickMark val="none"/>
        <c:tickLblPos val="nextTo"/>
        <c:crossAx val="6586928"/>
        <c:crosses val="autoZero"/>
        <c:crossBetween val="between"/>
      </c:valAx>
    </c:plotArea>
    <c:legend>
      <c:legendPos val="r"/>
      <c:layout>
        <c:manualLayout>
          <c:xMode val="edge"/>
          <c:yMode val="edge"/>
          <c:x val="0.40516781045094052"/>
          <c:y val="0.10720843884514004"/>
          <c:w val="0.21610505523001886"/>
          <c:h val="0.22422151740297305"/>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89288901006987964"/>
        </c:manualLayout>
      </c:layout>
      <c:barChart>
        <c:barDir val="col"/>
        <c:grouping val="clustered"/>
        <c:varyColors val="0"/>
        <c:ser>
          <c:idx val="0"/>
          <c:order val="0"/>
          <c:invertIfNegative val="0"/>
          <c:dPt>
            <c:idx val="4"/>
            <c:invertIfNegative val="0"/>
            <c:bubble3D val="0"/>
            <c:spPr>
              <a:solidFill>
                <a:schemeClr val="accent1"/>
              </a:solidFill>
            </c:spPr>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ETL!$C$2:$C$6</c:f>
              <c:numCache>
                <c:formatCode>h:mm:ss</c:formatCode>
                <c:ptCount val="5"/>
                <c:pt idx="0">
                  <c:v>8.3090277777777777E-2</c:v>
                </c:pt>
                <c:pt idx="1">
                  <c:v>9.8298611111111114E-2</c:v>
                </c:pt>
                <c:pt idx="2">
                  <c:v>6.0902777777777778E-2</c:v>
                </c:pt>
                <c:pt idx="3">
                  <c:v>6.4155092592592597E-2</c:v>
                </c:pt>
                <c:pt idx="4" formatCode="[h]:mm:ss">
                  <c:v>0.30644675925925924</c:v>
                </c:pt>
              </c:numCache>
            </c:numRef>
          </c:val>
          <c:extLst>
            <c:ext xmlns:c15="http://schemas.microsoft.com/office/drawing/2012/chart" uri="{02D57815-91ED-43cb-92C2-25804820EDAC}">
              <c15:filteredSeriesTitle>
                <c15:tx>
                  <c:strRef>
                    <c:extLst>
                      <c:ext uri="{02D57815-91ED-43cb-92C2-25804820EDAC}">
                        <c15:formulaRef>
                          <c15:sqref>ETL!$C$1</c15:sqref>
                        </c15:formulaRef>
                      </c:ext>
                    </c:extLst>
                    <c:strCache>
                      <c:ptCount val="1"/>
                      <c:pt idx="0">
                        <c:v>Actual Time</c:v>
                      </c:pt>
                    </c:strCache>
                  </c:strRef>
                </c15:tx>
              </c15:filteredSeriesTitle>
            </c:ext>
            <c:ext xmlns:c15="http://schemas.microsoft.com/office/drawing/2012/chart" uri="{02D57815-91ED-43cb-92C2-25804820EDAC}">
              <c15:filteredCategoryTitle>
                <c15:cat>
                  <c:strRef>
                    <c:extLst>
                      <c:ext uri="{02D57815-91ED-43cb-92C2-25804820EDAC}">
                        <c15:formulaRef>
                          <c15:sqref>ETL!$B$2:$B$6</c15:sqref>
                        </c15:formulaRef>
                      </c:ext>
                    </c:extLst>
                    <c:strCache>
                      <c:ptCount val="5"/>
                      <c:pt idx="0">
                        <c:v>Dimensoes_Siebel_CA</c:v>
                      </c:pt>
                      <c:pt idx="1">
                        <c:v>Extraccao_Siebel_CA_TC</c:v>
                      </c:pt>
                      <c:pt idx="2">
                        <c:v>Pos_Carregamento_CA</c:v>
                      </c:pt>
                      <c:pt idx="3">
                        <c:v>Agregadas</c:v>
                      </c:pt>
                      <c:pt idx="4">
                        <c:v>Total</c:v>
                      </c:pt>
                    </c:strCache>
                  </c:strRef>
                </c15:cat>
              </c15:filteredCategoryTitle>
            </c:ext>
          </c:extLst>
        </c:ser>
        <c:ser>
          <c:idx val="1"/>
          <c:order val="1"/>
          <c:spPr>
            <a:solidFill>
              <a:schemeClr val="accent2"/>
            </a:solidFill>
          </c:spPr>
          <c:invertIfNegative val="0"/>
          <c:dPt>
            <c:idx val="4"/>
            <c:invertIfNegative val="0"/>
            <c:bubble3D val="0"/>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ETL!$D$2:$D$6</c:f>
              <c:numCache>
                <c:formatCode>h:mm:ss</c:formatCode>
                <c:ptCount val="5"/>
                <c:pt idx="0">
                  <c:v>2.2222222222222222E-3</c:v>
                </c:pt>
                <c:pt idx="1">
                  <c:v>2.78125E-2</c:v>
                </c:pt>
                <c:pt idx="2">
                  <c:v>2.2025462962962958E-2</c:v>
                </c:pt>
                <c:pt idx="3">
                  <c:v>3.6759259259259255E-2</c:v>
                </c:pt>
                <c:pt idx="4" formatCode="[h]:mm:ss">
                  <c:v>8.8819444444444437E-2</c:v>
                </c:pt>
              </c:numCache>
            </c:numRef>
          </c:val>
          <c:extLst>
            <c:ext xmlns:c15="http://schemas.microsoft.com/office/drawing/2012/chart" uri="{02D57815-91ED-43cb-92C2-25804820EDAC}">
              <c15:filteredSeriesTitle>
                <c15:tx>
                  <c:strRef>
                    <c:extLst>
                      <c:ext uri="{02D57815-91ED-43cb-92C2-25804820EDAC}">
                        <c15:formulaRef>
                          <c15:sqref>ETL!$D$1</c15:sqref>
                        </c15:formulaRef>
                      </c:ext>
                    </c:extLst>
                    <c:strCache>
                      <c:ptCount val="1"/>
                      <c:pt idx="0">
                        <c:v>PDW Time</c:v>
                      </c:pt>
                    </c:strCache>
                  </c:strRef>
                </c15:tx>
              </c15:filteredSeriesTitle>
            </c:ext>
            <c:ext xmlns:c15="http://schemas.microsoft.com/office/drawing/2012/chart" uri="{02D57815-91ED-43cb-92C2-25804820EDAC}">
              <c15:filteredCategoryTitle>
                <c15:cat>
                  <c:strRef>
                    <c:extLst>
                      <c:ext uri="{02D57815-91ED-43cb-92C2-25804820EDAC}">
                        <c15:formulaRef>
                          <c15:sqref>ETL!$B$2:$B$6</c15:sqref>
                        </c15:formulaRef>
                      </c:ext>
                    </c:extLst>
                    <c:strCache>
                      <c:ptCount val="5"/>
                      <c:pt idx="0">
                        <c:v>Dimensoes_Siebel_CA</c:v>
                      </c:pt>
                      <c:pt idx="1">
                        <c:v>Extraccao_Siebel_CA_TC</c:v>
                      </c:pt>
                      <c:pt idx="2">
                        <c:v>Pos_Carregamento_CA</c:v>
                      </c:pt>
                      <c:pt idx="3">
                        <c:v>Agregadas</c:v>
                      </c:pt>
                      <c:pt idx="4">
                        <c:v>Total</c:v>
                      </c:pt>
                    </c:strCache>
                  </c:strRef>
                </c15:cat>
              </c15:filteredCategoryTitle>
            </c:ext>
          </c:extLst>
        </c:ser>
        <c:dLbls>
          <c:showLegendKey val="0"/>
          <c:showVal val="0"/>
          <c:showCatName val="0"/>
          <c:showSerName val="0"/>
          <c:showPercent val="0"/>
          <c:showBubbleSize val="0"/>
        </c:dLbls>
        <c:gapWidth val="150"/>
        <c:axId val="6592808"/>
        <c:axId val="6587712"/>
      </c:barChart>
      <c:catAx>
        <c:axId val="6592808"/>
        <c:scaling>
          <c:orientation val="minMax"/>
        </c:scaling>
        <c:delete val="0"/>
        <c:axPos val="b"/>
        <c:numFmt formatCode="General" sourceLinked="0"/>
        <c:majorTickMark val="out"/>
        <c:minorTickMark val="none"/>
        <c:tickLblPos val="nextTo"/>
        <c:txPr>
          <a:bodyPr/>
          <a:lstStyle/>
          <a:p>
            <a:pPr>
              <a:defRPr sz="1400" b="1"/>
            </a:pPr>
            <a:endParaRPr lang="en-US"/>
          </a:p>
        </c:txPr>
        <c:crossAx val="6587712"/>
        <c:crosses val="autoZero"/>
        <c:auto val="1"/>
        <c:lblAlgn val="ctr"/>
        <c:lblOffset val="100"/>
        <c:noMultiLvlLbl val="0"/>
      </c:catAx>
      <c:valAx>
        <c:axId val="6587712"/>
        <c:scaling>
          <c:orientation val="minMax"/>
        </c:scaling>
        <c:delete val="1"/>
        <c:axPos val="l"/>
        <c:numFmt formatCode="h:mm:ss" sourceLinked="1"/>
        <c:majorTickMark val="out"/>
        <c:minorTickMark val="none"/>
        <c:tickLblPos val="nextTo"/>
        <c:crossAx val="6592808"/>
        <c:crosses val="autoZero"/>
        <c:crossBetween val="between"/>
      </c:valAx>
    </c:plotArea>
    <c:legend>
      <c:legendPos val="r"/>
      <c:layout>
        <c:manualLayout>
          <c:xMode val="edge"/>
          <c:yMode val="edge"/>
          <c:x val="0.39036806082759656"/>
          <c:y val="0.1252216057044547"/>
          <c:w val="0.17159845452652522"/>
          <c:h val="0.19272671403879393"/>
        </c:manualLayout>
      </c:layout>
      <c:overlay val="0"/>
      <c:txPr>
        <a:bodyPr/>
        <a:lstStyle/>
        <a:p>
          <a:pPr>
            <a:defRPr sz="18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77075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7774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72818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03">
              <a:spcAft>
                <a:spcPts val="343"/>
              </a:spcAf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91771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604338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772" indent="-230772" defTabSz="941603">
              <a:spcAft>
                <a:spcPts val="343"/>
              </a:spcAft>
              <a:buFont typeface="+mj-lt"/>
              <a:buAutoNum type="arabicPeriod"/>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F00ABC1-93F4-48B9-AA3F-CB8F1A79794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7236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7389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2663" y="228600"/>
            <a:ext cx="3187700" cy="17938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8253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8" y="392113"/>
            <a:ext cx="3841750" cy="2162175"/>
          </a:xfrm>
        </p:spPr>
      </p:sp>
      <p:sp>
        <p:nvSpPr>
          <p:cNvPr id="3" name="Notes Placeholder 2"/>
          <p:cNvSpPr>
            <a:spLocks noGrp="1"/>
          </p:cNvSpPr>
          <p:nvPr>
            <p:ph type="body" idx="1"/>
          </p:nvPr>
        </p:nvSpPr>
        <p:spPr>
          <a:xfrm>
            <a:off x="201061" y="2621996"/>
            <a:ext cx="6548647" cy="3630453"/>
          </a:xfrm>
        </p:spPr>
        <p:txBody>
          <a:bodyPr>
            <a:noAutofit/>
          </a:bodyPr>
          <a:lstStyle/>
          <a:p>
            <a:pPr marL="169838" indent="-169838">
              <a:buFont typeface="Arial" panose="020B0604020202020204" pitchFamily="34" charset="0"/>
              <a:buChar char="•"/>
            </a:pPr>
            <a:endParaRPr lang="en-US" dirty="0"/>
          </a:p>
        </p:txBody>
      </p:sp>
      <p:sp>
        <p:nvSpPr>
          <p:cNvPr id="7" name="Slide Number Placeholder 6"/>
          <p:cNvSpPr>
            <a:spLocks noGrp="1"/>
          </p:cNvSpPr>
          <p:nvPr>
            <p:ph type="sldNum" sz="quarter" idx="13"/>
          </p:nvPr>
        </p:nvSpPr>
        <p:spPr>
          <a:xfrm>
            <a:off x="3927779" y="8757592"/>
            <a:ext cx="3004820" cy="462610"/>
          </a:xfrm>
          <a:prstGeom prst="rect">
            <a:avLst/>
          </a:prstGeom>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9" name="Footer Placeholder 8"/>
          <p:cNvSpPr>
            <a:spLocks noGrp="1"/>
          </p:cNvSpPr>
          <p:nvPr>
            <p:ph type="ftr" sz="quarter" idx="4"/>
          </p:nvPr>
        </p:nvSpPr>
        <p:spPr>
          <a:xfrm>
            <a:off x="0" y="8622365"/>
            <a:ext cx="5237774" cy="597836"/>
          </a:xfrm>
          <a:prstGeom prst="rect">
            <a:avLst/>
          </a:prstGeom>
        </p:spPr>
        <p:txBody>
          <a:bodyPr/>
          <a:lstStyle/>
          <a:p>
            <a:pPr defTabSz="92237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2237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0" name="Header Placeholder 4"/>
          <p:cNvSpPr>
            <a:spLocks noGrp="1"/>
          </p:cNvSpPr>
          <p:nvPr>
            <p:ph type="hdr" sz="quarter"/>
          </p:nvPr>
        </p:nvSpPr>
        <p:spPr>
          <a:xfrm>
            <a:off x="0" y="0"/>
            <a:ext cx="5967663" cy="466725"/>
          </a:xfrm>
        </p:spPr>
        <p:txBody>
          <a:bodyPr/>
          <a:lstStyle/>
          <a:p>
            <a:r>
              <a:rPr lang="en-US" dirty="0" smtClean="0">
                <a:solidFill>
                  <a:prstClr val="black"/>
                </a:solidFill>
              </a:rPr>
              <a:t>Script is for Microsoft or partner speaker prep only – not for public distribution</a:t>
            </a:r>
            <a:endParaRPr lang="en-US" dirty="0">
              <a:solidFill>
                <a:prstClr val="black"/>
              </a:solidFill>
            </a:endParaRPr>
          </a:p>
        </p:txBody>
      </p:sp>
    </p:spTree>
    <p:extLst>
      <p:ext uri="{BB962C8B-B14F-4D97-AF65-F5344CB8AC3E}">
        <p14:creationId xmlns:p14="http://schemas.microsoft.com/office/powerpoint/2010/main" val="2926421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80973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188497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1411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1979943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744770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269328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196034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153895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425938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442426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2663" y="228600"/>
            <a:ext cx="3187700" cy="1793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426224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1199843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71588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492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3513727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2371803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1164306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1259878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38</a:t>
            </a:fld>
            <a:endParaRPr lang="en-GB" dirty="0">
              <a:solidFill>
                <a:prstClr val="black"/>
              </a:solidFill>
              <a:latin typeface="Calibri"/>
            </a:endParaRPr>
          </a:p>
        </p:txBody>
      </p:sp>
    </p:spTree>
    <p:extLst>
      <p:ext uri="{BB962C8B-B14F-4D97-AF65-F5344CB8AC3E}">
        <p14:creationId xmlns:p14="http://schemas.microsoft.com/office/powerpoint/2010/main" val="3876356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71771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114800"/>
            <a:ext cx="6789420" cy="5029200"/>
          </a:xfrm>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40</a:t>
            </a:fld>
            <a:endParaRPr lang="en-GB" dirty="0">
              <a:solidFill>
                <a:prstClr val="black"/>
              </a:solidFill>
              <a:latin typeface="Calibri"/>
            </a:endParaRPr>
          </a:p>
        </p:txBody>
      </p:sp>
    </p:spTree>
    <p:extLst>
      <p:ext uri="{BB962C8B-B14F-4D97-AF65-F5344CB8AC3E}">
        <p14:creationId xmlns:p14="http://schemas.microsoft.com/office/powerpoint/2010/main" val="2159150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24202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1407680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3537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74784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447065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648730-8F2D-4DB1-A9F6-5E605DEE91F1}"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0974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50418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7082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695604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159055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094235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226342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4651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4996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9285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2743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5102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98268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450852" y="897764"/>
            <a:ext cx="11506330" cy="710451"/>
          </a:xfrm>
          <a:prstGeom prst="rect">
            <a:avLst/>
          </a:prstGeom>
        </p:spPr>
        <p:txBody>
          <a:bodyPr wrap="square">
            <a:spAutoFit/>
          </a:bodyPr>
          <a:lstStyle>
            <a:lvl1pPr marL="0" indent="0" algn="l">
              <a:lnSpc>
                <a:spcPts val="4080"/>
              </a:lnSpc>
              <a:buNone/>
              <a:defRPr sz="2400" b="0">
                <a:solidFill>
                  <a:srgbClr val="000000"/>
                </a:solidFill>
              </a:defRPr>
            </a:lvl1pPr>
            <a:lvl2pPr marL="621792" indent="0" algn="ctr">
              <a:buNone/>
              <a:defRPr>
                <a:solidFill>
                  <a:schemeClr val="tx1">
                    <a:tint val="75000"/>
                  </a:schemeClr>
                </a:solidFill>
              </a:defRPr>
            </a:lvl2pPr>
            <a:lvl3pPr marL="1243584" indent="0" algn="ctr">
              <a:buNone/>
              <a:defRPr>
                <a:solidFill>
                  <a:schemeClr val="tx1">
                    <a:tint val="75000"/>
                  </a:schemeClr>
                </a:solidFill>
              </a:defRPr>
            </a:lvl3pPr>
            <a:lvl4pPr marL="1865376" indent="0" algn="ctr">
              <a:buNone/>
              <a:defRPr>
                <a:solidFill>
                  <a:schemeClr val="tx1">
                    <a:tint val="75000"/>
                  </a:schemeClr>
                </a:solidFill>
              </a:defRPr>
            </a:lvl4pPr>
            <a:lvl5pPr marL="2487168" indent="0" algn="ctr">
              <a:buNone/>
              <a:defRPr>
                <a:solidFill>
                  <a:schemeClr val="tx1">
                    <a:tint val="75000"/>
                  </a:schemeClr>
                </a:solidFill>
              </a:defRPr>
            </a:lvl5pPr>
            <a:lvl6pPr marL="3108960" indent="0" algn="ctr">
              <a:buNone/>
              <a:defRPr>
                <a:solidFill>
                  <a:schemeClr val="tx1">
                    <a:tint val="75000"/>
                  </a:schemeClr>
                </a:solidFill>
              </a:defRPr>
            </a:lvl6pPr>
            <a:lvl7pPr marL="3730752" indent="0" algn="ctr">
              <a:buNone/>
              <a:defRPr>
                <a:solidFill>
                  <a:schemeClr val="tx1">
                    <a:tint val="75000"/>
                  </a:schemeClr>
                </a:solidFill>
              </a:defRPr>
            </a:lvl7pPr>
            <a:lvl8pPr marL="4352544" indent="0" algn="ctr">
              <a:buNone/>
              <a:defRPr>
                <a:solidFill>
                  <a:schemeClr val="tx1">
                    <a:tint val="75000"/>
                  </a:schemeClr>
                </a:solidFill>
              </a:defRPr>
            </a:lvl8pPr>
            <a:lvl9pPr marL="4974336"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450852" y="319671"/>
            <a:ext cx="11506330" cy="585953"/>
          </a:xfrm>
        </p:spPr>
        <p:txBody>
          <a:bodyPr/>
          <a:lstStyle/>
          <a:p>
            <a:r>
              <a:rPr lang="en-US" noProof="0" dirty="0" smtClean="0"/>
              <a:t>Click to edit master title style</a:t>
            </a:r>
            <a:endParaRPr lang="en-US" noProof="0" dirty="0"/>
          </a:p>
        </p:txBody>
      </p:sp>
      <p:sp>
        <p:nvSpPr>
          <p:cNvPr id="8" name="Slide Number Placeholder 2"/>
          <p:cNvSpPr>
            <a:spLocks noGrp="1"/>
          </p:cNvSpPr>
          <p:nvPr>
            <p:ph type="sldNum" sz="quarter" idx="4"/>
          </p:nvPr>
        </p:nvSpPr>
        <p:spPr bwMode="black">
          <a:xfrm>
            <a:off x="474535" y="6405385"/>
            <a:ext cx="247786" cy="153888"/>
          </a:xfrm>
          <a:prstGeom prst="rect">
            <a:avLst/>
          </a:prstGeom>
          <a:noFill/>
        </p:spPr>
        <p:txBody>
          <a:bodyPr wrap="square" lIns="0" tIns="0" rIns="0" bIns="0" rtlCol="0" anchor="t" anchorCtr="0">
            <a:spAutoFit/>
          </a:bodyPr>
          <a:lstStyle>
            <a:lvl1pPr>
              <a:lnSpc>
                <a:spcPct val="100000"/>
              </a:lnSpc>
              <a:defRPr lang="en-US" sz="1000" smtClean="0">
                <a:solidFill>
                  <a:srgbClr val="A6A6A6"/>
                </a:solidFill>
                <a:latin typeface="Arial"/>
              </a:defRPr>
            </a:lvl1pPr>
          </a:lstStyle>
          <a:p>
            <a:pPr marL="259488" indent="-259488"/>
            <a:fld id="{33088DE5-1DDF-C242-AF39-BA25983D68D6}" type="slidenum">
              <a:rPr/>
              <a:pPr marL="259488" indent="-259488"/>
              <a:t>‹#›</a:t>
            </a:fld>
            <a:endParaRPr dirty="0"/>
          </a:p>
        </p:txBody>
      </p:sp>
    </p:spTree>
    <p:extLst>
      <p:ext uri="{BB962C8B-B14F-4D97-AF65-F5344CB8AC3E}">
        <p14:creationId xmlns:p14="http://schemas.microsoft.com/office/powerpoint/2010/main" val="40122754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450824" y="319657"/>
            <a:ext cx="11506330" cy="74789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446937" y="1616513"/>
            <a:ext cx="5481980" cy="27823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6213919" y="1612629"/>
            <a:ext cx="5274708" cy="27823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450824" y="1021799"/>
            <a:ext cx="11506330" cy="376684"/>
          </a:xfrm>
          <a:prstGeom prst="rect">
            <a:avLst/>
          </a:prstGeom>
        </p:spPr>
        <p:txBody>
          <a:bodyPr wrap="square" anchor="t">
            <a:noAutofit/>
          </a:bodyPr>
          <a:lstStyle>
            <a:lvl1pPr marL="0" indent="0" algn="l">
              <a:lnSpc>
                <a:spcPct val="100000"/>
              </a:lnSpc>
              <a:buNone/>
              <a:defRPr sz="2400" b="0" i="0">
                <a:solidFill>
                  <a:srgbClr val="000000"/>
                </a:solidFill>
                <a:latin typeface="HP Simplified" pitchFamily="34" charset="0"/>
                <a:cs typeface="HP Simplified" pitchFamily="34" charset="0"/>
              </a:defRPr>
            </a:lvl1pPr>
            <a:lvl2pPr marL="621792" indent="0" algn="ctr">
              <a:buNone/>
              <a:defRPr>
                <a:solidFill>
                  <a:schemeClr val="tx1">
                    <a:tint val="75000"/>
                  </a:schemeClr>
                </a:solidFill>
              </a:defRPr>
            </a:lvl2pPr>
            <a:lvl3pPr marL="1243584" indent="0" algn="ctr">
              <a:buNone/>
              <a:defRPr>
                <a:solidFill>
                  <a:schemeClr val="tx1">
                    <a:tint val="75000"/>
                  </a:schemeClr>
                </a:solidFill>
              </a:defRPr>
            </a:lvl3pPr>
            <a:lvl4pPr marL="1865376" indent="0" algn="ctr">
              <a:buNone/>
              <a:defRPr>
                <a:solidFill>
                  <a:schemeClr val="tx1">
                    <a:tint val="75000"/>
                  </a:schemeClr>
                </a:solidFill>
              </a:defRPr>
            </a:lvl4pPr>
            <a:lvl5pPr marL="2487168" indent="0" algn="ctr">
              <a:buNone/>
              <a:defRPr>
                <a:solidFill>
                  <a:schemeClr val="tx1">
                    <a:tint val="75000"/>
                  </a:schemeClr>
                </a:solidFill>
              </a:defRPr>
            </a:lvl5pPr>
            <a:lvl6pPr marL="3108960" indent="0" algn="ctr">
              <a:buNone/>
              <a:defRPr>
                <a:solidFill>
                  <a:schemeClr val="tx1">
                    <a:tint val="75000"/>
                  </a:schemeClr>
                </a:solidFill>
              </a:defRPr>
            </a:lvl6pPr>
            <a:lvl7pPr marL="3730752" indent="0" algn="ctr">
              <a:buNone/>
              <a:defRPr>
                <a:solidFill>
                  <a:schemeClr val="tx1">
                    <a:tint val="75000"/>
                  </a:schemeClr>
                </a:solidFill>
              </a:defRPr>
            </a:lvl7pPr>
            <a:lvl8pPr marL="4352544" indent="0" algn="ctr">
              <a:buNone/>
              <a:defRPr>
                <a:solidFill>
                  <a:schemeClr val="tx1">
                    <a:tint val="75000"/>
                  </a:schemeClr>
                </a:solidFill>
              </a:defRPr>
            </a:lvl8pPr>
            <a:lvl9pPr marL="4974336"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932953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 id="2147484285"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png"/><Relationship Id="rId9" Type="http://schemas.openxmlformats.org/officeDocument/2006/relationships/image" Target="../media/image42.emf"/></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9.xml"/><Relationship Id="rId7" Type="http://schemas.openxmlformats.org/officeDocument/2006/relationships/image" Target="../media/image4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14.xml"/><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66.png"/><Relationship Id="rId5" Type="http://schemas.openxmlformats.org/officeDocument/2006/relationships/image" Target="../media/image56.png"/><Relationship Id="rId4" Type="http://schemas.openxmlformats.org/officeDocument/2006/relationships/image" Target="../media/image68.jp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56.png"/><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image" Target="../media/image73.png"/><Relationship Id="rId4" Type="http://schemas.openxmlformats.org/officeDocument/2006/relationships/image" Target="../media/image65.png"/><Relationship Id="rId9" Type="http://schemas.openxmlformats.org/officeDocument/2006/relationships/image" Target="../media/image72.png"/></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image" Target="../media/image73.png"/><Relationship Id="rId4" Type="http://schemas.openxmlformats.org/officeDocument/2006/relationships/image" Target="../media/image65.png"/><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image" Target="../media/image73.png"/><Relationship Id="rId4" Type="http://schemas.openxmlformats.org/officeDocument/2006/relationships/image" Target="../media/image65.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34.xml"/><Relationship Id="rId5" Type="http://schemas.openxmlformats.org/officeDocument/2006/relationships/image" Target="../media/image78.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hyperlink" Target="http://www.valueprism.com/resources/resources/Resources/PDW%20Compete%20Pricing%20FINAL.pdf" TargetMode="External"/><Relationship Id="rId7"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hyperlink" Target="http://www.microsoft.com/aps" TargetMode="External"/><Relationship Id="rId5" Type="http://schemas.openxmlformats.org/officeDocument/2006/relationships/hyperlink" Target="http://www.hp.com/solutions/activeanswers" TargetMode="External"/><Relationship Id="rId4" Type="http://schemas.openxmlformats.org/officeDocument/2006/relationships/hyperlink" Target="http://hp.com/go/convergedsystem/cs300ap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87.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35.xml"/><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image" Target="../media/image95.jpg"/><Relationship Id="rId5" Type="http://schemas.openxmlformats.org/officeDocument/2006/relationships/image" Target="../media/image94.png"/><Relationship Id="rId4" Type="http://schemas.openxmlformats.org/officeDocument/2006/relationships/image" Target="../media/image93.png"/></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94742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3281238"/>
            <a:ext cx="11887200" cy="1831975"/>
          </a:xfrm>
        </p:spPr>
        <p:txBody>
          <a:bodyPr/>
          <a:lstStyle/>
          <a:p>
            <a:pPr marL="28575" lvl="1"/>
            <a:r>
              <a:rPr lang="en-US" sz="5400" dirty="0">
                <a:solidFill>
                  <a:schemeClr val="tx1"/>
                </a:solidFill>
                <a:latin typeface="+mj-lt"/>
              </a:rPr>
              <a:t>HP Converged System 300 </a:t>
            </a:r>
            <a:r>
              <a:rPr lang="en-US" sz="5400" dirty="0" smtClean="0">
                <a:solidFill>
                  <a:schemeClr val="tx1"/>
                </a:solidFill>
                <a:latin typeface="+mj-lt"/>
              </a:rPr>
              <a:t>for</a:t>
            </a:r>
            <a:br>
              <a:rPr lang="en-US" sz="5400" dirty="0" smtClean="0">
                <a:solidFill>
                  <a:schemeClr val="tx1"/>
                </a:solidFill>
                <a:latin typeface="+mj-lt"/>
              </a:rPr>
            </a:br>
            <a:r>
              <a:rPr lang="en-US" sz="5400" dirty="0" smtClean="0">
                <a:solidFill>
                  <a:schemeClr val="tx1"/>
                </a:solidFill>
                <a:latin typeface="+mj-lt"/>
              </a:rPr>
              <a:t>Microsoft </a:t>
            </a:r>
            <a:r>
              <a:rPr lang="en-US" sz="5400" dirty="0">
                <a:solidFill>
                  <a:schemeClr val="tx1"/>
                </a:solidFill>
                <a:latin typeface="+mj-lt"/>
              </a:rPr>
              <a:t>Analytics Platform</a:t>
            </a:r>
          </a:p>
        </p:txBody>
      </p:sp>
    </p:spTree>
    <p:extLst>
      <p:ext uri="{BB962C8B-B14F-4D97-AF65-F5344CB8AC3E}">
        <p14:creationId xmlns:p14="http://schemas.microsoft.com/office/powerpoint/2010/main" val="181625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Agenda</a:t>
            </a:r>
            <a:endParaRPr lang="en-US" dirty="0"/>
          </a:p>
        </p:txBody>
      </p:sp>
      <p:sp>
        <p:nvSpPr>
          <p:cNvPr id="4" name="Text Placeholder 3"/>
          <p:cNvSpPr>
            <a:spLocks noGrp="1"/>
          </p:cNvSpPr>
          <p:nvPr>
            <p:ph type="body" sz="quarter" idx="11"/>
          </p:nvPr>
        </p:nvSpPr>
        <p:spPr>
          <a:xfrm>
            <a:off x="274639" y="1212849"/>
            <a:ext cx="11889564" cy="2092881"/>
          </a:xfrm>
        </p:spPr>
        <p:txBody>
          <a:bodyPr/>
          <a:lstStyle/>
          <a:p>
            <a:r>
              <a:rPr lang="de-DE" dirty="0" smtClean="0"/>
              <a:t>Short refresh on Fasttrack</a:t>
            </a:r>
          </a:p>
          <a:p>
            <a:r>
              <a:rPr lang="de-DE" dirty="0" smtClean="0"/>
              <a:t>Change in the </a:t>
            </a:r>
            <a:r>
              <a:rPr lang="de-DE" dirty="0"/>
              <a:t>d</a:t>
            </a:r>
            <a:r>
              <a:rPr lang="de-DE" dirty="0" smtClean="0"/>
              <a:t>atawarhouse world</a:t>
            </a:r>
          </a:p>
          <a:p>
            <a:r>
              <a:rPr lang="de-DE" dirty="0" smtClean="0"/>
              <a:t>ConvergedSystem 300 for Microsoft APS </a:t>
            </a:r>
            <a:endParaRPr lang="en-US" dirty="0"/>
          </a:p>
        </p:txBody>
      </p:sp>
    </p:spTree>
    <p:extLst>
      <p:ext uri="{BB962C8B-B14F-4D97-AF65-F5344CB8AC3E}">
        <p14:creationId xmlns:p14="http://schemas.microsoft.com/office/powerpoint/2010/main" val="4274637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SQL </a:t>
            </a:r>
            <a:r>
              <a:rPr lang="en-US" dirty="0"/>
              <a:t>Server 2012 </a:t>
            </a:r>
          </a:p>
        </p:txBody>
      </p:sp>
      <p:sp>
        <p:nvSpPr>
          <p:cNvPr id="8" name="Subtitle 7"/>
          <p:cNvSpPr>
            <a:spLocks noGrp="1"/>
          </p:cNvSpPr>
          <p:nvPr>
            <p:ph type="body" sz="quarter" idx="11"/>
          </p:nvPr>
        </p:nvSpPr>
        <p:spPr>
          <a:xfrm>
            <a:off x="274639" y="1212849"/>
            <a:ext cx="11889564" cy="738664"/>
          </a:xfrm>
        </p:spPr>
        <p:txBody>
          <a:bodyPr/>
          <a:lstStyle/>
          <a:p>
            <a:r>
              <a:rPr lang="en-US" dirty="0"/>
              <a:t>Fast Track Data Warehouse solutions</a:t>
            </a:r>
          </a:p>
        </p:txBody>
      </p:sp>
      <p:cxnSp>
        <p:nvCxnSpPr>
          <p:cNvPr id="22" name="Straight Connector 21"/>
          <p:cNvCxnSpPr/>
          <p:nvPr/>
        </p:nvCxnSpPr>
        <p:spPr>
          <a:xfrm>
            <a:off x="260634" y="5254567"/>
            <a:ext cx="11911113" cy="0"/>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822" y="2516259"/>
            <a:ext cx="1452316" cy="262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2268793" y="3634870"/>
            <a:ext cx="1642336" cy="1504282"/>
          </a:xfrm>
          <a:prstGeom prst="rect">
            <a:avLst/>
          </a:prstGeom>
        </p:spPr>
      </p:pic>
      <p:pic>
        <p:nvPicPr>
          <p:cNvPr id="4" name="Picture 3"/>
          <p:cNvPicPr>
            <a:picLocks noChangeAspect="1"/>
          </p:cNvPicPr>
          <p:nvPr/>
        </p:nvPicPr>
        <p:blipFill>
          <a:blip r:embed="rId5"/>
          <a:stretch>
            <a:fillRect/>
          </a:stretch>
        </p:blipFill>
        <p:spPr>
          <a:xfrm>
            <a:off x="7669285" y="2741174"/>
            <a:ext cx="1497445" cy="2397978"/>
          </a:xfrm>
          <a:prstGeom prst="rect">
            <a:avLst/>
          </a:prstGeom>
        </p:spPr>
      </p:pic>
      <p:sp>
        <p:nvSpPr>
          <p:cNvPr id="6" name="TextBox 5"/>
          <p:cNvSpPr txBox="1"/>
          <p:nvPr/>
        </p:nvSpPr>
        <p:spPr>
          <a:xfrm>
            <a:off x="1895310" y="5248472"/>
            <a:ext cx="2285665" cy="618015"/>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cs typeface="HP Simplified" pitchFamily="34" charset="0"/>
              </a:rPr>
              <a:t>DL380p Gen8 + MSA2040</a:t>
            </a:r>
          </a:p>
        </p:txBody>
      </p:sp>
      <p:sp>
        <p:nvSpPr>
          <p:cNvPr id="12" name="TextBox 11"/>
          <p:cNvSpPr txBox="1"/>
          <p:nvPr/>
        </p:nvSpPr>
        <p:spPr>
          <a:xfrm>
            <a:off x="5930980" y="5258935"/>
            <a:ext cx="1628242" cy="618015"/>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cs typeface="HP Simplified" pitchFamily="34" charset="0"/>
              </a:rPr>
              <a:t>DL580G7 + P2000</a:t>
            </a:r>
          </a:p>
        </p:txBody>
      </p:sp>
      <p:sp>
        <p:nvSpPr>
          <p:cNvPr id="13" name="TextBox 12"/>
          <p:cNvSpPr txBox="1"/>
          <p:nvPr/>
        </p:nvSpPr>
        <p:spPr>
          <a:xfrm>
            <a:off x="7533878" y="5248472"/>
            <a:ext cx="1977624" cy="618015"/>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cs typeface="HP Simplified" pitchFamily="34" charset="0"/>
              </a:rPr>
              <a:t>DL560p Gen8 + P2000</a:t>
            </a:r>
          </a:p>
        </p:txBody>
      </p:sp>
      <p:pic>
        <p:nvPicPr>
          <p:cNvPr id="14" name="Picture 13"/>
          <p:cNvPicPr>
            <a:picLocks noChangeAspect="1"/>
          </p:cNvPicPr>
          <p:nvPr/>
        </p:nvPicPr>
        <p:blipFill>
          <a:blip r:embed="rId6"/>
          <a:stretch>
            <a:fillRect/>
          </a:stretch>
        </p:blipFill>
        <p:spPr>
          <a:xfrm>
            <a:off x="4244121" y="2741174"/>
            <a:ext cx="1443432" cy="2397978"/>
          </a:xfrm>
          <a:prstGeom prst="rect">
            <a:avLst/>
          </a:prstGeom>
        </p:spPr>
      </p:pic>
      <p:sp>
        <p:nvSpPr>
          <p:cNvPr id="17" name="TextBox 16"/>
          <p:cNvSpPr txBox="1"/>
          <p:nvPr/>
        </p:nvSpPr>
        <p:spPr>
          <a:xfrm>
            <a:off x="3977025" y="5248472"/>
            <a:ext cx="1977624" cy="618015"/>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cs typeface="HP Simplified" pitchFamily="34" charset="0"/>
              </a:rPr>
              <a:t>DL380p Gen8 + 3PAR</a:t>
            </a:r>
          </a:p>
        </p:txBody>
      </p:sp>
      <p:pic>
        <p:nvPicPr>
          <p:cNvPr id="18" name="Content Placeholder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black">
          <a:xfrm>
            <a:off x="9333846" y="2785459"/>
            <a:ext cx="1447183" cy="2353693"/>
          </a:xfrm>
          <a:prstGeom prst="rect">
            <a:avLst/>
          </a:prstGeom>
        </p:spPr>
      </p:pic>
      <p:pic>
        <p:nvPicPr>
          <p:cNvPr id="19" name="Content Placeholder 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black">
          <a:xfrm>
            <a:off x="10818389" y="3596055"/>
            <a:ext cx="1447183" cy="1543097"/>
          </a:xfrm>
          <a:prstGeom prst="rect">
            <a:avLst/>
          </a:prstGeom>
        </p:spPr>
      </p:pic>
      <p:sp>
        <p:nvSpPr>
          <p:cNvPr id="20" name="TextBox 19"/>
          <p:cNvSpPr txBox="1"/>
          <p:nvPr/>
        </p:nvSpPr>
        <p:spPr>
          <a:xfrm>
            <a:off x="9763984" y="5248472"/>
            <a:ext cx="1977624" cy="371794"/>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cs typeface="HP Simplified" pitchFamily="34" charset="0"/>
              </a:rPr>
              <a:t>DL980G7 + P2000</a:t>
            </a:r>
          </a:p>
        </p:txBody>
      </p:sp>
      <p:sp>
        <p:nvSpPr>
          <p:cNvPr id="15" name="TextBox 14"/>
          <p:cNvSpPr txBox="1"/>
          <p:nvPr/>
        </p:nvSpPr>
        <p:spPr>
          <a:xfrm>
            <a:off x="4107506" y="5911471"/>
            <a:ext cx="1581739" cy="371794"/>
          </a:xfrm>
          <a:prstGeom prst="rect">
            <a:avLst/>
          </a:prstGeom>
          <a:noFill/>
        </p:spPr>
        <p:txBody>
          <a:bodyPr wrap="square" lIns="124358" tIns="62179" rIns="124358" bIns="62179" rtlCol="0">
            <a:spAutoFit/>
          </a:bodyPr>
          <a:lstStyle/>
          <a:p>
            <a:pPr algn="ctr" defTabSz="585090">
              <a:spcAft>
                <a:spcPts val="544"/>
              </a:spcAft>
              <a:buSzPct val="100000"/>
            </a:pPr>
            <a:r>
              <a:rPr lang="de-DE" sz="1600" dirty="0" smtClean="0">
                <a:solidFill>
                  <a:srgbClr val="FFFFFF"/>
                </a:solidFill>
                <a:cs typeface="HP Simplified" pitchFamily="34" charset="0"/>
              </a:rPr>
              <a:t>30TB</a:t>
            </a:r>
            <a:endParaRPr lang="de-DE" sz="1600" dirty="0">
              <a:solidFill>
                <a:srgbClr val="FFFFFF"/>
              </a:solidFill>
              <a:cs typeface="HP Simplified" pitchFamily="34" charset="0"/>
            </a:endParaRPr>
          </a:p>
        </p:txBody>
      </p:sp>
      <p:pic>
        <p:nvPicPr>
          <p:cNvPr id="16" name="Picture 15"/>
          <p:cNvPicPr>
            <a:picLocks noChangeAspect="1"/>
          </p:cNvPicPr>
          <p:nvPr/>
        </p:nvPicPr>
        <p:blipFill>
          <a:blip r:embed="rId9"/>
          <a:stretch>
            <a:fillRect/>
          </a:stretch>
        </p:blipFill>
        <p:spPr>
          <a:xfrm>
            <a:off x="323845" y="4800324"/>
            <a:ext cx="1571466" cy="338828"/>
          </a:xfrm>
          <a:prstGeom prst="rect">
            <a:avLst/>
          </a:prstGeom>
        </p:spPr>
      </p:pic>
      <p:sp>
        <p:nvSpPr>
          <p:cNvPr id="24" name="TextBox 23"/>
          <p:cNvSpPr txBox="1"/>
          <p:nvPr/>
        </p:nvSpPr>
        <p:spPr>
          <a:xfrm>
            <a:off x="99755" y="5248472"/>
            <a:ext cx="1780672" cy="618015"/>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cs typeface="HP Simplified" pitchFamily="34" charset="0"/>
              </a:rPr>
              <a:t>DL380p Gen8 + </a:t>
            </a:r>
            <a:r>
              <a:rPr lang="en-US" sz="1600" dirty="0" err="1">
                <a:solidFill>
                  <a:srgbClr val="FFFFFF"/>
                </a:solidFill>
                <a:latin typeface="Segoe UI Light"/>
                <a:cs typeface="HP Simplified" pitchFamily="34" charset="0"/>
              </a:rPr>
              <a:t>int</a:t>
            </a:r>
            <a:r>
              <a:rPr lang="en-US" sz="1600" dirty="0">
                <a:solidFill>
                  <a:srgbClr val="FFFFFF"/>
                </a:solidFill>
                <a:latin typeface="Segoe UI Light"/>
                <a:cs typeface="HP Simplified" pitchFamily="34" charset="0"/>
              </a:rPr>
              <a:t> SSD</a:t>
            </a:r>
          </a:p>
        </p:txBody>
      </p:sp>
      <p:sp>
        <p:nvSpPr>
          <p:cNvPr id="25" name="TextBox 24"/>
          <p:cNvSpPr txBox="1"/>
          <p:nvPr/>
        </p:nvSpPr>
        <p:spPr>
          <a:xfrm>
            <a:off x="298688" y="5911471"/>
            <a:ext cx="1581739" cy="371794"/>
          </a:xfrm>
          <a:prstGeom prst="rect">
            <a:avLst/>
          </a:prstGeom>
          <a:noFill/>
        </p:spPr>
        <p:txBody>
          <a:bodyPr wrap="square" lIns="124358" tIns="62179" rIns="124358" bIns="62179" rtlCol="0">
            <a:spAutoFit/>
          </a:bodyPr>
          <a:lstStyle/>
          <a:p>
            <a:pPr algn="ctr" defTabSz="585090">
              <a:spcAft>
                <a:spcPts val="544"/>
              </a:spcAft>
              <a:buSzPct val="100000"/>
            </a:pPr>
            <a:r>
              <a:rPr lang="de-DE" sz="1600" dirty="0" smtClean="0">
                <a:solidFill>
                  <a:srgbClr val="FFFFFF"/>
                </a:solidFill>
                <a:cs typeface="HP Simplified" pitchFamily="34" charset="0"/>
              </a:rPr>
              <a:t>4/11TB</a:t>
            </a:r>
            <a:endParaRPr lang="de-DE" sz="1600" dirty="0">
              <a:solidFill>
                <a:srgbClr val="FFFFFF"/>
              </a:solidFill>
              <a:cs typeface="HP Simplified" pitchFamily="34" charset="0"/>
            </a:endParaRPr>
          </a:p>
        </p:txBody>
      </p:sp>
      <p:sp>
        <p:nvSpPr>
          <p:cNvPr id="26" name="TextBox 25"/>
          <p:cNvSpPr txBox="1"/>
          <p:nvPr/>
        </p:nvSpPr>
        <p:spPr>
          <a:xfrm>
            <a:off x="2270538" y="5911471"/>
            <a:ext cx="1581739" cy="371794"/>
          </a:xfrm>
          <a:prstGeom prst="rect">
            <a:avLst/>
          </a:prstGeom>
          <a:noFill/>
        </p:spPr>
        <p:txBody>
          <a:bodyPr wrap="square" lIns="124358" tIns="62179" rIns="124358" bIns="62179" rtlCol="0">
            <a:spAutoFit/>
          </a:bodyPr>
          <a:lstStyle/>
          <a:p>
            <a:pPr algn="ctr" defTabSz="585090">
              <a:spcAft>
                <a:spcPts val="544"/>
              </a:spcAft>
              <a:buSzPct val="100000"/>
            </a:pPr>
            <a:r>
              <a:rPr lang="de-DE" sz="1600" dirty="0" smtClean="0">
                <a:solidFill>
                  <a:srgbClr val="FFFFFF"/>
                </a:solidFill>
                <a:cs typeface="HP Simplified" pitchFamily="34" charset="0"/>
              </a:rPr>
              <a:t>30TB</a:t>
            </a:r>
            <a:endParaRPr lang="de-DE" sz="1600" dirty="0">
              <a:solidFill>
                <a:srgbClr val="FFFFFF"/>
              </a:solidFill>
              <a:cs typeface="HP Simplified" pitchFamily="34" charset="0"/>
            </a:endParaRPr>
          </a:p>
        </p:txBody>
      </p:sp>
      <p:sp>
        <p:nvSpPr>
          <p:cNvPr id="27" name="TextBox 26"/>
          <p:cNvSpPr txBox="1"/>
          <p:nvPr/>
        </p:nvSpPr>
        <p:spPr>
          <a:xfrm>
            <a:off x="7731821" y="5911471"/>
            <a:ext cx="1581739" cy="371794"/>
          </a:xfrm>
          <a:prstGeom prst="rect">
            <a:avLst/>
          </a:prstGeom>
          <a:noFill/>
        </p:spPr>
        <p:txBody>
          <a:bodyPr wrap="square" lIns="124358" tIns="62179" rIns="124358" bIns="62179" rtlCol="0">
            <a:spAutoFit/>
          </a:bodyPr>
          <a:lstStyle/>
          <a:p>
            <a:pPr algn="ctr" defTabSz="585090">
              <a:spcAft>
                <a:spcPts val="544"/>
              </a:spcAft>
              <a:buSzPct val="100000"/>
            </a:pPr>
            <a:r>
              <a:rPr lang="de-DE" sz="1600" dirty="0" smtClean="0">
                <a:solidFill>
                  <a:srgbClr val="FFFFFF"/>
                </a:solidFill>
                <a:cs typeface="HP Simplified" pitchFamily="34" charset="0"/>
              </a:rPr>
              <a:t>50TB</a:t>
            </a:r>
            <a:endParaRPr lang="de-DE" sz="1600" dirty="0">
              <a:solidFill>
                <a:srgbClr val="FFFFFF"/>
              </a:solidFill>
              <a:cs typeface="HP Simplified" pitchFamily="34" charset="0"/>
            </a:endParaRPr>
          </a:p>
        </p:txBody>
      </p:sp>
      <p:sp>
        <p:nvSpPr>
          <p:cNvPr id="28" name="TextBox 27"/>
          <p:cNvSpPr txBox="1"/>
          <p:nvPr/>
        </p:nvSpPr>
        <p:spPr>
          <a:xfrm>
            <a:off x="5930137" y="5911471"/>
            <a:ext cx="1581739" cy="371794"/>
          </a:xfrm>
          <a:prstGeom prst="rect">
            <a:avLst/>
          </a:prstGeom>
          <a:noFill/>
        </p:spPr>
        <p:txBody>
          <a:bodyPr wrap="square" lIns="124358" tIns="62179" rIns="124358" bIns="62179" rtlCol="0">
            <a:spAutoFit/>
          </a:bodyPr>
          <a:lstStyle/>
          <a:p>
            <a:pPr algn="ctr" defTabSz="585090">
              <a:spcAft>
                <a:spcPts val="544"/>
              </a:spcAft>
              <a:buSzPct val="100000"/>
            </a:pPr>
            <a:r>
              <a:rPr lang="de-DE" sz="1600" dirty="0" smtClean="0">
                <a:solidFill>
                  <a:srgbClr val="FFFFFF"/>
                </a:solidFill>
                <a:cs typeface="HP Simplified" pitchFamily="34" charset="0"/>
              </a:rPr>
              <a:t>60TB</a:t>
            </a:r>
            <a:endParaRPr lang="de-DE" sz="1600" dirty="0">
              <a:solidFill>
                <a:srgbClr val="FFFFFF"/>
              </a:solidFill>
              <a:cs typeface="HP Simplified" pitchFamily="34" charset="0"/>
            </a:endParaRPr>
          </a:p>
        </p:txBody>
      </p:sp>
      <p:sp>
        <p:nvSpPr>
          <p:cNvPr id="30" name="TextBox 29"/>
          <p:cNvSpPr txBox="1"/>
          <p:nvPr/>
        </p:nvSpPr>
        <p:spPr>
          <a:xfrm>
            <a:off x="9960240" y="5911471"/>
            <a:ext cx="1581739" cy="682135"/>
          </a:xfrm>
          <a:prstGeom prst="rect">
            <a:avLst/>
          </a:prstGeom>
          <a:noFill/>
        </p:spPr>
        <p:txBody>
          <a:bodyPr wrap="square" lIns="124358" tIns="62179" rIns="124358" bIns="62179" rtlCol="0">
            <a:spAutoFit/>
          </a:bodyPr>
          <a:lstStyle/>
          <a:p>
            <a:pPr algn="ctr" defTabSz="585090">
              <a:spcAft>
                <a:spcPts val="544"/>
              </a:spcAft>
              <a:buSzPct val="100000"/>
            </a:pPr>
            <a:r>
              <a:rPr lang="de-DE" sz="1600" dirty="0">
                <a:solidFill>
                  <a:srgbClr val="FFFFFF"/>
                </a:solidFill>
                <a:cs typeface="HP Simplified" pitchFamily="34" charset="0"/>
              </a:rPr>
              <a:t>85TB</a:t>
            </a:r>
          </a:p>
          <a:p>
            <a:pPr algn="ctr" defTabSz="585090">
              <a:spcAft>
                <a:spcPts val="544"/>
              </a:spcAft>
              <a:buSzPct val="100000"/>
            </a:pPr>
            <a:endParaRPr lang="en-US" sz="1600" dirty="0">
              <a:solidFill>
                <a:srgbClr val="FFFFFF"/>
              </a:solidFill>
              <a:cs typeface="HP Simplified" pitchFamily="34" charset="0"/>
            </a:endParaRPr>
          </a:p>
        </p:txBody>
      </p:sp>
    </p:spTree>
    <p:extLst>
      <p:ext uri="{BB962C8B-B14F-4D97-AF65-F5344CB8AC3E}">
        <p14:creationId xmlns:p14="http://schemas.microsoft.com/office/powerpoint/2010/main" val="19265193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573" y="184894"/>
            <a:ext cx="11889564" cy="917575"/>
          </a:xfrm>
        </p:spPr>
        <p:txBody>
          <a:bodyPr/>
          <a:lstStyle/>
          <a:p>
            <a:r>
              <a:rPr lang="de-DE" dirty="0" smtClean="0"/>
              <a:t>HP Factory Express </a:t>
            </a:r>
            <a:r>
              <a:rPr lang="de-DE" dirty="0" err="1" smtClean="0"/>
              <a:t>services</a:t>
            </a:r>
            <a:r>
              <a:rPr lang="de-DE" dirty="0" smtClean="0"/>
              <a:t> </a:t>
            </a:r>
            <a:r>
              <a:rPr lang="de-DE" dirty="0" err="1" smtClean="0"/>
              <a:t>for</a:t>
            </a:r>
            <a:r>
              <a:rPr lang="de-DE" dirty="0" smtClean="0"/>
              <a:t> Fast Track	</a:t>
            </a:r>
            <a:endParaRPr lang="en-US" dirty="0"/>
          </a:p>
        </p:txBody>
      </p:sp>
      <p:sp>
        <p:nvSpPr>
          <p:cNvPr id="2" name="Subtitle 1"/>
          <p:cNvSpPr>
            <a:spLocks noGrp="1"/>
          </p:cNvSpPr>
          <p:nvPr>
            <p:ph type="body" sz="quarter" idx="11"/>
          </p:nvPr>
        </p:nvSpPr>
        <p:spPr>
          <a:xfrm>
            <a:off x="241573" y="1120998"/>
            <a:ext cx="11889564" cy="738664"/>
          </a:xfrm>
        </p:spPr>
        <p:txBody>
          <a:bodyPr/>
          <a:lstStyle/>
          <a:p>
            <a:r>
              <a:rPr lang="de-DE" dirty="0" err="1" smtClean="0"/>
              <a:t>Freeing</a:t>
            </a:r>
            <a:r>
              <a:rPr lang="de-DE" dirty="0" smtClean="0"/>
              <a:t> </a:t>
            </a:r>
            <a:r>
              <a:rPr lang="de-DE" dirty="0" err="1" smtClean="0"/>
              <a:t>up</a:t>
            </a:r>
            <a:r>
              <a:rPr lang="de-DE" dirty="0" smtClean="0"/>
              <a:t> IT, </a:t>
            </a:r>
            <a:r>
              <a:rPr lang="de-DE" dirty="0" err="1" smtClean="0"/>
              <a:t>getting</a:t>
            </a:r>
            <a:r>
              <a:rPr lang="de-DE" dirty="0" smtClean="0"/>
              <a:t> </a:t>
            </a:r>
            <a:r>
              <a:rPr lang="de-DE" dirty="0" err="1" smtClean="0"/>
              <a:t>more</a:t>
            </a:r>
            <a:r>
              <a:rPr lang="de-DE" dirty="0" smtClean="0"/>
              <a:t> </a:t>
            </a:r>
            <a:r>
              <a:rPr lang="de-DE" dirty="0" err="1" smtClean="0"/>
              <a:t>value</a:t>
            </a:r>
            <a:r>
              <a:rPr lang="de-DE" dirty="0" smtClean="0"/>
              <a:t>!</a:t>
            </a:r>
            <a:endParaRPr lang="en-US" dirty="0"/>
          </a:p>
        </p:txBody>
      </p:sp>
      <p:sp>
        <p:nvSpPr>
          <p:cNvPr id="5" name="Text Box 37"/>
          <p:cNvSpPr txBox="1">
            <a:spLocks noChangeArrowheads="1"/>
          </p:cNvSpPr>
          <p:nvPr/>
        </p:nvSpPr>
        <p:spPr bwMode="auto">
          <a:xfrm>
            <a:off x="961653" y="1985094"/>
            <a:ext cx="3861236" cy="215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124358" tIns="62179" rIns="124358" bIns="62179">
            <a:spAutoFit/>
          </a:bodyPr>
          <a:lstStyle>
            <a:lvl1pPr marL="176213" indent="-1762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dirty="0">
                <a:solidFill>
                  <a:srgbClr val="37A5E1"/>
                </a:solidFill>
                <a:latin typeface="Segoe UI Light"/>
              </a:rPr>
              <a:t>Without HP Factory Express:</a:t>
            </a:r>
          </a:p>
          <a:p>
            <a:pPr marL="0" indent="0" eaLnBrk="1" hangingPunct="1">
              <a:spcBef>
                <a:spcPct val="50000"/>
              </a:spcBef>
              <a:buClr>
                <a:srgbClr val="68217A"/>
              </a:buClr>
              <a:buSzPct val="80000"/>
            </a:pPr>
            <a:r>
              <a:rPr lang="en-US" sz="2400" dirty="0">
                <a:solidFill>
                  <a:srgbClr val="FFFFFF"/>
                </a:solidFill>
                <a:latin typeface="Segoe UI Light"/>
              </a:rPr>
              <a:t>Complexity</a:t>
            </a:r>
          </a:p>
          <a:p>
            <a:pPr marL="0" indent="0" eaLnBrk="1" hangingPunct="1">
              <a:spcBef>
                <a:spcPct val="50000"/>
              </a:spcBef>
              <a:buClr>
                <a:srgbClr val="68217A"/>
              </a:buClr>
              <a:buSzPct val="80000"/>
            </a:pPr>
            <a:r>
              <a:rPr lang="en-US" sz="2400" dirty="0">
                <a:solidFill>
                  <a:srgbClr val="FFFFFF"/>
                </a:solidFill>
                <a:latin typeface="Segoe UI Light"/>
              </a:rPr>
              <a:t>Confusion</a:t>
            </a:r>
          </a:p>
          <a:p>
            <a:pPr marL="0" indent="0" eaLnBrk="1" hangingPunct="1">
              <a:spcBef>
                <a:spcPct val="50000"/>
              </a:spcBef>
              <a:buClr>
                <a:srgbClr val="68217A"/>
              </a:buClr>
              <a:buSzPct val="80000"/>
            </a:pPr>
            <a:r>
              <a:rPr lang="en-US" sz="2400" dirty="0">
                <a:solidFill>
                  <a:srgbClr val="FFFFFF"/>
                </a:solidFill>
                <a:latin typeface="Segoe UI Light"/>
              </a:rPr>
              <a:t>Slow time to solution</a:t>
            </a:r>
          </a:p>
        </p:txBody>
      </p:sp>
      <p:sp>
        <p:nvSpPr>
          <p:cNvPr id="6" name="Text Box 38"/>
          <p:cNvSpPr txBox="1">
            <a:spLocks noChangeArrowheads="1"/>
          </p:cNvSpPr>
          <p:nvPr/>
        </p:nvSpPr>
        <p:spPr bwMode="auto">
          <a:xfrm>
            <a:off x="7014692" y="1985094"/>
            <a:ext cx="3740049" cy="215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124358" tIns="62179" rIns="124358" bIns="62179">
            <a:spAutoFit/>
          </a:bodyPr>
          <a:lstStyle>
            <a:lvl1pPr marL="176213" indent="-1762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dirty="0">
                <a:solidFill>
                  <a:srgbClr val="37A5E1"/>
                </a:solidFill>
                <a:latin typeface="Segoe UI Light"/>
              </a:rPr>
              <a:t>With HP Factory Express:</a:t>
            </a:r>
          </a:p>
          <a:p>
            <a:pPr marL="0" indent="0" eaLnBrk="1" hangingPunct="1">
              <a:spcBef>
                <a:spcPct val="50000"/>
              </a:spcBef>
              <a:buClr>
                <a:srgbClr val="68217A"/>
              </a:buClr>
              <a:buSzPct val="80000"/>
            </a:pPr>
            <a:r>
              <a:rPr lang="en-US" sz="2400" dirty="0">
                <a:solidFill>
                  <a:srgbClr val="FFFFFF"/>
                </a:solidFill>
                <a:latin typeface="Segoe UI Light"/>
              </a:rPr>
              <a:t>Faster time to solution</a:t>
            </a:r>
          </a:p>
          <a:p>
            <a:pPr marL="0" indent="0" eaLnBrk="1" hangingPunct="1">
              <a:spcBef>
                <a:spcPct val="50000"/>
              </a:spcBef>
              <a:buClr>
                <a:srgbClr val="68217A"/>
              </a:buClr>
              <a:buSzPct val="80000"/>
            </a:pPr>
            <a:r>
              <a:rPr lang="en-US" sz="2400" dirty="0">
                <a:solidFill>
                  <a:srgbClr val="FFFFFF"/>
                </a:solidFill>
                <a:latin typeface="Segoe UI Light"/>
              </a:rPr>
              <a:t>More available IT resources</a:t>
            </a:r>
          </a:p>
          <a:p>
            <a:pPr marL="0" indent="0" eaLnBrk="1" hangingPunct="1">
              <a:spcBef>
                <a:spcPct val="50000"/>
              </a:spcBef>
              <a:buClr>
                <a:srgbClr val="68217A"/>
              </a:buClr>
              <a:buSzPct val="80000"/>
            </a:pPr>
            <a:r>
              <a:rPr lang="en-US" sz="2400" dirty="0">
                <a:solidFill>
                  <a:srgbClr val="FFFFFF"/>
                </a:solidFill>
                <a:latin typeface="Segoe UI Light"/>
              </a:rPr>
              <a:t>Maximized IT investment</a:t>
            </a:r>
          </a:p>
        </p:txBody>
      </p:sp>
      <p:pic>
        <p:nvPicPr>
          <p:cNvPr id="7" name="Picture 39" descr="07001_04c16_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109" y="4217342"/>
            <a:ext cx="3495600" cy="25031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0" descr="FE_comparison_Retou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45" y="4217342"/>
            <a:ext cx="5101977" cy="25063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AutoShape 17"/>
          <p:cNvSpPr>
            <a:spLocks noChangeArrowheads="1"/>
          </p:cNvSpPr>
          <p:nvPr/>
        </p:nvSpPr>
        <p:spPr bwMode="auto">
          <a:xfrm>
            <a:off x="6074221" y="4970452"/>
            <a:ext cx="876599" cy="921969"/>
          </a:xfrm>
          <a:prstGeom prst="rightArrow">
            <a:avLst>
              <a:gd name="adj1" fmla="val 50000"/>
              <a:gd name="adj2" fmla="val 27732"/>
            </a:avLst>
          </a:prstGeom>
          <a:solidFill>
            <a:srgbClr val="37A5E1"/>
          </a:solidFill>
          <a:ln>
            <a:noFill/>
          </a:ln>
          <a:extLst/>
        </p:spPr>
        <p:txBody>
          <a:bodyPr lIns="124358" tIns="62179" rIns="124358" bIns="62179" anchor="ctr">
            <a:spAutoFit/>
          </a:bodyPr>
          <a:lstStyle/>
          <a:p>
            <a:pPr>
              <a:spcBef>
                <a:spcPct val="50000"/>
              </a:spcBef>
            </a:pPr>
            <a:endParaRPr lang="en-US" sz="2200">
              <a:solidFill>
                <a:srgbClr val="FFFFFF"/>
              </a:solidFill>
              <a:latin typeface="Segoe UI Light"/>
            </a:endParaRPr>
          </a:p>
        </p:txBody>
      </p:sp>
    </p:spTree>
    <p:extLst>
      <p:ext uri="{BB962C8B-B14F-4D97-AF65-F5344CB8AC3E}">
        <p14:creationId xmlns:p14="http://schemas.microsoft.com/office/powerpoint/2010/main" val="5845132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hlinkClick r:id="" action="ppaction://noaction"/>
          </p:cNvPr>
          <p:cNvSpPr/>
          <p:nvPr/>
        </p:nvSpPr>
        <p:spPr bwMode="auto">
          <a:xfrm>
            <a:off x="458467" y="5283200"/>
            <a:ext cx="3108960" cy="1414463"/>
          </a:xfrm>
          <a:prstGeom prst="rect">
            <a:avLst/>
          </a:prstGeom>
          <a:solidFill>
            <a:schemeClr val="tx2"/>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Data sources</a:t>
            </a:r>
          </a:p>
        </p:txBody>
      </p:sp>
      <p:sp>
        <p:nvSpPr>
          <p:cNvPr id="2" name="Title 1"/>
          <p:cNvSpPr>
            <a:spLocks noGrp="1"/>
          </p:cNvSpPr>
          <p:nvPr>
            <p:ph type="title"/>
          </p:nvPr>
        </p:nvSpPr>
        <p:spPr/>
        <p:txBody>
          <a:bodyPr/>
          <a:lstStyle/>
          <a:p>
            <a:r>
              <a:rPr lang="en-US" dirty="0" smtClean="0"/>
              <a:t>The Traditional Data Warehouse</a:t>
            </a:r>
            <a:endParaRPr lang="en-US" dirty="0"/>
          </a:p>
        </p:txBody>
      </p:sp>
      <p:sp>
        <p:nvSpPr>
          <p:cNvPr id="12" name="TextBox 11"/>
          <p:cNvSpPr txBox="1"/>
          <p:nvPr/>
        </p:nvSpPr>
        <p:spPr>
          <a:xfrm>
            <a:off x="832799"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OLTP</a:t>
            </a:r>
            <a:endParaRPr lang="en-US" sz="1200" dirty="0">
              <a:ln>
                <a:solidFill>
                  <a:srgbClr val="505050">
                    <a:alpha val="0"/>
                  </a:srgbClr>
                </a:solidFill>
              </a:ln>
              <a:solidFill>
                <a:srgbClr val="FFFFFF"/>
              </a:solidFill>
            </a:endParaRPr>
          </a:p>
        </p:txBody>
      </p:sp>
      <p:sp>
        <p:nvSpPr>
          <p:cNvPr id="49" name="Freeform 48"/>
          <p:cNvSpPr/>
          <p:nvPr/>
        </p:nvSpPr>
        <p:spPr>
          <a:xfrm>
            <a:off x="857365"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Oval 44"/>
          <p:cNvSpPr/>
          <p:nvPr/>
        </p:nvSpPr>
        <p:spPr>
          <a:xfrm>
            <a:off x="883613"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TextBox 57"/>
          <p:cNvSpPr txBox="1"/>
          <p:nvPr/>
        </p:nvSpPr>
        <p:spPr>
          <a:xfrm>
            <a:off x="1497644"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ERP</a:t>
            </a:r>
            <a:endParaRPr lang="en-US" sz="1200" dirty="0">
              <a:ln>
                <a:solidFill>
                  <a:srgbClr val="505050">
                    <a:alpha val="0"/>
                  </a:srgbClr>
                </a:solidFill>
              </a:ln>
              <a:solidFill>
                <a:srgbClr val="FFFFFF"/>
              </a:solidFill>
            </a:endParaRPr>
          </a:p>
        </p:txBody>
      </p:sp>
      <p:sp>
        <p:nvSpPr>
          <p:cNvPr id="60" name="Freeform 59"/>
          <p:cNvSpPr/>
          <p:nvPr/>
        </p:nvSpPr>
        <p:spPr>
          <a:xfrm>
            <a:off x="1522210"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Oval 60"/>
          <p:cNvSpPr/>
          <p:nvPr/>
        </p:nvSpPr>
        <p:spPr>
          <a:xfrm>
            <a:off x="1548458"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TextBox 61"/>
          <p:cNvSpPr txBox="1"/>
          <p:nvPr/>
        </p:nvSpPr>
        <p:spPr>
          <a:xfrm>
            <a:off x="2162489"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CRM</a:t>
            </a:r>
            <a:endParaRPr lang="en-US" sz="1200" dirty="0">
              <a:ln>
                <a:solidFill>
                  <a:srgbClr val="505050">
                    <a:alpha val="0"/>
                  </a:srgbClr>
                </a:solidFill>
              </a:ln>
              <a:solidFill>
                <a:srgbClr val="FFFFFF"/>
              </a:solidFill>
            </a:endParaRPr>
          </a:p>
        </p:txBody>
      </p:sp>
      <p:sp>
        <p:nvSpPr>
          <p:cNvPr id="64" name="Freeform 63"/>
          <p:cNvSpPr/>
          <p:nvPr/>
        </p:nvSpPr>
        <p:spPr>
          <a:xfrm>
            <a:off x="2187055"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Oval 64"/>
          <p:cNvSpPr/>
          <p:nvPr/>
        </p:nvSpPr>
        <p:spPr>
          <a:xfrm>
            <a:off x="2213303"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TextBox 65"/>
          <p:cNvSpPr txBox="1"/>
          <p:nvPr/>
        </p:nvSpPr>
        <p:spPr>
          <a:xfrm>
            <a:off x="2827335" y="6384133"/>
            <a:ext cx="365760" cy="196935"/>
          </a:xfrm>
          <a:prstGeom prst="rect">
            <a:avLst/>
          </a:prstGeom>
          <a:noFill/>
        </p:spPr>
        <p:txBody>
          <a:bodyPr wrap="square" lIns="0" tIns="0" rIns="0" bIns="0" rtlCol="0">
            <a:noAutofit/>
          </a:bodyPr>
          <a:lstStyle/>
          <a:p>
            <a:pPr algn="ctr">
              <a:lnSpc>
                <a:spcPct val="90000"/>
              </a:lnSpc>
            </a:pPr>
            <a:r>
              <a:rPr lang="en-US" sz="1200" dirty="0" smtClean="0">
                <a:ln>
                  <a:solidFill>
                    <a:srgbClr val="505050">
                      <a:alpha val="0"/>
                    </a:srgbClr>
                  </a:solidFill>
                </a:ln>
                <a:solidFill>
                  <a:srgbClr val="FFFFFF"/>
                </a:solidFill>
              </a:rPr>
              <a:t>LOB</a:t>
            </a:r>
            <a:endParaRPr lang="en-US" sz="1200" dirty="0">
              <a:ln>
                <a:solidFill>
                  <a:srgbClr val="505050">
                    <a:alpha val="0"/>
                  </a:srgbClr>
                </a:solidFill>
              </a:ln>
              <a:solidFill>
                <a:srgbClr val="FFFFFF"/>
              </a:solidFill>
            </a:endParaRPr>
          </a:p>
        </p:txBody>
      </p:sp>
      <p:sp>
        <p:nvSpPr>
          <p:cNvPr id="68" name="Freeform 67"/>
          <p:cNvSpPr/>
          <p:nvPr/>
        </p:nvSpPr>
        <p:spPr>
          <a:xfrm>
            <a:off x="2851901"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Oval 68"/>
          <p:cNvSpPr/>
          <p:nvPr/>
        </p:nvSpPr>
        <p:spPr>
          <a:xfrm>
            <a:off x="2878149"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Rectangle 54">
            <a:hlinkClick r:id="" action="ppaction://noaction"/>
          </p:cNvPr>
          <p:cNvSpPr/>
          <p:nvPr/>
        </p:nvSpPr>
        <p:spPr bwMode="auto">
          <a:xfrm>
            <a:off x="458467" y="1238496"/>
            <a:ext cx="3108960" cy="4006744"/>
          </a:xfrm>
          <a:prstGeom prst="rect">
            <a:avLst/>
          </a:prstGeom>
          <a:solidFill>
            <a:srgbClr val="E6E6E6"/>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37160" rIns="182880" bIns="45720"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endParaRPr lang="en-US" sz="1400" kern="0" dirty="0" smtClean="0">
              <a:ln>
                <a:solidFill>
                  <a:srgbClr val="FFFFFF">
                    <a:alpha val="0"/>
                  </a:srgbClr>
                </a:solidFill>
              </a:ln>
              <a:solidFill>
                <a:srgbClr val="FFFFFF"/>
              </a:solidFill>
              <a:latin typeface="Segoe UI Light"/>
            </a:endParaRPr>
          </a:p>
        </p:txBody>
      </p:sp>
      <p:grpSp>
        <p:nvGrpSpPr>
          <p:cNvPr id="14" name="Group 13"/>
          <p:cNvGrpSpPr/>
          <p:nvPr/>
        </p:nvGrpSpPr>
        <p:grpSpPr>
          <a:xfrm>
            <a:off x="643898" y="1440955"/>
            <a:ext cx="2771780" cy="3618726"/>
            <a:chOff x="643898" y="1440954"/>
            <a:chExt cx="2771780" cy="3663045"/>
          </a:xfrm>
        </p:grpSpPr>
        <p:sp>
          <p:nvSpPr>
            <p:cNvPr id="72" name="Rectangle 71">
              <a:hlinkClick r:id="" action="ppaction://noaction"/>
            </p:cNvPr>
            <p:cNvSpPr/>
            <p:nvPr/>
          </p:nvSpPr>
          <p:spPr bwMode="auto">
            <a:xfrm>
              <a:off x="643898" y="1440954"/>
              <a:ext cx="2771780" cy="1191722"/>
            </a:xfrm>
            <a:prstGeom prst="rect">
              <a:avLst/>
            </a:prstGeom>
            <a:solidFill>
              <a:schemeClr val="accent2"/>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BI &amp; analytics</a:t>
              </a:r>
            </a:p>
          </p:txBody>
        </p:sp>
        <p:sp>
          <p:nvSpPr>
            <p:cNvPr id="73" name="Rectangle 72">
              <a:hlinkClick r:id="" action="ppaction://noaction"/>
            </p:cNvPr>
            <p:cNvSpPr/>
            <p:nvPr/>
          </p:nvSpPr>
          <p:spPr bwMode="auto">
            <a:xfrm>
              <a:off x="643898" y="2676616"/>
              <a:ext cx="2771780" cy="1191722"/>
            </a:xfrm>
            <a:prstGeom prst="rect">
              <a:avLst/>
            </a:prstGeom>
            <a:solidFill>
              <a:schemeClr val="accent3"/>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Data warehouse</a:t>
              </a:r>
            </a:p>
          </p:txBody>
        </p:sp>
        <p:sp>
          <p:nvSpPr>
            <p:cNvPr id="75" name="Rectangle 74">
              <a:hlinkClick r:id="" action="ppaction://noaction"/>
            </p:cNvPr>
            <p:cNvSpPr/>
            <p:nvPr/>
          </p:nvSpPr>
          <p:spPr bwMode="auto">
            <a:xfrm>
              <a:off x="643898" y="3912277"/>
              <a:ext cx="2771780" cy="1191722"/>
            </a:xfrm>
            <a:prstGeom prst="rect">
              <a:avLst/>
            </a:prstGeom>
            <a:solidFill>
              <a:schemeClr val="accent5"/>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ETL</a:t>
              </a:r>
            </a:p>
          </p:txBody>
        </p:sp>
      </p:grpSp>
      <p:grpSp>
        <p:nvGrpSpPr>
          <p:cNvPr id="10" name="Group 9"/>
          <p:cNvGrpSpPr/>
          <p:nvPr/>
        </p:nvGrpSpPr>
        <p:grpSpPr>
          <a:xfrm>
            <a:off x="1816821" y="3097907"/>
            <a:ext cx="425933" cy="582104"/>
            <a:chOff x="1896353" y="3070729"/>
            <a:chExt cx="316629" cy="432723"/>
          </a:xfrm>
        </p:grpSpPr>
        <p:sp>
          <p:nvSpPr>
            <p:cNvPr id="76" name="Freeform 75"/>
            <p:cNvSpPr/>
            <p:nvPr/>
          </p:nvSpPr>
          <p:spPr>
            <a:xfrm>
              <a:off x="1896353" y="3070729"/>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Oval 87"/>
            <p:cNvSpPr/>
            <p:nvPr/>
          </p:nvSpPr>
          <p:spPr>
            <a:xfrm>
              <a:off x="1922601" y="3091135"/>
              <a:ext cx="257076" cy="860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93" name="TextBox 92"/>
          <p:cNvSpPr txBox="1"/>
          <p:nvPr/>
        </p:nvSpPr>
        <p:spPr>
          <a:xfrm>
            <a:off x="1182436" y="2341923"/>
            <a:ext cx="881713" cy="166199"/>
          </a:xfrm>
          <a:prstGeom prst="rect">
            <a:avLst/>
          </a:prstGeom>
          <a:noFill/>
        </p:spPr>
        <p:txBody>
          <a:bodyPr wrap="square" lIns="0" tIns="0" rIns="0" bIns="0" rtlCol="0">
            <a:spAutoFit/>
          </a:bodyPr>
          <a:lstStyle>
            <a:defPPr>
              <a:defRPr lang="en-US"/>
            </a:defPPr>
            <a:lvl1pPr algn="ctr">
              <a:lnSpc>
                <a:spcPct val="90000"/>
              </a:lnSpc>
              <a:defRPr sz="1200">
                <a:ln>
                  <a:solidFill>
                    <a:schemeClr val="bg1">
                      <a:alpha val="0"/>
                    </a:schemeClr>
                  </a:solidFill>
                </a:ln>
                <a:gradFill>
                  <a:gsLst>
                    <a:gs pos="11504">
                      <a:schemeClr val="bg1"/>
                    </a:gs>
                    <a:gs pos="49000">
                      <a:schemeClr val="bg1"/>
                    </a:gs>
                  </a:gsLst>
                  <a:lin ang="5400000" scaled="1"/>
                </a:gradFill>
              </a:defRPr>
            </a:lvl1pPr>
          </a:lstStyle>
          <a:p>
            <a:r>
              <a:rPr lang="en-US" dirty="0">
                <a:ln>
                  <a:solidFill>
                    <a:srgbClr val="505050">
                      <a:alpha val="0"/>
                    </a:srgbClr>
                  </a:solidFill>
                </a:ln>
                <a:solidFill>
                  <a:srgbClr val="FFFFFF"/>
                </a:solidFill>
              </a:rPr>
              <a:t>Dashboards</a:t>
            </a:r>
          </a:p>
        </p:txBody>
      </p:sp>
      <p:sp>
        <p:nvSpPr>
          <p:cNvPr id="94" name="TextBox 93"/>
          <p:cNvSpPr txBox="1"/>
          <p:nvPr/>
        </p:nvSpPr>
        <p:spPr>
          <a:xfrm>
            <a:off x="2133337" y="2341923"/>
            <a:ext cx="743803" cy="166199"/>
          </a:xfrm>
          <a:prstGeom prst="rect">
            <a:avLst/>
          </a:prstGeom>
          <a:noFill/>
        </p:spPr>
        <p:txBody>
          <a:bodyPr wrap="square" lIns="0" tIns="0" rIns="0" bIns="0" rtlCol="0">
            <a:spAutoFit/>
          </a:bodyPr>
          <a:lstStyle>
            <a:defPPr>
              <a:defRPr lang="en-US"/>
            </a:defPPr>
            <a:lvl1pPr algn="ctr">
              <a:lnSpc>
                <a:spcPct val="90000"/>
              </a:lnSpc>
              <a:defRPr sz="1200">
                <a:ln>
                  <a:solidFill>
                    <a:schemeClr val="bg1">
                      <a:alpha val="0"/>
                    </a:schemeClr>
                  </a:solidFill>
                </a:ln>
                <a:gradFill>
                  <a:gsLst>
                    <a:gs pos="11504">
                      <a:schemeClr val="bg1"/>
                    </a:gs>
                    <a:gs pos="49000">
                      <a:schemeClr val="bg1"/>
                    </a:gs>
                  </a:gsLst>
                  <a:lin ang="5400000" scaled="1"/>
                </a:gradFill>
              </a:defRPr>
            </a:lvl1pPr>
          </a:lstStyle>
          <a:p>
            <a:r>
              <a:rPr lang="en-US" dirty="0">
                <a:ln>
                  <a:solidFill>
                    <a:srgbClr val="505050">
                      <a:alpha val="0"/>
                    </a:srgbClr>
                  </a:solidFill>
                </a:ln>
                <a:solidFill>
                  <a:srgbClr val="FFFFFF"/>
                </a:solidFill>
              </a:rPr>
              <a:t>Reporting</a:t>
            </a:r>
          </a:p>
        </p:txBody>
      </p:sp>
      <p:pic>
        <p:nvPicPr>
          <p:cNvPr id="90" name="Picture 2" descr="\\MAGNUM\Projects\Microsoft\Cloud Power FY12\Design\ICONS_PNG\Pie.png"/>
          <p:cNvPicPr>
            <a:picLocks noChangeAspect="1" noChangeArrowheads="1"/>
          </p:cNvPicPr>
          <p:nvPr/>
        </p:nvPicPr>
        <p:blipFill rotWithShape="1">
          <a:blip r:embed="rId3" cstate="print">
            <a:lum bright="100000"/>
          </a:blip>
          <a:srcRect l="7278" t="7278" r="7278" b="7278"/>
          <a:stretch/>
        </p:blipFill>
        <p:spPr bwMode="auto">
          <a:xfrm>
            <a:off x="1384832" y="1834200"/>
            <a:ext cx="478572" cy="445332"/>
          </a:xfrm>
          <a:prstGeom prst="rect">
            <a:avLst/>
          </a:prstGeom>
          <a:noFill/>
          <a:ln w="15875">
            <a:noFill/>
          </a:ln>
        </p:spPr>
      </p:pic>
      <p:sp>
        <p:nvSpPr>
          <p:cNvPr id="95" name="Freeform 6"/>
          <p:cNvSpPr>
            <a:spLocks noChangeAspect="1" noEditPoints="1"/>
          </p:cNvSpPr>
          <p:nvPr/>
        </p:nvSpPr>
        <p:spPr bwMode="black">
          <a:xfrm>
            <a:off x="2327802" y="1844669"/>
            <a:ext cx="356524" cy="424394"/>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chemeClr val="bg1"/>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nvGrpSpPr>
          <p:cNvPr id="96" name="Group 95"/>
          <p:cNvGrpSpPr/>
          <p:nvPr/>
        </p:nvGrpSpPr>
        <p:grpSpPr>
          <a:xfrm>
            <a:off x="1151356" y="4265193"/>
            <a:ext cx="391813" cy="536217"/>
            <a:chOff x="3759911" y="2727063"/>
            <a:chExt cx="313300" cy="460770"/>
          </a:xfrm>
        </p:grpSpPr>
        <p:grpSp>
          <p:nvGrpSpPr>
            <p:cNvPr id="101" name="Group 100"/>
            <p:cNvGrpSpPr/>
            <p:nvPr/>
          </p:nvGrpSpPr>
          <p:grpSpPr>
            <a:xfrm>
              <a:off x="3759911" y="2853911"/>
              <a:ext cx="244335" cy="333922"/>
              <a:chOff x="1447438" y="3993203"/>
              <a:chExt cx="656000" cy="1195540"/>
            </a:xfrm>
          </p:grpSpPr>
          <p:sp>
            <p:nvSpPr>
              <p:cNvPr id="103" name="Freeform 102"/>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4" name="Oval 103"/>
              <p:cNvSpPr/>
              <p:nvPr/>
            </p:nvSpPr>
            <p:spPr>
              <a:xfrm>
                <a:off x="1501819" y="4049582"/>
                <a:ext cx="532616" cy="237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2" name="Freeform 36"/>
            <p:cNvSpPr>
              <a:spLocks/>
            </p:cNvSpPr>
            <p:nvPr/>
          </p:nvSpPr>
          <p:spPr bwMode="auto">
            <a:xfrm rot="4500000">
              <a:off x="3837481" y="2724921"/>
              <a:ext cx="233588" cy="237872"/>
            </a:xfrm>
            <a:custGeom>
              <a:avLst/>
              <a:gdLst/>
              <a:ahLst/>
              <a:cxnLst>
                <a:cxn ang="0">
                  <a:pos x="769" y="780"/>
                </a:cxn>
                <a:cxn ang="0">
                  <a:pos x="103" y="291"/>
                </a:cxn>
                <a:cxn ang="0">
                  <a:pos x="0" y="313"/>
                </a:cxn>
                <a:cxn ang="0">
                  <a:pos x="212" y="0"/>
                </a:cxn>
                <a:cxn ang="0">
                  <a:pos x="400" y="313"/>
                </a:cxn>
                <a:cxn ang="0">
                  <a:pos x="297" y="291"/>
                </a:cxn>
                <a:cxn ang="0">
                  <a:pos x="770" y="780"/>
                </a:cxn>
              </a:cxnLst>
              <a:rect l="0" t="0" r="r" b="b"/>
              <a:pathLst>
                <a:path w="770" h="781">
                  <a:moveTo>
                    <a:pt x="769" y="780"/>
                  </a:moveTo>
                  <a:cubicBezTo>
                    <a:pt x="20" y="781"/>
                    <a:pt x="103" y="291"/>
                    <a:pt x="103" y="291"/>
                  </a:cubicBezTo>
                  <a:cubicBezTo>
                    <a:pt x="0" y="313"/>
                    <a:pt x="0" y="313"/>
                    <a:pt x="0" y="313"/>
                  </a:cubicBezTo>
                  <a:cubicBezTo>
                    <a:pt x="212" y="0"/>
                    <a:pt x="212" y="0"/>
                    <a:pt x="212" y="0"/>
                  </a:cubicBezTo>
                  <a:cubicBezTo>
                    <a:pt x="305" y="207"/>
                    <a:pt x="400" y="313"/>
                    <a:pt x="400" y="313"/>
                  </a:cubicBezTo>
                  <a:cubicBezTo>
                    <a:pt x="297" y="291"/>
                    <a:pt x="297" y="291"/>
                    <a:pt x="297" y="291"/>
                  </a:cubicBezTo>
                  <a:cubicBezTo>
                    <a:pt x="297" y="291"/>
                    <a:pt x="228" y="688"/>
                    <a:pt x="770" y="78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5" name="Group 104"/>
          <p:cNvGrpSpPr/>
          <p:nvPr/>
        </p:nvGrpSpPr>
        <p:grpSpPr>
          <a:xfrm>
            <a:off x="1715093" y="4348438"/>
            <a:ext cx="1182903" cy="452972"/>
            <a:chOff x="3375167" y="2601492"/>
            <a:chExt cx="1182903" cy="486781"/>
          </a:xfrm>
        </p:grpSpPr>
        <p:sp>
          <p:nvSpPr>
            <p:cNvPr id="106" name="Freeform 30"/>
            <p:cNvSpPr>
              <a:spLocks noEditPoints="1"/>
            </p:cNvSpPr>
            <p:nvPr/>
          </p:nvSpPr>
          <p:spPr bwMode="auto">
            <a:xfrm>
              <a:off x="3375167" y="2601492"/>
              <a:ext cx="382565" cy="486781"/>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107" name="Freeform 30"/>
            <p:cNvSpPr>
              <a:spLocks noEditPoints="1"/>
            </p:cNvSpPr>
            <p:nvPr/>
          </p:nvSpPr>
          <p:spPr bwMode="auto">
            <a:xfrm>
              <a:off x="4175505" y="2601492"/>
              <a:ext cx="382565" cy="486781"/>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108" name="Freeform 26"/>
            <p:cNvSpPr>
              <a:spLocks/>
            </p:cNvSpPr>
            <p:nvPr/>
          </p:nvSpPr>
          <p:spPr bwMode="auto">
            <a:xfrm>
              <a:off x="4018456" y="2738982"/>
              <a:ext cx="102583" cy="18479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109" name="Freeform 26"/>
            <p:cNvSpPr>
              <a:spLocks/>
            </p:cNvSpPr>
            <p:nvPr/>
          </p:nvSpPr>
          <p:spPr bwMode="auto">
            <a:xfrm flipH="1">
              <a:off x="3810893" y="2735897"/>
              <a:ext cx="102583" cy="18479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110" name="Title 2"/>
          <p:cNvSpPr txBox="1">
            <a:spLocks/>
          </p:cNvSpPr>
          <p:nvPr/>
        </p:nvSpPr>
        <p:spPr>
          <a:xfrm>
            <a:off x="4470964" y="2262345"/>
            <a:ext cx="7268436"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600" spc="0">
                <a:solidFill>
                  <a:srgbClr val="FFFFFF"/>
                </a:solidFill>
              </a:rPr>
              <a:t>…data warehousing has reached the most significant tipping point since its inception. The biggest, possibly most elaborate data management system in IT is changing.</a:t>
            </a:r>
          </a:p>
          <a:p>
            <a:pPr>
              <a:spcBef>
                <a:spcPts val="1200"/>
              </a:spcBef>
            </a:pPr>
            <a:r>
              <a:rPr sz="2000" spc="300">
                <a:solidFill>
                  <a:srgbClr val="FFFFFF"/>
                </a:solidFill>
              </a:rPr>
              <a:t>–</a:t>
            </a:r>
            <a:r>
              <a:rPr sz="2000" spc="0">
                <a:solidFill>
                  <a:srgbClr val="FFFFFF"/>
                </a:solidFill>
                <a:latin typeface="Segoe UI"/>
              </a:rPr>
              <a:t>Gartner, “The State of Data Warehousing in 2012”</a:t>
            </a:r>
          </a:p>
        </p:txBody>
      </p:sp>
    </p:spTree>
    <p:extLst>
      <p:ext uri="{BB962C8B-B14F-4D97-AF65-F5344CB8AC3E}">
        <p14:creationId xmlns:p14="http://schemas.microsoft.com/office/powerpoint/2010/main" val="22754501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873481" y="5597409"/>
            <a:ext cx="8956444" cy="768790"/>
          </a:xfrm>
          <a:prstGeom prst="rect">
            <a:avLst/>
          </a:prstGeom>
          <a:gradFill>
            <a:gsLst>
              <a:gs pos="15000">
                <a:schemeClr val="bg1">
                  <a:alpha val="18000"/>
                </a:schemeClr>
              </a:gs>
              <a:gs pos="49550">
                <a:srgbClr val="FFFFFF"/>
              </a:gs>
              <a:gs pos="75000">
                <a:schemeClr val="bg1">
                  <a:alpha val="18000"/>
                </a:schemeClr>
              </a:gs>
              <a:gs pos="100000">
                <a:schemeClr val="tx2">
                  <a:alpha val="30000"/>
                </a:schemeClr>
              </a:gs>
              <a:gs pos="0">
                <a:schemeClr val="tx2">
                  <a:alpha val="30000"/>
                </a:schemeClr>
              </a:gs>
            </a:gsLst>
            <a:lin ang="0" scaled="0"/>
          </a:gra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776927" fontAlgn="base">
              <a:lnSpc>
                <a:spcPct val="90000"/>
              </a:lnSpc>
              <a:spcBef>
                <a:spcPct val="0"/>
              </a:spcBef>
              <a:spcAft>
                <a:spcPct val="0"/>
              </a:spcAft>
            </a:pPr>
            <a:endParaRPr lang="en-US" kern="0" dirty="0" smtClean="0">
              <a:ln>
                <a:solidFill>
                  <a:srgbClr val="FFFFFF">
                    <a:alpha val="0"/>
                  </a:srgbClr>
                </a:solidFill>
              </a:ln>
              <a:gradFill>
                <a:gsLst>
                  <a:gs pos="56637">
                    <a:srgbClr val="505050"/>
                  </a:gs>
                  <a:gs pos="11000">
                    <a:srgbClr val="505050"/>
                  </a:gs>
                </a:gsLst>
                <a:lin ang="5400000" scaled="0"/>
              </a:gradFill>
            </a:endParaRPr>
          </a:p>
        </p:txBody>
      </p:sp>
      <p:grpSp>
        <p:nvGrpSpPr>
          <p:cNvPr id="31" name="Group 30"/>
          <p:cNvGrpSpPr/>
          <p:nvPr/>
        </p:nvGrpSpPr>
        <p:grpSpPr>
          <a:xfrm>
            <a:off x="4962941" y="5757132"/>
            <a:ext cx="2577039" cy="355410"/>
            <a:chOff x="4962941" y="5757132"/>
            <a:chExt cx="2577039" cy="355410"/>
          </a:xfrm>
        </p:grpSpPr>
        <p:sp>
          <p:nvSpPr>
            <p:cNvPr id="110" name="Freeform 109"/>
            <p:cNvSpPr/>
            <p:nvPr/>
          </p:nvSpPr>
          <p:spPr>
            <a:xfrm>
              <a:off x="4962941"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1" name="Oval 110"/>
            <p:cNvSpPr/>
            <p:nvPr/>
          </p:nvSpPr>
          <p:spPr>
            <a:xfrm>
              <a:off x="4984499"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8" name="Freeform 107"/>
            <p:cNvSpPr/>
            <p:nvPr/>
          </p:nvSpPr>
          <p:spPr>
            <a:xfrm>
              <a:off x="5293938"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9" name="Oval 108"/>
            <p:cNvSpPr/>
            <p:nvPr/>
          </p:nvSpPr>
          <p:spPr>
            <a:xfrm>
              <a:off x="5315496"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6" name="Freeform 105"/>
            <p:cNvSpPr/>
            <p:nvPr/>
          </p:nvSpPr>
          <p:spPr>
            <a:xfrm>
              <a:off x="5624935"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7" name="Oval 106"/>
            <p:cNvSpPr/>
            <p:nvPr/>
          </p:nvSpPr>
          <p:spPr>
            <a:xfrm>
              <a:off x="5646493"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4" name="Freeform 103"/>
            <p:cNvSpPr/>
            <p:nvPr/>
          </p:nvSpPr>
          <p:spPr>
            <a:xfrm>
              <a:off x="5955932"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Oval 104"/>
            <p:cNvSpPr/>
            <p:nvPr/>
          </p:nvSpPr>
          <p:spPr>
            <a:xfrm>
              <a:off x="5977490"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2" name="Freeform 101"/>
            <p:cNvSpPr/>
            <p:nvPr/>
          </p:nvSpPr>
          <p:spPr>
            <a:xfrm>
              <a:off x="6286929"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3" name="Oval 102"/>
            <p:cNvSpPr/>
            <p:nvPr/>
          </p:nvSpPr>
          <p:spPr>
            <a:xfrm>
              <a:off x="6308487"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6" name="Freeform 95"/>
            <p:cNvSpPr/>
            <p:nvPr/>
          </p:nvSpPr>
          <p:spPr>
            <a:xfrm>
              <a:off x="6617926"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1" name="Oval 100"/>
            <p:cNvSpPr/>
            <p:nvPr/>
          </p:nvSpPr>
          <p:spPr>
            <a:xfrm>
              <a:off x="6639484"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4" name="Freeform 93"/>
            <p:cNvSpPr/>
            <p:nvPr/>
          </p:nvSpPr>
          <p:spPr>
            <a:xfrm>
              <a:off x="6948923"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5" name="Oval 94"/>
            <p:cNvSpPr/>
            <p:nvPr/>
          </p:nvSpPr>
          <p:spPr>
            <a:xfrm>
              <a:off x="6970481"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0" name="Freeform 89"/>
            <p:cNvSpPr/>
            <p:nvPr/>
          </p:nvSpPr>
          <p:spPr>
            <a:xfrm>
              <a:off x="7279922"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3" name="Oval 92"/>
            <p:cNvSpPr/>
            <p:nvPr/>
          </p:nvSpPr>
          <p:spPr>
            <a:xfrm>
              <a:off x="7301480"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39" name="Group 238"/>
          <p:cNvGrpSpPr/>
          <p:nvPr/>
        </p:nvGrpSpPr>
        <p:grpSpPr>
          <a:xfrm>
            <a:off x="4700800" y="1238496"/>
            <a:ext cx="3108960" cy="4006744"/>
            <a:chOff x="4700800" y="1238496"/>
            <a:chExt cx="3108960" cy="4006744"/>
          </a:xfrm>
        </p:grpSpPr>
        <p:sp>
          <p:nvSpPr>
            <p:cNvPr id="176" name="Rectangle 175">
              <a:hlinkClick r:id="" action="ppaction://noaction"/>
            </p:cNvPr>
            <p:cNvSpPr/>
            <p:nvPr/>
          </p:nvSpPr>
          <p:spPr bwMode="auto">
            <a:xfrm>
              <a:off x="4700800" y="1238496"/>
              <a:ext cx="3108960" cy="4006744"/>
            </a:xfrm>
            <a:prstGeom prst="rect">
              <a:avLst/>
            </a:prstGeom>
            <a:solidFill>
              <a:srgbClr val="E6E6E6"/>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37160" rIns="182880" bIns="45720"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endParaRPr lang="en-US" sz="1400" kern="0" dirty="0" smtClean="0">
                <a:ln>
                  <a:solidFill>
                    <a:srgbClr val="FFFFFF">
                      <a:alpha val="0"/>
                    </a:srgbClr>
                  </a:solidFill>
                </a:ln>
                <a:solidFill>
                  <a:srgbClr val="FFFFFF"/>
                </a:solidFill>
                <a:latin typeface="Segoe UI Light"/>
              </a:endParaRPr>
            </a:p>
          </p:txBody>
        </p:sp>
        <p:grpSp>
          <p:nvGrpSpPr>
            <p:cNvPr id="177" name="Group 176"/>
            <p:cNvGrpSpPr/>
            <p:nvPr/>
          </p:nvGrpSpPr>
          <p:grpSpPr>
            <a:xfrm>
              <a:off x="4886231" y="1440955"/>
              <a:ext cx="2771780" cy="3618726"/>
              <a:chOff x="643898" y="1440954"/>
              <a:chExt cx="2771780" cy="3663045"/>
            </a:xfrm>
          </p:grpSpPr>
          <p:sp>
            <p:nvSpPr>
              <p:cNvPr id="178" name="Rectangle 177">
                <a:hlinkClick r:id="" action="ppaction://noaction"/>
              </p:cNvPr>
              <p:cNvSpPr/>
              <p:nvPr/>
            </p:nvSpPr>
            <p:spPr bwMode="auto">
              <a:xfrm>
                <a:off x="643898" y="1440954"/>
                <a:ext cx="2771780" cy="1191722"/>
              </a:xfrm>
              <a:prstGeom prst="rect">
                <a:avLst/>
              </a:prstGeom>
              <a:solidFill>
                <a:schemeClr val="accent2"/>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BI &amp; analytics</a:t>
                </a:r>
              </a:p>
            </p:txBody>
          </p:sp>
          <p:sp>
            <p:nvSpPr>
              <p:cNvPr id="179" name="Rectangle 178">
                <a:hlinkClick r:id="" action="ppaction://noaction"/>
              </p:cNvPr>
              <p:cNvSpPr/>
              <p:nvPr/>
            </p:nvSpPr>
            <p:spPr bwMode="auto">
              <a:xfrm>
                <a:off x="643898" y="2676616"/>
                <a:ext cx="2771780" cy="1191722"/>
              </a:xfrm>
              <a:prstGeom prst="rect">
                <a:avLst/>
              </a:prstGeom>
              <a:solidFill>
                <a:schemeClr val="accent3"/>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Data warehouse</a:t>
                </a:r>
              </a:p>
            </p:txBody>
          </p:sp>
          <p:sp>
            <p:nvSpPr>
              <p:cNvPr id="180" name="Rectangle 179">
                <a:hlinkClick r:id="" action="ppaction://noaction"/>
              </p:cNvPr>
              <p:cNvSpPr/>
              <p:nvPr/>
            </p:nvSpPr>
            <p:spPr bwMode="auto">
              <a:xfrm>
                <a:off x="643898" y="3912277"/>
                <a:ext cx="2771780" cy="1191722"/>
              </a:xfrm>
              <a:prstGeom prst="rect">
                <a:avLst/>
              </a:prstGeom>
              <a:solidFill>
                <a:schemeClr val="accent5"/>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ETL</a:t>
                </a:r>
              </a:p>
            </p:txBody>
          </p:sp>
        </p:grpSp>
        <p:grpSp>
          <p:nvGrpSpPr>
            <p:cNvPr id="181" name="Group 180"/>
            <p:cNvGrpSpPr/>
            <p:nvPr/>
          </p:nvGrpSpPr>
          <p:grpSpPr>
            <a:xfrm>
              <a:off x="6059154" y="3097907"/>
              <a:ext cx="425933" cy="582104"/>
              <a:chOff x="1896353" y="3070729"/>
              <a:chExt cx="316629" cy="432723"/>
            </a:xfrm>
          </p:grpSpPr>
          <p:sp>
            <p:nvSpPr>
              <p:cNvPr id="182" name="Freeform 181"/>
              <p:cNvSpPr/>
              <p:nvPr/>
            </p:nvSpPr>
            <p:spPr>
              <a:xfrm>
                <a:off x="1896353" y="3070729"/>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3" name="Oval 182"/>
              <p:cNvSpPr/>
              <p:nvPr/>
            </p:nvSpPr>
            <p:spPr>
              <a:xfrm>
                <a:off x="1922601" y="3091135"/>
                <a:ext cx="257076" cy="860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84" name="TextBox 183"/>
            <p:cNvSpPr txBox="1"/>
            <p:nvPr/>
          </p:nvSpPr>
          <p:spPr>
            <a:xfrm>
              <a:off x="5424769" y="2341923"/>
              <a:ext cx="881713" cy="166199"/>
            </a:xfrm>
            <a:prstGeom prst="rect">
              <a:avLst/>
            </a:prstGeom>
            <a:noFill/>
          </p:spPr>
          <p:txBody>
            <a:bodyPr wrap="square" lIns="0" tIns="0" rIns="0" bIns="0" rtlCol="0">
              <a:spAutoFit/>
            </a:bodyPr>
            <a:lstStyle>
              <a:defPPr>
                <a:defRPr lang="en-US"/>
              </a:defPPr>
              <a:lvl1pPr algn="ctr">
                <a:lnSpc>
                  <a:spcPct val="90000"/>
                </a:lnSpc>
                <a:defRPr sz="1200">
                  <a:ln>
                    <a:solidFill>
                      <a:schemeClr val="bg1">
                        <a:alpha val="0"/>
                      </a:schemeClr>
                    </a:solidFill>
                  </a:ln>
                  <a:gradFill>
                    <a:gsLst>
                      <a:gs pos="11504">
                        <a:schemeClr val="bg1"/>
                      </a:gs>
                      <a:gs pos="49000">
                        <a:schemeClr val="bg1"/>
                      </a:gs>
                    </a:gsLst>
                    <a:lin ang="5400000" scaled="1"/>
                  </a:gradFill>
                </a:defRPr>
              </a:lvl1pPr>
            </a:lstStyle>
            <a:p>
              <a:r>
                <a:rPr lang="en-US" dirty="0">
                  <a:ln>
                    <a:solidFill>
                      <a:srgbClr val="505050">
                        <a:alpha val="0"/>
                      </a:srgbClr>
                    </a:solidFill>
                  </a:ln>
                  <a:solidFill>
                    <a:srgbClr val="FFFFFF"/>
                  </a:solidFill>
                </a:rPr>
                <a:t>Dashboards</a:t>
              </a:r>
            </a:p>
          </p:txBody>
        </p:sp>
        <p:sp>
          <p:nvSpPr>
            <p:cNvPr id="185" name="TextBox 184"/>
            <p:cNvSpPr txBox="1"/>
            <p:nvPr/>
          </p:nvSpPr>
          <p:spPr>
            <a:xfrm>
              <a:off x="6375670" y="2341923"/>
              <a:ext cx="743803" cy="166199"/>
            </a:xfrm>
            <a:prstGeom prst="rect">
              <a:avLst/>
            </a:prstGeom>
            <a:noFill/>
          </p:spPr>
          <p:txBody>
            <a:bodyPr wrap="square" lIns="0" tIns="0" rIns="0" bIns="0" rtlCol="0">
              <a:spAutoFit/>
            </a:bodyPr>
            <a:lstStyle>
              <a:defPPr>
                <a:defRPr lang="en-US"/>
              </a:defPPr>
              <a:lvl1pPr algn="ctr">
                <a:lnSpc>
                  <a:spcPct val="90000"/>
                </a:lnSpc>
                <a:defRPr sz="1200">
                  <a:ln>
                    <a:solidFill>
                      <a:schemeClr val="bg1">
                        <a:alpha val="0"/>
                      </a:schemeClr>
                    </a:solidFill>
                  </a:ln>
                  <a:gradFill>
                    <a:gsLst>
                      <a:gs pos="11504">
                        <a:schemeClr val="bg1"/>
                      </a:gs>
                      <a:gs pos="49000">
                        <a:schemeClr val="bg1"/>
                      </a:gs>
                    </a:gsLst>
                    <a:lin ang="5400000" scaled="1"/>
                  </a:gradFill>
                </a:defRPr>
              </a:lvl1pPr>
            </a:lstStyle>
            <a:p>
              <a:r>
                <a:rPr lang="en-US" dirty="0">
                  <a:ln>
                    <a:solidFill>
                      <a:srgbClr val="505050">
                        <a:alpha val="0"/>
                      </a:srgbClr>
                    </a:solidFill>
                  </a:ln>
                  <a:solidFill>
                    <a:srgbClr val="FFFFFF"/>
                  </a:solidFill>
                </a:rPr>
                <a:t>Reporting</a:t>
              </a:r>
            </a:p>
          </p:txBody>
        </p:sp>
        <p:pic>
          <p:nvPicPr>
            <p:cNvPr id="186" name="Picture 2" descr="\\MAGNUM\Projects\Microsoft\Cloud Power FY12\Design\ICONS_PNG\Pie.png"/>
            <p:cNvPicPr>
              <a:picLocks noChangeAspect="1" noChangeArrowheads="1"/>
            </p:cNvPicPr>
            <p:nvPr/>
          </p:nvPicPr>
          <p:blipFill rotWithShape="1">
            <a:blip r:embed="rId3" cstate="print">
              <a:lum bright="100000"/>
            </a:blip>
            <a:srcRect l="7278" t="7278" r="7278" b="7278"/>
            <a:stretch/>
          </p:blipFill>
          <p:spPr bwMode="auto">
            <a:xfrm>
              <a:off x="5627165" y="1834200"/>
              <a:ext cx="478572" cy="445332"/>
            </a:xfrm>
            <a:prstGeom prst="rect">
              <a:avLst/>
            </a:prstGeom>
            <a:noFill/>
            <a:ln w="15875">
              <a:noFill/>
            </a:ln>
          </p:spPr>
        </p:pic>
        <p:sp>
          <p:nvSpPr>
            <p:cNvPr id="187" name="Freeform 6"/>
            <p:cNvSpPr>
              <a:spLocks noChangeAspect="1" noEditPoints="1"/>
            </p:cNvSpPr>
            <p:nvPr/>
          </p:nvSpPr>
          <p:spPr bwMode="black">
            <a:xfrm>
              <a:off x="6570135" y="1844669"/>
              <a:ext cx="356524" cy="424394"/>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chemeClr val="bg1"/>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grpSp>
          <p:nvGrpSpPr>
            <p:cNvPr id="188" name="Group 187"/>
            <p:cNvGrpSpPr/>
            <p:nvPr/>
          </p:nvGrpSpPr>
          <p:grpSpPr>
            <a:xfrm>
              <a:off x="5393689" y="4265193"/>
              <a:ext cx="391813" cy="536217"/>
              <a:chOff x="3759911" y="2727063"/>
              <a:chExt cx="313300" cy="460770"/>
            </a:xfrm>
          </p:grpSpPr>
          <p:grpSp>
            <p:nvGrpSpPr>
              <p:cNvPr id="189" name="Group 188"/>
              <p:cNvGrpSpPr/>
              <p:nvPr/>
            </p:nvGrpSpPr>
            <p:grpSpPr>
              <a:xfrm>
                <a:off x="3759911" y="2853911"/>
                <a:ext cx="244335" cy="333922"/>
                <a:chOff x="1447438" y="3993203"/>
                <a:chExt cx="656000" cy="1195540"/>
              </a:xfrm>
            </p:grpSpPr>
            <p:sp>
              <p:nvSpPr>
                <p:cNvPr id="191" name="Freeform 190"/>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2" name="Oval 191"/>
                <p:cNvSpPr/>
                <p:nvPr/>
              </p:nvSpPr>
              <p:spPr>
                <a:xfrm>
                  <a:off x="1501819" y="4049582"/>
                  <a:ext cx="532616" cy="237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90" name="Freeform 36"/>
              <p:cNvSpPr>
                <a:spLocks/>
              </p:cNvSpPr>
              <p:nvPr/>
            </p:nvSpPr>
            <p:spPr bwMode="auto">
              <a:xfrm rot="4500000">
                <a:off x="3837481" y="2724921"/>
                <a:ext cx="233588" cy="237872"/>
              </a:xfrm>
              <a:custGeom>
                <a:avLst/>
                <a:gdLst/>
                <a:ahLst/>
                <a:cxnLst>
                  <a:cxn ang="0">
                    <a:pos x="769" y="780"/>
                  </a:cxn>
                  <a:cxn ang="0">
                    <a:pos x="103" y="291"/>
                  </a:cxn>
                  <a:cxn ang="0">
                    <a:pos x="0" y="313"/>
                  </a:cxn>
                  <a:cxn ang="0">
                    <a:pos x="212" y="0"/>
                  </a:cxn>
                  <a:cxn ang="0">
                    <a:pos x="400" y="313"/>
                  </a:cxn>
                  <a:cxn ang="0">
                    <a:pos x="297" y="291"/>
                  </a:cxn>
                  <a:cxn ang="0">
                    <a:pos x="770" y="780"/>
                  </a:cxn>
                </a:cxnLst>
                <a:rect l="0" t="0" r="r" b="b"/>
                <a:pathLst>
                  <a:path w="770" h="781">
                    <a:moveTo>
                      <a:pt x="769" y="780"/>
                    </a:moveTo>
                    <a:cubicBezTo>
                      <a:pt x="20" y="781"/>
                      <a:pt x="103" y="291"/>
                      <a:pt x="103" y="291"/>
                    </a:cubicBezTo>
                    <a:cubicBezTo>
                      <a:pt x="0" y="313"/>
                      <a:pt x="0" y="313"/>
                      <a:pt x="0" y="313"/>
                    </a:cubicBezTo>
                    <a:cubicBezTo>
                      <a:pt x="212" y="0"/>
                      <a:pt x="212" y="0"/>
                      <a:pt x="212" y="0"/>
                    </a:cubicBezTo>
                    <a:cubicBezTo>
                      <a:pt x="305" y="207"/>
                      <a:pt x="400" y="313"/>
                      <a:pt x="400" y="313"/>
                    </a:cubicBezTo>
                    <a:cubicBezTo>
                      <a:pt x="297" y="291"/>
                      <a:pt x="297" y="291"/>
                      <a:pt x="297" y="291"/>
                    </a:cubicBezTo>
                    <a:cubicBezTo>
                      <a:pt x="297" y="291"/>
                      <a:pt x="228" y="688"/>
                      <a:pt x="770" y="78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3" name="Group 192"/>
            <p:cNvGrpSpPr/>
            <p:nvPr/>
          </p:nvGrpSpPr>
          <p:grpSpPr>
            <a:xfrm>
              <a:off x="5957426" y="4348438"/>
              <a:ext cx="1182903" cy="452972"/>
              <a:chOff x="3375167" y="2601492"/>
              <a:chExt cx="1182903" cy="486781"/>
            </a:xfrm>
          </p:grpSpPr>
          <p:sp>
            <p:nvSpPr>
              <p:cNvPr id="194" name="Freeform 30"/>
              <p:cNvSpPr>
                <a:spLocks noEditPoints="1"/>
              </p:cNvSpPr>
              <p:nvPr/>
            </p:nvSpPr>
            <p:spPr bwMode="auto">
              <a:xfrm>
                <a:off x="3375167" y="2601492"/>
                <a:ext cx="382565" cy="486781"/>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195" name="Freeform 30"/>
              <p:cNvSpPr>
                <a:spLocks noEditPoints="1"/>
              </p:cNvSpPr>
              <p:nvPr/>
            </p:nvSpPr>
            <p:spPr bwMode="auto">
              <a:xfrm>
                <a:off x="4175505" y="2601492"/>
                <a:ext cx="382565" cy="486781"/>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196" name="Freeform 26"/>
              <p:cNvSpPr>
                <a:spLocks/>
              </p:cNvSpPr>
              <p:nvPr/>
            </p:nvSpPr>
            <p:spPr bwMode="auto">
              <a:xfrm>
                <a:off x="4018456" y="2738982"/>
                <a:ext cx="102583" cy="18479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197" name="Freeform 26"/>
              <p:cNvSpPr>
                <a:spLocks/>
              </p:cNvSpPr>
              <p:nvPr/>
            </p:nvSpPr>
            <p:spPr bwMode="auto">
              <a:xfrm flipH="1">
                <a:off x="3810893" y="2735897"/>
                <a:ext cx="102583" cy="18479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grpSp>
      </p:grpSp>
      <p:sp>
        <p:nvSpPr>
          <p:cNvPr id="2" name="Title 1"/>
          <p:cNvSpPr>
            <a:spLocks noGrp="1"/>
          </p:cNvSpPr>
          <p:nvPr>
            <p:ph type="title"/>
          </p:nvPr>
        </p:nvSpPr>
        <p:spPr/>
        <p:txBody>
          <a:bodyPr/>
          <a:lstStyle/>
          <a:p>
            <a:r>
              <a:rPr lang="en-US" dirty="0" smtClean="0"/>
              <a:t>The Traditional Data Warehouse</a:t>
            </a:r>
            <a:endParaRPr lang="en-US" dirty="0"/>
          </a:p>
        </p:txBody>
      </p:sp>
      <p:grpSp>
        <p:nvGrpSpPr>
          <p:cNvPr id="24" name="Group 23"/>
          <p:cNvGrpSpPr/>
          <p:nvPr/>
        </p:nvGrpSpPr>
        <p:grpSpPr>
          <a:xfrm>
            <a:off x="3055361" y="4250327"/>
            <a:ext cx="1750714" cy="921151"/>
            <a:chOff x="2269715" y="4361895"/>
            <a:chExt cx="1750714" cy="921151"/>
          </a:xfrm>
        </p:grpSpPr>
        <p:sp>
          <p:nvSpPr>
            <p:cNvPr id="113" name="Rectangle 112"/>
            <p:cNvSpPr/>
            <p:nvPr/>
          </p:nvSpPr>
          <p:spPr bwMode="auto">
            <a:xfrm>
              <a:off x="2269715" y="4675193"/>
              <a:ext cx="1750714" cy="6078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dirty="0">
                  <a:ln>
                    <a:solidFill>
                      <a:srgbClr val="FFFFFF">
                        <a:alpha val="0"/>
                      </a:srgbClr>
                    </a:solidFill>
                  </a:ln>
                  <a:solidFill>
                    <a:srgbClr val="FFFFFF"/>
                  </a:solidFill>
                </a:rPr>
                <a:t>Increasing </a:t>
              </a:r>
            </a:p>
            <a:p>
              <a:pPr defTabSz="932472" fontAlgn="base">
                <a:lnSpc>
                  <a:spcPct val="90000"/>
                </a:lnSpc>
                <a:spcBef>
                  <a:spcPct val="0"/>
                </a:spcBef>
                <a:spcAft>
                  <a:spcPct val="0"/>
                </a:spcAft>
              </a:pPr>
              <a:r>
                <a:rPr lang="en-US" kern="0" dirty="0">
                  <a:ln>
                    <a:solidFill>
                      <a:srgbClr val="FFFFFF">
                        <a:alpha val="0"/>
                      </a:srgbClr>
                    </a:solidFill>
                  </a:ln>
                  <a:solidFill>
                    <a:srgbClr val="FFFFFF"/>
                  </a:solidFill>
                </a:rPr>
                <a:t>data volumes</a:t>
              </a:r>
            </a:p>
          </p:txBody>
        </p:sp>
        <p:grpSp>
          <p:nvGrpSpPr>
            <p:cNvPr id="18" name="Group 17"/>
            <p:cNvGrpSpPr/>
            <p:nvPr/>
          </p:nvGrpSpPr>
          <p:grpSpPr>
            <a:xfrm>
              <a:off x="2393081" y="4361895"/>
              <a:ext cx="365760" cy="370523"/>
              <a:chOff x="2393081" y="4361895"/>
              <a:chExt cx="365760" cy="370523"/>
            </a:xfrm>
          </p:grpSpPr>
          <p:sp>
            <p:nvSpPr>
              <p:cNvPr id="115" name="Oval 114"/>
              <p:cNvSpPr/>
              <p:nvPr/>
            </p:nvSpPr>
            <p:spPr>
              <a:xfrm>
                <a:off x="2393081" y="4361895"/>
                <a:ext cx="365760" cy="36576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116" name="TextBox 115"/>
              <p:cNvSpPr txBox="1"/>
              <p:nvPr/>
            </p:nvSpPr>
            <p:spPr>
              <a:xfrm>
                <a:off x="2393081" y="4366658"/>
                <a:ext cx="365760" cy="365760"/>
              </a:xfrm>
              <a:prstGeom prst="rect">
                <a:avLst/>
              </a:prstGeom>
              <a:noFill/>
            </p:spPr>
            <p:txBody>
              <a:bodyPr wrap="none" lIns="0" tIns="0" rIns="0" bIns="0" rtlCol="0" anchor="ctr">
                <a:noAutofit/>
              </a:bodyPr>
              <a:lstStyle/>
              <a:p>
                <a:pPr algn="ctr" defTabSz="932472" fontAlgn="base">
                  <a:lnSpc>
                    <a:spcPct val="90000"/>
                  </a:lnSpc>
                  <a:spcBef>
                    <a:spcPct val="0"/>
                  </a:spcBef>
                  <a:spcAft>
                    <a:spcPct val="0"/>
                  </a:spcAft>
                </a:pPr>
                <a:r>
                  <a:rPr lang="en-US" b="1" kern="0" dirty="0">
                    <a:ln>
                      <a:solidFill>
                        <a:srgbClr val="FFFFFF">
                          <a:alpha val="0"/>
                        </a:srgbClr>
                      </a:solidFill>
                    </a:ln>
                    <a:solidFill>
                      <a:srgbClr val="FFFFFF"/>
                    </a:solidFill>
                  </a:rPr>
                  <a:t>1</a:t>
                </a:r>
              </a:p>
            </p:txBody>
          </p:sp>
        </p:grpSp>
      </p:grpSp>
      <p:grpSp>
        <p:nvGrpSpPr>
          <p:cNvPr id="241" name="Group 240"/>
          <p:cNvGrpSpPr/>
          <p:nvPr/>
        </p:nvGrpSpPr>
        <p:grpSpPr>
          <a:xfrm>
            <a:off x="8011984" y="1579516"/>
            <a:ext cx="2487258" cy="898149"/>
            <a:chOff x="8011984" y="1579516"/>
            <a:chExt cx="2487258" cy="898149"/>
          </a:xfrm>
          <a:solidFill>
            <a:schemeClr val="accent1"/>
          </a:solidFill>
        </p:grpSpPr>
        <p:grpSp>
          <p:nvGrpSpPr>
            <p:cNvPr id="117" name="Group 116"/>
            <p:cNvGrpSpPr/>
            <p:nvPr/>
          </p:nvGrpSpPr>
          <p:grpSpPr>
            <a:xfrm>
              <a:off x="8011984" y="1579516"/>
              <a:ext cx="1201049" cy="898149"/>
              <a:chOff x="9523115" y="2546730"/>
              <a:chExt cx="749631" cy="603503"/>
            </a:xfrm>
            <a:grpFill/>
          </p:grpSpPr>
          <p:sp>
            <p:nvSpPr>
              <p:cNvPr id="118" name="Freeform 57"/>
              <p:cNvSpPr>
                <a:spLocks/>
              </p:cNvSpPr>
              <p:nvPr/>
            </p:nvSpPr>
            <p:spPr bwMode="auto">
              <a:xfrm>
                <a:off x="9990721" y="2546730"/>
                <a:ext cx="282025" cy="518749"/>
              </a:xfrm>
              <a:custGeom>
                <a:avLst/>
                <a:gdLst>
                  <a:gd name="T0" fmla="*/ 146 w 150"/>
                  <a:gd name="T1" fmla="*/ 130 h 275"/>
                  <a:gd name="T2" fmla="*/ 98 w 150"/>
                  <a:gd name="T3" fmla="*/ 105 h 275"/>
                  <a:gd name="T4" fmla="*/ 98 w 150"/>
                  <a:gd name="T5" fmla="*/ 88 h 275"/>
                  <a:gd name="T6" fmla="*/ 105 w 150"/>
                  <a:gd name="T7" fmla="*/ 75 h 275"/>
                  <a:gd name="T8" fmla="*/ 111 w 150"/>
                  <a:gd name="T9" fmla="*/ 67 h 275"/>
                  <a:gd name="T10" fmla="*/ 113 w 150"/>
                  <a:gd name="T11" fmla="*/ 54 h 275"/>
                  <a:gd name="T12" fmla="*/ 109 w 150"/>
                  <a:gd name="T13" fmla="*/ 46 h 275"/>
                  <a:gd name="T14" fmla="*/ 70 w 150"/>
                  <a:gd name="T15" fmla="*/ 0 h 275"/>
                  <a:gd name="T16" fmla="*/ 32 w 150"/>
                  <a:gd name="T17" fmla="*/ 46 h 275"/>
                  <a:gd name="T18" fmla="*/ 28 w 150"/>
                  <a:gd name="T19" fmla="*/ 54 h 275"/>
                  <a:gd name="T20" fmla="*/ 30 w 150"/>
                  <a:gd name="T21" fmla="*/ 67 h 275"/>
                  <a:gd name="T22" fmla="*/ 36 w 150"/>
                  <a:gd name="T23" fmla="*/ 75 h 275"/>
                  <a:gd name="T24" fmla="*/ 43 w 150"/>
                  <a:gd name="T25" fmla="*/ 88 h 275"/>
                  <a:gd name="T26" fmla="*/ 43 w 150"/>
                  <a:gd name="T27" fmla="*/ 105 h 275"/>
                  <a:gd name="T28" fmla="*/ 0 w 150"/>
                  <a:gd name="T29" fmla="*/ 124 h 275"/>
                  <a:gd name="T30" fmla="*/ 22 w 150"/>
                  <a:gd name="T31" fmla="*/ 133 h 275"/>
                  <a:gd name="T32" fmla="*/ 50 w 150"/>
                  <a:gd name="T33" fmla="*/ 159 h 275"/>
                  <a:gd name="T34" fmla="*/ 51 w 150"/>
                  <a:gd name="T35" fmla="*/ 275 h 275"/>
                  <a:gd name="T36" fmla="*/ 70 w 150"/>
                  <a:gd name="T37" fmla="*/ 275 h 275"/>
                  <a:gd name="T38" fmla="*/ 146 w 150"/>
                  <a:gd name="T39" fmla="*/ 249 h 275"/>
                  <a:gd name="T40" fmla="*/ 146 w 150"/>
                  <a:gd name="T41" fmla="*/ 13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75">
                    <a:moveTo>
                      <a:pt x="146" y="130"/>
                    </a:moveTo>
                    <a:cubicBezTo>
                      <a:pt x="145" y="123"/>
                      <a:pt x="116" y="110"/>
                      <a:pt x="98" y="105"/>
                    </a:cubicBezTo>
                    <a:cubicBezTo>
                      <a:pt x="98" y="88"/>
                      <a:pt x="98" y="88"/>
                      <a:pt x="98" y="88"/>
                    </a:cubicBezTo>
                    <a:cubicBezTo>
                      <a:pt x="101" y="84"/>
                      <a:pt x="103" y="80"/>
                      <a:pt x="105" y="75"/>
                    </a:cubicBezTo>
                    <a:cubicBezTo>
                      <a:pt x="108" y="74"/>
                      <a:pt x="111" y="71"/>
                      <a:pt x="111" y="67"/>
                    </a:cubicBezTo>
                    <a:cubicBezTo>
                      <a:pt x="113" y="54"/>
                      <a:pt x="113" y="54"/>
                      <a:pt x="113" y="54"/>
                    </a:cubicBezTo>
                    <a:cubicBezTo>
                      <a:pt x="113" y="51"/>
                      <a:pt x="112" y="47"/>
                      <a:pt x="109" y="46"/>
                    </a:cubicBezTo>
                    <a:cubicBezTo>
                      <a:pt x="108" y="17"/>
                      <a:pt x="99" y="0"/>
                      <a:pt x="70" y="0"/>
                    </a:cubicBezTo>
                    <a:cubicBezTo>
                      <a:pt x="42" y="0"/>
                      <a:pt x="32" y="17"/>
                      <a:pt x="32" y="46"/>
                    </a:cubicBezTo>
                    <a:cubicBezTo>
                      <a:pt x="29" y="47"/>
                      <a:pt x="28" y="51"/>
                      <a:pt x="28" y="54"/>
                    </a:cubicBezTo>
                    <a:cubicBezTo>
                      <a:pt x="30" y="67"/>
                      <a:pt x="30" y="67"/>
                      <a:pt x="30" y="67"/>
                    </a:cubicBezTo>
                    <a:cubicBezTo>
                      <a:pt x="30" y="71"/>
                      <a:pt x="33" y="74"/>
                      <a:pt x="36" y="75"/>
                    </a:cubicBezTo>
                    <a:cubicBezTo>
                      <a:pt x="38" y="80"/>
                      <a:pt x="40" y="84"/>
                      <a:pt x="43" y="88"/>
                    </a:cubicBezTo>
                    <a:cubicBezTo>
                      <a:pt x="43" y="105"/>
                      <a:pt x="43" y="105"/>
                      <a:pt x="43" y="105"/>
                    </a:cubicBezTo>
                    <a:cubicBezTo>
                      <a:pt x="29" y="109"/>
                      <a:pt x="9" y="117"/>
                      <a:pt x="0" y="124"/>
                    </a:cubicBezTo>
                    <a:cubicBezTo>
                      <a:pt x="7" y="126"/>
                      <a:pt x="15" y="129"/>
                      <a:pt x="22" y="133"/>
                    </a:cubicBezTo>
                    <a:cubicBezTo>
                      <a:pt x="40" y="142"/>
                      <a:pt x="48" y="149"/>
                      <a:pt x="50" y="159"/>
                    </a:cubicBezTo>
                    <a:cubicBezTo>
                      <a:pt x="52" y="174"/>
                      <a:pt x="54" y="228"/>
                      <a:pt x="51" y="275"/>
                    </a:cubicBezTo>
                    <a:cubicBezTo>
                      <a:pt x="57" y="275"/>
                      <a:pt x="64" y="275"/>
                      <a:pt x="70" y="275"/>
                    </a:cubicBezTo>
                    <a:cubicBezTo>
                      <a:pt x="110" y="275"/>
                      <a:pt x="144" y="270"/>
                      <a:pt x="146" y="249"/>
                    </a:cubicBezTo>
                    <a:cubicBezTo>
                      <a:pt x="150" y="203"/>
                      <a:pt x="148" y="144"/>
                      <a:pt x="146" y="130"/>
                    </a:cubicBezTo>
                    <a:close/>
                  </a:path>
                </a:pathLst>
              </a:custGeom>
              <a:grpFill/>
              <a:ln>
                <a:noFill/>
              </a:ln>
              <a:extLst/>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sp>
            <p:nvSpPr>
              <p:cNvPr id="119" name="Freeform 58"/>
              <p:cNvSpPr>
                <a:spLocks/>
              </p:cNvSpPr>
              <p:nvPr/>
            </p:nvSpPr>
            <p:spPr bwMode="auto">
              <a:xfrm>
                <a:off x="9523115" y="2546730"/>
                <a:ext cx="283486" cy="518749"/>
              </a:xfrm>
              <a:custGeom>
                <a:avLst/>
                <a:gdLst>
                  <a:gd name="T0" fmla="*/ 101 w 150"/>
                  <a:gd name="T1" fmla="*/ 159 h 275"/>
                  <a:gd name="T2" fmla="*/ 129 w 150"/>
                  <a:gd name="T3" fmla="*/ 133 h 275"/>
                  <a:gd name="T4" fmla="*/ 150 w 150"/>
                  <a:gd name="T5" fmla="*/ 124 h 275"/>
                  <a:gd name="T6" fmla="*/ 108 w 150"/>
                  <a:gd name="T7" fmla="*/ 105 h 275"/>
                  <a:gd name="T8" fmla="*/ 108 w 150"/>
                  <a:gd name="T9" fmla="*/ 88 h 275"/>
                  <a:gd name="T10" fmla="*/ 114 w 150"/>
                  <a:gd name="T11" fmla="*/ 75 h 275"/>
                  <a:gd name="T12" fmla="*/ 121 w 150"/>
                  <a:gd name="T13" fmla="*/ 67 h 275"/>
                  <a:gd name="T14" fmla="*/ 122 w 150"/>
                  <a:gd name="T15" fmla="*/ 54 h 275"/>
                  <a:gd name="T16" fmla="*/ 119 w 150"/>
                  <a:gd name="T17" fmla="*/ 46 h 275"/>
                  <a:gd name="T18" fmla="*/ 80 w 150"/>
                  <a:gd name="T19" fmla="*/ 0 h 275"/>
                  <a:gd name="T20" fmla="*/ 41 w 150"/>
                  <a:gd name="T21" fmla="*/ 46 h 275"/>
                  <a:gd name="T22" fmla="*/ 38 w 150"/>
                  <a:gd name="T23" fmla="*/ 54 h 275"/>
                  <a:gd name="T24" fmla="*/ 39 w 150"/>
                  <a:gd name="T25" fmla="*/ 67 h 275"/>
                  <a:gd name="T26" fmla="*/ 46 w 150"/>
                  <a:gd name="T27" fmla="*/ 75 h 275"/>
                  <a:gd name="T28" fmla="*/ 52 w 150"/>
                  <a:gd name="T29" fmla="*/ 88 h 275"/>
                  <a:gd name="T30" fmla="*/ 52 w 150"/>
                  <a:gd name="T31" fmla="*/ 105 h 275"/>
                  <a:gd name="T32" fmla="*/ 4 w 150"/>
                  <a:gd name="T33" fmla="*/ 130 h 275"/>
                  <a:gd name="T34" fmla="*/ 4 w 150"/>
                  <a:gd name="T35" fmla="*/ 249 h 275"/>
                  <a:gd name="T36" fmla="*/ 80 w 150"/>
                  <a:gd name="T37" fmla="*/ 275 h 275"/>
                  <a:gd name="T38" fmla="*/ 99 w 150"/>
                  <a:gd name="T39" fmla="*/ 275 h 275"/>
                  <a:gd name="T40" fmla="*/ 101 w 150"/>
                  <a:gd name="T41" fmla="*/ 15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75">
                    <a:moveTo>
                      <a:pt x="101" y="159"/>
                    </a:moveTo>
                    <a:cubicBezTo>
                      <a:pt x="102" y="149"/>
                      <a:pt x="110" y="142"/>
                      <a:pt x="129" y="133"/>
                    </a:cubicBezTo>
                    <a:cubicBezTo>
                      <a:pt x="135" y="129"/>
                      <a:pt x="143" y="126"/>
                      <a:pt x="150" y="124"/>
                    </a:cubicBezTo>
                    <a:cubicBezTo>
                      <a:pt x="141" y="117"/>
                      <a:pt x="122" y="109"/>
                      <a:pt x="108" y="105"/>
                    </a:cubicBezTo>
                    <a:cubicBezTo>
                      <a:pt x="108" y="88"/>
                      <a:pt x="108" y="88"/>
                      <a:pt x="108" y="88"/>
                    </a:cubicBezTo>
                    <a:cubicBezTo>
                      <a:pt x="110" y="84"/>
                      <a:pt x="113" y="80"/>
                      <a:pt x="114" y="75"/>
                    </a:cubicBezTo>
                    <a:cubicBezTo>
                      <a:pt x="118" y="74"/>
                      <a:pt x="120" y="71"/>
                      <a:pt x="121" y="67"/>
                    </a:cubicBezTo>
                    <a:cubicBezTo>
                      <a:pt x="122" y="54"/>
                      <a:pt x="122" y="54"/>
                      <a:pt x="122" y="54"/>
                    </a:cubicBezTo>
                    <a:cubicBezTo>
                      <a:pt x="123" y="51"/>
                      <a:pt x="121" y="47"/>
                      <a:pt x="119" y="46"/>
                    </a:cubicBezTo>
                    <a:cubicBezTo>
                      <a:pt x="118" y="17"/>
                      <a:pt x="109" y="0"/>
                      <a:pt x="80" y="0"/>
                    </a:cubicBezTo>
                    <a:cubicBezTo>
                      <a:pt x="51" y="0"/>
                      <a:pt x="42" y="17"/>
                      <a:pt x="41" y="46"/>
                    </a:cubicBezTo>
                    <a:cubicBezTo>
                      <a:pt x="39" y="47"/>
                      <a:pt x="37" y="51"/>
                      <a:pt x="38" y="54"/>
                    </a:cubicBezTo>
                    <a:cubicBezTo>
                      <a:pt x="39" y="67"/>
                      <a:pt x="39" y="67"/>
                      <a:pt x="39" y="67"/>
                    </a:cubicBezTo>
                    <a:cubicBezTo>
                      <a:pt x="40" y="71"/>
                      <a:pt x="42" y="74"/>
                      <a:pt x="46" y="75"/>
                    </a:cubicBezTo>
                    <a:cubicBezTo>
                      <a:pt x="47" y="80"/>
                      <a:pt x="50" y="84"/>
                      <a:pt x="52" y="88"/>
                    </a:cubicBezTo>
                    <a:cubicBezTo>
                      <a:pt x="52" y="105"/>
                      <a:pt x="52" y="105"/>
                      <a:pt x="52" y="105"/>
                    </a:cubicBezTo>
                    <a:cubicBezTo>
                      <a:pt x="34" y="110"/>
                      <a:pt x="5" y="123"/>
                      <a:pt x="4" y="130"/>
                    </a:cubicBezTo>
                    <a:cubicBezTo>
                      <a:pt x="2" y="144"/>
                      <a:pt x="0" y="203"/>
                      <a:pt x="4" y="249"/>
                    </a:cubicBezTo>
                    <a:cubicBezTo>
                      <a:pt x="6" y="270"/>
                      <a:pt x="40" y="275"/>
                      <a:pt x="80" y="275"/>
                    </a:cubicBezTo>
                    <a:cubicBezTo>
                      <a:pt x="87" y="275"/>
                      <a:pt x="93" y="275"/>
                      <a:pt x="99" y="275"/>
                    </a:cubicBezTo>
                    <a:cubicBezTo>
                      <a:pt x="97" y="228"/>
                      <a:pt x="98" y="174"/>
                      <a:pt x="101" y="159"/>
                    </a:cubicBezTo>
                    <a:close/>
                  </a:path>
                </a:pathLst>
              </a:custGeom>
              <a:grpFill/>
              <a:ln>
                <a:noFill/>
              </a:ln>
              <a:extLst/>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sp>
            <p:nvSpPr>
              <p:cNvPr id="120" name="Freeform 59"/>
              <p:cNvSpPr>
                <a:spLocks/>
              </p:cNvSpPr>
              <p:nvPr/>
            </p:nvSpPr>
            <p:spPr bwMode="auto">
              <a:xfrm>
                <a:off x="9810985" y="2584723"/>
                <a:ext cx="175352" cy="220651"/>
              </a:xfrm>
              <a:custGeom>
                <a:avLst/>
                <a:gdLst>
                  <a:gd name="T0" fmla="*/ 76 w 93"/>
                  <a:gd name="T1" fmla="*/ 110 h 117"/>
                  <a:gd name="T2" fmla="*/ 76 w 93"/>
                  <a:gd name="T3" fmla="*/ 96 h 117"/>
                  <a:gd name="T4" fmla="*/ 84 w 93"/>
                  <a:gd name="T5" fmla="*/ 81 h 117"/>
                  <a:gd name="T6" fmla="*/ 91 w 93"/>
                  <a:gd name="T7" fmla="*/ 73 h 117"/>
                  <a:gd name="T8" fmla="*/ 92 w 93"/>
                  <a:gd name="T9" fmla="*/ 59 h 117"/>
                  <a:gd name="T10" fmla="*/ 88 w 93"/>
                  <a:gd name="T11" fmla="*/ 50 h 117"/>
                  <a:gd name="T12" fmla="*/ 46 w 93"/>
                  <a:gd name="T13" fmla="*/ 0 h 117"/>
                  <a:gd name="T14" fmla="*/ 4 w 93"/>
                  <a:gd name="T15" fmla="*/ 50 h 117"/>
                  <a:gd name="T16" fmla="*/ 0 w 93"/>
                  <a:gd name="T17" fmla="*/ 59 h 117"/>
                  <a:gd name="T18" fmla="*/ 2 w 93"/>
                  <a:gd name="T19" fmla="*/ 73 h 117"/>
                  <a:gd name="T20" fmla="*/ 9 w 93"/>
                  <a:gd name="T21" fmla="*/ 81 h 117"/>
                  <a:gd name="T22" fmla="*/ 16 w 93"/>
                  <a:gd name="T23" fmla="*/ 96 h 117"/>
                  <a:gd name="T24" fmla="*/ 16 w 93"/>
                  <a:gd name="T25" fmla="*/ 110 h 117"/>
                  <a:gd name="T26" fmla="*/ 46 w 93"/>
                  <a:gd name="T27" fmla="*/ 117 h 117"/>
                  <a:gd name="T28" fmla="*/ 76 w 93"/>
                  <a:gd name="T29"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17">
                    <a:moveTo>
                      <a:pt x="76" y="110"/>
                    </a:moveTo>
                    <a:cubicBezTo>
                      <a:pt x="76" y="96"/>
                      <a:pt x="76" y="96"/>
                      <a:pt x="76" y="96"/>
                    </a:cubicBezTo>
                    <a:cubicBezTo>
                      <a:pt x="79" y="92"/>
                      <a:pt x="82" y="87"/>
                      <a:pt x="84" y="81"/>
                    </a:cubicBezTo>
                    <a:cubicBezTo>
                      <a:pt x="87" y="80"/>
                      <a:pt x="90" y="77"/>
                      <a:pt x="91" y="73"/>
                    </a:cubicBezTo>
                    <a:cubicBezTo>
                      <a:pt x="92" y="59"/>
                      <a:pt x="92" y="59"/>
                      <a:pt x="92" y="59"/>
                    </a:cubicBezTo>
                    <a:cubicBezTo>
                      <a:pt x="93" y="55"/>
                      <a:pt x="91" y="52"/>
                      <a:pt x="88" y="50"/>
                    </a:cubicBezTo>
                    <a:cubicBezTo>
                      <a:pt x="88" y="18"/>
                      <a:pt x="77" y="0"/>
                      <a:pt x="46" y="0"/>
                    </a:cubicBezTo>
                    <a:cubicBezTo>
                      <a:pt x="15" y="0"/>
                      <a:pt x="5" y="18"/>
                      <a:pt x="4" y="50"/>
                    </a:cubicBezTo>
                    <a:cubicBezTo>
                      <a:pt x="1" y="52"/>
                      <a:pt x="0" y="55"/>
                      <a:pt x="0" y="59"/>
                    </a:cubicBezTo>
                    <a:cubicBezTo>
                      <a:pt x="2" y="73"/>
                      <a:pt x="2" y="73"/>
                      <a:pt x="2" y="73"/>
                    </a:cubicBezTo>
                    <a:cubicBezTo>
                      <a:pt x="2" y="77"/>
                      <a:pt x="5" y="80"/>
                      <a:pt x="9" y="81"/>
                    </a:cubicBezTo>
                    <a:cubicBezTo>
                      <a:pt x="11" y="87"/>
                      <a:pt x="13" y="92"/>
                      <a:pt x="16" y="96"/>
                    </a:cubicBezTo>
                    <a:cubicBezTo>
                      <a:pt x="16" y="110"/>
                      <a:pt x="16" y="110"/>
                      <a:pt x="16" y="110"/>
                    </a:cubicBezTo>
                    <a:cubicBezTo>
                      <a:pt x="27" y="115"/>
                      <a:pt x="37" y="117"/>
                      <a:pt x="46" y="117"/>
                    </a:cubicBezTo>
                    <a:cubicBezTo>
                      <a:pt x="55" y="117"/>
                      <a:pt x="65" y="115"/>
                      <a:pt x="76" y="110"/>
                    </a:cubicBezTo>
                    <a:close/>
                  </a:path>
                </a:pathLst>
              </a:custGeom>
              <a:grpFill/>
              <a:ln>
                <a:noFill/>
              </a:ln>
              <a:extLst/>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sp>
            <p:nvSpPr>
              <p:cNvPr id="121" name="Freeform 60"/>
              <p:cNvSpPr>
                <a:spLocks/>
              </p:cNvSpPr>
              <p:nvPr/>
            </p:nvSpPr>
            <p:spPr bwMode="auto">
              <a:xfrm>
                <a:off x="9735000" y="2802451"/>
                <a:ext cx="327323" cy="347782"/>
              </a:xfrm>
              <a:custGeom>
                <a:avLst/>
                <a:gdLst>
                  <a:gd name="T0" fmla="*/ 170 w 174"/>
                  <a:gd name="T1" fmla="*/ 25 h 184"/>
                  <a:gd name="T2" fmla="*/ 123 w 174"/>
                  <a:gd name="T3" fmla="*/ 0 h 184"/>
                  <a:gd name="T4" fmla="*/ 117 w 174"/>
                  <a:gd name="T5" fmla="*/ 17 h 184"/>
                  <a:gd name="T6" fmla="*/ 127 w 174"/>
                  <a:gd name="T7" fmla="*/ 92 h 184"/>
                  <a:gd name="T8" fmla="*/ 105 w 174"/>
                  <a:gd name="T9" fmla="*/ 118 h 184"/>
                  <a:gd name="T10" fmla="*/ 93 w 174"/>
                  <a:gd name="T11" fmla="*/ 38 h 184"/>
                  <a:gd name="T12" fmla="*/ 101 w 174"/>
                  <a:gd name="T13" fmla="*/ 34 h 184"/>
                  <a:gd name="T14" fmla="*/ 95 w 174"/>
                  <a:gd name="T15" fmla="*/ 14 h 184"/>
                  <a:gd name="T16" fmla="*/ 79 w 174"/>
                  <a:gd name="T17" fmla="*/ 14 h 184"/>
                  <a:gd name="T18" fmla="*/ 73 w 174"/>
                  <a:gd name="T19" fmla="*/ 34 h 184"/>
                  <a:gd name="T20" fmla="*/ 81 w 174"/>
                  <a:gd name="T21" fmla="*/ 38 h 184"/>
                  <a:gd name="T22" fmla="*/ 69 w 174"/>
                  <a:gd name="T23" fmla="*/ 118 h 184"/>
                  <a:gd name="T24" fmla="*/ 48 w 174"/>
                  <a:gd name="T25" fmla="*/ 92 h 184"/>
                  <a:gd name="T26" fmla="*/ 58 w 174"/>
                  <a:gd name="T27" fmla="*/ 17 h 184"/>
                  <a:gd name="T28" fmla="*/ 52 w 174"/>
                  <a:gd name="T29" fmla="*/ 0 h 184"/>
                  <a:gd name="T30" fmla="*/ 5 w 174"/>
                  <a:gd name="T31" fmla="*/ 25 h 184"/>
                  <a:gd name="T32" fmla="*/ 5 w 174"/>
                  <a:gd name="T33" fmla="*/ 156 h 184"/>
                  <a:gd name="T34" fmla="*/ 87 w 174"/>
                  <a:gd name="T35" fmla="*/ 184 h 184"/>
                  <a:gd name="T36" fmla="*/ 170 w 174"/>
                  <a:gd name="T37" fmla="*/ 156 h 184"/>
                  <a:gd name="T38" fmla="*/ 170 w 174"/>
                  <a:gd name="T39" fmla="*/ 2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84">
                    <a:moveTo>
                      <a:pt x="170" y="25"/>
                    </a:moveTo>
                    <a:cubicBezTo>
                      <a:pt x="169" y="18"/>
                      <a:pt x="143" y="6"/>
                      <a:pt x="123" y="0"/>
                    </a:cubicBezTo>
                    <a:cubicBezTo>
                      <a:pt x="122" y="5"/>
                      <a:pt x="120" y="11"/>
                      <a:pt x="117" y="17"/>
                    </a:cubicBezTo>
                    <a:cubicBezTo>
                      <a:pt x="127" y="92"/>
                      <a:pt x="127" y="92"/>
                      <a:pt x="127" y="92"/>
                    </a:cubicBezTo>
                    <a:cubicBezTo>
                      <a:pt x="105" y="118"/>
                      <a:pt x="105" y="118"/>
                      <a:pt x="105" y="118"/>
                    </a:cubicBezTo>
                    <a:cubicBezTo>
                      <a:pt x="93" y="38"/>
                      <a:pt x="93" y="38"/>
                      <a:pt x="93" y="38"/>
                    </a:cubicBezTo>
                    <a:cubicBezTo>
                      <a:pt x="101" y="34"/>
                      <a:pt x="101" y="34"/>
                      <a:pt x="101" y="34"/>
                    </a:cubicBezTo>
                    <a:cubicBezTo>
                      <a:pt x="95" y="14"/>
                      <a:pt x="95" y="14"/>
                      <a:pt x="95" y="14"/>
                    </a:cubicBezTo>
                    <a:cubicBezTo>
                      <a:pt x="79" y="14"/>
                      <a:pt x="79" y="14"/>
                      <a:pt x="79" y="14"/>
                    </a:cubicBezTo>
                    <a:cubicBezTo>
                      <a:pt x="73" y="34"/>
                      <a:pt x="73" y="34"/>
                      <a:pt x="73" y="34"/>
                    </a:cubicBezTo>
                    <a:cubicBezTo>
                      <a:pt x="81" y="38"/>
                      <a:pt x="81" y="38"/>
                      <a:pt x="81" y="38"/>
                    </a:cubicBezTo>
                    <a:cubicBezTo>
                      <a:pt x="69" y="118"/>
                      <a:pt x="69" y="118"/>
                      <a:pt x="69" y="118"/>
                    </a:cubicBezTo>
                    <a:cubicBezTo>
                      <a:pt x="48" y="92"/>
                      <a:pt x="48" y="92"/>
                      <a:pt x="48" y="92"/>
                    </a:cubicBezTo>
                    <a:cubicBezTo>
                      <a:pt x="58" y="17"/>
                      <a:pt x="58" y="17"/>
                      <a:pt x="58" y="17"/>
                    </a:cubicBezTo>
                    <a:cubicBezTo>
                      <a:pt x="55" y="11"/>
                      <a:pt x="53" y="6"/>
                      <a:pt x="52" y="0"/>
                    </a:cubicBezTo>
                    <a:cubicBezTo>
                      <a:pt x="32" y="6"/>
                      <a:pt x="6" y="18"/>
                      <a:pt x="5" y="25"/>
                    </a:cubicBezTo>
                    <a:cubicBezTo>
                      <a:pt x="2" y="41"/>
                      <a:pt x="0" y="106"/>
                      <a:pt x="5" y="156"/>
                    </a:cubicBezTo>
                    <a:cubicBezTo>
                      <a:pt x="6" y="178"/>
                      <a:pt x="44" y="184"/>
                      <a:pt x="87" y="184"/>
                    </a:cubicBezTo>
                    <a:cubicBezTo>
                      <a:pt x="131" y="184"/>
                      <a:pt x="168" y="178"/>
                      <a:pt x="170" y="156"/>
                    </a:cubicBezTo>
                    <a:cubicBezTo>
                      <a:pt x="174" y="106"/>
                      <a:pt x="172" y="41"/>
                      <a:pt x="170" y="25"/>
                    </a:cubicBezTo>
                    <a:close/>
                  </a:path>
                </a:pathLst>
              </a:custGeom>
              <a:grpFill/>
              <a:ln>
                <a:noFill/>
              </a:ln>
              <a:extLst/>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grpSp>
        <p:grpSp>
          <p:nvGrpSpPr>
            <p:cNvPr id="27" name="Group 26"/>
            <p:cNvGrpSpPr/>
            <p:nvPr/>
          </p:nvGrpSpPr>
          <p:grpSpPr>
            <a:xfrm>
              <a:off x="9279476" y="1579516"/>
              <a:ext cx="1219766" cy="830380"/>
              <a:chOff x="8048425" y="2193902"/>
              <a:chExt cx="1219766" cy="830380"/>
            </a:xfrm>
            <a:grpFill/>
          </p:grpSpPr>
          <p:sp>
            <p:nvSpPr>
              <p:cNvPr id="123" name="Rectangle 122"/>
              <p:cNvSpPr/>
              <p:nvPr/>
            </p:nvSpPr>
            <p:spPr bwMode="auto">
              <a:xfrm>
                <a:off x="8048425" y="2512309"/>
                <a:ext cx="1219766" cy="51197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400" kern="0" dirty="0">
                    <a:ln>
                      <a:solidFill>
                        <a:srgbClr val="FFFFFF">
                          <a:alpha val="0"/>
                        </a:srgbClr>
                      </a:solidFill>
                    </a:ln>
                    <a:solidFill>
                      <a:srgbClr val="FFFFFF"/>
                    </a:solidFill>
                  </a:rPr>
                  <a:t>Real-time </a:t>
                </a:r>
              </a:p>
              <a:p>
                <a:pPr defTabSz="932472" fontAlgn="base">
                  <a:lnSpc>
                    <a:spcPct val="90000"/>
                  </a:lnSpc>
                  <a:spcBef>
                    <a:spcPct val="0"/>
                  </a:spcBef>
                  <a:spcAft>
                    <a:spcPct val="0"/>
                  </a:spcAft>
                </a:pPr>
                <a:r>
                  <a:rPr lang="en-US" sz="1400" kern="0" dirty="0">
                    <a:ln>
                      <a:solidFill>
                        <a:srgbClr val="FFFFFF">
                          <a:alpha val="0"/>
                        </a:srgbClr>
                      </a:solidFill>
                    </a:ln>
                    <a:solidFill>
                      <a:srgbClr val="FFFFFF"/>
                    </a:solidFill>
                  </a:rPr>
                  <a:t>data</a:t>
                </a:r>
              </a:p>
            </p:txBody>
          </p:sp>
          <p:grpSp>
            <p:nvGrpSpPr>
              <p:cNvPr id="16" name="Group 15"/>
              <p:cNvGrpSpPr/>
              <p:nvPr/>
            </p:nvGrpSpPr>
            <p:grpSpPr>
              <a:xfrm>
                <a:off x="8175613" y="2193902"/>
                <a:ext cx="368141" cy="370523"/>
                <a:chOff x="8175613" y="2193902"/>
                <a:chExt cx="368141" cy="370523"/>
              </a:xfrm>
              <a:grpFill/>
            </p:grpSpPr>
            <p:sp>
              <p:nvSpPr>
                <p:cNvPr id="125" name="Oval 124"/>
                <p:cNvSpPr/>
                <p:nvPr/>
              </p:nvSpPr>
              <p:spPr>
                <a:xfrm>
                  <a:off x="8175613" y="2193902"/>
                  <a:ext cx="365760" cy="365760"/>
                </a:xfrm>
                <a:prstGeom prst="ellipse">
                  <a:avLst/>
                </a:prstGeom>
                <a:grp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126" name="TextBox 125"/>
                <p:cNvSpPr txBox="1"/>
                <p:nvPr/>
              </p:nvSpPr>
              <p:spPr>
                <a:xfrm>
                  <a:off x="8177994" y="2198665"/>
                  <a:ext cx="365760" cy="365760"/>
                </a:xfrm>
                <a:prstGeom prst="rect">
                  <a:avLst/>
                </a:prstGeom>
                <a:grpFill/>
              </p:spPr>
              <p:txBody>
                <a:bodyPr wrap="none" lIns="0" tIns="0" rIns="0" bIns="0" rtlCol="0" anchor="ctr">
                  <a:noAutofit/>
                </a:bodyPr>
                <a:lstStyle/>
                <a:p>
                  <a:pPr algn="ctr" defTabSz="932472" fontAlgn="base">
                    <a:lnSpc>
                      <a:spcPct val="90000"/>
                    </a:lnSpc>
                    <a:spcBef>
                      <a:spcPct val="0"/>
                    </a:spcBef>
                    <a:spcAft>
                      <a:spcPct val="0"/>
                    </a:spcAft>
                  </a:pPr>
                  <a:r>
                    <a:rPr lang="en-US" b="1" kern="0" dirty="0">
                      <a:ln>
                        <a:solidFill>
                          <a:srgbClr val="FFFFFF">
                            <a:alpha val="0"/>
                          </a:srgbClr>
                        </a:solidFill>
                      </a:ln>
                      <a:solidFill>
                        <a:srgbClr val="FFFFFF"/>
                      </a:solidFill>
                    </a:rPr>
                    <a:t>2</a:t>
                  </a:r>
                </a:p>
              </p:txBody>
            </p:sp>
          </p:grpSp>
        </p:grpSp>
      </p:grpSp>
      <p:sp>
        <p:nvSpPr>
          <p:cNvPr id="274" name="Freeform 128"/>
          <p:cNvSpPr>
            <a:spLocks noChangeAspect="1"/>
          </p:cNvSpPr>
          <p:nvPr/>
        </p:nvSpPr>
        <p:spPr bwMode="black">
          <a:xfrm>
            <a:off x="10109081" y="5528555"/>
            <a:ext cx="1539993" cy="85071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9" name="Group 28"/>
          <p:cNvGrpSpPr/>
          <p:nvPr/>
        </p:nvGrpSpPr>
        <p:grpSpPr>
          <a:xfrm>
            <a:off x="6296751" y="5283200"/>
            <a:ext cx="3112294" cy="1414463"/>
            <a:chOff x="2325979" y="7315059"/>
            <a:chExt cx="3108960" cy="1414463"/>
          </a:xfrm>
        </p:grpSpPr>
        <p:sp>
          <p:nvSpPr>
            <p:cNvPr id="234" name="Rectangle 233">
              <a:hlinkClick r:id="" action="ppaction://noaction"/>
            </p:cNvPr>
            <p:cNvSpPr/>
            <p:nvPr/>
          </p:nvSpPr>
          <p:spPr bwMode="auto">
            <a:xfrm>
              <a:off x="2325979" y="7315059"/>
              <a:ext cx="3108960" cy="1414463"/>
            </a:xfrm>
            <a:prstGeom prst="rect">
              <a:avLst/>
            </a:prstGeom>
            <a:solidFill>
              <a:schemeClr val="tx2"/>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Non-relational data</a:t>
              </a:r>
            </a:p>
          </p:txBody>
        </p:sp>
        <p:sp>
          <p:nvSpPr>
            <p:cNvPr id="235" name="TextBox 234"/>
            <p:cNvSpPr txBox="1"/>
            <p:nvPr/>
          </p:nvSpPr>
          <p:spPr>
            <a:xfrm>
              <a:off x="2561479" y="8417245"/>
              <a:ext cx="54864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Devices</a:t>
              </a:r>
              <a:endParaRPr lang="en-US" sz="1200" dirty="0">
                <a:ln>
                  <a:solidFill>
                    <a:srgbClr val="505050">
                      <a:alpha val="0"/>
                    </a:srgbClr>
                  </a:solidFill>
                </a:ln>
                <a:solidFill>
                  <a:srgbClr val="FFFFFF"/>
                </a:solidFill>
              </a:endParaRPr>
            </a:p>
          </p:txBody>
        </p:sp>
        <p:sp>
          <p:nvSpPr>
            <p:cNvPr id="236" name="TextBox 235"/>
            <p:cNvSpPr txBox="1"/>
            <p:nvPr/>
          </p:nvSpPr>
          <p:spPr>
            <a:xfrm>
              <a:off x="3288852" y="8417245"/>
              <a:ext cx="54864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Web</a:t>
              </a:r>
              <a:endParaRPr lang="en-US" sz="1200" dirty="0">
                <a:ln>
                  <a:solidFill>
                    <a:srgbClr val="505050">
                      <a:alpha val="0"/>
                    </a:srgbClr>
                  </a:solidFill>
                </a:ln>
                <a:solidFill>
                  <a:srgbClr val="FFFFFF"/>
                </a:solidFill>
              </a:endParaRPr>
            </a:p>
          </p:txBody>
        </p:sp>
        <p:sp>
          <p:nvSpPr>
            <p:cNvPr id="237" name="TextBox 236"/>
            <p:cNvSpPr txBox="1"/>
            <p:nvPr/>
          </p:nvSpPr>
          <p:spPr>
            <a:xfrm>
              <a:off x="3942333" y="8417245"/>
              <a:ext cx="54864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Sensors</a:t>
              </a:r>
              <a:endParaRPr lang="en-US" sz="1200" dirty="0">
                <a:ln>
                  <a:solidFill>
                    <a:srgbClr val="505050">
                      <a:alpha val="0"/>
                    </a:srgbClr>
                  </a:solidFill>
                </a:ln>
                <a:solidFill>
                  <a:srgbClr val="FFFFFF"/>
                </a:solidFill>
              </a:endParaRPr>
            </a:p>
          </p:txBody>
        </p:sp>
        <p:sp>
          <p:nvSpPr>
            <p:cNvPr id="238" name="TextBox 237"/>
            <p:cNvSpPr txBox="1"/>
            <p:nvPr/>
          </p:nvSpPr>
          <p:spPr>
            <a:xfrm>
              <a:off x="4704518" y="8417245"/>
              <a:ext cx="548640" cy="182880"/>
            </a:xfrm>
            <a:prstGeom prst="rect">
              <a:avLst/>
            </a:prstGeom>
            <a:noFill/>
          </p:spPr>
          <p:txBody>
            <a:bodyPr wrap="square" lIns="0" tIns="0" rIns="0" bIns="0" rtlCol="0">
              <a:noAutofit/>
            </a:bodyPr>
            <a:lstStyle/>
            <a:p>
              <a:pPr algn="ctr">
                <a:lnSpc>
                  <a:spcPct val="90000"/>
                </a:lnSpc>
              </a:pPr>
              <a:r>
                <a:rPr lang="en-US" sz="1200" dirty="0" smtClean="0">
                  <a:ln>
                    <a:solidFill>
                      <a:srgbClr val="505050">
                        <a:alpha val="0"/>
                      </a:srgbClr>
                    </a:solidFill>
                  </a:ln>
                  <a:solidFill>
                    <a:srgbClr val="FFFFFF"/>
                  </a:solidFill>
                </a:rPr>
                <a:t>Social</a:t>
              </a:r>
              <a:endParaRPr lang="en-US" sz="1200" dirty="0">
                <a:ln>
                  <a:solidFill>
                    <a:srgbClr val="505050">
                      <a:alpha val="0"/>
                    </a:srgbClr>
                  </a:solidFill>
                </a:ln>
                <a:solidFill>
                  <a:srgbClr val="FFFFFF"/>
                </a:solidFill>
              </a:endParaRPr>
            </a:p>
          </p:txBody>
        </p:sp>
        <p:grpSp>
          <p:nvGrpSpPr>
            <p:cNvPr id="134" name="Group 133"/>
            <p:cNvGrpSpPr/>
            <p:nvPr/>
          </p:nvGrpSpPr>
          <p:grpSpPr>
            <a:xfrm>
              <a:off x="2517579" y="7912305"/>
              <a:ext cx="645830" cy="382078"/>
              <a:chOff x="2850173" y="4068523"/>
              <a:chExt cx="724052" cy="428355"/>
            </a:xfrm>
            <a:solidFill>
              <a:schemeClr val="bg1"/>
            </a:solidFill>
          </p:grpSpPr>
          <p:sp>
            <p:nvSpPr>
              <p:cNvPr id="142" name="Freeform 43"/>
              <p:cNvSpPr>
                <a:spLocks noChangeAspect="1" noEditPoints="1"/>
              </p:cNvSpPr>
              <p:nvPr/>
            </p:nvSpPr>
            <p:spPr bwMode="black">
              <a:xfrm>
                <a:off x="2850173" y="4068523"/>
                <a:ext cx="220416" cy="42489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43" name="Group 142"/>
              <p:cNvGrpSpPr/>
              <p:nvPr/>
            </p:nvGrpSpPr>
            <p:grpSpPr>
              <a:xfrm>
                <a:off x="3113588" y="4171950"/>
                <a:ext cx="460637" cy="324928"/>
                <a:chOff x="6432941" y="4098201"/>
                <a:chExt cx="709176" cy="500244"/>
              </a:xfrm>
              <a:grpFill/>
            </p:grpSpPr>
            <p:sp>
              <p:nvSpPr>
                <p:cNvPr id="144" name="Rounded Rectangle 6"/>
                <p:cNvSpPr>
                  <a:spLocks noChangeAspect="1"/>
                </p:cNvSpPr>
                <p:nvPr/>
              </p:nvSpPr>
              <p:spPr bwMode="black">
                <a:xfrm rot="16200000">
                  <a:off x="6537407" y="3993735"/>
                  <a:ext cx="500244" cy="70917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solidFill>
                    <a:latin typeface="Segoe Light" pitchFamily="34" charset="0"/>
                  </a:endParaRPr>
                </a:p>
              </p:txBody>
            </p:sp>
            <p:sp>
              <p:nvSpPr>
                <p:cNvPr id="145" name="Freeform 6"/>
                <p:cNvSpPr>
                  <a:spLocks noEditPoints="1"/>
                </p:cNvSpPr>
                <p:nvPr/>
              </p:nvSpPr>
              <p:spPr bwMode="auto">
                <a:xfrm rot="5400000">
                  <a:off x="6590383" y="4115019"/>
                  <a:ext cx="329607" cy="503240"/>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chemeClr val="accent1"/>
                </a:solidFill>
                <a:ln>
                  <a:noFill/>
                </a:ln>
              </p:spPr>
              <p:txBody>
                <a:bodyPr vert="horz" wrap="square" lIns="91436" tIns="45719" rIns="91436" bIns="45719" numCol="1" anchor="t" anchorCtr="0" compatLnSpc="1">
                  <a:prstTxWarp prst="textNoShape">
                    <a:avLst/>
                  </a:prstTxWarp>
                </a:bodyPr>
                <a:lstStyle/>
                <a:p>
                  <a:pPr defTabSz="914184"/>
                  <a:endParaRPr lang="en-US" sz="1700" dirty="0">
                    <a:solidFill>
                      <a:srgbClr val="FFFFFF"/>
                    </a:solidFill>
                  </a:endParaRPr>
                </a:p>
              </p:txBody>
            </p:sp>
          </p:grpSp>
        </p:grpSp>
        <p:sp>
          <p:nvSpPr>
            <p:cNvPr id="135" name="Freeform 30"/>
            <p:cNvSpPr>
              <a:spLocks noChangeAspect="1" noEditPoints="1"/>
            </p:cNvSpPr>
            <p:nvPr/>
          </p:nvSpPr>
          <p:spPr bwMode="auto">
            <a:xfrm>
              <a:off x="3415116" y="8002797"/>
              <a:ext cx="291077" cy="342710"/>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grpSp>
          <p:nvGrpSpPr>
            <p:cNvPr id="136" name="Group 135"/>
            <p:cNvGrpSpPr/>
            <p:nvPr/>
          </p:nvGrpSpPr>
          <p:grpSpPr>
            <a:xfrm>
              <a:off x="3910521" y="8031240"/>
              <a:ext cx="684049" cy="285824"/>
              <a:chOff x="5416550" y="3144838"/>
              <a:chExt cx="1352550" cy="565151"/>
            </a:xfrm>
            <a:solidFill>
              <a:schemeClr val="bg1"/>
            </a:solidFill>
          </p:grpSpPr>
          <p:sp>
            <p:nvSpPr>
              <p:cNvPr id="138" name="Freeform 21"/>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139" name="Freeform 22"/>
              <p:cNvSpPr>
                <a:spLocks noEditPoints="1"/>
              </p:cNvSpPr>
              <p:nvPr/>
            </p:nvSpPr>
            <p:spPr bwMode="auto">
              <a:xfrm>
                <a:off x="5416550" y="3216276"/>
                <a:ext cx="1185863" cy="493713"/>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140" name="Freeform 23"/>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141" name="Freeform 24"/>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grpSp>
        <p:sp>
          <p:nvSpPr>
            <p:cNvPr id="137" name="Freeform 13"/>
            <p:cNvSpPr>
              <a:spLocks noChangeAspect="1" noEditPoints="1"/>
            </p:cNvSpPr>
            <p:nvPr/>
          </p:nvSpPr>
          <p:spPr bwMode="black">
            <a:xfrm>
              <a:off x="4762788" y="7975234"/>
              <a:ext cx="409278" cy="348471"/>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rgbClr val="FFFFFF"/>
                </a:solidFill>
                <a:latin typeface="Segoe Light" pitchFamily="34" charset="0"/>
              </a:endParaRPr>
            </a:p>
          </p:txBody>
        </p:sp>
      </p:grpSp>
      <p:grpSp>
        <p:nvGrpSpPr>
          <p:cNvPr id="21" name="Group 20"/>
          <p:cNvGrpSpPr/>
          <p:nvPr/>
        </p:nvGrpSpPr>
        <p:grpSpPr>
          <a:xfrm>
            <a:off x="7916183" y="4255090"/>
            <a:ext cx="1892835" cy="931776"/>
            <a:chOff x="8075321" y="4402690"/>
            <a:chExt cx="1892835" cy="931776"/>
          </a:xfrm>
        </p:grpSpPr>
        <p:sp>
          <p:nvSpPr>
            <p:cNvPr id="147" name="Rectangle 146"/>
            <p:cNvSpPr/>
            <p:nvPr/>
          </p:nvSpPr>
          <p:spPr bwMode="auto">
            <a:xfrm>
              <a:off x="8075321" y="4735457"/>
              <a:ext cx="1892835" cy="59900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dirty="0">
                  <a:ln>
                    <a:solidFill>
                      <a:srgbClr val="FFFFFF">
                        <a:alpha val="0"/>
                      </a:srgbClr>
                    </a:solidFill>
                  </a:ln>
                  <a:solidFill>
                    <a:srgbClr val="FFFFFF"/>
                  </a:solidFill>
                </a:rPr>
                <a:t>New data </a:t>
              </a:r>
            </a:p>
            <a:p>
              <a:pPr defTabSz="932472" fontAlgn="base">
                <a:lnSpc>
                  <a:spcPct val="90000"/>
                </a:lnSpc>
                <a:spcBef>
                  <a:spcPct val="0"/>
                </a:spcBef>
                <a:spcAft>
                  <a:spcPct val="0"/>
                </a:spcAft>
              </a:pPr>
              <a:r>
                <a:rPr lang="en-US" kern="0" dirty="0">
                  <a:ln>
                    <a:solidFill>
                      <a:srgbClr val="FFFFFF">
                        <a:alpha val="0"/>
                      </a:srgbClr>
                    </a:solidFill>
                  </a:ln>
                  <a:solidFill>
                    <a:srgbClr val="FFFFFF"/>
                  </a:solidFill>
                </a:rPr>
                <a:t>sources &amp; types</a:t>
              </a:r>
            </a:p>
          </p:txBody>
        </p:sp>
        <p:grpSp>
          <p:nvGrpSpPr>
            <p:cNvPr id="17" name="Group 16"/>
            <p:cNvGrpSpPr/>
            <p:nvPr/>
          </p:nvGrpSpPr>
          <p:grpSpPr>
            <a:xfrm>
              <a:off x="8189363" y="4402690"/>
              <a:ext cx="368141" cy="368141"/>
              <a:chOff x="8189363" y="4402690"/>
              <a:chExt cx="368141" cy="368141"/>
            </a:xfrm>
          </p:grpSpPr>
          <p:sp>
            <p:nvSpPr>
              <p:cNvPr id="149" name="Oval 148"/>
              <p:cNvSpPr/>
              <p:nvPr/>
            </p:nvSpPr>
            <p:spPr>
              <a:xfrm>
                <a:off x="8189363" y="4402690"/>
                <a:ext cx="365760" cy="36576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150" name="TextBox 149"/>
              <p:cNvSpPr txBox="1"/>
              <p:nvPr/>
            </p:nvSpPr>
            <p:spPr>
              <a:xfrm>
                <a:off x="8191744" y="4405071"/>
                <a:ext cx="365760" cy="365760"/>
              </a:xfrm>
              <a:prstGeom prst="rect">
                <a:avLst/>
              </a:prstGeom>
              <a:noFill/>
            </p:spPr>
            <p:txBody>
              <a:bodyPr wrap="none" lIns="0" tIns="0" rIns="0" bIns="0" rtlCol="0" anchor="ctr">
                <a:noAutofit/>
              </a:bodyPr>
              <a:lstStyle/>
              <a:p>
                <a:pPr algn="ctr" defTabSz="932472" fontAlgn="base">
                  <a:lnSpc>
                    <a:spcPct val="90000"/>
                  </a:lnSpc>
                  <a:spcBef>
                    <a:spcPct val="0"/>
                  </a:spcBef>
                  <a:spcAft>
                    <a:spcPct val="0"/>
                  </a:spcAft>
                </a:pPr>
                <a:r>
                  <a:rPr lang="en-US" b="1" kern="0" dirty="0">
                    <a:ln>
                      <a:solidFill>
                        <a:srgbClr val="FFFFFF">
                          <a:alpha val="0"/>
                        </a:srgbClr>
                      </a:solidFill>
                    </a:ln>
                    <a:solidFill>
                      <a:srgbClr val="FFFFFF"/>
                    </a:solidFill>
                  </a:rPr>
                  <a:t>3</a:t>
                </a:r>
              </a:p>
            </p:txBody>
          </p:sp>
        </p:grpSp>
      </p:grpSp>
      <p:sp>
        <p:nvSpPr>
          <p:cNvPr id="151" name="Freeform 128"/>
          <p:cNvSpPr>
            <a:spLocks noChangeAspect="1"/>
          </p:cNvSpPr>
          <p:nvPr/>
        </p:nvSpPr>
        <p:spPr bwMode="black">
          <a:xfrm>
            <a:off x="10180637" y="5597409"/>
            <a:ext cx="1398108" cy="7723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9" name="Group 38"/>
          <p:cNvGrpSpPr/>
          <p:nvPr/>
        </p:nvGrpSpPr>
        <p:grpSpPr>
          <a:xfrm>
            <a:off x="1185748" y="5414541"/>
            <a:ext cx="616177" cy="1265928"/>
            <a:chOff x="1185748" y="5414541"/>
            <a:chExt cx="616177" cy="1265928"/>
          </a:xfrm>
        </p:grpSpPr>
        <p:sp>
          <p:nvSpPr>
            <p:cNvPr id="153" name="Rectangle 152"/>
            <p:cNvSpPr/>
            <p:nvPr/>
          </p:nvSpPr>
          <p:spPr>
            <a:xfrm>
              <a:off x="1185748" y="5550725"/>
              <a:ext cx="501739" cy="941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4" name="Freeform 15"/>
            <p:cNvSpPr>
              <a:spLocks noEditPoints="1"/>
            </p:cNvSpPr>
            <p:nvPr/>
          </p:nvSpPr>
          <p:spPr bwMode="auto">
            <a:xfrm>
              <a:off x="1185748" y="5414541"/>
              <a:ext cx="616177" cy="1265928"/>
            </a:xfrm>
            <a:custGeom>
              <a:avLst/>
              <a:gdLst>
                <a:gd name="T0" fmla="*/ 248 w 312"/>
                <a:gd name="T1" fmla="*/ 48 h 641"/>
                <a:gd name="T2" fmla="*/ 71 w 312"/>
                <a:gd name="T3" fmla="*/ 0 h 641"/>
                <a:gd name="T4" fmla="*/ 258 w 312"/>
                <a:gd name="T5" fmla="*/ 641 h 641"/>
                <a:gd name="T6" fmla="*/ 312 w 312"/>
                <a:gd name="T7" fmla="*/ 10 h 641"/>
                <a:gd name="T8" fmla="*/ 258 w 312"/>
                <a:gd name="T9" fmla="*/ 641 h 641"/>
                <a:gd name="T10" fmla="*/ 248 w 312"/>
                <a:gd name="T11" fmla="*/ 55 h 641"/>
                <a:gd name="T12" fmla="*/ 0 w 312"/>
                <a:gd name="T13" fmla="*/ 641 h 641"/>
                <a:gd name="T14" fmla="*/ 19 w 312"/>
                <a:gd name="T15" fmla="*/ 107 h 641"/>
                <a:gd name="T16" fmla="*/ 232 w 312"/>
                <a:gd name="T17" fmla="*/ 78 h 641"/>
                <a:gd name="T18" fmla="*/ 19 w 312"/>
                <a:gd name="T19" fmla="*/ 107 h 641"/>
                <a:gd name="T20" fmla="*/ 232 w 312"/>
                <a:gd name="T21" fmla="*/ 135 h 641"/>
                <a:gd name="T22" fmla="*/ 19 w 312"/>
                <a:gd name="T23" fmla="*/ 121 h 641"/>
                <a:gd name="T24" fmla="*/ 19 w 312"/>
                <a:gd name="T25" fmla="*/ 166 h 641"/>
                <a:gd name="T26" fmla="*/ 232 w 312"/>
                <a:gd name="T27" fmla="*/ 152 h 641"/>
                <a:gd name="T28" fmla="*/ 19 w 312"/>
                <a:gd name="T29" fmla="*/ 166 h 641"/>
                <a:gd name="T30" fmla="*/ 232 w 312"/>
                <a:gd name="T31" fmla="*/ 196 h 641"/>
                <a:gd name="T32" fmla="*/ 19 w 312"/>
                <a:gd name="T33" fmla="*/ 182 h 641"/>
                <a:gd name="T34" fmla="*/ 19 w 312"/>
                <a:gd name="T35" fmla="*/ 227 h 641"/>
                <a:gd name="T36" fmla="*/ 232 w 312"/>
                <a:gd name="T37" fmla="*/ 213 h 641"/>
                <a:gd name="T38" fmla="*/ 19 w 312"/>
                <a:gd name="T39" fmla="*/ 227 h 641"/>
                <a:gd name="T40" fmla="*/ 232 w 312"/>
                <a:gd name="T41" fmla="*/ 258 h 641"/>
                <a:gd name="T42" fmla="*/ 19 w 312"/>
                <a:gd name="T43" fmla="*/ 244 h 641"/>
                <a:gd name="T44" fmla="*/ 19 w 312"/>
                <a:gd name="T45" fmla="*/ 289 h 641"/>
                <a:gd name="T46" fmla="*/ 232 w 312"/>
                <a:gd name="T47" fmla="*/ 274 h 641"/>
                <a:gd name="T48" fmla="*/ 19 w 312"/>
                <a:gd name="T49" fmla="*/ 289 h 641"/>
                <a:gd name="T50" fmla="*/ 232 w 312"/>
                <a:gd name="T51" fmla="*/ 319 h 641"/>
                <a:gd name="T52" fmla="*/ 19 w 312"/>
                <a:gd name="T53" fmla="*/ 305 h 641"/>
                <a:gd name="T54" fmla="*/ 19 w 312"/>
                <a:gd name="T55" fmla="*/ 352 h 641"/>
                <a:gd name="T56" fmla="*/ 232 w 312"/>
                <a:gd name="T57" fmla="*/ 338 h 641"/>
                <a:gd name="T58" fmla="*/ 19 w 312"/>
                <a:gd name="T59" fmla="*/ 352 h 641"/>
                <a:gd name="T60" fmla="*/ 232 w 312"/>
                <a:gd name="T61" fmla="*/ 383 h 641"/>
                <a:gd name="T62" fmla="*/ 19 w 312"/>
                <a:gd name="T63" fmla="*/ 369 h 641"/>
                <a:gd name="T64" fmla="*/ 19 w 312"/>
                <a:gd name="T65" fmla="*/ 414 h 641"/>
                <a:gd name="T66" fmla="*/ 232 w 312"/>
                <a:gd name="T67" fmla="*/ 400 h 641"/>
                <a:gd name="T68" fmla="*/ 19 w 312"/>
                <a:gd name="T69" fmla="*/ 414 h 641"/>
                <a:gd name="T70" fmla="*/ 232 w 312"/>
                <a:gd name="T71" fmla="*/ 445 h 641"/>
                <a:gd name="T72" fmla="*/ 19 w 312"/>
                <a:gd name="T73" fmla="*/ 43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641">
                  <a:moveTo>
                    <a:pt x="312" y="0"/>
                  </a:moveTo>
                  <a:lnTo>
                    <a:pt x="248" y="48"/>
                  </a:lnTo>
                  <a:lnTo>
                    <a:pt x="5" y="48"/>
                  </a:lnTo>
                  <a:lnTo>
                    <a:pt x="71" y="0"/>
                  </a:lnTo>
                  <a:lnTo>
                    <a:pt x="312" y="0"/>
                  </a:lnTo>
                  <a:close/>
                  <a:moveTo>
                    <a:pt x="258" y="641"/>
                  </a:moveTo>
                  <a:lnTo>
                    <a:pt x="312" y="572"/>
                  </a:lnTo>
                  <a:lnTo>
                    <a:pt x="312" y="10"/>
                  </a:lnTo>
                  <a:lnTo>
                    <a:pt x="258" y="52"/>
                  </a:lnTo>
                  <a:lnTo>
                    <a:pt x="258" y="641"/>
                  </a:lnTo>
                  <a:close/>
                  <a:moveTo>
                    <a:pt x="0" y="55"/>
                  </a:moveTo>
                  <a:lnTo>
                    <a:pt x="248" y="55"/>
                  </a:lnTo>
                  <a:lnTo>
                    <a:pt x="248" y="641"/>
                  </a:lnTo>
                  <a:lnTo>
                    <a:pt x="0" y="641"/>
                  </a:lnTo>
                  <a:lnTo>
                    <a:pt x="0" y="55"/>
                  </a:lnTo>
                  <a:close/>
                  <a:moveTo>
                    <a:pt x="19" y="107"/>
                  </a:moveTo>
                  <a:lnTo>
                    <a:pt x="232" y="107"/>
                  </a:lnTo>
                  <a:lnTo>
                    <a:pt x="232" y="78"/>
                  </a:lnTo>
                  <a:lnTo>
                    <a:pt x="19" y="78"/>
                  </a:lnTo>
                  <a:lnTo>
                    <a:pt x="19" y="107"/>
                  </a:lnTo>
                  <a:close/>
                  <a:moveTo>
                    <a:pt x="19" y="135"/>
                  </a:moveTo>
                  <a:lnTo>
                    <a:pt x="232" y="135"/>
                  </a:lnTo>
                  <a:lnTo>
                    <a:pt x="232" y="121"/>
                  </a:lnTo>
                  <a:lnTo>
                    <a:pt x="19" y="121"/>
                  </a:lnTo>
                  <a:lnTo>
                    <a:pt x="19" y="135"/>
                  </a:lnTo>
                  <a:close/>
                  <a:moveTo>
                    <a:pt x="19" y="166"/>
                  </a:moveTo>
                  <a:lnTo>
                    <a:pt x="232" y="166"/>
                  </a:lnTo>
                  <a:lnTo>
                    <a:pt x="232" y="152"/>
                  </a:lnTo>
                  <a:lnTo>
                    <a:pt x="19" y="152"/>
                  </a:lnTo>
                  <a:lnTo>
                    <a:pt x="19" y="166"/>
                  </a:lnTo>
                  <a:close/>
                  <a:moveTo>
                    <a:pt x="19" y="196"/>
                  </a:moveTo>
                  <a:lnTo>
                    <a:pt x="232" y="196"/>
                  </a:lnTo>
                  <a:lnTo>
                    <a:pt x="232" y="182"/>
                  </a:lnTo>
                  <a:lnTo>
                    <a:pt x="19" y="182"/>
                  </a:lnTo>
                  <a:lnTo>
                    <a:pt x="19" y="196"/>
                  </a:lnTo>
                  <a:close/>
                  <a:moveTo>
                    <a:pt x="19" y="227"/>
                  </a:moveTo>
                  <a:lnTo>
                    <a:pt x="232" y="227"/>
                  </a:lnTo>
                  <a:lnTo>
                    <a:pt x="232" y="213"/>
                  </a:lnTo>
                  <a:lnTo>
                    <a:pt x="19" y="213"/>
                  </a:lnTo>
                  <a:lnTo>
                    <a:pt x="19" y="227"/>
                  </a:lnTo>
                  <a:close/>
                  <a:moveTo>
                    <a:pt x="19" y="258"/>
                  </a:moveTo>
                  <a:lnTo>
                    <a:pt x="232" y="258"/>
                  </a:lnTo>
                  <a:lnTo>
                    <a:pt x="232" y="244"/>
                  </a:lnTo>
                  <a:lnTo>
                    <a:pt x="19" y="244"/>
                  </a:lnTo>
                  <a:lnTo>
                    <a:pt x="19" y="258"/>
                  </a:lnTo>
                  <a:close/>
                  <a:moveTo>
                    <a:pt x="19" y="289"/>
                  </a:moveTo>
                  <a:lnTo>
                    <a:pt x="232" y="289"/>
                  </a:lnTo>
                  <a:lnTo>
                    <a:pt x="232" y="274"/>
                  </a:lnTo>
                  <a:lnTo>
                    <a:pt x="19" y="274"/>
                  </a:lnTo>
                  <a:lnTo>
                    <a:pt x="19" y="289"/>
                  </a:lnTo>
                  <a:close/>
                  <a:moveTo>
                    <a:pt x="19" y="319"/>
                  </a:moveTo>
                  <a:lnTo>
                    <a:pt x="232" y="319"/>
                  </a:lnTo>
                  <a:lnTo>
                    <a:pt x="232" y="305"/>
                  </a:lnTo>
                  <a:lnTo>
                    <a:pt x="19" y="305"/>
                  </a:lnTo>
                  <a:lnTo>
                    <a:pt x="19" y="319"/>
                  </a:lnTo>
                  <a:close/>
                  <a:moveTo>
                    <a:pt x="19" y="352"/>
                  </a:moveTo>
                  <a:lnTo>
                    <a:pt x="232" y="352"/>
                  </a:lnTo>
                  <a:lnTo>
                    <a:pt x="232" y="338"/>
                  </a:lnTo>
                  <a:lnTo>
                    <a:pt x="19" y="338"/>
                  </a:lnTo>
                  <a:lnTo>
                    <a:pt x="19" y="352"/>
                  </a:lnTo>
                  <a:close/>
                  <a:moveTo>
                    <a:pt x="19" y="383"/>
                  </a:moveTo>
                  <a:lnTo>
                    <a:pt x="232" y="383"/>
                  </a:lnTo>
                  <a:lnTo>
                    <a:pt x="232" y="369"/>
                  </a:lnTo>
                  <a:lnTo>
                    <a:pt x="19" y="369"/>
                  </a:lnTo>
                  <a:lnTo>
                    <a:pt x="19" y="383"/>
                  </a:lnTo>
                  <a:close/>
                  <a:moveTo>
                    <a:pt x="19" y="414"/>
                  </a:moveTo>
                  <a:lnTo>
                    <a:pt x="232" y="414"/>
                  </a:lnTo>
                  <a:lnTo>
                    <a:pt x="232" y="400"/>
                  </a:lnTo>
                  <a:lnTo>
                    <a:pt x="19" y="400"/>
                  </a:lnTo>
                  <a:lnTo>
                    <a:pt x="19" y="414"/>
                  </a:lnTo>
                  <a:close/>
                  <a:moveTo>
                    <a:pt x="19" y="445"/>
                  </a:moveTo>
                  <a:lnTo>
                    <a:pt x="232" y="445"/>
                  </a:lnTo>
                  <a:lnTo>
                    <a:pt x="232" y="430"/>
                  </a:lnTo>
                  <a:lnTo>
                    <a:pt x="19" y="430"/>
                  </a:lnTo>
                  <a:lnTo>
                    <a:pt x="19" y="44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grpSp>
      <p:grpSp>
        <p:nvGrpSpPr>
          <p:cNvPr id="22" name="Group 21"/>
          <p:cNvGrpSpPr/>
          <p:nvPr/>
        </p:nvGrpSpPr>
        <p:grpSpPr>
          <a:xfrm>
            <a:off x="10149722" y="4250327"/>
            <a:ext cx="1541272" cy="954428"/>
            <a:chOff x="10149722" y="4250327"/>
            <a:chExt cx="1541272" cy="954428"/>
          </a:xfrm>
        </p:grpSpPr>
        <p:sp>
          <p:nvSpPr>
            <p:cNvPr id="158" name="Rectangle 157"/>
            <p:cNvSpPr/>
            <p:nvPr/>
          </p:nvSpPr>
          <p:spPr bwMode="auto">
            <a:xfrm>
              <a:off x="10149722" y="4586924"/>
              <a:ext cx="1541272" cy="6178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dirty="0" smtClean="0">
                  <a:ln>
                    <a:solidFill>
                      <a:srgbClr val="FFFFFF">
                        <a:alpha val="0"/>
                      </a:srgbClr>
                    </a:solidFill>
                  </a:ln>
                  <a:solidFill>
                    <a:srgbClr val="FFFFFF"/>
                  </a:solidFill>
                </a:rPr>
                <a:t>Cloud-born data</a:t>
              </a:r>
              <a:endParaRPr lang="en-US" kern="0" dirty="0">
                <a:ln>
                  <a:solidFill>
                    <a:srgbClr val="FFFFFF">
                      <a:alpha val="0"/>
                    </a:srgbClr>
                  </a:solidFill>
                </a:ln>
                <a:solidFill>
                  <a:srgbClr val="FFFFFF"/>
                </a:solidFill>
              </a:endParaRPr>
            </a:p>
          </p:txBody>
        </p:sp>
        <p:grpSp>
          <p:nvGrpSpPr>
            <p:cNvPr id="20" name="Group 19"/>
            <p:cNvGrpSpPr/>
            <p:nvPr/>
          </p:nvGrpSpPr>
          <p:grpSpPr>
            <a:xfrm>
              <a:off x="10248782" y="4250327"/>
              <a:ext cx="375285" cy="365760"/>
              <a:chOff x="11162392" y="4445571"/>
              <a:chExt cx="375285" cy="365760"/>
            </a:xfrm>
          </p:grpSpPr>
          <p:sp>
            <p:nvSpPr>
              <p:cNvPr id="160" name="Oval 159"/>
              <p:cNvSpPr/>
              <p:nvPr/>
            </p:nvSpPr>
            <p:spPr>
              <a:xfrm>
                <a:off x="11171917" y="4445571"/>
                <a:ext cx="365760" cy="36576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161" name="TextBox 160"/>
              <p:cNvSpPr txBox="1"/>
              <p:nvPr/>
            </p:nvSpPr>
            <p:spPr>
              <a:xfrm>
                <a:off x="11162392" y="4445571"/>
                <a:ext cx="365760" cy="365760"/>
              </a:xfrm>
              <a:prstGeom prst="rect">
                <a:avLst/>
              </a:prstGeom>
              <a:noFill/>
            </p:spPr>
            <p:txBody>
              <a:bodyPr wrap="none" lIns="0" tIns="0" rIns="0" bIns="0" rtlCol="0" anchor="ctr">
                <a:noAutofit/>
              </a:bodyPr>
              <a:lstStyle/>
              <a:p>
                <a:pPr algn="ctr" defTabSz="932472" fontAlgn="base">
                  <a:lnSpc>
                    <a:spcPct val="90000"/>
                  </a:lnSpc>
                  <a:spcBef>
                    <a:spcPct val="0"/>
                  </a:spcBef>
                  <a:spcAft>
                    <a:spcPct val="0"/>
                  </a:spcAft>
                </a:pPr>
                <a:r>
                  <a:rPr lang="en-US" b="1" kern="0" dirty="0">
                    <a:ln>
                      <a:solidFill>
                        <a:srgbClr val="FFFFFF">
                          <a:alpha val="0"/>
                        </a:srgbClr>
                      </a:solidFill>
                    </a:ln>
                    <a:solidFill>
                      <a:srgbClr val="FFFFFF"/>
                    </a:solidFill>
                  </a:rPr>
                  <a:t>4</a:t>
                </a:r>
              </a:p>
            </p:txBody>
          </p:sp>
        </p:grpSp>
      </p:grpSp>
      <p:sp>
        <p:nvSpPr>
          <p:cNvPr id="240" name="Lightning Bolt 239"/>
          <p:cNvSpPr/>
          <p:nvPr/>
        </p:nvSpPr>
        <p:spPr bwMode="auto">
          <a:xfrm rot="6629543">
            <a:off x="5978296" y="3129249"/>
            <a:ext cx="586430" cy="620009"/>
          </a:xfrm>
          <a:prstGeom prst="lightningBolt">
            <a:avLst/>
          </a:prstGeom>
          <a:solidFill>
            <a:schemeClr val="accent3"/>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776927" fontAlgn="base">
              <a:lnSpc>
                <a:spcPct val="90000"/>
              </a:lnSpc>
              <a:spcBef>
                <a:spcPct val="0"/>
              </a:spcBef>
              <a:spcAft>
                <a:spcPct val="0"/>
              </a:spcAft>
            </a:pPr>
            <a:endParaRPr lang="en-US" kern="0" dirty="0" smtClean="0">
              <a:ln>
                <a:solidFill>
                  <a:srgbClr val="FFFFFF">
                    <a:alpha val="0"/>
                  </a:srgbClr>
                </a:solidFill>
              </a:ln>
              <a:gradFill>
                <a:gsLst>
                  <a:gs pos="56637">
                    <a:srgbClr val="505050"/>
                  </a:gs>
                  <a:gs pos="11000">
                    <a:srgbClr val="505050"/>
                  </a:gs>
                </a:gsLst>
                <a:lin ang="5400000" scaled="0"/>
              </a:gradFill>
            </a:endParaRPr>
          </a:p>
        </p:txBody>
      </p:sp>
      <p:grpSp>
        <p:nvGrpSpPr>
          <p:cNvPr id="32" name="Group 31"/>
          <p:cNvGrpSpPr/>
          <p:nvPr/>
        </p:nvGrpSpPr>
        <p:grpSpPr>
          <a:xfrm>
            <a:off x="3231031" y="5246679"/>
            <a:ext cx="3108960" cy="1414463"/>
            <a:chOff x="4942649" y="5283200"/>
            <a:chExt cx="3108960" cy="1414463"/>
          </a:xfrm>
        </p:grpSpPr>
        <p:sp>
          <p:nvSpPr>
            <p:cNvPr id="242" name="Rectangle 241">
              <a:hlinkClick r:id="" action="ppaction://noaction"/>
            </p:cNvPr>
            <p:cNvSpPr/>
            <p:nvPr/>
          </p:nvSpPr>
          <p:spPr bwMode="auto">
            <a:xfrm>
              <a:off x="4942649" y="5283200"/>
              <a:ext cx="3108960" cy="1414463"/>
            </a:xfrm>
            <a:prstGeom prst="rect">
              <a:avLst/>
            </a:prstGeom>
            <a:solidFill>
              <a:schemeClr val="tx2"/>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Data sources</a:t>
              </a:r>
            </a:p>
          </p:txBody>
        </p:sp>
        <p:grpSp>
          <p:nvGrpSpPr>
            <p:cNvPr id="243" name="Group 242"/>
            <p:cNvGrpSpPr/>
            <p:nvPr/>
          </p:nvGrpSpPr>
          <p:grpSpPr>
            <a:xfrm>
              <a:off x="5203603" y="5757132"/>
              <a:ext cx="2577039" cy="355410"/>
              <a:chOff x="4962941" y="5757132"/>
              <a:chExt cx="2577039" cy="355410"/>
            </a:xfrm>
          </p:grpSpPr>
          <p:sp>
            <p:nvSpPr>
              <p:cNvPr id="244" name="Freeform 243"/>
              <p:cNvSpPr/>
              <p:nvPr/>
            </p:nvSpPr>
            <p:spPr>
              <a:xfrm>
                <a:off x="4962941"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5" name="Oval 244"/>
              <p:cNvSpPr/>
              <p:nvPr/>
            </p:nvSpPr>
            <p:spPr>
              <a:xfrm>
                <a:off x="4984499"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6" name="Freeform 245"/>
              <p:cNvSpPr/>
              <p:nvPr/>
            </p:nvSpPr>
            <p:spPr>
              <a:xfrm>
                <a:off x="5293938"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7" name="Oval 246"/>
              <p:cNvSpPr/>
              <p:nvPr/>
            </p:nvSpPr>
            <p:spPr>
              <a:xfrm>
                <a:off x="5315496"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8" name="Freeform 247"/>
              <p:cNvSpPr/>
              <p:nvPr/>
            </p:nvSpPr>
            <p:spPr>
              <a:xfrm>
                <a:off x="5624935"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9" name="Oval 248"/>
              <p:cNvSpPr/>
              <p:nvPr/>
            </p:nvSpPr>
            <p:spPr>
              <a:xfrm>
                <a:off x="5646493"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0" name="Freeform 249"/>
              <p:cNvSpPr/>
              <p:nvPr/>
            </p:nvSpPr>
            <p:spPr>
              <a:xfrm>
                <a:off x="5955932"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1" name="Oval 250"/>
              <p:cNvSpPr/>
              <p:nvPr/>
            </p:nvSpPr>
            <p:spPr>
              <a:xfrm>
                <a:off x="5977490"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2" name="Freeform 251"/>
              <p:cNvSpPr/>
              <p:nvPr/>
            </p:nvSpPr>
            <p:spPr>
              <a:xfrm>
                <a:off x="6286929"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3" name="Oval 252"/>
              <p:cNvSpPr/>
              <p:nvPr/>
            </p:nvSpPr>
            <p:spPr>
              <a:xfrm>
                <a:off x="6308487"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4" name="Freeform 253"/>
              <p:cNvSpPr/>
              <p:nvPr/>
            </p:nvSpPr>
            <p:spPr>
              <a:xfrm>
                <a:off x="6617926"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5" name="Oval 254"/>
              <p:cNvSpPr/>
              <p:nvPr/>
            </p:nvSpPr>
            <p:spPr>
              <a:xfrm>
                <a:off x="6639484"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6" name="Freeform 255"/>
              <p:cNvSpPr/>
              <p:nvPr/>
            </p:nvSpPr>
            <p:spPr>
              <a:xfrm>
                <a:off x="6948923"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7" name="Oval 256"/>
              <p:cNvSpPr/>
              <p:nvPr/>
            </p:nvSpPr>
            <p:spPr>
              <a:xfrm>
                <a:off x="6970481"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8" name="Freeform 257"/>
              <p:cNvSpPr/>
              <p:nvPr/>
            </p:nvSpPr>
            <p:spPr>
              <a:xfrm>
                <a:off x="7279922"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9" name="Oval 258"/>
              <p:cNvSpPr/>
              <p:nvPr/>
            </p:nvSpPr>
            <p:spPr>
              <a:xfrm>
                <a:off x="7301480"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60" name="Group 259"/>
            <p:cNvGrpSpPr/>
            <p:nvPr/>
          </p:nvGrpSpPr>
          <p:grpSpPr>
            <a:xfrm>
              <a:off x="5315794" y="5831144"/>
              <a:ext cx="2360296" cy="749924"/>
              <a:chOff x="5075132" y="5831144"/>
              <a:chExt cx="2360296" cy="749924"/>
            </a:xfrm>
          </p:grpSpPr>
          <p:sp>
            <p:nvSpPr>
              <p:cNvPr id="261" name="TextBox 260"/>
              <p:cNvSpPr txBox="1"/>
              <p:nvPr/>
            </p:nvSpPr>
            <p:spPr>
              <a:xfrm>
                <a:off x="5075132"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OLTP</a:t>
                </a:r>
                <a:endParaRPr lang="en-US" sz="1200" dirty="0">
                  <a:ln>
                    <a:solidFill>
                      <a:srgbClr val="505050">
                        <a:alpha val="0"/>
                      </a:srgbClr>
                    </a:solidFill>
                  </a:ln>
                  <a:solidFill>
                    <a:srgbClr val="FFFFFF"/>
                  </a:solidFill>
                </a:endParaRPr>
              </a:p>
            </p:txBody>
          </p:sp>
          <p:sp>
            <p:nvSpPr>
              <p:cNvPr id="262" name="Freeform 261"/>
              <p:cNvSpPr/>
              <p:nvPr/>
            </p:nvSpPr>
            <p:spPr>
              <a:xfrm>
                <a:off x="5099698"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3" name="Oval 262"/>
              <p:cNvSpPr/>
              <p:nvPr/>
            </p:nvSpPr>
            <p:spPr>
              <a:xfrm>
                <a:off x="5125946"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4" name="TextBox 263"/>
              <p:cNvSpPr txBox="1"/>
              <p:nvPr/>
            </p:nvSpPr>
            <p:spPr>
              <a:xfrm>
                <a:off x="5739977"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ERP</a:t>
                </a:r>
                <a:endParaRPr lang="en-US" sz="1200" dirty="0">
                  <a:ln>
                    <a:solidFill>
                      <a:srgbClr val="505050">
                        <a:alpha val="0"/>
                      </a:srgbClr>
                    </a:solidFill>
                  </a:ln>
                  <a:solidFill>
                    <a:srgbClr val="FFFFFF"/>
                  </a:solidFill>
                </a:endParaRPr>
              </a:p>
            </p:txBody>
          </p:sp>
          <p:sp>
            <p:nvSpPr>
              <p:cNvPr id="265" name="Freeform 264"/>
              <p:cNvSpPr/>
              <p:nvPr/>
            </p:nvSpPr>
            <p:spPr>
              <a:xfrm>
                <a:off x="5764543"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6" name="Oval 265"/>
              <p:cNvSpPr/>
              <p:nvPr/>
            </p:nvSpPr>
            <p:spPr>
              <a:xfrm>
                <a:off x="5790791"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7" name="TextBox 266"/>
              <p:cNvSpPr txBox="1"/>
              <p:nvPr/>
            </p:nvSpPr>
            <p:spPr>
              <a:xfrm>
                <a:off x="6404822"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CRM</a:t>
                </a:r>
                <a:endParaRPr lang="en-US" sz="1200" dirty="0">
                  <a:ln>
                    <a:solidFill>
                      <a:srgbClr val="505050">
                        <a:alpha val="0"/>
                      </a:srgbClr>
                    </a:solidFill>
                  </a:ln>
                  <a:solidFill>
                    <a:srgbClr val="FFFFFF"/>
                  </a:solidFill>
                </a:endParaRPr>
              </a:p>
            </p:txBody>
          </p:sp>
          <p:sp>
            <p:nvSpPr>
              <p:cNvPr id="268" name="Freeform 267"/>
              <p:cNvSpPr/>
              <p:nvPr/>
            </p:nvSpPr>
            <p:spPr>
              <a:xfrm>
                <a:off x="6429388"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9" name="Oval 268"/>
              <p:cNvSpPr/>
              <p:nvPr/>
            </p:nvSpPr>
            <p:spPr>
              <a:xfrm>
                <a:off x="6455636"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0" name="TextBox 269"/>
              <p:cNvSpPr txBox="1"/>
              <p:nvPr/>
            </p:nvSpPr>
            <p:spPr>
              <a:xfrm>
                <a:off x="7069668" y="6384133"/>
                <a:ext cx="365760" cy="196935"/>
              </a:xfrm>
              <a:prstGeom prst="rect">
                <a:avLst/>
              </a:prstGeom>
              <a:noFill/>
            </p:spPr>
            <p:txBody>
              <a:bodyPr wrap="square" lIns="0" tIns="0" rIns="0" bIns="0" rtlCol="0">
                <a:noAutofit/>
              </a:bodyPr>
              <a:lstStyle/>
              <a:p>
                <a:pPr algn="ctr">
                  <a:lnSpc>
                    <a:spcPct val="90000"/>
                  </a:lnSpc>
                </a:pPr>
                <a:r>
                  <a:rPr lang="en-US" sz="1200" dirty="0" smtClean="0">
                    <a:ln>
                      <a:solidFill>
                        <a:srgbClr val="505050">
                          <a:alpha val="0"/>
                        </a:srgbClr>
                      </a:solidFill>
                    </a:ln>
                    <a:solidFill>
                      <a:srgbClr val="FFFFFF"/>
                    </a:solidFill>
                  </a:rPr>
                  <a:t>LOB</a:t>
                </a:r>
                <a:endParaRPr lang="en-US" sz="1200" dirty="0">
                  <a:ln>
                    <a:solidFill>
                      <a:srgbClr val="505050">
                        <a:alpha val="0"/>
                      </a:srgbClr>
                    </a:solidFill>
                  </a:ln>
                  <a:solidFill>
                    <a:srgbClr val="FFFFFF"/>
                  </a:solidFill>
                </a:endParaRPr>
              </a:p>
            </p:txBody>
          </p:sp>
          <p:sp>
            <p:nvSpPr>
              <p:cNvPr id="271" name="Freeform 270"/>
              <p:cNvSpPr/>
              <p:nvPr/>
            </p:nvSpPr>
            <p:spPr>
              <a:xfrm>
                <a:off x="7094234"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2" name="Oval 271"/>
              <p:cNvSpPr/>
              <p:nvPr/>
            </p:nvSpPr>
            <p:spPr>
              <a:xfrm>
                <a:off x="7120482"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Tree>
    <p:extLst>
      <p:ext uri="{BB962C8B-B14F-4D97-AF65-F5344CB8AC3E}">
        <p14:creationId xmlns:p14="http://schemas.microsoft.com/office/powerpoint/2010/main" val="2136459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1"/>
                                        </p:tgtEl>
                                        <p:attrNameLst>
                                          <p:attrName>style.visibility</p:attrName>
                                        </p:attrNameLst>
                                      </p:cBhvr>
                                      <p:to>
                                        <p:strVal val="visible"/>
                                      </p:to>
                                    </p:set>
                                    <p:animEffect transition="in" filter="fade">
                                      <p:cBhvr>
                                        <p:cTn id="18" dur="500"/>
                                        <p:tgtEl>
                                          <p:spTgt spid="24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35" presetClass="path" presetSubtype="0" accel="50000" decel="50000" fill="hold" nodeType="withEffect">
                                  <p:stCondLst>
                                    <p:cond delay="0"/>
                                  </p:stCondLst>
                                  <p:childTnLst>
                                    <p:animMotion origin="layout" path="M 4.07965E-6 -2.27417E-6 L -0.12484 -2.27417E-6 " pathEditMode="relative" rAng="0" ptsTypes="AA">
                                      <p:cBhvr>
                                        <p:cTn id="26" dur="750" fill="hold"/>
                                        <p:tgtEl>
                                          <p:spTgt spid="32"/>
                                        </p:tgtEl>
                                        <p:attrNameLst>
                                          <p:attrName>ppt_x</p:attrName>
                                          <p:attrName>ppt_y</p:attrName>
                                        </p:attrNameLst>
                                      </p:cBhvr>
                                      <p:rCtr x="-6242" y="0"/>
                                    </p:animMotion>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750"/>
                                        <p:tgtEl>
                                          <p:spTgt spid="29"/>
                                        </p:tgtEl>
                                      </p:cBhvr>
                                    </p:animEffect>
                                  </p:childTnLst>
                                </p:cTn>
                              </p:par>
                              <p:par>
                                <p:cTn id="30" presetID="42" presetClass="path" presetSubtype="0" accel="50000" decel="50000" fill="hold" nodeType="withEffect">
                                  <p:stCondLst>
                                    <p:cond delay="0"/>
                                  </p:stCondLst>
                                  <p:childTnLst>
                                    <p:animMotion origin="layout" path="M -2.87465E-6 -2.27417E-6 L -2.87465E-6 0.04154 " pathEditMode="relative" rAng="0" ptsTypes="AA">
                                      <p:cBhvr>
                                        <p:cTn id="31" dur="750" spd="-100000" fill="hold"/>
                                        <p:tgtEl>
                                          <p:spTgt spid="29"/>
                                        </p:tgtEl>
                                        <p:attrNameLst>
                                          <p:attrName>ppt_x</p:attrName>
                                          <p:attrName>ppt_y</p:attrName>
                                        </p:attrNameLst>
                                      </p:cBhvr>
                                      <p:rCtr x="0" y="2065"/>
                                    </p:animMotion>
                                  </p:childTnLst>
                                </p:cTn>
                              </p:par>
                              <p:par>
                                <p:cTn id="32" presetID="10" presetClass="entr" presetSubtype="0" fill="hold" nodeType="withEffect">
                                  <p:stCondLst>
                                    <p:cond delay="5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35" presetClass="path" presetSubtype="0" decel="100000" fill="hold" nodeType="withEffect">
                                  <p:stCondLst>
                                    <p:cond delay="0"/>
                                  </p:stCondLst>
                                  <p:childTnLst>
                                    <p:animMotion origin="layout" path="M 2.56319E-6 -2.95052E-6 L -0.02515 -2.95052E-6 " pathEditMode="relative" rAng="0" ptsTypes="AA">
                                      <p:cBhvr>
                                        <p:cTn id="44" dur="500" spd="-100000" fill="hold"/>
                                        <p:tgtEl>
                                          <p:spTgt spid="39"/>
                                        </p:tgtEl>
                                        <p:attrNameLst>
                                          <p:attrName>ppt_x</p:attrName>
                                          <p:attrName>ppt_y</p:attrName>
                                        </p:attrNameLst>
                                      </p:cBhvr>
                                      <p:rCtr x="-1264" y="0"/>
                                    </p:animMotion>
                                  </p:childTnLst>
                                </p:cTn>
                              </p:par>
                              <p:par>
                                <p:cTn id="45" presetID="10" presetClass="entr" presetSubtype="0" fill="hold" grpId="0" nodeType="withEffect">
                                  <p:stCondLst>
                                    <p:cond delay="0"/>
                                  </p:stCondLst>
                                  <p:childTnLst>
                                    <p:set>
                                      <p:cBhvr>
                                        <p:cTn id="46" dur="1" fill="hold">
                                          <p:stCondLst>
                                            <p:cond delay="0"/>
                                          </p:stCondLst>
                                        </p:cTn>
                                        <p:tgtEl>
                                          <p:spTgt spid="151"/>
                                        </p:tgtEl>
                                        <p:attrNameLst>
                                          <p:attrName>style.visibility</p:attrName>
                                        </p:attrNameLst>
                                      </p:cBhvr>
                                      <p:to>
                                        <p:strVal val="visible"/>
                                      </p:to>
                                    </p:set>
                                    <p:animEffect transition="in" filter="fade">
                                      <p:cBhvr>
                                        <p:cTn id="47" dur="500"/>
                                        <p:tgtEl>
                                          <p:spTgt spid="151"/>
                                        </p:tgtEl>
                                      </p:cBhvr>
                                    </p:animEffect>
                                  </p:childTnLst>
                                </p:cTn>
                              </p:par>
                              <p:par>
                                <p:cTn id="48" presetID="35" presetClass="path" presetSubtype="0" decel="100000" fill="hold" grpId="1" nodeType="withEffect">
                                  <p:stCondLst>
                                    <p:cond delay="0"/>
                                  </p:stCondLst>
                                  <p:childTnLst>
                                    <p:animMotion origin="layout" path="M 3.38524E-6 -4.42124E-6 L 0.02348 -4.42124E-6 " pathEditMode="relative" rAng="0" ptsTypes="AA">
                                      <p:cBhvr>
                                        <p:cTn id="49" dur="500" spd="-100000" fill="hold"/>
                                        <p:tgtEl>
                                          <p:spTgt spid="151"/>
                                        </p:tgtEl>
                                        <p:attrNameLst>
                                          <p:attrName>ppt_x</p:attrName>
                                          <p:attrName>ppt_y</p:attrName>
                                        </p:attrNameLst>
                                      </p:cBhvr>
                                      <p:rCtr x="1174" y="0"/>
                                    </p:animMotion>
                                  </p:childTnLst>
                                </p:cTn>
                              </p:par>
                              <p:par>
                                <p:cTn id="50" presetID="16" presetClass="entr" presetSubtype="21"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1" grpId="0" animBg="1"/>
      <p:bldP spid="151" grpId="1" animBg="1"/>
      <p:bldP spid="2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1"/>
          <p:cNvSpPr txBox="1">
            <a:spLocks/>
          </p:cNvSpPr>
          <p:nvPr/>
        </p:nvSpPr>
        <p:spPr>
          <a:xfrm>
            <a:off x="274320" y="292082"/>
            <a:ext cx="11887200" cy="94641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solidFill>
                  <a:schemeClr val="tx2"/>
                </a:solidFill>
                <a:effectLst/>
                <a:latin typeface="+mj-lt"/>
                <a:ea typeface="+mn-ea"/>
                <a:cs typeface="Segoe UI" pitchFamily="34" charset="0"/>
              </a:defRPr>
            </a:lvl1pPr>
          </a:lstStyle>
          <a:p>
            <a:pPr defTabSz="914400"/>
            <a:r>
              <a:rPr>
                <a:gradFill>
                  <a:gsLst>
                    <a:gs pos="1250">
                      <a:srgbClr val="FFFFFF"/>
                    </a:gs>
                    <a:gs pos="100000">
                      <a:srgbClr val="FFFFFF"/>
                    </a:gs>
                  </a:gsLst>
                  <a:lin ang="5400000" scaled="0"/>
                </a:gradFill>
              </a:rPr>
              <a:t>Microsoft’s Modern Data Warehouse</a:t>
            </a:r>
          </a:p>
        </p:txBody>
      </p:sp>
      <p:sp>
        <p:nvSpPr>
          <p:cNvPr id="406" name="Rectangle 405">
            <a:hlinkClick r:id="" action="ppaction://noaction"/>
          </p:cNvPr>
          <p:cNvSpPr/>
          <p:nvPr/>
        </p:nvSpPr>
        <p:spPr bwMode="auto">
          <a:xfrm>
            <a:off x="3143015" y="1238496"/>
            <a:ext cx="6262695" cy="4006744"/>
          </a:xfrm>
          <a:prstGeom prst="rect">
            <a:avLst/>
          </a:prstGeom>
          <a:solidFill>
            <a:srgbClr val="E6E6E6"/>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37160" rIns="182880" bIns="45720"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endParaRPr lang="en-US" sz="1400" kern="0" dirty="0" smtClean="0">
              <a:ln>
                <a:solidFill>
                  <a:srgbClr val="FFFFFF">
                    <a:alpha val="0"/>
                  </a:srgbClr>
                </a:solidFill>
              </a:ln>
              <a:gradFill>
                <a:gsLst>
                  <a:gs pos="85841">
                    <a:srgbClr val="000000"/>
                  </a:gs>
                  <a:gs pos="0">
                    <a:srgbClr val="000000"/>
                  </a:gs>
                </a:gsLst>
                <a:lin ang="5400000" scaled="0"/>
              </a:gradFill>
              <a:latin typeface="Segoe UI Light"/>
            </a:endParaRPr>
          </a:p>
        </p:txBody>
      </p:sp>
      <p:sp>
        <p:nvSpPr>
          <p:cNvPr id="4" name="TextBox 3"/>
          <p:cNvSpPr txBox="1"/>
          <p:nvPr/>
        </p:nvSpPr>
        <p:spPr>
          <a:xfrm>
            <a:off x="3138715" y="1237030"/>
            <a:ext cx="6266996"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442359"/>
                </a:solidFill>
              </a:rPr>
              <a:t>BI and analytics</a:t>
            </a:r>
          </a:p>
        </p:txBody>
      </p:sp>
      <p:sp>
        <p:nvSpPr>
          <p:cNvPr id="467" name="TextBox 466"/>
          <p:cNvSpPr txBox="1"/>
          <p:nvPr/>
        </p:nvSpPr>
        <p:spPr>
          <a:xfrm>
            <a:off x="3138715" y="2364474"/>
            <a:ext cx="6266996" cy="461665"/>
          </a:xfrm>
          <a:prstGeom prst="rect">
            <a:avLst/>
          </a:prstGeom>
          <a:noFill/>
        </p:spPr>
        <p:txBody>
          <a:bodyPr wrap="square" lIns="182880" tIns="146304" rIns="182880" bIns="146304" rtlCol="0">
            <a:spAutoFit/>
          </a:bodyPr>
          <a:lstStyle/>
          <a:p>
            <a:pPr fontAlgn="base">
              <a:lnSpc>
                <a:spcPct val="90000"/>
              </a:lnSpc>
              <a:spcBef>
                <a:spcPct val="0"/>
              </a:spcBef>
              <a:spcAft>
                <a:spcPts val="600"/>
              </a:spcAft>
              <a:defRPr/>
            </a:pPr>
            <a:r>
              <a:rPr lang="en-US" sz="1200" dirty="0" smtClean="0">
                <a:solidFill>
                  <a:srgbClr val="442359"/>
                </a:solidFill>
              </a:rPr>
              <a:t>Data enrichment and federated query</a:t>
            </a:r>
            <a:endParaRPr lang="en-US" sz="1200" dirty="0">
              <a:solidFill>
                <a:srgbClr val="442359"/>
              </a:solidFill>
            </a:endParaRPr>
          </a:p>
        </p:txBody>
      </p:sp>
      <p:sp>
        <p:nvSpPr>
          <p:cNvPr id="468" name="TextBox 467"/>
          <p:cNvSpPr txBox="1"/>
          <p:nvPr/>
        </p:nvSpPr>
        <p:spPr>
          <a:xfrm>
            <a:off x="3138715" y="3416351"/>
            <a:ext cx="6266996" cy="461665"/>
          </a:xfrm>
          <a:prstGeom prst="rect">
            <a:avLst/>
          </a:prstGeom>
          <a:noFill/>
        </p:spPr>
        <p:txBody>
          <a:bodyPr wrap="square" lIns="182880" tIns="146304" rIns="182880" bIns="146304" rtlCol="0">
            <a:spAutoFit/>
          </a:bodyPr>
          <a:lstStyle/>
          <a:p>
            <a:pPr fontAlgn="base">
              <a:lnSpc>
                <a:spcPct val="90000"/>
              </a:lnSpc>
              <a:spcBef>
                <a:spcPct val="0"/>
              </a:spcBef>
              <a:spcAft>
                <a:spcPts val="600"/>
              </a:spcAft>
              <a:defRPr/>
            </a:pPr>
            <a:r>
              <a:rPr lang="en-US" sz="1200" dirty="0" smtClean="0">
                <a:solidFill>
                  <a:srgbClr val="442359"/>
                </a:solidFill>
              </a:rPr>
              <a:t>Data management and processing</a:t>
            </a:r>
            <a:endParaRPr lang="en-US" sz="1200" dirty="0">
              <a:solidFill>
                <a:srgbClr val="442359"/>
              </a:solidFill>
            </a:endParaRPr>
          </a:p>
        </p:txBody>
      </p:sp>
      <p:sp>
        <p:nvSpPr>
          <p:cNvPr id="480" name="Rectangle 479">
            <a:hlinkClick r:id="" action="ppaction://noaction"/>
          </p:cNvPr>
          <p:cNvSpPr/>
          <p:nvPr/>
        </p:nvSpPr>
        <p:spPr bwMode="auto">
          <a:xfrm>
            <a:off x="3186186" y="1640359"/>
            <a:ext cx="1195137" cy="713903"/>
          </a:xfrm>
          <a:prstGeom prst="rect">
            <a:avLst/>
          </a:prstGeom>
          <a:solidFill>
            <a:schemeClr val="accent2"/>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Self-service</a:t>
            </a:r>
          </a:p>
        </p:txBody>
      </p:sp>
      <p:sp>
        <p:nvSpPr>
          <p:cNvPr id="481" name="Rectangle 480">
            <a:hlinkClick r:id="" action="ppaction://noaction"/>
          </p:cNvPr>
          <p:cNvSpPr/>
          <p:nvPr/>
        </p:nvSpPr>
        <p:spPr bwMode="auto">
          <a:xfrm>
            <a:off x="4430415" y="1640359"/>
            <a:ext cx="1195137" cy="713903"/>
          </a:xfrm>
          <a:prstGeom prst="rect">
            <a:avLst/>
          </a:prstGeom>
          <a:solidFill>
            <a:schemeClr val="accent2"/>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Corporate</a:t>
            </a:r>
          </a:p>
        </p:txBody>
      </p:sp>
      <p:sp>
        <p:nvSpPr>
          <p:cNvPr id="482" name="Rectangle 481">
            <a:hlinkClick r:id="" action="ppaction://noaction"/>
          </p:cNvPr>
          <p:cNvSpPr/>
          <p:nvPr/>
        </p:nvSpPr>
        <p:spPr bwMode="auto">
          <a:xfrm>
            <a:off x="5674644" y="1640359"/>
            <a:ext cx="1195137" cy="713903"/>
          </a:xfrm>
          <a:prstGeom prst="rect">
            <a:avLst/>
          </a:prstGeom>
          <a:solidFill>
            <a:schemeClr val="accent2"/>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Collaboration</a:t>
            </a:r>
          </a:p>
        </p:txBody>
      </p:sp>
      <p:sp>
        <p:nvSpPr>
          <p:cNvPr id="483" name="Rectangle 482">
            <a:hlinkClick r:id="" action="ppaction://noaction"/>
          </p:cNvPr>
          <p:cNvSpPr/>
          <p:nvPr/>
        </p:nvSpPr>
        <p:spPr bwMode="auto">
          <a:xfrm>
            <a:off x="6918873" y="1640359"/>
            <a:ext cx="1195137" cy="713903"/>
          </a:xfrm>
          <a:prstGeom prst="rect">
            <a:avLst/>
          </a:prstGeom>
          <a:solidFill>
            <a:schemeClr val="accent2"/>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fontAlgn="base">
              <a:lnSpc>
                <a:spcPct val="90000"/>
              </a:lnSpc>
              <a:spcBef>
                <a:spcPct val="0"/>
              </a:spcBef>
              <a:spcAft>
                <a:spcPct val="0"/>
              </a:spcAft>
              <a:defRPr/>
            </a:pPr>
            <a:r>
              <a:rPr lang="en-US" sz="1000" dirty="0">
                <a:ln>
                  <a:solidFill>
                    <a:srgbClr val="505050">
                      <a:alpha val="0"/>
                    </a:srgbClr>
                  </a:solidFill>
                </a:ln>
                <a:solidFill>
                  <a:srgbClr val="FFFFFF"/>
                </a:solidFill>
              </a:rPr>
              <a:t>Mobile</a:t>
            </a:r>
          </a:p>
        </p:txBody>
      </p:sp>
      <p:sp>
        <p:nvSpPr>
          <p:cNvPr id="484" name="Rectangle 483">
            <a:hlinkClick r:id="" action="ppaction://noaction"/>
          </p:cNvPr>
          <p:cNvSpPr/>
          <p:nvPr/>
        </p:nvSpPr>
        <p:spPr bwMode="auto">
          <a:xfrm>
            <a:off x="8163103" y="1640359"/>
            <a:ext cx="1195137" cy="713903"/>
          </a:xfrm>
          <a:prstGeom prst="rect">
            <a:avLst/>
          </a:prstGeom>
          <a:solidFill>
            <a:schemeClr val="accent2"/>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fontAlgn="base">
              <a:lnSpc>
                <a:spcPct val="90000"/>
              </a:lnSpc>
              <a:spcBef>
                <a:spcPct val="0"/>
              </a:spcBef>
              <a:spcAft>
                <a:spcPct val="0"/>
              </a:spcAft>
              <a:defRPr/>
            </a:pPr>
            <a:r>
              <a:rPr lang="en-US" sz="1000" dirty="0">
                <a:ln>
                  <a:solidFill>
                    <a:srgbClr val="505050">
                      <a:alpha val="0"/>
                    </a:srgbClr>
                  </a:solidFill>
                </a:ln>
                <a:solidFill>
                  <a:srgbClr val="FFFFFF"/>
                </a:solidFill>
              </a:rPr>
              <a:t>Machine </a:t>
            </a:r>
            <a:r>
              <a:rPr lang="en-US" sz="1000" dirty="0" smtClean="0">
                <a:ln>
                  <a:solidFill>
                    <a:srgbClr val="505050">
                      <a:alpha val="0"/>
                    </a:srgbClr>
                  </a:solidFill>
                </a:ln>
                <a:solidFill>
                  <a:srgbClr val="FFFFFF"/>
                </a:solidFill>
              </a:rPr>
              <a:t>Learning</a:t>
            </a:r>
            <a:endParaRPr lang="en-US" sz="1000" dirty="0">
              <a:ln>
                <a:solidFill>
                  <a:srgbClr val="505050">
                    <a:alpha val="0"/>
                  </a:srgbClr>
                </a:solidFill>
              </a:ln>
              <a:solidFill>
                <a:srgbClr val="FFFFFF"/>
              </a:solidFill>
            </a:endParaRPr>
          </a:p>
        </p:txBody>
      </p:sp>
      <p:sp>
        <p:nvSpPr>
          <p:cNvPr id="485" name="Rectangle 484">
            <a:hlinkClick r:id="" action="ppaction://noaction"/>
          </p:cNvPr>
          <p:cNvSpPr/>
          <p:nvPr/>
        </p:nvSpPr>
        <p:spPr bwMode="auto">
          <a:xfrm>
            <a:off x="3248378" y="2719455"/>
            <a:ext cx="1496898" cy="713903"/>
          </a:xfrm>
          <a:prstGeom prst="rect">
            <a:avLst/>
          </a:prstGeom>
          <a:solidFill>
            <a:schemeClr val="accent3"/>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Single query model</a:t>
            </a:r>
          </a:p>
        </p:txBody>
      </p:sp>
      <p:sp>
        <p:nvSpPr>
          <p:cNvPr id="486" name="Rectangle 485">
            <a:hlinkClick r:id="" action="ppaction://noaction"/>
          </p:cNvPr>
          <p:cNvSpPr/>
          <p:nvPr/>
        </p:nvSpPr>
        <p:spPr bwMode="auto">
          <a:xfrm>
            <a:off x="4806763" y="2719455"/>
            <a:ext cx="1496898" cy="713903"/>
          </a:xfrm>
          <a:prstGeom prst="rect">
            <a:avLst/>
          </a:prstGeom>
          <a:solidFill>
            <a:schemeClr val="accent3"/>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90000"/>
              </a:lnSpc>
              <a:spcAft>
                <a:spcPts val="600"/>
              </a:spcAft>
            </a:pPr>
            <a:r>
              <a:rPr lang="en-US" sz="1000" dirty="0" smtClean="0">
                <a:ln>
                  <a:solidFill>
                    <a:srgbClr val="505050">
                      <a:alpha val="0"/>
                    </a:srgbClr>
                  </a:solidFill>
                </a:ln>
                <a:solidFill>
                  <a:srgbClr val="FFFFFF"/>
                </a:solidFill>
              </a:rPr>
              <a:t>Extract, transform</a:t>
            </a:r>
            <a:r>
              <a:rPr lang="en-US" sz="1000" dirty="0">
                <a:ln>
                  <a:solidFill>
                    <a:srgbClr val="505050">
                      <a:alpha val="0"/>
                    </a:srgbClr>
                  </a:solidFill>
                </a:ln>
                <a:solidFill>
                  <a:srgbClr val="FFFFFF"/>
                </a:solidFill>
              </a:rPr>
              <a:t>, load</a:t>
            </a:r>
          </a:p>
        </p:txBody>
      </p:sp>
      <p:sp>
        <p:nvSpPr>
          <p:cNvPr id="487" name="Rectangle 486">
            <a:hlinkClick r:id="" action="ppaction://noaction"/>
          </p:cNvPr>
          <p:cNvSpPr/>
          <p:nvPr/>
        </p:nvSpPr>
        <p:spPr bwMode="auto">
          <a:xfrm>
            <a:off x="6365149" y="2719455"/>
            <a:ext cx="1496898" cy="713903"/>
          </a:xfrm>
          <a:prstGeom prst="rect">
            <a:avLst/>
          </a:prstGeom>
          <a:solidFill>
            <a:schemeClr val="accent3"/>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Data quality</a:t>
            </a:r>
          </a:p>
        </p:txBody>
      </p:sp>
      <p:sp>
        <p:nvSpPr>
          <p:cNvPr id="488" name="Rectangle 487">
            <a:hlinkClick r:id="" action="ppaction://noaction"/>
          </p:cNvPr>
          <p:cNvSpPr/>
          <p:nvPr/>
        </p:nvSpPr>
        <p:spPr bwMode="auto">
          <a:xfrm>
            <a:off x="7923534" y="2719455"/>
            <a:ext cx="1496898" cy="713903"/>
          </a:xfrm>
          <a:prstGeom prst="rect">
            <a:avLst/>
          </a:prstGeom>
          <a:solidFill>
            <a:schemeClr val="accent3"/>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Master data management</a:t>
            </a:r>
          </a:p>
        </p:txBody>
      </p:sp>
      <p:sp>
        <p:nvSpPr>
          <p:cNvPr id="501" name="Rectangle 9"/>
          <p:cNvSpPr/>
          <p:nvPr/>
        </p:nvSpPr>
        <p:spPr>
          <a:xfrm>
            <a:off x="6459770" y="1718097"/>
            <a:ext cx="312355" cy="297783"/>
          </a:xfrm>
          <a:custGeom>
            <a:avLst/>
            <a:gdLst/>
            <a:ahLst/>
            <a:cxnLst/>
            <a:rect l="l" t="t" r="r" b="b"/>
            <a:pathLst>
              <a:path w="2085506" h="1941291">
                <a:moveTo>
                  <a:pt x="923919" y="1068937"/>
                </a:moveTo>
                <a:lnTo>
                  <a:pt x="1006950" y="1168743"/>
                </a:lnTo>
                <a:lnTo>
                  <a:pt x="933447" y="1673774"/>
                </a:lnTo>
                <a:lnTo>
                  <a:pt x="1038222" y="1752355"/>
                </a:lnTo>
                <a:lnTo>
                  <a:pt x="1152522" y="1673774"/>
                </a:lnTo>
                <a:lnTo>
                  <a:pt x="1074714" y="1173917"/>
                </a:lnTo>
                <a:lnTo>
                  <a:pt x="1162049" y="1068937"/>
                </a:lnTo>
                <a:close/>
                <a:moveTo>
                  <a:pt x="1672989" y="236416"/>
                </a:moveTo>
                <a:cubicBezTo>
                  <a:pt x="1729991" y="234645"/>
                  <a:pt x="1788645" y="250692"/>
                  <a:pt x="1820935" y="291456"/>
                </a:cubicBezTo>
                <a:cubicBezTo>
                  <a:pt x="1886549" y="374289"/>
                  <a:pt x="1896329" y="546953"/>
                  <a:pt x="1819411" y="663253"/>
                </a:cubicBezTo>
                <a:cubicBezTo>
                  <a:pt x="1802047" y="692856"/>
                  <a:pt x="1782198" y="710032"/>
                  <a:pt x="1781802" y="750317"/>
                </a:cubicBezTo>
                <a:cubicBezTo>
                  <a:pt x="1785433" y="786439"/>
                  <a:pt x="1812136" y="815345"/>
                  <a:pt x="1847223" y="822228"/>
                </a:cubicBezTo>
                <a:cubicBezTo>
                  <a:pt x="1981951" y="878546"/>
                  <a:pt x="2037815" y="946352"/>
                  <a:pt x="2062824" y="1028986"/>
                </a:cubicBezTo>
                <a:cubicBezTo>
                  <a:pt x="2079909" y="1069029"/>
                  <a:pt x="2088127" y="1116405"/>
                  <a:pt x="2084766" y="1171632"/>
                </a:cubicBezTo>
                <a:cubicBezTo>
                  <a:pt x="2080443" y="1194789"/>
                  <a:pt x="2076121" y="1200143"/>
                  <a:pt x="2034827" y="1232884"/>
                </a:cubicBezTo>
                <a:cubicBezTo>
                  <a:pt x="1938610" y="1303678"/>
                  <a:pt x="1839233" y="1339358"/>
                  <a:pt x="1743002" y="1348298"/>
                </a:cubicBezTo>
                <a:cubicBezTo>
                  <a:pt x="1670263" y="1154566"/>
                  <a:pt x="1523265" y="1036464"/>
                  <a:pt x="1311275" y="982248"/>
                </a:cubicBezTo>
                <a:cubicBezTo>
                  <a:pt x="1340966" y="918566"/>
                  <a:pt x="1388865" y="868163"/>
                  <a:pt x="1498755" y="822228"/>
                </a:cubicBezTo>
                <a:cubicBezTo>
                  <a:pt x="1533841" y="815345"/>
                  <a:pt x="1560544" y="786439"/>
                  <a:pt x="1564175" y="750317"/>
                </a:cubicBezTo>
                <a:cubicBezTo>
                  <a:pt x="1563780" y="710032"/>
                  <a:pt x="1543931" y="692856"/>
                  <a:pt x="1526567" y="663253"/>
                </a:cubicBezTo>
                <a:cubicBezTo>
                  <a:pt x="1449649" y="546953"/>
                  <a:pt x="1459429" y="374289"/>
                  <a:pt x="1525042" y="291456"/>
                </a:cubicBezTo>
                <a:cubicBezTo>
                  <a:pt x="1557332" y="250692"/>
                  <a:pt x="1615986" y="234645"/>
                  <a:pt x="1672989" y="236416"/>
                </a:cubicBezTo>
                <a:close/>
                <a:moveTo>
                  <a:pt x="412517" y="236416"/>
                </a:moveTo>
                <a:cubicBezTo>
                  <a:pt x="469520" y="234645"/>
                  <a:pt x="528174" y="250692"/>
                  <a:pt x="560464" y="291456"/>
                </a:cubicBezTo>
                <a:cubicBezTo>
                  <a:pt x="626077" y="374289"/>
                  <a:pt x="635857" y="546953"/>
                  <a:pt x="558939" y="663253"/>
                </a:cubicBezTo>
                <a:cubicBezTo>
                  <a:pt x="541575" y="692856"/>
                  <a:pt x="521726" y="710032"/>
                  <a:pt x="521331" y="750317"/>
                </a:cubicBezTo>
                <a:cubicBezTo>
                  <a:pt x="524962" y="786439"/>
                  <a:pt x="551665" y="815345"/>
                  <a:pt x="586751" y="822228"/>
                </a:cubicBezTo>
                <a:cubicBezTo>
                  <a:pt x="696641" y="868163"/>
                  <a:pt x="744540" y="918566"/>
                  <a:pt x="774231" y="982248"/>
                </a:cubicBezTo>
                <a:cubicBezTo>
                  <a:pt x="562241" y="1036464"/>
                  <a:pt x="415243" y="1154566"/>
                  <a:pt x="342504" y="1348298"/>
                </a:cubicBezTo>
                <a:cubicBezTo>
                  <a:pt x="246273" y="1339358"/>
                  <a:pt x="146896" y="1303678"/>
                  <a:pt x="50679" y="1232884"/>
                </a:cubicBezTo>
                <a:cubicBezTo>
                  <a:pt x="9385" y="1200143"/>
                  <a:pt x="5063" y="1194789"/>
                  <a:pt x="740" y="1171632"/>
                </a:cubicBezTo>
                <a:cubicBezTo>
                  <a:pt x="-2621" y="1116405"/>
                  <a:pt x="5597" y="1069029"/>
                  <a:pt x="22682" y="1028986"/>
                </a:cubicBezTo>
                <a:cubicBezTo>
                  <a:pt x="47691" y="946352"/>
                  <a:pt x="103555" y="878546"/>
                  <a:pt x="238283" y="822228"/>
                </a:cubicBezTo>
                <a:cubicBezTo>
                  <a:pt x="273370" y="815345"/>
                  <a:pt x="300073" y="786439"/>
                  <a:pt x="303704" y="750317"/>
                </a:cubicBezTo>
                <a:cubicBezTo>
                  <a:pt x="303308" y="710032"/>
                  <a:pt x="283459" y="692856"/>
                  <a:pt x="266095" y="663253"/>
                </a:cubicBezTo>
                <a:cubicBezTo>
                  <a:pt x="189177" y="546953"/>
                  <a:pt x="198957" y="374289"/>
                  <a:pt x="264571" y="291456"/>
                </a:cubicBezTo>
                <a:cubicBezTo>
                  <a:pt x="296861" y="250692"/>
                  <a:pt x="355515" y="234645"/>
                  <a:pt x="412517" y="236416"/>
                </a:cubicBezTo>
                <a:close/>
                <a:moveTo>
                  <a:pt x="1042984" y="229"/>
                </a:moveTo>
                <a:cubicBezTo>
                  <a:pt x="1142114" y="-2850"/>
                  <a:pt x="1244116" y="25056"/>
                  <a:pt x="1300270" y="95947"/>
                </a:cubicBezTo>
                <a:cubicBezTo>
                  <a:pt x="1414375" y="239997"/>
                  <a:pt x="1431383" y="540267"/>
                  <a:pt x="1297619" y="742517"/>
                </a:cubicBezTo>
                <a:cubicBezTo>
                  <a:pt x="1267422" y="793999"/>
                  <a:pt x="1232903" y="823869"/>
                  <a:pt x="1232216" y="893926"/>
                </a:cubicBezTo>
                <a:cubicBezTo>
                  <a:pt x="1238530" y="956743"/>
                  <a:pt x="1284968" y="1007012"/>
                  <a:pt x="1345985" y="1018982"/>
                </a:cubicBezTo>
                <a:cubicBezTo>
                  <a:pt x="1580284" y="1116921"/>
                  <a:pt x="1677433" y="1234839"/>
                  <a:pt x="1720926" y="1378544"/>
                </a:cubicBezTo>
                <a:cubicBezTo>
                  <a:pt x="1750637" y="1448180"/>
                  <a:pt x="1764928" y="1530569"/>
                  <a:pt x="1759083" y="1626611"/>
                </a:cubicBezTo>
                <a:cubicBezTo>
                  <a:pt x="1751566" y="1666881"/>
                  <a:pt x="1744049" y="1676193"/>
                  <a:pt x="1672238" y="1733131"/>
                </a:cubicBezTo>
                <a:cubicBezTo>
                  <a:pt x="1463807" y="1886488"/>
                  <a:pt x="1246847" y="1945096"/>
                  <a:pt x="1042984" y="1941101"/>
                </a:cubicBezTo>
                <a:cubicBezTo>
                  <a:pt x="839121" y="1945096"/>
                  <a:pt x="622161" y="1886488"/>
                  <a:pt x="413730" y="1733131"/>
                </a:cubicBezTo>
                <a:cubicBezTo>
                  <a:pt x="341919" y="1676193"/>
                  <a:pt x="334402" y="1666881"/>
                  <a:pt x="326885" y="1626611"/>
                </a:cubicBezTo>
                <a:cubicBezTo>
                  <a:pt x="321040" y="1530569"/>
                  <a:pt x="335331" y="1448180"/>
                  <a:pt x="365042" y="1378544"/>
                </a:cubicBezTo>
                <a:cubicBezTo>
                  <a:pt x="408535" y="1234839"/>
                  <a:pt x="505684" y="1116921"/>
                  <a:pt x="739983" y="1018982"/>
                </a:cubicBezTo>
                <a:cubicBezTo>
                  <a:pt x="801000" y="1007012"/>
                  <a:pt x="847438" y="956743"/>
                  <a:pt x="853752" y="893926"/>
                </a:cubicBezTo>
                <a:cubicBezTo>
                  <a:pt x="853065" y="823869"/>
                  <a:pt x="818546" y="793999"/>
                  <a:pt x="788349" y="742517"/>
                </a:cubicBezTo>
                <a:cubicBezTo>
                  <a:pt x="654585" y="540267"/>
                  <a:pt x="671593" y="239997"/>
                  <a:pt x="785698" y="95947"/>
                </a:cubicBezTo>
                <a:cubicBezTo>
                  <a:pt x="841852" y="25056"/>
                  <a:pt x="943854" y="-2850"/>
                  <a:pt x="1042984" y="229"/>
                </a:cubicBezTo>
                <a:close/>
              </a:path>
            </a:pathLst>
          </a:custGeom>
          <a:solidFill>
            <a:schemeClr val="bg1"/>
          </a:solidFill>
          <a:ln w="10795"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32404">
              <a:defRPr/>
            </a:pPr>
            <a:endParaRPr lang="en-US" sz="1050" kern="0" dirty="0" err="1" smtClean="0">
              <a:solidFill>
                <a:srgbClr val="FFFFFF"/>
              </a:solidFill>
            </a:endParaRPr>
          </a:p>
        </p:txBody>
      </p:sp>
      <p:sp>
        <p:nvSpPr>
          <p:cNvPr id="502" name="Donut 80"/>
          <p:cNvSpPr/>
          <p:nvPr/>
        </p:nvSpPr>
        <p:spPr bwMode="auto">
          <a:xfrm>
            <a:off x="5182910" y="1715543"/>
            <a:ext cx="348238" cy="284669"/>
          </a:xfrm>
          <a:custGeom>
            <a:avLst/>
            <a:gdLst/>
            <a:ahLst/>
            <a:cxnLst/>
            <a:rect l="l" t="t" r="r" b="b"/>
            <a:pathLst>
              <a:path w="4812161" h="3840901">
                <a:moveTo>
                  <a:pt x="3296159" y="2000287"/>
                </a:moveTo>
                <a:cubicBezTo>
                  <a:pt x="3116881" y="2000287"/>
                  <a:pt x="2971547" y="2145621"/>
                  <a:pt x="2971547" y="2324899"/>
                </a:cubicBezTo>
                <a:cubicBezTo>
                  <a:pt x="2971547" y="2504177"/>
                  <a:pt x="3116881" y="2649511"/>
                  <a:pt x="3296159" y="2649511"/>
                </a:cubicBezTo>
                <a:cubicBezTo>
                  <a:pt x="3475437" y="2649511"/>
                  <a:pt x="3620771" y="2504177"/>
                  <a:pt x="3620771" y="2324899"/>
                </a:cubicBezTo>
                <a:cubicBezTo>
                  <a:pt x="3620771" y="2145621"/>
                  <a:pt x="3475437" y="2000287"/>
                  <a:pt x="3296159" y="2000287"/>
                </a:cubicBezTo>
                <a:close/>
                <a:moveTo>
                  <a:pt x="3296159" y="1675675"/>
                </a:moveTo>
                <a:cubicBezTo>
                  <a:pt x="3654716" y="1675675"/>
                  <a:pt x="3945383" y="1966342"/>
                  <a:pt x="3945383" y="2324899"/>
                </a:cubicBezTo>
                <a:cubicBezTo>
                  <a:pt x="3945383" y="2683456"/>
                  <a:pt x="3654716" y="2974123"/>
                  <a:pt x="3296159" y="2974123"/>
                </a:cubicBezTo>
                <a:cubicBezTo>
                  <a:pt x="2937602" y="2974123"/>
                  <a:pt x="2646935" y="2683456"/>
                  <a:pt x="2646935" y="2324899"/>
                </a:cubicBezTo>
                <a:cubicBezTo>
                  <a:pt x="2646935" y="1966342"/>
                  <a:pt x="2937602" y="1675675"/>
                  <a:pt x="3296159" y="1675675"/>
                </a:cubicBezTo>
                <a:close/>
                <a:moveTo>
                  <a:pt x="3296159" y="1420210"/>
                </a:moveTo>
                <a:cubicBezTo>
                  <a:pt x="2796513" y="1420210"/>
                  <a:pt x="2391470" y="1825253"/>
                  <a:pt x="2391470" y="2324899"/>
                </a:cubicBezTo>
                <a:cubicBezTo>
                  <a:pt x="2391470" y="2824545"/>
                  <a:pt x="2796513" y="3229588"/>
                  <a:pt x="3296159" y="3229588"/>
                </a:cubicBezTo>
                <a:cubicBezTo>
                  <a:pt x="3795805" y="3229588"/>
                  <a:pt x="4200848" y="2824545"/>
                  <a:pt x="4200848" y="2324899"/>
                </a:cubicBezTo>
                <a:cubicBezTo>
                  <a:pt x="4200848" y="1825253"/>
                  <a:pt x="3795805" y="1420210"/>
                  <a:pt x="3296159" y="1420210"/>
                </a:cubicBezTo>
                <a:close/>
                <a:moveTo>
                  <a:pt x="3296159" y="808897"/>
                </a:moveTo>
                <a:cubicBezTo>
                  <a:pt x="3370288" y="808897"/>
                  <a:pt x="3443173" y="814218"/>
                  <a:pt x="3514208" y="826185"/>
                </a:cubicBezTo>
                <a:cubicBezTo>
                  <a:pt x="3590275" y="1345671"/>
                  <a:pt x="4110542" y="1236614"/>
                  <a:pt x="4171519" y="1171489"/>
                </a:cubicBezTo>
                <a:lnTo>
                  <a:pt x="4215967" y="1123398"/>
                </a:lnTo>
                <a:cubicBezTo>
                  <a:pt x="4326392" y="1205433"/>
                  <a:pt x="4423576" y="1303917"/>
                  <a:pt x="4506024" y="1414131"/>
                </a:cubicBezTo>
                <a:cubicBezTo>
                  <a:pt x="4193319" y="1914120"/>
                  <a:pt x="4701014" y="2151102"/>
                  <a:pt x="4799529" y="2138412"/>
                </a:cubicBezTo>
                <a:cubicBezTo>
                  <a:pt x="4808295" y="2199419"/>
                  <a:pt x="4812161" y="2261708"/>
                  <a:pt x="4812161" y="2324899"/>
                </a:cubicBezTo>
                <a:cubicBezTo>
                  <a:pt x="4812161" y="2388615"/>
                  <a:pt x="4808231" y="2451413"/>
                  <a:pt x="4799054" y="2512849"/>
                </a:cubicBezTo>
                <a:cubicBezTo>
                  <a:pt x="4788113" y="2515889"/>
                  <a:pt x="4778304" y="2519618"/>
                  <a:pt x="4769770" y="2523906"/>
                </a:cubicBezTo>
                <a:lnTo>
                  <a:pt x="4769199" y="2523774"/>
                </a:lnTo>
                <a:cubicBezTo>
                  <a:pt x="4276600" y="2692966"/>
                  <a:pt x="4408190" y="3103551"/>
                  <a:pt x="4504674" y="3235631"/>
                </a:cubicBezTo>
                <a:cubicBezTo>
                  <a:pt x="4424185" y="3345698"/>
                  <a:pt x="4327453" y="3442859"/>
                  <a:pt x="4219101" y="3525661"/>
                </a:cubicBezTo>
                <a:cubicBezTo>
                  <a:pt x="3740127" y="3239817"/>
                  <a:pt x="3508490" y="3714698"/>
                  <a:pt x="3512861" y="3823658"/>
                </a:cubicBezTo>
                <a:cubicBezTo>
                  <a:pt x="3442266" y="3835647"/>
                  <a:pt x="3369826" y="3840901"/>
                  <a:pt x="3296159" y="3840901"/>
                </a:cubicBezTo>
                <a:cubicBezTo>
                  <a:pt x="3223977" y="3840901"/>
                  <a:pt x="3152974" y="3835857"/>
                  <a:pt x="3083692" y="3824633"/>
                </a:cubicBezTo>
                <a:cubicBezTo>
                  <a:pt x="2945132" y="3289289"/>
                  <a:pt x="2478158" y="3436602"/>
                  <a:pt x="2372141" y="3523198"/>
                </a:cubicBezTo>
                <a:cubicBezTo>
                  <a:pt x="2262805" y="3441349"/>
                  <a:pt x="2166565" y="3343329"/>
                  <a:pt x="2084868" y="3233760"/>
                </a:cubicBezTo>
                <a:cubicBezTo>
                  <a:pt x="2372460" y="2758314"/>
                  <a:pt x="1912484" y="2524914"/>
                  <a:pt x="1794482" y="2522480"/>
                </a:cubicBezTo>
                <a:cubicBezTo>
                  <a:pt x="1784508" y="2457948"/>
                  <a:pt x="1780157" y="2391932"/>
                  <a:pt x="1780157" y="2324899"/>
                </a:cubicBezTo>
                <a:cubicBezTo>
                  <a:pt x="1780157" y="2258743"/>
                  <a:pt x="1784395" y="2193577"/>
                  <a:pt x="1793487" y="2129772"/>
                </a:cubicBezTo>
                <a:cubicBezTo>
                  <a:pt x="2324943" y="2022144"/>
                  <a:pt x="2174743" y="1501516"/>
                  <a:pt x="2104500" y="1445028"/>
                </a:cubicBezTo>
                <a:lnTo>
                  <a:pt x="2079323" y="1425048"/>
                </a:lnTo>
                <a:cubicBezTo>
                  <a:pt x="2158206" y="1315063"/>
                  <a:pt x="2253175" y="1217660"/>
                  <a:pt x="2359684" y="1134258"/>
                </a:cubicBezTo>
                <a:cubicBezTo>
                  <a:pt x="2861568" y="1444701"/>
                  <a:pt x="3096870" y="926345"/>
                  <a:pt x="3079479" y="835441"/>
                </a:cubicBezTo>
                <a:lnTo>
                  <a:pt x="3077691" y="826410"/>
                </a:lnTo>
                <a:cubicBezTo>
                  <a:pt x="3148845" y="814239"/>
                  <a:pt x="3221878" y="808897"/>
                  <a:pt x="3296159" y="808897"/>
                </a:cubicBezTo>
                <a:close/>
                <a:moveTo>
                  <a:pt x="1005840" y="789098"/>
                </a:moveTo>
                <a:cubicBezTo>
                  <a:pt x="886892" y="789098"/>
                  <a:pt x="790466" y="885357"/>
                  <a:pt x="790466" y="1004099"/>
                </a:cubicBezTo>
                <a:cubicBezTo>
                  <a:pt x="790466" y="1122841"/>
                  <a:pt x="886892" y="1219101"/>
                  <a:pt x="1005840" y="1219101"/>
                </a:cubicBezTo>
                <a:cubicBezTo>
                  <a:pt x="1124788" y="1219101"/>
                  <a:pt x="1221214" y="1122841"/>
                  <a:pt x="1221214" y="1004099"/>
                </a:cubicBezTo>
                <a:cubicBezTo>
                  <a:pt x="1221214" y="885357"/>
                  <a:pt x="1124788" y="789098"/>
                  <a:pt x="1005840" y="789098"/>
                </a:cubicBezTo>
                <a:close/>
                <a:moveTo>
                  <a:pt x="1005840" y="574096"/>
                </a:moveTo>
                <a:cubicBezTo>
                  <a:pt x="1243736" y="574096"/>
                  <a:pt x="1436589" y="766615"/>
                  <a:pt x="1436589" y="1004099"/>
                </a:cubicBezTo>
                <a:cubicBezTo>
                  <a:pt x="1436589" y="1241584"/>
                  <a:pt x="1243736" y="1434102"/>
                  <a:pt x="1005840" y="1434102"/>
                </a:cubicBezTo>
                <a:cubicBezTo>
                  <a:pt x="767944" y="1434102"/>
                  <a:pt x="575092" y="1241584"/>
                  <a:pt x="575092" y="1004099"/>
                </a:cubicBezTo>
                <a:cubicBezTo>
                  <a:pt x="575092" y="766615"/>
                  <a:pt x="767944" y="574096"/>
                  <a:pt x="1005840" y="574096"/>
                </a:cubicBezTo>
                <a:close/>
                <a:moveTo>
                  <a:pt x="1005840" y="404893"/>
                </a:moveTo>
                <a:cubicBezTo>
                  <a:pt x="674334" y="404893"/>
                  <a:pt x="405595" y="673167"/>
                  <a:pt x="405595" y="1004099"/>
                </a:cubicBezTo>
                <a:cubicBezTo>
                  <a:pt x="405595" y="1335031"/>
                  <a:pt x="674334" y="1603305"/>
                  <a:pt x="1005840" y="1603305"/>
                </a:cubicBezTo>
                <a:cubicBezTo>
                  <a:pt x="1337346" y="1603305"/>
                  <a:pt x="1606085" y="1335031"/>
                  <a:pt x="1606085" y="1004099"/>
                </a:cubicBezTo>
                <a:cubicBezTo>
                  <a:pt x="1606085" y="673167"/>
                  <a:pt x="1337346" y="404893"/>
                  <a:pt x="1005840" y="404893"/>
                </a:cubicBezTo>
                <a:close/>
                <a:moveTo>
                  <a:pt x="1005840" y="0"/>
                </a:moveTo>
                <a:cubicBezTo>
                  <a:pt x="1055023" y="0"/>
                  <a:pt x="1103381" y="3524"/>
                  <a:pt x="1150512" y="11450"/>
                </a:cubicBezTo>
                <a:cubicBezTo>
                  <a:pt x="1200981" y="355524"/>
                  <a:pt x="1546169" y="283291"/>
                  <a:pt x="1586626" y="240157"/>
                </a:cubicBezTo>
                <a:lnTo>
                  <a:pt x="1616116" y="208305"/>
                </a:lnTo>
                <a:cubicBezTo>
                  <a:pt x="1689381" y="262639"/>
                  <a:pt x="1753861" y="327868"/>
                  <a:pt x="1808564" y="400867"/>
                </a:cubicBezTo>
                <a:cubicBezTo>
                  <a:pt x="1601090" y="732026"/>
                  <a:pt x="1937936" y="888988"/>
                  <a:pt x="2003299" y="880583"/>
                </a:cubicBezTo>
                <a:cubicBezTo>
                  <a:pt x="2009115" y="920990"/>
                  <a:pt x="2011680" y="962246"/>
                  <a:pt x="2011680" y="1004099"/>
                </a:cubicBezTo>
                <a:cubicBezTo>
                  <a:pt x="2011680" y="1046300"/>
                  <a:pt x="2009073" y="1087894"/>
                  <a:pt x="2002984" y="1128585"/>
                </a:cubicBezTo>
                <a:cubicBezTo>
                  <a:pt x="1995725" y="1130598"/>
                  <a:pt x="1989217" y="1133068"/>
                  <a:pt x="1983554" y="1135908"/>
                </a:cubicBezTo>
                <a:lnTo>
                  <a:pt x="1983176" y="1135821"/>
                </a:lnTo>
                <a:cubicBezTo>
                  <a:pt x="1656345" y="1247882"/>
                  <a:pt x="1743653" y="1519827"/>
                  <a:pt x="1807668" y="1607308"/>
                </a:cubicBezTo>
                <a:cubicBezTo>
                  <a:pt x="1754265" y="1680209"/>
                  <a:pt x="1690085" y="1744562"/>
                  <a:pt x="1618196" y="1799404"/>
                </a:cubicBezTo>
                <a:cubicBezTo>
                  <a:pt x="1300405" y="1610080"/>
                  <a:pt x="1146718" y="1924610"/>
                  <a:pt x="1149618" y="1996778"/>
                </a:cubicBezTo>
                <a:cubicBezTo>
                  <a:pt x="1102780" y="2004718"/>
                  <a:pt x="1054717" y="2008198"/>
                  <a:pt x="1005840" y="2008198"/>
                </a:cubicBezTo>
                <a:cubicBezTo>
                  <a:pt x="957949" y="2008198"/>
                  <a:pt x="910840" y="2004857"/>
                  <a:pt x="864872" y="1997423"/>
                </a:cubicBezTo>
                <a:cubicBezTo>
                  <a:pt x="772940" y="1642847"/>
                  <a:pt x="463111" y="1740417"/>
                  <a:pt x="392771" y="1797773"/>
                </a:cubicBezTo>
                <a:cubicBezTo>
                  <a:pt x="320228" y="1743561"/>
                  <a:pt x="256375" y="1678640"/>
                  <a:pt x="202170" y="1606068"/>
                </a:cubicBezTo>
                <a:cubicBezTo>
                  <a:pt x="392982" y="1291164"/>
                  <a:pt x="87797" y="1136576"/>
                  <a:pt x="9505" y="1134964"/>
                </a:cubicBezTo>
                <a:cubicBezTo>
                  <a:pt x="2887" y="1092222"/>
                  <a:pt x="0" y="1048497"/>
                  <a:pt x="0" y="1004099"/>
                </a:cubicBezTo>
                <a:cubicBezTo>
                  <a:pt x="0" y="960282"/>
                  <a:pt x="2812" y="917120"/>
                  <a:pt x="8844" y="874860"/>
                </a:cubicBezTo>
                <a:cubicBezTo>
                  <a:pt x="361456" y="803574"/>
                  <a:pt x="261801" y="458745"/>
                  <a:pt x="215196" y="421331"/>
                </a:cubicBezTo>
                <a:lnTo>
                  <a:pt x="198491" y="408098"/>
                </a:lnTo>
                <a:cubicBezTo>
                  <a:pt x="250829" y="335251"/>
                  <a:pt x="313839" y="270738"/>
                  <a:pt x="384506" y="215498"/>
                </a:cubicBezTo>
                <a:cubicBezTo>
                  <a:pt x="717497" y="421114"/>
                  <a:pt x="873616" y="77790"/>
                  <a:pt x="862077" y="17581"/>
                </a:cubicBezTo>
                <a:lnTo>
                  <a:pt x="860891" y="11600"/>
                </a:lnTo>
                <a:cubicBezTo>
                  <a:pt x="908100" y="3538"/>
                  <a:pt x="956556" y="0"/>
                  <a:pt x="1005840" y="0"/>
                </a:cubicBezTo>
                <a:close/>
              </a:path>
            </a:pathLst>
          </a:custGeom>
          <a:solidFill>
            <a:schemeClr val="bg1"/>
          </a:solidFill>
          <a:ln w="9525" cap="flat" cmpd="sng" algn="ctr">
            <a:noFill/>
            <a:prstDash val="soli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sz="1050" kern="0"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9060852" y="1717997"/>
            <a:ext cx="191788" cy="335573"/>
            <a:chOff x="8721165" y="1782709"/>
            <a:chExt cx="191788" cy="335573"/>
          </a:xfrm>
        </p:grpSpPr>
        <p:sp>
          <p:nvSpPr>
            <p:cNvPr id="503" name="Freeform 502"/>
            <p:cNvSpPr>
              <a:spLocks/>
            </p:cNvSpPr>
            <p:nvPr/>
          </p:nvSpPr>
          <p:spPr bwMode="auto">
            <a:xfrm>
              <a:off x="8744774" y="2028793"/>
              <a:ext cx="146769" cy="89489"/>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3982" rtl="0" eaLnBrk="1" latinLnBrk="0" hangingPunct="1">
                <a:defRPr sz="1800" kern="1200">
                  <a:solidFill>
                    <a:schemeClr val="tx1"/>
                  </a:solidFill>
                  <a:latin typeface="+mn-lt"/>
                  <a:ea typeface="+mn-ea"/>
                  <a:cs typeface="+mn-cs"/>
                </a:defRPr>
              </a:lvl1pPr>
              <a:lvl2pPr marL="456991" algn="l" defTabSz="913982" rtl="0" eaLnBrk="1" latinLnBrk="0" hangingPunct="1">
                <a:defRPr sz="1800" kern="1200">
                  <a:solidFill>
                    <a:schemeClr val="tx1"/>
                  </a:solidFill>
                  <a:latin typeface="+mn-lt"/>
                  <a:ea typeface="+mn-ea"/>
                  <a:cs typeface="+mn-cs"/>
                </a:defRPr>
              </a:lvl2pPr>
              <a:lvl3pPr marL="913982" algn="l" defTabSz="913982" rtl="0" eaLnBrk="1" latinLnBrk="0" hangingPunct="1">
                <a:defRPr sz="1800" kern="1200">
                  <a:solidFill>
                    <a:schemeClr val="tx1"/>
                  </a:solidFill>
                  <a:latin typeface="+mn-lt"/>
                  <a:ea typeface="+mn-ea"/>
                  <a:cs typeface="+mn-cs"/>
                </a:defRPr>
              </a:lvl3pPr>
              <a:lvl4pPr marL="1370973" algn="l" defTabSz="913982" rtl="0" eaLnBrk="1" latinLnBrk="0" hangingPunct="1">
                <a:defRPr sz="1800" kern="1200">
                  <a:solidFill>
                    <a:schemeClr val="tx1"/>
                  </a:solidFill>
                  <a:latin typeface="+mn-lt"/>
                  <a:ea typeface="+mn-ea"/>
                  <a:cs typeface="+mn-cs"/>
                </a:defRPr>
              </a:lvl4pPr>
              <a:lvl5pPr marL="1827961" algn="l" defTabSz="913982" rtl="0" eaLnBrk="1" latinLnBrk="0" hangingPunct="1">
                <a:defRPr sz="1800" kern="1200">
                  <a:solidFill>
                    <a:schemeClr val="tx1"/>
                  </a:solidFill>
                  <a:latin typeface="+mn-lt"/>
                  <a:ea typeface="+mn-ea"/>
                  <a:cs typeface="+mn-cs"/>
                </a:defRPr>
              </a:lvl5pPr>
              <a:lvl6pPr marL="2284946" algn="l" defTabSz="913982" rtl="0" eaLnBrk="1" latinLnBrk="0" hangingPunct="1">
                <a:defRPr sz="1800" kern="1200">
                  <a:solidFill>
                    <a:schemeClr val="tx1"/>
                  </a:solidFill>
                  <a:latin typeface="+mn-lt"/>
                  <a:ea typeface="+mn-ea"/>
                  <a:cs typeface="+mn-cs"/>
                </a:defRPr>
              </a:lvl6pPr>
              <a:lvl7pPr marL="2741946" algn="l" defTabSz="913982" rtl="0" eaLnBrk="1" latinLnBrk="0" hangingPunct="1">
                <a:defRPr sz="1800" kern="1200">
                  <a:solidFill>
                    <a:schemeClr val="tx1"/>
                  </a:solidFill>
                  <a:latin typeface="+mn-lt"/>
                  <a:ea typeface="+mn-ea"/>
                  <a:cs typeface="+mn-cs"/>
                </a:defRPr>
              </a:lvl7pPr>
              <a:lvl8pPr marL="3198932" algn="l" defTabSz="913982" rtl="0" eaLnBrk="1" latinLnBrk="0" hangingPunct="1">
                <a:defRPr sz="1800" kern="1200">
                  <a:solidFill>
                    <a:schemeClr val="tx1"/>
                  </a:solidFill>
                  <a:latin typeface="+mn-lt"/>
                  <a:ea typeface="+mn-ea"/>
                  <a:cs typeface="+mn-cs"/>
                </a:defRPr>
              </a:lvl8pPr>
              <a:lvl9pPr marL="3655921" algn="l" defTabSz="913982" rtl="0" eaLnBrk="1" latinLnBrk="0" hangingPunct="1">
                <a:defRPr sz="1800" kern="1200">
                  <a:solidFill>
                    <a:schemeClr val="tx1"/>
                  </a:solidFill>
                  <a:latin typeface="+mn-lt"/>
                  <a:ea typeface="+mn-ea"/>
                  <a:cs typeface="+mn-cs"/>
                </a:defRPr>
              </a:lvl9pPr>
            </a:lstStyle>
            <a:p>
              <a:pPr algn="ctr" defTabSz="571049">
                <a:defRPr/>
              </a:pPr>
              <a:endParaRPr lang="en-US" sz="500" b="1" kern="0" cap="all" dirty="0">
                <a:solidFill>
                  <a:srgbClr val="000000"/>
                </a:solidFill>
              </a:endParaRPr>
            </a:p>
          </p:txBody>
        </p:sp>
        <p:sp>
          <p:nvSpPr>
            <p:cNvPr id="504" name="Freeform 503"/>
            <p:cNvSpPr>
              <a:spLocks noEditPoints="1"/>
            </p:cNvSpPr>
            <p:nvPr/>
          </p:nvSpPr>
          <p:spPr bwMode="auto">
            <a:xfrm>
              <a:off x="8721165" y="1782709"/>
              <a:ext cx="191788" cy="239930"/>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3982" rtl="0" eaLnBrk="1" latinLnBrk="0" hangingPunct="1">
                <a:defRPr sz="1800" kern="1200">
                  <a:solidFill>
                    <a:schemeClr val="tx1"/>
                  </a:solidFill>
                  <a:latin typeface="+mn-lt"/>
                  <a:ea typeface="+mn-ea"/>
                  <a:cs typeface="+mn-cs"/>
                </a:defRPr>
              </a:lvl1pPr>
              <a:lvl2pPr marL="456991" algn="l" defTabSz="913982" rtl="0" eaLnBrk="1" latinLnBrk="0" hangingPunct="1">
                <a:defRPr sz="1800" kern="1200">
                  <a:solidFill>
                    <a:schemeClr val="tx1"/>
                  </a:solidFill>
                  <a:latin typeface="+mn-lt"/>
                  <a:ea typeface="+mn-ea"/>
                  <a:cs typeface="+mn-cs"/>
                </a:defRPr>
              </a:lvl2pPr>
              <a:lvl3pPr marL="913982" algn="l" defTabSz="913982" rtl="0" eaLnBrk="1" latinLnBrk="0" hangingPunct="1">
                <a:defRPr sz="1800" kern="1200">
                  <a:solidFill>
                    <a:schemeClr val="tx1"/>
                  </a:solidFill>
                  <a:latin typeface="+mn-lt"/>
                  <a:ea typeface="+mn-ea"/>
                  <a:cs typeface="+mn-cs"/>
                </a:defRPr>
              </a:lvl3pPr>
              <a:lvl4pPr marL="1370973" algn="l" defTabSz="913982" rtl="0" eaLnBrk="1" latinLnBrk="0" hangingPunct="1">
                <a:defRPr sz="1800" kern="1200">
                  <a:solidFill>
                    <a:schemeClr val="tx1"/>
                  </a:solidFill>
                  <a:latin typeface="+mn-lt"/>
                  <a:ea typeface="+mn-ea"/>
                  <a:cs typeface="+mn-cs"/>
                </a:defRPr>
              </a:lvl4pPr>
              <a:lvl5pPr marL="1827961" algn="l" defTabSz="913982" rtl="0" eaLnBrk="1" latinLnBrk="0" hangingPunct="1">
                <a:defRPr sz="1800" kern="1200">
                  <a:solidFill>
                    <a:schemeClr val="tx1"/>
                  </a:solidFill>
                  <a:latin typeface="+mn-lt"/>
                  <a:ea typeface="+mn-ea"/>
                  <a:cs typeface="+mn-cs"/>
                </a:defRPr>
              </a:lvl5pPr>
              <a:lvl6pPr marL="2284946" algn="l" defTabSz="913982" rtl="0" eaLnBrk="1" latinLnBrk="0" hangingPunct="1">
                <a:defRPr sz="1800" kern="1200">
                  <a:solidFill>
                    <a:schemeClr val="tx1"/>
                  </a:solidFill>
                  <a:latin typeface="+mn-lt"/>
                  <a:ea typeface="+mn-ea"/>
                  <a:cs typeface="+mn-cs"/>
                </a:defRPr>
              </a:lvl6pPr>
              <a:lvl7pPr marL="2741946" algn="l" defTabSz="913982" rtl="0" eaLnBrk="1" latinLnBrk="0" hangingPunct="1">
                <a:defRPr sz="1800" kern="1200">
                  <a:solidFill>
                    <a:schemeClr val="tx1"/>
                  </a:solidFill>
                  <a:latin typeface="+mn-lt"/>
                  <a:ea typeface="+mn-ea"/>
                  <a:cs typeface="+mn-cs"/>
                </a:defRPr>
              </a:lvl7pPr>
              <a:lvl8pPr marL="3198932" algn="l" defTabSz="913982" rtl="0" eaLnBrk="1" latinLnBrk="0" hangingPunct="1">
                <a:defRPr sz="1800" kern="1200">
                  <a:solidFill>
                    <a:schemeClr val="tx1"/>
                  </a:solidFill>
                  <a:latin typeface="+mn-lt"/>
                  <a:ea typeface="+mn-ea"/>
                  <a:cs typeface="+mn-cs"/>
                </a:defRPr>
              </a:lvl8pPr>
              <a:lvl9pPr marL="3655921" algn="l" defTabSz="913982" rtl="0" eaLnBrk="1" latinLnBrk="0" hangingPunct="1">
                <a:defRPr sz="1800" kern="1200">
                  <a:solidFill>
                    <a:schemeClr val="tx1"/>
                  </a:solidFill>
                  <a:latin typeface="+mn-lt"/>
                  <a:ea typeface="+mn-ea"/>
                  <a:cs typeface="+mn-cs"/>
                </a:defRPr>
              </a:lvl9pPr>
            </a:lstStyle>
            <a:p>
              <a:pPr algn="ctr" defTabSz="571049">
                <a:defRPr/>
              </a:pPr>
              <a:endParaRPr lang="en-US" sz="500" b="1" kern="0" cap="all" dirty="0">
                <a:solidFill>
                  <a:srgbClr val="000000"/>
                </a:solidFill>
              </a:endParaRPr>
            </a:p>
          </p:txBody>
        </p:sp>
      </p:grpSp>
      <p:sp>
        <p:nvSpPr>
          <p:cNvPr id="506" name="Freeform 505"/>
          <p:cNvSpPr/>
          <p:nvPr>
            <p:custDataLst>
              <p:tags r:id="rId1"/>
            </p:custDataLst>
          </p:nvPr>
        </p:nvSpPr>
        <p:spPr>
          <a:xfrm>
            <a:off x="4007338" y="1736123"/>
            <a:ext cx="283690" cy="255132"/>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a:defRPr/>
            </a:pPr>
            <a:endParaRPr lang="en-US" sz="1400" kern="0">
              <a:solidFill>
                <a:sysClr val="window" lastClr="FFFFFF"/>
              </a:solidFill>
              <a:latin typeface="Arial"/>
            </a:endParaRPr>
          </a:p>
        </p:txBody>
      </p:sp>
      <p:grpSp>
        <p:nvGrpSpPr>
          <p:cNvPr id="9" name="Group 8"/>
          <p:cNvGrpSpPr/>
          <p:nvPr/>
        </p:nvGrpSpPr>
        <p:grpSpPr>
          <a:xfrm>
            <a:off x="7732695" y="1724219"/>
            <a:ext cx="290830" cy="347390"/>
            <a:chOff x="7780995" y="1817060"/>
            <a:chExt cx="290830" cy="347390"/>
          </a:xfrm>
        </p:grpSpPr>
        <p:pic>
          <p:nvPicPr>
            <p:cNvPr id="507" name="Picture 50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black">
            <a:xfrm rot="2614426" flipH="1">
              <a:off x="7780995" y="1963990"/>
              <a:ext cx="123284" cy="200460"/>
            </a:xfrm>
            <a:prstGeom prst="rect">
              <a:avLst/>
            </a:prstGeom>
          </p:spPr>
        </p:pic>
        <p:sp>
          <p:nvSpPr>
            <p:cNvPr id="508" name="Freeform 61"/>
            <p:cNvSpPr>
              <a:spLocks/>
            </p:cNvSpPr>
            <p:nvPr/>
          </p:nvSpPr>
          <p:spPr bwMode="black">
            <a:xfrm rot="10800000">
              <a:off x="7894595" y="1817060"/>
              <a:ext cx="177230" cy="310258"/>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27" tIns="45713" rIns="91427" bIns="45713" numCol="1" anchor="t" anchorCtr="0" compatLnSpc="1">
              <a:prstTxWarp prst="textNoShape">
                <a:avLst/>
              </a:prstTxWarp>
            </a:bodyPr>
            <a:lstStyle/>
            <a:p>
              <a:pPr defTabSz="932563"/>
              <a:endParaRPr lang="en-US" sz="700" dirty="0">
                <a:solidFill>
                  <a:srgbClr val="FFFFFF"/>
                </a:solidFill>
              </a:endParaRPr>
            </a:p>
          </p:txBody>
        </p:sp>
        <p:sp>
          <p:nvSpPr>
            <p:cNvPr id="509" name="Freeform 508"/>
            <p:cNvSpPr/>
            <p:nvPr>
              <p:custDataLst>
                <p:tags r:id="rId2"/>
              </p:custDataLst>
            </p:nvPr>
          </p:nvSpPr>
          <p:spPr>
            <a:xfrm>
              <a:off x="7924382" y="1890820"/>
              <a:ext cx="117657" cy="145511"/>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a:defRPr/>
              </a:pPr>
              <a:endParaRPr lang="en-US" sz="1400" kern="0">
                <a:solidFill>
                  <a:sysClr val="window" lastClr="FFFFFF"/>
                </a:solidFill>
                <a:latin typeface="Arial"/>
              </a:endParaRPr>
            </a:p>
          </p:txBody>
        </p:sp>
      </p:grpSp>
      <p:grpSp>
        <p:nvGrpSpPr>
          <p:cNvPr id="14" name="Group 13"/>
          <p:cNvGrpSpPr/>
          <p:nvPr/>
        </p:nvGrpSpPr>
        <p:grpSpPr>
          <a:xfrm>
            <a:off x="5943600" y="2793787"/>
            <a:ext cx="187010" cy="281689"/>
            <a:chOff x="5416534" y="2897148"/>
            <a:chExt cx="233340" cy="351475"/>
          </a:xfrm>
        </p:grpSpPr>
        <p:grpSp>
          <p:nvGrpSpPr>
            <p:cNvPr id="510" name="Group 509"/>
            <p:cNvGrpSpPr/>
            <p:nvPr/>
          </p:nvGrpSpPr>
          <p:grpSpPr>
            <a:xfrm>
              <a:off x="5416534" y="2993910"/>
              <a:ext cx="181975" cy="254713"/>
              <a:chOff x="1447438" y="3993203"/>
              <a:chExt cx="656000" cy="1195540"/>
            </a:xfrm>
            <a:solidFill>
              <a:schemeClr val="bg1"/>
            </a:solidFill>
          </p:grpSpPr>
          <p:sp>
            <p:nvSpPr>
              <p:cNvPr id="511" name="Freeform 510"/>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512" name="Oval 511"/>
              <p:cNvSpPr/>
              <p:nvPr/>
            </p:nvSpPr>
            <p:spPr>
              <a:xfrm>
                <a:off x="1501819" y="4049582"/>
                <a:ext cx="532616" cy="237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grpSp>
        <p:sp>
          <p:nvSpPr>
            <p:cNvPr id="513" name="Freeform 36"/>
            <p:cNvSpPr>
              <a:spLocks/>
            </p:cNvSpPr>
            <p:nvPr/>
          </p:nvSpPr>
          <p:spPr bwMode="auto">
            <a:xfrm rot="4500000">
              <a:off x="5472203" y="2897657"/>
              <a:ext cx="178179" cy="177162"/>
            </a:xfrm>
            <a:custGeom>
              <a:avLst/>
              <a:gdLst/>
              <a:ahLst/>
              <a:cxnLst>
                <a:cxn ang="0">
                  <a:pos x="769" y="780"/>
                </a:cxn>
                <a:cxn ang="0">
                  <a:pos x="103" y="291"/>
                </a:cxn>
                <a:cxn ang="0">
                  <a:pos x="0" y="313"/>
                </a:cxn>
                <a:cxn ang="0">
                  <a:pos x="212" y="0"/>
                </a:cxn>
                <a:cxn ang="0">
                  <a:pos x="400" y="313"/>
                </a:cxn>
                <a:cxn ang="0">
                  <a:pos x="297" y="291"/>
                </a:cxn>
                <a:cxn ang="0">
                  <a:pos x="770" y="780"/>
                </a:cxn>
              </a:cxnLst>
              <a:rect l="0" t="0" r="r" b="b"/>
              <a:pathLst>
                <a:path w="770" h="781">
                  <a:moveTo>
                    <a:pt x="769" y="780"/>
                  </a:moveTo>
                  <a:cubicBezTo>
                    <a:pt x="20" y="781"/>
                    <a:pt x="103" y="291"/>
                    <a:pt x="103" y="291"/>
                  </a:cubicBezTo>
                  <a:cubicBezTo>
                    <a:pt x="0" y="313"/>
                    <a:pt x="0" y="313"/>
                    <a:pt x="0" y="313"/>
                  </a:cubicBezTo>
                  <a:cubicBezTo>
                    <a:pt x="212" y="0"/>
                    <a:pt x="212" y="0"/>
                    <a:pt x="212" y="0"/>
                  </a:cubicBezTo>
                  <a:cubicBezTo>
                    <a:pt x="305" y="207"/>
                    <a:pt x="400" y="313"/>
                    <a:pt x="400" y="313"/>
                  </a:cubicBezTo>
                  <a:cubicBezTo>
                    <a:pt x="297" y="291"/>
                    <a:pt x="297" y="291"/>
                    <a:pt x="297" y="291"/>
                  </a:cubicBezTo>
                  <a:cubicBezTo>
                    <a:pt x="297" y="291"/>
                    <a:pt x="228" y="688"/>
                    <a:pt x="770" y="78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rgbClr val="000000"/>
                </a:solidFill>
              </a:endParaRPr>
            </a:p>
          </p:txBody>
        </p:sp>
      </p:grpSp>
      <p:grpSp>
        <p:nvGrpSpPr>
          <p:cNvPr id="13" name="Group 12"/>
          <p:cNvGrpSpPr/>
          <p:nvPr/>
        </p:nvGrpSpPr>
        <p:grpSpPr>
          <a:xfrm>
            <a:off x="7196890" y="2814071"/>
            <a:ext cx="485762" cy="204732"/>
            <a:chOff x="7039287" y="2942539"/>
            <a:chExt cx="572161" cy="241146"/>
          </a:xfrm>
        </p:grpSpPr>
        <p:sp>
          <p:nvSpPr>
            <p:cNvPr id="514" name="Freeform 30"/>
            <p:cNvSpPr>
              <a:spLocks noEditPoints="1"/>
            </p:cNvSpPr>
            <p:nvPr/>
          </p:nvSpPr>
          <p:spPr bwMode="auto">
            <a:xfrm>
              <a:off x="7039287" y="2942539"/>
              <a:ext cx="185044" cy="241146"/>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184"/>
              <a:endParaRPr lang="en-US" sz="1400">
                <a:solidFill>
                  <a:srgbClr val="000000"/>
                </a:solidFill>
              </a:endParaRPr>
            </a:p>
          </p:txBody>
        </p:sp>
        <p:sp>
          <p:nvSpPr>
            <p:cNvPr id="515" name="Freeform 30"/>
            <p:cNvSpPr>
              <a:spLocks noEditPoints="1"/>
            </p:cNvSpPr>
            <p:nvPr/>
          </p:nvSpPr>
          <p:spPr bwMode="auto">
            <a:xfrm>
              <a:off x="7426404" y="2942539"/>
              <a:ext cx="185044" cy="241146"/>
            </a:xfrm>
            <a:custGeom>
              <a:avLst/>
              <a:gdLst>
                <a:gd name="T0" fmla="*/ 57 w 290"/>
                <a:gd name="T1" fmla="*/ 95 h 369"/>
                <a:gd name="T2" fmla="*/ 222 w 290"/>
                <a:gd name="T3" fmla="*/ 95 h 369"/>
                <a:gd name="T4" fmla="*/ 222 w 290"/>
                <a:gd name="T5" fmla="*/ 108 h 369"/>
                <a:gd name="T6" fmla="*/ 57 w 290"/>
                <a:gd name="T7" fmla="*/ 108 h 369"/>
                <a:gd name="T8" fmla="*/ 57 w 290"/>
                <a:gd name="T9" fmla="*/ 95 h 369"/>
                <a:gd name="T10" fmla="*/ 57 w 290"/>
                <a:gd name="T11" fmla="*/ 150 h 369"/>
                <a:gd name="T12" fmla="*/ 222 w 290"/>
                <a:gd name="T13" fmla="*/ 150 h 369"/>
                <a:gd name="T14" fmla="*/ 222 w 290"/>
                <a:gd name="T15" fmla="*/ 139 h 369"/>
                <a:gd name="T16" fmla="*/ 57 w 290"/>
                <a:gd name="T17" fmla="*/ 139 h 369"/>
                <a:gd name="T18" fmla="*/ 57 w 290"/>
                <a:gd name="T19" fmla="*/ 150 h 369"/>
                <a:gd name="T20" fmla="*/ 57 w 290"/>
                <a:gd name="T21" fmla="*/ 194 h 369"/>
                <a:gd name="T22" fmla="*/ 222 w 290"/>
                <a:gd name="T23" fmla="*/ 194 h 369"/>
                <a:gd name="T24" fmla="*/ 222 w 290"/>
                <a:gd name="T25" fmla="*/ 181 h 369"/>
                <a:gd name="T26" fmla="*/ 57 w 290"/>
                <a:gd name="T27" fmla="*/ 181 h 369"/>
                <a:gd name="T28" fmla="*/ 57 w 290"/>
                <a:gd name="T29" fmla="*/ 194 h 369"/>
                <a:gd name="T30" fmla="*/ 57 w 290"/>
                <a:gd name="T31" fmla="*/ 236 h 369"/>
                <a:gd name="T32" fmla="*/ 222 w 290"/>
                <a:gd name="T33" fmla="*/ 236 h 369"/>
                <a:gd name="T34" fmla="*/ 222 w 290"/>
                <a:gd name="T35" fmla="*/ 223 h 369"/>
                <a:gd name="T36" fmla="*/ 57 w 290"/>
                <a:gd name="T37" fmla="*/ 223 h 369"/>
                <a:gd name="T38" fmla="*/ 57 w 290"/>
                <a:gd name="T39" fmla="*/ 236 h 369"/>
                <a:gd name="T40" fmla="*/ 290 w 290"/>
                <a:gd name="T41" fmla="*/ 90 h 369"/>
                <a:gd name="T42" fmla="*/ 290 w 290"/>
                <a:gd name="T43" fmla="*/ 369 h 369"/>
                <a:gd name="T44" fmla="*/ 0 w 290"/>
                <a:gd name="T45" fmla="*/ 369 h 369"/>
                <a:gd name="T46" fmla="*/ 0 w 290"/>
                <a:gd name="T47" fmla="*/ 1 h 369"/>
                <a:gd name="T48" fmla="*/ 216 w 290"/>
                <a:gd name="T49" fmla="*/ 1 h 369"/>
                <a:gd name="T50" fmla="*/ 216 w 290"/>
                <a:gd name="T51" fmla="*/ 0 h 369"/>
                <a:gd name="T52" fmla="*/ 290 w 290"/>
                <a:gd name="T53" fmla="*/ 90 h 369"/>
                <a:gd name="T54" fmla="*/ 271 w 290"/>
                <a:gd name="T55" fmla="*/ 79 h 369"/>
                <a:gd name="T56" fmla="*/ 214 w 290"/>
                <a:gd name="T57" fmla="*/ 79 h 369"/>
                <a:gd name="T58" fmla="*/ 216 w 290"/>
                <a:gd name="T59" fmla="*/ 21 h 369"/>
                <a:gd name="T60" fmla="*/ 20 w 290"/>
                <a:gd name="T61" fmla="*/ 21 h 369"/>
                <a:gd name="T62" fmla="*/ 20 w 290"/>
                <a:gd name="T63" fmla="*/ 349 h 369"/>
                <a:gd name="T64" fmla="*/ 271 w 290"/>
                <a:gd name="T65" fmla="*/ 349 h 369"/>
                <a:gd name="T66" fmla="*/ 271 w 290"/>
                <a:gd name="T67" fmla="*/ 7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369">
                  <a:moveTo>
                    <a:pt x="57" y="95"/>
                  </a:moveTo>
                  <a:lnTo>
                    <a:pt x="222" y="95"/>
                  </a:lnTo>
                  <a:lnTo>
                    <a:pt x="222" y="108"/>
                  </a:lnTo>
                  <a:lnTo>
                    <a:pt x="57" y="108"/>
                  </a:lnTo>
                  <a:lnTo>
                    <a:pt x="57" y="95"/>
                  </a:lnTo>
                  <a:close/>
                  <a:moveTo>
                    <a:pt x="57" y="150"/>
                  </a:moveTo>
                  <a:lnTo>
                    <a:pt x="222" y="150"/>
                  </a:lnTo>
                  <a:lnTo>
                    <a:pt x="222" y="139"/>
                  </a:lnTo>
                  <a:lnTo>
                    <a:pt x="57" y="139"/>
                  </a:lnTo>
                  <a:lnTo>
                    <a:pt x="57" y="150"/>
                  </a:lnTo>
                  <a:close/>
                  <a:moveTo>
                    <a:pt x="57" y="194"/>
                  </a:moveTo>
                  <a:lnTo>
                    <a:pt x="222" y="194"/>
                  </a:lnTo>
                  <a:lnTo>
                    <a:pt x="222" y="181"/>
                  </a:lnTo>
                  <a:lnTo>
                    <a:pt x="57" y="181"/>
                  </a:lnTo>
                  <a:lnTo>
                    <a:pt x="57" y="194"/>
                  </a:lnTo>
                  <a:close/>
                  <a:moveTo>
                    <a:pt x="57" y="236"/>
                  </a:moveTo>
                  <a:lnTo>
                    <a:pt x="222" y="236"/>
                  </a:lnTo>
                  <a:lnTo>
                    <a:pt x="222" y="223"/>
                  </a:lnTo>
                  <a:lnTo>
                    <a:pt x="57" y="223"/>
                  </a:lnTo>
                  <a:lnTo>
                    <a:pt x="57" y="236"/>
                  </a:lnTo>
                  <a:close/>
                  <a:moveTo>
                    <a:pt x="290" y="90"/>
                  </a:moveTo>
                  <a:lnTo>
                    <a:pt x="290" y="369"/>
                  </a:lnTo>
                  <a:lnTo>
                    <a:pt x="0" y="369"/>
                  </a:lnTo>
                  <a:lnTo>
                    <a:pt x="0" y="1"/>
                  </a:lnTo>
                  <a:lnTo>
                    <a:pt x="216" y="1"/>
                  </a:lnTo>
                  <a:lnTo>
                    <a:pt x="216" y="0"/>
                  </a:lnTo>
                  <a:lnTo>
                    <a:pt x="290" y="90"/>
                  </a:lnTo>
                  <a:close/>
                  <a:moveTo>
                    <a:pt x="271" y="79"/>
                  </a:moveTo>
                  <a:lnTo>
                    <a:pt x="214" y="79"/>
                  </a:lnTo>
                  <a:lnTo>
                    <a:pt x="216" y="21"/>
                  </a:lnTo>
                  <a:lnTo>
                    <a:pt x="20" y="21"/>
                  </a:lnTo>
                  <a:lnTo>
                    <a:pt x="20" y="349"/>
                  </a:lnTo>
                  <a:lnTo>
                    <a:pt x="271" y="349"/>
                  </a:lnTo>
                  <a:lnTo>
                    <a:pt x="271" y="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184"/>
              <a:endParaRPr lang="en-US" sz="1400">
                <a:solidFill>
                  <a:srgbClr val="000000"/>
                </a:solidFill>
              </a:endParaRPr>
            </a:p>
          </p:txBody>
        </p:sp>
        <p:sp>
          <p:nvSpPr>
            <p:cNvPr id="516" name="Freeform 26"/>
            <p:cNvSpPr>
              <a:spLocks/>
            </p:cNvSpPr>
            <p:nvPr/>
          </p:nvSpPr>
          <p:spPr bwMode="auto">
            <a:xfrm>
              <a:off x="7350441" y="3010650"/>
              <a:ext cx="49619" cy="9154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84"/>
              <a:endParaRPr lang="en-US" sz="1400">
                <a:solidFill>
                  <a:srgbClr val="000000"/>
                </a:solidFill>
              </a:endParaRPr>
            </a:p>
          </p:txBody>
        </p:sp>
        <p:sp>
          <p:nvSpPr>
            <p:cNvPr id="517" name="Freeform 26"/>
            <p:cNvSpPr>
              <a:spLocks/>
            </p:cNvSpPr>
            <p:nvPr/>
          </p:nvSpPr>
          <p:spPr bwMode="auto">
            <a:xfrm flipH="1">
              <a:off x="7250044" y="3009122"/>
              <a:ext cx="49619" cy="91545"/>
            </a:xfrm>
            <a:custGeom>
              <a:avLst/>
              <a:gdLst>
                <a:gd name="T0" fmla="*/ 66 w 68"/>
                <a:gd name="T1" fmla="*/ 57 h 123"/>
                <a:gd name="T2" fmla="*/ 12 w 68"/>
                <a:gd name="T3" fmla="*/ 2 h 123"/>
                <a:gd name="T4" fmla="*/ 4 w 68"/>
                <a:gd name="T5" fmla="*/ 1 h 123"/>
                <a:gd name="T6" fmla="*/ 0 w 68"/>
                <a:gd name="T7" fmla="*/ 7 h 123"/>
                <a:gd name="T8" fmla="*/ 0 w 68"/>
                <a:gd name="T9" fmla="*/ 116 h 123"/>
                <a:gd name="T10" fmla="*/ 4 w 68"/>
                <a:gd name="T11" fmla="*/ 123 h 123"/>
                <a:gd name="T12" fmla="*/ 7 w 68"/>
                <a:gd name="T13" fmla="*/ 123 h 123"/>
                <a:gd name="T14" fmla="*/ 12 w 68"/>
                <a:gd name="T15" fmla="*/ 121 h 123"/>
                <a:gd name="T16" fmla="*/ 66 w 68"/>
                <a:gd name="T17" fmla="*/ 66 h 123"/>
                <a:gd name="T18" fmla="*/ 68 w 68"/>
                <a:gd name="T19" fmla="*/ 62 h 123"/>
                <a:gd name="T20" fmla="*/ 66 w 68"/>
                <a:gd name="T21"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23">
                  <a:moveTo>
                    <a:pt x="66" y="57"/>
                  </a:moveTo>
                  <a:cubicBezTo>
                    <a:pt x="12" y="2"/>
                    <a:pt x="12" y="2"/>
                    <a:pt x="12" y="2"/>
                  </a:cubicBezTo>
                  <a:cubicBezTo>
                    <a:pt x="10" y="0"/>
                    <a:pt x="7" y="0"/>
                    <a:pt x="4" y="1"/>
                  </a:cubicBezTo>
                  <a:cubicBezTo>
                    <a:pt x="2" y="2"/>
                    <a:pt x="0" y="4"/>
                    <a:pt x="0" y="7"/>
                  </a:cubicBezTo>
                  <a:cubicBezTo>
                    <a:pt x="0" y="116"/>
                    <a:pt x="0" y="116"/>
                    <a:pt x="0" y="116"/>
                  </a:cubicBezTo>
                  <a:cubicBezTo>
                    <a:pt x="0" y="119"/>
                    <a:pt x="2" y="122"/>
                    <a:pt x="4" y="123"/>
                  </a:cubicBezTo>
                  <a:cubicBezTo>
                    <a:pt x="5" y="123"/>
                    <a:pt x="6" y="123"/>
                    <a:pt x="7" y="123"/>
                  </a:cubicBezTo>
                  <a:cubicBezTo>
                    <a:pt x="9" y="123"/>
                    <a:pt x="10" y="123"/>
                    <a:pt x="12" y="121"/>
                  </a:cubicBezTo>
                  <a:cubicBezTo>
                    <a:pt x="66" y="66"/>
                    <a:pt x="66" y="66"/>
                    <a:pt x="66" y="66"/>
                  </a:cubicBezTo>
                  <a:cubicBezTo>
                    <a:pt x="68" y="65"/>
                    <a:pt x="68" y="63"/>
                    <a:pt x="68" y="62"/>
                  </a:cubicBezTo>
                  <a:cubicBezTo>
                    <a:pt x="68" y="60"/>
                    <a:pt x="68" y="58"/>
                    <a:pt x="66"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84"/>
              <a:endParaRPr lang="en-US" sz="1400">
                <a:solidFill>
                  <a:srgbClr val="000000"/>
                </a:solidFill>
              </a:endParaRPr>
            </a:p>
          </p:txBody>
        </p:sp>
      </p:grpSp>
      <p:grpSp>
        <p:nvGrpSpPr>
          <p:cNvPr id="11" name="Group 10"/>
          <p:cNvGrpSpPr/>
          <p:nvPr/>
        </p:nvGrpSpPr>
        <p:grpSpPr>
          <a:xfrm>
            <a:off x="8851744" y="2816258"/>
            <a:ext cx="405022" cy="260538"/>
            <a:chOff x="8636573" y="2929170"/>
            <a:chExt cx="405022" cy="260538"/>
          </a:xfrm>
        </p:grpSpPr>
        <p:sp>
          <p:nvSpPr>
            <p:cNvPr id="522" name="Freeform 151"/>
            <p:cNvSpPr>
              <a:spLocks/>
            </p:cNvSpPr>
            <p:nvPr/>
          </p:nvSpPr>
          <p:spPr bwMode="auto">
            <a:xfrm>
              <a:off x="8636573" y="2985190"/>
              <a:ext cx="405022" cy="148942"/>
            </a:xfrm>
            <a:custGeom>
              <a:avLst/>
              <a:gdLst>
                <a:gd name="T0" fmla="*/ 273 w 395"/>
                <a:gd name="T1" fmla="*/ 1 h 142"/>
                <a:gd name="T2" fmla="*/ 277 w 395"/>
                <a:gd name="T3" fmla="*/ 6 h 142"/>
                <a:gd name="T4" fmla="*/ 290 w 395"/>
                <a:gd name="T5" fmla="*/ 20 h 142"/>
                <a:gd name="T6" fmla="*/ 376 w 395"/>
                <a:gd name="T7" fmla="*/ 68 h 142"/>
                <a:gd name="T8" fmla="*/ 197 w 395"/>
                <a:gd name="T9" fmla="*/ 123 h 142"/>
                <a:gd name="T10" fmla="*/ 18 w 395"/>
                <a:gd name="T11" fmla="*/ 68 h 142"/>
                <a:gd name="T12" fmla="*/ 112 w 395"/>
                <a:gd name="T13" fmla="*/ 19 h 142"/>
                <a:gd name="T14" fmla="*/ 112 w 395"/>
                <a:gd name="T15" fmla="*/ 0 h 142"/>
                <a:gd name="T16" fmla="*/ 0 w 395"/>
                <a:gd name="T17" fmla="*/ 68 h 142"/>
                <a:gd name="T18" fmla="*/ 197 w 395"/>
                <a:gd name="T19" fmla="*/ 142 h 142"/>
                <a:gd name="T20" fmla="*/ 395 w 395"/>
                <a:gd name="T21" fmla="*/ 68 h 142"/>
                <a:gd name="T22" fmla="*/ 273 w 395"/>
                <a:gd name="T23" fmla="*/ 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 h="142">
                  <a:moveTo>
                    <a:pt x="273" y="1"/>
                  </a:moveTo>
                  <a:cubicBezTo>
                    <a:pt x="277" y="6"/>
                    <a:pt x="277" y="6"/>
                    <a:pt x="277" y="6"/>
                  </a:cubicBezTo>
                  <a:cubicBezTo>
                    <a:pt x="290" y="20"/>
                    <a:pt x="290" y="20"/>
                    <a:pt x="290" y="20"/>
                  </a:cubicBezTo>
                  <a:cubicBezTo>
                    <a:pt x="343" y="31"/>
                    <a:pt x="376" y="49"/>
                    <a:pt x="376" y="68"/>
                  </a:cubicBezTo>
                  <a:cubicBezTo>
                    <a:pt x="376" y="94"/>
                    <a:pt x="303" y="123"/>
                    <a:pt x="197" y="123"/>
                  </a:cubicBezTo>
                  <a:cubicBezTo>
                    <a:pt x="92" y="123"/>
                    <a:pt x="18" y="94"/>
                    <a:pt x="18" y="68"/>
                  </a:cubicBezTo>
                  <a:cubicBezTo>
                    <a:pt x="18" y="48"/>
                    <a:pt x="56" y="29"/>
                    <a:pt x="112" y="19"/>
                  </a:cubicBezTo>
                  <a:cubicBezTo>
                    <a:pt x="112" y="0"/>
                    <a:pt x="112" y="0"/>
                    <a:pt x="112" y="0"/>
                  </a:cubicBezTo>
                  <a:cubicBezTo>
                    <a:pt x="42" y="12"/>
                    <a:pt x="0" y="37"/>
                    <a:pt x="0" y="68"/>
                  </a:cubicBezTo>
                  <a:cubicBezTo>
                    <a:pt x="0" y="116"/>
                    <a:pt x="102" y="142"/>
                    <a:pt x="197" y="142"/>
                  </a:cubicBezTo>
                  <a:cubicBezTo>
                    <a:pt x="293" y="142"/>
                    <a:pt x="395" y="116"/>
                    <a:pt x="395" y="68"/>
                  </a:cubicBezTo>
                  <a:cubicBezTo>
                    <a:pt x="395" y="34"/>
                    <a:pt x="332" y="12"/>
                    <a:pt x="27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400">
                <a:solidFill>
                  <a:srgbClr val="000000"/>
                </a:solidFill>
              </a:endParaRPr>
            </a:p>
          </p:txBody>
        </p:sp>
        <p:sp>
          <p:nvSpPr>
            <p:cNvPr id="523" name="Freeform 152"/>
            <p:cNvSpPr>
              <a:spLocks/>
            </p:cNvSpPr>
            <p:nvPr/>
          </p:nvSpPr>
          <p:spPr bwMode="auto">
            <a:xfrm>
              <a:off x="8747270" y="3144803"/>
              <a:ext cx="204030" cy="44905"/>
            </a:xfrm>
            <a:custGeom>
              <a:avLst/>
              <a:gdLst>
                <a:gd name="T0" fmla="*/ 89 w 199"/>
                <a:gd name="T1" fmla="*/ 12 h 43"/>
                <a:gd name="T2" fmla="*/ 0 w 199"/>
                <a:gd name="T3" fmla="*/ 4 h 43"/>
                <a:gd name="T4" fmla="*/ 0 w 199"/>
                <a:gd name="T5" fmla="*/ 19 h 43"/>
                <a:gd name="T6" fmla="*/ 24 w 199"/>
                <a:gd name="T7" fmla="*/ 43 h 43"/>
                <a:gd name="T8" fmla="*/ 175 w 199"/>
                <a:gd name="T9" fmla="*/ 43 h 43"/>
                <a:gd name="T10" fmla="*/ 199 w 199"/>
                <a:gd name="T11" fmla="*/ 19 h 43"/>
                <a:gd name="T12" fmla="*/ 199 w 199"/>
                <a:gd name="T13" fmla="*/ 0 h 43"/>
                <a:gd name="T14" fmla="*/ 89 w 199"/>
                <a:gd name="T15" fmla="*/ 1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43">
                  <a:moveTo>
                    <a:pt x="89" y="12"/>
                  </a:moveTo>
                  <a:cubicBezTo>
                    <a:pt x="59" y="12"/>
                    <a:pt x="28" y="9"/>
                    <a:pt x="0" y="4"/>
                  </a:cubicBezTo>
                  <a:cubicBezTo>
                    <a:pt x="0" y="19"/>
                    <a:pt x="0" y="19"/>
                    <a:pt x="0" y="19"/>
                  </a:cubicBezTo>
                  <a:cubicBezTo>
                    <a:pt x="0" y="31"/>
                    <a:pt x="12" y="43"/>
                    <a:pt x="24" y="43"/>
                  </a:cubicBezTo>
                  <a:cubicBezTo>
                    <a:pt x="175" y="43"/>
                    <a:pt x="175" y="43"/>
                    <a:pt x="175" y="43"/>
                  </a:cubicBezTo>
                  <a:cubicBezTo>
                    <a:pt x="187" y="43"/>
                    <a:pt x="199" y="31"/>
                    <a:pt x="199" y="19"/>
                  </a:cubicBezTo>
                  <a:cubicBezTo>
                    <a:pt x="199" y="13"/>
                    <a:pt x="199" y="6"/>
                    <a:pt x="199" y="0"/>
                  </a:cubicBezTo>
                  <a:cubicBezTo>
                    <a:pt x="166" y="8"/>
                    <a:pt x="128" y="12"/>
                    <a:pt x="89"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400">
                <a:solidFill>
                  <a:srgbClr val="000000"/>
                </a:solidFill>
              </a:endParaRPr>
            </a:p>
          </p:txBody>
        </p:sp>
        <p:sp>
          <p:nvSpPr>
            <p:cNvPr id="524" name="Freeform 153"/>
            <p:cNvSpPr>
              <a:spLocks/>
            </p:cNvSpPr>
            <p:nvPr/>
          </p:nvSpPr>
          <p:spPr bwMode="auto">
            <a:xfrm>
              <a:off x="8747270" y="3108790"/>
              <a:ext cx="204030" cy="17784"/>
            </a:xfrm>
            <a:custGeom>
              <a:avLst/>
              <a:gdLst>
                <a:gd name="T0" fmla="*/ 89 w 199"/>
                <a:gd name="T1" fmla="*/ 12 h 17"/>
                <a:gd name="T2" fmla="*/ 0 w 199"/>
                <a:gd name="T3" fmla="*/ 4 h 17"/>
                <a:gd name="T4" fmla="*/ 0 w 199"/>
                <a:gd name="T5" fmla="*/ 9 h 17"/>
                <a:gd name="T6" fmla="*/ 89 w 199"/>
                <a:gd name="T7" fmla="*/ 17 h 17"/>
                <a:gd name="T8" fmla="*/ 199 w 199"/>
                <a:gd name="T9" fmla="*/ 5 h 17"/>
                <a:gd name="T10" fmla="*/ 199 w 199"/>
                <a:gd name="T11" fmla="*/ 0 h 17"/>
                <a:gd name="T12" fmla="*/ 89 w 199"/>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199" h="17">
                  <a:moveTo>
                    <a:pt x="89" y="12"/>
                  </a:moveTo>
                  <a:cubicBezTo>
                    <a:pt x="57" y="12"/>
                    <a:pt x="26" y="9"/>
                    <a:pt x="0" y="4"/>
                  </a:cubicBezTo>
                  <a:cubicBezTo>
                    <a:pt x="0" y="6"/>
                    <a:pt x="0" y="8"/>
                    <a:pt x="0" y="9"/>
                  </a:cubicBezTo>
                  <a:cubicBezTo>
                    <a:pt x="28" y="14"/>
                    <a:pt x="59" y="17"/>
                    <a:pt x="89" y="17"/>
                  </a:cubicBezTo>
                  <a:cubicBezTo>
                    <a:pt x="128" y="17"/>
                    <a:pt x="167" y="13"/>
                    <a:pt x="199" y="5"/>
                  </a:cubicBezTo>
                  <a:cubicBezTo>
                    <a:pt x="199" y="3"/>
                    <a:pt x="199" y="2"/>
                    <a:pt x="199" y="0"/>
                  </a:cubicBezTo>
                  <a:cubicBezTo>
                    <a:pt x="168" y="8"/>
                    <a:pt x="131" y="12"/>
                    <a:pt x="89"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400">
                <a:solidFill>
                  <a:srgbClr val="000000"/>
                </a:solidFill>
              </a:endParaRPr>
            </a:p>
          </p:txBody>
        </p:sp>
        <p:sp>
          <p:nvSpPr>
            <p:cNvPr id="525" name="Freeform 154"/>
            <p:cNvSpPr>
              <a:spLocks noEditPoints="1"/>
            </p:cNvSpPr>
            <p:nvPr/>
          </p:nvSpPr>
          <p:spPr bwMode="auto">
            <a:xfrm>
              <a:off x="8747270" y="2929170"/>
              <a:ext cx="204030" cy="162725"/>
            </a:xfrm>
            <a:custGeom>
              <a:avLst/>
              <a:gdLst>
                <a:gd name="T0" fmla="*/ 0 w 199"/>
                <a:gd name="T1" fmla="*/ 146 h 155"/>
                <a:gd name="T2" fmla="*/ 89 w 199"/>
                <a:gd name="T3" fmla="*/ 155 h 155"/>
                <a:gd name="T4" fmla="*/ 199 w 199"/>
                <a:gd name="T5" fmla="*/ 142 h 155"/>
                <a:gd name="T6" fmla="*/ 199 w 199"/>
                <a:gd name="T7" fmla="*/ 84 h 155"/>
                <a:gd name="T8" fmla="*/ 191 w 199"/>
                <a:gd name="T9" fmla="*/ 68 h 155"/>
                <a:gd name="T10" fmla="*/ 131 w 199"/>
                <a:gd name="T11" fmla="*/ 8 h 155"/>
                <a:gd name="T12" fmla="*/ 111 w 199"/>
                <a:gd name="T13" fmla="*/ 0 h 155"/>
                <a:gd name="T14" fmla="*/ 24 w 199"/>
                <a:gd name="T15" fmla="*/ 0 h 155"/>
                <a:gd name="T16" fmla="*/ 0 w 199"/>
                <a:gd name="T17" fmla="*/ 20 h 155"/>
                <a:gd name="T18" fmla="*/ 0 w 199"/>
                <a:gd name="T19" fmla="*/ 32 h 155"/>
                <a:gd name="T20" fmla="*/ 0 w 199"/>
                <a:gd name="T21" fmla="*/ 146 h 155"/>
                <a:gd name="T22" fmla="*/ 111 w 199"/>
                <a:gd name="T23" fmla="*/ 20 h 155"/>
                <a:gd name="T24" fmla="*/ 175 w 199"/>
                <a:gd name="T25" fmla="*/ 84 h 155"/>
                <a:gd name="T26" fmla="*/ 111 w 199"/>
                <a:gd name="T27" fmla="*/ 84 h 155"/>
                <a:gd name="T28" fmla="*/ 111 w 199"/>
                <a:gd name="T29" fmla="*/ 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155">
                  <a:moveTo>
                    <a:pt x="0" y="146"/>
                  </a:moveTo>
                  <a:cubicBezTo>
                    <a:pt x="24" y="151"/>
                    <a:pt x="54" y="155"/>
                    <a:pt x="89" y="155"/>
                  </a:cubicBezTo>
                  <a:cubicBezTo>
                    <a:pt x="136" y="155"/>
                    <a:pt x="173" y="149"/>
                    <a:pt x="199" y="142"/>
                  </a:cubicBezTo>
                  <a:cubicBezTo>
                    <a:pt x="199" y="84"/>
                    <a:pt x="199" y="84"/>
                    <a:pt x="199" y="84"/>
                  </a:cubicBezTo>
                  <a:cubicBezTo>
                    <a:pt x="199" y="84"/>
                    <a:pt x="198" y="73"/>
                    <a:pt x="191" y="68"/>
                  </a:cubicBezTo>
                  <a:cubicBezTo>
                    <a:pt x="131" y="8"/>
                    <a:pt x="131" y="8"/>
                    <a:pt x="131" y="8"/>
                  </a:cubicBezTo>
                  <a:cubicBezTo>
                    <a:pt x="124" y="0"/>
                    <a:pt x="119" y="0"/>
                    <a:pt x="111" y="0"/>
                  </a:cubicBezTo>
                  <a:cubicBezTo>
                    <a:pt x="24" y="0"/>
                    <a:pt x="24" y="0"/>
                    <a:pt x="24" y="0"/>
                  </a:cubicBezTo>
                  <a:cubicBezTo>
                    <a:pt x="12" y="0"/>
                    <a:pt x="0" y="8"/>
                    <a:pt x="0" y="20"/>
                  </a:cubicBezTo>
                  <a:cubicBezTo>
                    <a:pt x="0" y="24"/>
                    <a:pt x="0" y="28"/>
                    <a:pt x="0" y="32"/>
                  </a:cubicBezTo>
                  <a:cubicBezTo>
                    <a:pt x="0" y="32"/>
                    <a:pt x="0" y="132"/>
                    <a:pt x="0" y="146"/>
                  </a:cubicBezTo>
                  <a:close/>
                  <a:moveTo>
                    <a:pt x="111" y="20"/>
                  </a:moveTo>
                  <a:cubicBezTo>
                    <a:pt x="175" y="84"/>
                    <a:pt x="175" y="84"/>
                    <a:pt x="175" y="84"/>
                  </a:cubicBezTo>
                  <a:cubicBezTo>
                    <a:pt x="111" y="84"/>
                    <a:pt x="111" y="84"/>
                    <a:pt x="111" y="84"/>
                  </a:cubicBezTo>
                  <a:lnTo>
                    <a:pt x="111"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400">
                <a:solidFill>
                  <a:srgbClr val="000000"/>
                </a:solidFill>
              </a:endParaRPr>
            </a:p>
          </p:txBody>
        </p:sp>
      </p:grpSp>
      <p:grpSp>
        <p:nvGrpSpPr>
          <p:cNvPr id="526" name="Group 525"/>
          <p:cNvGrpSpPr/>
          <p:nvPr/>
        </p:nvGrpSpPr>
        <p:grpSpPr>
          <a:xfrm>
            <a:off x="4412961" y="2787262"/>
            <a:ext cx="149807" cy="301066"/>
            <a:chOff x="3804619" y="2932325"/>
            <a:chExt cx="169656" cy="340956"/>
          </a:xfrm>
        </p:grpSpPr>
        <p:grpSp>
          <p:nvGrpSpPr>
            <p:cNvPr id="527" name="Group 526"/>
            <p:cNvGrpSpPr/>
            <p:nvPr/>
          </p:nvGrpSpPr>
          <p:grpSpPr>
            <a:xfrm>
              <a:off x="3804619" y="3035812"/>
              <a:ext cx="169656" cy="237469"/>
              <a:chOff x="1447438" y="3993203"/>
              <a:chExt cx="656000" cy="1195540"/>
            </a:xfrm>
          </p:grpSpPr>
          <p:sp>
            <p:nvSpPr>
              <p:cNvPr id="529" name="Freeform 528"/>
              <p:cNvSpPr/>
              <p:nvPr/>
            </p:nvSpPr>
            <p:spPr>
              <a:xfrm>
                <a:off x="1447438" y="3993203"/>
                <a:ext cx="656000" cy="119554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530" name="Oval 529"/>
              <p:cNvSpPr/>
              <p:nvPr/>
            </p:nvSpPr>
            <p:spPr>
              <a:xfrm>
                <a:off x="1501819" y="4049582"/>
                <a:ext cx="532616" cy="237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grpSp>
        <p:sp>
          <p:nvSpPr>
            <p:cNvPr id="528" name="Down Arrow 527"/>
            <p:cNvSpPr/>
            <p:nvPr/>
          </p:nvSpPr>
          <p:spPr bwMode="auto">
            <a:xfrm>
              <a:off x="3820279" y="2932325"/>
              <a:ext cx="134553" cy="140801"/>
            </a:xfrm>
            <a:prstGeom prst="downArrow">
              <a:avLst>
                <a:gd name="adj1" fmla="val 34740"/>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8" name="Group 27"/>
          <p:cNvGrpSpPr/>
          <p:nvPr/>
        </p:nvGrpSpPr>
        <p:grpSpPr>
          <a:xfrm>
            <a:off x="3214311" y="3780116"/>
            <a:ext cx="3108960" cy="2895601"/>
            <a:chOff x="3143016" y="3802062"/>
            <a:chExt cx="3108960" cy="2895601"/>
          </a:xfrm>
        </p:grpSpPr>
        <p:grpSp>
          <p:nvGrpSpPr>
            <p:cNvPr id="374" name="Group 373"/>
            <p:cNvGrpSpPr/>
            <p:nvPr/>
          </p:nvGrpSpPr>
          <p:grpSpPr>
            <a:xfrm>
              <a:off x="3143016" y="5283200"/>
              <a:ext cx="3108960" cy="1414463"/>
              <a:chOff x="4942649" y="5283200"/>
              <a:chExt cx="3108960" cy="1414463"/>
            </a:xfrm>
          </p:grpSpPr>
          <p:sp>
            <p:nvSpPr>
              <p:cNvPr id="375" name="Rectangle 374">
                <a:hlinkClick r:id="" action="ppaction://noaction"/>
              </p:cNvPr>
              <p:cNvSpPr/>
              <p:nvPr/>
            </p:nvSpPr>
            <p:spPr bwMode="auto">
              <a:xfrm>
                <a:off x="4942649" y="5283200"/>
                <a:ext cx="3108960" cy="1414463"/>
              </a:xfrm>
              <a:prstGeom prst="rect">
                <a:avLst/>
              </a:prstGeom>
              <a:solidFill>
                <a:schemeClr val="tx2"/>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Data sources</a:t>
                </a:r>
              </a:p>
            </p:txBody>
          </p:sp>
          <p:grpSp>
            <p:nvGrpSpPr>
              <p:cNvPr id="376" name="Group 375"/>
              <p:cNvGrpSpPr/>
              <p:nvPr/>
            </p:nvGrpSpPr>
            <p:grpSpPr>
              <a:xfrm>
                <a:off x="5203603" y="5757132"/>
                <a:ext cx="2577039" cy="355410"/>
                <a:chOff x="4962941" y="5757132"/>
                <a:chExt cx="2577039" cy="355410"/>
              </a:xfrm>
            </p:grpSpPr>
            <p:sp>
              <p:nvSpPr>
                <p:cNvPr id="390" name="Freeform 389"/>
                <p:cNvSpPr/>
                <p:nvPr/>
              </p:nvSpPr>
              <p:spPr>
                <a:xfrm>
                  <a:off x="4962941"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1" name="Oval 390"/>
                <p:cNvSpPr/>
                <p:nvPr/>
              </p:nvSpPr>
              <p:spPr>
                <a:xfrm>
                  <a:off x="4984499"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2" name="Freeform 391"/>
                <p:cNvSpPr/>
                <p:nvPr/>
              </p:nvSpPr>
              <p:spPr>
                <a:xfrm>
                  <a:off x="5293938"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3" name="Oval 392"/>
                <p:cNvSpPr/>
                <p:nvPr/>
              </p:nvSpPr>
              <p:spPr>
                <a:xfrm>
                  <a:off x="5315496"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4" name="Freeform 393"/>
                <p:cNvSpPr/>
                <p:nvPr/>
              </p:nvSpPr>
              <p:spPr>
                <a:xfrm>
                  <a:off x="5624935"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5" name="Oval 394"/>
                <p:cNvSpPr/>
                <p:nvPr/>
              </p:nvSpPr>
              <p:spPr>
                <a:xfrm>
                  <a:off x="5646493"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6" name="Freeform 395"/>
                <p:cNvSpPr/>
                <p:nvPr/>
              </p:nvSpPr>
              <p:spPr>
                <a:xfrm>
                  <a:off x="5955932"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7" name="Oval 396"/>
                <p:cNvSpPr/>
                <p:nvPr/>
              </p:nvSpPr>
              <p:spPr>
                <a:xfrm>
                  <a:off x="5977490"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8" name="Freeform 397"/>
                <p:cNvSpPr/>
                <p:nvPr/>
              </p:nvSpPr>
              <p:spPr>
                <a:xfrm>
                  <a:off x="6286929"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9" name="Oval 398"/>
                <p:cNvSpPr/>
                <p:nvPr/>
              </p:nvSpPr>
              <p:spPr>
                <a:xfrm>
                  <a:off x="6308487"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0" name="Freeform 399"/>
                <p:cNvSpPr/>
                <p:nvPr/>
              </p:nvSpPr>
              <p:spPr>
                <a:xfrm>
                  <a:off x="6617926"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1" name="Oval 400"/>
                <p:cNvSpPr/>
                <p:nvPr/>
              </p:nvSpPr>
              <p:spPr>
                <a:xfrm>
                  <a:off x="6639484"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2" name="Freeform 401"/>
                <p:cNvSpPr/>
                <p:nvPr/>
              </p:nvSpPr>
              <p:spPr>
                <a:xfrm>
                  <a:off x="6948923"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3" name="Oval 402"/>
                <p:cNvSpPr/>
                <p:nvPr/>
              </p:nvSpPr>
              <p:spPr>
                <a:xfrm>
                  <a:off x="6970481" y="5773892"/>
                  <a:ext cx="211145" cy="706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4" name="Freeform 403"/>
                <p:cNvSpPr/>
                <p:nvPr/>
              </p:nvSpPr>
              <p:spPr>
                <a:xfrm>
                  <a:off x="7279922" y="5757132"/>
                  <a:ext cx="260058" cy="355410"/>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5" name="Oval 404"/>
                <p:cNvSpPr/>
                <p:nvPr/>
              </p:nvSpPr>
              <p:spPr>
                <a:xfrm>
                  <a:off x="7301480" y="5773892"/>
                  <a:ext cx="211145" cy="7065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377" name="Group 376"/>
              <p:cNvGrpSpPr/>
              <p:nvPr/>
            </p:nvGrpSpPr>
            <p:grpSpPr>
              <a:xfrm>
                <a:off x="5315794" y="5831144"/>
                <a:ext cx="2360296" cy="749924"/>
                <a:chOff x="5075132" y="5831144"/>
                <a:chExt cx="2360296" cy="749924"/>
              </a:xfrm>
            </p:grpSpPr>
            <p:sp>
              <p:nvSpPr>
                <p:cNvPr id="378" name="TextBox 377"/>
                <p:cNvSpPr txBox="1"/>
                <p:nvPr/>
              </p:nvSpPr>
              <p:spPr>
                <a:xfrm>
                  <a:off x="5075132"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OLTP</a:t>
                  </a:r>
                  <a:endParaRPr lang="en-US" sz="1200" dirty="0">
                    <a:ln>
                      <a:solidFill>
                        <a:srgbClr val="505050">
                          <a:alpha val="0"/>
                        </a:srgbClr>
                      </a:solidFill>
                    </a:ln>
                    <a:solidFill>
                      <a:srgbClr val="FFFFFF"/>
                    </a:solidFill>
                  </a:endParaRPr>
                </a:p>
              </p:txBody>
            </p:sp>
            <p:sp>
              <p:nvSpPr>
                <p:cNvPr id="379" name="Freeform 378"/>
                <p:cNvSpPr/>
                <p:nvPr/>
              </p:nvSpPr>
              <p:spPr>
                <a:xfrm>
                  <a:off x="5099698"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0" name="Oval 379"/>
                <p:cNvSpPr/>
                <p:nvPr/>
              </p:nvSpPr>
              <p:spPr>
                <a:xfrm>
                  <a:off x="5125946"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1" name="TextBox 380"/>
                <p:cNvSpPr txBox="1"/>
                <p:nvPr/>
              </p:nvSpPr>
              <p:spPr>
                <a:xfrm>
                  <a:off x="5739977"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ERP</a:t>
                  </a:r>
                  <a:endParaRPr lang="en-US" sz="1200" dirty="0">
                    <a:ln>
                      <a:solidFill>
                        <a:srgbClr val="505050">
                          <a:alpha val="0"/>
                        </a:srgbClr>
                      </a:solidFill>
                    </a:ln>
                    <a:solidFill>
                      <a:srgbClr val="FFFFFF"/>
                    </a:solidFill>
                  </a:endParaRPr>
                </a:p>
              </p:txBody>
            </p:sp>
            <p:sp>
              <p:nvSpPr>
                <p:cNvPr id="382" name="Freeform 381"/>
                <p:cNvSpPr/>
                <p:nvPr/>
              </p:nvSpPr>
              <p:spPr>
                <a:xfrm>
                  <a:off x="5764543"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3" name="Oval 382"/>
                <p:cNvSpPr/>
                <p:nvPr/>
              </p:nvSpPr>
              <p:spPr>
                <a:xfrm>
                  <a:off x="5790791"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4" name="TextBox 383"/>
                <p:cNvSpPr txBox="1"/>
                <p:nvPr/>
              </p:nvSpPr>
              <p:spPr>
                <a:xfrm>
                  <a:off x="6404822" y="6384133"/>
                  <a:ext cx="36576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CRM</a:t>
                  </a:r>
                  <a:endParaRPr lang="en-US" sz="1200" dirty="0">
                    <a:ln>
                      <a:solidFill>
                        <a:srgbClr val="505050">
                          <a:alpha val="0"/>
                        </a:srgbClr>
                      </a:solidFill>
                    </a:ln>
                    <a:solidFill>
                      <a:srgbClr val="FFFFFF"/>
                    </a:solidFill>
                  </a:endParaRPr>
                </a:p>
              </p:txBody>
            </p:sp>
            <p:sp>
              <p:nvSpPr>
                <p:cNvPr id="385" name="Freeform 384"/>
                <p:cNvSpPr/>
                <p:nvPr/>
              </p:nvSpPr>
              <p:spPr>
                <a:xfrm>
                  <a:off x="6429388"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6" name="Oval 385"/>
                <p:cNvSpPr/>
                <p:nvPr/>
              </p:nvSpPr>
              <p:spPr>
                <a:xfrm>
                  <a:off x="6455636"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7" name="TextBox 386"/>
                <p:cNvSpPr txBox="1"/>
                <p:nvPr/>
              </p:nvSpPr>
              <p:spPr>
                <a:xfrm>
                  <a:off x="7069668" y="6384133"/>
                  <a:ext cx="365760" cy="196935"/>
                </a:xfrm>
                <a:prstGeom prst="rect">
                  <a:avLst/>
                </a:prstGeom>
                <a:noFill/>
              </p:spPr>
              <p:txBody>
                <a:bodyPr wrap="square" lIns="0" tIns="0" rIns="0" bIns="0" rtlCol="0">
                  <a:noAutofit/>
                </a:bodyPr>
                <a:lstStyle/>
                <a:p>
                  <a:pPr algn="ctr">
                    <a:lnSpc>
                      <a:spcPct val="90000"/>
                    </a:lnSpc>
                  </a:pPr>
                  <a:r>
                    <a:rPr lang="en-US" sz="1200" dirty="0" smtClean="0">
                      <a:ln>
                        <a:solidFill>
                          <a:srgbClr val="505050">
                            <a:alpha val="0"/>
                          </a:srgbClr>
                        </a:solidFill>
                      </a:ln>
                      <a:solidFill>
                        <a:srgbClr val="FFFFFF"/>
                      </a:solidFill>
                    </a:rPr>
                    <a:t>LOB</a:t>
                  </a:r>
                  <a:endParaRPr lang="en-US" sz="1200" dirty="0">
                    <a:ln>
                      <a:solidFill>
                        <a:srgbClr val="505050">
                          <a:alpha val="0"/>
                        </a:srgbClr>
                      </a:solidFill>
                    </a:ln>
                    <a:solidFill>
                      <a:srgbClr val="FFFFFF"/>
                    </a:solidFill>
                  </a:endParaRPr>
                </a:p>
              </p:txBody>
            </p:sp>
            <p:sp>
              <p:nvSpPr>
                <p:cNvPr id="388" name="Freeform 387"/>
                <p:cNvSpPr/>
                <p:nvPr/>
              </p:nvSpPr>
              <p:spPr>
                <a:xfrm>
                  <a:off x="7094234" y="5831144"/>
                  <a:ext cx="316629" cy="432723"/>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9" name="Oval 388"/>
                <p:cNvSpPr/>
                <p:nvPr/>
              </p:nvSpPr>
              <p:spPr>
                <a:xfrm>
                  <a:off x="7120482" y="5851550"/>
                  <a:ext cx="257076" cy="860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
          <p:nvSpPr>
            <p:cNvPr id="5" name="Rectangle 4"/>
            <p:cNvSpPr/>
            <p:nvPr/>
          </p:nvSpPr>
          <p:spPr bwMode="auto">
            <a:xfrm>
              <a:off x="3185964" y="4198886"/>
              <a:ext cx="992611" cy="994762"/>
            </a:xfrm>
            <a:prstGeom prst="rect">
              <a:avLst/>
            </a:prstGeom>
            <a:solidFill>
              <a:schemeClr val="accent5"/>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Box software</a:t>
              </a:r>
            </a:p>
          </p:txBody>
        </p:sp>
        <p:sp>
          <p:nvSpPr>
            <p:cNvPr id="469" name="Rectangle 468"/>
            <p:cNvSpPr/>
            <p:nvPr/>
          </p:nvSpPr>
          <p:spPr bwMode="auto">
            <a:xfrm>
              <a:off x="4204209" y="4198886"/>
              <a:ext cx="992611" cy="994762"/>
            </a:xfrm>
            <a:prstGeom prst="rect">
              <a:avLst/>
            </a:prstGeom>
            <a:solidFill>
              <a:schemeClr val="accent5"/>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Appliances</a:t>
              </a:r>
            </a:p>
          </p:txBody>
        </p:sp>
        <p:sp>
          <p:nvSpPr>
            <p:cNvPr id="470" name="Rectangle 469"/>
            <p:cNvSpPr/>
            <p:nvPr/>
          </p:nvSpPr>
          <p:spPr bwMode="auto">
            <a:xfrm>
              <a:off x="5222453" y="4198886"/>
              <a:ext cx="992611" cy="994762"/>
            </a:xfrm>
            <a:prstGeom prst="rect">
              <a:avLst/>
            </a:prstGeom>
            <a:solidFill>
              <a:schemeClr val="accent5"/>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Cloud</a:t>
              </a:r>
            </a:p>
          </p:txBody>
        </p:sp>
        <p:sp>
          <p:nvSpPr>
            <p:cNvPr id="476" name="Rectangle 475"/>
            <p:cNvSpPr/>
            <p:nvPr/>
          </p:nvSpPr>
          <p:spPr bwMode="auto">
            <a:xfrm>
              <a:off x="3185964" y="3802062"/>
              <a:ext cx="3029100" cy="364439"/>
            </a:xfrm>
            <a:prstGeom prst="rect">
              <a:avLst/>
            </a:prstGeom>
            <a:solidFill>
              <a:schemeClr val="accent5">
                <a:lumMod val="75000"/>
              </a:schemeClr>
            </a:solidFill>
            <a:ln w="1905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sz="1200" dirty="0">
                <a:ln>
                  <a:solidFill>
                    <a:srgbClr val="505050">
                      <a:alpha val="0"/>
                    </a:srgbClr>
                  </a:solidFill>
                </a:ln>
                <a:solidFill>
                  <a:srgbClr val="FFFFFF"/>
                </a:solidFill>
              </a:endParaRPr>
            </a:p>
          </p:txBody>
        </p:sp>
        <p:grpSp>
          <p:nvGrpSpPr>
            <p:cNvPr id="16" name="Group 15"/>
            <p:cNvGrpSpPr/>
            <p:nvPr/>
          </p:nvGrpSpPr>
          <p:grpSpPr>
            <a:xfrm>
              <a:off x="3541651" y="4611742"/>
              <a:ext cx="281236" cy="391061"/>
              <a:chOff x="10433720" y="4554462"/>
              <a:chExt cx="281236" cy="391061"/>
            </a:xfrm>
          </p:grpSpPr>
          <p:pic>
            <p:nvPicPr>
              <p:cNvPr id="250" name="Picture 2" descr="C:\Users\mitchellg\Desktop\Software.png"/>
              <p:cNvPicPr>
                <a:picLocks noChangeAspect="1" noChangeArrowheads="1"/>
              </p:cNvPicPr>
              <p:nvPr/>
            </p:nvPicPr>
            <p:blipFill rotWithShape="1">
              <a:blip r:embed="rId6" cstate="print">
                <a:lum bright="100000"/>
              </a:blip>
              <a:srcRect l="25026" t="15072" r="24360" b="15072"/>
              <a:stretch/>
            </p:blipFill>
            <p:spPr bwMode="auto">
              <a:xfrm>
                <a:off x="10433720" y="4554462"/>
                <a:ext cx="281236" cy="391061"/>
              </a:xfrm>
              <a:prstGeom prst="rect">
                <a:avLst/>
              </a:prstGeom>
              <a:noFill/>
            </p:spPr>
          </p:pic>
          <p:sp>
            <p:nvSpPr>
              <p:cNvPr id="252" name="Rectangle 251"/>
              <p:cNvSpPr/>
              <p:nvPr/>
            </p:nvSpPr>
            <p:spPr>
              <a:xfrm>
                <a:off x="10531320" y="4641744"/>
                <a:ext cx="168720" cy="23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98"/>
                <a:endParaRPr lang="en-US" sz="667">
                  <a:solidFill>
                    <a:srgbClr val="FFFFFF"/>
                  </a:solidFill>
                  <a:latin typeface="Segoe"/>
                </a:endParaRPr>
              </a:p>
            </p:txBody>
          </p:sp>
        </p:grpSp>
        <p:sp>
          <p:nvSpPr>
            <p:cNvPr id="531" name="Freeform 128"/>
            <p:cNvSpPr>
              <a:spLocks noChangeAspect="1"/>
            </p:cNvSpPr>
            <p:nvPr/>
          </p:nvSpPr>
          <p:spPr bwMode="black">
            <a:xfrm>
              <a:off x="5459057" y="4663810"/>
              <a:ext cx="519403" cy="28692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2" name="Freeform 9"/>
            <p:cNvSpPr>
              <a:spLocks noEditPoints="1"/>
            </p:cNvSpPr>
            <p:nvPr/>
          </p:nvSpPr>
          <p:spPr bwMode="auto">
            <a:xfrm>
              <a:off x="4596315" y="4551968"/>
              <a:ext cx="208398" cy="510608"/>
            </a:xfrm>
            <a:custGeom>
              <a:avLst/>
              <a:gdLst>
                <a:gd name="T0" fmla="*/ 427 w 537"/>
                <a:gd name="T1" fmla="*/ 82 h 1102"/>
                <a:gd name="T2" fmla="*/ 123 w 537"/>
                <a:gd name="T3" fmla="*/ 0 h 1102"/>
                <a:gd name="T4" fmla="*/ 537 w 537"/>
                <a:gd name="T5" fmla="*/ 0 h 1102"/>
                <a:gd name="T6" fmla="*/ 445 w 537"/>
                <a:gd name="T7" fmla="*/ 1102 h 1102"/>
                <a:gd name="T8" fmla="*/ 537 w 537"/>
                <a:gd name="T9" fmla="*/ 17 h 1102"/>
                <a:gd name="T10" fmla="*/ 445 w 537"/>
                <a:gd name="T11" fmla="*/ 1102 h 1102"/>
                <a:gd name="T12" fmla="*/ 445 w 537"/>
                <a:gd name="T13" fmla="*/ 1102 h 1102"/>
                <a:gd name="T14" fmla="*/ 427 w 537"/>
                <a:gd name="T15" fmla="*/ 94 h 1102"/>
                <a:gd name="T16" fmla="*/ 0 w 537"/>
                <a:gd name="T17" fmla="*/ 1102 h 1102"/>
                <a:gd name="T18" fmla="*/ 0 w 537"/>
                <a:gd name="T19" fmla="*/ 94 h 1102"/>
                <a:gd name="T20" fmla="*/ 33 w 537"/>
                <a:gd name="T21" fmla="*/ 184 h 1102"/>
                <a:gd name="T22" fmla="*/ 400 w 537"/>
                <a:gd name="T23" fmla="*/ 134 h 1102"/>
                <a:gd name="T24" fmla="*/ 33 w 537"/>
                <a:gd name="T25" fmla="*/ 184 h 1102"/>
                <a:gd name="T26" fmla="*/ 33 w 537"/>
                <a:gd name="T27" fmla="*/ 184 h 1102"/>
                <a:gd name="T28" fmla="*/ 400 w 537"/>
                <a:gd name="T29" fmla="*/ 232 h 1102"/>
                <a:gd name="T30" fmla="*/ 33 w 537"/>
                <a:gd name="T31" fmla="*/ 208 h 1102"/>
                <a:gd name="T32" fmla="*/ 33 w 537"/>
                <a:gd name="T33" fmla="*/ 232 h 1102"/>
                <a:gd name="T34" fmla="*/ 33 w 537"/>
                <a:gd name="T35" fmla="*/ 285 h 1102"/>
                <a:gd name="T36" fmla="*/ 400 w 537"/>
                <a:gd name="T37" fmla="*/ 261 h 1102"/>
                <a:gd name="T38" fmla="*/ 33 w 537"/>
                <a:gd name="T39" fmla="*/ 285 h 1102"/>
                <a:gd name="T40" fmla="*/ 33 w 537"/>
                <a:gd name="T41" fmla="*/ 285 h 1102"/>
                <a:gd name="T42" fmla="*/ 400 w 537"/>
                <a:gd name="T43" fmla="*/ 337 h 1102"/>
                <a:gd name="T44" fmla="*/ 33 w 537"/>
                <a:gd name="T45" fmla="*/ 313 h 1102"/>
                <a:gd name="T46" fmla="*/ 33 w 537"/>
                <a:gd name="T47" fmla="*/ 337 h 1102"/>
                <a:gd name="T48" fmla="*/ 33 w 537"/>
                <a:gd name="T49" fmla="*/ 390 h 1102"/>
                <a:gd name="T50" fmla="*/ 400 w 537"/>
                <a:gd name="T51" fmla="*/ 366 h 1102"/>
                <a:gd name="T52" fmla="*/ 33 w 537"/>
                <a:gd name="T53" fmla="*/ 390 h 1102"/>
                <a:gd name="T54" fmla="*/ 33 w 537"/>
                <a:gd name="T55" fmla="*/ 390 h 1102"/>
                <a:gd name="T56" fmla="*/ 400 w 537"/>
                <a:gd name="T57" fmla="*/ 443 h 1102"/>
                <a:gd name="T58" fmla="*/ 33 w 537"/>
                <a:gd name="T59" fmla="*/ 419 h 1102"/>
                <a:gd name="T60" fmla="*/ 33 w 537"/>
                <a:gd name="T61" fmla="*/ 443 h 1102"/>
                <a:gd name="T62" fmla="*/ 33 w 537"/>
                <a:gd name="T63" fmla="*/ 496 h 1102"/>
                <a:gd name="T64" fmla="*/ 400 w 537"/>
                <a:gd name="T65" fmla="*/ 471 h 1102"/>
                <a:gd name="T66" fmla="*/ 33 w 537"/>
                <a:gd name="T67" fmla="*/ 496 h 1102"/>
                <a:gd name="T68" fmla="*/ 33 w 537"/>
                <a:gd name="T69" fmla="*/ 496 h 1102"/>
                <a:gd name="T70" fmla="*/ 400 w 537"/>
                <a:gd name="T71" fmla="*/ 548 h 1102"/>
                <a:gd name="T72" fmla="*/ 33 w 537"/>
                <a:gd name="T73" fmla="*/ 524 h 1102"/>
                <a:gd name="T74" fmla="*/ 33 w 537"/>
                <a:gd name="T75" fmla="*/ 548 h 1102"/>
                <a:gd name="T76" fmla="*/ 33 w 537"/>
                <a:gd name="T77" fmla="*/ 605 h 1102"/>
                <a:gd name="T78" fmla="*/ 400 w 537"/>
                <a:gd name="T79" fmla="*/ 581 h 1102"/>
                <a:gd name="T80" fmla="*/ 33 w 537"/>
                <a:gd name="T81" fmla="*/ 605 h 1102"/>
                <a:gd name="T82" fmla="*/ 33 w 537"/>
                <a:gd name="T83" fmla="*/ 605 h 1102"/>
                <a:gd name="T84" fmla="*/ 400 w 537"/>
                <a:gd name="T85" fmla="*/ 658 h 1102"/>
                <a:gd name="T86" fmla="*/ 33 w 537"/>
                <a:gd name="T87" fmla="*/ 634 h 1102"/>
                <a:gd name="T88" fmla="*/ 33 w 537"/>
                <a:gd name="T89" fmla="*/ 658 h 1102"/>
                <a:gd name="T90" fmla="*/ 33 w 537"/>
                <a:gd name="T91" fmla="*/ 711 h 1102"/>
                <a:gd name="T92" fmla="*/ 400 w 537"/>
                <a:gd name="T93" fmla="*/ 687 h 1102"/>
                <a:gd name="T94" fmla="*/ 33 w 537"/>
                <a:gd name="T95" fmla="*/ 711 h 1102"/>
                <a:gd name="T96" fmla="*/ 33 w 537"/>
                <a:gd name="T97" fmla="*/ 711 h 1102"/>
                <a:gd name="T98" fmla="*/ 400 w 537"/>
                <a:gd name="T99" fmla="*/ 765 h 1102"/>
                <a:gd name="T100" fmla="*/ 33 w 537"/>
                <a:gd name="T101" fmla="*/ 739 h 1102"/>
                <a:gd name="T102" fmla="*/ 33 w 537"/>
                <a:gd name="T103" fmla="*/ 765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7" h="1102">
                  <a:moveTo>
                    <a:pt x="537" y="0"/>
                  </a:moveTo>
                  <a:lnTo>
                    <a:pt x="427" y="82"/>
                  </a:lnTo>
                  <a:lnTo>
                    <a:pt x="9" y="82"/>
                  </a:lnTo>
                  <a:lnTo>
                    <a:pt x="123" y="0"/>
                  </a:lnTo>
                  <a:lnTo>
                    <a:pt x="537" y="0"/>
                  </a:lnTo>
                  <a:lnTo>
                    <a:pt x="537" y="0"/>
                  </a:lnTo>
                  <a:lnTo>
                    <a:pt x="537" y="0"/>
                  </a:lnTo>
                  <a:close/>
                  <a:moveTo>
                    <a:pt x="445" y="1102"/>
                  </a:moveTo>
                  <a:lnTo>
                    <a:pt x="537" y="983"/>
                  </a:lnTo>
                  <a:lnTo>
                    <a:pt x="537" y="17"/>
                  </a:lnTo>
                  <a:lnTo>
                    <a:pt x="445" y="89"/>
                  </a:lnTo>
                  <a:lnTo>
                    <a:pt x="445" y="1102"/>
                  </a:lnTo>
                  <a:lnTo>
                    <a:pt x="445" y="1102"/>
                  </a:lnTo>
                  <a:lnTo>
                    <a:pt x="445" y="1102"/>
                  </a:lnTo>
                  <a:close/>
                  <a:moveTo>
                    <a:pt x="0" y="94"/>
                  </a:moveTo>
                  <a:lnTo>
                    <a:pt x="427" y="94"/>
                  </a:lnTo>
                  <a:lnTo>
                    <a:pt x="427" y="1102"/>
                  </a:lnTo>
                  <a:lnTo>
                    <a:pt x="0" y="1102"/>
                  </a:lnTo>
                  <a:lnTo>
                    <a:pt x="0" y="94"/>
                  </a:lnTo>
                  <a:lnTo>
                    <a:pt x="0" y="94"/>
                  </a:lnTo>
                  <a:lnTo>
                    <a:pt x="0" y="94"/>
                  </a:lnTo>
                  <a:close/>
                  <a:moveTo>
                    <a:pt x="33" y="184"/>
                  </a:moveTo>
                  <a:lnTo>
                    <a:pt x="400" y="184"/>
                  </a:lnTo>
                  <a:lnTo>
                    <a:pt x="400" y="134"/>
                  </a:lnTo>
                  <a:lnTo>
                    <a:pt x="33" y="134"/>
                  </a:lnTo>
                  <a:lnTo>
                    <a:pt x="33" y="184"/>
                  </a:lnTo>
                  <a:lnTo>
                    <a:pt x="33" y="184"/>
                  </a:lnTo>
                  <a:lnTo>
                    <a:pt x="33" y="184"/>
                  </a:lnTo>
                  <a:close/>
                  <a:moveTo>
                    <a:pt x="33" y="232"/>
                  </a:moveTo>
                  <a:lnTo>
                    <a:pt x="400" y="232"/>
                  </a:lnTo>
                  <a:lnTo>
                    <a:pt x="400" y="208"/>
                  </a:lnTo>
                  <a:lnTo>
                    <a:pt x="33" y="208"/>
                  </a:lnTo>
                  <a:lnTo>
                    <a:pt x="33" y="232"/>
                  </a:lnTo>
                  <a:lnTo>
                    <a:pt x="33" y="232"/>
                  </a:lnTo>
                  <a:lnTo>
                    <a:pt x="33" y="232"/>
                  </a:lnTo>
                  <a:close/>
                  <a:moveTo>
                    <a:pt x="33" y="285"/>
                  </a:moveTo>
                  <a:lnTo>
                    <a:pt x="400" y="285"/>
                  </a:lnTo>
                  <a:lnTo>
                    <a:pt x="400" y="261"/>
                  </a:lnTo>
                  <a:lnTo>
                    <a:pt x="33" y="261"/>
                  </a:lnTo>
                  <a:lnTo>
                    <a:pt x="33" y="285"/>
                  </a:lnTo>
                  <a:lnTo>
                    <a:pt x="33" y="285"/>
                  </a:lnTo>
                  <a:lnTo>
                    <a:pt x="33" y="285"/>
                  </a:lnTo>
                  <a:close/>
                  <a:moveTo>
                    <a:pt x="33" y="337"/>
                  </a:moveTo>
                  <a:lnTo>
                    <a:pt x="400" y="337"/>
                  </a:lnTo>
                  <a:lnTo>
                    <a:pt x="400" y="313"/>
                  </a:lnTo>
                  <a:lnTo>
                    <a:pt x="33" y="313"/>
                  </a:lnTo>
                  <a:lnTo>
                    <a:pt x="33" y="337"/>
                  </a:lnTo>
                  <a:lnTo>
                    <a:pt x="33" y="337"/>
                  </a:lnTo>
                  <a:lnTo>
                    <a:pt x="33" y="337"/>
                  </a:lnTo>
                  <a:close/>
                  <a:moveTo>
                    <a:pt x="33" y="390"/>
                  </a:moveTo>
                  <a:lnTo>
                    <a:pt x="400" y="390"/>
                  </a:lnTo>
                  <a:lnTo>
                    <a:pt x="400" y="366"/>
                  </a:lnTo>
                  <a:lnTo>
                    <a:pt x="33" y="366"/>
                  </a:lnTo>
                  <a:lnTo>
                    <a:pt x="33" y="390"/>
                  </a:lnTo>
                  <a:lnTo>
                    <a:pt x="33" y="390"/>
                  </a:lnTo>
                  <a:lnTo>
                    <a:pt x="33" y="390"/>
                  </a:lnTo>
                  <a:close/>
                  <a:moveTo>
                    <a:pt x="33" y="443"/>
                  </a:moveTo>
                  <a:lnTo>
                    <a:pt x="400" y="443"/>
                  </a:lnTo>
                  <a:lnTo>
                    <a:pt x="400" y="419"/>
                  </a:lnTo>
                  <a:lnTo>
                    <a:pt x="33" y="419"/>
                  </a:lnTo>
                  <a:lnTo>
                    <a:pt x="33" y="443"/>
                  </a:lnTo>
                  <a:lnTo>
                    <a:pt x="33" y="443"/>
                  </a:lnTo>
                  <a:lnTo>
                    <a:pt x="33" y="443"/>
                  </a:lnTo>
                  <a:close/>
                  <a:moveTo>
                    <a:pt x="33" y="496"/>
                  </a:moveTo>
                  <a:lnTo>
                    <a:pt x="400" y="496"/>
                  </a:lnTo>
                  <a:lnTo>
                    <a:pt x="400" y="471"/>
                  </a:lnTo>
                  <a:lnTo>
                    <a:pt x="33" y="471"/>
                  </a:lnTo>
                  <a:lnTo>
                    <a:pt x="33" y="496"/>
                  </a:lnTo>
                  <a:lnTo>
                    <a:pt x="33" y="496"/>
                  </a:lnTo>
                  <a:lnTo>
                    <a:pt x="33" y="496"/>
                  </a:lnTo>
                  <a:close/>
                  <a:moveTo>
                    <a:pt x="33" y="548"/>
                  </a:moveTo>
                  <a:lnTo>
                    <a:pt x="400" y="548"/>
                  </a:lnTo>
                  <a:lnTo>
                    <a:pt x="400" y="524"/>
                  </a:lnTo>
                  <a:lnTo>
                    <a:pt x="33" y="524"/>
                  </a:lnTo>
                  <a:lnTo>
                    <a:pt x="33" y="548"/>
                  </a:lnTo>
                  <a:lnTo>
                    <a:pt x="33" y="548"/>
                  </a:lnTo>
                  <a:lnTo>
                    <a:pt x="33" y="548"/>
                  </a:lnTo>
                  <a:close/>
                  <a:moveTo>
                    <a:pt x="33" y="605"/>
                  </a:moveTo>
                  <a:lnTo>
                    <a:pt x="400" y="605"/>
                  </a:lnTo>
                  <a:lnTo>
                    <a:pt x="400" y="581"/>
                  </a:lnTo>
                  <a:lnTo>
                    <a:pt x="33" y="581"/>
                  </a:lnTo>
                  <a:lnTo>
                    <a:pt x="33" y="605"/>
                  </a:lnTo>
                  <a:lnTo>
                    <a:pt x="33" y="605"/>
                  </a:lnTo>
                  <a:lnTo>
                    <a:pt x="33" y="605"/>
                  </a:lnTo>
                  <a:close/>
                  <a:moveTo>
                    <a:pt x="33" y="658"/>
                  </a:moveTo>
                  <a:lnTo>
                    <a:pt x="400" y="658"/>
                  </a:lnTo>
                  <a:lnTo>
                    <a:pt x="400" y="634"/>
                  </a:lnTo>
                  <a:lnTo>
                    <a:pt x="33" y="634"/>
                  </a:lnTo>
                  <a:lnTo>
                    <a:pt x="33" y="658"/>
                  </a:lnTo>
                  <a:lnTo>
                    <a:pt x="33" y="658"/>
                  </a:lnTo>
                  <a:lnTo>
                    <a:pt x="33" y="658"/>
                  </a:lnTo>
                  <a:close/>
                  <a:moveTo>
                    <a:pt x="33" y="711"/>
                  </a:moveTo>
                  <a:lnTo>
                    <a:pt x="400" y="711"/>
                  </a:lnTo>
                  <a:lnTo>
                    <a:pt x="400" y="687"/>
                  </a:lnTo>
                  <a:lnTo>
                    <a:pt x="33" y="687"/>
                  </a:lnTo>
                  <a:lnTo>
                    <a:pt x="33" y="711"/>
                  </a:lnTo>
                  <a:lnTo>
                    <a:pt x="33" y="711"/>
                  </a:lnTo>
                  <a:lnTo>
                    <a:pt x="33" y="711"/>
                  </a:lnTo>
                  <a:close/>
                  <a:moveTo>
                    <a:pt x="33" y="765"/>
                  </a:moveTo>
                  <a:lnTo>
                    <a:pt x="400" y="765"/>
                  </a:lnTo>
                  <a:lnTo>
                    <a:pt x="400" y="739"/>
                  </a:lnTo>
                  <a:lnTo>
                    <a:pt x="33" y="739"/>
                  </a:lnTo>
                  <a:lnTo>
                    <a:pt x="33" y="765"/>
                  </a:lnTo>
                  <a:lnTo>
                    <a:pt x="33" y="765"/>
                  </a:lnTo>
                  <a:lnTo>
                    <a:pt x="33" y="765"/>
                  </a:lnTo>
                  <a:close/>
                </a:path>
              </a:pathLst>
            </a:custGeom>
            <a:solidFill>
              <a:schemeClr val="bg1"/>
            </a:solidFill>
            <a:ln>
              <a:noFill/>
            </a:ln>
          </p:spPr>
          <p:txBody>
            <a:bodyPr vert="horz" wrap="square" lIns="0" tIns="0" rIns="0" bIns="0" numCol="1" anchor="ctr" anchorCtr="0" compatLnSpc="1">
              <a:prstTxWarp prst="textNoShape">
                <a:avLst/>
              </a:prstTxWarp>
            </a:bodyPr>
            <a:lstStyle/>
            <a:p>
              <a:pPr defTabSz="914098"/>
              <a:endParaRPr lang="en-US" sz="667">
                <a:solidFill>
                  <a:srgbClr val="FFFFFF"/>
                </a:solidFill>
                <a:latin typeface="Segoe"/>
              </a:endParaRPr>
            </a:p>
          </p:txBody>
        </p:sp>
        <p:grpSp>
          <p:nvGrpSpPr>
            <p:cNvPr id="27" name="Group 26"/>
            <p:cNvGrpSpPr/>
            <p:nvPr/>
          </p:nvGrpSpPr>
          <p:grpSpPr>
            <a:xfrm>
              <a:off x="4556240" y="5117928"/>
              <a:ext cx="282512" cy="282512"/>
              <a:chOff x="4084555" y="5118086"/>
              <a:chExt cx="401639" cy="401639"/>
            </a:xfrm>
          </p:grpSpPr>
          <p:sp>
            <p:nvSpPr>
              <p:cNvPr id="25" name="Oval 24"/>
              <p:cNvSpPr/>
              <p:nvPr/>
            </p:nvSpPr>
            <p:spPr bwMode="auto">
              <a:xfrm>
                <a:off x="4084555" y="5118086"/>
                <a:ext cx="401639" cy="401639"/>
              </a:xfrm>
              <a:prstGeom prst="ellipse">
                <a:avLst/>
              </a:prstGeom>
              <a:solidFill>
                <a:schemeClr val="bg1"/>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776927" fontAlgn="base">
                  <a:lnSpc>
                    <a:spcPct val="90000"/>
                  </a:lnSpc>
                  <a:spcBef>
                    <a:spcPct val="0"/>
                  </a:spcBef>
                  <a:spcAft>
                    <a:spcPct val="0"/>
                  </a:spcAft>
                </a:pPr>
                <a:endParaRPr lang="en-US" kern="0" dirty="0" smtClean="0">
                  <a:ln>
                    <a:solidFill>
                      <a:srgbClr val="FFFFFF">
                        <a:alpha val="0"/>
                      </a:srgbClr>
                    </a:solidFill>
                  </a:ln>
                  <a:solidFill>
                    <a:srgbClr val="FFFFFF"/>
                  </a:solidFill>
                </a:endParaRPr>
              </a:p>
            </p:txBody>
          </p:sp>
          <p:grpSp>
            <p:nvGrpSpPr>
              <p:cNvPr id="24" name="Group 23"/>
              <p:cNvGrpSpPr/>
              <p:nvPr/>
            </p:nvGrpSpPr>
            <p:grpSpPr>
              <a:xfrm>
                <a:off x="4124243" y="5157774"/>
                <a:ext cx="322263" cy="322263"/>
                <a:chOff x="1947863" y="5527675"/>
                <a:chExt cx="368300" cy="368300"/>
              </a:xfrm>
            </p:grpSpPr>
            <p:sp>
              <p:nvSpPr>
                <p:cNvPr id="21" name="Freeform 5"/>
                <p:cNvSpPr>
                  <a:spLocks/>
                </p:cNvSpPr>
                <p:nvPr/>
              </p:nvSpPr>
              <p:spPr bwMode="auto">
                <a:xfrm>
                  <a:off x="2005013" y="5594350"/>
                  <a:ext cx="131763" cy="179388"/>
                </a:xfrm>
                <a:custGeom>
                  <a:avLst/>
                  <a:gdLst>
                    <a:gd name="T0" fmla="*/ 787 w 787"/>
                    <a:gd name="T1" fmla="*/ 678 h 1073"/>
                    <a:gd name="T2" fmla="*/ 505 w 787"/>
                    <a:gd name="T3" fmla="*/ 367 h 1073"/>
                    <a:gd name="T4" fmla="*/ 505 w 787"/>
                    <a:gd name="T5" fmla="*/ 1073 h 1073"/>
                    <a:gd name="T6" fmla="*/ 301 w 787"/>
                    <a:gd name="T7" fmla="*/ 1073 h 1073"/>
                    <a:gd name="T8" fmla="*/ 301 w 787"/>
                    <a:gd name="T9" fmla="*/ 367 h 1073"/>
                    <a:gd name="T10" fmla="*/ 0 w 787"/>
                    <a:gd name="T11" fmla="*/ 678 h 1073"/>
                    <a:gd name="T12" fmla="*/ 0 w 787"/>
                    <a:gd name="T13" fmla="*/ 422 h 1073"/>
                    <a:gd name="T14" fmla="*/ 394 w 787"/>
                    <a:gd name="T15" fmla="*/ 0 h 1073"/>
                    <a:gd name="T16" fmla="*/ 787 w 787"/>
                    <a:gd name="T17" fmla="*/ 422 h 1073"/>
                    <a:gd name="T18" fmla="*/ 787 w 787"/>
                    <a:gd name="T19" fmla="*/ 67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1073">
                      <a:moveTo>
                        <a:pt x="787" y="678"/>
                      </a:moveTo>
                      <a:cubicBezTo>
                        <a:pt x="787" y="678"/>
                        <a:pt x="787" y="678"/>
                        <a:pt x="505" y="367"/>
                      </a:cubicBezTo>
                      <a:cubicBezTo>
                        <a:pt x="505" y="1073"/>
                        <a:pt x="505" y="1073"/>
                        <a:pt x="505" y="1073"/>
                      </a:cubicBezTo>
                      <a:cubicBezTo>
                        <a:pt x="505" y="1073"/>
                        <a:pt x="505" y="1073"/>
                        <a:pt x="301" y="1073"/>
                      </a:cubicBezTo>
                      <a:cubicBezTo>
                        <a:pt x="301" y="1073"/>
                        <a:pt x="301" y="1073"/>
                        <a:pt x="301" y="367"/>
                      </a:cubicBezTo>
                      <a:cubicBezTo>
                        <a:pt x="301" y="367"/>
                        <a:pt x="301" y="367"/>
                        <a:pt x="0" y="678"/>
                      </a:cubicBezTo>
                      <a:cubicBezTo>
                        <a:pt x="0" y="678"/>
                        <a:pt x="0" y="678"/>
                        <a:pt x="0" y="422"/>
                      </a:cubicBezTo>
                      <a:cubicBezTo>
                        <a:pt x="0" y="422"/>
                        <a:pt x="0" y="422"/>
                        <a:pt x="394" y="0"/>
                      </a:cubicBezTo>
                      <a:cubicBezTo>
                        <a:pt x="394" y="0"/>
                        <a:pt x="394" y="0"/>
                        <a:pt x="787" y="422"/>
                      </a:cubicBezTo>
                      <a:cubicBezTo>
                        <a:pt x="787" y="422"/>
                        <a:pt x="787" y="422"/>
                        <a:pt x="787" y="67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6"/>
                <p:cNvSpPr>
                  <a:spLocks/>
                </p:cNvSpPr>
                <p:nvPr/>
              </p:nvSpPr>
              <p:spPr bwMode="auto">
                <a:xfrm>
                  <a:off x="2117726" y="5661025"/>
                  <a:ext cx="131763" cy="179388"/>
                </a:xfrm>
                <a:custGeom>
                  <a:avLst/>
                  <a:gdLst>
                    <a:gd name="T0" fmla="*/ 787 w 787"/>
                    <a:gd name="T1" fmla="*/ 395 h 1073"/>
                    <a:gd name="T2" fmla="*/ 504 w 787"/>
                    <a:gd name="T3" fmla="*/ 706 h 1073"/>
                    <a:gd name="T4" fmla="*/ 504 w 787"/>
                    <a:gd name="T5" fmla="*/ 0 h 1073"/>
                    <a:gd name="T6" fmla="*/ 301 w 787"/>
                    <a:gd name="T7" fmla="*/ 0 h 1073"/>
                    <a:gd name="T8" fmla="*/ 301 w 787"/>
                    <a:gd name="T9" fmla="*/ 706 h 1073"/>
                    <a:gd name="T10" fmla="*/ 0 w 787"/>
                    <a:gd name="T11" fmla="*/ 395 h 1073"/>
                    <a:gd name="T12" fmla="*/ 0 w 787"/>
                    <a:gd name="T13" fmla="*/ 650 h 1073"/>
                    <a:gd name="T14" fmla="*/ 393 w 787"/>
                    <a:gd name="T15" fmla="*/ 1073 h 1073"/>
                    <a:gd name="T16" fmla="*/ 787 w 787"/>
                    <a:gd name="T17" fmla="*/ 650 h 1073"/>
                    <a:gd name="T18" fmla="*/ 787 w 787"/>
                    <a:gd name="T19" fmla="*/ 395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1073">
                      <a:moveTo>
                        <a:pt x="787" y="395"/>
                      </a:moveTo>
                      <a:cubicBezTo>
                        <a:pt x="787" y="395"/>
                        <a:pt x="787" y="395"/>
                        <a:pt x="504" y="706"/>
                      </a:cubicBezTo>
                      <a:cubicBezTo>
                        <a:pt x="504" y="0"/>
                        <a:pt x="504" y="0"/>
                        <a:pt x="504" y="0"/>
                      </a:cubicBezTo>
                      <a:cubicBezTo>
                        <a:pt x="504" y="0"/>
                        <a:pt x="504" y="0"/>
                        <a:pt x="301" y="0"/>
                      </a:cubicBezTo>
                      <a:cubicBezTo>
                        <a:pt x="301" y="0"/>
                        <a:pt x="301" y="0"/>
                        <a:pt x="301" y="706"/>
                      </a:cubicBezTo>
                      <a:cubicBezTo>
                        <a:pt x="301" y="706"/>
                        <a:pt x="301" y="706"/>
                        <a:pt x="0" y="395"/>
                      </a:cubicBezTo>
                      <a:cubicBezTo>
                        <a:pt x="0" y="395"/>
                        <a:pt x="0" y="395"/>
                        <a:pt x="0" y="650"/>
                      </a:cubicBezTo>
                      <a:cubicBezTo>
                        <a:pt x="0" y="650"/>
                        <a:pt x="0" y="650"/>
                        <a:pt x="393" y="1073"/>
                      </a:cubicBezTo>
                      <a:cubicBezTo>
                        <a:pt x="393" y="1073"/>
                        <a:pt x="393" y="1073"/>
                        <a:pt x="787" y="650"/>
                      </a:cubicBezTo>
                      <a:cubicBezTo>
                        <a:pt x="787" y="650"/>
                        <a:pt x="787" y="650"/>
                        <a:pt x="787" y="39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7"/>
                <p:cNvSpPr>
                  <a:spLocks noEditPoints="1"/>
                </p:cNvSpPr>
                <p:nvPr/>
              </p:nvSpPr>
              <p:spPr bwMode="auto">
                <a:xfrm>
                  <a:off x="1947863" y="5527675"/>
                  <a:ext cx="368300" cy="368300"/>
                </a:xfrm>
                <a:custGeom>
                  <a:avLst/>
                  <a:gdLst>
                    <a:gd name="T0" fmla="*/ 1095 w 2204"/>
                    <a:gd name="T1" fmla="*/ 2204 h 2204"/>
                    <a:gd name="T2" fmla="*/ 0 w 2204"/>
                    <a:gd name="T3" fmla="*/ 1092 h 2204"/>
                    <a:gd name="T4" fmla="*/ 1095 w 2204"/>
                    <a:gd name="T5" fmla="*/ 0 h 2204"/>
                    <a:gd name="T6" fmla="*/ 2204 w 2204"/>
                    <a:gd name="T7" fmla="*/ 1092 h 2204"/>
                    <a:gd name="T8" fmla="*/ 1095 w 2204"/>
                    <a:gd name="T9" fmla="*/ 2204 h 2204"/>
                    <a:gd name="T10" fmla="*/ 1095 w 2204"/>
                    <a:gd name="T11" fmla="*/ 132 h 2204"/>
                    <a:gd name="T12" fmla="*/ 137 w 2204"/>
                    <a:gd name="T13" fmla="*/ 1092 h 2204"/>
                    <a:gd name="T14" fmla="*/ 1095 w 2204"/>
                    <a:gd name="T15" fmla="*/ 2068 h 2204"/>
                    <a:gd name="T16" fmla="*/ 2072 w 2204"/>
                    <a:gd name="T17" fmla="*/ 1092 h 2204"/>
                    <a:gd name="T18" fmla="*/ 1095 w 2204"/>
                    <a:gd name="T19" fmla="*/ 132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4" h="2204">
                      <a:moveTo>
                        <a:pt x="1095" y="2204"/>
                      </a:moveTo>
                      <a:cubicBezTo>
                        <a:pt x="492" y="2204"/>
                        <a:pt x="0" y="1714"/>
                        <a:pt x="0" y="1092"/>
                      </a:cubicBezTo>
                      <a:cubicBezTo>
                        <a:pt x="0" y="485"/>
                        <a:pt x="492" y="0"/>
                        <a:pt x="1095" y="0"/>
                      </a:cubicBezTo>
                      <a:cubicBezTo>
                        <a:pt x="1718" y="0"/>
                        <a:pt x="2204" y="485"/>
                        <a:pt x="2204" y="1092"/>
                      </a:cubicBezTo>
                      <a:cubicBezTo>
                        <a:pt x="2204" y="1714"/>
                        <a:pt x="1718" y="2204"/>
                        <a:pt x="1095" y="2204"/>
                      </a:cubicBezTo>
                      <a:close/>
                      <a:moveTo>
                        <a:pt x="1095" y="132"/>
                      </a:moveTo>
                      <a:cubicBezTo>
                        <a:pt x="563" y="132"/>
                        <a:pt x="137" y="561"/>
                        <a:pt x="137" y="1092"/>
                      </a:cubicBezTo>
                      <a:cubicBezTo>
                        <a:pt x="137" y="1628"/>
                        <a:pt x="563" y="2068"/>
                        <a:pt x="1095" y="2068"/>
                      </a:cubicBezTo>
                      <a:cubicBezTo>
                        <a:pt x="1627" y="2068"/>
                        <a:pt x="2072" y="1628"/>
                        <a:pt x="2072" y="1092"/>
                      </a:cubicBezTo>
                      <a:cubicBezTo>
                        <a:pt x="2072" y="561"/>
                        <a:pt x="1627" y="132"/>
                        <a:pt x="1095" y="1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grpSp>
        <p:nvGrpSpPr>
          <p:cNvPr id="29" name="Group 28"/>
          <p:cNvGrpSpPr/>
          <p:nvPr/>
        </p:nvGrpSpPr>
        <p:grpSpPr>
          <a:xfrm>
            <a:off x="6296751" y="3802062"/>
            <a:ext cx="3108960" cy="2895601"/>
            <a:chOff x="6296751" y="3802062"/>
            <a:chExt cx="3108960" cy="2895601"/>
          </a:xfrm>
        </p:grpSpPr>
        <p:grpSp>
          <p:nvGrpSpPr>
            <p:cNvPr id="356" name="Group 355"/>
            <p:cNvGrpSpPr/>
            <p:nvPr/>
          </p:nvGrpSpPr>
          <p:grpSpPr>
            <a:xfrm>
              <a:off x="6296751" y="5283200"/>
              <a:ext cx="3108960" cy="1414463"/>
              <a:chOff x="2325979" y="7315059"/>
              <a:chExt cx="3108960" cy="1414463"/>
            </a:xfrm>
          </p:grpSpPr>
          <p:sp>
            <p:nvSpPr>
              <p:cNvPr id="357" name="Rectangle 356">
                <a:hlinkClick r:id="" action="ppaction://noaction"/>
              </p:cNvPr>
              <p:cNvSpPr/>
              <p:nvPr/>
            </p:nvSpPr>
            <p:spPr bwMode="auto">
              <a:xfrm>
                <a:off x="2325979" y="7315059"/>
                <a:ext cx="3108960" cy="1414463"/>
              </a:xfrm>
              <a:prstGeom prst="rect">
                <a:avLst/>
              </a:prstGeom>
              <a:solidFill>
                <a:schemeClr val="tx2"/>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r>
                  <a:rPr lang="en-US" kern="0" dirty="0" smtClean="0">
                    <a:ln>
                      <a:solidFill>
                        <a:srgbClr val="FFFFFF">
                          <a:alpha val="0"/>
                        </a:srgbClr>
                      </a:solidFill>
                    </a:ln>
                    <a:solidFill>
                      <a:srgbClr val="FFFFFF"/>
                    </a:solidFill>
                  </a:rPr>
                  <a:t>Non-relational data</a:t>
                </a:r>
              </a:p>
            </p:txBody>
          </p:sp>
          <p:sp>
            <p:nvSpPr>
              <p:cNvPr id="358" name="TextBox 357"/>
              <p:cNvSpPr txBox="1"/>
              <p:nvPr/>
            </p:nvSpPr>
            <p:spPr>
              <a:xfrm>
                <a:off x="2561479" y="8417245"/>
                <a:ext cx="54864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Devices</a:t>
                </a:r>
                <a:endParaRPr lang="en-US" sz="1200" dirty="0">
                  <a:ln>
                    <a:solidFill>
                      <a:srgbClr val="505050">
                        <a:alpha val="0"/>
                      </a:srgbClr>
                    </a:solidFill>
                  </a:ln>
                  <a:solidFill>
                    <a:srgbClr val="FFFFFF"/>
                  </a:solidFill>
                </a:endParaRPr>
              </a:p>
            </p:txBody>
          </p:sp>
          <p:sp>
            <p:nvSpPr>
              <p:cNvPr id="359" name="TextBox 358"/>
              <p:cNvSpPr txBox="1"/>
              <p:nvPr/>
            </p:nvSpPr>
            <p:spPr>
              <a:xfrm>
                <a:off x="3288852" y="8417245"/>
                <a:ext cx="54864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Web</a:t>
                </a:r>
                <a:endParaRPr lang="en-US" sz="1200" dirty="0">
                  <a:ln>
                    <a:solidFill>
                      <a:srgbClr val="505050">
                        <a:alpha val="0"/>
                      </a:srgbClr>
                    </a:solidFill>
                  </a:ln>
                  <a:solidFill>
                    <a:srgbClr val="FFFFFF"/>
                  </a:solidFill>
                </a:endParaRPr>
              </a:p>
            </p:txBody>
          </p:sp>
          <p:sp>
            <p:nvSpPr>
              <p:cNvPr id="360" name="TextBox 359"/>
              <p:cNvSpPr txBox="1"/>
              <p:nvPr/>
            </p:nvSpPr>
            <p:spPr>
              <a:xfrm>
                <a:off x="3942333" y="8417245"/>
                <a:ext cx="548640" cy="166199"/>
              </a:xfrm>
              <a:prstGeom prst="rect">
                <a:avLst/>
              </a:prstGeom>
              <a:noFill/>
            </p:spPr>
            <p:txBody>
              <a:bodyPr wrap="square" lIns="0" tIns="0" rIns="0" bIns="0" rtlCol="0">
                <a:spAutoFit/>
              </a:bodyPr>
              <a:lstStyle/>
              <a:p>
                <a:pPr algn="ctr">
                  <a:lnSpc>
                    <a:spcPct val="90000"/>
                  </a:lnSpc>
                </a:pPr>
                <a:r>
                  <a:rPr lang="en-US" sz="1200" dirty="0" smtClean="0">
                    <a:ln>
                      <a:solidFill>
                        <a:srgbClr val="505050">
                          <a:alpha val="0"/>
                        </a:srgbClr>
                      </a:solidFill>
                    </a:ln>
                    <a:solidFill>
                      <a:srgbClr val="FFFFFF"/>
                    </a:solidFill>
                  </a:rPr>
                  <a:t>Sensors</a:t>
                </a:r>
                <a:endParaRPr lang="en-US" sz="1200" dirty="0">
                  <a:ln>
                    <a:solidFill>
                      <a:srgbClr val="505050">
                        <a:alpha val="0"/>
                      </a:srgbClr>
                    </a:solidFill>
                  </a:ln>
                  <a:solidFill>
                    <a:srgbClr val="FFFFFF"/>
                  </a:solidFill>
                </a:endParaRPr>
              </a:p>
            </p:txBody>
          </p:sp>
          <p:sp>
            <p:nvSpPr>
              <p:cNvPr id="361" name="TextBox 360"/>
              <p:cNvSpPr txBox="1"/>
              <p:nvPr/>
            </p:nvSpPr>
            <p:spPr>
              <a:xfrm>
                <a:off x="4704518" y="8417245"/>
                <a:ext cx="548640" cy="182880"/>
              </a:xfrm>
              <a:prstGeom prst="rect">
                <a:avLst/>
              </a:prstGeom>
              <a:noFill/>
            </p:spPr>
            <p:txBody>
              <a:bodyPr wrap="square" lIns="0" tIns="0" rIns="0" bIns="0" rtlCol="0">
                <a:noAutofit/>
              </a:bodyPr>
              <a:lstStyle/>
              <a:p>
                <a:pPr algn="ctr">
                  <a:lnSpc>
                    <a:spcPct val="90000"/>
                  </a:lnSpc>
                </a:pPr>
                <a:r>
                  <a:rPr lang="en-US" sz="1200" dirty="0" smtClean="0">
                    <a:ln>
                      <a:solidFill>
                        <a:srgbClr val="505050">
                          <a:alpha val="0"/>
                        </a:srgbClr>
                      </a:solidFill>
                    </a:ln>
                    <a:solidFill>
                      <a:srgbClr val="FFFFFF"/>
                    </a:solidFill>
                  </a:rPr>
                  <a:t>Social</a:t>
                </a:r>
                <a:endParaRPr lang="en-US" sz="1200" dirty="0">
                  <a:ln>
                    <a:solidFill>
                      <a:srgbClr val="505050">
                        <a:alpha val="0"/>
                      </a:srgbClr>
                    </a:solidFill>
                  </a:ln>
                  <a:solidFill>
                    <a:srgbClr val="FFFFFF"/>
                  </a:solidFill>
                </a:endParaRPr>
              </a:p>
            </p:txBody>
          </p:sp>
          <p:grpSp>
            <p:nvGrpSpPr>
              <p:cNvPr id="362" name="Group 361"/>
              <p:cNvGrpSpPr/>
              <p:nvPr/>
            </p:nvGrpSpPr>
            <p:grpSpPr>
              <a:xfrm>
                <a:off x="2517579" y="7912305"/>
                <a:ext cx="645830" cy="382078"/>
                <a:chOff x="2850173" y="4068523"/>
                <a:chExt cx="724052" cy="428355"/>
              </a:xfrm>
              <a:solidFill>
                <a:schemeClr val="bg1"/>
              </a:solidFill>
            </p:grpSpPr>
            <p:sp>
              <p:nvSpPr>
                <p:cNvPr id="370" name="Freeform 43"/>
                <p:cNvSpPr>
                  <a:spLocks noChangeAspect="1" noEditPoints="1"/>
                </p:cNvSpPr>
                <p:nvPr/>
              </p:nvSpPr>
              <p:spPr bwMode="black">
                <a:xfrm>
                  <a:off x="2850173" y="4068523"/>
                  <a:ext cx="220416" cy="42489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71" name="Group 370"/>
                <p:cNvGrpSpPr/>
                <p:nvPr/>
              </p:nvGrpSpPr>
              <p:grpSpPr>
                <a:xfrm>
                  <a:off x="3113588" y="4171950"/>
                  <a:ext cx="460637" cy="324928"/>
                  <a:chOff x="6432941" y="4098201"/>
                  <a:chExt cx="709176" cy="500244"/>
                </a:xfrm>
                <a:grpFill/>
              </p:grpSpPr>
              <p:sp>
                <p:nvSpPr>
                  <p:cNvPr id="372" name="Rounded Rectangle 6"/>
                  <p:cNvSpPr>
                    <a:spLocks noChangeAspect="1"/>
                  </p:cNvSpPr>
                  <p:nvPr/>
                </p:nvSpPr>
                <p:spPr bwMode="black">
                  <a:xfrm rot="16200000">
                    <a:off x="6537407" y="3993735"/>
                    <a:ext cx="500244" cy="70917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solidFill>
                      <a:latin typeface="Segoe Light" pitchFamily="34" charset="0"/>
                    </a:endParaRPr>
                  </a:p>
                </p:txBody>
              </p:sp>
              <p:sp>
                <p:nvSpPr>
                  <p:cNvPr id="373" name="Freeform 6"/>
                  <p:cNvSpPr>
                    <a:spLocks noEditPoints="1"/>
                  </p:cNvSpPr>
                  <p:nvPr/>
                </p:nvSpPr>
                <p:spPr bwMode="auto">
                  <a:xfrm rot="5400000">
                    <a:off x="6590383" y="4115019"/>
                    <a:ext cx="329607" cy="503240"/>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chemeClr val="accent1"/>
                  </a:solidFill>
                  <a:ln>
                    <a:noFill/>
                  </a:ln>
                </p:spPr>
                <p:txBody>
                  <a:bodyPr vert="horz" wrap="square" lIns="91436" tIns="45719" rIns="91436" bIns="45719" numCol="1" anchor="t" anchorCtr="0" compatLnSpc="1">
                    <a:prstTxWarp prst="textNoShape">
                      <a:avLst/>
                    </a:prstTxWarp>
                  </a:bodyPr>
                  <a:lstStyle/>
                  <a:p>
                    <a:pPr defTabSz="914184"/>
                    <a:endParaRPr lang="en-US" sz="1700" dirty="0">
                      <a:solidFill>
                        <a:srgbClr val="FFFFFF"/>
                      </a:solidFill>
                    </a:endParaRPr>
                  </a:p>
                </p:txBody>
              </p:sp>
            </p:grpSp>
          </p:grpSp>
          <p:sp>
            <p:nvSpPr>
              <p:cNvPr id="363" name="Freeform 30"/>
              <p:cNvSpPr>
                <a:spLocks noChangeAspect="1" noEditPoints="1"/>
              </p:cNvSpPr>
              <p:nvPr/>
            </p:nvSpPr>
            <p:spPr bwMode="auto">
              <a:xfrm>
                <a:off x="3415116" y="8002797"/>
                <a:ext cx="291077" cy="342710"/>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grpSp>
            <p:nvGrpSpPr>
              <p:cNvPr id="364" name="Group 363"/>
              <p:cNvGrpSpPr/>
              <p:nvPr/>
            </p:nvGrpSpPr>
            <p:grpSpPr>
              <a:xfrm>
                <a:off x="3910521" y="8031240"/>
                <a:ext cx="684049" cy="285824"/>
                <a:chOff x="5416550" y="3144838"/>
                <a:chExt cx="1352550" cy="565151"/>
              </a:xfrm>
              <a:solidFill>
                <a:schemeClr val="bg1"/>
              </a:solidFill>
            </p:grpSpPr>
            <p:sp>
              <p:nvSpPr>
                <p:cNvPr id="366" name="Freeform 21"/>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367" name="Freeform 22"/>
                <p:cNvSpPr>
                  <a:spLocks noEditPoints="1"/>
                </p:cNvSpPr>
                <p:nvPr/>
              </p:nvSpPr>
              <p:spPr bwMode="auto">
                <a:xfrm>
                  <a:off x="5416550" y="3216276"/>
                  <a:ext cx="1185863" cy="493713"/>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368" name="Freeform 23"/>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sp>
              <p:nvSpPr>
                <p:cNvPr id="369" name="Freeform 24"/>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84"/>
                  <a:endParaRPr lang="en-US" sz="1700">
                    <a:solidFill>
                      <a:srgbClr val="FFFFFF"/>
                    </a:solidFill>
                  </a:endParaRPr>
                </a:p>
              </p:txBody>
            </p:sp>
          </p:grpSp>
          <p:sp>
            <p:nvSpPr>
              <p:cNvPr id="365" name="Freeform 13"/>
              <p:cNvSpPr>
                <a:spLocks noChangeAspect="1" noEditPoints="1"/>
              </p:cNvSpPr>
              <p:nvPr/>
            </p:nvSpPr>
            <p:spPr bwMode="black">
              <a:xfrm>
                <a:off x="4762788" y="7975234"/>
                <a:ext cx="409278" cy="348471"/>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rgbClr val="FFFFFF"/>
                  </a:solidFill>
                  <a:latin typeface="Segoe Light" pitchFamily="34" charset="0"/>
                </a:endParaRPr>
              </a:p>
            </p:txBody>
          </p:sp>
        </p:grpSp>
        <p:sp>
          <p:nvSpPr>
            <p:cNvPr id="479" name="Rectangle 478"/>
            <p:cNvSpPr/>
            <p:nvPr/>
          </p:nvSpPr>
          <p:spPr bwMode="auto">
            <a:xfrm>
              <a:off x="6324497" y="3802062"/>
              <a:ext cx="3029100" cy="364439"/>
            </a:xfrm>
            <a:prstGeom prst="rect">
              <a:avLst/>
            </a:prstGeom>
            <a:solidFill>
              <a:schemeClr val="accent5">
                <a:lumMod val="75000"/>
              </a:schemeClr>
            </a:solidFill>
            <a:ln w="19050" cap="flat" cmpd="sng" algn="ctr">
              <a:noFill/>
              <a:prstDash val="solid"/>
              <a:miter lim="800000"/>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sz="1200" dirty="0">
                <a:ln>
                  <a:solidFill>
                    <a:srgbClr val="505050">
                      <a:alpha val="0"/>
                    </a:srgbClr>
                  </a:solidFill>
                </a:ln>
                <a:solidFill>
                  <a:srgbClr val="FFFFFF"/>
                </a:solidFill>
              </a:endParaRPr>
            </a:p>
          </p:txBody>
        </p:sp>
        <p:sp>
          <p:nvSpPr>
            <p:cNvPr id="538" name="Rectangle 537"/>
            <p:cNvSpPr/>
            <p:nvPr/>
          </p:nvSpPr>
          <p:spPr bwMode="auto">
            <a:xfrm>
              <a:off x="6324497" y="4198886"/>
              <a:ext cx="992611" cy="994762"/>
            </a:xfrm>
            <a:prstGeom prst="rect">
              <a:avLst/>
            </a:prstGeom>
            <a:solidFill>
              <a:schemeClr val="accent5"/>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Box software</a:t>
              </a:r>
            </a:p>
          </p:txBody>
        </p:sp>
        <p:sp>
          <p:nvSpPr>
            <p:cNvPr id="539" name="Rectangle 538"/>
            <p:cNvSpPr/>
            <p:nvPr/>
          </p:nvSpPr>
          <p:spPr bwMode="auto">
            <a:xfrm>
              <a:off x="7342742" y="4198886"/>
              <a:ext cx="992611" cy="994762"/>
            </a:xfrm>
            <a:prstGeom prst="rect">
              <a:avLst/>
            </a:prstGeom>
            <a:solidFill>
              <a:schemeClr val="accent5"/>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Appliances</a:t>
              </a:r>
            </a:p>
          </p:txBody>
        </p:sp>
        <p:sp>
          <p:nvSpPr>
            <p:cNvPr id="540" name="Rectangle 539"/>
            <p:cNvSpPr/>
            <p:nvPr/>
          </p:nvSpPr>
          <p:spPr bwMode="auto">
            <a:xfrm>
              <a:off x="8360986" y="4198886"/>
              <a:ext cx="992611" cy="994762"/>
            </a:xfrm>
            <a:prstGeom prst="rect">
              <a:avLst/>
            </a:prstGeom>
            <a:solidFill>
              <a:schemeClr val="accent5"/>
            </a:solidFill>
            <a:ln w="19050" cap="flat" cmpd="sng" algn="ctr">
              <a:noFill/>
              <a:prstDash val="solid"/>
              <a:miter lim="800000"/>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nSpc>
                  <a:spcPct val="90000"/>
                </a:lnSpc>
                <a:spcAft>
                  <a:spcPts val="600"/>
                </a:spcAft>
              </a:pPr>
              <a:r>
                <a:rPr lang="en-US" sz="1000" dirty="0">
                  <a:ln>
                    <a:solidFill>
                      <a:srgbClr val="505050">
                        <a:alpha val="0"/>
                      </a:srgbClr>
                    </a:solidFill>
                  </a:ln>
                  <a:solidFill>
                    <a:srgbClr val="FFFFFF"/>
                  </a:solidFill>
                </a:rPr>
                <a:t>Cloud</a:t>
              </a:r>
            </a:p>
          </p:txBody>
        </p:sp>
        <p:grpSp>
          <p:nvGrpSpPr>
            <p:cNvPr id="541" name="Group 540"/>
            <p:cNvGrpSpPr/>
            <p:nvPr/>
          </p:nvGrpSpPr>
          <p:grpSpPr>
            <a:xfrm>
              <a:off x="6680184" y="4611742"/>
              <a:ext cx="281236" cy="391061"/>
              <a:chOff x="10433720" y="4554462"/>
              <a:chExt cx="281236" cy="391061"/>
            </a:xfrm>
          </p:grpSpPr>
          <p:pic>
            <p:nvPicPr>
              <p:cNvPr id="542" name="Picture 2" descr="C:\Users\mitchellg\Desktop\Software.png"/>
              <p:cNvPicPr>
                <a:picLocks noChangeAspect="1" noChangeArrowheads="1"/>
              </p:cNvPicPr>
              <p:nvPr/>
            </p:nvPicPr>
            <p:blipFill rotWithShape="1">
              <a:blip r:embed="rId6" cstate="print">
                <a:lum bright="100000"/>
              </a:blip>
              <a:srcRect l="25026" t="15072" r="24360" b="15072"/>
              <a:stretch/>
            </p:blipFill>
            <p:spPr bwMode="auto">
              <a:xfrm>
                <a:off x="10433720" y="4554462"/>
                <a:ext cx="281236" cy="391061"/>
              </a:xfrm>
              <a:prstGeom prst="rect">
                <a:avLst/>
              </a:prstGeom>
              <a:noFill/>
            </p:spPr>
          </p:pic>
          <p:sp>
            <p:nvSpPr>
              <p:cNvPr id="543" name="Rectangle 542"/>
              <p:cNvSpPr/>
              <p:nvPr/>
            </p:nvSpPr>
            <p:spPr>
              <a:xfrm>
                <a:off x="10531320" y="4641744"/>
                <a:ext cx="168720" cy="23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98"/>
                <a:endParaRPr lang="en-US" sz="667">
                  <a:solidFill>
                    <a:srgbClr val="FFFFFF"/>
                  </a:solidFill>
                  <a:latin typeface="Segoe"/>
                </a:endParaRPr>
              </a:p>
            </p:txBody>
          </p:sp>
        </p:grpSp>
        <p:sp>
          <p:nvSpPr>
            <p:cNvPr id="544" name="Freeform 128"/>
            <p:cNvSpPr>
              <a:spLocks noChangeAspect="1"/>
            </p:cNvSpPr>
            <p:nvPr/>
          </p:nvSpPr>
          <p:spPr bwMode="black">
            <a:xfrm>
              <a:off x="8597590" y="4663810"/>
              <a:ext cx="519403" cy="28692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5" name="Freeform 9"/>
            <p:cNvSpPr>
              <a:spLocks noEditPoints="1"/>
            </p:cNvSpPr>
            <p:nvPr/>
          </p:nvSpPr>
          <p:spPr bwMode="auto">
            <a:xfrm>
              <a:off x="7734848" y="4551968"/>
              <a:ext cx="208398" cy="510608"/>
            </a:xfrm>
            <a:custGeom>
              <a:avLst/>
              <a:gdLst>
                <a:gd name="T0" fmla="*/ 427 w 537"/>
                <a:gd name="T1" fmla="*/ 82 h 1102"/>
                <a:gd name="T2" fmla="*/ 123 w 537"/>
                <a:gd name="T3" fmla="*/ 0 h 1102"/>
                <a:gd name="T4" fmla="*/ 537 w 537"/>
                <a:gd name="T5" fmla="*/ 0 h 1102"/>
                <a:gd name="T6" fmla="*/ 445 w 537"/>
                <a:gd name="T7" fmla="*/ 1102 h 1102"/>
                <a:gd name="T8" fmla="*/ 537 w 537"/>
                <a:gd name="T9" fmla="*/ 17 h 1102"/>
                <a:gd name="T10" fmla="*/ 445 w 537"/>
                <a:gd name="T11" fmla="*/ 1102 h 1102"/>
                <a:gd name="T12" fmla="*/ 445 w 537"/>
                <a:gd name="T13" fmla="*/ 1102 h 1102"/>
                <a:gd name="T14" fmla="*/ 427 w 537"/>
                <a:gd name="T15" fmla="*/ 94 h 1102"/>
                <a:gd name="T16" fmla="*/ 0 w 537"/>
                <a:gd name="T17" fmla="*/ 1102 h 1102"/>
                <a:gd name="T18" fmla="*/ 0 w 537"/>
                <a:gd name="T19" fmla="*/ 94 h 1102"/>
                <a:gd name="T20" fmla="*/ 33 w 537"/>
                <a:gd name="T21" fmla="*/ 184 h 1102"/>
                <a:gd name="T22" fmla="*/ 400 w 537"/>
                <a:gd name="T23" fmla="*/ 134 h 1102"/>
                <a:gd name="T24" fmla="*/ 33 w 537"/>
                <a:gd name="T25" fmla="*/ 184 h 1102"/>
                <a:gd name="T26" fmla="*/ 33 w 537"/>
                <a:gd name="T27" fmla="*/ 184 h 1102"/>
                <a:gd name="T28" fmla="*/ 400 w 537"/>
                <a:gd name="T29" fmla="*/ 232 h 1102"/>
                <a:gd name="T30" fmla="*/ 33 w 537"/>
                <a:gd name="T31" fmla="*/ 208 h 1102"/>
                <a:gd name="T32" fmla="*/ 33 w 537"/>
                <a:gd name="T33" fmla="*/ 232 h 1102"/>
                <a:gd name="T34" fmla="*/ 33 w 537"/>
                <a:gd name="T35" fmla="*/ 285 h 1102"/>
                <a:gd name="T36" fmla="*/ 400 w 537"/>
                <a:gd name="T37" fmla="*/ 261 h 1102"/>
                <a:gd name="T38" fmla="*/ 33 w 537"/>
                <a:gd name="T39" fmla="*/ 285 h 1102"/>
                <a:gd name="T40" fmla="*/ 33 w 537"/>
                <a:gd name="T41" fmla="*/ 285 h 1102"/>
                <a:gd name="T42" fmla="*/ 400 w 537"/>
                <a:gd name="T43" fmla="*/ 337 h 1102"/>
                <a:gd name="T44" fmla="*/ 33 w 537"/>
                <a:gd name="T45" fmla="*/ 313 h 1102"/>
                <a:gd name="T46" fmla="*/ 33 w 537"/>
                <a:gd name="T47" fmla="*/ 337 h 1102"/>
                <a:gd name="T48" fmla="*/ 33 w 537"/>
                <a:gd name="T49" fmla="*/ 390 h 1102"/>
                <a:gd name="T50" fmla="*/ 400 w 537"/>
                <a:gd name="T51" fmla="*/ 366 h 1102"/>
                <a:gd name="T52" fmla="*/ 33 w 537"/>
                <a:gd name="T53" fmla="*/ 390 h 1102"/>
                <a:gd name="T54" fmla="*/ 33 w 537"/>
                <a:gd name="T55" fmla="*/ 390 h 1102"/>
                <a:gd name="T56" fmla="*/ 400 w 537"/>
                <a:gd name="T57" fmla="*/ 443 h 1102"/>
                <a:gd name="T58" fmla="*/ 33 w 537"/>
                <a:gd name="T59" fmla="*/ 419 h 1102"/>
                <a:gd name="T60" fmla="*/ 33 w 537"/>
                <a:gd name="T61" fmla="*/ 443 h 1102"/>
                <a:gd name="T62" fmla="*/ 33 w 537"/>
                <a:gd name="T63" fmla="*/ 496 h 1102"/>
                <a:gd name="T64" fmla="*/ 400 w 537"/>
                <a:gd name="T65" fmla="*/ 471 h 1102"/>
                <a:gd name="T66" fmla="*/ 33 w 537"/>
                <a:gd name="T67" fmla="*/ 496 h 1102"/>
                <a:gd name="T68" fmla="*/ 33 w 537"/>
                <a:gd name="T69" fmla="*/ 496 h 1102"/>
                <a:gd name="T70" fmla="*/ 400 w 537"/>
                <a:gd name="T71" fmla="*/ 548 h 1102"/>
                <a:gd name="T72" fmla="*/ 33 w 537"/>
                <a:gd name="T73" fmla="*/ 524 h 1102"/>
                <a:gd name="T74" fmla="*/ 33 w 537"/>
                <a:gd name="T75" fmla="*/ 548 h 1102"/>
                <a:gd name="T76" fmla="*/ 33 w 537"/>
                <a:gd name="T77" fmla="*/ 605 h 1102"/>
                <a:gd name="T78" fmla="*/ 400 w 537"/>
                <a:gd name="T79" fmla="*/ 581 h 1102"/>
                <a:gd name="T80" fmla="*/ 33 w 537"/>
                <a:gd name="T81" fmla="*/ 605 h 1102"/>
                <a:gd name="T82" fmla="*/ 33 w 537"/>
                <a:gd name="T83" fmla="*/ 605 h 1102"/>
                <a:gd name="T84" fmla="*/ 400 w 537"/>
                <a:gd name="T85" fmla="*/ 658 h 1102"/>
                <a:gd name="T86" fmla="*/ 33 w 537"/>
                <a:gd name="T87" fmla="*/ 634 h 1102"/>
                <a:gd name="T88" fmla="*/ 33 w 537"/>
                <a:gd name="T89" fmla="*/ 658 h 1102"/>
                <a:gd name="T90" fmla="*/ 33 w 537"/>
                <a:gd name="T91" fmla="*/ 711 h 1102"/>
                <a:gd name="T92" fmla="*/ 400 w 537"/>
                <a:gd name="T93" fmla="*/ 687 h 1102"/>
                <a:gd name="T94" fmla="*/ 33 w 537"/>
                <a:gd name="T95" fmla="*/ 711 h 1102"/>
                <a:gd name="T96" fmla="*/ 33 w 537"/>
                <a:gd name="T97" fmla="*/ 711 h 1102"/>
                <a:gd name="T98" fmla="*/ 400 w 537"/>
                <a:gd name="T99" fmla="*/ 765 h 1102"/>
                <a:gd name="T100" fmla="*/ 33 w 537"/>
                <a:gd name="T101" fmla="*/ 739 h 1102"/>
                <a:gd name="T102" fmla="*/ 33 w 537"/>
                <a:gd name="T103" fmla="*/ 765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7" h="1102">
                  <a:moveTo>
                    <a:pt x="537" y="0"/>
                  </a:moveTo>
                  <a:lnTo>
                    <a:pt x="427" y="82"/>
                  </a:lnTo>
                  <a:lnTo>
                    <a:pt x="9" y="82"/>
                  </a:lnTo>
                  <a:lnTo>
                    <a:pt x="123" y="0"/>
                  </a:lnTo>
                  <a:lnTo>
                    <a:pt x="537" y="0"/>
                  </a:lnTo>
                  <a:lnTo>
                    <a:pt x="537" y="0"/>
                  </a:lnTo>
                  <a:lnTo>
                    <a:pt x="537" y="0"/>
                  </a:lnTo>
                  <a:close/>
                  <a:moveTo>
                    <a:pt x="445" y="1102"/>
                  </a:moveTo>
                  <a:lnTo>
                    <a:pt x="537" y="983"/>
                  </a:lnTo>
                  <a:lnTo>
                    <a:pt x="537" y="17"/>
                  </a:lnTo>
                  <a:lnTo>
                    <a:pt x="445" y="89"/>
                  </a:lnTo>
                  <a:lnTo>
                    <a:pt x="445" y="1102"/>
                  </a:lnTo>
                  <a:lnTo>
                    <a:pt x="445" y="1102"/>
                  </a:lnTo>
                  <a:lnTo>
                    <a:pt x="445" y="1102"/>
                  </a:lnTo>
                  <a:close/>
                  <a:moveTo>
                    <a:pt x="0" y="94"/>
                  </a:moveTo>
                  <a:lnTo>
                    <a:pt x="427" y="94"/>
                  </a:lnTo>
                  <a:lnTo>
                    <a:pt x="427" y="1102"/>
                  </a:lnTo>
                  <a:lnTo>
                    <a:pt x="0" y="1102"/>
                  </a:lnTo>
                  <a:lnTo>
                    <a:pt x="0" y="94"/>
                  </a:lnTo>
                  <a:lnTo>
                    <a:pt x="0" y="94"/>
                  </a:lnTo>
                  <a:lnTo>
                    <a:pt x="0" y="94"/>
                  </a:lnTo>
                  <a:close/>
                  <a:moveTo>
                    <a:pt x="33" y="184"/>
                  </a:moveTo>
                  <a:lnTo>
                    <a:pt x="400" y="184"/>
                  </a:lnTo>
                  <a:lnTo>
                    <a:pt x="400" y="134"/>
                  </a:lnTo>
                  <a:lnTo>
                    <a:pt x="33" y="134"/>
                  </a:lnTo>
                  <a:lnTo>
                    <a:pt x="33" y="184"/>
                  </a:lnTo>
                  <a:lnTo>
                    <a:pt x="33" y="184"/>
                  </a:lnTo>
                  <a:lnTo>
                    <a:pt x="33" y="184"/>
                  </a:lnTo>
                  <a:close/>
                  <a:moveTo>
                    <a:pt x="33" y="232"/>
                  </a:moveTo>
                  <a:lnTo>
                    <a:pt x="400" y="232"/>
                  </a:lnTo>
                  <a:lnTo>
                    <a:pt x="400" y="208"/>
                  </a:lnTo>
                  <a:lnTo>
                    <a:pt x="33" y="208"/>
                  </a:lnTo>
                  <a:lnTo>
                    <a:pt x="33" y="232"/>
                  </a:lnTo>
                  <a:lnTo>
                    <a:pt x="33" y="232"/>
                  </a:lnTo>
                  <a:lnTo>
                    <a:pt x="33" y="232"/>
                  </a:lnTo>
                  <a:close/>
                  <a:moveTo>
                    <a:pt x="33" y="285"/>
                  </a:moveTo>
                  <a:lnTo>
                    <a:pt x="400" y="285"/>
                  </a:lnTo>
                  <a:lnTo>
                    <a:pt x="400" y="261"/>
                  </a:lnTo>
                  <a:lnTo>
                    <a:pt x="33" y="261"/>
                  </a:lnTo>
                  <a:lnTo>
                    <a:pt x="33" y="285"/>
                  </a:lnTo>
                  <a:lnTo>
                    <a:pt x="33" y="285"/>
                  </a:lnTo>
                  <a:lnTo>
                    <a:pt x="33" y="285"/>
                  </a:lnTo>
                  <a:close/>
                  <a:moveTo>
                    <a:pt x="33" y="337"/>
                  </a:moveTo>
                  <a:lnTo>
                    <a:pt x="400" y="337"/>
                  </a:lnTo>
                  <a:lnTo>
                    <a:pt x="400" y="313"/>
                  </a:lnTo>
                  <a:lnTo>
                    <a:pt x="33" y="313"/>
                  </a:lnTo>
                  <a:lnTo>
                    <a:pt x="33" y="337"/>
                  </a:lnTo>
                  <a:lnTo>
                    <a:pt x="33" y="337"/>
                  </a:lnTo>
                  <a:lnTo>
                    <a:pt x="33" y="337"/>
                  </a:lnTo>
                  <a:close/>
                  <a:moveTo>
                    <a:pt x="33" y="390"/>
                  </a:moveTo>
                  <a:lnTo>
                    <a:pt x="400" y="390"/>
                  </a:lnTo>
                  <a:lnTo>
                    <a:pt x="400" y="366"/>
                  </a:lnTo>
                  <a:lnTo>
                    <a:pt x="33" y="366"/>
                  </a:lnTo>
                  <a:lnTo>
                    <a:pt x="33" y="390"/>
                  </a:lnTo>
                  <a:lnTo>
                    <a:pt x="33" y="390"/>
                  </a:lnTo>
                  <a:lnTo>
                    <a:pt x="33" y="390"/>
                  </a:lnTo>
                  <a:close/>
                  <a:moveTo>
                    <a:pt x="33" y="443"/>
                  </a:moveTo>
                  <a:lnTo>
                    <a:pt x="400" y="443"/>
                  </a:lnTo>
                  <a:lnTo>
                    <a:pt x="400" y="419"/>
                  </a:lnTo>
                  <a:lnTo>
                    <a:pt x="33" y="419"/>
                  </a:lnTo>
                  <a:lnTo>
                    <a:pt x="33" y="443"/>
                  </a:lnTo>
                  <a:lnTo>
                    <a:pt x="33" y="443"/>
                  </a:lnTo>
                  <a:lnTo>
                    <a:pt x="33" y="443"/>
                  </a:lnTo>
                  <a:close/>
                  <a:moveTo>
                    <a:pt x="33" y="496"/>
                  </a:moveTo>
                  <a:lnTo>
                    <a:pt x="400" y="496"/>
                  </a:lnTo>
                  <a:lnTo>
                    <a:pt x="400" y="471"/>
                  </a:lnTo>
                  <a:lnTo>
                    <a:pt x="33" y="471"/>
                  </a:lnTo>
                  <a:lnTo>
                    <a:pt x="33" y="496"/>
                  </a:lnTo>
                  <a:lnTo>
                    <a:pt x="33" y="496"/>
                  </a:lnTo>
                  <a:lnTo>
                    <a:pt x="33" y="496"/>
                  </a:lnTo>
                  <a:close/>
                  <a:moveTo>
                    <a:pt x="33" y="548"/>
                  </a:moveTo>
                  <a:lnTo>
                    <a:pt x="400" y="548"/>
                  </a:lnTo>
                  <a:lnTo>
                    <a:pt x="400" y="524"/>
                  </a:lnTo>
                  <a:lnTo>
                    <a:pt x="33" y="524"/>
                  </a:lnTo>
                  <a:lnTo>
                    <a:pt x="33" y="548"/>
                  </a:lnTo>
                  <a:lnTo>
                    <a:pt x="33" y="548"/>
                  </a:lnTo>
                  <a:lnTo>
                    <a:pt x="33" y="548"/>
                  </a:lnTo>
                  <a:close/>
                  <a:moveTo>
                    <a:pt x="33" y="605"/>
                  </a:moveTo>
                  <a:lnTo>
                    <a:pt x="400" y="605"/>
                  </a:lnTo>
                  <a:lnTo>
                    <a:pt x="400" y="581"/>
                  </a:lnTo>
                  <a:lnTo>
                    <a:pt x="33" y="581"/>
                  </a:lnTo>
                  <a:lnTo>
                    <a:pt x="33" y="605"/>
                  </a:lnTo>
                  <a:lnTo>
                    <a:pt x="33" y="605"/>
                  </a:lnTo>
                  <a:lnTo>
                    <a:pt x="33" y="605"/>
                  </a:lnTo>
                  <a:close/>
                  <a:moveTo>
                    <a:pt x="33" y="658"/>
                  </a:moveTo>
                  <a:lnTo>
                    <a:pt x="400" y="658"/>
                  </a:lnTo>
                  <a:lnTo>
                    <a:pt x="400" y="634"/>
                  </a:lnTo>
                  <a:lnTo>
                    <a:pt x="33" y="634"/>
                  </a:lnTo>
                  <a:lnTo>
                    <a:pt x="33" y="658"/>
                  </a:lnTo>
                  <a:lnTo>
                    <a:pt x="33" y="658"/>
                  </a:lnTo>
                  <a:lnTo>
                    <a:pt x="33" y="658"/>
                  </a:lnTo>
                  <a:close/>
                  <a:moveTo>
                    <a:pt x="33" y="711"/>
                  </a:moveTo>
                  <a:lnTo>
                    <a:pt x="400" y="711"/>
                  </a:lnTo>
                  <a:lnTo>
                    <a:pt x="400" y="687"/>
                  </a:lnTo>
                  <a:lnTo>
                    <a:pt x="33" y="687"/>
                  </a:lnTo>
                  <a:lnTo>
                    <a:pt x="33" y="711"/>
                  </a:lnTo>
                  <a:lnTo>
                    <a:pt x="33" y="711"/>
                  </a:lnTo>
                  <a:lnTo>
                    <a:pt x="33" y="711"/>
                  </a:lnTo>
                  <a:close/>
                  <a:moveTo>
                    <a:pt x="33" y="765"/>
                  </a:moveTo>
                  <a:lnTo>
                    <a:pt x="400" y="765"/>
                  </a:lnTo>
                  <a:lnTo>
                    <a:pt x="400" y="739"/>
                  </a:lnTo>
                  <a:lnTo>
                    <a:pt x="33" y="739"/>
                  </a:lnTo>
                  <a:lnTo>
                    <a:pt x="33" y="765"/>
                  </a:lnTo>
                  <a:lnTo>
                    <a:pt x="33" y="765"/>
                  </a:lnTo>
                  <a:lnTo>
                    <a:pt x="33" y="765"/>
                  </a:lnTo>
                  <a:close/>
                </a:path>
              </a:pathLst>
            </a:custGeom>
            <a:solidFill>
              <a:schemeClr val="bg1"/>
            </a:solidFill>
            <a:ln>
              <a:noFill/>
            </a:ln>
          </p:spPr>
          <p:txBody>
            <a:bodyPr vert="horz" wrap="square" lIns="0" tIns="0" rIns="0" bIns="0" numCol="1" anchor="ctr" anchorCtr="0" compatLnSpc="1">
              <a:prstTxWarp prst="textNoShape">
                <a:avLst/>
              </a:prstTxWarp>
            </a:bodyPr>
            <a:lstStyle/>
            <a:p>
              <a:pPr defTabSz="914098"/>
              <a:endParaRPr lang="en-US" sz="667">
                <a:solidFill>
                  <a:srgbClr val="FFFFFF"/>
                </a:solidFill>
                <a:latin typeface="Segoe"/>
              </a:endParaRPr>
            </a:p>
          </p:txBody>
        </p:sp>
        <p:grpSp>
          <p:nvGrpSpPr>
            <p:cNvPr id="546" name="Group 545"/>
            <p:cNvGrpSpPr/>
            <p:nvPr/>
          </p:nvGrpSpPr>
          <p:grpSpPr>
            <a:xfrm>
              <a:off x="7709975" y="5117928"/>
              <a:ext cx="282512" cy="282512"/>
              <a:chOff x="4084555" y="5118086"/>
              <a:chExt cx="401639" cy="401639"/>
            </a:xfrm>
          </p:grpSpPr>
          <p:sp>
            <p:nvSpPr>
              <p:cNvPr id="547" name="Oval 546"/>
              <p:cNvSpPr/>
              <p:nvPr/>
            </p:nvSpPr>
            <p:spPr bwMode="auto">
              <a:xfrm>
                <a:off x="4084555" y="5118086"/>
                <a:ext cx="401639" cy="401639"/>
              </a:xfrm>
              <a:prstGeom prst="ellipse">
                <a:avLst/>
              </a:prstGeom>
              <a:solidFill>
                <a:schemeClr val="bg1"/>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776927" fontAlgn="base">
                  <a:lnSpc>
                    <a:spcPct val="90000"/>
                  </a:lnSpc>
                  <a:spcBef>
                    <a:spcPct val="0"/>
                  </a:spcBef>
                  <a:spcAft>
                    <a:spcPct val="0"/>
                  </a:spcAft>
                </a:pPr>
                <a:endParaRPr lang="en-US" kern="0" dirty="0" smtClean="0">
                  <a:ln>
                    <a:solidFill>
                      <a:srgbClr val="FFFFFF">
                        <a:alpha val="0"/>
                      </a:srgbClr>
                    </a:solidFill>
                  </a:ln>
                  <a:solidFill>
                    <a:srgbClr val="FFFFFF"/>
                  </a:solidFill>
                </a:endParaRPr>
              </a:p>
            </p:txBody>
          </p:sp>
          <p:grpSp>
            <p:nvGrpSpPr>
              <p:cNvPr id="548" name="Group 547"/>
              <p:cNvGrpSpPr/>
              <p:nvPr/>
            </p:nvGrpSpPr>
            <p:grpSpPr>
              <a:xfrm>
                <a:off x="4124243" y="5157774"/>
                <a:ext cx="322263" cy="322263"/>
                <a:chOff x="1947863" y="5527675"/>
                <a:chExt cx="368300" cy="368300"/>
              </a:xfrm>
            </p:grpSpPr>
            <p:sp>
              <p:nvSpPr>
                <p:cNvPr id="549" name="Freeform 5"/>
                <p:cNvSpPr>
                  <a:spLocks/>
                </p:cNvSpPr>
                <p:nvPr/>
              </p:nvSpPr>
              <p:spPr bwMode="auto">
                <a:xfrm>
                  <a:off x="2005013" y="5594350"/>
                  <a:ext cx="131763" cy="179388"/>
                </a:xfrm>
                <a:custGeom>
                  <a:avLst/>
                  <a:gdLst>
                    <a:gd name="T0" fmla="*/ 787 w 787"/>
                    <a:gd name="T1" fmla="*/ 678 h 1073"/>
                    <a:gd name="T2" fmla="*/ 505 w 787"/>
                    <a:gd name="T3" fmla="*/ 367 h 1073"/>
                    <a:gd name="T4" fmla="*/ 505 w 787"/>
                    <a:gd name="T5" fmla="*/ 1073 h 1073"/>
                    <a:gd name="T6" fmla="*/ 301 w 787"/>
                    <a:gd name="T7" fmla="*/ 1073 h 1073"/>
                    <a:gd name="T8" fmla="*/ 301 w 787"/>
                    <a:gd name="T9" fmla="*/ 367 h 1073"/>
                    <a:gd name="T10" fmla="*/ 0 w 787"/>
                    <a:gd name="T11" fmla="*/ 678 h 1073"/>
                    <a:gd name="T12" fmla="*/ 0 w 787"/>
                    <a:gd name="T13" fmla="*/ 422 h 1073"/>
                    <a:gd name="T14" fmla="*/ 394 w 787"/>
                    <a:gd name="T15" fmla="*/ 0 h 1073"/>
                    <a:gd name="T16" fmla="*/ 787 w 787"/>
                    <a:gd name="T17" fmla="*/ 422 h 1073"/>
                    <a:gd name="T18" fmla="*/ 787 w 787"/>
                    <a:gd name="T19" fmla="*/ 67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1073">
                      <a:moveTo>
                        <a:pt x="787" y="678"/>
                      </a:moveTo>
                      <a:cubicBezTo>
                        <a:pt x="787" y="678"/>
                        <a:pt x="787" y="678"/>
                        <a:pt x="505" y="367"/>
                      </a:cubicBezTo>
                      <a:cubicBezTo>
                        <a:pt x="505" y="1073"/>
                        <a:pt x="505" y="1073"/>
                        <a:pt x="505" y="1073"/>
                      </a:cubicBezTo>
                      <a:cubicBezTo>
                        <a:pt x="505" y="1073"/>
                        <a:pt x="505" y="1073"/>
                        <a:pt x="301" y="1073"/>
                      </a:cubicBezTo>
                      <a:cubicBezTo>
                        <a:pt x="301" y="1073"/>
                        <a:pt x="301" y="1073"/>
                        <a:pt x="301" y="367"/>
                      </a:cubicBezTo>
                      <a:cubicBezTo>
                        <a:pt x="301" y="367"/>
                        <a:pt x="301" y="367"/>
                        <a:pt x="0" y="678"/>
                      </a:cubicBezTo>
                      <a:cubicBezTo>
                        <a:pt x="0" y="678"/>
                        <a:pt x="0" y="678"/>
                        <a:pt x="0" y="422"/>
                      </a:cubicBezTo>
                      <a:cubicBezTo>
                        <a:pt x="0" y="422"/>
                        <a:pt x="0" y="422"/>
                        <a:pt x="394" y="0"/>
                      </a:cubicBezTo>
                      <a:cubicBezTo>
                        <a:pt x="394" y="0"/>
                        <a:pt x="394" y="0"/>
                        <a:pt x="787" y="422"/>
                      </a:cubicBezTo>
                      <a:cubicBezTo>
                        <a:pt x="787" y="422"/>
                        <a:pt x="787" y="422"/>
                        <a:pt x="787" y="67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0" name="Freeform 6"/>
                <p:cNvSpPr>
                  <a:spLocks/>
                </p:cNvSpPr>
                <p:nvPr/>
              </p:nvSpPr>
              <p:spPr bwMode="auto">
                <a:xfrm>
                  <a:off x="2117726" y="5661025"/>
                  <a:ext cx="131763" cy="179388"/>
                </a:xfrm>
                <a:custGeom>
                  <a:avLst/>
                  <a:gdLst>
                    <a:gd name="T0" fmla="*/ 787 w 787"/>
                    <a:gd name="T1" fmla="*/ 395 h 1073"/>
                    <a:gd name="T2" fmla="*/ 504 w 787"/>
                    <a:gd name="T3" fmla="*/ 706 h 1073"/>
                    <a:gd name="T4" fmla="*/ 504 w 787"/>
                    <a:gd name="T5" fmla="*/ 0 h 1073"/>
                    <a:gd name="T6" fmla="*/ 301 w 787"/>
                    <a:gd name="T7" fmla="*/ 0 h 1073"/>
                    <a:gd name="T8" fmla="*/ 301 w 787"/>
                    <a:gd name="T9" fmla="*/ 706 h 1073"/>
                    <a:gd name="T10" fmla="*/ 0 w 787"/>
                    <a:gd name="T11" fmla="*/ 395 h 1073"/>
                    <a:gd name="T12" fmla="*/ 0 w 787"/>
                    <a:gd name="T13" fmla="*/ 650 h 1073"/>
                    <a:gd name="T14" fmla="*/ 393 w 787"/>
                    <a:gd name="T15" fmla="*/ 1073 h 1073"/>
                    <a:gd name="T16" fmla="*/ 787 w 787"/>
                    <a:gd name="T17" fmla="*/ 650 h 1073"/>
                    <a:gd name="T18" fmla="*/ 787 w 787"/>
                    <a:gd name="T19" fmla="*/ 395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1073">
                      <a:moveTo>
                        <a:pt x="787" y="395"/>
                      </a:moveTo>
                      <a:cubicBezTo>
                        <a:pt x="787" y="395"/>
                        <a:pt x="787" y="395"/>
                        <a:pt x="504" y="706"/>
                      </a:cubicBezTo>
                      <a:cubicBezTo>
                        <a:pt x="504" y="0"/>
                        <a:pt x="504" y="0"/>
                        <a:pt x="504" y="0"/>
                      </a:cubicBezTo>
                      <a:cubicBezTo>
                        <a:pt x="504" y="0"/>
                        <a:pt x="504" y="0"/>
                        <a:pt x="301" y="0"/>
                      </a:cubicBezTo>
                      <a:cubicBezTo>
                        <a:pt x="301" y="0"/>
                        <a:pt x="301" y="0"/>
                        <a:pt x="301" y="706"/>
                      </a:cubicBezTo>
                      <a:cubicBezTo>
                        <a:pt x="301" y="706"/>
                        <a:pt x="301" y="706"/>
                        <a:pt x="0" y="395"/>
                      </a:cubicBezTo>
                      <a:cubicBezTo>
                        <a:pt x="0" y="395"/>
                        <a:pt x="0" y="395"/>
                        <a:pt x="0" y="650"/>
                      </a:cubicBezTo>
                      <a:cubicBezTo>
                        <a:pt x="0" y="650"/>
                        <a:pt x="0" y="650"/>
                        <a:pt x="393" y="1073"/>
                      </a:cubicBezTo>
                      <a:cubicBezTo>
                        <a:pt x="393" y="1073"/>
                        <a:pt x="393" y="1073"/>
                        <a:pt x="787" y="650"/>
                      </a:cubicBezTo>
                      <a:cubicBezTo>
                        <a:pt x="787" y="650"/>
                        <a:pt x="787" y="650"/>
                        <a:pt x="787" y="39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1" name="Freeform 7"/>
                <p:cNvSpPr>
                  <a:spLocks noEditPoints="1"/>
                </p:cNvSpPr>
                <p:nvPr/>
              </p:nvSpPr>
              <p:spPr bwMode="auto">
                <a:xfrm>
                  <a:off x="1947863" y="5527675"/>
                  <a:ext cx="368300" cy="368300"/>
                </a:xfrm>
                <a:custGeom>
                  <a:avLst/>
                  <a:gdLst>
                    <a:gd name="T0" fmla="*/ 1095 w 2204"/>
                    <a:gd name="T1" fmla="*/ 2204 h 2204"/>
                    <a:gd name="T2" fmla="*/ 0 w 2204"/>
                    <a:gd name="T3" fmla="*/ 1092 h 2204"/>
                    <a:gd name="T4" fmla="*/ 1095 w 2204"/>
                    <a:gd name="T5" fmla="*/ 0 h 2204"/>
                    <a:gd name="T6" fmla="*/ 2204 w 2204"/>
                    <a:gd name="T7" fmla="*/ 1092 h 2204"/>
                    <a:gd name="T8" fmla="*/ 1095 w 2204"/>
                    <a:gd name="T9" fmla="*/ 2204 h 2204"/>
                    <a:gd name="T10" fmla="*/ 1095 w 2204"/>
                    <a:gd name="T11" fmla="*/ 132 h 2204"/>
                    <a:gd name="T12" fmla="*/ 137 w 2204"/>
                    <a:gd name="T13" fmla="*/ 1092 h 2204"/>
                    <a:gd name="T14" fmla="*/ 1095 w 2204"/>
                    <a:gd name="T15" fmla="*/ 2068 h 2204"/>
                    <a:gd name="T16" fmla="*/ 2072 w 2204"/>
                    <a:gd name="T17" fmla="*/ 1092 h 2204"/>
                    <a:gd name="T18" fmla="*/ 1095 w 2204"/>
                    <a:gd name="T19" fmla="*/ 132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4" h="2204">
                      <a:moveTo>
                        <a:pt x="1095" y="2204"/>
                      </a:moveTo>
                      <a:cubicBezTo>
                        <a:pt x="492" y="2204"/>
                        <a:pt x="0" y="1714"/>
                        <a:pt x="0" y="1092"/>
                      </a:cubicBezTo>
                      <a:cubicBezTo>
                        <a:pt x="0" y="485"/>
                        <a:pt x="492" y="0"/>
                        <a:pt x="1095" y="0"/>
                      </a:cubicBezTo>
                      <a:cubicBezTo>
                        <a:pt x="1718" y="0"/>
                        <a:pt x="2204" y="485"/>
                        <a:pt x="2204" y="1092"/>
                      </a:cubicBezTo>
                      <a:cubicBezTo>
                        <a:pt x="2204" y="1714"/>
                        <a:pt x="1718" y="2204"/>
                        <a:pt x="1095" y="2204"/>
                      </a:cubicBezTo>
                      <a:close/>
                      <a:moveTo>
                        <a:pt x="1095" y="132"/>
                      </a:moveTo>
                      <a:cubicBezTo>
                        <a:pt x="563" y="132"/>
                        <a:pt x="137" y="561"/>
                        <a:pt x="137" y="1092"/>
                      </a:cubicBezTo>
                      <a:cubicBezTo>
                        <a:pt x="137" y="1628"/>
                        <a:pt x="563" y="2068"/>
                        <a:pt x="1095" y="2068"/>
                      </a:cubicBezTo>
                      <a:cubicBezTo>
                        <a:pt x="1627" y="2068"/>
                        <a:pt x="2072" y="1628"/>
                        <a:pt x="2072" y="1092"/>
                      </a:cubicBezTo>
                      <a:cubicBezTo>
                        <a:pt x="2072" y="561"/>
                        <a:pt x="1627" y="132"/>
                        <a:pt x="1095" y="1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pic>
        <p:nvPicPr>
          <p:cNvPr id="128" name="Picture 127"/>
          <p:cNvPicPr>
            <a:picLocks noChangeAspect="1"/>
          </p:cNvPicPr>
          <p:nvPr/>
        </p:nvPicPr>
        <p:blipFill rotWithShape="1">
          <a:blip r:embed="rId7" cstate="screen">
            <a:extLst>
              <a:ext uri="{28A0092B-C50C-407E-A947-70E740481C1C}">
                <a14:useLocalDpi xmlns:a14="http://schemas.microsoft.com/office/drawing/2010/main" val="0"/>
              </a:ext>
            </a:extLst>
          </a:blip>
          <a:stretch/>
        </p:blipFill>
        <p:spPr>
          <a:xfrm>
            <a:off x="4211194" y="3849259"/>
            <a:ext cx="972604" cy="252335"/>
          </a:xfrm>
          <a:prstGeom prst="rect">
            <a:avLst/>
          </a:prstGeom>
          <a:noFill/>
          <a:ln>
            <a:noFill/>
          </a:ln>
        </p:spPr>
      </p:pic>
      <p:pic>
        <p:nvPicPr>
          <p:cNvPr id="129" name="Picture 128" descr="Hor_RGBLogo ALL white copy.pn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489379" y="3846629"/>
            <a:ext cx="723704" cy="254902"/>
          </a:xfrm>
          <a:prstGeom prst="rect">
            <a:avLst/>
          </a:prstGeom>
          <a:noFill/>
        </p:spPr>
      </p:pic>
      <p:sp>
        <p:nvSpPr>
          <p:cNvPr id="130" name="Rectangle 129">
            <a:hlinkClick r:id="" action="ppaction://noaction"/>
          </p:cNvPr>
          <p:cNvSpPr/>
          <p:nvPr/>
        </p:nvSpPr>
        <p:spPr bwMode="auto">
          <a:xfrm>
            <a:off x="274638" y="1238495"/>
            <a:ext cx="2757969" cy="5459167"/>
          </a:xfrm>
          <a:prstGeom prst="rect">
            <a:avLst/>
          </a:prstGeom>
          <a:solidFill>
            <a:srgbClr val="E6E6E6"/>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37160" rIns="182880" bIns="45720"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defRPr/>
            </a:pPr>
            <a:endParaRPr lang="en-US" sz="1400" kern="0" dirty="0" smtClean="0">
              <a:ln>
                <a:solidFill>
                  <a:srgbClr val="FFFFFF">
                    <a:alpha val="0"/>
                  </a:srgbClr>
                </a:solidFill>
              </a:ln>
              <a:gradFill>
                <a:gsLst>
                  <a:gs pos="85841">
                    <a:srgbClr val="000000"/>
                  </a:gs>
                  <a:gs pos="0">
                    <a:srgbClr val="000000"/>
                  </a:gs>
                </a:gsLst>
                <a:lin ang="5400000" scaled="0"/>
              </a:gradFill>
              <a:latin typeface="Segoe UI Light"/>
            </a:endParaRPr>
          </a:p>
        </p:txBody>
      </p:sp>
      <p:sp>
        <p:nvSpPr>
          <p:cNvPr id="133" name="Rectangle 132"/>
          <p:cNvSpPr/>
          <p:nvPr/>
        </p:nvSpPr>
        <p:spPr>
          <a:xfrm>
            <a:off x="416371" y="2895634"/>
            <a:ext cx="2224776" cy="307777"/>
          </a:xfrm>
          <a:prstGeom prst="rect">
            <a:avLst/>
          </a:prstGeom>
        </p:spPr>
        <p:txBody>
          <a:bodyPr wrap="none">
            <a:spAutoFit/>
          </a:bodyPr>
          <a:lstStyle/>
          <a:p>
            <a:r>
              <a:rPr lang="en-US" sz="1400" dirty="0" smtClean="0">
                <a:solidFill>
                  <a:srgbClr val="442359">
                    <a:lumMod val="50000"/>
                  </a:srgbClr>
                </a:solidFill>
                <a:ea typeface="Segoe UI" pitchFamily="34" charset="0"/>
                <a:cs typeface="Segoe UI Semibold" panose="020B0702040204020203" pitchFamily="34" charset="0"/>
              </a:rPr>
              <a:t>Analytics Platform System</a:t>
            </a:r>
            <a:endParaRPr lang="en-US" sz="1400" dirty="0">
              <a:solidFill>
                <a:srgbClr val="442359">
                  <a:lumMod val="50000"/>
                </a:srgbClr>
              </a:solidFill>
            </a:endParaRPr>
          </a:p>
        </p:txBody>
      </p:sp>
      <p:sp>
        <p:nvSpPr>
          <p:cNvPr id="134" name="Rectangle 133"/>
          <p:cNvSpPr/>
          <p:nvPr/>
        </p:nvSpPr>
        <p:spPr>
          <a:xfrm>
            <a:off x="416371" y="2405775"/>
            <a:ext cx="1487651" cy="307777"/>
          </a:xfrm>
          <a:prstGeom prst="rect">
            <a:avLst/>
          </a:prstGeom>
        </p:spPr>
        <p:txBody>
          <a:bodyPr wrap="none">
            <a:spAutoFit/>
          </a:bodyPr>
          <a:lstStyle/>
          <a:p>
            <a:r>
              <a:rPr lang="en-US" sz="1400" dirty="0">
                <a:solidFill>
                  <a:srgbClr val="442359">
                    <a:lumMod val="50000"/>
                  </a:srgbClr>
                </a:solidFill>
                <a:ea typeface="Segoe UI" pitchFamily="34" charset="0"/>
                <a:cs typeface="Segoe UI Semibold" panose="020B0702040204020203" pitchFamily="34" charset="0"/>
              </a:rPr>
              <a:t>SQL Server </a:t>
            </a:r>
            <a:r>
              <a:rPr lang="en-US" sz="1400" dirty="0" smtClean="0">
                <a:solidFill>
                  <a:srgbClr val="442359">
                    <a:lumMod val="50000"/>
                  </a:srgbClr>
                </a:solidFill>
                <a:ea typeface="Segoe UI" pitchFamily="34" charset="0"/>
                <a:cs typeface="Segoe UI Semibold" panose="020B0702040204020203" pitchFamily="34" charset="0"/>
              </a:rPr>
              <a:t>2014</a:t>
            </a:r>
            <a:endParaRPr lang="en-US" sz="1400" dirty="0">
              <a:solidFill>
                <a:srgbClr val="442359">
                  <a:lumMod val="50000"/>
                </a:srgbClr>
              </a:solidFill>
            </a:endParaRPr>
          </a:p>
        </p:txBody>
      </p:sp>
      <p:sp>
        <p:nvSpPr>
          <p:cNvPr id="135" name="Rectangle 134"/>
          <p:cNvSpPr/>
          <p:nvPr/>
        </p:nvSpPr>
        <p:spPr>
          <a:xfrm>
            <a:off x="416371" y="3385493"/>
            <a:ext cx="1479123" cy="307777"/>
          </a:xfrm>
          <a:prstGeom prst="rect">
            <a:avLst/>
          </a:prstGeom>
        </p:spPr>
        <p:txBody>
          <a:bodyPr wrap="none">
            <a:spAutoFit/>
          </a:bodyPr>
          <a:lstStyle/>
          <a:p>
            <a:r>
              <a:rPr lang="en-US" sz="1400" dirty="0" smtClean="0">
                <a:solidFill>
                  <a:srgbClr val="442359">
                    <a:lumMod val="50000"/>
                  </a:srgbClr>
                </a:solidFill>
                <a:ea typeface="Segoe UI" pitchFamily="34" charset="0"/>
                <a:cs typeface="Segoe UI Semibold" panose="020B0702040204020203" pitchFamily="34" charset="0"/>
              </a:rPr>
              <a:t>Azure </a:t>
            </a:r>
            <a:r>
              <a:rPr lang="en-US" sz="1400" dirty="0" err="1" smtClean="0">
                <a:solidFill>
                  <a:srgbClr val="442359">
                    <a:lumMod val="50000"/>
                  </a:srgbClr>
                </a:solidFill>
                <a:ea typeface="Segoe UI" pitchFamily="34" charset="0"/>
                <a:cs typeface="Segoe UI Semibold" panose="020B0702040204020203" pitchFamily="34" charset="0"/>
              </a:rPr>
              <a:t>HDInsight</a:t>
            </a:r>
            <a:endParaRPr lang="en-US" sz="1400" dirty="0">
              <a:solidFill>
                <a:srgbClr val="442359">
                  <a:lumMod val="50000"/>
                </a:srgbClr>
              </a:solidFill>
            </a:endParaRPr>
          </a:p>
        </p:txBody>
      </p:sp>
      <p:sp>
        <p:nvSpPr>
          <p:cNvPr id="136" name="Freeform 23"/>
          <p:cNvSpPr>
            <a:spLocks noChangeAspect="1" noEditPoints="1"/>
          </p:cNvSpPr>
          <p:nvPr/>
        </p:nvSpPr>
        <p:spPr bwMode="auto">
          <a:xfrm>
            <a:off x="496235" y="1473562"/>
            <a:ext cx="822965" cy="26027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bg2"/>
          </a:solidFill>
          <a:ln>
            <a:noFill/>
          </a:ln>
          <a:extLst/>
        </p:spPr>
        <p:txBody>
          <a:bodyPr vert="horz" wrap="square" lIns="91430" tIns="45715" rIns="91430" bIns="45715" numCol="1" anchor="t" anchorCtr="0" compatLnSpc="1">
            <a:prstTxWarp prst="textNoShape">
              <a:avLst/>
            </a:prstTxWarp>
          </a:bodyPr>
          <a:lstStyle/>
          <a:p>
            <a:endParaRPr lang="en-US">
              <a:solidFill>
                <a:srgbClr val="442359">
                  <a:lumMod val="50000"/>
                </a:srgbClr>
              </a:solidFill>
            </a:endParaRPr>
          </a:p>
        </p:txBody>
      </p:sp>
      <p:sp>
        <p:nvSpPr>
          <p:cNvPr id="137" name="Rectangle 136"/>
          <p:cNvSpPr/>
          <p:nvPr/>
        </p:nvSpPr>
        <p:spPr>
          <a:xfrm>
            <a:off x="416371" y="1915916"/>
            <a:ext cx="2097562" cy="307777"/>
          </a:xfrm>
          <a:prstGeom prst="rect">
            <a:avLst/>
          </a:prstGeom>
        </p:spPr>
        <p:txBody>
          <a:bodyPr wrap="none">
            <a:spAutoFit/>
          </a:bodyPr>
          <a:lstStyle/>
          <a:p>
            <a:r>
              <a:rPr lang="en-US" sz="1400" dirty="0" smtClean="0">
                <a:solidFill>
                  <a:srgbClr val="442359">
                    <a:lumMod val="50000"/>
                  </a:srgbClr>
                </a:solidFill>
                <a:ea typeface="Segoe UI" pitchFamily="34" charset="0"/>
                <a:cs typeface="Segoe UI Semibold" panose="020B0702040204020203" pitchFamily="34" charset="0"/>
              </a:rPr>
              <a:t>Azure Machine Learning</a:t>
            </a:r>
            <a:endParaRPr lang="en-US" sz="1400" dirty="0">
              <a:solidFill>
                <a:srgbClr val="442359">
                  <a:lumMod val="50000"/>
                </a:srgbClr>
              </a:solidFill>
            </a:endParaRPr>
          </a:p>
        </p:txBody>
      </p:sp>
      <p:grpSp>
        <p:nvGrpSpPr>
          <p:cNvPr id="2" name="Group 1"/>
          <p:cNvGrpSpPr/>
          <p:nvPr/>
        </p:nvGrpSpPr>
        <p:grpSpPr>
          <a:xfrm>
            <a:off x="300621" y="3875352"/>
            <a:ext cx="1387688" cy="676578"/>
            <a:chOff x="498469" y="3471562"/>
            <a:chExt cx="1387688" cy="676578"/>
          </a:xfrm>
        </p:grpSpPr>
        <p:sp>
          <p:nvSpPr>
            <p:cNvPr id="139" name="TextBox 138"/>
            <p:cNvSpPr txBox="1"/>
            <p:nvPr/>
          </p:nvSpPr>
          <p:spPr>
            <a:xfrm>
              <a:off x="498469" y="3686475"/>
              <a:ext cx="1387688" cy="461665"/>
            </a:xfrm>
            <a:prstGeom prst="rect">
              <a:avLst/>
            </a:prstGeom>
            <a:noFill/>
          </p:spPr>
          <p:txBody>
            <a:bodyPr wrap="none" lIns="182880" tIns="146304" rIns="182880" bIns="146304" rtlCol="0">
              <a:spAutoFit/>
            </a:bodyPr>
            <a:lstStyle/>
            <a:p>
              <a:pPr>
                <a:lnSpc>
                  <a:spcPct val="90000"/>
                </a:lnSpc>
                <a:spcAft>
                  <a:spcPts val="600"/>
                </a:spcAft>
              </a:pPr>
              <a:r>
                <a:rPr lang="en-US" sz="1200" b="1" dirty="0">
                  <a:solidFill>
                    <a:srgbClr val="442359">
                      <a:lumMod val="50000"/>
                    </a:srgbClr>
                  </a:solidFill>
                  <a:ea typeface="Segoe UI" pitchFamily="34" charset="0"/>
                  <a:cs typeface="Segoe UI Semibold" panose="020B0702040204020203" pitchFamily="34" charset="0"/>
                </a:rPr>
                <a:t>Data Platform</a:t>
              </a:r>
            </a:p>
          </p:txBody>
        </p:sp>
        <p:pic>
          <p:nvPicPr>
            <p:cNvPr id="140" name="Picture 139" descr="Hor_RGBLogo ALL white copy.png"/>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94083" y="3471562"/>
              <a:ext cx="925113" cy="325842"/>
            </a:xfrm>
            <a:prstGeom prst="rect">
              <a:avLst/>
            </a:prstGeom>
            <a:noFill/>
          </p:spPr>
        </p:pic>
      </p:grpSp>
      <p:sp>
        <p:nvSpPr>
          <p:cNvPr id="141" name="Oval 140"/>
          <p:cNvSpPr/>
          <p:nvPr/>
        </p:nvSpPr>
        <p:spPr bwMode="auto">
          <a:xfrm>
            <a:off x="6146670" y="4511590"/>
            <a:ext cx="218918" cy="245214"/>
          </a:xfrm>
          <a:prstGeom prst="ellipse">
            <a:avLst/>
          </a:prstGeom>
          <a:solidFill>
            <a:schemeClr val="bg1"/>
          </a:solidFill>
          <a:ln w="190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776927" fontAlgn="base">
              <a:lnSpc>
                <a:spcPct val="90000"/>
              </a:lnSpc>
              <a:spcBef>
                <a:spcPct val="0"/>
              </a:spcBef>
              <a:spcAft>
                <a:spcPct val="0"/>
              </a:spcAft>
            </a:pPr>
            <a:endParaRPr lang="en-US" kern="0" dirty="0" smtClean="0">
              <a:ln>
                <a:solidFill>
                  <a:srgbClr val="FFFFFF">
                    <a:alpha val="0"/>
                  </a:srgbClr>
                </a:solidFill>
              </a:ln>
              <a:gradFill>
                <a:gsLst>
                  <a:gs pos="56637">
                    <a:srgbClr val="505050"/>
                  </a:gs>
                  <a:gs pos="11000">
                    <a:srgbClr val="505050"/>
                  </a:gs>
                </a:gsLst>
                <a:lin ang="5400000" scaled="0"/>
              </a:gradFill>
            </a:endParaRPr>
          </a:p>
        </p:txBody>
      </p:sp>
      <p:grpSp>
        <p:nvGrpSpPr>
          <p:cNvPr id="142" name="Group 141"/>
          <p:cNvGrpSpPr/>
          <p:nvPr/>
        </p:nvGrpSpPr>
        <p:grpSpPr>
          <a:xfrm rot="5400000">
            <a:off x="6133522" y="4524738"/>
            <a:ext cx="245214" cy="218918"/>
            <a:chOff x="6153019" y="4516014"/>
            <a:chExt cx="226679" cy="226679"/>
          </a:xfrm>
          <a:solidFill>
            <a:srgbClr val="5F8B00"/>
          </a:solidFill>
        </p:grpSpPr>
        <p:sp>
          <p:nvSpPr>
            <p:cNvPr id="143" name="Freeform 5"/>
            <p:cNvSpPr>
              <a:spLocks/>
            </p:cNvSpPr>
            <p:nvPr/>
          </p:nvSpPr>
          <p:spPr bwMode="auto">
            <a:xfrm>
              <a:off x="6188193" y="4557051"/>
              <a:ext cx="81097" cy="110409"/>
            </a:xfrm>
            <a:custGeom>
              <a:avLst/>
              <a:gdLst>
                <a:gd name="T0" fmla="*/ 787 w 787"/>
                <a:gd name="T1" fmla="*/ 678 h 1073"/>
                <a:gd name="T2" fmla="*/ 505 w 787"/>
                <a:gd name="T3" fmla="*/ 367 h 1073"/>
                <a:gd name="T4" fmla="*/ 505 w 787"/>
                <a:gd name="T5" fmla="*/ 1073 h 1073"/>
                <a:gd name="T6" fmla="*/ 301 w 787"/>
                <a:gd name="T7" fmla="*/ 1073 h 1073"/>
                <a:gd name="T8" fmla="*/ 301 w 787"/>
                <a:gd name="T9" fmla="*/ 367 h 1073"/>
                <a:gd name="T10" fmla="*/ 0 w 787"/>
                <a:gd name="T11" fmla="*/ 678 h 1073"/>
                <a:gd name="T12" fmla="*/ 0 w 787"/>
                <a:gd name="T13" fmla="*/ 422 h 1073"/>
                <a:gd name="T14" fmla="*/ 394 w 787"/>
                <a:gd name="T15" fmla="*/ 0 h 1073"/>
                <a:gd name="T16" fmla="*/ 787 w 787"/>
                <a:gd name="T17" fmla="*/ 422 h 1073"/>
                <a:gd name="T18" fmla="*/ 787 w 787"/>
                <a:gd name="T19" fmla="*/ 67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1073">
                  <a:moveTo>
                    <a:pt x="787" y="678"/>
                  </a:moveTo>
                  <a:cubicBezTo>
                    <a:pt x="787" y="678"/>
                    <a:pt x="787" y="678"/>
                    <a:pt x="505" y="367"/>
                  </a:cubicBezTo>
                  <a:cubicBezTo>
                    <a:pt x="505" y="1073"/>
                    <a:pt x="505" y="1073"/>
                    <a:pt x="505" y="1073"/>
                  </a:cubicBezTo>
                  <a:cubicBezTo>
                    <a:pt x="505" y="1073"/>
                    <a:pt x="505" y="1073"/>
                    <a:pt x="301" y="1073"/>
                  </a:cubicBezTo>
                  <a:cubicBezTo>
                    <a:pt x="301" y="1073"/>
                    <a:pt x="301" y="1073"/>
                    <a:pt x="301" y="367"/>
                  </a:cubicBezTo>
                  <a:cubicBezTo>
                    <a:pt x="301" y="367"/>
                    <a:pt x="301" y="367"/>
                    <a:pt x="0" y="678"/>
                  </a:cubicBezTo>
                  <a:cubicBezTo>
                    <a:pt x="0" y="678"/>
                    <a:pt x="0" y="678"/>
                    <a:pt x="0" y="422"/>
                  </a:cubicBezTo>
                  <a:cubicBezTo>
                    <a:pt x="0" y="422"/>
                    <a:pt x="0" y="422"/>
                    <a:pt x="394" y="0"/>
                  </a:cubicBezTo>
                  <a:cubicBezTo>
                    <a:pt x="394" y="0"/>
                    <a:pt x="394" y="0"/>
                    <a:pt x="787" y="422"/>
                  </a:cubicBezTo>
                  <a:cubicBezTo>
                    <a:pt x="787" y="422"/>
                    <a:pt x="787" y="422"/>
                    <a:pt x="787" y="6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6"/>
            <p:cNvSpPr>
              <a:spLocks/>
            </p:cNvSpPr>
            <p:nvPr/>
          </p:nvSpPr>
          <p:spPr bwMode="auto">
            <a:xfrm>
              <a:off x="6257565" y="4598087"/>
              <a:ext cx="81097" cy="110409"/>
            </a:xfrm>
            <a:custGeom>
              <a:avLst/>
              <a:gdLst>
                <a:gd name="T0" fmla="*/ 787 w 787"/>
                <a:gd name="T1" fmla="*/ 395 h 1073"/>
                <a:gd name="T2" fmla="*/ 504 w 787"/>
                <a:gd name="T3" fmla="*/ 706 h 1073"/>
                <a:gd name="T4" fmla="*/ 504 w 787"/>
                <a:gd name="T5" fmla="*/ 0 h 1073"/>
                <a:gd name="T6" fmla="*/ 301 w 787"/>
                <a:gd name="T7" fmla="*/ 0 h 1073"/>
                <a:gd name="T8" fmla="*/ 301 w 787"/>
                <a:gd name="T9" fmla="*/ 706 h 1073"/>
                <a:gd name="T10" fmla="*/ 0 w 787"/>
                <a:gd name="T11" fmla="*/ 395 h 1073"/>
                <a:gd name="T12" fmla="*/ 0 w 787"/>
                <a:gd name="T13" fmla="*/ 650 h 1073"/>
                <a:gd name="T14" fmla="*/ 393 w 787"/>
                <a:gd name="T15" fmla="*/ 1073 h 1073"/>
                <a:gd name="T16" fmla="*/ 787 w 787"/>
                <a:gd name="T17" fmla="*/ 650 h 1073"/>
                <a:gd name="T18" fmla="*/ 787 w 787"/>
                <a:gd name="T19" fmla="*/ 395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1073">
                  <a:moveTo>
                    <a:pt x="787" y="395"/>
                  </a:moveTo>
                  <a:cubicBezTo>
                    <a:pt x="787" y="395"/>
                    <a:pt x="787" y="395"/>
                    <a:pt x="504" y="706"/>
                  </a:cubicBezTo>
                  <a:cubicBezTo>
                    <a:pt x="504" y="0"/>
                    <a:pt x="504" y="0"/>
                    <a:pt x="504" y="0"/>
                  </a:cubicBezTo>
                  <a:cubicBezTo>
                    <a:pt x="504" y="0"/>
                    <a:pt x="504" y="0"/>
                    <a:pt x="301" y="0"/>
                  </a:cubicBezTo>
                  <a:cubicBezTo>
                    <a:pt x="301" y="0"/>
                    <a:pt x="301" y="0"/>
                    <a:pt x="301" y="706"/>
                  </a:cubicBezTo>
                  <a:cubicBezTo>
                    <a:pt x="301" y="706"/>
                    <a:pt x="301" y="706"/>
                    <a:pt x="0" y="395"/>
                  </a:cubicBezTo>
                  <a:cubicBezTo>
                    <a:pt x="0" y="395"/>
                    <a:pt x="0" y="395"/>
                    <a:pt x="0" y="650"/>
                  </a:cubicBezTo>
                  <a:cubicBezTo>
                    <a:pt x="0" y="650"/>
                    <a:pt x="0" y="650"/>
                    <a:pt x="393" y="1073"/>
                  </a:cubicBezTo>
                  <a:cubicBezTo>
                    <a:pt x="393" y="1073"/>
                    <a:pt x="393" y="1073"/>
                    <a:pt x="787" y="650"/>
                  </a:cubicBezTo>
                  <a:cubicBezTo>
                    <a:pt x="787" y="650"/>
                    <a:pt x="787" y="650"/>
                    <a:pt x="787" y="3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7"/>
            <p:cNvSpPr>
              <a:spLocks noEditPoints="1"/>
            </p:cNvSpPr>
            <p:nvPr/>
          </p:nvSpPr>
          <p:spPr bwMode="auto">
            <a:xfrm>
              <a:off x="6153019" y="4516014"/>
              <a:ext cx="226679" cy="226679"/>
            </a:xfrm>
            <a:custGeom>
              <a:avLst/>
              <a:gdLst>
                <a:gd name="T0" fmla="*/ 1095 w 2204"/>
                <a:gd name="T1" fmla="*/ 2204 h 2204"/>
                <a:gd name="T2" fmla="*/ 0 w 2204"/>
                <a:gd name="T3" fmla="*/ 1092 h 2204"/>
                <a:gd name="T4" fmla="*/ 1095 w 2204"/>
                <a:gd name="T5" fmla="*/ 0 h 2204"/>
                <a:gd name="T6" fmla="*/ 2204 w 2204"/>
                <a:gd name="T7" fmla="*/ 1092 h 2204"/>
                <a:gd name="T8" fmla="*/ 1095 w 2204"/>
                <a:gd name="T9" fmla="*/ 2204 h 2204"/>
                <a:gd name="T10" fmla="*/ 1095 w 2204"/>
                <a:gd name="T11" fmla="*/ 132 h 2204"/>
                <a:gd name="T12" fmla="*/ 137 w 2204"/>
                <a:gd name="T13" fmla="*/ 1092 h 2204"/>
                <a:gd name="T14" fmla="*/ 1095 w 2204"/>
                <a:gd name="T15" fmla="*/ 2068 h 2204"/>
                <a:gd name="T16" fmla="*/ 2072 w 2204"/>
                <a:gd name="T17" fmla="*/ 1092 h 2204"/>
                <a:gd name="T18" fmla="*/ 1095 w 2204"/>
                <a:gd name="T19" fmla="*/ 132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4" h="2204">
                  <a:moveTo>
                    <a:pt x="1095" y="2204"/>
                  </a:moveTo>
                  <a:cubicBezTo>
                    <a:pt x="492" y="2204"/>
                    <a:pt x="0" y="1714"/>
                    <a:pt x="0" y="1092"/>
                  </a:cubicBezTo>
                  <a:cubicBezTo>
                    <a:pt x="0" y="485"/>
                    <a:pt x="492" y="0"/>
                    <a:pt x="1095" y="0"/>
                  </a:cubicBezTo>
                  <a:cubicBezTo>
                    <a:pt x="1718" y="0"/>
                    <a:pt x="2204" y="485"/>
                    <a:pt x="2204" y="1092"/>
                  </a:cubicBezTo>
                  <a:cubicBezTo>
                    <a:pt x="2204" y="1714"/>
                    <a:pt x="1718" y="2204"/>
                    <a:pt x="1095" y="2204"/>
                  </a:cubicBezTo>
                  <a:close/>
                  <a:moveTo>
                    <a:pt x="1095" y="132"/>
                  </a:moveTo>
                  <a:cubicBezTo>
                    <a:pt x="563" y="132"/>
                    <a:pt x="137" y="561"/>
                    <a:pt x="137" y="1092"/>
                  </a:cubicBezTo>
                  <a:cubicBezTo>
                    <a:pt x="137" y="1628"/>
                    <a:pt x="563" y="2068"/>
                    <a:pt x="1095" y="2068"/>
                  </a:cubicBezTo>
                  <a:cubicBezTo>
                    <a:pt x="1627" y="2068"/>
                    <a:pt x="2072" y="1628"/>
                    <a:pt x="2072" y="1092"/>
                  </a:cubicBezTo>
                  <a:cubicBezTo>
                    <a:pt x="2072" y="561"/>
                    <a:pt x="1627" y="132"/>
                    <a:pt x="1095"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0853636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6218238" y="0"/>
            <a:ext cx="6218237" cy="6994525"/>
          </a:xfrm>
          <a:prstGeom prst="rect">
            <a:avLst/>
          </a:prstGeom>
          <a:solidFill>
            <a:schemeClr val="tx2"/>
          </a:solidFill>
          <a:ln w="19050" cap="flat" cmpd="sng" algn="ctr">
            <a:noFill/>
            <a:prstDash val="solid"/>
            <a:miter lim="800000"/>
            <a:headEnd type="none" w="med" len="med"/>
            <a:tailEnd type="none" w="med" len="med"/>
          </a:ln>
          <a:effectLst/>
        </p:spPr>
        <p:txBody>
          <a:bodyPr rot="0" spcFirstLastPara="0" vertOverflow="overflow" horzOverflow="overflow" vert="horz" wrap="square" lIns="457200" tIns="411480" rIns="365760" bIns="146304" numCol="1" spcCol="0" rtlCol="0" fromWordArt="0" anchor="t" anchorCtr="0" forceAA="0" compatLnSpc="1">
            <a:prstTxWarp prst="textNoShape">
              <a:avLst/>
            </a:prstTxWarp>
            <a:noAutofit/>
          </a:bodyPr>
          <a:lstStyle/>
          <a:p>
            <a:endParaRPr lang="en-US" sz="2000" dirty="0">
              <a:gradFill>
                <a:gsLst>
                  <a:gs pos="8850">
                    <a:srgbClr val="505050"/>
                  </a:gs>
                  <a:gs pos="81000">
                    <a:srgbClr val="505050"/>
                  </a:gs>
                </a:gsLst>
                <a:lin ang="5400000" scaled="0"/>
              </a:gradFill>
            </a:endParaRPr>
          </a:p>
        </p:txBody>
      </p:sp>
      <p:sp>
        <p:nvSpPr>
          <p:cNvPr id="2" name="Title 1"/>
          <p:cNvSpPr>
            <a:spLocks noGrp="1"/>
          </p:cNvSpPr>
          <p:nvPr>
            <p:ph type="title"/>
          </p:nvPr>
        </p:nvSpPr>
        <p:spPr>
          <a:xfrm>
            <a:off x="274639" y="184894"/>
            <a:ext cx="11889564" cy="917575"/>
          </a:xfrm>
        </p:spPr>
        <p:txBody>
          <a:bodyPr/>
          <a:lstStyle/>
          <a:p>
            <a:r>
              <a:rPr lang="en-US" dirty="0" smtClean="0"/>
              <a:t>Moving from SQL </a:t>
            </a:r>
            <a:br>
              <a:rPr lang="en-US" dirty="0" smtClean="0"/>
            </a:br>
            <a:r>
              <a:rPr lang="en-US" dirty="0" smtClean="0"/>
              <a:t>Server to APS</a:t>
            </a:r>
            <a:endParaRPr lang="en-US" dirty="0"/>
          </a:p>
        </p:txBody>
      </p:sp>
      <p:sp>
        <p:nvSpPr>
          <p:cNvPr id="45" name="Text Placeholder 5"/>
          <p:cNvSpPr>
            <a:spLocks noGrp="1"/>
          </p:cNvSpPr>
          <p:nvPr>
            <p:ph type="body" sz="quarter" idx="11"/>
          </p:nvPr>
        </p:nvSpPr>
        <p:spPr>
          <a:xfrm>
            <a:off x="274639" y="1882260"/>
            <a:ext cx="5879393" cy="4499693"/>
          </a:xfrm>
        </p:spPr>
        <p:txBody>
          <a:bodyPr/>
          <a:lstStyle/>
          <a:p>
            <a:r>
              <a:rPr lang="en-US" dirty="0" smtClean="0"/>
              <a:t>Why?</a:t>
            </a:r>
          </a:p>
          <a:p>
            <a:pPr lvl="0">
              <a:spcBef>
                <a:spcPts val="600"/>
              </a:spcBef>
            </a:pPr>
            <a:r>
              <a:rPr lang="en-US" sz="1800" b="1" dirty="0">
                <a:gradFill>
                  <a:gsLst>
                    <a:gs pos="6195">
                      <a:schemeClr val="tx1"/>
                    </a:gs>
                    <a:gs pos="70000">
                      <a:schemeClr val="tx1"/>
                    </a:gs>
                  </a:gsLst>
                </a:gradFill>
              </a:rPr>
              <a:t>Distributes data and query processing across multiple servers – eliminates bottlenecks inherent in SMP architecture</a:t>
            </a:r>
          </a:p>
          <a:p>
            <a:pPr lvl="0"/>
            <a:endParaRPr lang="en-US" sz="1800" b="1" dirty="0">
              <a:gradFill>
                <a:gsLst>
                  <a:gs pos="6195">
                    <a:schemeClr val="tx1"/>
                  </a:gs>
                  <a:gs pos="70000">
                    <a:schemeClr val="tx1"/>
                  </a:gs>
                </a:gsLst>
              </a:gradFill>
            </a:endParaRPr>
          </a:p>
          <a:p>
            <a:pPr lvl="0"/>
            <a:r>
              <a:rPr lang="en-US" sz="1800" b="1" dirty="0">
                <a:gradFill>
                  <a:gsLst>
                    <a:gs pos="6195">
                      <a:schemeClr val="tx1"/>
                    </a:gs>
                    <a:gs pos="70000">
                      <a:schemeClr val="tx1"/>
                    </a:gs>
                  </a:gsLst>
                </a:gradFill>
              </a:rPr>
              <a:t>Integrated storage is more cost effective over most SAN systems – lowest DW Appliance $$/TB in the industry</a:t>
            </a:r>
          </a:p>
          <a:p>
            <a:pPr lvl="0"/>
            <a:r>
              <a:rPr lang="en-US" sz="1800" b="1" dirty="0">
                <a:gradFill>
                  <a:gsLst>
                    <a:gs pos="6195">
                      <a:schemeClr val="tx1"/>
                    </a:gs>
                    <a:gs pos="70000">
                      <a:schemeClr val="tx1"/>
                    </a:gs>
                  </a:gsLst>
                </a:gradFill>
              </a:rPr>
              <a:t> </a:t>
            </a:r>
          </a:p>
          <a:p>
            <a:pPr lvl="0"/>
            <a:r>
              <a:rPr lang="en-US" sz="1800" b="1" dirty="0">
                <a:gradFill>
                  <a:gsLst>
                    <a:gs pos="6195">
                      <a:schemeClr val="tx1"/>
                    </a:gs>
                    <a:gs pos="70000">
                      <a:schemeClr val="tx1"/>
                    </a:gs>
                  </a:gsLst>
                </a:gradFill>
              </a:rPr>
              <a:t>Linear scale out to 6 petabytes of usable storage for </a:t>
            </a:r>
            <a:r>
              <a:rPr lang="en-US" sz="1800" b="1" dirty="0" smtClean="0">
                <a:gradFill>
                  <a:gsLst>
                    <a:gs pos="6195">
                      <a:schemeClr val="tx1"/>
                    </a:gs>
                    <a:gs pos="70000">
                      <a:schemeClr val="tx1"/>
                    </a:gs>
                  </a:gsLst>
                </a:gradFill>
              </a:rPr>
              <a:t>DW</a:t>
            </a:r>
            <a:endParaRPr lang="en-US" sz="1800" b="1" dirty="0">
              <a:gradFill>
                <a:gsLst>
                  <a:gs pos="6195">
                    <a:schemeClr val="tx1"/>
                  </a:gs>
                  <a:gs pos="70000">
                    <a:schemeClr val="tx1"/>
                  </a:gs>
                </a:gsLst>
              </a:gradFill>
            </a:endParaRPr>
          </a:p>
          <a:p>
            <a:pPr lvl="0"/>
            <a:endParaRPr lang="en-US" sz="1800" b="1" dirty="0">
              <a:gradFill>
                <a:gsLst>
                  <a:gs pos="6195">
                    <a:schemeClr val="tx1"/>
                  </a:gs>
                  <a:gs pos="70000">
                    <a:schemeClr val="tx1"/>
                  </a:gs>
                </a:gsLst>
              </a:gradFill>
            </a:endParaRPr>
          </a:p>
          <a:p>
            <a:pPr lvl="0"/>
            <a:r>
              <a:rPr lang="en-US" sz="1800" b="1" dirty="0">
                <a:gradFill>
                  <a:gsLst>
                    <a:gs pos="6195">
                      <a:schemeClr val="tx1"/>
                    </a:gs>
                    <a:gs pos="70000">
                      <a:schemeClr val="tx1"/>
                    </a:gs>
                  </a:gsLst>
                </a:gradFill>
              </a:rPr>
              <a:t>Significantly less performance tuning over an SMP </a:t>
            </a:r>
            <a:r>
              <a:rPr lang="en-US" sz="1800" b="1" dirty="0" smtClean="0">
                <a:gradFill>
                  <a:gsLst>
                    <a:gs pos="6195">
                      <a:schemeClr val="tx1"/>
                    </a:gs>
                    <a:gs pos="70000">
                      <a:schemeClr val="tx1"/>
                    </a:gs>
                  </a:gsLst>
                </a:gradFill>
              </a:rPr>
              <a:t>solution</a:t>
            </a:r>
          </a:p>
          <a:p>
            <a:pPr lvl="0"/>
            <a:endParaRPr lang="en-US" sz="1800" b="1" dirty="0">
              <a:gradFill>
                <a:gsLst>
                  <a:gs pos="6195">
                    <a:schemeClr val="tx1"/>
                  </a:gs>
                  <a:gs pos="70000">
                    <a:schemeClr val="tx1"/>
                  </a:gs>
                </a:gsLst>
              </a:gradFill>
            </a:endParaRPr>
          </a:p>
          <a:p>
            <a:pPr lvl="0"/>
            <a:r>
              <a:rPr lang="en-US" sz="1800" b="1" dirty="0">
                <a:gradFill>
                  <a:gsLst>
                    <a:gs pos="6195">
                      <a:schemeClr val="tx1"/>
                    </a:gs>
                    <a:gs pos="70000">
                      <a:schemeClr val="tx1"/>
                    </a:gs>
                  </a:gsLst>
                </a:gradFill>
              </a:rPr>
              <a:t>Seamless RDBMS and Hadoop integration with </a:t>
            </a:r>
            <a:r>
              <a:rPr lang="en-US" sz="1800" b="1" dirty="0" err="1" smtClean="0">
                <a:gradFill>
                  <a:gsLst>
                    <a:gs pos="6195">
                      <a:schemeClr val="tx1"/>
                    </a:gs>
                    <a:gs pos="70000">
                      <a:schemeClr val="tx1"/>
                    </a:gs>
                  </a:gsLst>
                </a:gradFill>
              </a:rPr>
              <a:t>PolyBase</a:t>
            </a:r>
            <a:endParaRPr lang="en-US" sz="3600" b="1" dirty="0">
              <a:gradFill>
                <a:gsLst>
                  <a:gs pos="6195">
                    <a:schemeClr val="tx1"/>
                  </a:gs>
                  <a:gs pos="70000">
                    <a:schemeClr val="tx1"/>
                  </a:gs>
                </a:gsLst>
              </a:gradFill>
            </a:endParaRPr>
          </a:p>
        </p:txBody>
      </p:sp>
      <p:sp>
        <p:nvSpPr>
          <p:cNvPr id="73" name="Rectangle 72"/>
          <p:cNvSpPr/>
          <p:nvPr/>
        </p:nvSpPr>
        <p:spPr bwMode="auto">
          <a:xfrm>
            <a:off x="7034712" y="3561679"/>
            <a:ext cx="4600007" cy="2095783"/>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Arrow 13"/>
          <p:cNvSpPr/>
          <p:nvPr/>
        </p:nvSpPr>
        <p:spPr bwMode="auto">
          <a:xfrm>
            <a:off x="8636902" y="1568559"/>
            <a:ext cx="1161235" cy="1106197"/>
          </a:xfrm>
          <a:prstGeom prst="rightArrow">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5819" y="1337062"/>
            <a:ext cx="1334805" cy="1569190"/>
          </a:xfrm>
          <a:prstGeom prst="rect">
            <a:avLst/>
          </a:prstGeom>
        </p:spPr>
      </p:pic>
      <p:grpSp>
        <p:nvGrpSpPr>
          <p:cNvPr id="15" name="Group 14"/>
          <p:cNvGrpSpPr/>
          <p:nvPr/>
        </p:nvGrpSpPr>
        <p:grpSpPr>
          <a:xfrm>
            <a:off x="10094414" y="1344417"/>
            <a:ext cx="1554480" cy="1554480"/>
            <a:chOff x="10068832" y="1441555"/>
            <a:chExt cx="1554480" cy="1554480"/>
          </a:xfrm>
        </p:grpSpPr>
        <p:sp>
          <p:nvSpPr>
            <p:cNvPr id="9" name="Rectangle 8"/>
            <p:cNvSpPr/>
            <p:nvPr/>
          </p:nvSpPr>
          <p:spPr bwMode="auto">
            <a:xfrm>
              <a:off x="10068832" y="1441555"/>
              <a:ext cx="1554480" cy="1554480"/>
            </a:xfrm>
            <a:prstGeom prst="rect">
              <a:avLst/>
            </a:prstGeom>
            <a:solidFill>
              <a:schemeClr val="tx2">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89621" tIns="44809" rIns="89621" bIns="44809" numCol="1" rtlCol="0" anchor="t" anchorCtr="0" compatLnSpc="1">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95924" fontAlgn="base">
                <a:spcBef>
                  <a:spcPct val="0"/>
                </a:spcBef>
                <a:spcAft>
                  <a:spcPct val="0"/>
                </a:spcAft>
              </a:pPr>
              <a:r>
                <a:rPr lang="en-US" sz="2000" dirty="0" smtClean="0">
                  <a:gradFill>
                    <a:gsLst>
                      <a:gs pos="0">
                        <a:srgbClr val="FFFFFF"/>
                      </a:gs>
                      <a:gs pos="100000">
                        <a:srgbClr val="FFFFFF"/>
                      </a:gs>
                    </a:gsLst>
                    <a:lin ang="5400000" scaled="0"/>
                  </a:gradFill>
                  <a:latin typeface="Segoe"/>
                </a:rPr>
                <a:t>APS</a:t>
              </a:r>
              <a:endParaRPr lang="en-US" sz="2000" dirty="0">
                <a:gradFill>
                  <a:gsLst>
                    <a:gs pos="0">
                      <a:srgbClr val="FFFFFF"/>
                    </a:gs>
                    <a:gs pos="100000">
                      <a:srgbClr val="FFFFFF"/>
                    </a:gs>
                  </a:gsLst>
                  <a:lin ang="5400000" scaled="0"/>
                </a:gradFill>
                <a:latin typeface="Segoe"/>
              </a:endParaRPr>
            </a:p>
          </p:txBody>
        </p:sp>
        <p:sp>
          <p:nvSpPr>
            <p:cNvPr id="8" name="Freeform 7"/>
            <p:cNvSpPr>
              <a:spLocks noEditPoints="1"/>
            </p:cNvSpPr>
            <p:nvPr/>
          </p:nvSpPr>
          <p:spPr bwMode="auto">
            <a:xfrm>
              <a:off x="10672543" y="1979397"/>
              <a:ext cx="332887" cy="723663"/>
            </a:xfrm>
            <a:custGeom>
              <a:avLst/>
              <a:gdLst>
                <a:gd name="T0" fmla="*/ 427 w 537"/>
                <a:gd name="T1" fmla="*/ 82 h 1102"/>
                <a:gd name="T2" fmla="*/ 123 w 537"/>
                <a:gd name="T3" fmla="*/ 0 h 1102"/>
                <a:gd name="T4" fmla="*/ 537 w 537"/>
                <a:gd name="T5" fmla="*/ 0 h 1102"/>
                <a:gd name="T6" fmla="*/ 445 w 537"/>
                <a:gd name="T7" fmla="*/ 1102 h 1102"/>
                <a:gd name="T8" fmla="*/ 537 w 537"/>
                <a:gd name="T9" fmla="*/ 17 h 1102"/>
                <a:gd name="T10" fmla="*/ 445 w 537"/>
                <a:gd name="T11" fmla="*/ 1102 h 1102"/>
                <a:gd name="T12" fmla="*/ 445 w 537"/>
                <a:gd name="T13" fmla="*/ 1102 h 1102"/>
                <a:gd name="T14" fmla="*/ 427 w 537"/>
                <a:gd name="T15" fmla="*/ 94 h 1102"/>
                <a:gd name="T16" fmla="*/ 0 w 537"/>
                <a:gd name="T17" fmla="*/ 1102 h 1102"/>
                <a:gd name="T18" fmla="*/ 0 w 537"/>
                <a:gd name="T19" fmla="*/ 94 h 1102"/>
                <a:gd name="T20" fmla="*/ 33 w 537"/>
                <a:gd name="T21" fmla="*/ 184 h 1102"/>
                <a:gd name="T22" fmla="*/ 400 w 537"/>
                <a:gd name="T23" fmla="*/ 134 h 1102"/>
                <a:gd name="T24" fmla="*/ 33 w 537"/>
                <a:gd name="T25" fmla="*/ 184 h 1102"/>
                <a:gd name="T26" fmla="*/ 33 w 537"/>
                <a:gd name="T27" fmla="*/ 184 h 1102"/>
                <a:gd name="T28" fmla="*/ 400 w 537"/>
                <a:gd name="T29" fmla="*/ 232 h 1102"/>
                <a:gd name="T30" fmla="*/ 33 w 537"/>
                <a:gd name="T31" fmla="*/ 208 h 1102"/>
                <a:gd name="T32" fmla="*/ 33 w 537"/>
                <a:gd name="T33" fmla="*/ 232 h 1102"/>
                <a:gd name="T34" fmla="*/ 33 w 537"/>
                <a:gd name="T35" fmla="*/ 285 h 1102"/>
                <a:gd name="T36" fmla="*/ 400 w 537"/>
                <a:gd name="T37" fmla="*/ 261 h 1102"/>
                <a:gd name="T38" fmla="*/ 33 w 537"/>
                <a:gd name="T39" fmla="*/ 285 h 1102"/>
                <a:gd name="T40" fmla="*/ 33 w 537"/>
                <a:gd name="T41" fmla="*/ 285 h 1102"/>
                <a:gd name="T42" fmla="*/ 400 w 537"/>
                <a:gd name="T43" fmla="*/ 337 h 1102"/>
                <a:gd name="T44" fmla="*/ 33 w 537"/>
                <a:gd name="T45" fmla="*/ 313 h 1102"/>
                <a:gd name="T46" fmla="*/ 33 w 537"/>
                <a:gd name="T47" fmla="*/ 337 h 1102"/>
                <a:gd name="T48" fmla="*/ 33 w 537"/>
                <a:gd name="T49" fmla="*/ 390 h 1102"/>
                <a:gd name="T50" fmla="*/ 400 w 537"/>
                <a:gd name="T51" fmla="*/ 366 h 1102"/>
                <a:gd name="T52" fmla="*/ 33 w 537"/>
                <a:gd name="T53" fmla="*/ 390 h 1102"/>
                <a:gd name="T54" fmla="*/ 33 w 537"/>
                <a:gd name="T55" fmla="*/ 390 h 1102"/>
                <a:gd name="T56" fmla="*/ 400 w 537"/>
                <a:gd name="T57" fmla="*/ 443 h 1102"/>
                <a:gd name="T58" fmla="*/ 33 w 537"/>
                <a:gd name="T59" fmla="*/ 419 h 1102"/>
                <a:gd name="T60" fmla="*/ 33 w 537"/>
                <a:gd name="T61" fmla="*/ 443 h 1102"/>
                <a:gd name="T62" fmla="*/ 33 w 537"/>
                <a:gd name="T63" fmla="*/ 496 h 1102"/>
                <a:gd name="T64" fmla="*/ 400 w 537"/>
                <a:gd name="T65" fmla="*/ 471 h 1102"/>
                <a:gd name="T66" fmla="*/ 33 w 537"/>
                <a:gd name="T67" fmla="*/ 496 h 1102"/>
                <a:gd name="T68" fmla="*/ 33 w 537"/>
                <a:gd name="T69" fmla="*/ 496 h 1102"/>
                <a:gd name="T70" fmla="*/ 400 w 537"/>
                <a:gd name="T71" fmla="*/ 548 h 1102"/>
                <a:gd name="T72" fmla="*/ 33 w 537"/>
                <a:gd name="T73" fmla="*/ 524 h 1102"/>
                <a:gd name="T74" fmla="*/ 33 w 537"/>
                <a:gd name="T75" fmla="*/ 548 h 1102"/>
                <a:gd name="T76" fmla="*/ 33 w 537"/>
                <a:gd name="T77" fmla="*/ 605 h 1102"/>
                <a:gd name="T78" fmla="*/ 400 w 537"/>
                <a:gd name="T79" fmla="*/ 581 h 1102"/>
                <a:gd name="T80" fmla="*/ 33 w 537"/>
                <a:gd name="T81" fmla="*/ 605 h 1102"/>
                <a:gd name="T82" fmla="*/ 33 w 537"/>
                <a:gd name="T83" fmla="*/ 605 h 1102"/>
                <a:gd name="T84" fmla="*/ 400 w 537"/>
                <a:gd name="T85" fmla="*/ 658 h 1102"/>
                <a:gd name="T86" fmla="*/ 33 w 537"/>
                <a:gd name="T87" fmla="*/ 634 h 1102"/>
                <a:gd name="T88" fmla="*/ 33 w 537"/>
                <a:gd name="T89" fmla="*/ 658 h 1102"/>
                <a:gd name="T90" fmla="*/ 33 w 537"/>
                <a:gd name="T91" fmla="*/ 711 h 1102"/>
                <a:gd name="T92" fmla="*/ 400 w 537"/>
                <a:gd name="T93" fmla="*/ 687 h 1102"/>
                <a:gd name="T94" fmla="*/ 33 w 537"/>
                <a:gd name="T95" fmla="*/ 711 h 1102"/>
                <a:gd name="T96" fmla="*/ 33 w 537"/>
                <a:gd name="T97" fmla="*/ 711 h 1102"/>
                <a:gd name="T98" fmla="*/ 400 w 537"/>
                <a:gd name="T99" fmla="*/ 765 h 1102"/>
                <a:gd name="T100" fmla="*/ 33 w 537"/>
                <a:gd name="T101" fmla="*/ 739 h 1102"/>
                <a:gd name="T102" fmla="*/ 33 w 537"/>
                <a:gd name="T103" fmla="*/ 765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7" h="1102">
                  <a:moveTo>
                    <a:pt x="537" y="0"/>
                  </a:moveTo>
                  <a:lnTo>
                    <a:pt x="427" y="82"/>
                  </a:lnTo>
                  <a:lnTo>
                    <a:pt x="9" y="82"/>
                  </a:lnTo>
                  <a:lnTo>
                    <a:pt x="123" y="0"/>
                  </a:lnTo>
                  <a:lnTo>
                    <a:pt x="537" y="0"/>
                  </a:lnTo>
                  <a:lnTo>
                    <a:pt x="537" y="0"/>
                  </a:lnTo>
                  <a:lnTo>
                    <a:pt x="537" y="0"/>
                  </a:lnTo>
                  <a:close/>
                  <a:moveTo>
                    <a:pt x="445" y="1102"/>
                  </a:moveTo>
                  <a:lnTo>
                    <a:pt x="537" y="983"/>
                  </a:lnTo>
                  <a:lnTo>
                    <a:pt x="537" y="17"/>
                  </a:lnTo>
                  <a:lnTo>
                    <a:pt x="445" y="89"/>
                  </a:lnTo>
                  <a:lnTo>
                    <a:pt x="445" y="1102"/>
                  </a:lnTo>
                  <a:lnTo>
                    <a:pt x="445" y="1102"/>
                  </a:lnTo>
                  <a:lnTo>
                    <a:pt x="445" y="1102"/>
                  </a:lnTo>
                  <a:close/>
                  <a:moveTo>
                    <a:pt x="0" y="94"/>
                  </a:moveTo>
                  <a:lnTo>
                    <a:pt x="427" y="94"/>
                  </a:lnTo>
                  <a:lnTo>
                    <a:pt x="427" y="1102"/>
                  </a:lnTo>
                  <a:lnTo>
                    <a:pt x="0" y="1102"/>
                  </a:lnTo>
                  <a:lnTo>
                    <a:pt x="0" y="94"/>
                  </a:lnTo>
                  <a:lnTo>
                    <a:pt x="0" y="94"/>
                  </a:lnTo>
                  <a:lnTo>
                    <a:pt x="0" y="94"/>
                  </a:lnTo>
                  <a:close/>
                  <a:moveTo>
                    <a:pt x="33" y="184"/>
                  </a:moveTo>
                  <a:lnTo>
                    <a:pt x="400" y="184"/>
                  </a:lnTo>
                  <a:lnTo>
                    <a:pt x="400" y="134"/>
                  </a:lnTo>
                  <a:lnTo>
                    <a:pt x="33" y="134"/>
                  </a:lnTo>
                  <a:lnTo>
                    <a:pt x="33" y="184"/>
                  </a:lnTo>
                  <a:lnTo>
                    <a:pt x="33" y="184"/>
                  </a:lnTo>
                  <a:lnTo>
                    <a:pt x="33" y="184"/>
                  </a:lnTo>
                  <a:close/>
                  <a:moveTo>
                    <a:pt x="33" y="232"/>
                  </a:moveTo>
                  <a:lnTo>
                    <a:pt x="400" y="232"/>
                  </a:lnTo>
                  <a:lnTo>
                    <a:pt x="400" y="208"/>
                  </a:lnTo>
                  <a:lnTo>
                    <a:pt x="33" y="208"/>
                  </a:lnTo>
                  <a:lnTo>
                    <a:pt x="33" y="232"/>
                  </a:lnTo>
                  <a:lnTo>
                    <a:pt x="33" y="232"/>
                  </a:lnTo>
                  <a:lnTo>
                    <a:pt x="33" y="232"/>
                  </a:lnTo>
                  <a:close/>
                  <a:moveTo>
                    <a:pt x="33" y="285"/>
                  </a:moveTo>
                  <a:lnTo>
                    <a:pt x="400" y="285"/>
                  </a:lnTo>
                  <a:lnTo>
                    <a:pt x="400" y="261"/>
                  </a:lnTo>
                  <a:lnTo>
                    <a:pt x="33" y="261"/>
                  </a:lnTo>
                  <a:lnTo>
                    <a:pt x="33" y="285"/>
                  </a:lnTo>
                  <a:lnTo>
                    <a:pt x="33" y="285"/>
                  </a:lnTo>
                  <a:lnTo>
                    <a:pt x="33" y="285"/>
                  </a:lnTo>
                  <a:close/>
                  <a:moveTo>
                    <a:pt x="33" y="337"/>
                  </a:moveTo>
                  <a:lnTo>
                    <a:pt x="400" y="337"/>
                  </a:lnTo>
                  <a:lnTo>
                    <a:pt x="400" y="313"/>
                  </a:lnTo>
                  <a:lnTo>
                    <a:pt x="33" y="313"/>
                  </a:lnTo>
                  <a:lnTo>
                    <a:pt x="33" y="337"/>
                  </a:lnTo>
                  <a:lnTo>
                    <a:pt x="33" y="337"/>
                  </a:lnTo>
                  <a:lnTo>
                    <a:pt x="33" y="337"/>
                  </a:lnTo>
                  <a:close/>
                  <a:moveTo>
                    <a:pt x="33" y="390"/>
                  </a:moveTo>
                  <a:lnTo>
                    <a:pt x="400" y="390"/>
                  </a:lnTo>
                  <a:lnTo>
                    <a:pt x="400" y="366"/>
                  </a:lnTo>
                  <a:lnTo>
                    <a:pt x="33" y="366"/>
                  </a:lnTo>
                  <a:lnTo>
                    <a:pt x="33" y="390"/>
                  </a:lnTo>
                  <a:lnTo>
                    <a:pt x="33" y="390"/>
                  </a:lnTo>
                  <a:lnTo>
                    <a:pt x="33" y="390"/>
                  </a:lnTo>
                  <a:close/>
                  <a:moveTo>
                    <a:pt x="33" y="443"/>
                  </a:moveTo>
                  <a:lnTo>
                    <a:pt x="400" y="443"/>
                  </a:lnTo>
                  <a:lnTo>
                    <a:pt x="400" y="419"/>
                  </a:lnTo>
                  <a:lnTo>
                    <a:pt x="33" y="419"/>
                  </a:lnTo>
                  <a:lnTo>
                    <a:pt x="33" y="443"/>
                  </a:lnTo>
                  <a:lnTo>
                    <a:pt x="33" y="443"/>
                  </a:lnTo>
                  <a:lnTo>
                    <a:pt x="33" y="443"/>
                  </a:lnTo>
                  <a:close/>
                  <a:moveTo>
                    <a:pt x="33" y="496"/>
                  </a:moveTo>
                  <a:lnTo>
                    <a:pt x="400" y="496"/>
                  </a:lnTo>
                  <a:lnTo>
                    <a:pt x="400" y="471"/>
                  </a:lnTo>
                  <a:lnTo>
                    <a:pt x="33" y="471"/>
                  </a:lnTo>
                  <a:lnTo>
                    <a:pt x="33" y="496"/>
                  </a:lnTo>
                  <a:lnTo>
                    <a:pt x="33" y="496"/>
                  </a:lnTo>
                  <a:lnTo>
                    <a:pt x="33" y="496"/>
                  </a:lnTo>
                  <a:close/>
                  <a:moveTo>
                    <a:pt x="33" y="548"/>
                  </a:moveTo>
                  <a:lnTo>
                    <a:pt x="400" y="548"/>
                  </a:lnTo>
                  <a:lnTo>
                    <a:pt x="400" y="524"/>
                  </a:lnTo>
                  <a:lnTo>
                    <a:pt x="33" y="524"/>
                  </a:lnTo>
                  <a:lnTo>
                    <a:pt x="33" y="548"/>
                  </a:lnTo>
                  <a:lnTo>
                    <a:pt x="33" y="548"/>
                  </a:lnTo>
                  <a:lnTo>
                    <a:pt x="33" y="548"/>
                  </a:lnTo>
                  <a:close/>
                  <a:moveTo>
                    <a:pt x="33" y="605"/>
                  </a:moveTo>
                  <a:lnTo>
                    <a:pt x="400" y="605"/>
                  </a:lnTo>
                  <a:lnTo>
                    <a:pt x="400" y="581"/>
                  </a:lnTo>
                  <a:lnTo>
                    <a:pt x="33" y="581"/>
                  </a:lnTo>
                  <a:lnTo>
                    <a:pt x="33" y="605"/>
                  </a:lnTo>
                  <a:lnTo>
                    <a:pt x="33" y="605"/>
                  </a:lnTo>
                  <a:lnTo>
                    <a:pt x="33" y="605"/>
                  </a:lnTo>
                  <a:close/>
                  <a:moveTo>
                    <a:pt x="33" y="658"/>
                  </a:moveTo>
                  <a:lnTo>
                    <a:pt x="400" y="658"/>
                  </a:lnTo>
                  <a:lnTo>
                    <a:pt x="400" y="634"/>
                  </a:lnTo>
                  <a:lnTo>
                    <a:pt x="33" y="634"/>
                  </a:lnTo>
                  <a:lnTo>
                    <a:pt x="33" y="658"/>
                  </a:lnTo>
                  <a:lnTo>
                    <a:pt x="33" y="658"/>
                  </a:lnTo>
                  <a:lnTo>
                    <a:pt x="33" y="658"/>
                  </a:lnTo>
                  <a:close/>
                  <a:moveTo>
                    <a:pt x="33" y="711"/>
                  </a:moveTo>
                  <a:lnTo>
                    <a:pt x="400" y="711"/>
                  </a:lnTo>
                  <a:lnTo>
                    <a:pt x="400" y="687"/>
                  </a:lnTo>
                  <a:lnTo>
                    <a:pt x="33" y="687"/>
                  </a:lnTo>
                  <a:lnTo>
                    <a:pt x="33" y="711"/>
                  </a:lnTo>
                  <a:lnTo>
                    <a:pt x="33" y="711"/>
                  </a:lnTo>
                  <a:lnTo>
                    <a:pt x="33" y="711"/>
                  </a:lnTo>
                  <a:close/>
                  <a:moveTo>
                    <a:pt x="33" y="765"/>
                  </a:moveTo>
                  <a:lnTo>
                    <a:pt x="400" y="765"/>
                  </a:lnTo>
                  <a:lnTo>
                    <a:pt x="400" y="739"/>
                  </a:lnTo>
                  <a:lnTo>
                    <a:pt x="33" y="739"/>
                  </a:lnTo>
                  <a:lnTo>
                    <a:pt x="33" y="765"/>
                  </a:lnTo>
                  <a:lnTo>
                    <a:pt x="33" y="765"/>
                  </a:lnTo>
                  <a:lnTo>
                    <a:pt x="33" y="765"/>
                  </a:lnTo>
                  <a:close/>
                </a:path>
              </a:pathLst>
            </a:custGeom>
            <a:solidFill>
              <a:schemeClr val="accent6"/>
            </a:solidFill>
            <a:ln>
              <a:noFill/>
            </a:ln>
          </p:spPr>
          <p:txBody>
            <a:bodyPr vert="horz" wrap="square" lIns="0" tIns="0" rIns="0" bIns="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098"/>
              <a:endParaRPr lang="en-US" sz="600">
                <a:solidFill>
                  <a:srgbClr val="000000"/>
                </a:solidFill>
                <a:latin typeface="Segoe"/>
              </a:endParaRPr>
            </a:p>
          </p:txBody>
        </p:sp>
      </p:grpSp>
      <p:grpSp>
        <p:nvGrpSpPr>
          <p:cNvPr id="23" name="Group 22"/>
          <p:cNvGrpSpPr/>
          <p:nvPr/>
        </p:nvGrpSpPr>
        <p:grpSpPr>
          <a:xfrm>
            <a:off x="7169119" y="3701633"/>
            <a:ext cx="3988021" cy="1815875"/>
            <a:chOff x="7188169" y="3718163"/>
            <a:chExt cx="3988021" cy="1815875"/>
          </a:xfrm>
        </p:grpSpPr>
        <p:grpSp>
          <p:nvGrpSpPr>
            <p:cNvPr id="17" name="Group 16"/>
            <p:cNvGrpSpPr/>
            <p:nvPr/>
          </p:nvGrpSpPr>
          <p:grpSpPr>
            <a:xfrm>
              <a:off x="8538164" y="3723177"/>
              <a:ext cx="1295175" cy="567333"/>
              <a:chOff x="8555493" y="3723177"/>
              <a:chExt cx="1295175" cy="567333"/>
            </a:xfrm>
          </p:grpSpPr>
          <p:sp>
            <p:nvSpPr>
              <p:cNvPr id="47" name="Rectangle 46"/>
              <p:cNvSpPr/>
              <p:nvPr/>
            </p:nvSpPr>
            <p:spPr bwMode="auto">
              <a:xfrm>
                <a:off x="8555493" y="3723177"/>
                <a:ext cx="1295175" cy="5673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Compute </a:t>
                </a:r>
              </a:p>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Node</a:t>
                </a:r>
              </a:p>
            </p:txBody>
          </p:sp>
          <p:grpSp>
            <p:nvGrpSpPr>
              <p:cNvPr id="48" name="Group 47"/>
              <p:cNvGrpSpPr/>
              <p:nvPr/>
            </p:nvGrpSpPr>
            <p:grpSpPr>
              <a:xfrm>
                <a:off x="8576578" y="3743293"/>
                <a:ext cx="448973" cy="539640"/>
                <a:chOff x="-1083066" y="-2809147"/>
                <a:chExt cx="2066265" cy="2486802"/>
              </a:xfrm>
            </p:grpSpPr>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066" y="-2809147"/>
                  <a:ext cx="2066265" cy="2486802"/>
                </a:xfrm>
                <a:prstGeom prst="rect">
                  <a:avLst/>
                </a:prstGeom>
              </p:spPr>
            </p:pic>
            <p:sp>
              <p:nvSpPr>
                <p:cNvPr id="50" name="Rectangle 49"/>
                <p:cNvSpPr/>
                <p:nvPr/>
              </p:nvSpPr>
              <p:spPr bwMode="auto">
                <a:xfrm>
                  <a:off x="513958" y="-2696245"/>
                  <a:ext cx="312826" cy="486264"/>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0" name="Group 19"/>
            <p:cNvGrpSpPr/>
            <p:nvPr/>
          </p:nvGrpSpPr>
          <p:grpSpPr>
            <a:xfrm>
              <a:off x="9881015" y="3723177"/>
              <a:ext cx="1295175" cy="567333"/>
              <a:chOff x="9888159" y="3723177"/>
              <a:chExt cx="1295175" cy="567333"/>
            </a:xfrm>
          </p:grpSpPr>
          <p:sp>
            <p:nvSpPr>
              <p:cNvPr id="51" name="Rectangle 50"/>
              <p:cNvSpPr/>
              <p:nvPr/>
            </p:nvSpPr>
            <p:spPr bwMode="auto">
              <a:xfrm>
                <a:off x="9888159" y="3723177"/>
                <a:ext cx="1295175" cy="5673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Compute </a:t>
                </a:r>
              </a:p>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Node</a:t>
                </a:r>
              </a:p>
            </p:txBody>
          </p:sp>
          <p:grpSp>
            <p:nvGrpSpPr>
              <p:cNvPr id="52" name="Group 51"/>
              <p:cNvGrpSpPr/>
              <p:nvPr/>
            </p:nvGrpSpPr>
            <p:grpSpPr>
              <a:xfrm>
                <a:off x="9909244" y="3743293"/>
                <a:ext cx="448973" cy="539640"/>
                <a:chOff x="-1083066" y="-2809147"/>
                <a:chExt cx="2066265" cy="2486802"/>
              </a:xfrm>
            </p:grpSpPr>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066" y="-2809147"/>
                  <a:ext cx="2066265" cy="2486802"/>
                </a:xfrm>
                <a:prstGeom prst="rect">
                  <a:avLst/>
                </a:prstGeom>
              </p:spPr>
            </p:pic>
            <p:sp>
              <p:nvSpPr>
                <p:cNvPr id="54" name="Rectangle 53"/>
                <p:cNvSpPr/>
                <p:nvPr/>
              </p:nvSpPr>
              <p:spPr bwMode="auto">
                <a:xfrm>
                  <a:off x="513958" y="-2696245"/>
                  <a:ext cx="312826" cy="486264"/>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8" name="Group 17"/>
            <p:cNvGrpSpPr/>
            <p:nvPr/>
          </p:nvGrpSpPr>
          <p:grpSpPr>
            <a:xfrm>
              <a:off x="8538163" y="4346576"/>
              <a:ext cx="1295175" cy="567333"/>
              <a:chOff x="8555493" y="4346576"/>
              <a:chExt cx="1295175" cy="567333"/>
            </a:xfrm>
          </p:grpSpPr>
          <p:sp>
            <p:nvSpPr>
              <p:cNvPr id="55" name="Rectangle 54"/>
              <p:cNvSpPr/>
              <p:nvPr/>
            </p:nvSpPr>
            <p:spPr bwMode="auto">
              <a:xfrm>
                <a:off x="8555493" y="4346576"/>
                <a:ext cx="1295175" cy="5673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Compute </a:t>
                </a:r>
              </a:p>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Node</a:t>
                </a:r>
              </a:p>
            </p:txBody>
          </p:sp>
          <p:grpSp>
            <p:nvGrpSpPr>
              <p:cNvPr id="56" name="Group 55"/>
              <p:cNvGrpSpPr/>
              <p:nvPr/>
            </p:nvGrpSpPr>
            <p:grpSpPr>
              <a:xfrm>
                <a:off x="8576578" y="4366692"/>
                <a:ext cx="448973" cy="539640"/>
                <a:chOff x="-1083066" y="-2809147"/>
                <a:chExt cx="2066265" cy="2486802"/>
              </a:xfrm>
            </p:grpSpPr>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066" y="-2809147"/>
                  <a:ext cx="2066265" cy="2486802"/>
                </a:xfrm>
                <a:prstGeom prst="rect">
                  <a:avLst/>
                </a:prstGeom>
              </p:spPr>
            </p:pic>
            <p:sp>
              <p:nvSpPr>
                <p:cNvPr id="58" name="Rectangle 57"/>
                <p:cNvSpPr/>
                <p:nvPr/>
              </p:nvSpPr>
              <p:spPr bwMode="auto">
                <a:xfrm>
                  <a:off x="513958" y="-2696245"/>
                  <a:ext cx="312826" cy="486264"/>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1" name="Group 20"/>
            <p:cNvGrpSpPr/>
            <p:nvPr/>
          </p:nvGrpSpPr>
          <p:grpSpPr>
            <a:xfrm>
              <a:off x="9881015" y="4344362"/>
              <a:ext cx="1295175" cy="567333"/>
              <a:chOff x="9888159" y="4346576"/>
              <a:chExt cx="1295175" cy="567333"/>
            </a:xfrm>
          </p:grpSpPr>
          <p:sp>
            <p:nvSpPr>
              <p:cNvPr id="59" name="Rectangle 58"/>
              <p:cNvSpPr/>
              <p:nvPr/>
            </p:nvSpPr>
            <p:spPr bwMode="auto">
              <a:xfrm>
                <a:off x="9888159" y="4346576"/>
                <a:ext cx="1295175" cy="5673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Compute </a:t>
                </a:r>
              </a:p>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Node</a:t>
                </a:r>
              </a:p>
            </p:txBody>
          </p:sp>
          <p:grpSp>
            <p:nvGrpSpPr>
              <p:cNvPr id="60" name="Group 59"/>
              <p:cNvGrpSpPr/>
              <p:nvPr/>
            </p:nvGrpSpPr>
            <p:grpSpPr>
              <a:xfrm>
                <a:off x="9909244" y="4366692"/>
                <a:ext cx="448973" cy="539640"/>
                <a:chOff x="-1083066" y="-2809147"/>
                <a:chExt cx="2066265" cy="2486802"/>
              </a:xfrm>
            </p:grpSpPr>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066" y="-2809147"/>
                  <a:ext cx="2066265" cy="2486802"/>
                </a:xfrm>
                <a:prstGeom prst="rect">
                  <a:avLst/>
                </a:prstGeom>
              </p:spPr>
            </p:pic>
            <p:sp>
              <p:nvSpPr>
                <p:cNvPr id="62" name="Rectangle 61"/>
                <p:cNvSpPr/>
                <p:nvPr/>
              </p:nvSpPr>
              <p:spPr bwMode="auto">
                <a:xfrm>
                  <a:off x="513958" y="-2696245"/>
                  <a:ext cx="312826" cy="486264"/>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9" name="Group 18"/>
            <p:cNvGrpSpPr/>
            <p:nvPr/>
          </p:nvGrpSpPr>
          <p:grpSpPr>
            <a:xfrm>
              <a:off x="8538164" y="4966705"/>
              <a:ext cx="1295175" cy="567333"/>
              <a:chOff x="8555493" y="4952417"/>
              <a:chExt cx="1295175" cy="567333"/>
            </a:xfrm>
          </p:grpSpPr>
          <p:sp>
            <p:nvSpPr>
              <p:cNvPr id="63" name="Rectangle 62"/>
              <p:cNvSpPr/>
              <p:nvPr/>
            </p:nvSpPr>
            <p:spPr bwMode="auto">
              <a:xfrm>
                <a:off x="8555493" y="4952417"/>
                <a:ext cx="1295175" cy="5673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Compute </a:t>
                </a:r>
              </a:p>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Node</a:t>
                </a:r>
              </a:p>
            </p:txBody>
          </p:sp>
          <p:grpSp>
            <p:nvGrpSpPr>
              <p:cNvPr id="64" name="Group 63"/>
              <p:cNvGrpSpPr/>
              <p:nvPr/>
            </p:nvGrpSpPr>
            <p:grpSpPr>
              <a:xfrm>
                <a:off x="8576578" y="4972533"/>
                <a:ext cx="448973" cy="539640"/>
                <a:chOff x="-1083066" y="-2809147"/>
                <a:chExt cx="2066265" cy="2486802"/>
              </a:xfrm>
            </p:grpSpPr>
            <p:pic>
              <p:nvPicPr>
                <p:cNvPr id="65" name="Picture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066" y="-2809147"/>
                  <a:ext cx="2066265" cy="2486802"/>
                </a:xfrm>
                <a:prstGeom prst="rect">
                  <a:avLst/>
                </a:prstGeom>
              </p:spPr>
            </p:pic>
            <p:sp>
              <p:nvSpPr>
                <p:cNvPr id="66" name="Rectangle 65"/>
                <p:cNvSpPr/>
                <p:nvPr/>
              </p:nvSpPr>
              <p:spPr bwMode="auto">
                <a:xfrm>
                  <a:off x="513958" y="-2696245"/>
                  <a:ext cx="312826" cy="486264"/>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2" name="Group 21"/>
            <p:cNvGrpSpPr/>
            <p:nvPr/>
          </p:nvGrpSpPr>
          <p:grpSpPr>
            <a:xfrm>
              <a:off x="9881015" y="4966705"/>
              <a:ext cx="1295175" cy="567333"/>
              <a:chOff x="9888159" y="4952417"/>
              <a:chExt cx="1295175" cy="567333"/>
            </a:xfrm>
          </p:grpSpPr>
          <p:sp>
            <p:nvSpPr>
              <p:cNvPr id="67" name="Rectangle 66"/>
              <p:cNvSpPr/>
              <p:nvPr/>
            </p:nvSpPr>
            <p:spPr bwMode="auto">
              <a:xfrm>
                <a:off x="9888159" y="4952417"/>
                <a:ext cx="1295175" cy="5673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Compute </a:t>
                </a:r>
              </a:p>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Node</a:t>
                </a:r>
              </a:p>
            </p:txBody>
          </p:sp>
          <p:grpSp>
            <p:nvGrpSpPr>
              <p:cNvPr id="68" name="Group 67"/>
              <p:cNvGrpSpPr/>
              <p:nvPr/>
            </p:nvGrpSpPr>
            <p:grpSpPr>
              <a:xfrm>
                <a:off x="9909244" y="4972533"/>
                <a:ext cx="448973" cy="539640"/>
                <a:chOff x="-1083066" y="-2809147"/>
                <a:chExt cx="2066265" cy="2486802"/>
              </a:xfrm>
            </p:grpSpPr>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066" y="-2809147"/>
                  <a:ext cx="2066265" cy="2486802"/>
                </a:xfrm>
                <a:prstGeom prst="rect">
                  <a:avLst/>
                </a:prstGeom>
              </p:spPr>
            </p:pic>
            <p:sp>
              <p:nvSpPr>
                <p:cNvPr id="70" name="Rectangle 69"/>
                <p:cNvSpPr/>
                <p:nvPr/>
              </p:nvSpPr>
              <p:spPr bwMode="auto">
                <a:xfrm>
                  <a:off x="513958" y="-2696245"/>
                  <a:ext cx="312826" cy="486264"/>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1" name="Rectangle 70"/>
            <p:cNvSpPr/>
            <p:nvPr/>
          </p:nvSpPr>
          <p:spPr bwMode="auto">
            <a:xfrm>
              <a:off x="7188169" y="3718163"/>
              <a:ext cx="1295175" cy="5673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Management</a:t>
              </a:r>
            </a:p>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Node</a:t>
              </a:r>
            </a:p>
          </p:txBody>
        </p:sp>
        <p:sp>
          <p:nvSpPr>
            <p:cNvPr id="72" name="Rectangle 71"/>
            <p:cNvSpPr/>
            <p:nvPr/>
          </p:nvSpPr>
          <p:spPr bwMode="auto">
            <a:xfrm>
              <a:off x="7188169" y="4346576"/>
              <a:ext cx="1295175" cy="5673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Control</a:t>
              </a:r>
            </a:p>
            <a:p>
              <a:pPr algn="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Node</a:t>
              </a:r>
            </a:p>
          </p:txBody>
        </p:sp>
      </p:grpSp>
      <p:cxnSp>
        <p:nvCxnSpPr>
          <p:cNvPr id="75" name="Straight Connector 74"/>
          <p:cNvCxnSpPr/>
          <p:nvPr/>
        </p:nvCxnSpPr>
        <p:spPr>
          <a:xfrm>
            <a:off x="11289245" y="4609570"/>
            <a:ext cx="228600" cy="0"/>
          </a:xfrm>
          <a:prstGeom prst="line">
            <a:avLst/>
          </a:prstGeom>
          <a:ln w="41275">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3123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84894"/>
            <a:ext cx="11889564" cy="917575"/>
          </a:xfrm>
        </p:spPr>
        <p:txBody>
          <a:bodyPr vert="horz" wrap="square" lIns="388511" tIns="155404" rIns="54392" bIns="54392" rtlCol="0" anchor="ctr" anchorCtr="0">
            <a:noAutofit/>
          </a:bodyPr>
          <a:lstStyle/>
          <a:p>
            <a:r>
              <a:rPr lang="en-GB" dirty="0"/>
              <a:t>P</a:t>
            </a:r>
            <a:r>
              <a:rPr lang="en-GB" dirty="0" smtClean="0"/>
              <a:t>arallel or not parallel?</a:t>
            </a:r>
            <a:endParaRPr lang="en-GB" dirty="0"/>
          </a:p>
        </p:txBody>
      </p:sp>
      <p:grpSp>
        <p:nvGrpSpPr>
          <p:cNvPr id="7" name="Group 6"/>
          <p:cNvGrpSpPr/>
          <p:nvPr/>
        </p:nvGrpSpPr>
        <p:grpSpPr>
          <a:xfrm>
            <a:off x="2764640" y="5164628"/>
            <a:ext cx="2681017" cy="832943"/>
            <a:chOff x="6557087" y="3295696"/>
            <a:chExt cx="2628313" cy="816684"/>
          </a:xfrm>
        </p:grpSpPr>
        <p:sp>
          <p:nvSpPr>
            <p:cNvPr id="32" name="TextBox 31"/>
            <p:cNvSpPr txBox="1"/>
            <p:nvPr/>
          </p:nvSpPr>
          <p:spPr>
            <a:xfrm>
              <a:off x="6557087" y="3530074"/>
              <a:ext cx="1407422" cy="253263"/>
            </a:xfrm>
            <a:prstGeom prst="rect">
              <a:avLst/>
            </a:prstGeom>
            <a:solidFill>
              <a:schemeClr val="accent1"/>
            </a:solidFill>
            <a:ln>
              <a:solidFill>
                <a:schemeClr val="accent1"/>
              </a:solidFill>
            </a:ln>
          </p:spPr>
          <p:txBody>
            <a:bodyPr wrap="square" rtlCol="0">
              <a:noAutofit/>
            </a:bodyPr>
            <a:lstStyle/>
            <a:p>
              <a:pPr algn="ctr"/>
              <a:r>
                <a:rPr lang="en-GB" sz="1050" dirty="0">
                  <a:solidFill>
                    <a:srgbClr val="FFFFFF"/>
                  </a:solidFill>
                  <a:latin typeface="Segoe UI Light"/>
                </a:rPr>
                <a:t>SQL Instance </a:t>
              </a:r>
            </a:p>
          </p:txBody>
        </p:sp>
        <p:sp>
          <p:nvSpPr>
            <p:cNvPr id="34" name="Flowchart: Magnetic Disk 33"/>
            <p:cNvSpPr/>
            <p:nvPr/>
          </p:nvSpPr>
          <p:spPr>
            <a:xfrm>
              <a:off x="8107388" y="3295696"/>
              <a:ext cx="1078012" cy="816684"/>
            </a:xfrm>
            <a:prstGeom prst="flowChartMagneticDisk">
              <a:avLst/>
            </a:prstGeom>
            <a:solidFill>
              <a:schemeClr val="accent2"/>
            </a:solidFill>
            <a:ln w="3175">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defTabSz="932650"/>
              <a:endParaRPr lang="en-US" sz="1200" dirty="0">
                <a:solidFill>
                  <a:srgbClr val="FFFFFF"/>
                </a:solidFill>
                <a:latin typeface="Segoe UI Light"/>
                <a:cs typeface="Segoe UI" pitchFamily="34" charset="0"/>
              </a:endParaRPr>
            </a:p>
            <a:p>
              <a:pPr algn="ctr" defTabSz="932650"/>
              <a:r>
                <a:rPr lang="en-US" sz="1400" dirty="0" smtClean="0">
                  <a:solidFill>
                    <a:srgbClr val="FFFFFF"/>
                  </a:solidFill>
                  <a:latin typeface="Segoe UI Light"/>
                  <a:cs typeface="Segoe UI" pitchFamily="34" charset="0"/>
                </a:rPr>
                <a:t>Storage</a:t>
              </a:r>
              <a:endParaRPr lang="en-US" sz="1400" dirty="0">
                <a:solidFill>
                  <a:srgbClr val="FFFFFF"/>
                </a:solidFill>
                <a:latin typeface="Segoe UI Light"/>
                <a:cs typeface="Segoe UI" pitchFamily="34" charset="0"/>
              </a:endParaRPr>
            </a:p>
          </p:txBody>
        </p:sp>
      </p:grpSp>
      <p:sp>
        <p:nvSpPr>
          <p:cNvPr id="10" name="Rectangle 9"/>
          <p:cNvSpPr/>
          <p:nvPr/>
        </p:nvSpPr>
        <p:spPr>
          <a:xfrm>
            <a:off x="852339" y="1215706"/>
            <a:ext cx="4336950" cy="3592365"/>
          </a:xfrm>
          <a:prstGeom prst="rect">
            <a:avLst/>
          </a:prstGeom>
        </p:spPr>
        <p:txBody>
          <a:bodyPr wrap="square" lIns="124358" tIns="62179" rIns="124358" bIns="62179">
            <a:spAutoFit/>
          </a:bodyPr>
          <a:lstStyle/>
          <a:p>
            <a:r>
              <a:rPr lang="en-GB" sz="3200" b="1" dirty="0">
                <a:solidFill>
                  <a:srgbClr val="FFFFFF"/>
                </a:solidFill>
                <a:latin typeface="Segoe UI Light"/>
                <a:cs typeface="HP Simplified" pitchFamily="34" charset="0"/>
              </a:rPr>
              <a:t>Scale up (SMP)</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Traditional approach</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Build for specific requirement</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Build HA etc. additionally</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Maintain and Tune (Load/File Distribution)</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Unknown </a:t>
            </a:r>
            <a:r>
              <a:rPr lang="en-GB" u="sng" dirty="0">
                <a:solidFill>
                  <a:srgbClr val="FFFFFF"/>
                </a:solidFill>
                <a:latin typeface="Segoe UI Light"/>
                <a:cs typeface="Segoe"/>
              </a:rPr>
              <a:t>Future</a:t>
            </a:r>
            <a:r>
              <a:rPr lang="en-GB" dirty="0">
                <a:solidFill>
                  <a:srgbClr val="FFFFFF"/>
                </a:solidFill>
                <a:latin typeface="Segoe UI Light"/>
                <a:cs typeface="Segoe"/>
              </a:rPr>
              <a:t> workloads</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Still a very good data mart solution in a Hub and Spoke architecture with SQL Server PDW</a:t>
            </a:r>
          </a:p>
        </p:txBody>
      </p:sp>
      <p:sp>
        <p:nvSpPr>
          <p:cNvPr id="51" name="Rectangle 50"/>
          <p:cNvSpPr/>
          <p:nvPr/>
        </p:nvSpPr>
        <p:spPr>
          <a:xfrm>
            <a:off x="6738816" y="1215706"/>
            <a:ext cx="5427779" cy="2780924"/>
          </a:xfrm>
          <a:prstGeom prst="rect">
            <a:avLst/>
          </a:prstGeom>
        </p:spPr>
        <p:txBody>
          <a:bodyPr wrap="square" lIns="124358" tIns="62179" rIns="124358" bIns="62179">
            <a:spAutoFit/>
          </a:bodyPr>
          <a:lstStyle/>
          <a:p>
            <a:pPr>
              <a:lnSpc>
                <a:spcPct val="90000"/>
              </a:lnSpc>
              <a:spcBef>
                <a:spcPct val="20000"/>
              </a:spcBef>
              <a:defRPr/>
            </a:pPr>
            <a:r>
              <a:rPr lang="en-GB" sz="3200" b="1" dirty="0">
                <a:solidFill>
                  <a:srgbClr val="FFFFFF"/>
                </a:solidFill>
                <a:latin typeface="Segoe UI Light"/>
                <a:cs typeface="HP Simplified" pitchFamily="34" charset="0"/>
              </a:rPr>
              <a:t>Scale out (MPP)</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Modern way of data warehousing</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Resilient &amp; Predictable</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Big data / DW Best Practices in a box</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Deploy Fast and Drive Value</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Built-in HA</a:t>
            </a:r>
          </a:p>
          <a:p>
            <a:pPr marL="356441" lvl="1" defTabSz="914127">
              <a:lnSpc>
                <a:spcPct val="90000"/>
              </a:lnSpc>
              <a:spcBef>
                <a:spcPct val="20000"/>
              </a:spcBef>
              <a:spcAft>
                <a:spcPts val="544"/>
              </a:spcAft>
              <a:buClr>
                <a:srgbClr val="007891"/>
              </a:buClr>
              <a:buSzPct val="100000"/>
              <a:defRPr/>
            </a:pPr>
            <a:r>
              <a:rPr lang="en-GB" dirty="0">
                <a:solidFill>
                  <a:srgbClr val="FFFFFF"/>
                </a:solidFill>
                <a:latin typeface="Segoe UI Light"/>
                <a:cs typeface="Segoe"/>
              </a:rPr>
              <a:t>Scalable (start small/grow when needed)</a:t>
            </a:r>
          </a:p>
        </p:txBody>
      </p:sp>
      <p:pic>
        <p:nvPicPr>
          <p:cNvPr id="36" name="Picture 3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3661" y="4865414"/>
            <a:ext cx="1730978" cy="1369148"/>
          </a:xfrm>
          <a:prstGeom prst="rect">
            <a:avLst/>
          </a:prstGeom>
        </p:spPr>
      </p:pic>
      <p:grpSp>
        <p:nvGrpSpPr>
          <p:cNvPr id="4" name="Group 3"/>
          <p:cNvGrpSpPr/>
          <p:nvPr/>
        </p:nvGrpSpPr>
        <p:grpSpPr>
          <a:xfrm>
            <a:off x="8262386" y="4550741"/>
            <a:ext cx="2552460" cy="1788635"/>
            <a:chOff x="1859355" y="2835510"/>
            <a:chExt cx="2502284" cy="1753723"/>
          </a:xfrm>
        </p:grpSpPr>
        <p:grpSp>
          <p:nvGrpSpPr>
            <p:cNvPr id="3" name="Group 2"/>
            <p:cNvGrpSpPr/>
            <p:nvPr/>
          </p:nvGrpSpPr>
          <p:grpSpPr>
            <a:xfrm>
              <a:off x="1859355" y="2835510"/>
              <a:ext cx="1661579" cy="1753723"/>
              <a:chOff x="1867000" y="3140061"/>
              <a:chExt cx="1661579" cy="1753723"/>
            </a:xfrm>
          </p:grpSpPr>
          <p:sp>
            <p:nvSpPr>
              <p:cNvPr id="11" name="TextBox 10"/>
              <p:cNvSpPr txBox="1"/>
              <p:nvPr/>
            </p:nvSpPr>
            <p:spPr>
              <a:xfrm>
                <a:off x="1867000" y="4343871"/>
                <a:ext cx="1661579" cy="248960"/>
              </a:xfrm>
              <a:prstGeom prst="rect">
                <a:avLst/>
              </a:prstGeom>
              <a:solidFill>
                <a:schemeClr val="accent1"/>
              </a:solidFill>
            </p:spPr>
            <p:txBody>
              <a:bodyPr wrap="square" rtlCol="0">
                <a:spAutoFit/>
              </a:bodyPr>
              <a:lstStyle/>
              <a:p>
                <a:pPr algn="ctr"/>
                <a:r>
                  <a:rPr lang="en-GB" sz="1050" dirty="0">
                    <a:solidFill>
                      <a:srgbClr val="FFFFFF"/>
                    </a:solidFill>
                    <a:latin typeface="Segoe UI Light"/>
                  </a:rPr>
                  <a:t>SQL Instance #2</a:t>
                </a:r>
              </a:p>
            </p:txBody>
          </p:sp>
          <p:sp>
            <p:nvSpPr>
              <p:cNvPr id="12" name="TextBox 11"/>
              <p:cNvSpPr txBox="1"/>
              <p:nvPr/>
            </p:nvSpPr>
            <p:spPr>
              <a:xfrm>
                <a:off x="1867000" y="4644824"/>
                <a:ext cx="1661579" cy="248960"/>
              </a:xfrm>
              <a:prstGeom prst="rect">
                <a:avLst/>
              </a:prstGeom>
              <a:solidFill>
                <a:schemeClr val="accent1"/>
              </a:solidFill>
            </p:spPr>
            <p:txBody>
              <a:bodyPr wrap="square" rtlCol="0">
                <a:spAutoFit/>
              </a:bodyPr>
              <a:lstStyle/>
              <a:p>
                <a:pPr algn="ctr"/>
                <a:r>
                  <a:rPr lang="en-GB" sz="1050" dirty="0">
                    <a:solidFill>
                      <a:srgbClr val="FFFFFF"/>
                    </a:solidFill>
                    <a:latin typeface="Segoe UI Light"/>
                  </a:rPr>
                  <a:t>SQL Instance #1</a:t>
                </a:r>
              </a:p>
            </p:txBody>
          </p:sp>
          <p:sp>
            <p:nvSpPr>
              <p:cNvPr id="13" name="TextBox 12"/>
              <p:cNvSpPr txBox="1"/>
              <p:nvPr/>
            </p:nvSpPr>
            <p:spPr>
              <a:xfrm>
                <a:off x="1867000" y="3741966"/>
                <a:ext cx="1661579" cy="248960"/>
              </a:xfrm>
              <a:prstGeom prst="rect">
                <a:avLst/>
              </a:prstGeom>
              <a:solidFill>
                <a:schemeClr val="accent1"/>
              </a:solidFill>
            </p:spPr>
            <p:txBody>
              <a:bodyPr wrap="square" rtlCol="0">
                <a:spAutoFit/>
              </a:bodyPr>
              <a:lstStyle/>
              <a:p>
                <a:pPr algn="ctr"/>
                <a:r>
                  <a:rPr lang="en-GB" sz="1050" dirty="0">
                    <a:solidFill>
                      <a:srgbClr val="FFFFFF"/>
                    </a:solidFill>
                    <a:latin typeface="Segoe UI Light"/>
                  </a:rPr>
                  <a:t>SQL Instance #4</a:t>
                </a:r>
              </a:p>
            </p:txBody>
          </p:sp>
          <p:sp>
            <p:nvSpPr>
              <p:cNvPr id="14" name="TextBox 13"/>
              <p:cNvSpPr txBox="1"/>
              <p:nvPr/>
            </p:nvSpPr>
            <p:spPr>
              <a:xfrm>
                <a:off x="1867000" y="4042919"/>
                <a:ext cx="1661579" cy="248960"/>
              </a:xfrm>
              <a:prstGeom prst="rect">
                <a:avLst/>
              </a:prstGeom>
              <a:solidFill>
                <a:schemeClr val="accent1"/>
              </a:solidFill>
            </p:spPr>
            <p:txBody>
              <a:bodyPr wrap="square" rtlCol="0">
                <a:spAutoFit/>
              </a:bodyPr>
              <a:lstStyle/>
              <a:p>
                <a:pPr algn="ctr"/>
                <a:r>
                  <a:rPr lang="en-GB" sz="1050" dirty="0">
                    <a:solidFill>
                      <a:srgbClr val="FFFFFF"/>
                    </a:solidFill>
                    <a:latin typeface="Segoe UI Light"/>
                  </a:rPr>
                  <a:t>SQL Instance #3</a:t>
                </a:r>
              </a:p>
            </p:txBody>
          </p:sp>
          <p:sp>
            <p:nvSpPr>
              <p:cNvPr id="15" name="TextBox 14"/>
              <p:cNvSpPr txBox="1"/>
              <p:nvPr/>
            </p:nvSpPr>
            <p:spPr>
              <a:xfrm>
                <a:off x="1867000" y="3140061"/>
                <a:ext cx="1661579" cy="248960"/>
              </a:xfrm>
              <a:prstGeom prst="rect">
                <a:avLst/>
              </a:prstGeom>
              <a:solidFill>
                <a:schemeClr val="accent1"/>
              </a:solidFill>
            </p:spPr>
            <p:txBody>
              <a:bodyPr wrap="square" rtlCol="0">
                <a:spAutoFit/>
              </a:bodyPr>
              <a:lstStyle/>
              <a:p>
                <a:pPr algn="ctr"/>
                <a:r>
                  <a:rPr lang="en-GB" sz="1050" dirty="0">
                    <a:solidFill>
                      <a:srgbClr val="FFFFFF"/>
                    </a:solidFill>
                    <a:latin typeface="Segoe UI Light"/>
                  </a:rPr>
                  <a:t>SQL Instance #8</a:t>
                </a:r>
              </a:p>
            </p:txBody>
          </p:sp>
          <p:sp>
            <p:nvSpPr>
              <p:cNvPr id="16" name="TextBox 15"/>
              <p:cNvSpPr txBox="1"/>
              <p:nvPr/>
            </p:nvSpPr>
            <p:spPr>
              <a:xfrm>
                <a:off x="1867000" y="3441014"/>
                <a:ext cx="1661579" cy="248960"/>
              </a:xfrm>
              <a:prstGeom prst="rect">
                <a:avLst/>
              </a:prstGeom>
              <a:solidFill>
                <a:schemeClr val="accent1"/>
              </a:solidFill>
            </p:spPr>
            <p:txBody>
              <a:bodyPr wrap="square" rtlCol="0">
                <a:spAutoFit/>
              </a:bodyPr>
              <a:lstStyle/>
              <a:p>
                <a:pPr algn="ctr"/>
                <a:r>
                  <a:rPr lang="en-GB" sz="1050" dirty="0">
                    <a:solidFill>
                      <a:srgbClr val="FFFFFF"/>
                    </a:solidFill>
                    <a:latin typeface="Segoe UI Light"/>
                  </a:rPr>
                  <a:t>  SQL Instance #....</a:t>
                </a:r>
              </a:p>
            </p:txBody>
          </p:sp>
        </p:grpSp>
        <p:sp>
          <p:nvSpPr>
            <p:cNvPr id="39" name="Flowchart: Magnetic Disk 38"/>
            <p:cNvSpPr/>
            <p:nvPr/>
          </p:nvSpPr>
          <p:spPr>
            <a:xfrm>
              <a:off x="3567690" y="3466368"/>
              <a:ext cx="793949" cy="219762"/>
            </a:xfrm>
            <a:prstGeom prst="flowChartMagneticDisk">
              <a:avLst/>
            </a:prstGeom>
            <a:solidFill>
              <a:schemeClr val="accent2"/>
            </a:solidFill>
            <a:ln w="3175">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defTabSz="932650"/>
              <a:endParaRPr lang="en-US" sz="1200" dirty="0">
                <a:solidFill>
                  <a:srgbClr val="FFFFFF"/>
                </a:solidFill>
                <a:latin typeface="Segoe UI Light"/>
                <a:cs typeface="Segoe UI" pitchFamily="34" charset="0"/>
              </a:endParaRPr>
            </a:p>
            <a:p>
              <a:pPr algn="ctr" defTabSz="932650"/>
              <a:r>
                <a:rPr lang="en-US" sz="1200" dirty="0">
                  <a:solidFill>
                    <a:srgbClr val="FFFFFF"/>
                  </a:solidFill>
                  <a:latin typeface="Segoe UI Light"/>
                  <a:cs typeface="Segoe UI" pitchFamily="34" charset="0"/>
                </a:rPr>
                <a:t>Storage</a:t>
              </a:r>
            </a:p>
            <a:p>
              <a:pPr algn="ctr" defTabSz="932650"/>
              <a:endParaRPr lang="en-US" sz="1200" dirty="0">
                <a:solidFill>
                  <a:srgbClr val="FFFFFF"/>
                </a:solidFill>
                <a:latin typeface="Segoe UI Light"/>
                <a:cs typeface="Segoe UI" pitchFamily="34" charset="0"/>
              </a:endParaRPr>
            </a:p>
          </p:txBody>
        </p:sp>
        <p:sp>
          <p:nvSpPr>
            <p:cNvPr id="41" name="Flowchart: Magnetic Disk 40"/>
            <p:cNvSpPr/>
            <p:nvPr/>
          </p:nvSpPr>
          <p:spPr>
            <a:xfrm>
              <a:off x="3567690" y="3157764"/>
              <a:ext cx="793949" cy="219762"/>
            </a:xfrm>
            <a:prstGeom prst="flowChartMagneticDisk">
              <a:avLst/>
            </a:prstGeom>
            <a:solidFill>
              <a:schemeClr val="accent2"/>
            </a:solidFill>
            <a:ln w="3175">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defTabSz="932650"/>
              <a:endParaRPr lang="en-US" sz="1200" dirty="0">
                <a:solidFill>
                  <a:srgbClr val="FFFFFF"/>
                </a:solidFill>
                <a:latin typeface="Segoe UI Light"/>
                <a:cs typeface="Segoe UI" pitchFamily="34" charset="0"/>
              </a:endParaRPr>
            </a:p>
            <a:p>
              <a:pPr algn="ctr" defTabSz="932650"/>
              <a:r>
                <a:rPr lang="en-US" sz="1200" dirty="0">
                  <a:solidFill>
                    <a:srgbClr val="FFFFFF"/>
                  </a:solidFill>
                  <a:latin typeface="Segoe UI Light"/>
                  <a:cs typeface="Segoe UI" pitchFamily="34" charset="0"/>
                </a:rPr>
                <a:t>Storage</a:t>
              </a:r>
            </a:p>
            <a:p>
              <a:pPr algn="ctr" defTabSz="932650"/>
              <a:endParaRPr lang="en-US" sz="1200" dirty="0">
                <a:solidFill>
                  <a:srgbClr val="FFFFFF"/>
                </a:solidFill>
                <a:latin typeface="Segoe UI Light"/>
                <a:cs typeface="Segoe UI" pitchFamily="34" charset="0"/>
              </a:endParaRPr>
            </a:p>
          </p:txBody>
        </p:sp>
        <p:sp>
          <p:nvSpPr>
            <p:cNvPr id="42" name="Flowchart: Magnetic Disk 41"/>
            <p:cNvSpPr/>
            <p:nvPr/>
          </p:nvSpPr>
          <p:spPr>
            <a:xfrm>
              <a:off x="3567690" y="4045474"/>
              <a:ext cx="793949" cy="219762"/>
            </a:xfrm>
            <a:prstGeom prst="flowChartMagneticDisk">
              <a:avLst/>
            </a:prstGeom>
            <a:solidFill>
              <a:schemeClr val="accent2"/>
            </a:solidFill>
            <a:ln w="3175">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defTabSz="932650"/>
              <a:endParaRPr lang="en-US" sz="1200" dirty="0">
                <a:solidFill>
                  <a:srgbClr val="FFFFFF"/>
                </a:solidFill>
                <a:latin typeface="Segoe UI Light"/>
                <a:cs typeface="Segoe UI" pitchFamily="34" charset="0"/>
              </a:endParaRPr>
            </a:p>
            <a:p>
              <a:pPr algn="ctr" defTabSz="932650"/>
              <a:r>
                <a:rPr lang="en-US" sz="1200" dirty="0">
                  <a:solidFill>
                    <a:srgbClr val="FFFFFF"/>
                  </a:solidFill>
                  <a:latin typeface="Segoe UI Light"/>
                  <a:cs typeface="Segoe UI" pitchFamily="34" charset="0"/>
                </a:rPr>
                <a:t>Storage</a:t>
              </a:r>
            </a:p>
            <a:p>
              <a:pPr algn="ctr" defTabSz="932650"/>
              <a:endParaRPr lang="en-US" sz="1200" dirty="0">
                <a:solidFill>
                  <a:srgbClr val="FFFFFF"/>
                </a:solidFill>
                <a:latin typeface="Segoe UI Light"/>
                <a:cs typeface="Segoe UI" pitchFamily="34" charset="0"/>
              </a:endParaRPr>
            </a:p>
          </p:txBody>
        </p:sp>
        <p:sp>
          <p:nvSpPr>
            <p:cNvPr id="43" name="Flowchart: Magnetic Disk 42"/>
            <p:cNvSpPr/>
            <p:nvPr/>
          </p:nvSpPr>
          <p:spPr>
            <a:xfrm>
              <a:off x="3567690" y="3765707"/>
              <a:ext cx="793949" cy="219762"/>
            </a:xfrm>
            <a:prstGeom prst="flowChartMagneticDisk">
              <a:avLst/>
            </a:prstGeom>
            <a:solidFill>
              <a:schemeClr val="accent2"/>
            </a:solidFill>
            <a:ln w="3175">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defTabSz="932650"/>
              <a:endParaRPr lang="en-US" sz="1200" dirty="0">
                <a:solidFill>
                  <a:srgbClr val="FFFFFF"/>
                </a:solidFill>
                <a:latin typeface="Segoe UI Light"/>
                <a:cs typeface="Segoe UI" pitchFamily="34" charset="0"/>
              </a:endParaRPr>
            </a:p>
            <a:p>
              <a:pPr algn="ctr" defTabSz="932650"/>
              <a:r>
                <a:rPr lang="en-US" sz="1200" dirty="0">
                  <a:solidFill>
                    <a:srgbClr val="FFFFFF"/>
                  </a:solidFill>
                  <a:latin typeface="Segoe UI Light"/>
                  <a:cs typeface="Segoe UI" pitchFamily="34" charset="0"/>
                </a:rPr>
                <a:t>Storage</a:t>
              </a:r>
            </a:p>
            <a:p>
              <a:pPr algn="ctr" defTabSz="932650"/>
              <a:endParaRPr lang="en-US" sz="1200" dirty="0">
                <a:solidFill>
                  <a:srgbClr val="FFFFFF"/>
                </a:solidFill>
                <a:latin typeface="Segoe UI Light"/>
                <a:cs typeface="Segoe UI" pitchFamily="34" charset="0"/>
              </a:endParaRPr>
            </a:p>
          </p:txBody>
        </p:sp>
        <p:sp>
          <p:nvSpPr>
            <p:cNvPr id="44" name="Flowchart: Magnetic Disk 43"/>
            <p:cNvSpPr/>
            <p:nvPr/>
          </p:nvSpPr>
          <p:spPr>
            <a:xfrm>
              <a:off x="3567690" y="2835511"/>
              <a:ext cx="793949" cy="219762"/>
            </a:xfrm>
            <a:prstGeom prst="flowChartMagneticDisk">
              <a:avLst/>
            </a:prstGeom>
            <a:solidFill>
              <a:schemeClr val="accent2"/>
            </a:solidFill>
            <a:ln w="3175">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defTabSz="932650"/>
              <a:endParaRPr lang="en-US" sz="1200" dirty="0">
                <a:solidFill>
                  <a:srgbClr val="FFFFFF"/>
                </a:solidFill>
                <a:latin typeface="Segoe UI Light"/>
                <a:cs typeface="Segoe UI" pitchFamily="34" charset="0"/>
              </a:endParaRPr>
            </a:p>
            <a:p>
              <a:pPr algn="ctr" defTabSz="932650"/>
              <a:r>
                <a:rPr lang="en-US" sz="1200" dirty="0">
                  <a:solidFill>
                    <a:srgbClr val="FFFFFF"/>
                  </a:solidFill>
                  <a:latin typeface="Segoe UI Light"/>
                  <a:cs typeface="Segoe UI" pitchFamily="34" charset="0"/>
                </a:rPr>
                <a:t>Storage</a:t>
              </a:r>
            </a:p>
            <a:p>
              <a:pPr algn="ctr" defTabSz="932650"/>
              <a:endParaRPr lang="en-US" sz="1200" dirty="0">
                <a:solidFill>
                  <a:srgbClr val="FFFFFF"/>
                </a:solidFill>
                <a:latin typeface="Segoe UI Light"/>
                <a:cs typeface="Segoe UI" pitchFamily="34" charset="0"/>
              </a:endParaRPr>
            </a:p>
          </p:txBody>
        </p:sp>
        <p:sp>
          <p:nvSpPr>
            <p:cNvPr id="45" name="Flowchart: Magnetic Disk 44"/>
            <p:cNvSpPr/>
            <p:nvPr/>
          </p:nvSpPr>
          <p:spPr>
            <a:xfrm>
              <a:off x="3567690" y="4319266"/>
              <a:ext cx="793949" cy="219762"/>
            </a:xfrm>
            <a:prstGeom prst="flowChartMagneticDisk">
              <a:avLst/>
            </a:prstGeom>
            <a:solidFill>
              <a:schemeClr val="accent2"/>
            </a:solidFill>
            <a:ln w="3175">
              <a:solidFill>
                <a:schemeClr val="tx1"/>
              </a:solidFill>
              <a:headEnd/>
              <a:tailEnd/>
            </a:ln>
          </p:spPr>
          <p:style>
            <a:lnRef idx="1">
              <a:schemeClr val="accent1"/>
            </a:lnRef>
            <a:fillRef idx="3">
              <a:schemeClr val="accent1"/>
            </a:fillRef>
            <a:effectRef idx="2">
              <a:schemeClr val="accent1"/>
            </a:effectRef>
            <a:fontRef idx="minor">
              <a:schemeClr val="lt1"/>
            </a:fontRef>
          </p:style>
          <p:txBody>
            <a:bodyPr rtlCol="0" anchor="ctr">
              <a:prstTxWarp prst="textNoShape">
                <a:avLst/>
              </a:prstTxWarp>
            </a:bodyPr>
            <a:lstStyle/>
            <a:p>
              <a:pPr algn="ctr" defTabSz="932650"/>
              <a:endParaRPr lang="en-US" sz="1200" dirty="0">
                <a:solidFill>
                  <a:srgbClr val="FFFFFF"/>
                </a:solidFill>
                <a:latin typeface="Segoe UI Light"/>
                <a:cs typeface="Segoe UI" pitchFamily="34" charset="0"/>
              </a:endParaRPr>
            </a:p>
            <a:p>
              <a:pPr algn="ctr" defTabSz="932650"/>
              <a:r>
                <a:rPr lang="en-US" sz="1200" dirty="0">
                  <a:solidFill>
                    <a:srgbClr val="FFFFFF"/>
                  </a:solidFill>
                  <a:latin typeface="Segoe UI Light"/>
                  <a:cs typeface="Segoe UI" pitchFamily="34" charset="0"/>
                </a:rPr>
                <a:t>Storage</a:t>
              </a:r>
            </a:p>
            <a:p>
              <a:pPr algn="ctr" defTabSz="932650"/>
              <a:endParaRPr lang="en-US" sz="1200" dirty="0">
                <a:solidFill>
                  <a:srgbClr val="FFFFFF"/>
                </a:solidFill>
                <a:latin typeface="Segoe UI Light"/>
                <a:cs typeface="Segoe UI" pitchFamily="34" charset="0"/>
              </a:endParaRPr>
            </a:p>
          </p:txBody>
        </p:sp>
      </p:grpSp>
      <p:pic>
        <p:nvPicPr>
          <p:cNvPr id="37" name="Picture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2213" y="4001318"/>
            <a:ext cx="3168795" cy="2816306"/>
          </a:xfrm>
          <a:prstGeom prst="rect">
            <a:avLst/>
          </a:prstGeom>
        </p:spPr>
      </p:pic>
    </p:spTree>
    <p:extLst>
      <p:ext uri="{BB962C8B-B14F-4D97-AF65-F5344CB8AC3E}">
        <p14:creationId xmlns:p14="http://schemas.microsoft.com/office/powerpoint/2010/main" val="149677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4855090" y="1909187"/>
            <a:ext cx="7931636" cy="4321183"/>
          </a:xfrm>
          <a:prstGeom prst="rect">
            <a:avLst/>
          </a:prstGeom>
          <a:noFill/>
        </p:spPr>
        <p:txBody>
          <a:bodyPr wrap="square" lIns="182880" tIns="146304" rIns="182880" bIns="146304" rtlCol="0">
            <a:spAutoFit/>
          </a:bodyPr>
          <a:lstStyle/>
          <a:p>
            <a:pPr>
              <a:lnSpc>
                <a:spcPct val="90000"/>
              </a:lnSpc>
              <a:spcBef>
                <a:spcPts val="1800"/>
              </a:spcBef>
              <a:buClr>
                <a:srgbClr val="FFFFFF"/>
              </a:buClr>
              <a:buSzPct val="90000"/>
            </a:pPr>
            <a:r>
              <a:rPr lang="en-US" sz="3200" b="1" dirty="0">
                <a:gradFill>
                  <a:gsLst>
                    <a:gs pos="6195">
                      <a:srgbClr val="FFFFFF"/>
                    </a:gs>
                    <a:gs pos="70000">
                      <a:srgbClr val="FFFFFF"/>
                    </a:gs>
                  </a:gsLst>
                </a:gradFill>
                <a:latin typeface="Segoe UI Light"/>
              </a:rPr>
              <a:t>Prebuilt &amp; performance-tuned </a:t>
            </a:r>
            <a:r>
              <a:rPr lang="en-US" sz="3200" dirty="0">
                <a:gradFill>
                  <a:gsLst>
                    <a:gs pos="6195">
                      <a:srgbClr val="FFFFFF"/>
                    </a:gs>
                    <a:gs pos="70000">
                      <a:srgbClr val="FFFFFF"/>
                    </a:gs>
                  </a:gsLst>
                </a:gradFill>
                <a:latin typeface="Segoe UI Light"/>
              </a:rPr>
              <a:t>appliance</a:t>
            </a:r>
          </a:p>
          <a:p>
            <a:pPr>
              <a:lnSpc>
                <a:spcPct val="90000"/>
              </a:lnSpc>
              <a:spcBef>
                <a:spcPts val="1800"/>
              </a:spcBef>
              <a:buClr>
                <a:srgbClr val="FFFFFF"/>
              </a:buClr>
              <a:buSzPct val="90000"/>
            </a:pPr>
            <a:r>
              <a:rPr lang="en-US" sz="3200" b="1" dirty="0">
                <a:gradFill>
                  <a:gsLst>
                    <a:gs pos="6195">
                      <a:srgbClr val="FFFFFF"/>
                    </a:gs>
                    <a:gs pos="70000">
                      <a:srgbClr val="FFFFFF"/>
                    </a:gs>
                  </a:gsLst>
                </a:gradFill>
                <a:latin typeface="Segoe UI Light"/>
              </a:rPr>
              <a:t>Linear scale-out </a:t>
            </a:r>
            <a:r>
              <a:rPr lang="en-US" sz="3200" dirty="0">
                <a:gradFill>
                  <a:gsLst>
                    <a:gs pos="6195">
                      <a:srgbClr val="FFFFFF"/>
                    </a:gs>
                    <a:gs pos="70000">
                      <a:srgbClr val="FFFFFF"/>
                    </a:gs>
                  </a:gsLst>
                </a:gradFill>
                <a:latin typeface="Segoe UI Light"/>
              </a:rPr>
              <a:t>to petabytes of data</a:t>
            </a:r>
          </a:p>
          <a:p>
            <a:pPr>
              <a:lnSpc>
                <a:spcPct val="90000"/>
              </a:lnSpc>
              <a:spcBef>
                <a:spcPts val="1800"/>
              </a:spcBef>
              <a:buClr>
                <a:srgbClr val="FFFFFF"/>
              </a:buClr>
              <a:buSzPct val="90000"/>
            </a:pPr>
            <a:r>
              <a:rPr lang="en-US" sz="3200" b="1" dirty="0">
                <a:gradFill>
                  <a:gsLst>
                    <a:gs pos="6195">
                      <a:srgbClr val="FFFFFF"/>
                    </a:gs>
                    <a:gs pos="70000">
                      <a:srgbClr val="FFFFFF"/>
                    </a:gs>
                  </a:gsLst>
                </a:gradFill>
                <a:latin typeface="Segoe UI Light"/>
              </a:rPr>
              <a:t>MPP design &amp; in-memory columnstore</a:t>
            </a:r>
            <a:br>
              <a:rPr lang="en-US" sz="3200" b="1" dirty="0">
                <a:gradFill>
                  <a:gsLst>
                    <a:gs pos="6195">
                      <a:srgbClr val="FFFFFF"/>
                    </a:gs>
                    <a:gs pos="70000">
                      <a:srgbClr val="FFFFFF"/>
                    </a:gs>
                  </a:gsLst>
                </a:gradFill>
                <a:latin typeface="Segoe UI Light"/>
              </a:rPr>
            </a:br>
            <a:r>
              <a:rPr lang="en-US" sz="3200" dirty="0">
                <a:gradFill>
                  <a:gsLst>
                    <a:gs pos="6195">
                      <a:srgbClr val="FFFFFF"/>
                    </a:gs>
                    <a:gs pos="70000">
                      <a:srgbClr val="FFFFFF"/>
                    </a:gs>
                  </a:gsLst>
                </a:gradFill>
                <a:latin typeface="Segoe UI Light"/>
              </a:rPr>
              <a:t>for 100x speed improvement</a:t>
            </a:r>
          </a:p>
          <a:p>
            <a:pPr>
              <a:lnSpc>
                <a:spcPct val="90000"/>
              </a:lnSpc>
              <a:spcBef>
                <a:spcPts val="1800"/>
              </a:spcBef>
              <a:buClr>
                <a:srgbClr val="FFFFFF"/>
              </a:buClr>
              <a:buSzPct val="90000"/>
            </a:pPr>
            <a:r>
              <a:rPr lang="en-US" sz="3200" b="1" dirty="0">
                <a:gradFill>
                  <a:gsLst>
                    <a:gs pos="6195">
                      <a:srgbClr val="FFFFFF"/>
                    </a:gs>
                    <a:gs pos="70000">
                      <a:srgbClr val="FFFFFF"/>
                    </a:gs>
                  </a:gsLst>
                </a:gradFill>
                <a:latin typeface="Segoe UI Light"/>
              </a:rPr>
              <a:t>Dedicated region </a:t>
            </a:r>
            <a:r>
              <a:rPr lang="en-US" sz="3200" dirty="0">
                <a:gradFill>
                  <a:gsLst>
                    <a:gs pos="6195">
                      <a:srgbClr val="FFFFFF"/>
                    </a:gs>
                    <a:gs pos="70000">
                      <a:srgbClr val="FFFFFF"/>
                    </a:gs>
                  </a:gsLst>
                </a:gradFill>
                <a:latin typeface="Segoe UI Light"/>
              </a:rPr>
              <a:t>for </a:t>
            </a:r>
            <a:r>
              <a:rPr lang="en-US" sz="3200" dirty="0" err="1">
                <a:gradFill>
                  <a:gsLst>
                    <a:gs pos="6195">
                      <a:srgbClr val="FFFFFF"/>
                    </a:gs>
                    <a:gs pos="70000">
                      <a:srgbClr val="FFFFFF"/>
                    </a:gs>
                  </a:gsLst>
                </a:gradFill>
                <a:latin typeface="Segoe UI Light"/>
              </a:rPr>
              <a:t>Hadoop</a:t>
            </a:r>
            <a:endParaRPr lang="en-US" sz="3200" dirty="0">
              <a:gradFill>
                <a:gsLst>
                  <a:gs pos="6195">
                    <a:srgbClr val="FFFFFF"/>
                  </a:gs>
                  <a:gs pos="70000">
                    <a:srgbClr val="FFFFFF"/>
                  </a:gs>
                </a:gsLst>
              </a:gradFill>
              <a:latin typeface="Segoe UI Light"/>
            </a:endParaRPr>
          </a:p>
          <a:p>
            <a:pPr>
              <a:lnSpc>
                <a:spcPct val="90000"/>
              </a:lnSpc>
              <a:spcBef>
                <a:spcPts val="1800"/>
              </a:spcBef>
              <a:buClr>
                <a:srgbClr val="FFFFFF"/>
              </a:buClr>
              <a:buSzPct val="90000"/>
            </a:pPr>
            <a:r>
              <a:rPr lang="en-US" sz="3200" b="1" dirty="0">
                <a:gradFill>
                  <a:gsLst>
                    <a:gs pos="6195">
                      <a:srgbClr val="FFFFFF"/>
                    </a:gs>
                    <a:gs pos="70000">
                      <a:srgbClr val="FFFFFF"/>
                    </a:gs>
                  </a:gsLst>
                </a:gradFill>
                <a:latin typeface="Segoe UI Light"/>
              </a:rPr>
              <a:t>Joining relational &amp; non-relational data</a:t>
            </a:r>
            <a:r>
              <a:rPr lang="en-US" sz="3200" dirty="0">
                <a:gradFill>
                  <a:gsLst>
                    <a:gs pos="6195">
                      <a:srgbClr val="FFFFFF"/>
                    </a:gs>
                    <a:gs pos="70000">
                      <a:srgbClr val="FFFFFF"/>
                    </a:gs>
                  </a:gsLst>
                </a:gradFill>
                <a:latin typeface="Segoe UI Light"/>
              </a:rPr>
              <a:t/>
            </a:r>
            <a:br>
              <a:rPr lang="en-US" sz="3200" dirty="0">
                <a:gradFill>
                  <a:gsLst>
                    <a:gs pos="6195">
                      <a:srgbClr val="FFFFFF"/>
                    </a:gs>
                    <a:gs pos="70000">
                      <a:srgbClr val="FFFFFF"/>
                    </a:gs>
                  </a:gsLst>
                </a:gradFill>
                <a:latin typeface="Segoe UI Light"/>
              </a:rPr>
            </a:br>
            <a:r>
              <a:rPr lang="en-US" sz="3200" dirty="0">
                <a:gradFill>
                  <a:gsLst>
                    <a:gs pos="6195">
                      <a:srgbClr val="FFFFFF"/>
                    </a:gs>
                    <a:gs pos="70000">
                      <a:srgbClr val="FFFFFF"/>
                    </a:gs>
                  </a:gsLst>
                </a:gradFill>
                <a:latin typeface="Segoe UI Light"/>
              </a:rPr>
              <a:t>with </a:t>
            </a:r>
            <a:r>
              <a:rPr lang="en-US" sz="3200" dirty="0" err="1">
                <a:gradFill>
                  <a:gsLst>
                    <a:gs pos="6195">
                      <a:srgbClr val="FFFFFF"/>
                    </a:gs>
                    <a:gs pos="70000">
                      <a:srgbClr val="FFFFFF"/>
                    </a:gs>
                  </a:gsLst>
                </a:gradFill>
                <a:latin typeface="Segoe UI Light"/>
              </a:rPr>
              <a:t>Polybase</a:t>
            </a:r>
            <a:endParaRPr lang="en-US" sz="3200" dirty="0">
              <a:gradFill>
                <a:gsLst>
                  <a:gs pos="6195">
                    <a:srgbClr val="FFFFFF"/>
                  </a:gs>
                  <a:gs pos="70000">
                    <a:srgbClr val="FFFFFF"/>
                  </a:gs>
                </a:gsLst>
              </a:gradFill>
              <a:latin typeface="Segoe UI Light"/>
            </a:endParaRPr>
          </a:p>
        </p:txBody>
      </p:sp>
      <p:sp>
        <p:nvSpPr>
          <p:cNvPr id="100" name="Rectangle 99"/>
          <p:cNvSpPr/>
          <p:nvPr/>
        </p:nvSpPr>
        <p:spPr>
          <a:xfrm>
            <a:off x="211480" y="1841078"/>
            <a:ext cx="4206557" cy="4922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smtClean="0">
              <a:solidFill>
                <a:srgbClr val="002050"/>
              </a:solidFill>
            </a:endParaRPr>
          </a:p>
        </p:txBody>
      </p:sp>
      <p:sp>
        <p:nvSpPr>
          <p:cNvPr id="4" name="Title 3"/>
          <p:cNvSpPr>
            <a:spLocks noGrp="1"/>
          </p:cNvSpPr>
          <p:nvPr>
            <p:ph type="title"/>
          </p:nvPr>
        </p:nvSpPr>
        <p:spPr/>
        <p:txBody>
          <a:bodyPr/>
          <a:lstStyle/>
          <a:p>
            <a:r>
              <a:rPr lang="en-US" spc="0" dirty="0" smtClean="0"/>
              <a:t>Analytics Platform System</a:t>
            </a:r>
            <a:br>
              <a:rPr lang="en-US" spc="0" dirty="0" smtClean="0"/>
            </a:br>
            <a:r>
              <a:rPr lang="en-US" sz="4000" spc="0" dirty="0" smtClean="0"/>
              <a:t>Microsoft’s Big Data Appliance</a:t>
            </a:r>
            <a:endParaRPr lang="en-US" sz="4000" spc="0" dirty="0"/>
          </a:p>
        </p:txBody>
      </p:sp>
      <p:grpSp>
        <p:nvGrpSpPr>
          <p:cNvPr id="9" name="Group 8"/>
          <p:cNvGrpSpPr/>
          <p:nvPr/>
        </p:nvGrpSpPr>
        <p:grpSpPr>
          <a:xfrm>
            <a:off x="300386" y="1913086"/>
            <a:ext cx="4477691" cy="4785893"/>
            <a:chOff x="277138" y="1909187"/>
            <a:chExt cx="4477691" cy="4785893"/>
          </a:xfrm>
        </p:grpSpPr>
        <p:sp>
          <p:nvSpPr>
            <p:cNvPr id="107" name="Rectangle 106"/>
            <p:cNvSpPr/>
            <p:nvPr/>
          </p:nvSpPr>
          <p:spPr>
            <a:xfrm rot="2700000">
              <a:off x="4580410" y="4628335"/>
              <a:ext cx="174419" cy="1744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3200" dirty="0" smtClean="0">
                <a:solidFill>
                  <a:srgbClr val="002050"/>
                </a:solidFill>
              </a:endParaRPr>
            </a:p>
          </p:txBody>
        </p:sp>
        <p:sp>
          <p:nvSpPr>
            <p:cNvPr id="101" name="Rectangle 100"/>
            <p:cNvSpPr/>
            <p:nvPr/>
          </p:nvSpPr>
          <p:spPr>
            <a:xfrm rot="2700000">
              <a:off x="4580407" y="2183139"/>
              <a:ext cx="174419" cy="1744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3200" dirty="0" smtClean="0">
                <a:solidFill>
                  <a:srgbClr val="002050"/>
                </a:solidFill>
              </a:endParaRPr>
            </a:p>
          </p:txBody>
        </p:sp>
        <p:sp>
          <p:nvSpPr>
            <p:cNvPr id="102" name="Rectangle 101"/>
            <p:cNvSpPr/>
            <p:nvPr/>
          </p:nvSpPr>
          <p:spPr>
            <a:xfrm rot="2700000">
              <a:off x="4580410" y="3514203"/>
              <a:ext cx="174419" cy="1744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3200" dirty="0" smtClean="0">
                <a:solidFill>
                  <a:srgbClr val="002050"/>
                </a:solidFill>
              </a:endParaRPr>
            </a:p>
          </p:txBody>
        </p:sp>
        <p:sp>
          <p:nvSpPr>
            <p:cNvPr id="103" name="Rectangle 102"/>
            <p:cNvSpPr/>
            <p:nvPr/>
          </p:nvSpPr>
          <p:spPr>
            <a:xfrm rot="2700000">
              <a:off x="4580410" y="2850715"/>
              <a:ext cx="174419" cy="1744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3200" dirty="0" smtClean="0">
                <a:solidFill>
                  <a:srgbClr val="002050"/>
                </a:solidFill>
              </a:endParaRPr>
            </a:p>
          </p:txBody>
        </p:sp>
        <p:grpSp>
          <p:nvGrpSpPr>
            <p:cNvPr id="7" name="Group 6"/>
            <p:cNvGrpSpPr/>
            <p:nvPr/>
          </p:nvGrpSpPr>
          <p:grpSpPr>
            <a:xfrm>
              <a:off x="277138" y="1909187"/>
              <a:ext cx="4390481" cy="4785893"/>
              <a:chOff x="277138" y="2125663"/>
              <a:chExt cx="4191890" cy="4569417"/>
            </a:xfrm>
          </p:grpSpPr>
          <p:sp>
            <p:nvSpPr>
              <p:cNvPr id="104" name="Rectangle 103"/>
              <p:cNvSpPr/>
              <p:nvPr/>
            </p:nvSpPr>
            <p:spPr bwMode="auto">
              <a:xfrm>
                <a:off x="277138" y="2125663"/>
                <a:ext cx="4191890" cy="4569417"/>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46306" tIns="91437" rIns="146306" bIns="91437" numCol="1" rtlCol="0" anchor="t" anchorCtr="0" compatLnSpc="1">
                <a:prstTxWarp prst="textNoShape">
                  <a:avLst/>
                </a:prstTxWarp>
              </a:bodyPr>
              <a:lstStyle/>
              <a:p>
                <a:pPr defTabSz="685965" fontAlgn="base">
                  <a:spcBef>
                    <a:spcPct val="0"/>
                  </a:spcBef>
                  <a:spcAft>
                    <a:spcPct val="0"/>
                  </a:spcAft>
                </a:pPr>
                <a:endParaRPr lang="en-US" sz="3200" dirty="0">
                  <a:solidFill>
                    <a:srgbClr val="505050"/>
                  </a:solidFill>
                  <a:latin typeface="Segoe UI Light"/>
                </a:endParaRPr>
              </a:p>
            </p:txBody>
          </p:sp>
          <p:grpSp>
            <p:nvGrpSpPr>
              <p:cNvPr id="6" name="Group 5"/>
              <p:cNvGrpSpPr/>
              <p:nvPr/>
            </p:nvGrpSpPr>
            <p:grpSpPr>
              <a:xfrm>
                <a:off x="844094" y="2922564"/>
                <a:ext cx="3057978" cy="2975614"/>
                <a:chOff x="793674" y="2647160"/>
                <a:chExt cx="3057978" cy="2975614"/>
              </a:xfrm>
            </p:grpSpPr>
            <p:sp>
              <p:nvSpPr>
                <p:cNvPr id="63" name="TextBox 2"/>
                <p:cNvSpPr txBox="1"/>
                <p:nvPr/>
              </p:nvSpPr>
              <p:spPr>
                <a:xfrm>
                  <a:off x="793674" y="2986745"/>
                  <a:ext cx="3057978" cy="838654"/>
                </a:xfrm>
                <a:prstGeom prst="rect">
                  <a:avLst/>
                </a:prstGeom>
                <a:solidFill>
                  <a:schemeClr val="accent1"/>
                </a:solidFill>
              </p:spPr>
              <p:txBody>
                <a:bodyPr wrap="square" lIns="182854" tIns="146283" rIns="182854" bIns="146283" rtlCol="0" anchor="ctr">
                  <a:noAutofit/>
                </a:bodyPr>
                <a:lstStyle/>
                <a:p>
                  <a:pPr defTabSz="932110"/>
                  <a:r>
                    <a:rPr lang="en-US" sz="3200" dirty="0">
                      <a:gradFill>
                        <a:gsLst>
                          <a:gs pos="6195">
                            <a:srgbClr val="68217A"/>
                          </a:gs>
                          <a:gs pos="43363">
                            <a:srgbClr val="68217A"/>
                          </a:gs>
                        </a:gsLst>
                        <a:lin ang="5400000" scaled="0"/>
                      </a:gradFill>
                      <a:latin typeface="Segoe UI Light"/>
                      <a:cs typeface="Segoe UI Semibold" panose="020B0702040204020203" pitchFamily="34" charset="0"/>
                    </a:rPr>
                    <a:t>MPP SQL Server</a:t>
                  </a:r>
                </a:p>
              </p:txBody>
            </p:sp>
            <p:sp>
              <p:nvSpPr>
                <p:cNvPr id="64" name="TextBox 3"/>
                <p:cNvSpPr txBox="1"/>
                <p:nvPr/>
              </p:nvSpPr>
              <p:spPr>
                <a:xfrm>
                  <a:off x="793674" y="4784120"/>
                  <a:ext cx="3057978" cy="838654"/>
                </a:xfrm>
                <a:prstGeom prst="rect">
                  <a:avLst/>
                </a:prstGeom>
                <a:solidFill>
                  <a:schemeClr val="accent1"/>
                </a:solidFill>
              </p:spPr>
              <p:txBody>
                <a:bodyPr wrap="square" lIns="182854" tIns="146283" rIns="182854" bIns="146283" rtlCol="0" anchor="ctr">
                  <a:noAutofit/>
                </a:bodyPr>
                <a:lstStyle/>
                <a:p>
                  <a:pPr defTabSz="932110"/>
                  <a:r>
                    <a:rPr lang="en-US" sz="3200" dirty="0">
                      <a:gradFill>
                        <a:gsLst>
                          <a:gs pos="6195">
                            <a:srgbClr val="68217A"/>
                          </a:gs>
                          <a:gs pos="43363">
                            <a:srgbClr val="68217A"/>
                          </a:gs>
                        </a:gsLst>
                        <a:lin ang="5400000" scaled="0"/>
                      </a:gradFill>
                      <a:latin typeface="Segoe UI Light"/>
                      <a:cs typeface="Segoe UI Semibold" panose="020B0702040204020203" pitchFamily="34" charset="0"/>
                    </a:rPr>
                    <a:t>Hadoop</a:t>
                  </a:r>
                </a:p>
              </p:txBody>
            </p:sp>
            <p:sp>
              <p:nvSpPr>
                <p:cNvPr id="65" name="TextBox 4"/>
                <p:cNvSpPr txBox="1"/>
                <p:nvPr/>
              </p:nvSpPr>
              <p:spPr>
                <a:xfrm>
                  <a:off x="793674" y="3885433"/>
                  <a:ext cx="3057978" cy="838654"/>
                </a:xfrm>
                <a:prstGeom prst="rect">
                  <a:avLst/>
                </a:prstGeom>
                <a:solidFill>
                  <a:schemeClr val="accent1"/>
                </a:solidFill>
              </p:spPr>
              <p:txBody>
                <a:bodyPr wrap="square" lIns="182854" tIns="146283" rIns="182854" bIns="146283" rtlCol="0" anchor="ctr">
                  <a:noAutofit/>
                </a:bodyPr>
                <a:lstStyle/>
                <a:p>
                  <a:pPr defTabSz="932110"/>
                  <a:r>
                    <a:rPr lang="en-US" sz="3200" dirty="0">
                      <a:gradFill>
                        <a:gsLst>
                          <a:gs pos="6195">
                            <a:srgbClr val="68217A"/>
                          </a:gs>
                          <a:gs pos="43363">
                            <a:srgbClr val="68217A"/>
                          </a:gs>
                        </a:gsLst>
                        <a:lin ang="5400000" scaled="0"/>
                      </a:gradFill>
                      <a:latin typeface="Segoe UI Light"/>
                      <a:cs typeface="Segoe UI Semibold" panose="020B0702040204020203" pitchFamily="34" charset="0"/>
                    </a:rPr>
                    <a:t>PolyBase</a:t>
                  </a:r>
                </a:p>
              </p:txBody>
            </p:sp>
            <p:sp>
              <p:nvSpPr>
                <p:cNvPr id="67" name="Freeform 19"/>
                <p:cNvSpPr>
                  <a:spLocks/>
                </p:cNvSpPr>
                <p:nvPr/>
              </p:nvSpPr>
              <p:spPr bwMode="auto">
                <a:xfrm>
                  <a:off x="793674" y="2647160"/>
                  <a:ext cx="3057978" cy="279551"/>
                </a:xfrm>
                <a:custGeom>
                  <a:avLst/>
                  <a:gdLst>
                    <a:gd name="T0" fmla="*/ 0 w 1263"/>
                    <a:gd name="T1" fmla="*/ 152 h 152"/>
                    <a:gd name="T2" fmla="*/ 1263 w 1263"/>
                    <a:gd name="T3" fmla="*/ 152 h 152"/>
                    <a:gd name="T4" fmla="*/ 949 w 1263"/>
                    <a:gd name="T5" fmla="*/ 0 h 152"/>
                    <a:gd name="T6" fmla="*/ 313 w 1263"/>
                    <a:gd name="T7" fmla="*/ 0 h 152"/>
                    <a:gd name="T8" fmla="*/ 0 w 1263"/>
                    <a:gd name="T9" fmla="*/ 152 h 152"/>
                  </a:gdLst>
                  <a:ahLst/>
                  <a:cxnLst>
                    <a:cxn ang="0">
                      <a:pos x="T0" y="T1"/>
                    </a:cxn>
                    <a:cxn ang="0">
                      <a:pos x="T2" y="T3"/>
                    </a:cxn>
                    <a:cxn ang="0">
                      <a:pos x="T4" y="T5"/>
                    </a:cxn>
                    <a:cxn ang="0">
                      <a:pos x="T6" y="T7"/>
                    </a:cxn>
                    <a:cxn ang="0">
                      <a:pos x="T8" y="T9"/>
                    </a:cxn>
                  </a:cxnLst>
                  <a:rect l="0" t="0" r="r" b="b"/>
                  <a:pathLst>
                    <a:path w="1263" h="152">
                      <a:moveTo>
                        <a:pt x="0" y="152"/>
                      </a:moveTo>
                      <a:lnTo>
                        <a:pt x="1263" y="152"/>
                      </a:lnTo>
                      <a:lnTo>
                        <a:pt x="949" y="0"/>
                      </a:lnTo>
                      <a:lnTo>
                        <a:pt x="313" y="0"/>
                      </a:lnTo>
                      <a:lnTo>
                        <a:pt x="0" y="1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defTabSz="932110"/>
                  <a:endParaRPr lang="en-US" sz="3200" b="1" dirty="0">
                    <a:solidFill>
                      <a:srgbClr val="000000">
                        <a:lumMod val="50000"/>
                        <a:lumOff val="50000"/>
                      </a:srgbClr>
                    </a:solidFill>
                  </a:endParaRPr>
                </a:p>
              </p:txBody>
            </p:sp>
          </p:grpSp>
        </p:grpSp>
        <p:sp>
          <p:nvSpPr>
            <p:cNvPr id="68" name="Rectangle 67"/>
            <p:cNvSpPr/>
            <p:nvPr/>
          </p:nvSpPr>
          <p:spPr>
            <a:xfrm rot="2700000">
              <a:off x="4580410" y="5320185"/>
              <a:ext cx="174419" cy="1744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3200" dirty="0" smtClean="0">
                <a:solidFill>
                  <a:srgbClr val="002050"/>
                </a:solidFill>
              </a:endParaRPr>
            </a:p>
          </p:txBody>
        </p:sp>
      </p:grpSp>
    </p:spTree>
    <p:extLst>
      <p:ext uri="{BB962C8B-B14F-4D97-AF65-F5344CB8AC3E}">
        <p14:creationId xmlns:p14="http://schemas.microsoft.com/office/powerpoint/2010/main" val="236310955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6">
                                            <p:txEl>
                                              <p:pRg st="1" end="1"/>
                                            </p:txEl>
                                          </p:spTgt>
                                        </p:tgtEl>
                                        <p:attrNameLst>
                                          <p:attrName>style.visibility</p:attrName>
                                        </p:attrNameLst>
                                      </p:cBhvr>
                                      <p:to>
                                        <p:strVal val="visible"/>
                                      </p:to>
                                    </p:set>
                                    <p:animEffect transition="in" filter="fade">
                                      <p:cBhvr>
                                        <p:cTn id="10" dur="500"/>
                                        <p:tgtEl>
                                          <p:spTgt spid="66">
                                            <p:txEl>
                                              <p:pRg st="1" end="1"/>
                                            </p:txEl>
                                          </p:spTgt>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66">
                                            <p:txEl>
                                              <p:pRg st="2" end="2"/>
                                            </p:txEl>
                                          </p:spTgt>
                                        </p:tgtEl>
                                        <p:attrNameLst>
                                          <p:attrName>style.visibility</p:attrName>
                                        </p:attrNameLst>
                                      </p:cBhvr>
                                      <p:to>
                                        <p:strVal val="visible"/>
                                      </p:to>
                                    </p:set>
                                    <p:animEffect transition="in" filter="fade">
                                      <p:cBhvr>
                                        <p:cTn id="13" dur="500"/>
                                        <p:tgtEl>
                                          <p:spTgt spid="66">
                                            <p:txEl>
                                              <p:pRg st="2" end="2"/>
                                            </p:txEl>
                                          </p:spTgt>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66">
                                            <p:txEl>
                                              <p:pRg st="3" end="3"/>
                                            </p:txEl>
                                          </p:spTgt>
                                        </p:tgtEl>
                                        <p:attrNameLst>
                                          <p:attrName>style.visibility</p:attrName>
                                        </p:attrNameLst>
                                      </p:cBhvr>
                                      <p:to>
                                        <p:strVal val="visible"/>
                                      </p:to>
                                    </p:set>
                                    <p:animEffect transition="in" filter="fade">
                                      <p:cBhvr>
                                        <p:cTn id="16" dur="500"/>
                                        <p:tgtEl>
                                          <p:spTgt spid="66">
                                            <p:txEl>
                                              <p:pRg st="3" end="3"/>
                                            </p:txEl>
                                          </p:spTgt>
                                        </p:tgtEl>
                                      </p:cBhvr>
                                    </p:animEffect>
                                  </p:childTnLst>
                                </p:cTn>
                              </p:par>
                              <p:par>
                                <p:cTn id="17" presetID="10" presetClass="entr" presetSubtype="0" fill="hold" grpId="0" nodeType="withEffect">
                                  <p:stCondLst>
                                    <p:cond delay="2250"/>
                                  </p:stCondLst>
                                  <p:childTnLst>
                                    <p:set>
                                      <p:cBhvr>
                                        <p:cTn id="18" dur="1" fill="hold">
                                          <p:stCondLst>
                                            <p:cond delay="0"/>
                                          </p:stCondLst>
                                        </p:cTn>
                                        <p:tgtEl>
                                          <p:spTgt spid="66">
                                            <p:txEl>
                                              <p:pRg st="4" end="4"/>
                                            </p:txEl>
                                          </p:spTgt>
                                        </p:tgtEl>
                                        <p:attrNameLst>
                                          <p:attrName>style.visibility</p:attrName>
                                        </p:attrNameLst>
                                      </p:cBhvr>
                                      <p:to>
                                        <p:strVal val="visible"/>
                                      </p:to>
                                    </p:set>
                                    <p:animEffect transition="in" filter="fade">
                                      <p:cBhvr>
                                        <p:cTn id="19" dur="500"/>
                                        <p:tgtEl>
                                          <p:spTgt spid="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solidFill>
              </a:rPr>
              <a:t>Converged Systems engineered for Microsoft Windows </a:t>
            </a:r>
            <a:br>
              <a:rPr lang="en-US" sz="3600" dirty="0">
                <a:solidFill>
                  <a:schemeClr val="accent1"/>
                </a:solidFill>
              </a:rPr>
            </a:br>
            <a:r>
              <a:rPr lang="en-US" sz="3600" dirty="0">
                <a:solidFill>
                  <a:schemeClr val="accent1"/>
                </a:solidFill>
              </a:rPr>
              <a:t>Server 2012</a:t>
            </a:r>
          </a:p>
        </p:txBody>
      </p:sp>
      <p:sp>
        <p:nvSpPr>
          <p:cNvPr id="3" name="Text Placeholder 2"/>
          <p:cNvSpPr>
            <a:spLocks noGrp="1"/>
          </p:cNvSpPr>
          <p:nvPr>
            <p:ph type="body" sz="quarter" idx="14"/>
          </p:nvPr>
        </p:nvSpPr>
        <p:spPr>
          <a:xfrm>
            <a:off x="274638" y="3878262"/>
            <a:ext cx="6019799" cy="1904999"/>
          </a:xfrm>
        </p:spPr>
        <p:txBody>
          <a:bodyPr/>
          <a:lstStyle/>
          <a:p>
            <a:r>
              <a:rPr lang="en-US" sz="2400" dirty="0" smtClean="0"/>
              <a:t>CDP-B298</a:t>
            </a:r>
          </a:p>
          <a:p>
            <a:endParaRPr lang="en-US" sz="2400" dirty="0" smtClean="0"/>
          </a:p>
          <a:p>
            <a:r>
              <a:rPr lang="en-US" sz="2400" dirty="0" smtClean="0"/>
              <a:t>Stephan Schnellinger</a:t>
            </a:r>
          </a:p>
          <a:p>
            <a:r>
              <a:rPr lang="en-US" sz="2400" dirty="0"/>
              <a:t>Laurence </a:t>
            </a:r>
            <a:r>
              <a:rPr lang="en-US" sz="2400" dirty="0" smtClean="0"/>
              <a:t>Grizaud</a:t>
            </a:r>
          </a:p>
          <a:p>
            <a:r>
              <a:rPr lang="en-US" sz="2400" dirty="0"/>
              <a:t>Hans-Juergen </a:t>
            </a:r>
            <a:r>
              <a:rPr lang="en-US" sz="2400" dirty="0" smtClean="0"/>
              <a:t>Fuks</a:t>
            </a:r>
            <a:endParaRPr lang="en-US" sz="2400"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dirty="0"/>
          </a:p>
        </p:txBody>
      </p:sp>
    </p:spTree>
    <p:extLst>
      <p:ext uri="{BB962C8B-B14F-4D97-AF65-F5344CB8AC3E}">
        <p14:creationId xmlns:p14="http://schemas.microsoft.com/office/powerpoint/2010/main" val="378414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20595331">
            <a:off x="290866" y="2478598"/>
            <a:ext cx="11686342" cy="126882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solidFill>
                <a:srgbClr val="FFFFFF"/>
              </a:solidFill>
            </a:endParaRPr>
          </a:p>
        </p:txBody>
      </p:sp>
      <p:sp>
        <p:nvSpPr>
          <p:cNvPr id="3" name="Subtitle 2"/>
          <p:cNvSpPr>
            <a:spLocks noGrp="1"/>
          </p:cNvSpPr>
          <p:nvPr>
            <p:ph type="subTitle" idx="1"/>
          </p:nvPr>
        </p:nvSpPr>
        <p:spPr>
          <a:xfrm>
            <a:off x="450852" y="897764"/>
            <a:ext cx="11506330" cy="648704"/>
          </a:xfrm>
        </p:spPr>
        <p:txBody>
          <a:bodyPr/>
          <a:lstStyle/>
          <a:p>
            <a:r>
              <a:rPr lang="en-CA" dirty="0" smtClean="0">
                <a:solidFill>
                  <a:schemeClr val="tx1"/>
                </a:solidFill>
              </a:rPr>
              <a:t>HP’s </a:t>
            </a:r>
            <a:r>
              <a:rPr lang="en-CA" dirty="0">
                <a:solidFill>
                  <a:schemeClr val="tx1"/>
                </a:solidFill>
              </a:rPr>
              <a:t>rapid </a:t>
            </a:r>
            <a:r>
              <a:rPr lang="en-CA" dirty="0" smtClean="0">
                <a:solidFill>
                  <a:schemeClr val="tx1"/>
                </a:solidFill>
              </a:rPr>
              <a:t>data warehouse appliance evolution</a:t>
            </a:r>
            <a:endParaRPr lang="en-US" dirty="0">
              <a:solidFill>
                <a:schemeClr val="tx1"/>
              </a:solidFill>
            </a:endParaRPr>
          </a:p>
        </p:txBody>
      </p:sp>
      <p:sp>
        <p:nvSpPr>
          <p:cNvPr id="2" name="Title 1"/>
          <p:cNvSpPr>
            <a:spLocks noGrp="1"/>
          </p:cNvSpPr>
          <p:nvPr>
            <p:ph type="title"/>
          </p:nvPr>
        </p:nvSpPr>
        <p:spPr/>
        <p:txBody>
          <a:bodyPr/>
          <a:lstStyle/>
          <a:p>
            <a:r>
              <a:rPr lang="en-CA" sz="4400" dirty="0"/>
              <a:t>Giving </a:t>
            </a:r>
            <a:r>
              <a:rPr lang="en-CA" sz="4400" dirty="0" smtClean="0"/>
              <a:t>you what </a:t>
            </a:r>
            <a:r>
              <a:rPr lang="en-CA" sz="4400" dirty="0"/>
              <a:t>you need … when you need it ..</a:t>
            </a:r>
            <a:endParaRPr lang="en-US" sz="4400" dirty="0"/>
          </a:p>
        </p:txBody>
      </p:sp>
      <p:sp>
        <p:nvSpPr>
          <p:cNvPr id="5" name="Rectangle 4"/>
          <p:cNvSpPr/>
          <p:nvPr/>
        </p:nvSpPr>
        <p:spPr>
          <a:xfrm>
            <a:off x="233011" y="5467678"/>
            <a:ext cx="3966201" cy="864236"/>
          </a:xfrm>
          <a:prstGeom prst="rect">
            <a:avLst/>
          </a:prstGeom>
        </p:spPr>
        <p:txBody>
          <a:bodyPr wrap="none" lIns="124358" tIns="62179" rIns="124358" bIns="62179">
            <a:spAutoFit/>
          </a:bodyPr>
          <a:lstStyle/>
          <a:p>
            <a:r>
              <a:rPr lang="en-CA" sz="1600" b="1" dirty="0">
                <a:solidFill>
                  <a:srgbClr val="7FBA00"/>
                </a:solidFill>
              </a:rPr>
              <a:t>2011</a:t>
            </a:r>
          </a:p>
          <a:p>
            <a:r>
              <a:rPr lang="en-CA" sz="1600" dirty="0">
                <a:solidFill>
                  <a:srgbClr val="FFFFFF"/>
                </a:solidFill>
              </a:rPr>
              <a:t>HP Enterprise Data Warehouse Appliance</a:t>
            </a:r>
          </a:p>
          <a:p>
            <a:pPr marL="233172" indent="-233172">
              <a:buFont typeface="Arial" panose="020B0604020202020204" pitchFamily="34" charset="0"/>
              <a:buChar char="•"/>
            </a:pPr>
            <a:r>
              <a:rPr lang="en-CA" sz="1600" dirty="0">
                <a:solidFill>
                  <a:srgbClr val="FFFFFF"/>
                </a:solidFill>
              </a:rPr>
              <a:t>1</a:t>
            </a:r>
            <a:r>
              <a:rPr lang="en-CA" sz="1600" baseline="30000" dirty="0">
                <a:solidFill>
                  <a:srgbClr val="FFFFFF"/>
                </a:solidFill>
              </a:rPr>
              <a:t>st</a:t>
            </a:r>
            <a:r>
              <a:rPr lang="en-CA" sz="1600" dirty="0">
                <a:solidFill>
                  <a:srgbClr val="FFFFFF"/>
                </a:solidFill>
              </a:rPr>
              <a:t> HP/Microsoft DW appliance</a:t>
            </a:r>
          </a:p>
        </p:txBody>
      </p:sp>
      <p:pic>
        <p:nvPicPr>
          <p:cNvPr id="6" name="Picture 5"/>
          <p:cNvPicPr>
            <a:picLocks noChangeAspect="1"/>
          </p:cNvPicPr>
          <p:nvPr/>
        </p:nvPicPr>
        <p:blipFill>
          <a:blip r:embed="rId3">
            <a:clrChange>
              <a:clrFrom>
                <a:srgbClr val="FFFEFA"/>
              </a:clrFrom>
              <a:clrTo>
                <a:srgbClr val="FFFEFA">
                  <a:alpha val="0"/>
                </a:srgbClr>
              </a:clrTo>
            </a:clrChange>
            <a:extLst>
              <a:ext uri="{28A0092B-C50C-407E-A947-70E740481C1C}">
                <a14:useLocalDpi xmlns:a14="http://schemas.microsoft.com/office/drawing/2010/main" val="0"/>
              </a:ext>
            </a:extLst>
          </a:blip>
          <a:stretch>
            <a:fillRect/>
          </a:stretch>
        </p:blipFill>
        <p:spPr>
          <a:xfrm>
            <a:off x="5328966" y="2070237"/>
            <a:ext cx="970460" cy="2817063"/>
          </a:xfrm>
          <a:prstGeom prst="rect">
            <a:avLst/>
          </a:prstGeom>
        </p:spPr>
      </p:pic>
      <p:sp>
        <p:nvSpPr>
          <p:cNvPr id="7" name="Rectangle 6"/>
          <p:cNvSpPr/>
          <p:nvPr/>
        </p:nvSpPr>
        <p:spPr>
          <a:xfrm>
            <a:off x="4608566" y="4646896"/>
            <a:ext cx="4441459" cy="1356679"/>
          </a:xfrm>
          <a:prstGeom prst="rect">
            <a:avLst/>
          </a:prstGeom>
        </p:spPr>
        <p:txBody>
          <a:bodyPr wrap="none" lIns="124358" tIns="62179" rIns="124358" bIns="62179">
            <a:spAutoFit/>
          </a:bodyPr>
          <a:lstStyle/>
          <a:p>
            <a:r>
              <a:rPr lang="en-US" sz="1600" b="1" dirty="0">
                <a:solidFill>
                  <a:srgbClr val="7FBA00"/>
                </a:solidFill>
              </a:rPr>
              <a:t>2013</a:t>
            </a:r>
          </a:p>
          <a:p>
            <a:r>
              <a:rPr lang="en-US" sz="1600" dirty="0">
                <a:solidFill>
                  <a:srgbClr val="FFFFFF"/>
                </a:solidFill>
              </a:rPr>
              <a:t>HP AppSystem for Microsoft SQL Server 2012 </a:t>
            </a:r>
            <a:br>
              <a:rPr lang="en-US" sz="1600" dirty="0">
                <a:solidFill>
                  <a:srgbClr val="FFFFFF"/>
                </a:solidFill>
              </a:rPr>
            </a:br>
            <a:r>
              <a:rPr lang="en-US" sz="1600" dirty="0">
                <a:solidFill>
                  <a:srgbClr val="FFFFFF"/>
                </a:solidFill>
              </a:rPr>
              <a:t>Parallel Data Warehouse</a:t>
            </a:r>
          </a:p>
          <a:p>
            <a:pPr marL="233172" indent="-233172">
              <a:buFont typeface="Arial" panose="020B0604020202020204" pitchFamily="34" charset="0"/>
              <a:buChar char="•"/>
            </a:pPr>
            <a:r>
              <a:rPr lang="en-US" sz="1600" dirty="0">
                <a:solidFill>
                  <a:srgbClr val="FFFFFF"/>
                </a:solidFill>
              </a:rPr>
              <a:t>Massive jump in scalability and functionality</a:t>
            </a:r>
          </a:p>
          <a:p>
            <a:pPr marL="233172" indent="-233172">
              <a:buFont typeface="Arial" panose="020B0604020202020204" pitchFamily="34" charset="0"/>
              <a:buChar char="•"/>
            </a:pPr>
            <a:r>
              <a:rPr lang="en-US" sz="1600" dirty="0">
                <a:solidFill>
                  <a:srgbClr val="FFFFFF"/>
                </a:solidFill>
              </a:rPr>
              <a:t>Up to 6PB with Hadoop connector</a:t>
            </a:r>
          </a:p>
        </p:txBody>
      </p:sp>
      <p:pic>
        <p:nvPicPr>
          <p:cNvPr id="8" name="Picture 7"/>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t="2934" r="38474" b="3058"/>
          <a:stretch/>
        </p:blipFill>
        <p:spPr>
          <a:xfrm>
            <a:off x="9865214" y="1006261"/>
            <a:ext cx="1198705" cy="2984331"/>
          </a:xfrm>
          <a:prstGeom prst="rect">
            <a:avLst/>
          </a:prstGeom>
        </p:spPr>
      </p:pic>
      <p:sp>
        <p:nvSpPr>
          <p:cNvPr id="9" name="Rectangle 8"/>
          <p:cNvSpPr/>
          <p:nvPr/>
        </p:nvSpPr>
        <p:spPr>
          <a:xfrm>
            <a:off x="9071412" y="3830746"/>
            <a:ext cx="3365063" cy="1632299"/>
          </a:xfrm>
          <a:prstGeom prst="rect">
            <a:avLst/>
          </a:prstGeom>
        </p:spPr>
        <p:txBody>
          <a:bodyPr wrap="square" lIns="124358" tIns="62179" rIns="124358" bIns="62179">
            <a:spAutoFit/>
          </a:bodyPr>
          <a:lstStyle/>
          <a:p>
            <a:r>
              <a:rPr lang="en-CA" sz="1600" b="1" dirty="0">
                <a:solidFill>
                  <a:srgbClr val="7FBA00"/>
                </a:solidFill>
              </a:rPr>
              <a:t>2014</a:t>
            </a:r>
          </a:p>
          <a:p>
            <a:r>
              <a:rPr lang="en-US" sz="1600" dirty="0">
                <a:solidFill>
                  <a:srgbClr val="FFFFFF"/>
                </a:solidFill>
              </a:rPr>
              <a:t>HP ConvergedSystem 300 for </a:t>
            </a:r>
            <a:br>
              <a:rPr lang="en-US" sz="1600" dirty="0">
                <a:solidFill>
                  <a:srgbClr val="FFFFFF"/>
                </a:solidFill>
              </a:rPr>
            </a:br>
            <a:r>
              <a:rPr lang="en-US" sz="1600" dirty="0">
                <a:solidFill>
                  <a:srgbClr val="FFFFFF"/>
                </a:solidFill>
              </a:rPr>
              <a:t>Microsoft Analytics Platform</a:t>
            </a:r>
          </a:p>
          <a:p>
            <a:pPr marL="233172" indent="-233172">
              <a:buFont typeface="Arial" panose="020B0604020202020204" pitchFamily="34" charset="0"/>
              <a:buChar char="•"/>
            </a:pPr>
            <a:r>
              <a:rPr lang="en-CA" sz="1600" dirty="0">
                <a:solidFill>
                  <a:srgbClr val="FFFFFF"/>
                </a:solidFill>
              </a:rPr>
              <a:t>New high-performance, high-availability platform</a:t>
            </a:r>
          </a:p>
          <a:p>
            <a:pPr marL="233172" indent="-233172">
              <a:buFont typeface="Arial" panose="020B0604020202020204" pitchFamily="34" charset="0"/>
              <a:buChar char="•"/>
            </a:pPr>
            <a:r>
              <a:rPr lang="en-CA" sz="1600" dirty="0">
                <a:solidFill>
                  <a:srgbClr val="FFFFFF"/>
                </a:solidFill>
              </a:rPr>
              <a:t>Fully integrated Hadoop</a:t>
            </a:r>
            <a:endParaRPr lang="en-US" sz="1600" dirty="0">
              <a:solidFill>
                <a:srgbClr val="FFFFFF"/>
              </a:solidFill>
            </a:endParaRPr>
          </a:p>
        </p:txBody>
      </p:sp>
      <p:sp>
        <p:nvSpPr>
          <p:cNvPr id="10" name="Round Diagonal Corner Rectangle 9"/>
          <p:cNvSpPr/>
          <p:nvPr/>
        </p:nvSpPr>
        <p:spPr>
          <a:xfrm>
            <a:off x="4608565" y="6028071"/>
            <a:ext cx="6882221" cy="464624"/>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CA" dirty="0" smtClean="0">
                <a:solidFill>
                  <a:srgbClr val="FFFFFF"/>
                </a:solidFill>
              </a:rPr>
              <a:t>Scalability</a:t>
            </a:r>
            <a:endParaRPr lang="en-US" dirty="0">
              <a:solidFill>
                <a:srgbClr val="FFFFFF"/>
              </a:solidFill>
            </a:endParaRPr>
          </a:p>
        </p:txBody>
      </p:sp>
      <p:sp>
        <p:nvSpPr>
          <p:cNvPr id="11" name="Round Diagonal Corner Rectangle 10"/>
          <p:cNvSpPr/>
          <p:nvPr/>
        </p:nvSpPr>
        <p:spPr>
          <a:xfrm>
            <a:off x="9530605" y="5513245"/>
            <a:ext cx="2680581" cy="514826"/>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CA" dirty="0" smtClean="0">
                <a:solidFill>
                  <a:srgbClr val="FFFFFF"/>
                </a:solidFill>
              </a:rPr>
              <a:t>Functionality</a:t>
            </a:r>
            <a:endParaRPr lang="en-US" dirty="0">
              <a:solidFill>
                <a:srgbClr val="FFFFFF"/>
              </a:solidFill>
            </a:endParaRPr>
          </a:p>
        </p:txBody>
      </p:sp>
      <p:grpSp>
        <p:nvGrpSpPr>
          <p:cNvPr id="12" name="Group 8"/>
          <p:cNvGrpSpPr/>
          <p:nvPr/>
        </p:nvGrpSpPr>
        <p:grpSpPr>
          <a:xfrm>
            <a:off x="765322" y="2104363"/>
            <a:ext cx="1667957" cy="3772458"/>
            <a:chOff x="4597580" y="2466753"/>
            <a:chExt cx="2360754" cy="4182738"/>
          </a:xfrm>
        </p:grpSpPr>
        <p:pic>
          <p:nvPicPr>
            <p:cNvPr id="13" name="Picture 7"/>
            <p:cNvPicPr>
              <a:picLocks noChangeAspect="1" noChangeArrowheads="1"/>
            </p:cNvPicPr>
            <p:nvPr/>
          </p:nvPicPr>
          <p:blipFill>
            <a:blip r:embed="rId5" cstate="print">
              <a:clrChange>
                <a:clrFrom>
                  <a:srgbClr val="EDF1F8"/>
                </a:clrFrom>
                <a:clrTo>
                  <a:srgbClr val="EDF1F8">
                    <a:alpha val="0"/>
                  </a:srgbClr>
                </a:clrTo>
              </a:clrChange>
              <a:extLst>
                <a:ext uri="{28A0092B-C50C-407E-A947-70E740481C1C}">
                  <a14:useLocalDpi xmlns:a14="http://schemas.microsoft.com/office/drawing/2010/main" val="0"/>
                </a:ext>
              </a:extLst>
            </a:blip>
            <a:srcRect/>
            <a:stretch>
              <a:fillRect/>
            </a:stretch>
          </p:blipFill>
          <p:spPr bwMode="auto">
            <a:xfrm>
              <a:off x="5891019" y="2839488"/>
              <a:ext cx="1067315" cy="349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D:\BI ATC - Nov 6 2011\SQL Server - PDW - Marketing\2012\2012 - EDW 1-4 photos\FullDataRack_front.png"/>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97580" y="2466753"/>
              <a:ext cx="1580663" cy="41827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6928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823" y="319657"/>
            <a:ext cx="11888093" cy="1107996"/>
          </a:xfrm>
        </p:spPr>
        <p:txBody>
          <a:bodyPr/>
          <a:lstStyle/>
          <a:p>
            <a:r>
              <a:rPr lang="nn-NO" sz="4000" dirty="0">
                <a:solidFill>
                  <a:schemeClr val="tx1"/>
                </a:solidFill>
              </a:rPr>
              <a:t>HP ConvergedSystem 300 for Microsoft Analytics Platform</a:t>
            </a:r>
            <a:endParaRPr lang="en-US" sz="4000" dirty="0">
              <a:solidFill>
                <a:schemeClr val="tx1"/>
              </a:solidFill>
            </a:endParaRPr>
          </a:p>
        </p:txBody>
      </p:sp>
      <p:sp>
        <p:nvSpPr>
          <p:cNvPr id="8" name="Rectangle 7"/>
          <p:cNvSpPr/>
          <p:nvPr/>
        </p:nvSpPr>
        <p:spPr>
          <a:xfrm flipV="1">
            <a:off x="0" y="5017698"/>
            <a:ext cx="12436475" cy="1275420"/>
          </a:xfrm>
          <a:prstGeom prst="rect">
            <a:avLst/>
          </a:prstGeom>
          <a:solidFill>
            <a:schemeClr val="accent1"/>
          </a:solidFill>
          <a:ln w="9525" cap="flat" cmpd="sng" algn="ctr">
            <a:noFill/>
            <a:prstDash val="solid"/>
            <a:miter lim="800000"/>
            <a:headEnd/>
            <a:tailEnd/>
          </a:ln>
          <a:effectLst/>
        </p:spPr>
        <p:txBody>
          <a:bodyPr wrap="square" lIns="124358" tIns="99487" rIns="124358" bIns="62179" rtlCol="0" anchor="ctr">
            <a:noAutofit/>
          </a:bodyPr>
          <a:lstStyle/>
          <a:p>
            <a:pPr algn="ctr"/>
            <a:endParaRPr lang="en-US" sz="1400" kern="0" dirty="0">
              <a:solidFill>
                <a:srgbClr val="FFFFFF"/>
              </a:solidFill>
              <a:latin typeface="Segoe UI Light"/>
            </a:endParaRPr>
          </a:p>
        </p:txBody>
      </p:sp>
      <p:grpSp>
        <p:nvGrpSpPr>
          <p:cNvPr id="9" name="Group 45"/>
          <p:cNvGrpSpPr/>
          <p:nvPr/>
        </p:nvGrpSpPr>
        <p:grpSpPr>
          <a:xfrm>
            <a:off x="5009189" y="5046157"/>
            <a:ext cx="2850280" cy="1187409"/>
            <a:chOff x="2918691" y="3975528"/>
            <a:chExt cx="3193594" cy="636094"/>
          </a:xfrm>
        </p:grpSpPr>
        <p:cxnSp>
          <p:nvCxnSpPr>
            <p:cNvPr id="10" name="Straight Connector 9"/>
            <p:cNvCxnSpPr/>
            <p:nvPr/>
          </p:nvCxnSpPr>
          <p:spPr>
            <a:xfrm flipH="1" flipV="1">
              <a:off x="2918691" y="3975528"/>
              <a:ext cx="9236" cy="62807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6103049" y="3983549"/>
              <a:ext cx="9236" cy="62807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bwMode="auto">
          <a:xfrm>
            <a:off x="8034872" y="5160000"/>
            <a:ext cx="2058401" cy="919869"/>
          </a:xfrm>
          <a:prstGeom prst="rect">
            <a:avLst/>
          </a:prstGeom>
        </p:spPr>
        <p:txBody>
          <a:bodyPr wrap="square" lIns="46622" tIns="23310" rIns="46622" bIns="23310"/>
          <a:lstStyle/>
          <a:p>
            <a:pPr algn="ctr">
              <a:buClr>
                <a:srgbClr val="858689"/>
              </a:buClr>
              <a:buSzPct val="80000"/>
              <a:defRPr/>
            </a:pPr>
            <a:r>
              <a:rPr lang="en-GB" sz="3800" b="1" kern="0" dirty="0">
                <a:solidFill>
                  <a:srgbClr val="DC3C00"/>
                </a:solidFill>
                <a:latin typeface="Segoe UI Light"/>
                <a:cs typeface="Futura Hv"/>
              </a:rPr>
              <a:t>50%</a:t>
            </a:r>
            <a:endParaRPr lang="en-US" sz="3800" b="1" kern="0" dirty="0">
              <a:solidFill>
                <a:srgbClr val="DC3C00"/>
              </a:solidFill>
              <a:latin typeface="Segoe UI Light"/>
              <a:cs typeface="Futura Hv"/>
            </a:endParaRPr>
          </a:p>
          <a:p>
            <a:pPr algn="ctr">
              <a:buClr>
                <a:srgbClr val="858689"/>
              </a:buClr>
              <a:buSzPct val="80000"/>
              <a:defRPr/>
            </a:pPr>
            <a:r>
              <a:rPr lang="en-US" sz="1900" dirty="0">
                <a:solidFill>
                  <a:srgbClr val="DC3C00"/>
                </a:solidFill>
                <a:latin typeface="Segoe UI Light"/>
              </a:rPr>
              <a:t>Lower cost per TB</a:t>
            </a:r>
            <a:r>
              <a:rPr lang="en-GB" sz="1900" kern="0" baseline="30000" dirty="0">
                <a:solidFill>
                  <a:srgbClr val="DC3C00"/>
                </a:solidFill>
                <a:latin typeface="Segoe UI Light"/>
              </a:rPr>
              <a:t>2</a:t>
            </a:r>
            <a:endParaRPr lang="en-US" sz="1900" baseline="30000" dirty="0">
              <a:solidFill>
                <a:srgbClr val="DC3C00"/>
              </a:solidFill>
              <a:latin typeface="Segoe UI Light"/>
            </a:endParaRPr>
          </a:p>
        </p:txBody>
      </p:sp>
      <p:sp>
        <p:nvSpPr>
          <p:cNvPr id="13" name="TextBox 12"/>
          <p:cNvSpPr txBox="1"/>
          <p:nvPr/>
        </p:nvSpPr>
        <p:spPr bwMode="auto">
          <a:xfrm>
            <a:off x="2490876" y="5133816"/>
            <a:ext cx="2269011" cy="944319"/>
          </a:xfrm>
          <a:prstGeom prst="rect">
            <a:avLst/>
          </a:prstGeom>
        </p:spPr>
        <p:txBody>
          <a:bodyPr wrap="square" lIns="46622" tIns="23310" rIns="46622" bIns="23310"/>
          <a:lstStyle/>
          <a:p>
            <a:pPr algn="ctr">
              <a:buClr>
                <a:srgbClr val="858689"/>
              </a:buClr>
              <a:buSzPct val="80000"/>
              <a:defRPr/>
            </a:pPr>
            <a:r>
              <a:rPr lang="en-GB" sz="3800" b="1" kern="0" dirty="0">
                <a:solidFill>
                  <a:srgbClr val="DC3C00"/>
                </a:solidFill>
                <a:latin typeface="Segoe UI Light"/>
                <a:cs typeface="Futura Hv"/>
              </a:rPr>
              <a:t>100</a:t>
            </a:r>
            <a:r>
              <a:rPr lang="en-US" sz="3800" b="1" kern="0" dirty="0">
                <a:solidFill>
                  <a:srgbClr val="DC3C00"/>
                </a:solidFill>
                <a:latin typeface="Segoe UI Light"/>
                <a:cs typeface="Futura Hv"/>
              </a:rPr>
              <a:t>X</a:t>
            </a:r>
          </a:p>
          <a:p>
            <a:pPr algn="ctr">
              <a:buClr>
                <a:srgbClr val="858689"/>
              </a:buClr>
              <a:buSzPct val="80000"/>
              <a:defRPr/>
            </a:pPr>
            <a:r>
              <a:rPr lang="en-GB" sz="1900" kern="0" dirty="0">
                <a:solidFill>
                  <a:srgbClr val="DC3C00"/>
                </a:solidFill>
                <a:latin typeface="Segoe UI Light"/>
              </a:rPr>
              <a:t>Faster query speed</a:t>
            </a:r>
            <a:r>
              <a:rPr lang="en-GB" sz="1900" kern="0" baseline="30000" dirty="0">
                <a:solidFill>
                  <a:srgbClr val="DC3C00"/>
                </a:solidFill>
                <a:latin typeface="Segoe UI Light"/>
              </a:rPr>
              <a:t>1</a:t>
            </a:r>
            <a:endParaRPr lang="en-US" sz="1900" baseline="30000" dirty="0">
              <a:solidFill>
                <a:srgbClr val="DC3C00"/>
              </a:solidFill>
              <a:latin typeface="Segoe UI Light"/>
            </a:endParaRPr>
          </a:p>
        </p:txBody>
      </p:sp>
      <p:sp>
        <p:nvSpPr>
          <p:cNvPr id="14" name="TextBox 13"/>
          <p:cNvSpPr txBox="1"/>
          <p:nvPr/>
        </p:nvSpPr>
        <p:spPr bwMode="auto">
          <a:xfrm>
            <a:off x="5214362" y="5153090"/>
            <a:ext cx="2269011" cy="944319"/>
          </a:xfrm>
          <a:prstGeom prst="rect">
            <a:avLst/>
          </a:prstGeom>
        </p:spPr>
        <p:txBody>
          <a:bodyPr wrap="square" lIns="46622" tIns="23310" rIns="46622" bIns="23310"/>
          <a:lstStyle/>
          <a:p>
            <a:pPr algn="ctr">
              <a:buClr>
                <a:srgbClr val="858689"/>
              </a:buClr>
              <a:buSzPct val="80000"/>
              <a:defRPr/>
            </a:pPr>
            <a:r>
              <a:rPr lang="en-GB" sz="3800" b="1" kern="0" dirty="0">
                <a:solidFill>
                  <a:srgbClr val="DC3C00"/>
                </a:solidFill>
                <a:latin typeface="Segoe UI Light"/>
                <a:cs typeface="Futura Hv"/>
              </a:rPr>
              <a:t>30%</a:t>
            </a:r>
            <a:endParaRPr lang="en-US" sz="3800" b="1" kern="0" dirty="0">
              <a:solidFill>
                <a:srgbClr val="DC3C00"/>
              </a:solidFill>
              <a:latin typeface="Segoe UI Light"/>
              <a:cs typeface="Futura Hv"/>
            </a:endParaRPr>
          </a:p>
          <a:p>
            <a:pPr algn="ctr">
              <a:buClr>
                <a:srgbClr val="858689"/>
              </a:buClr>
              <a:buSzPct val="80000"/>
              <a:defRPr/>
            </a:pPr>
            <a:r>
              <a:rPr lang="en-GB" sz="1900" kern="0" dirty="0">
                <a:solidFill>
                  <a:srgbClr val="DC3C00"/>
                </a:solidFill>
                <a:latin typeface="Segoe UI Light"/>
              </a:rPr>
              <a:t>Better scan rate</a:t>
            </a:r>
            <a:r>
              <a:rPr lang="en-GB" sz="1900" kern="0" baseline="30000" dirty="0">
                <a:solidFill>
                  <a:srgbClr val="DC3C00"/>
                </a:solidFill>
                <a:latin typeface="Segoe UI Light"/>
              </a:rPr>
              <a:t>1</a:t>
            </a:r>
            <a:endParaRPr lang="en-US" sz="1900" dirty="0">
              <a:solidFill>
                <a:srgbClr val="DC3C00"/>
              </a:solidFill>
              <a:latin typeface="Segoe UI Light"/>
            </a:endParaRPr>
          </a:p>
        </p:txBody>
      </p:sp>
      <p:pic>
        <p:nvPicPr>
          <p:cNvPr id="15"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36140" y="1603993"/>
            <a:ext cx="1640187" cy="4898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32948" y="6377582"/>
            <a:ext cx="2141073" cy="429015"/>
          </a:xfrm>
          <a:prstGeom prst="rect">
            <a:avLst/>
          </a:prstGeom>
          <a:noFill/>
        </p:spPr>
        <p:txBody>
          <a:bodyPr wrap="square" lIns="93281" tIns="46641" rIns="93281" bIns="46641" rtlCol="0">
            <a:spAutoFit/>
          </a:bodyPr>
          <a:lstStyle/>
          <a:p>
            <a:r>
              <a:rPr lang="en-US" sz="1100" baseline="30000" dirty="0">
                <a:solidFill>
                  <a:srgbClr val="FFFFFF"/>
                </a:solidFill>
              </a:rPr>
              <a:t>1 </a:t>
            </a:r>
            <a:r>
              <a:rPr lang="en-US" sz="1100" dirty="0">
                <a:solidFill>
                  <a:srgbClr val="FFFFFF"/>
                </a:solidFill>
              </a:rPr>
              <a:t>Than previous generations</a:t>
            </a:r>
          </a:p>
          <a:p>
            <a:r>
              <a:rPr lang="en-US" sz="1100" baseline="30000" dirty="0">
                <a:solidFill>
                  <a:srgbClr val="FFFFFF"/>
                </a:solidFill>
              </a:rPr>
              <a:t>2 </a:t>
            </a:r>
            <a:r>
              <a:rPr lang="en-US" sz="1100" dirty="0">
                <a:solidFill>
                  <a:srgbClr val="FFFFFF"/>
                </a:solidFill>
              </a:rPr>
              <a:t>Than competitive offerings</a:t>
            </a:r>
          </a:p>
        </p:txBody>
      </p:sp>
      <p:sp>
        <p:nvSpPr>
          <p:cNvPr id="18" name="Content Placeholder 6"/>
          <p:cNvSpPr>
            <a:spLocks noGrp="1"/>
          </p:cNvSpPr>
          <p:nvPr>
            <p:ph sz="quarter" idx="17"/>
          </p:nvPr>
        </p:nvSpPr>
        <p:spPr>
          <a:xfrm>
            <a:off x="2185789" y="1530974"/>
            <a:ext cx="9793088" cy="3262432"/>
          </a:xfrm>
        </p:spPr>
        <p:txBody>
          <a:bodyPr/>
          <a:lstStyle/>
          <a:p>
            <a:pPr lvl="2">
              <a:lnSpc>
                <a:spcPct val="150000"/>
              </a:lnSpc>
            </a:pPr>
            <a:r>
              <a:rPr lang="en-US" sz="2000" dirty="0" smtClean="0">
                <a:solidFill>
                  <a:schemeClr val="tx1"/>
                </a:solidFill>
              </a:rPr>
              <a:t>Next-generation data warehouse for mission-critical environments</a:t>
            </a:r>
          </a:p>
          <a:p>
            <a:pPr lvl="2">
              <a:lnSpc>
                <a:spcPct val="150000"/>
              </a:lnSpc>
            </a:pPr>
            <a:r>
              <a:rPr lang="en-US" sz="2000" dirty="0" smtClean="0">
                <a:solidFill>
                  <a:schemeClr val="tx1"/>
                </a:solidFill>
              </a:rPr>
              <a:t>Factory built, appliance-based on HP Converged Infrastructure</a:t>
            </a:r>
          </a:p>
          <a:p>
            <a:pPr lvl="2">
              <a:lnSpc>
                <a:spcPct val="150000"/>
              </a:lnSpc>
            </a:pPr>
            <a:r>
              <a:rPr lang="en-US" sz="2000" dirty="0" smtClean="0">
                <a:solidFill>
                  <a:schemeClr val="tx1"/>
                </a:solidFill>
              </a:rPr>
              <a:t>Pre-loaded with Microsoft software, integrated, tested, and tuned</a:t>
            </a:r>
          </a:p>
          <a:p>
            <a:pPr lvl="2">
              <a:lnSpc>
                <a:spcPct val="150000"/>
              </a:lnSpc>
            </a:pPr>
            <a:r>
              <a:rPr lang="en-US" sz="2000" dirty="0" smtClean="0">
                <a:solidFill>
                  <a:schemeClr val="tx1"/>
                </a:solidFill>
              </a:rPr>
              <a:t>Architecture chosen for best data warehouse performance</a:t>
            </a:r>
          </a:p>
          <a:p>
            <a:pPr lvl="2">
              <a:lnSpc>
                <a:spcPct val="150000"/>
              </a:lnSpc>
            </a:pPr>
            <a:r>
              <a:rPr lang="en-US" sz="2000" dirty="0" smtClean="0">
                <a:solidFill>
                  <a:schemeClr val="tx1"/>
                </a:solidFill>
              </a:rPr>
              <a:t>Single view of information across the enterprise</a:t>
            </a:r>
          </a:p>
          <a:p>
            <a:pPr lvl="2">
              <a:lnSpc>
                <a:spcPct val="150000"/>
              </a:lnSpc>
            </a:pPr>
            <a:r>
              <a:rPr lang="en-US" sz="2000" dirty="0">
                <a:solidFill>
                  <a:schemeClr val="tx1"/>
                </a:solidFill>
              </a:rPr>
              <a:t>New addition to the Converged Systems “Sharks” </a:t>
            </a:r>
            <a:r>
              <a:rPr lang="en-US" sz="2000" dirty="0" smtClean="0">
                <a:solidFill>
                  <a:schemeClr val="tx1"/>
                </a:solidFill>
              </a:rPr>
              <a:t>family</a:t>
            </a:r>
            <a:endParaRPr lang="en-US" sz="1800" dirty="0">
              <a:solidFill>
                <a:schemeClr val="tx1"/>
              </a:solidFill>
            </a:endParaRPr>
          </a:p>
        </p:txBody>
      </p:sp>
    </p:spTree>
    <p:extLst>
      <p:ext uri="{BB962C8B-B14F-4D97-AF65-F5344CB8AC3E}">
        <p14:creationId xmlns:p14="http://schemas.microsoft.com/office/powerpoint/2010/main" val="4242050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617837" y="1738465"/>
            <a:ext cx="2376264" cy="13799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450824" y="319657"/>
            <a:ext cx="11506330" cy="664797"/>
          </a:xfrm>
        </p:spPr>
        <p:txBody>
          <a:bodyPr/>
          <a:lstStyle/>
          <a:p>
            <a:r>
              <a:rPr lang="en-US" sz="4800" dirty="0" smtClean="0">
                <a:solidFill>
                  <a:schemeClr val="tx1"/>
                </a:solidFill>
              </a:rPr>
              <a:t>Integrated</a:t>
            </a:r>
            <a:r>
              <a:rPr lang="en-US" sz="4800" dirty="0">
                <a:solidFill>
                  <a:schemeClr val="tx1"/>
                </a:solidFill>
              </a:rPr>
              <a:t>, enterprise-ready Apache Hadoop</a:t>
            </a:r>
          </a:p>
        </p:txBody>
      </p:sp>
      <p:sp>
        <p:nvSpPr>
          <p:cNvPr id="5" name="Subtitle 4"/>
          <p:cNvSpPr>
            <a:spLocks noGrp="1"/>
          </p:cNvSpPr>
          <p:nvPr>
            <p:ph type="subTitle" idx="1"/>
          </p:nvPr>
        </p:nvSpPr>
        <p:spPr/>
        <p:txBody>
          <a:bodyPr/>
          <a:lstStyle/>
          <a:p>
            <a:r>
              <a:rPr lang="en-US" dirty="0">
                <a:solidFill>
                  <a:schemeClr val="tx1"/>
                </a:solidFill>
              </a:rPr>
              <a:t>HDInsight for </a:t>
            </a:r>
            <a:r>
              <a:rPr lang="en-US" dirty="0" smtClean="0">
                <a:solidFill>
                  <a:schemeClr val="tx1"/>
                </a:solidFill>
              </a:rPr>
              <a:t>consolidated querying </a:t>
            </a:r>
            <a:r>
              <a:rPr lang="en-US" dirty="0">
                <a:solidFill>
                  <a:schemeClr val="tx1"/>
                </a:solidFill>
              </a:rPr>
              <a:t>of structured and unstructured </a:t>
            </a:r>
            <a:r>
              <a:rPr lang="en-US" dirty="0" smtClean="0">
                <a:solidFill>
                  <a:schemeClr val="tx1"/>
                </a:solidFill>
              </a:rPr>
              <a:t>data</a:t>
            </a:r>
            <a:endParaRPr lang="en-US" dirty="0">
              <a:solidFill>
                <a:schemeClr val="tx1"/>
              </a:solidFill>
            </a:endParaRPr>
          </a:p>
        </p:txBody>
      </p:sp>
      <p:pic>
        <p:nvPicPr>
          <p:cNvPr id="8"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9160" y="1536636"/>
            <a:ext cx="1661484" cy="49619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6364" y="2428432"/>
            <a:ext cx="1273025" cy="132726"/>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rPr>
              <a:t>Failover Server</a:t>
            </a:r>
          </a:p>
        </p:txBody>
      </p:sp>
      <p:sp>
        <p:nvSpPr>
          <p:cNvPr id="10" name="Rectangle 9"/>
          <p:cNvSpPr/>
          <p:nvPr/>
        </p:nvSpPr>
        <p:spPr>
          <a:xfrm>
            <a:off x="556363" y="2273126"/>
            <a:ext cx="1273025" cy="137097"/>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rPr>
              <a:t>Orchestration Server</a:t>
            </a:r>
          </a:p>
        </p:txBody>
      </p:sp>
      <p:sp>
        <p:nvSpPr>
          <p:cNvPr id="11" name="Rectangle 10"/>
          <p:cNvSpPr/>
          <p:nvPr/>
        </p:nvSpPr>
        <p:spPr>
          <a:xfrm>
            <a:off x="556364" y="2136654"/>
            <a:ext cx="1273025" cy="154681"/>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rPr>
              <a:t>Orchestration Server</a:t>
            </a:r>
          </a:p>
        </p:txBody>
      </p:sp>
      <p:sp>
        <p:nvSpPr>
          <p:cNvPr id="12" name="Rectangle 11"/>
          <p:cNvSpPr/>
          <p:nvPr/>
        </p:nvSpPr>
        <p:spPr>
          <a:xfrm>
            <a:off x="556364" y="5605169"/>
            <a:ext cx="1273025"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it-IT" sz="1100" b="1" dirty="0">
                <a:solidFill>
                  <a:srgbClr val="FFFFFF"/>
                </a:solidFill>
              </a:rPr>
              <a:t>PDW Region</a:t>
            </a:r>
            <a:br>
              <a:rPr lang="it-IT" sz="1100" b="1" dirty="0">
                <a:solidFill>
                  <a:srgbClr val="FFFFFF"/>
                </a:solidFill>
              </a:rPr>
            </a:br>
            <a:r>
              <a:rPr lang="it-IT" sz="1100" b="1" dirty="0">
                <a:solidFill>
                  <a:srgbClr val="FFFFFF"/>
                </a:solidFill>
              </a:rPr>
              <a:t>Base Scale Unit</a:t>
            </a:r>
            <a:endParaRPr lang="en-US" sz="1100" b="1" dirty="0">
              <a:solidFill>
                <a:srgbClr val="FFFFFF"/>
              </a:solidFill>
            </a:endParaRPr>
          </a:p>
        </p:txBody>
      </p:sp>
      <p:sp>
        <p:nvSpPr>
          <p:cNvPr id="13" name="Rectangle 12"/>
          <p:cNvSpPr/>
          <p:nvPr/>
        </p:nvSpPr>
        <p:spPr>
          <a:xfrm>
            <a:off x="556364" y="3248319"/>
            <a:ext cx="1273025" cy="829264"/>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100" b="1" dirty="0">
                <a:solidFill>
                  <a:srgbClr val="FFFFFF"/>
                </a:solidFill>
              </a:rPr>
              <a:t>HDInsight</a:t>
            </a:r>
            <a:br>
              <a:rPr lang="en-US" sz="1100" b="1" dirty="0">
                <a:solidFill>
                  <a:srgbClr val="FFFFFF"/>
                </a:solidFill>
              </a:rPr>
            </a:br>
            <a:r>
              <a:rPr lang="en-US" sz="1100" b="1" dirty="0">
                <a:solidFill>
                  <a:srgbClr val="FFFFFF"/>
                </a:solidFill>
              </a:rPr>
              <a:t>Data Scale Unit </a:t>
            </a:r>
            <a:endParaRPr lang="en-US" sz="1100" b="1" dirty="0">
              <a:solidFill>
                <a:srgbClr val="505050"/>
              </a:solidFill>
            </a:endParaRPr>
          </a:p>
        </p:txBody>
      </p:sp>
      <p:sp>
        <p:nvSpPr>
          <p:cNvPr id="14" name="Rectangle 13"/>
          <p:cNvSpPr/>
          <p:nvPr/>
        </p:nvSpPr>
        <p:spPr>
          <a:xfrm>
            <a:off x="556364" y="4874717"/>
            <a:ext cx="1273025"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100" b="1" dirty="0">
                <a:solidFill>
                  <a:srgbClr val="FFFFFF"/>
                </a:solidFill>
              </a:rPr>
              <a:t>PDW</a:t>
            </a:r>
            <a:br>
              <a:rPr lang="en-US" sz="1100" b="1" dirty="0">
                <a:solidFill>
                  <a:srgbClr val="FFFFFF"/>
                </a:solidFill>
              </a:rPr>
            </a:br>
            <a:r>
              <a:rPr lang="en-US" sz="1100" b="1" dirty="0">
                <a:solidFill>
                  <a:srgbClr val="FFFFFF"/>
                </a:solidFill>
              </a:rPr>
              <a:t>Data Scale Unit </a:t>
            </a:r>
            <a:endParaRPr lang="en-US" sz="1100" b="1" dirty="0">
              <a:solidFill>
                <a:srgbClr val="505050"/>
              </a:solidFill>
            </a:endParaRPr>
          </a:p>
        </p:txBody>
      </p:sp>
      <p:sp>
        <p:nvSpPr>
          <p:cNvPr id="15" name="Rectangle 14"/>
          <p:cNvSpPr/>
          <p:nvPr/>
        </p:nvSpPr>
        <p:spPr>
          <a:xfrm>
            <a:off x="556364" y="4089539"/>
            <a:ext cx="1273025" cy="767471"/>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100" b="1" dirty="0">
                <a:solidFill>
                  <a:srgbClr val="FFFFFF"/>
                </a:solidFill>
              </a:rPr>
              <a:t>HDI Region</a:t>
            </a:r>
            <a:br>
              <a:rPr lang="en-US" sz="1100" b="1" dirty="0">
                <a:solidFill>
                  <a:srgbClr val="FFFFFF"/>
                </a:solidFill>
              </a:rPr>
            </a:br>
            <a:r>
              <a:rPr lang="en-US" sz="1100" b="1" dirty="0">
                <a:solidFill>
                  <a:srgbClr val="FFFFFF"/>
                </a:solidFill>
              </a:rPr>
              <a:t>Base Scale Unit</a:t>
            </a:r>
            <a:endParaRPr lang="en-US" sz="1100" b="1" dirty="0">
              <a:solidFill>
                <a:srgbClr val="505050"/>
              </a:solidFill>
            </a:endParaRPr>
          </a:p>
        </p:txBody>
      </p:sp>
      <p:sp>
        <p:nvSpPr>
          <p:cNvPr id="16" name="Rectangle 15"/>
          <p:cNvSpPr/>
          <p:nvPr/>
        </p:nvSpPr>
        <p:spPr>
          <a:xfrm>
            <a:off x="5308754" y="3118397"/>
            <a:ext cx="3091940" cy="72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marL="0" lvl="1" algn="ctr" defTabSz="1241242" fontAlgn="base">
              <a:lnSpc>
                <a:spcPct val="90000"/>
              </a:lnSpc>
              <a:spcBef>
                <a:spcPts val="1799"/>
              </a:spcBef>
              <a:spcAft>
                <a:spcPts val="1200"/>
              </a:spcAft>
              <a:buSzPct val="75000"/>
            </a:pPr>
            <a:r>
              <a:rPr lang="en-US" sz="2200" kern="0" dirty="0">
                <a:solidFill>
                  <a:srgbClr val="FFFFFF"/>
                </a:solidFill>
                <a:cs typeface="Segoe UI" pitchFamily="34" charset="0"/>
              </a:rPr>
              <a:t>High performance tuned within the appliance</a:t>
            </a:r>
            <a:endParaRPr lang="en-US" sz="2200" dirty="0">
              <a:solidFill>
                <a:srgbClr val="FFFFFF"/>
              </a:solidFill>
            </a:endParaRPr>
          </a:p>
        </p:txBody>
      </p:sp>
      <p:sp>
        <p:nvSpPr>
          <p:cNvPr id="17" name="Rectangle 16"/>
          <p:cNvSpPr/>
          <p:nvPr/>
        </p:nvSpPr>
        <p:spPr>
          <a:xfrm>
            <a:off x="3765218" y="5643193"/>
            <a:ext cx="2286001" cy="687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marL="0" lvl="1" algn="ctr" defTabSz="1241242" fontAlgn="base">
              <a:lnSpc>
                <a:spcPct val="90000"/>
              </a:lnSpc>
              <a:spcBef>
                <a:spcPts val="1799"/>
              </a:spcBef>
              <a:spcAft>
                <a:spcPts val="1200"/>
              </a:spcAft>
              <a:buSzPct val="75000"/>
            </a:pPr>
            <a:r>
              <a:rPr lang="en-US" sz="2200" kern="0" dirty="0">
                <a:solidFill>
                  <a:srgbClr val="FFFFFF"/>
                </a:solidFill>
                <a:ea typeface="Segoe UI" pitchFamily="34" charset="0"/>
                <a:cs typeface="Segoe UI" pitchFamily="34" charset="0"/>
              </a:rPr>
              <a:t>Leverage existing T-SQL skills</a:t>
            </a:r>
            <a:endParaRPr lang="en-US" sz="2200" dirty="0">
              <a:solidFill>
                <a:srgbClr val="FFFFFF"/>
              </a:solidFill>
            </a:endParaRPr>
          </a:p>
        </p:txBody>
      </p:sp>
      <p:sp>
        <p:nvSpPr>
          <p:cNvPr id="18" name="Rectangle 17"/>
          <p:cNvSpPr/>
          <p:nvPr/>
        </p:nvSpPr>
        <p:spPr>
          <a:xfrm>
            <a:off x="7186190" y="5710363"/>
            <a:ext cx="4044005" cy="687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marL="0" lvl="1" algn="ctr" defTabSz="1241242" fontAlgn="base">
              <a:lnSpc>
                <a:spcPct val="90000"/>
              </a:lnSpc>
              <a:spcBef>
                <a:spcPts val="1799"/>
              </a:spcBef>
              <a:spcAft>
                <a:spcPts val="1200"/>
              </a:spcAft>
              <a:buSzPct val="75000"/>
            </a:pPr>
            <a:r>
              <a:rPr lang="en-US" sz="2200" kern="0" dirty="0">
                <a:solidFill>
                  <a:srgbClr val="FFFFFF"/>
                </a:solidFill>
                <a:ea typeface="Segoe UI" pitchFamily="34" charset="0"/>
                <a:cs typeface="Segoe UI" pitchFamily="34" charset="0"/>
              </a:rPr>
              <a:t>Accessible insights with Microsoft business intelligence tools</a:t>
            </a:r>
            <a:endParaRPr lang="en-US" sz="2200" dirty="0">
              <a:solidFill>
                <a:srgbClr val="FFFFFF"/>
              </a:solidFill>
            </a:endParaRPr>
          </a:p>
        </p:txBody>
      </p:sp>
      <p:sp>
        <p:nvSpPr>
          <p:cNvPr id="19" name="Rectangle 18"/>
          <p:cNvSpPr/>
          <p:nvPr/>
        </p:nvSpPr>
        <p:spPr>
          <a:xfrm>
            <a:off x="8607967" y="3118398"/>
            <a:ext cx="2724392" cy="899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marL="0" lvl="1" algn="ctr" defTabSz="1241242" fontAlgn="base">
              <a:lnSpc>
                <a:spcPct val="90000"/>
              </a:lnSpc>
              <a:spcBef>
                <a:spcPts val="1799"/>
              </a:spcBef>
              <a:spcAft>
                <a:spcPts val="1200"/>
              </a:spcAft>
              <a:buSzPct val="75000"/>
            </a:pPr>
            <a:r>
              <a:rPr lang="en-US" sz="2200" kern="0" dirty="0">
                <a:solidFill>
                  <a:srgbClr val="FFFFFF"/>
                </a:solidFill>
                <a:ea typeface="Segoe UI" pitchFamily="34" charset="0"/>
                <a:cs typeface="Segoe UI" pitchFamily="34" charset="0"/>
              </a:rPr>
              <a:t>Manageable, secured, and highly available</a:t>
            </a:r>
            <a:endParaRPr lang="en-US" sz="2200" dirty="0">
              <a:solidFill>
                <a:srgbClr val="FFFFFF"/>
              </a:solidFill>
            </a:endParaRPr>
          </a:p>
        </p:txBody>
      </p:sp>
      <p:sp>
        <p:nvSpPr>
          <p:cNvPr id="20" name="Rectangle 19"/>
          <p:cNvSpPr/>
          <p:nvPr/>
        </p:nvSpPr>
        <p:spPr>
          <a:xfrm>
            <a:off x="2184161" y="3118397"/>
            <a:ext cx="2724057" cy="37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defTabSz="1242559" fontAlgn="base">
              <a:lnSpc>
                <a:spcPct val="90000"/>
              </a:lnSpc>
              <a:spcBef>
                <a:spcPts val="1797"/>
              </a:spcBef>
              <a:buSzPct val="75000"/>
            </a:pPr>
            <a:r>
              <a:rPr lang="en-US" sz="2200" dirty="0">
                <a:solidFill>
                  <a:srgbClr val="FFFFFF"/>
                </a:solidFill>
              </a:rPr>
              <a:t>100% Apache Hadoop</a:t>
            </a:r>
          </a:p>
        </p:txBody>
      </p:sp>
      <p:sp>
        <p:nvSpPr>
          <p:cNvPr id="21" name="Freeform 6"/>
          <p:cNvSpPr>
            <a:spLocks/>
          </p:cNvSpPr>
          <p:nvPr/>
        </p:nvSpPr>
        <p:spPr bwMode="auto">
          <a:xfrm>
            <a:off x="4000374" y="5186727"/>
            <a:ext cx="7544" cy="10239"/>
          </a:xfrm>
          <a:custGeom>
            <a:avLst/>
            <a:gdLst>
              <a:gd name="T0" fmla="*/ 2 w 6"/>
              <a:gd name="T1" fmla="*/ 8 h 8"/>
              <a:gd name="T2" fmla="*/ 1 w 6"/>
              <a:gd name="T3" fmla="*/ 2 h 8"/>
              <a:gd name="T4" fmla="*/ 6 w 6"/>
              <a:gd name="T5" fmla="*/ 4 h 8"/>
              <a:gd name="T6" fmla="*/ 2 w 6"/>
              <a:gd name="T7" fmla="*/ 8 h 8"/>
            </a:gdLst>
            <a:ahLst/>
            <a:cxnLst>
              <a:cxn ang="0">
                <a:pos x="T0" y="T1"/>
              </a:cxn>
              <a:cxn ang="0">
                <a:pos x="T2" y="T3"/>
              </a:cxn>
              <a:cxn ang="0">
                <a:pos x="T4" y="T5"/>
              </a:cxn>
              <a:cxn ang="0">
                <a:pos x="T6" y="T7"/>
              </a:cxn>
            </a:cxnLst>
            <a:rect l="0" t="0" r="r" b="b"/>
            <a:pathLst>
              <a:path w="6" h="8">
                <a:moveTo>
                  <a:pt x="2" y="8"/>
                </a:moveTo>
                <a:cubicBezTo>
                  <a:pt x="2" y="6"/>
                  <a:pt x="0" y="3"/>
                  <a:pt x="1" y="2"/>
                </a:cubicBezTo>
                <a:cubicBezTo>
                  <a:pt x="3" y="0"/>
                  <a:pt x="5" y="2"/>
                  <a:pt x="6" y="4"/>
                </a:cubicBezTo>
                <a:cubicBezTo>
                  <a:pt x="5" y="5"/>
                  <a:pt x="4" y="7"/>
                  <a:pt x="2"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58" tIns="62179" rIns="124358" bIns="62179" numCol="1" anchor="t" anchorCtr="0" compatLnSpc="1">
            <a:prstTxWarp prst="textNoShape">
              <a:avLst/>
            </a:prstTxWarp>
          </a:bodyPr>
          <a:lstStyle/>
          <a:p>
            <a:endParaRPr lang="en-US" dirty="0">
              <a:solidFill>
                <a:srgbClr val="FFFFFF"/>
              </a:solidFill>
            </a:endParaRPr>
          </a:p>
        </p:txBody>
      </p:sp>
      <p:sp>
        <p:nvSpPr>
          <p:cNvPr id="22" name="Freeform 7"/>
          <p:cNvSpPr>
            <a:spLocks/>
          </p:cNvSpPr>
          <p:nvPr/>
        </p:nvSpPr>
        <p:spPr bwMode="auto">
          <a:xfrm>
            <a:off x="4340940" y="4626303"/>
            <a:ext cx="3771" cy="4311"/>
          </a:xfrm>
          <a:custGeom>
            <a:avLst/>
            <a:gdLst>
              <a:gd name="T0" fmla="*/ 3 w 3"/>
              <a:gd name="T1" fmla="*/ 0 h 3"/>
              <a:gd name="T2" fmla="*/ 3 w 3"/>
              <a:gd name="T3" fmla="*/ 3 h 3"/>
              <a:gd name="T4" fmla="*/ 0 w 3"/>
              <a:gd name="T5" fmla="*/ 2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3" y="2"/>
                  <a:pt x="3" y="3"/>
                </a:cubicBezTo>
                <a:cubicBezTo>
                  <a:pt x="2" y="3"/>
                  <a:pt x="1" y="3"/>
                  <a:pt x="0" y="2"/>
                </a:cubicBezTo>
                <a:cubicBezTo>
                  <a:pt x="1" y="1"/>
                  <a:pt x="2" y="1"/>
                  <a:pt x="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58" tIns="62179" rIns="124358" bIns="62179" numCol="1" anchor="t" anchorCtr="0" compatLnSpc="1">
            <a:prstTxWarp prst="textNoShape">
              <a:avLst/>
            </a:prstTxWarp>
          </a:bodyPr>
          <a:lstStyle/>
          <a:p>
            <a:endParaRPr lang="en-US" dirty="0">
              <a:solidFill>
                <a:srgbClr val="FFFFFF"/>
              </a:solidFill>
            </a:endParaRPr>
          </a:p>
        </p:txBody>
      </p:sp>
      <p:sp>
        <p:nvSpPr>
          <p:cNvPr id="23" name="Freeform 8"/>
          <p:cNvSpPr>
            <a:spLocks/>
          </p:cNvSpPr>
          <p:nvPr/>
        </p:nvSpPr>
        <p:spPr bwMode="auto">
          <a:xfrm>
            <a:off x="3463121" y="4646781"/>
            <a:ext cx="3771" cy="5389"/>
          </a:xfrm>
          <a:custGeom>
            <a:avLst/>
            <a:gdLst>
              <a:gd name="T0" fmla="*/ 0 w 3"/>
              <a:gd name="T1" fmla="*/ 1 h 4"/>
              <a:gd name="T2" fmla="*/ 2 w 3"/>
              <a:gd name="T3" fmla="*/ 0 h 4"/>
              <a:gd name="T4" fmla="*/ 3 w 3"/>
              <a:gd name="T5" fmla="*/ 4 h 4"/>
              <a:gd name="T6" fmla="*/ 0 w 3"/>
              <a:gd name="T7" fmla="*/ 1 h 4"/>
            </a:gdLst>
            <a:ahLst/>
            <a:cxnLst>
              <a:cxn ang="0">
                <a:pos x="T0" y="T1"/>
              </a:cxn>
              <a:cxn ang="0">
                <a:pos x="T2" y="T3"/>
              </a:cxn>
              <a:cxn ang="0">
                <a:pos x="T4" y="T5"/>
              </a:cxn>
              <a:cxn ang="0">
                <a:pos x="T6" y="T7"/>
              </a:cxn>
            </a:cxnLst>
            <a:rect l="0" t="0" r="r" b="b"/>
            <a:pathLst>
              <a:path w="3" h="4">
                <a:moveTo>
                  <a:pt x="0" y="1"/>
                </a:moveTo>
                <a:cubicBezTo>
                  <a:pt x="1" y="1"/>
                  <a:pt x="1" y="0"/>
                  <a:pt x="2" y="0"/>
                </a:cubicBezTo>
                <a:cubicBezTo>
                  <a:pt x="3" y="1"/>
                  <a:pt x="3" y="3"/>
                  <a:pt x="3" y="4"/>
                </a:cubicBezTo>
                <a:cubicBezTo>
                  <a:pt x="2" y="3"/>
                  <a:pt x="1" y="2"/>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58" tIns="62179" rIns="124358" bIns="62179" numCol="1" anchor="t" anchorCtr="0" compatLnSpc="1">
            <a:prstTxWarp prst="textNoShape">
              <a:avLst/>
            </a:prstTxWarp>
          </a:bodyPr>
          <a:lstStyle/>
          <a:p>
            <a:endParaRPr lang="en-US" dirty="0">
              <a:solidFill>
                <a:srgbClr val="FFFFFF"/>
              </a:solidFill>
            </a:endParaRPr>
          </a:p>
        </p:txBody>
      </p:sp>
      <p:grpSp>
        <p:nvGrpSpPr>
          <p:cNvPr id="24" name="Group 23"/>
          <p:cNvGrpSpPr/>
          <p:nvPr/>
        </p:nvGrpSpPr>
        <p:grpSpPr>
          <a:xfrm>
            <a:off x="2784147" y="1771139"/>
            <a:ext cx="1673727" cy="1285202"/>
            <a:chOff x="2568467" y="3189209"/>
            <a:chExt cx="1230619" cy="945087"/>
          </a:xfrm>
        </p:grpSpPr>
        <p:sp>
          <p:nvSpPr>
            <p:cNvPr id="25" name="Freeform 5"/>
            <p:cNvSpPr>
              <a:spLocks noEditPoints="1"/>
            </p:cNvSpPr>
            <p:nvPr/>
          </p:nvSpPr>
          <p:spPr bwMode="auto">
            <a:xfrm>
              <a:off x="2568467" y="3189209"/>
              <a:ext cx="1230619" cy="945087"/>
            </a:xfrm>
            <a:custGeom>
              <a:avLst/>
              <a:gdLst>
                <a:gd name="T0" fmla="*/ 473 w 1312"/>
                <a:gd name="T1" fmla="*/ 825 h 1007"/>
                <a:gd name="T2" fmla="*/ 390 w 1312"/>
                <a:gd name="T3" fmla="*/ 891 h 1007"/>
                <a:gd name="T4" fmla="*/ 193 w 1312"/>
                <a:gd name="T5" fmla="*/ 961 h 1007"/>
                <a:gd name="T6" fmla="*/ 27 w 1312"/>
                <a:gd name="T7" fmla="*/ 749 h 1007"/>
                <a:gd name="T8" fmla="*/ 99 w 1312"/>
                <a:gd name="T9" fmla="*/ 621 h 1007"/>
                <a:gd name="T10" fmla="*/ 26 w 1312"/>
                <a:gd name="T11" fmla="*/ 446 h 1007"/>
                <a:gd name="T12" fmla="*/ 115 w 1312"/>
                <a:gd name="T13" fmla="*/ 299 h 1007"/>
                <a:gd name="T14" fmla="*/ 120 w 1312"/>
                <a:gd name="T15" fmla="*/ 393 h 1007"/>
                <a:gd name="T16" fmla="*/ 84 w 1312"/>
                <a:gd name="T17" fmla="*/ 430 h 1007"/>
                <a:gd name="T18" fmla="*/ 190 w 1312"/>
                <a:gd name="T19" fmla="*/ 312 h 1007"/>
                <a:gd name="T20" fmla="*/ 546 w 1312"/>
                <a:gd name="T21" fmla="*/ 136 h 1007"/>
                <a:gd name="T22" fmla="*/ 869 w 1312"/>
                <a:gd name="T23" fmla="*/ 9 h 1007"/>
                <a:gd name="T24" fmla="*/ 1130 w 1312"/>
                <a:gd name="T25" fmla="*/ 218 h 1007"/>
                <a:gd name="T26" fmla="*/ 1277 w 1312"/>
                <a:gd name="T27" fmla="*/ 194 h 1007"/>
                <a:gd name="T28" fmla="*/ 1069 w 1312"/>
                <a:gd name="T29" fmla="*/ 634 h 1007"/>
                <a:gd name="T30" fmla="*/ 874 w 1312"/>
                <a:gd name="T31" fmla="*/ 704 h 1007"/>
                <a:gd name="T32" fmla="*/ 834 w 1312"/>
                <a:gd name="T33" fmla="*/ 674 h 1007"/>
                <a:gd name="T34" fmla="*/ 744 w 1312"/>
                <a:gd name="T35" fmla="*/ 920 h 1007"/>
                <a:gd name="T36" fmla="*/ 607 w 1312"/>
                <a:gd name="T37" fmla="*/ 1000 h 1007"/>
                <a:gd name="T38" fmla="*/ 1102 w 1312"/>
                <a:gd name="T39" fmla="*/ 230 h 1007"/>
                <a:gd name="T40" fmla="*/ 998 w 1312"/>
                <a:gd name="T41" fmla="*/ 130 h 1007"/>
                <a:gd name="T42" fmla="*/ 643 w 1312"/>
                <a:gd name="T43" fmla="*/ 83 h 1007"/>
                <a:gd name="T44" fmla="*/ 575 w 1312"/>
                <a:gd name="T45" fmla="*/ 157 h 1007"/>
                <a:gd name="T46" fmla="*/ 330 w 1312"/>
                <a:gd name="T47" fmla="*/ 411 h 1007"/>
                <a:gd name="T48" fmla="*/ 446 w 1312"/>
                <a:gd name="T49" fmla="*/ 448 h 1007"/>
                <a:gd name="T50" fmla="*/ 417 w 1312"/>
                <a:gd name="T51" fmla="*/ 642 h 1007"/>
                <a:gd name="T52" fmla="*/ 628 w 1312"/>
                <a:gd name="T53" fmla="*/ 584 h 1007"/>
                <a:gd name="T54" fmla="*/ 648 w 1312"/>
                <a:gd name="T55" fmla="*/ 323 h 1007"/>
                <a:gd name="T56" fmla="*/ 673 w 1312"/>
                <a:gd name="T57" fmla="*/ 591 h 1007"/>
                <a:gd name="T58" fmla="*/ 505 w 1312"/>
                <a:gd name="T59" fmla="*/ 667 h 1007"/>
                <a:gd name="T60" fmla="*/ 350 w 1312"/>
                <a:gd name="T61" fmla="*/ 594 h 1007"/>
                <a:gd name="T62" fmla="*/ 311 w 1312"/>
                <a:gd name="T63" fmla="*/ 389 h 1007"/>
                <a:gd name="T64" fmla="*/ 411 w 1312"/>
                <a:gd name="T65" fmla="*/ 244 h 1007"/>
                <a:gd name="T66" fmla="*/ 191 w 1312"/>
                <a:gd name="T67" fmla="*/ 768 h 1007"/>
                <a:gd name="T68" fmla="*/ 209 w 1312"/>
                <a:gd name="T69" fmla="*/ 936 h 1007"/>
                <a:gd name="T70" fmla="*/ 354 w 1312"/>
                <a:gd name="T71" fmla="*/ 900 h 1007"/>
                <a:gd name="T72" fmla="*/ 395 w 1312"/>
                <a:gd name="T73" fmla="*/ 769 h 1007"/>
                <a:gd name="T74" fmla="*/ 552 w 1312"/>
                <a:gd name="T75" fmla="*/ 774 h 1007"/>
                <a:gd name="T76" fmla="*/ 566 w 1312"/>
                <a:gd name="T77" fmla="*/ 829 h 1007"/>
                <a:gd name="T78" fmla="*/ 489 w 1312"/>
                <a:gd name="T79" fmla="*/ 878 h 1007"/>
                <a:gd name="T80" fmla="*/ 676 w 1312"/>
                <a:gd name="T81" fmla="*/ 896 h 1007"/>
                <a:gd name="T82" fmla="*/ 781 w 1312"/>
                <a:gd name="T83" fmla="*/ 630 h 1007"/>
                <a:gd name="T84" fmla="*/ 886 w 1312"/>
                <a:gd name="T85" fmla="*/ 675 h 1007"/>
                <a:gd name="T86" fmla="*/ 1012 w 1312"/>
                <a:gd name="T87" fmla="*/ 621 h 1007"/>
                <a:gd name="T88" fmla="*/ 905 w 1312"/>
                <a:gd name="T89" fmla="*/ 644 h 1007"/>
                <a:gd name="T90" fmla="*/ 1057 w 1312"/>
                <a:gd name="T91" fmla="*/ 603 h 1007"/>
                <a:gd name="T92" fmla="*/ 1248 w 1312"/>
                <a:gd name="T93" fmla="*/ 195 h 1007"/>
                <a:gd name="T94" fmla="*/ 1127 w 1312"/>
                <a:gd name="T95" fmla="*/ 286 h 1007"/>
                <a:gd name="T96" fmla="*/ 1102 w 1312"/>
                <a:gd name="T97" fmla="*/ 413 h 1007"/>
                <a:gd name="T98" fmla="*/ 1081 w 1312"/>
                <a:gd name="T99" fmla="*/ 331 h 1007"/>
                <a:gd name="T100" fmla="*/ 1060 w 1312"/>
                <a:gd name="T101" fmla="*/ 321 h 1007"/>
                <a:gd name="T102" fmla="*/ 1103 w 1312"/>
                <a:gd name="T103" fmla="*/ 296 h 1007"/>
                <a:gd name="T104" fmla="*/ 1066 w 1312"/>
                <a:gd name="T105" fmla="*/ 263 h 1007"/>
                <a:gd name="T106" fmla="*/ 1044 w 1312"/>
                <a:gd name="T107" fmla="*/ 277 h 1007"/>
                <a:gd name="T108" fmla="*/ 117 w 1312"/>
                <a:gd name="T109" fmla="*/ 661 h 1007"/>
                <a:gd name="T110" fmla="*/ 129 w 1312"/>
                <a:gd name="T111" fmla="*/ 836 h 1007"/>
                <a:gd name="T112" fmla="*/ 117 w 1312"/>
                <a:gd name="T113" fmla="*/ 661 h 1007"/>
                <a:gd name="T114" fmla="*/ 725 w 1312"/>
                <a:gd name="T115" fmla="*/ 882 h 1007"/>
                <a:gd name="T116" fmla="*/ 848 w 1312"/>
                <a:gd name="T117" fmla="*/ 859 h 1007"/>
                <a:gd name="T118" fmla="*/ 83 w 1312"/>
                <a:gd name="T119" fmla="*/ 335 h 1007"/>
                <a:gd name="T120" fmla="*/ 52 w 1312"/>
                <a:gd name="T121" fmla="*/ 457 h 1007"/>
                <a:gd name="T122" fmla="*/ 86 w 1312"/>
                <a:gd name="T123" fmla="*/ 453 h 1007"/>
                <a:gd name="T124" fmla="*/ 76 w 1312"/>
                <a:gd name="T125" fmla="*/ 39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2" h="1007">
                  <a:moveTo>
                    <a:pt x="541" y="999"/>
                  </a:moveTo>
                  <a:cubicBezTo>
                    <a:pt x="501" y="975"/>
                    <a:pt x="479" y="938"/>
                    <a:pt x="462" y="896"/>
                  </a:cubicBezTo>
                  <a:cubicBezTo>
                    <a:pt x="453" y="872"/>
                    <a:pt x="446" y="847"/>
                    <a:pt x="473" y="825"/>
                  </a:cubicBezTo>
                  <a:cubicBezTo>
                    <a:pt x="453" y="824"/>
                    <a:pt x="437" y="823"/>
                    <a:pt x="421" y="822"/>
                  </a:cubicBezTo>
                  <a:cubicBezTo>
                    <a:pt x="412" y="822"/>
                    <a:pt x="407" y="826"/>
                    <a:pt x="408" y="835"/>
                  </a:cubicBezTo>
                  <a:cubicBezTo>
                    <a:pt x="411" y="857"/>
                    <a:pt x="401" y="874"/>
                    <a:pt x="390" y="891"/>
                  </a:cubicBezTo>
                  <a:cubicBezTo>
                    <a:pt x="381" y="904"/>
                    <a:pt x="378" y="919"/>
                    <a:pt x="377" y="934"/>
                  </a:cubicBezTo>
                  <a:cubicBezTo>
                    <a:pt x="374" y="979"/>
                    <a:pt x="356" y="994"/>
                    <a:pt x="311" y="991"/>
                  </a:cubicBezTo>
                  <a:cubicBezTo>
                    <a:pt x="270" y="988"/>
                    <a:pt x="231" y="975"/>
                    <a:pt x="193" y="961"/>
                  </a:cubicBezTo>
                  <a:cubicBezTo>
                    <a:pt x="157" y="948"/>
                    <a:pt x="146" y="927"/>
                    <a:pt x="162" y="892"/>
                  </a:cubicBezTo>
                  <a:cubicBezTo>
                    <a:pt x="169" y="877"/>
                    <a:pt x="166" y="873"/>
                    <a:pt x="150" y="870"/>
                  </a:cubicBezTo>
                  <a:cubicBezTo>
                    <a:pt x="89" y="860"/>
                    <a:pt x="40" y="810"/>
                    <a:pt x="27" y="749"/>
                  </a:cubicBezTo>
                  <a:cubicBezTo>
                    <a:pt x="24" y="735"/>
                    <a:pt x="26" y="725"/>
                    <a:pt x="38" y="716"/>
                  </a:cubicBezTo>
                  <a:cubicBezTo>
                    <a:pt x="58" y="702"/>
                    <a:pt x="75" y="683"/>
                    <a:pt x="88" y="662"/>
                  </a:cubicBezTo>
                  <a:cubicBezTo>
                    <a:pt x="95" y="649"/>
                    <a:pt x="102" y="636"/>
                    <a:pt x="99" y="621"/>
                  </a:cubicBezTo>
                  <a:cubicBezTo>
                    <a:pt x="93" y="586"/>
                    <a:pt x="91" y="551"/>
                    <a:pt x="94" y="515"/>
                  </a:cubicBezTo>
                  <a:cubicBezTo>
                    <a:pt x="95" y="506"/>
                    <a:pt x="94" y="500"/>
                    <a:pt x="82" y="499"/>
                  </a:cubicBezTo>
                  <a:cubicBezTo>
                    <a:pt x="49" y="497"/>
                    <a:pt x="33" y="476"/>
                    <a:pt x="26" y="446"/>
                  </a:cubicBezTo>
                  <a:cubicBezTo>
                    <a:pt x="24" y="435"/>
                    <a:pt x="0" y="410"/>
                    <a:pt x="16" y="373"/>
                  </a:cubicBezTo>
                  <a:cubicBezTo>
                    <a:pt x="33" y="335"/>
                    <a:pt x="65" y="316"/>
                    <a:pt x="101" y="301"/>
                  </a:cubicBezTo>
                  <a:cubicBezTo>
                    <a:pt x="106" y="300"/>
                    <a:pt x="111" y="296"/>
                    <a:pt x="115" y="299"/>
                  </a:cubicBezTo>
                  <a:cubicBezTo>
                    <a:pt x="120" y="304"/>
                    <a:pt x="116" y="310"/>
                    <a:pt x="114" y="314"/>
                  </a:cubicBezTo>
                  <a:cubicBezTo>
                    <a:pt x="108" y="325"/>
                    <a:pt x="110" y="335"/>
                    <a:pt x="116" y="346"/>
                  </a:cubicBezTo>
                  <a:cubicBezTo>
                    <a:pt x="124" y="360"/>
                    <a:pt x="124" y="377"/>
                    <a:pt x="120" y="393"/>
                  </a:cubicBezTo>
                  <a:cubicBezTo>
                    <a:pt x="118" y="400"/>
                    <a:pt x="115" y="404"/>
                    <a:pt x="108" y="397"/>
                  </a:cubicBezTo>
                  <a:cubicBezTo>
                    <a:pt x="104" y="394"/>
                    <a:pt x="103" y="388"/>
                    <a:pt x="96" y="390"/>
                  </a:cubicBezTo>
                  <a:cubicBezTo>
                    <a:pt x="97" y="404"/>
                    <a:pt x="90" y="417"/>
                    <a:pt x="84" y="430"/>
                  </a:cubicBezTo>
                  <a:cubicBezTo>
                    <a:pt x="87" y="433"/>
                    <a:pt x="91" y="433"/>
                    <a:pt x="94" y="432"/>
                  </a:cubicBezTo>
                  <a:cubicBezTo>
                    <a:pt x="116" y="423"/>
                    <a:pt x="129" y="404"/>
                    <a:pt x="139" y="384"/>
                  </a:cubicBezTo>
                  <a:cubicBezTo>
                    <a:pt x="152" y="357"/>
                    <a:pt x="169" y="333"/>
                    <a:pt x="190" y="312"/>
                  </a:cubicBezTo>
                  <a:cubicBezTo>
                    <a:pt x="255" y="246"/>
                    <a:pt x="337" y="218"/>
                    <a:pt x="426" y="206"/>
                  </a:cubicBezTo>
                  <a:cubicBezTo>
                    <a:pt x="445" y="203"/>
                    <a:pt x="460" y="197"/>
                    <a:pt x="472" y="183"/>
                  </a:cubicBezTo>
                  <a:cubicBezTo>
                    <a:pt x="493" y="161"/>
                    <a:pt x="513" y="138"/>
                    <a:pt x="546" y="136"/>
                  </a:cubicBezTo>
                  <a:cubicBezTo>
                    <a:pt x="553" y="136"/>
                    <a:pt x="556" y="130"/>
                    <a:pt x="560" y="125"/>
                  </a:cubicBezTo>
                  <a:cubicBezTo>
                    <a:pt x="608" y="65"/>
                    <a:pt x="670" y="27"/>
                    <a:pt x="745" y="10"/>
                  </a:cubicBezTo>
                  <a:cubicBezTo>
                    <a:pt x="778" y="3"/>
                    <a:pt x="841" y="0"/>
                    <a:pt x="869" y="9"/>
                  </a:cubicBezTo>
                  <a:cubicBezTo>
                    <a:pt x="908" y="23"/>
                    <a:pt x="942" y="46"/>
                    <a:pt x="975" y="72"/>
                  </a:cubicBezTo>
                  <a:cubicBezTo>
                    <a:pt x="996" y="89"/>
                    <a:pt x="1015" y="110"/>
                    <a:pt x="1038" y="124"/>
                  </a:cubicBezTo>
                  <a:cubicBezTo>
                    <a:pt x="1077" y="148"/>
                    <a:pt x="1108" y="178"/>
                    <a:pt x="1130" y="218"/>
                  </a:cubicBezTo>
                  <a:cubicBezTo>
                    <a:pt x="1136" y="228"/>
                    <a:pt x="1142" y="229"/>
                    <a:pt x="1151" y="225"/>
                  </a:cubicBezTo>
                  <a:cubicBezTo>
                    <a:pt x="1169" y="216"/>
                    <a:pt x="1182" y="202"/>
                    <a:pt x="1194" y="186"/>
                  </a:cubicBezTo>
                  <a:cubicBezTo>
                    <a:pt x="1221" y="152"/>
                    <a:pt x="1256" y="156"/>
                    <a:pt x="1277" y="194"/>
                  </a:cubicBezTo>
                  <a:cubicBezTo>
                    <a:pt x="1291" y="220"/>
                    <a:pt x="1298" y="247"/>
                    <a:pt x="1303" y="276"/>
                  </a:cubicBezTo>
                  <a:cubicBezTo>
                    <a:pt x="1312" y="333"/>
                    <a:pt x="1310" y="424"/>
                    <a:pt x="1299" y="483"/>
                  </a:cubicBezTo>
                  <a:cubicBezTo>
                    <a:pt x="1267" y="592"/>
                    <a:pt x="1181" y="648"/>
                    <a:pt x="1069" y="634"/>
                  </a:cubicBezTo>
                  <a:cubicBezTo>
                    <a:pt x="1051" y="632"/>
                    <a:pt x="1040" y="635"/>
                    <a:pt x="1036" y="654"/>
                  </a:cubicBezTo>
                  <a:cubicBezTo>
                    <a:pt x="1033" y="667"/>
                    <a:pt x="1024" y="677"/>
                    <a:pt x="1016" y="688"/>
                  </a:cubicBezTo>
                  <a:cubicBezTo>
                    <a:pt x="990" y="724"/>
                    <a:pt x="921" y="747"/>
                    <a:pt x="874" y="704"/>
                  </a:cubicBezTo>
                  <a:cubicBezTo>
                    <a:pt x="862" y="693"/>
                    <a:pt x="850" y="682"/>
                    <a:pt x="838" y="670"/>
                  </a:cubicBezTo>
                  <a:cubicBezTo>
                    <a:pt x="837" y="668"/>
                    <a:pt x="835" y="666"/>
                    <a:pt x="833" y="668"/>
                  </a:cubicBezTo>
                  <a:cubicBezTo>
                    <a:pt x="832" y="669"/>
                    <a:pt x="834" y="672"/>
                    <a:pt x="834" y="674"/>
                  </a:cubicBezTo>
                  <a:cubicBezTo>
                    <a:pt x="865" y="732"/>
                    <a:pt x="864" y="797"/>
                    <a:pt x="874" y="859"/>
                  </a:cubicBezTo>
                  <a:cubicBezTo>
                    <a:pt x="882" y="904"/>
                    <a:pt x="865" y="923"/>
                    <a:pt x="820" y="922"/>
                  </a:cubicBezTo>
                  <a:cubicBezTo>
                    <a:pt x="794" y="921"/>
                    <a:pt x="768" y="925"/>
                    <a:pt x="744" y="920"/>
                  </a:cubicBezTo>
                  <a:cubicBezTo>
                    <a:pt x="706" y="911"/>
                    <a:pt x="680" y="926"/>
                    <a:pt x="655" y="951"/>
                  </a:cubicBezTo>
                  <a:cubicBezTo>
                    <a:pt x="649" y="957"/>
                    <a:pt x="643" y="962"/>
                    <a:pt x="638" y="970"/>
                  </a:cubicBezTo>
                  <a:cubicBezTo>
                    <a:pt x="630" y="982"/>
                    <a:pt x="621" y="993"/>
                    <a:pt x="607" y="1000"/>
                  </a:cubicBezTo>
                  <a:cubicBezTo>
                    <a:pt x="591" y="1007"/>
                    <a:pt x="553" y="1007"/>
                    <a:pt x="541" y="999"/>
                  </a:cubicBezTo>
                  <a:close/>
                  <a:moveTo>
                    <a:pt x="1099" y="229"/>
                  </a:moveTo>
                  <a:cubicBezTo>
                    <a:pt x="1100" y="230"/>
                    <a:pt x="1101" y="230"/>
                    <a:pt x="1102" y="230"/>
                  </a:cubicBezTo>
                  <a:cubicBezTo>
                    <a:pt x="1102" y="229"/>
                    <a:pt x="1102" y="228"/>
                    <a:pt x="1102" y="227"/>
                  </a:cubicBezTo>
                  <a:cubicBezTo>
                    <a:pt x="1077" y="188"/>
                    <a:pt x="1054" y="147"/>
                    <a:pt x="996" y="149"/>
                  </a:cubicBezTo>
                  <a:cubicBezTo>
                    <a:pt x="1006" y="142"/>
                    <a:pt x="1006" y="137"/>
                    <a:pt x="998" y="130"/>
                  </a:cubicBezTo>
                  <a:cubicBezTo>
                    <a:pt x="965" y="99"/>
                    <a:pt x="930" y="70"/>
                    <a:pt x="889" y="50"/>
                  </a:cubicBezTo>
                  <a:cubicBezTo>
                    <a:pt x="856" y="33"/>
                    <a:pt x="822" y="27"/>
                    <a:pt x="785" y="32"/>
                  </a:cubicBezTo>
                  <a:cubicBezTo>
                    <a:pt x="734" y="39"/>
                    <a:pt x="687" y="57"/>
                    <a:pt x="643" y="83"/>
                  </a:cubicBezTo>
                  <a:cubicBezTo>
                    <a:pt x="622" y="96"/>
                    <a:pt x="604" y="112"/>
                    <a:pt x="591" y="137"/>
                  </a:cubicBezTo>
                  <a:cubicBezTo>
                    <a:pt x="612" y="139"/>
                    <a:pt x="632" y="134"/>
                    <a:pt x="656" y="139"/>
                  </a:cubicBezTo>
                  <a:cubicBezTo>
                    <a:pt x="627" y="151"/>
                    <a:pt x="601" y="153"/>
                    <a:pt x="575" y="157"/>
                  </a:cubicBezTo>
                  <a:cubicBezTo>
                    <a:pt x="552" y="161"/>
                    <a:pt x="531" y="166"/>
                    <a:pt x="514" y="183"/>
                  </a:cubicBezTo>
                  <a:cubicBezTo>
                    <a:pt x="463" y="236"/>
                    <a:pt x="413" y="290"/>
                    <a:pt x="368" y="348"/>
                  </a:cubicBezTo>
                  <a:cubicBezTo>
                    <a:pt x="353" y="367"/>
                    <a:pt x="340" y="388"/>
                    <a:pt x="330" y="411"/>
                  </a:cubicBezTo>
                  <a:cubicBezTo>
                    <a:pt x="323" y="431"/>
                    <a:pt x="324" y="449"/>
                    <a:pt x="337" y="466"/>
                  </a:cubicBezTo>
                  <a:cubicBezTo>
                    <a:pt x="351" y="486"/>
                    <a:pt x="368" y="504"/>
                    <a:pt x="381" y="528"/>
                  </a:cubicBezTo>
                  <a:cubicBezTo>
                    <a:pt x="403" y="500"/>
                    <a:pt x="424" y="475"/>
                    <a:pt x="446" y="448"/>
                  </a:cubicBezTo>
                  <a:cubicBezTo>
                    <a:pt x="448" y="459"/>
                    <a:pt x="443" y="464"/>
                    <a:pt x="440" y="470"/>
                  </a:cubicBezTo>
                  <a:cubicBezTo>
                    <a:pt x="423" y="501"/>
                    <a:pt x="404" y="531"/>
                    <a:pt x="389" y="563"/>
                  </a:cubicBezTo>
                  <a:cubicBezTo>
                    <a:pt x="370" y="602"/>
                    <a:pt x="378" y="622"/>
                    <a:pt x="417" y="642"/>
                  </a:cubicBezTo>
                  <a:cubicBezTo>
                    <a:pt x="425" y="645"/>
                    <a:pt x="433" y="648"/>
                    <a:pt x="442" y="650"/>
                  </a:cubicBezTo>
                  <a:cubicBezTo>
                    <a:pt x="470" y="657"/>
                    <a:pt x="495" y="646"/>
                    <a:pt x="519" y="631"/>
                  </a:cubicBezTo>
                  <a:cubicBezTo>
                    <a:pt x="553" y="610"/>
                    <a:pt x="587" y="588"/>
                    <a:pt x="628" y="584"/>
                  </a:cubicBezTo>
                  <a:cubicBezTo>
                    <a:pt x="642" y="583"/>
                    <a:pt x="648" y="577"/>
                    <a:pt x="652" y="565"/>
                  </a:cubicBezTo>
                  <a:cubicBezTo>
                    <a:pt x="662" y="535"/>
                    <a:pt x="662" y="504"/>
                    <a:pt x="658" y="472"/>
                  </a:cubicBezTo>
                  <a:cubicBezTo>
                    <a:pt x="651" y="423"/>
                    <a:pt x="644" y="373"/>
                    <a:pt x="648" y="323"/>
                  </a:cubicBezTo>
                  <a:cubicBezTo>
                    <a:pt x="649" y="311"/>
                    <a:pt x="648" y="298"/>
                    <a:pt x="660" y="286"/>
                  </a:cubicBezTo>
                  <a:cubicBezTo>
                    <a:pt x="663" y="338"/>
                    <a:pt x="668" y="386"/>
                    <a:pt x="680" y="433"/>
                  </a:cubicBezTo>
                  <a:cubicBezTo>
                    <a:pt x="693" y="487"/>
                    <a:pt x="691" y="539"/>
                    <a:pt x="673" y="591"/>
                  </a:cubicBezTo>
                  <a:cubicBezTo>
                    <a:pt x="669" y="602"/>
                    <a:pt x="664" y="607"/>
                    <a:pt x="652" y="608"/>
                  </a:cubicBezTo>
                  <a:cubicBezTo>
                    <a:pt x="626" y="609"/>
                    <a:pt x="601" y="618"/>
                    <a:pt x="578" y="630"/>
                  </a:cubicBezTo>
                  <a:cubicBezTo>
                    <a:pt x="554" y="642"/>
                    <a:pt x="529" y="654"/>
                    <a:pt x="505" y="667"/>
                  </a:cubicBezTo>
                  <a:cubicBezTo>
                    <a:pt x="462" y="688"/>
                    <a:pt x="421" y="685"/>
                    <a:pt x="385" y="652"/>
                  </a:cubicBezTo>
                  <a:cubicBezTo>
                    <a:pt x="377" y="646"/>
                    <a:pt x="370" y="639"/>
                    <a:pt x="362" y="633"/>
                  </a:cubicBezTo>
                  <a:cubicBezTo>
                    <a:pt x="347" y="623"/>
                    <a:pt x="342" y="610"/>
                    <a:pt x="350" y="594"/>
                  </a:cubicBezTo>
                  <a:cubicBezTo>
                    <a:pt x="369" y="557"/>
                    <a:pt x="352" y="529"/>
                    <a:pt x="327" y="503"/>
                  </a:cubicBezTo>
                  <a:cubicBezTo>
                    <a:pt x="326" y="503"/>
                    <a:pt x="326" y="502"/>
                    <a:pt x="325" y="502"/>
                  </a:cubicBezTo>
                  <a:cubicBezTo>
                    <a:pt x="291" y="467"/>
                    <a:pt x="287" y="431"/>
                    <a:pt x="311" y="389"/>
                  </a:cubicBezTo>
                  <a:cubicBezTo>
                    <a:pt x="341" y="339"/>
                    <a:pt x="373" y="289"/>
                    <a:pt x="414" y="247"/>
                  </a:cubicBezTo>
                  <a:cubicBezTo>
                    <a:pt x="414" y="246"/>
                    <a:pt x="414" y="244"/>
                    <a:pt x="413" y="243"/>
                  </a:cubicBezTo>
                  <a:cubicBezTo>
                    <a:pt x="412" y="243"/>
                    <a:pt x="412" y="244"/>
                    <a:pt x="411" y="244"/>
                  </a:cubicBezTo>
                  <a:cubicBezTo>
                    <a:pt x="382" y="245"/>
                    <a:pt x="355" y="254"/>
                    <a:pt x="329" y="263"/>
                  </a:cubicBezTo>
                  <a:cubicBezTo>
                    <a:pt x="193" y="313"/>
                    <a:pt x="114" y="438"/>
                    <a:pt x="127" y="582"/>
                  </a:cubicBezTo>
                  <a:cubicBezTo>
                    <a:pt x="133" y="649"/>
                    <a:pt x="157" y="712"/>
                    <a:pt x="191" y="768"/>
                  </a:cubicBezTo>
                  <a:cubicBezTo>
                    <a:pt x="214" y="804"/>
                    <a:pt x="214" y="838"/>
                    <a:pt x="203" y="875"/>
                  </a:cubicBezTo>
                  <a:cubicBezTo>
                    <a:pt x="200" y="884"/>
                    <a:pt x="197" y="893"/>
                    <a:pt x="194" y="901"/>
                  </a:cubicBezTo>
                  <a:cubicBezTo>
                    <a:pt x="187" y="919"/>
                    <a:pt x="191" y="929"/>
                    <a:pt x="209" y="936"/>
                  </a:cubicBezTo>
                  <a:cubicBezTo>
                    <a:pt x="242" y="948"/>
                    <a:pt x="276" y="956"/>
                    <a:pt x="310" y="960"/>
                  </a:cubicBezTo>
                  <a:cubicBezTo>
                    <a:pt x="337" y="963"/>
                    <a:pt x="347" y="954"/>
                    <a:pt x="347" y="927"/>
                  </a:cubicBezTo>
                  <a:cubicBezTo>
                    <a:pt x="347" y="917"/>
                    <a:pt x="346" y="908"/>
                    <a:pt x="354" y="900"/>
                  </a:cubicBezTo>
                  <a:cubicBezTo>
                    <a:pt x="376" y="876"/>
                    <a:pt x="382" y="846"/>
                    <a:pt x="382" y="813"/>
                  </a:cubicBezTo>
                  <a:cubicBezTo>
                    <a:pt x="382" y="787"/>
                    <a:pt x="380" y="761"/>
                    <a:pt x="385" y="735"/>
                  </a:cubicBezTo>
                  <a:cubicBezTo>
                    <a:pt x="390" y="747"/>
                    <a:pt x="394" y="758"/>
                    <a:pt x="395" y="769"/>
                  </a:cubicBezTo>
                  <a:cubicBezTo>
                    <a:pt x="397" y="786"/>
                    <a:pt x="406" y="791"/>
                    <a:pt x="422" y="793"/>
                  </a:cubicBezTo>
                  <a:cubicBezTo>
                    <a:pt x="458" y="798"/>
                    <a:pt x="495" y="795"/>
                    <a:pt x="531" y="792"/>
                  </a:cubicBezTo>
                  <a:cubicBezTo>
                    <a:pt x="543" y="790"/>
                    <a:pt x="549" y="785"/>
                    <a:pt x="552" y="774"/>
                  </a:cubicBezTo>
                  <a:cubicBezTo>
                    <a:pt x="555" y="764"/>
                    <a:pt x="559" y="754"/>
                    <a:pt x="563" y="744"/>
                  </a:cubicBezTo>
                  <a:cubicBezTo>
                    <a:pt x="564" y="744"/>
                    <a:pt x="565" y="745"/>
                    <a:pt x="566" y="745"/>
                  </a:cubicBezTo>
                  <a:cubicBezTo>
                    <a:pt x="566" y="773"/>
                    <a:pt x="566" y="800"/>
                    <a:pt x="566" y="829"/>
                  </a:cubicBezTo>
                  <a:cubicBezTo>
                    <a:pt x="558" y="828"/>
                    <a:pt x="556" y="818"/>
                    <a:pt x="550" y="820"/>
                  </a:cubicBezTo>
                  <a:cubicBezTo>
                    <a:pt x="529" y="831"/>
                    <a:pt x="506" y="840"/>
                    <a:pt x="490" y="859"/>
                  </a:cubicBezTo>
                  <a:cubicBezTo>
                    <a:pt x="486" y="864"/>
                    <a:pt x="486" y="871"/>
                    <a:pt x="489" y="878"/>
                  </a:cubicBezTo>
                  <a:cubicBezTo>
                    <a:pt x="502" y="910"/>
                    <a:pt x="518" y="941"/>
                    <a:pt x="545" y="964"/>
                  </a:cubicBezTo>
                  <a:cubicBezTo>
                    <a:pt x="561" y="978"/>
                    <a:pt x="589" y="977"/>
                    <a:pt x="601" y="962"/>
                  </a:cubicBezTo>
                  <a:cubicBezTo>
                    <a:pt x="622" y="935"/>
                    <a:pt x="648" y="914"/>
                    <a:pt x="676" y="896"/>
                  </a:cubicBezTo>
                  <a:cubicBezTo>
                    <a:pt x="720" y="866"/>
                    <a:pt x="746" y="822"/>
                    <a:pt x="767" y="775"/>
                  </a:cubicBezTo>
                  <a:cubicBezTo>
                    <a:pt x="782" y="743"/>
                    <a:pt x="791" y="710"/>
                    <a:pt x="800" y="676"/>
                  </a:cubicBezTo>
                  <a:cubicBezTo>
                    <a:pt x="807" y="645"/>
                    <a:pt x="807" y="646"/>
                    <a:pt x="781" y="630"/>
                  </a:cubicBezTo>
                  <a:cubicBezTo>
                    <a:pt x="764" y="620"/>
                    <a:pt x="747" y="610"/>
                    <a:pt x="741" y="587"/>
                  </a:cubicBezTo>
                  <a:cubicBezTo>
                    <a:pt x="745" y="588"/>
                    <a:pt x="747" y="588"/>
                    <a:pt x="748" y="589"/>
                  </a:cubicBezTo>
                  <a:cubicBezTo>
                    <a:pt x="795" y="616"/>
                    <a:pt x="847" y="635"/>
                    <a:pt x="886" y="675"/>
                  </a:cubicBezTo>
                  <a:cubicBezTo>
                    <a:pt x="889" y="679"/>
                    <a:pt x="893" y="681"/>
                    <a:pt x="897" y="684"/>
                  </a:cubicBezTo>
                  <a:cubicBezTo>
                    <a:pt x="949" y="717"/>
                    <a:pt x="1003" y="695"/>
                    <a:pt x="1015" y="634"/>
                  </a:cubicBezTo>
                  <a:cubicBezTo>
                    <a:pt x="1016" y="629"/>
                    <a:pt x="1020" y="623"/>
                    <a:pt x="1012" y="621"/>
                  </a:cubicBezTo>
                  <a:cubicBezTo>
                    <a:pt x="1004" y="620"/>
                    <a:pt x="1003" y="625"/>
                    <a:pt x="1001" y="630"/>
                  </a:cubicBezTo>
                  <a:cubicBezTo>
                    <a:pt x="984" y="671"/>
                    <a:pt x="957" y="683"/>
                    <a:pt x="917" y="667"/>
                  </a:cubicBezTo>
                  <a:cubicBezTo>
                    <a:pt x="906" y="663"/>
                    <a:pt x="901" y="656"/>
                    <a:pt x="905" y="644"/>
                  </a:cubicBezTo>
                  <a:cubicBezTo>
                    <a:pt x="913" y="617"/>
                    <a:pt x="918" y="589"/>
                    <a:pt x="912" y="557"/>
                  </a:cubicBezTo>
                  <a:cubicBezTo>
                    <a:pt x="921" y="562"/>
                    <a:pt x="928" y="564"/>
                    <a:pt x="934" y="567"/>
                  </a:cubicBezTo>
                  <a:cubicBezTo>
                    <a:pt x="974" y="585"/>
                    <a:pt x="1014" y="597"/>
                    <a:pt x="1057" y="603"/>
                  </a:cubicBezTo>
                  <a:cubicBezTo>
                    <a:pt x="1184" y="620"/>
                    <a:pt x="1265" y="560"/>
                    <a:pt x="1282" y="433"/>
                  </a:cubicBezTo>
                  <a:cubicBezTo>
                    <a:pt x="1291" y="363"/>
                    <a:pt x="1281" y="294"/>
                    <a:pt x="1266" y="226"/>
                  </a:cubicBezTo>
                  <a:cubicBezTo>
                    <a:pt x="1264" y="215"/>
                    <a:pt x="1257" y="204"/>
                    <a:pt x="1248" y="195"/>
                  </a:cubicBezTo>
                  <a:cubicBezTo>
                    <a:pt x="1239" y="187"/>
                    <a:pt x="1229" y="184"/>
                    <a:pt x="1221" y="195"/>
                  </a:cubicBezTo>
                  <a:cubicBezTo>
                    <a:pt x="1201" y="224"/>
                    <a:pt x="1175" y="243"/>
                    <a:pt x="1142" y="254"/>
                  </a:cubicBezTo>
                  <a:cubicBezTo>
                    <a:pt x="1128" y="259"/>
                    <a:pt x="1123" y="269"/>
                    <a:pt x="1127" y="286"/>
                  </a:cubicBezTo>
                  <a:cubicBezTo>
                    <a:pt x="1134" y="320"/>
                    <a:pt x="1133" y="355"/>
                    <a:pt x="1123" y="389"/>
                  </a:cubicBezTo>
                  <a:cubicBezTo>
                    <a:pt x="1119" y="403"/>
                    <a:pt x="1115" y="418"/>
                    <a:pt x="1101" y="428"/>
                  </a:cubicBezTo>
                  <a:cubicBezTo>
                    <a:pt x="1099" y="422"/>
                    <a:pt x="1101" y="418"/>
                    <a:pt x="1102" y="413"/>
                  </a:cubicBezTo>
                  <a:cubicBezTo>
                    <a:pt x="1107" y="390"/>
                    <a:pt x="1112" y="366"/>
                    <a:pt x="1111" y="342"/>
                  </a:cubicBezTo>
                  <a:cubicBezTo>
                    <a:pt x="1111" y="335"/>
                    <a:pt x="1112" y="326"/>
                    <a:pt x="1104" y="323"/>
                  </a:cubicBezTo>
                  <a:cubicBezTo>
                    <a:pt x="1095" y="319"/>
                    <a:pt x="1087" y="325"/>
                    <a:pt x="1081" y="331"/>
                  </a:cubicBezTo>
                  <a:cubicBezTo>
                    <a:pt x="1074" y="340"/>
                    <a:pt x="1071" y="350"/>
                    <a:pt x="1068" y="360"/>
                  </a:cubicBezTo>
                  <a:cubicBezTo>
                    <a:pt x="1063" y="374"/>
                    <a:pt x="1062" y="390"/>
                    <a:pt x="1050" y="402"/>
                  </a:cubicBezTo>
                  <a:cubicBezTo>
                    <a:pt x="1049" y="375"/>
                    <a:pt x="1050" y="348"/>
                    <a:pt x="1060" y="321"/>
                  </a:cubicBezTo>
                  <a:cubicBezTo>
                    <a:pt x="1031" y="328"/>
                    <a:pt x="1032" y="360"/>
                    <a:pt x="1011" y="374"/>
                  </a:cubicBezTo>
                  <a:cubicBezTo>
                    <a:pt x="1020" y="315"/>
                    <a:pt x="1051" y="291"/>
                    <a:pt x="1093" y="300"/>
                  </a:cubicBezTo>
                  <a:cubicBezTo>
                    <a:pt x="1097" y="300"/>
                    <a:pt x="1102" y="302"/>
                    <a:pt x="1103" y="296"/>
                  </a:cubicBezTo>
                  <a:cubicBezTo>
                    <a:pt x="1105" y="290"/>
                    <a:pt x="1099" y="290"/>
                    <a:pt x="1095" y="287"/>
                  </a:cubicBezTo>
                  <a:cubicBezTo>
                    <a:pt x="1089" y="284"/>
                    <a:pt x="1075" y="291"/>
                    <a:pt x="1076" y="276"/>
                  </a:cubicBezTo>
                  <a:cubicBezTo>
                    <a:pt x="1076" y="269"/>
                    <a:pt x="1076" y="262"/>
                    <a:pt x="1066" y="263"/>
                  </a:cubicBezTo>
                  <a:cubicBezTo>
                    <a:pt x="1058" y="263"/>
                    <a:pt x="1055" y="269"/>
                    <a:pt x="1057" y="277"/>
                  </a:cubicBezTo>
                  <a:cubicBezTo>
                    <a:pt x="1058" y="281"/>
                    <a:pt x="1057" y="285"/>
                    <a:pt x="1051" y="285"/>
                  </a:cubicBezTo>
                  <a:cubicBezTo>
                    <a:pt x="1046" y="285"/>
                    <a:pt x="1045" y="281"/>
                    <a:pt x="1044" y="277"/>
                  </a:cubicBezTo>
                  <a:cubicBezTo>
                    <a:pt x="1037" y="252"/>
                    <a:pt x="1053" y="229"/>
                    <a:pt x="1079" y="228"/>
                  </a:cubicBezTo>
                  <a:cubicBezTo>
                    <a:pt x="1086" y="227"/>
                    <a:pt x="1093" y="229"/>
                    <a:pt x="1099" y="229"/>
                  </a:cubicBezTo>
                  <a:close/>
                  <a:moveTo>
                    <a:pt x="117" y="661"/>
                  </a:moveTo>
                  <a:cubicBezTo>
                    <a:pt x="106" y="689"/>
                    <a:pt x="89" y="705"/>
                    <a:pt x="72" y="720"/>
                  </a:cubicBezTo>
                  <a:cubicBezTo>
                    <a:pt x="55" y="736"/>
                    <a:pt x="55" y="752"/>
                    <a:pt x="64" y="770"/>
                  </a:cubicBezTo>
                  <a:cubicBezTo>
                    <a:pt x="78" y="799"/>
                    <a:pt x="100" y="821"/>
                    <a:pt x="129" y="836"/>
                  </a:cubicBezTo>
                  <a:cubicBezTo>
                    <a:pt x="140" y="842"/>
                    <a:pt x="152" y="845"/>
                    <a:pt x="165" y="843"/>
                  </a:cubicBezTo>
                  <a:cubicBezTo>
                    <a:pt x="182" y="841"/>
                    <a:pt x="194" y="823"/>
                    <a:pt x="186" y="809"/>
                  </a:cubicBezTo>
                  <a:cubicBezTo>
                    <a:pt x="160" y="764"/>
                    <a:pt x="136" y="717"/>
                    <a:pt x="117" y="661"/>
                  </a:cubicBezTo>
                  <a:close/>
                  <a:moveTo>
                    <a:pt x="820" y="700"/>
                  </a:moveTo>
                  <a:cubicBezTo>
                    <a:pt x="816" y="706"/>
                    <a:pt x="814" y="708"/>
                    <a:pt x="814" y="710"/>
                  </a:cubicBezTo>
                  <a:cubicBezTo>
                    <a:pt x="797" y="774"/>
                    <a:pt x="773" y="834"/>
                    <a:pt x="725" y="882"/>
                  </a:cubicBezTo>
                  <a:cubicBezTo>
                    <a:pt x="714" y="893"/>
                    <a:pt x="725" y="895"/>
                    <a:pt x="733" y="896"/>
                  </a:cubicBezTo>
                  <a:cubicBezTo>
                    <a:pt x="761" y="899"/>
                    <a:pt x="789" y="898"/>
                    <a:pt x="817" y="897"/>
                  </a:cubicBezTo>
                  <a:cubicBezTo>
                    <a:pt x="844" y="897"/>
                    <a:pt x="856" y="884"/>
                    <a:pt x="848" y="859"/>
                  </a:cubicBezTo>
                  <a:cubicBezTo>
                    <a:pt x="841" y="835"/>
                    <a:pt x="842" y="811"/>
                    <a:pt x="840" y="788"/>
                  </a:cubicBezTo>
                  <a:cubicBezTo>
                    <a:pt x="838" y="759"/>
                    <a:pt x="831" y="732"/>
                    <a:pt x="820" y="700"/>
                  </a:cubicBezTo>
                  <a:close/>
                  <a:moveTo>
                    <a:pt x="83" y="335"/>
                  </a:moveTo>
                  <a:cubicBezTo>
                    <a:pt x="61" y="346"/>
                    <a:pt x="46" y="362"/>
                    <a:pt x="33" y="381"/>
                  </a:cubicBezTo>
                  <a:cubicBezTo>
                    <a:pt x="27" y="391"/>
                    <a:pt x="23" y="404"/>
                    <a:pt x="31" y="413"/>
                  </a:cubicBezTo>
                  <a:cubicBezTo>
                    <a:pt x="41" y="427"/>
                    <a:pt x="45" y="442"/>
                    <a:pt x="52" y="457"/>
                  </a:cubicBezTo>
                  <a:cubicBezTo>
                    <a:pt x="60" y="474"/>
                    <a:pt x="80" y="480"/>
                    <a:pt x="100" y="475"/>
                  </a:cubicBezTo>
                  <a:cubicBezTo>
                    <a:pt x="120" y="469"/>
                    <a:pt x="118" y="453"/>
                    <a:pt x="120" y="437"/>
                  </a:cubicBezTo>
                  <a:cubicBezTo>
                    <a:pt x="107" y="444"/>
                    <a:pt x="98" y="452"/>
                    <a:pt x="86" y="453"/>
                  </a:cubicBezTo>
                  <a:cubicBezTo>
                    <a:pt x="75" y="454"/>
                    <a:pt x="68" y="449"/>
                    <a:pt x="63" y="440"/>
                  </a:cubicBezTo>
                  <a:cubicBezTo>
                    <a:pt x="58" y="432"/>
                    <a:pt x="61" y="427"/>
                    <a:pt x="67" y="421"/>
                  </a:cubicBezTo>
                  <a:cubicBezTo>
                    <a:pt x="75" y="414"/>
                    <a:pt x="77" y="404"/>
                    <a:pt x="76" y="394"/>
                  </a:cubicBezTo>
                  <a:cubicBezTo>
                    <a:pt x="76" y="374"/>
                    <a:pt x="73" y="354"/>
                    <a:pt x="83" y="335"/>
                  </a:cubicBezTo>
                  <a:close/>
                </a:path>
              </a:pathLst>
            </a:custGeom>
            <a:solidFill>
              <a:srgbClr val="0096D6"/>
            </a:solidFill>
            <a:ln>
              <a:solidFill>
                <a:srgbClr val="009FEE"/>
              </a:solidFill>
            </a:ln>
            <a:extLst/>
          </p:spPr>
          <p:txBody>
            <a:bodyPr vert="horz" wrap="square" lIns="91440" tIns="45720" rIns="91440" bIns="45720" numCol="1" anchor="t" anchorCtr="0" compatLnSpc="1">
              <a:prstTxWarp prst="textNoShape">
                <a:avLst/>
              </a:prstTxWarp>
            </a:bodyPr>
            <a:lstStyle/>
            <a:p>
              <a:endParaRPr lang="en-US" dirty="0">
                <a:solidFill>
                  <a:srgbClr val="00A2E6"/>
                </a:solidFill>
              </a:endParaRPr>
            </a:p>
          </p:txBody>
        </p:sp>
        <p:sp>
          <p:nvSpPr>
            <p:cNvPr id="26" name="Freeform 9"/>
            <p:cNvSpPr>
              <a:spLocks/>
            </p:cNvSpPr>
            <p:nvPr/>
          </p:nvSpPr>
          <p:spPr bwMode="auto">
            <a:xfrm>
              <a:off x="3334731" y="3438855"/>
              <a:ext cx="135899" cy="91140"/>
            </a:xfrm>
            <a:custGeom>
              <a:avLst/>
              <a:gdLst>
                <a:gd name="T0" fmla="*/ 45 w 145"/>
                <a:gd name="T1" fmla="*/ 94 h 97"/>
                <a:gd name="T2" fmla="*/ 60 w 145"/>
                <a:gd name="T3" fmla="*/ 71 h 97"/>
                <a:gd name="T4" fmla="*/ 67 w 145"/>
                <a:gd name="T5" fmla="*/ 56 h 97"/>
                <a:gd name="T6" fmla="*/ 46 w 145"/>
                <a:gd name="T7" fmla="*/ 55 h 97"/>
                <a:gd name="T8" fmla="*/ 33 w 145"/>
                <a:gd name="T9" fmla="*/ 72 h 97"/>
                <a:gd name="T10" fmla="*/ 0 w 145"/>
                <a:gd name="T11" fmla="*/ 67 h 97"/>
                <a:gd name="T12" fmla="*/ 95 w 145"/>
                <a:gd name="T13" fmla="*/ 0 h 97"/>
                <a:gd name="T14" fmla="*/ 111 w 145"/>
                <a:gd name="T15" fmla="*/ 32 h 97"/>
                <a:gd name="T16" fmla="*/ 145 w 145"/>
                <a:gd name="T17" fmla="*/ 42 h 97"/>
                <a:gd name="T18" fmla="*/ 49 w 145"/>
                <a:gd name="T19" fmla="*/ 97 h 97"/>
                <a:gd name="T20" fmla="*/ 45 w 145"/>
                <a:gd name="T2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97">
                  <a:moveTo>
                    <a:pt x="45" y="94"/>
                  </a:moveTo>
                  <a:cubicBezTo>
                    <a:pt x="47" y="84"/>
                    <a:pt x="53" y="77"/>
                    <a:pt x="60" y="71"/>
                  </a:cubicBezTo>
                  <a:cubicBezTo>
                    <a:pt x="64" y="67"/>
                    <a:pt x="75" y="65"/>
                    <a:pt x="67" y="56"/>
                  </a:cubicBezTo>
                  <a:cubicBezTo>
                    <a:pt x="61" y="49"/>
                    <a:pt x="52" y="49"/>
                    <a:pt x="46" y="55"/>
                  </a:cubicBezTo>
                  <a:cubicBezTo>
                    <a:pt x="41" y="59"/>
                    <a:pt x="38" y="65"/>
                    <a:pt x="33" y="72"/>
                  </a:cubicBezTo>
                  <a:cubicBezTo>
                    <a:pt x="26" y="47"/>
                    <a:pt x="13" y="60"/>
                    <a:pt x="0" y="67"/>
                  </a:cubicBezTo>
                  <a:cubicBezTo>
                    <a:pt x="18" y="25"/>
                    <a:pt x="49" y="3"/>
                    <a:pt x="95" y="0"/>
                  </a:cubicBezTo>
                  <a:cubicBezTo>
                    <a:pt x="83" y="18"/>
                    <a:pt x="108" y="19"/>
                    <a:pt x="111" y="32"/>
                  </a:cubicBezTo>
                  <a:cubicBezTo>
                    <a:pt x="115" y="57"/>
                    <a:pt x="134" y="29"/>
                    <a:pt x="145" y="42"/>
                  </a:cubicBezTo>
                  <a:cubicBezTo>
                    <a:pt x="110" y="55"/>
                    <a:pt x="75" y="69"/>
                    <a:pt x="49" y="97"/>
                  </a:cubicBezTo>
                  <a:cubicBezTo>
                    <a:pt x="48" y="96"/>
                    <a:pt x="46" y="95"/>
                    <a:pt x="45" y="94"/>
                  </a:cubicBezTo>
                  <a:close/>
                </a:path>
              </a:pathLst>
            </a:custGeom>
            <a:solidFill>
              <a:srgbClr val="0096D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7" name="Freeform 10"/>
          <p:cNvSpPr>
            <a:spLocks/>
          </p:cNvSpPr>
          <p:nvPr/>
        </p:nvSpPr>
        <p:spPr bwMode="auto">
          <a:xfrm>
            <a:off x="4029473" y="4796585"/>
            <a:ext cx="14010" cy="16166"/>
          </a:xfrm>
          <a:custGeom>
            <a:avLst/>
            <a:gdLst>
              <a:gd name="T0" fmla="*/ 11 w 11"/>
              <a:gd name="T1" fmla="*/ 3 h 13"/>
              <a:gd name="T2" fmla="*/ 3 w 11"/>
              <a:gd name="T3" fmla="*/ 9 h 13"/>
              <a:gd name="T4" fmla="*/ 7 w 11"/>
              <a:gd name="T5" fmla="*/ 0 h 13"/>
              <a:gd name="T6" fmla="*/ 11 w 11"/>
              <a:gd name="T7" fmla="*/ 3 h 13"/>
            </a:gdLst>
            <a:ahLst/>
            <a:cxnLst>
              <a:cxn ang="0">
                <a:pos x="T0" y="T1"/>
              </a:cxn>
              <a:cxn ang="0">
                <a:pos x="T2" y="T3"/>
              </a:cxn>
              <a:cxn ang="0">
                <a:pos x="T4" y="T5"/>
              </a:cxn>
              <a:cxn ang="0">
                <a:pos x="T6" y="T7"/>
              </a:cxn>
            </a:cxnLst>
            <a:rect l="0" t="0" r="r" b="b"/>
            <a:pathLst>
              <a:path w="11" h="13">
                <a:moveTo>
                  <a:pt x="11" y="3"/>
                </a:moveTo>
                <a:cubicBezTo>
                  <a:pt x="9" y="6"/>
                  <a:pt x="8" y="13"/>
                  <a:pt x="3" y="9"/>
                </a:cubicBezTo>
                <a:cubicBezTo>
                  <a:pt x="0" y="7"/>
                  <a:pt x="4" y="2"/>
                  <a:pt x="7" y="0"/>
                </a:cubicBezTo>
                <a:cubicBezTo>
                  <a:pt x="8" y="1"/>
                  <a:pt x="10" y="2"/>
                  <a:pt x="11" y="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58" tIns="62179" rIns="124358" bIns="62179" numCol="1" anchor="t" anchorCtr="0" compatLnSpc="1">
            <a:prstTxWarp prst="textNoShape">
              <a:avLst/>
            </a:prstTxWarp>
          </a:bodyPr>
          <a:lstStyle/>
          <a:p>
            <a:endParaRPr lang="en-US" dirty="0">
              <a:solidFill>
                <a:srgbClr val="FFFFFF"/>
              </a:solidFill>
            </a:endParaRPr>
          </a:p>
        </p:txBody>
      </p:sp>
      <p:pic>
        <p:nvPicPr>
          <p:cNvPr id="28" name="Picture 27"/>
          <p:cNvPicPr>
            <a:picLocks noChangeAspect="1"/>
          </p:cNvPicPr>
          <p:nvPr/>
        </p:nvPicPr>
        <p:blipFill rotWithShape="1">
          <a:blip r:embed="rId4" cstate="email">
            <a:extLst>
              <a:ext uri="{28A0092B-C50C-407E-A947-70E740481C1C}">
                <a14:useLocalDpi xmlns:a14="http://schemas.microsoft.com/office/drawing/2010/main"/>
              </a:ext>
            </a:extLst>
          </a:blip>
          <a:srcRect b="17846"/>
          <a:stretch/>
        </p:blipFill>
        <p:spPr>
          <a:xfrm>
            <a:off x="5907326" y="1901265"/>
            <a:ext cx="1598026" cy="1024951"/>
          </a:xfrm>
          <a:prstGeom prst="rect">
            <a:avLst/>
          </a:prstGeom>
        </p:spPr>
      </p:pic>
      <p:pic>
        <p:nvPicPr>
          <p:cNvPr id="29" name="Picture 28"/>
          <p:cNvPicPr>
            <a:picLocks noChangeAspect="1"/>
          </p:cNvPicPr>
          <p:nvPr/>
        </p:nvPicPr>
        <p:blipFill>
          <a:blip r:embed="rId5"/>
          <a:stretch>
            <a:fillRect/>
          </a:stretch>
        </p:blipFill>
        <p:spPr>
          <a:xfrm>
            <a:off x="7526363" y="4324217"/>
            <a:ext cx="1748660" cy="1359877"/>
          </a:xfrm>
          <a:prstGeom prst="rect">
            <a:avLst/>
          </a:prstGeom>
        </p:spPr>
      </p:pic>
      <p:pic>
        <p:nvPicPr>
          <p:cNvPr id="30" name="Pictur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5196" y="1738465"/>
            <a:ext cx="1169932" cy="1350548"/>
          </a:xfrm>
          <a:prstGeom prst="rect">
            <a:avLst/>
          </a:prstGeom>
        </p:spPr>
      </p:pic>
      <p:pic>
        <p:nvPicPr>
          <p:cNvPr id="31" name="Picture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0064" y="4238790"/>
            <a:ext cx="1336306" cy="1396393"/>
          </a:xfrm>
          <a:prstGeom prst="rect">
            <a:avLst/>
          </a:prstGeom>
        </p:spPr>
      </p:pic>
    </p:spTree>
    <p:extLst>
      <p:ext uri="{BB962C8B-B14F-4D97-AF65-F5344CB8AC3E}">
        <p14:creationId xmlns:p14="http://schemas.microsoft.com/office/powerpoint/2010/main" val="1612381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A single appliance for rapid time-to-value</a:t>
            </a:r>
          </a:p>
        </p:txBody>
      </p:sp>
      <p:sp>
        <p:nvSpPr>
          <p:cNvPr id="5" name="Subtitle 4"/>
          <p:cNvSpPr>
            <a:spLocks noGrp="1"/>
          </p:cNvSpPr>
          <p:nvPr>
            <p:ph type="subTitle" idx="1"/>
          </p:nvPr>
        </p:nvSpPr>
        <p:spPr/>
        <p:txBody>
          <a:bodyPr/>
          <a:lstStyle/>
          <a:p>
            <a:r>
              <a:rPr lang="en-US" dirty="0">
                <a:solidFill>
                  <a:schemeClr val="tx1"/>
                </a:solidFill>
              </a:rPr>
              <a:t>HP ConvergedSystem 300 for Microsoft Analytics: What’s in the box</a:t>
            </a:r>
            <a:r>
              <a:rPr lang="en-US" dirty="0" smtClean="0">
                <a:solidFill>
                  <a:schemeClr val="tx1"/>
                </a:solidFill>
              </a:rPr>
              <a:t>?</a:t>
            </a:r>
            <a:endParaRPr lang="en-US" dirty="0">
              <a:solidFill>
                <a:schemeClr val="tx1"/>
              </a:solidFill>
            </a:endParaRPr>
          </a:p>
        </p:txBody>
      </p:sp>
      <p:sp>
        <p:nvSpPr>
          <p:cNvPr id="8" name="Round Diagonal Corner Rectangle 7"/>
          <p:cNvSpPr/>
          <p:nvPr/>
        </p:nvSpPr>
        <p:spPr>
          <a:xfrm>
            <a:off x="1115553" y="1610732"/>
            <a:ext cx="9486868" cy="3687872"/>
          </a:xfrm>
          <a:prstGeom prst="round2DiagRect">
            <a:avLst>
              <a:gd name="adj1" fmla="val 0"/>
              <a:gd name="adj2" fmla="val 559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b"/>
          <a:lstStyle/>
          <a:p>
            <a:endParaRPr lang="en-US" sz="1900" kern="0" baseline="30000" dirty="0">
              <a:solidFill>
                <a:srgbClr val="505050"/>
              </a:solidFill>
            </a:endParaRPr>
          </a:p>
        </p:txBody>
      </p:sp>
      <p:sp>
        <p:nvSpPr>
          <p:cNvPr id="9" name="Rectangle 8"/>
          <p:cNvSpPr/>
          <p:nvPr/>
        </p:nvSpPr>
        <p:spPr>
          <a:xfrm>
            <a:off x="1262369" y="1857959"/>
            <a:ext cx="9183128" cy="4169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solidFill>
                <a:srgbClr val="FFFFFF"/>
              </a:solidFill>
            </a:endParaRPr>
          </a:p>
        </p:txBody>
      </p:sp>
      <p:sp>
        <p:nvSpPr>
          <p:cNvPr id="10" name="Round Diagonal Corner Rectangle 9"/>
          <p:cNvSpPr/>
          <p:nvPr/>
        </p:nvSpPr>
        <p:spPr>
          <a:xfrm>
            <a:off x="1092006" y="5350786"/>
            <a:ext cx="9510415" cy="462630"/>
          </a:xfrm>
          <a:prstGeom prst="round2DiagRect">
            <a:avLst>
              <a:gd name="adj1" fmla="val 0"/>
              <a:gd name="adj2" fmla="val 25316"/>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900" b="1" dirty="0">
                <a:solidFill>
                  <a:srgbClr val="FFFFFF"/>
                </a:solidFill>
              </a:rPr>
              <a:t> HP and partner assessment, design, and planning services</a:t>
            </a:r>
          </a:p>
        </p:txBody>
      </p:sp>
      <p:sp>
        <p:nvSpPr>
          <p:cNvPr id="11" name="TextBox 10"/>
          <p:cNvSpPr txBox="1"/>
          <p:nvPr/>
        </p:nvSpPr>
        <p:spPr>
          <a:xfrm>
            <a:off x="407194" y="6129307"/>
            <a:ext cx="6926253" cy="429015"/>
          </a:xfrm>
          <a:prstGeom prst="rect">
            <a:avLst/>
          </a:prstGeom>
          <a:noFill/>
        </p:spPr>
        <p:txBody>
          <a:bodyPr wrap="square" lIns="93281" tIns="46641" rIns="93281" bIns="46641" rtlCol="0">
            <a:spAutoFit/>
          </a:bodyPr>
          <a:lstStyle/>
          <a:p>
            <a:r>
              <a:rPr lang="en-US" sz="1100" baseline="30000" dirty="0">
                <a:solidFill>
                  <a:srgbClr val="FFFFFF"/>
                </a:solidFill>
              </a:rPr>
              <a:t>3</a:t>
            </a:r>
            <a:r>
              <a:rPr lang="en-US" sz="1100" dirty="0">
                <a:solidFill>
                  <a:srgbClr val="FFFFFF"/>
                </a:solidFill>
              </a:rPr>
              <a:t> Priced separately</a:t>
            </a:r>
          </a:p>
          <a:p>
            <a:r>
              <a:rPr lang="en-US" sz="1100" baseline="30000" dirty="0">
                <a:solidFill>
                  <a:srgbClr val="FFFFFF"/>
                </a:solidFill>
              </a:rPr>
              <a:t>4</a:t>
            </a:r>
            <a:r>
              <a:rPr lang="en-US" sz="1100" dirty="0">
                <a:solidFill>
                  <a:srgbClr val="FFFFFF"/>
                </a:solidFill>
              </a:rPr>
              <a:t> HP Proactive Care. Microsoft support priced and purchased separately</a:t>
            </a:r>
          </a:p>
        </p:txBody>
      </p:sp>
      <p:sp>
        <p:nvSpPr>
          <p:cNvPr id="12" name="Round Diagonal Corner Rectangle 11"/>
          <p:cNvSpPr/>
          <p:nvPr/>
        </p:nvSpPr>
        <p:spPr>
          <a:xfrm>
            <a:off x="1262370" y="2378681"/>
            <a:ext cx="9173017" cy="416911"/>
          </a:xfrm>
          <a:prstGeom prst="round2Diag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defTabSz="466407">
              <a:defRPr/>
            </a:pPr>
            <a:r>
              <a:rPr lang="en-US" sz="1900" kern="0" dirty="0">
                <a:solidFill>
                  <a:srgbClr val="FFFFFF"/>
                </a:solidFill>
              </a:rPr>
              <a:t>Microsoft Windows® 2012 and </a:t>
            </a:r>
            <a:r>
              <a:rPr lang="en-US" sz="1900" dirty="0">
                <a:solidFill>
                  <a:srgbClr val="FFFFFF"/>
                </a:solidFill>
              </a:rPr>
              <a:t>System Center software</a:t>
            </a:r>
            <a:endParaRPr lang="en-US" sz="1900" kern="0" dirty="0">
              <a:solidFill>
                <a:srgbClr val="FFFFFF"/>
              </a:solidFill>
            </a:endParaRPr>
          </a:p>
        </p:txBody>
      </p:sp>
      <p:sp>
        <p:nvSpPr>
          <p:cNvPr id="13" name="Round Diagonal Corner Rectangle 12"/>
          <p:cNvSpPr/>
          <p:nvPr/>
        </p:nvSpPr>
        <p:spPr>
          <a:xfrm>
            <a:off x="1272480" y="3401769"/>
            <a:ext cx="9173017" cy="416911"/>
          </a:xfrm>
          <a:prstGeom prst="round2Diag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defTabSz="466407">
              <a:defRPr/>
            </a:pPr>
            <a:r>
              <a:rPr lang="en-US" sz="1900" kern="0" dirty="0" err="1" smtClean="0">
                <a:solidFill>
                  <a:srgbClr val="FFFFFF"/>
                </a:solidFill>
              </a:rPr>
              <a:t>HDInsight</a:t>
            </a:r>
            <a:r>
              <a:rPr lang="en-US" sz="1900" kern="0" dirty="0" smtClean="0">
                <a:solidFill>
                  <a:srgbClr val="FFFFFF"/>
                </a:solidFill>
              </a:rPr>
              <a:t> </a:t>
            </a:r>
            <a:r>
              <a:rPr lang="en-US" sz="1900" kern="0" dirty="0">
                <a:solidFill>
                  <a:srgbClr val="FFFFFF"/>
                </a:solidFill>
              </a:rPr>
              <a:t>(Microsoft’s Hadoop-based distribution) </a:t>
            </a:r>
          </a:p>
        </p:txBody>
      </p:sp>
      <p:sp>
        <p:nvSpPr>
          <p:cNvPr id="14" name="Round Diagonal Corner Rectangle 13"/>
          <p:cNvSpPr/>
          <p:nvPr/>
        </p:nvSpPr>
        <p:spPr>
          <a:xfrm>
            <a:off x="1262370" y="3910058"/>
            <a:ext cx="9173017" cy="406126"/>
          </a:xfrm>
          <a:prstGeom prst="round2DiagRect">
            <a:avLst>
              <a:gd name="adj1" fmla="val 2717"/>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defTabSz="466407">
              <a:defRPr/>
            </a:pPr>
            <a:r>
              <a:rPr lang="en-US" sz="1900" kern="0" dirty="0">
                <a:solidFill>
                  <a:srgbClr val="FFFFFF"/>
                </a:solidFill>
              </a:rPr>
              <a:t>HP management tools and utilities</a:t>
            </a:r>
          </a:p>
        </p:txBody>
      </p:sp>
      <p:sp>
        <p:nvSpPr>
          <p:cNvPr id="15" name="Round Diagonal Corner Rectangle 14"/>
          <p:cNvSpPr/>
          <p:nvPr/>
        </p:nvSpPr>
        <p:spPr>
          <a:xfrm>
            <a:off x="1262370" y="4430781"/>
            <a:ext cx="9173017" cy="416911"/>
          </a:xfrm>
          <a:prstGeom prst="round2Diag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defTabSz="466407">
              <a:defRPr/>
            </a:pPr>
            <a:r>
              <a:rPr lang="en-US" sz="1900" kern="0" dirty="0">
                <a:solidFill>
                  <a:srgbClr val="FFFFFF"/>
                </a:solidFill>
              </a:rPr>
              <a:t>HP Converged Infrastructure: servers, storage, and networking</a:t>
            </a:r>
          </a:p>
        </p:txBody>
      </p:sp>
      <p:sp>
        <p:nvSpPr>
          <p:cNvPr id="16" name="Rectangle 15"/>
          <p:cNvSpPr/>
          <p:nvPr/>
        </p:nvSpPr>
        <p:spPr>
          <a:xfrm>
            <a:off x="1272480" y="1859427"/>
            <a:ext cx="8438785" cy="711515"/>
          </a:xfrm>
          <a:prstGeom prst="rect">
            <a:avLst/>
          </a:prstGeom>
        </p:spPr>
        <p:txBody>
          <a:bodyPr wrap="square" lIns="124358" tIns="62179" rIns="124358" bIns="62179">
            <a:spAutoFit/>
          </a:bodyPr>
          <a:lstStyle/>
          <a:p>
            <a:r>
              <a:rPr lang="en-US" sz="1900" dirty="0" smtClean="0">
                <a:solidFill>
                  <a:srgbClr val="FFFFFF"/>
                </a:solidFill>
              </a:rPr>
              <a:t>HP </a:t>
            </a:r>
            <a:r>
              <a:rPr lang="en-US" sz="1900" dirty="0">
                <a:solidFill>
                  <a:srgbClr val="FFFFFF"/>
                </a:solidFill>
              </a:rPr>
              <a:t>Deployment Accelerator Service (On</a:t>
            </a:r>
            <a:r>
              <a:rPr lang="en-US" sz="1900" kern="0" dirty="0">
                <a:solidFill>
                  <a:srgbClr val="FFFFFF"/>
                </a:solidFill>
              </a:rPr>
              <a:t>site deployment services)</a:t>
            </a:r>
          </a:p>
          <a:p>
            <a:endParaRPr lang="en-CA" sz="1900" dirty="0">
              <a:solidFill>
                <a:srgbClr val="FFFFFF"/>
              </a:solidFill>
            </a:endParaRPr>
          </a:p>
        </p:txBody>
      </p:sp>
      <p:sp>
        <p:nvSpPr>
          <p:cNvPr id="17" name="Round Diagonal Corner Rectangle 16"/>
          <p:cNvSpPr/>
          <p:nvPr/>
        </p:nvSpPr>
        <p:spPr>
          <a:xfrm>
            <a:off x="1258224" y="2889336"/>
            <a:ext cx="9173017" cy="416911"/>
          </a:xfrm>
          <a:prstGeom prst="round2Diag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defTabSz="466407">
              <a:defRPr/>
            </a:pPr>
            <a:r>
              <a:rPr lang="en-US" sz="1900" dirty="0">
                <a:solidFill>
                  <a:srgbClr val="FFFFFF"/>
                </a:solidFill>
              </a:rPr>
              <a:t>Microsoft Parallel Data Warehouse (PDW) software</a:t>
            </a:r>
            <a:r>
              <a:rPr lang="en-US" sz="1900" kern="0" baseline="30000" dirty="0">
                <a:solidFill>
                  <a:srgbClr val="FFFFFF"/>
                </a:solidFill>
              </a:rPr>
              <a:t>3</a:t>
            </a:r>
          </a:p>
        </p:txBody>
      </p:sp>
      <p:sp>
        <p:nvSpPr>
          <p:cNvPr id="19" name="Rectangle 18"/>
          <p:cNvSpPr/>
          <p:nvPr/>
        </p:nvSpPr>
        <p:spPr>
          <a:xfrm>
            <a:off x="1115554" y="4980276"/>
            <a:ext cx="426569" cy="3183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solidFill>
                <a:srgbClr val="FFFFFF"/>
              </a:solidFill>
            </a:endParaRPr>
          </a:p>
        </p:txBody>
      </p:sp>
      <p:sp>
        <p:nvSpPr>
          <p:cNvPr id="18" name="Content Placeholder 1"/>
          <p:cNvSpPr>
            <a:spLocks noGrp="1"/>
          </p:cNvSpPr>
          <p:nvPr>
            <p:ph sz="quarter" idx="16"/>
          </p:nvPr>
        </p:nvSpPr>
        <p:spPr>
          <a:xfrm>
            <a:off x="1313934" y="4909770"/>
            <a:ext cx="9306395" cy="923330"/>
          </a:xfrm>
        </p:spPr>
        <p:txBody>
          <a:bodyPr/>
          <a:lstStyle/>
          <a:p>
            <a:r>
              <a:rPr lang="en-US" sz="2400" b="1" dirty="0">
                <a:solidFill>
                  <a:schemeClr val="tx1"/>
                </a:solidFill>
              </a:rPr>
              <a:t>Collaborative support services from HP and Microsoft</a:t>
            </a:r>
            <a:r>
              <a:rPr lang="en-US" sz="2400" b="1" baseline="30000" dirty="0">
                <a:solidFill>
                  <a:schemeClr val="tx1"/>
                </a:solidFill>
              </a:rPr>
              <a:t>4</a:t>
            </a:r>
          </a:p>
          <a:p>
            <a:endParaRPr lang="en-US" sz="2400" b="1" dirty="0">
              <a:solidFill>
                <a:schemeClr val="tx1"/>
              </a:solidFill>
            </a:endParaRPr>
          </a:p>
        </p:txBody>
      </p:sp>
      <p:sp>
        <p:nvSpPr>
          <p:cNvPr id="20" name="Rectangle 19"/>
          <p:cNvSpPr/>
          <p:nvPr/>
        </p:nvSpPr>
        <p:spPr>
          <a:xfrm>
            <a:off x="10174231" y="5350786"/>
            <a:ext cx="426569" cy="31832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solidFill>
                <a:srgbClr val="FFFFFF"/>
              </a:solidFill>
            </a:endParaRPr>
          </a:p>
        </p:txBody>
      </p:sp>
    </p:spTree>
    <p:extLst>
      <p:ext uri="{BB962C8B-B14F-4D97-AF65-F5344CB8AC3E}">
        <p14:creationId xmlns:p14="http://schemas.microsoft.com/office/powerpoint/2010/main" val="822308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23" y="319657"/>
            <a:ext cx="11888093" cy="609398"/>
          </a:xfrm>
        </p:spPr>
        <p:txBody>
          <a:bodyPr/>
          <a:lstStyle/>
          <a:p>
            <a:r>
              <a:rPr lang="en-US" sz="4400" dirty="0">
                <a:solidFill>
                  <a:schemeClr val="tx1"/>
                </a:solidFill>
              </a:rPr>
              <a:t>Base </a:t>
            </a:r>
            <a:r>
              <a:rPr lang="en-US" sz="4400" dirty="0" smtClean="0">
                <a:solidFill>
                  <a:schemeClr val="tx1"/>
                </a:solidFill>
              </a:rPr>
              <a:t>Parallel Data Warehouse (PDW) components</a:t>
            </a:r>
            <a:endParaRPr lang="en-US" sz="4400" dirty="0">
              <a:solidFill>
                <a:schemeClr val="tx1"/>
              </a:solidFill>
            </a:endParaRPr>
          </a:p>
        </p:txBody>
      </p:sp>
      <p:sp>
        <p:nvSpPr>
          <p:cNvPr id="5" name="Subtitle 4"/>
          <p:cNvSpPr>
            <a:spLocks noGrp="1"/>
          </p:cNvSpPr>
          <p:nvPr>
            <p:ph type="subTitle" idx="1"/>
          </p:nvPr>
        </p:nvSpPr>
        <p:spPr/>
        <p:txBody>
          <a:bodyPr/>
          <a:lstStyle/>
          <a:p>
            <a:r>
              <a:rPr lang="nn-NO" dirty="0">
                <a:solidFill>
                  <a:schemeClr val="tx1"/>
                </a:solidFill>
              </a:rPr>
              <a:t>HP ConvergedSystem 300 for Microsoft Analytics </a:t>
            </a:r>
            <a:r>
              <a:rPr lang="nn-NO" dirty="0" smtClean="0">
                <a:solidFill>
                  <a:schemeClr val="tx1"/>
                </a:solidFill>
              </a:rPr>
              <a:t>Platform</a:t>
            </a:r>
            <a:endParaRPr lang="nn-NO" dirty="0">
              <a:solidFill>
                <a:schemeClr val="tx1"/>
              </a:solidFill>
            </a:endParaRPr>
          </a:p>
        </p:txBody>
      </p:sp>
      <p:pic>
        <p:nvPicPr>
          <p:cNvPr id="6"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370514" y="1593762"/>
            <a:ext cx="1550966" cy="463187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4098504" y="1593762"/>
            <a:ext cx="0" cy="457881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82356" y="2097473"/>
            <a:ext cx="0" cy="94285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216501" y="4495950"/>
            <a:ext cx="0" cy="157804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ounded Rectangular Callout 12"/>
          <p:cNvSpPr/>
          <p:nvPr/>
        </p:nvSpPr>
        <p:spPr>
          <a:xfrm>
            <a:off x="548722" y="1686061"/>
            <a:ext cx="2901590" cy="660676"/>
          </a:xfrm>
          <a:prstGeom prst="wedgeRoundRectCallout">
            <a:avLst>
              <a:gd name="adj1" fmla="val 84431"/>
              <a:gd name="adj2" fmla="val -2146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r>
              <a:rPr lang="en-US" sz="1200" dirty="0">
                <a:solidFill>
                  <a:srgbClr val="FFFFFF"/>
                </a:solidFill>
              </a:rPr>
              <a:t>InfiniBand (data network) and Ethernet (management network) connectivity</a:t>
            </a:r>
          </a:p>
        </p:txBody>
      </p:sp>
      <p:sp>
        <p:nvSpPr>
          <p:cNvPr id="14" name="Rounded Rectangular Callout 13"/>
          <p:cNvSpPr/>
          <p:nvPr/>
        </p:nvSpPr>
        <p:spPr>
          <a:xfrm>
            <a:off x="8256169" y="1411077"/>
            <a:ext cx="3219887" cy="686395"/>
          </a:xfrm>
          <a:prstGeom prst="wedgeRoundRectCallout">
            <a:avLst>
              <a:gd name="adj1" fmla="val -125060"/>
              <a:gd name="adj2" fmla="val 4055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r>
              <a:rPr lang="en-US" sz="1200" dirty="0">
                <a:solidFill>
                  <a:srgbClr val="FFFFFF"/>
                </a:solidFill>
              </a:rPr>
              <a:t>Virtualized control and management node; failover node for high availability (HA)</a:t>
            </a:r>
          </a:p>
        </p:txBody>
      </p:sp>
      <p:sp>
        <p:nvSpPr>
          <p:cNvPr id="15" name="Rounded Rectangular Callout 14"/>
          <p:cNvSpPr/>
          <p:nvPr/>
        </p:nvSpPr>
        <p:spPr>
          <a:xfrm>
            <a:off x="9032772" y="3733740"/>
            <a:ext cx="2154500" cy="556592"/>
          </a:xfrm>
          <a:prstGeom prst="wedgeRoundRectCallout">
            <a:avLst>
              <a:gd name="adj1" fmla="val -125594"/>
              <a:gd name="adj2" fmla="val 9030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r>
              <a:rPr lang="en-US" sz="1200" dirty="0">
                <a:solidFill>
                  <a:srgbClr val="FFFFFF"/>
                </a:solidFill>
              </a:rPr>
              <a:t>PDW: Massive parallel </a:t>
            </a:r>
            <a:br>
              <a:rPr lang="en-US" sz="1200" dirty="0">
                <a:solidFill>
                  <a:srgbClr val="FFFFFF"/>
                </a:solidFill>
              </a:rPr>
            </a:br>
            <a:r>
              <a:rPr lang="en-US" sz="1200" dirty="0">
                <a:solidFill>
                  <a:srgbClr val="FFFFFF"/>
                </a:solidFill>
              </a:rPr>
              <a:t>scale-out query processing</a:t>
            </a:r>
          </a:p>
        </p:txBody>
      </p:sp>
      <p:sp>
        <p:nvSpPr>
          <p:cNvPr id="19" name="Rectangle 18"/>
          <p:cNvSpPr/>
          <p:nvPr/>
        </p:nvSpPr>
        <p:spPr>
          <a:xfrm>
            <a:off x="4572839" y="5354351"/>
            <a:ext cx="1175100"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it-IT" sz="1100" b="1" dirty="0">
                <a:solidFill>
                  <a:srgbClr val="FFFFFF"/>
                </a:solidFill>
              </a:rPr>
              <a:t>PDW Region Base Scale Unit</a:t>
            </a:r>
            <a:endParaRPr lang="en-US" sz="1100" b="1" dirty="0">
              <a:solidFill>
                <a:srgbClr val="FFFFFF"/>
              </a:solidFill>
            </a:endParaRPr>
          </a:p>
        </p:txBody>
      </p:sp>
      <p:sp>
        <p:nvSpPr>
          <p:cNvPr id="20" name="Rectangle 19"/>
          <p:cNvSpPr/>
          <p:nvPr/>
        </p:nvSpPr>
        <p:spPr>
          <a:xfrm>
            <a:off x="4548418" y="2150915"/>
            <a:ext cx="1175100" cy="195822"/>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rPr>
              <a:t>Orchestration Server</a:t>
            </a:r>
          </a:p>
        </p:txBody>
      </p:sp>
      <p:pic>
        <p:nvPicPr>
          <p:cNvPr id="22" name="Picture 7"/>
          <p:cNvPicPr>
            <a:picLocks noChangeAspect="1" noChangeArrowheads="1"/>
          </p:cNvPicPr>
          <p:nvPr/>
        </p:nvPicPr>
        <p:blipFill rotWithShape="1">
          <a:blip r:embed="rId4">
            <a:extLst>
              <a:ext uri="{28A0092B-C50C-407E-A947-70E740481C1C}">
                <a14:useLocalDpi xmlns:a14="http://schemas.microsoft.com/office/drawing/2010/main"/>
              </a:ext>
            </a:extLst>
          </a:blip>
          <a:srcRect t="22905" b="48002"/>
          <a:stretch/>
        </p:blipFill>
        <p:spPr bwMode="auto">
          <a:xfrm>
            <a:off x="4421558" y="2679913"/>
            <a:ext cx="1372588" cy="133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rotWithShape="1">
          <a:blip r:embed="rId4">
            <a:extLst>
              <a:ext uri="{28A0092B-C50C-407E-A947-70E740481C1C}">
                <a14:useLocalDpi xmlns:a14="http://schemas.microsoft.com/office/drawing/2010/main"/>
              </a:ext>
            </a:extLst>
          </a:blip>
          <a:srcRect t="22905" b="48002"/>
          <a:stretch/>
        </p:blipFill>
        <p:spPr bwMode="auto">
          <a:xfrm>
            <a:off x="4423830" y="4017303"/>
            <a:ext cx="1372588" cy="133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rotWithShape="1">
          <a:blip r:embed="rId4">
            <a:extLst>
              <a:ext uri="{28A0092B-C50C-407E-A947-70E740481C1C}">
                <a14:useLocalDpi xmlns:a14="http://schemas.microsoft.com/office/drawing/2010/main"/>
              </a:ext>
            </a:extLst>
          </a:blip>
          <a:srcRect l="6780" t="33342" b="59594"/>
          <a:stretch/>
        </p:blipFill>
        <p:spPr bwMode="auto">
          <a:xfrm>
            <a:off x="4518194" y="2346739"/>
            <a:ext cx="1279522" cy="32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ontent Placeholder 2"/>
          <p:cNvSpPr>
            <a:spLocks noGrp="1"/>
          </p:cNvSpPr>
          <p:nvPr>
            <p:ph sz="quarter" idx="16"/>
          </p:nvPr>
        </p:nvSpPr>
        <p:spPr>
          <a:xfrm>
            <a:off x="468816" y="3405688"/>
            <a:ext cx="3426507" cy="2323713"/>
          </a:xfrm>
        </p:spPr>
        <p:txBody>
          <a:bodyPr/>
          <a:lstStyle/>
          <a:p>
            <a:pPr>
              <a:buFont typeface="Arial" panose="020B0604020202020204" pitchFamily="34" charset="0"/>
              <a:buChar char="•"/>
            </a:pPr>
            <a:r>
              <a:rPr lang="en-US" sz="1500" dirty="0">
                <a:solidFill>
                  <a:schemeClr val="tx1"/>
                </a:solidFill>
              </a:rPr>
              <a:t>APS Rack &amp; Network</a:t>
            </a:r>
          </a:p>
          <a:p>
            <a:pPr lvl="2">
              <a:buFont typeface="Arial" panose="020B0604020202020204" pitchFamily="34" charset="0"/>
              <a:buChar char="•"/>
            </a:pPr>
            <a:r>
              <a:rPr lang="en-US" sz="1400" dirty="0">
                <a:solidFill>
                  <a:schemeClr val="tx1"/>
                </a:solidFill>
              </a:rPr>
              <a:t>1 x HP 642 Shock Intelligent Series Rack </a:t>
            </a:r>
          </a:p>
          <a:p>
            <a:pPr lvl="2">
              <a:buFont typeface="Arial" panose="020B0604020202020204" pitchFamily="34" charset="0"/>
              <a:buChar char="•"/>
            </a:pPr>
            <a:r>
              <a:rPr lang="en-US" sz="1400" dirty="0">
                <a:solidFill>
                  <a:schemeClr val="tx1"/>
                </a:solidFill>
              </a:rPr>
              <a:t>2 x FDR InfiniBand</a:t>
            </a:r>
          </a:p>
          <a:p>
            <a:pPr lvl="2">
              <a:buFont typeface="Arial" panose="020B0604020202020204" pitchFamily="34" charset="0"/>
              <a:buChar char="•"/>
            </a:pPr>
            <a:r>
              <a:rPr lang="en-US" sz="1400" dirty="0">
                <a:solidFill>
                  <a:schemeClr val="tx1"/>
                </a:solidFill>
              </a:rPr>
              <a:t>2 x HP 5120 switches (2)</a:t>
            </a:r>
          </a:p>
          <a:p>
            <a:pPr lvl="2">
              <a:buFont typeface="Arial" panose="020B0604020202020204" pitchFamily="34" charset="0"/>
              <a:buChar char="•"/>
            </a:pPr>
            <a:r>
              <a:rPr lang="en-US" sz="1400" dirty="0">
                <a:solidFill>
                  <a:schemeClr val="tx1"/>
                </a:solidFill>
              </a:rPr>
              <a:t>2 x power distribution unit</a:t>
            </a:r>
          </a:p>
          <a:p>
            <a:pPr lvl="3">
              <a:buFont typeface="Arial" panose="020B0604020202020204" pitchFamily="34" charset="0"/>
              <a:buChar char="•"/>
            </a:pPr>
            <a:r>
              <a:rPr lang="en-US" sz="1200" dirty="0">
                <a:solidFill>
                  <a:schemeClr val="tx1"/>
                </a:solidFill>
              </a:rPr>
              <a:t>Choice of single-phase or multi-phase </a:t>
            </a:r>
            <a:br>
              <a:rPr lang="en-US" sz="1200" dirty="0">
                <a:solidFill>
                  <a:schemeClr val="tx1"/>
                </a:solidFill>
              </a:rPr>
            </a:br>
            <a:r>
              <a:rPr lang="en-US" sz="1200" dirty="0">
                <a:solidFill>
                  <a:schemeClr val="tx1"/>
                </a:solidFill>
              </a:rPr>
              <a:t>(priced separately)</a:t>
            </a:r>
          </a:p>
          <a:p>
            <a:pPr>
              <a:buFont typeface="Arial" panose="020B0604020202020204" pitchFamily="34" charset="0"/>
              <a:buChar char="•"/>
            </a:pPr>
            <a:endParaRPr lang="en-US" sz="1500" dirty="0">
              <a:solidFill>
                <a:schemeClr val="tx1"/>
              </a:solidFill>
            </a:endParaRPr>
          </a:p>
        </p:txBody>
      </p:sp>
      <p:sp>
        <p:nvSpPr>
          <p:cNvPr id="26" name="Content Placeholder 2"/>
          <p:cNvSpPr>
            <a:spLocks noGrp="1"/>
          </p:cNvSpPr>
          <p:nvPr>
            <p:ph sz="quarter" idx="16"/>
          </p:nvPr>
        </p:nvSpPr>
        <p:spPr>
          <a:xfrm>
            <a:off x="6346994" y="2248828"/>
            <a:ext cx="3426507" cy="1698927"/>
          </a:xfrm>
        </p:spPr>
        <p:txBody>
          <a:bodyPr/>
          <a:lstStyle/>
          <a:p>
            <a:pPr>
              <a:buFont typeface="Arial" panose="020B0604020202020204" pitchFamily="34" charset="0"/>
              <a:buChar char="•"/>
            </a:pPr>
            <a:r>
              <a:rPr lang="it-IT" sz="1500" dirty="0">
                <a:solidFill>
                  <a:schemeClr val="tx1"/>
                </a:solidFill>
              </a:rPr>
              <a:t>PDW Region Base Scale Unit (Control)</a:t>
            </a:r>
          </a:p>
          <a:p>
            <a:pPr lvl="2">
              <a:buFont typeface="Arial" panose="020B0604020202020204" pitchFamily="34" charset="0"/>
              <a:buChar char="•"/>
            </a:pPr>
            <a:r>
              <a:rPr lang="en-US" sz="1400" dirty="0">
                <a:solidFill>
                  <a:schemeClr val="tx1"/>
                </a:solidFill>
              </a:rPr>
              <a:t>1 x Orchestration Server (PDW)</a:t>
            </a:r>
          </a:p>
          <a:p>
            <a:pPr lvl="2">
              <a:buFont typeface="Arial" panose="020B0604020202020204" pitchFamily="34" charset="0"/>
              <a:buChar char="•"/>
            </a:pPr>
            <a:r>
              <a:rPr lang="en-US" sz="1400" dirty="0">
                <a:solidFill>
                  <a:schemeClr val="tx1"/>
                </a:solidFill>
              </a:rPr>
              <a:t>1 x Failover Server (PDW)</a:t>
            </a:r>
          </a:p>
          <a:p>
            <a:pPr lvl="2">
              <a:buFont typeface="Arial" panose="020B0604020202020204" pitchFamily="34" charset="0"/>
              <a:buChar char="•"/>
            </a:pPr>
            <a:r>
              <a:rPr lang="en-US" sz="1400" dirty="0">
                <a:solidFill>
                  <a:schemeClr val="tx1"/>
                </a:solidFill>
              </a:rPr>
              <a:t>1 x </a:t>
            </a:r>
            <a:r>
              <a:rPr lang="en-US" sz="1400" i="1" dirty="0">
                <a:solidFill>
                  <a:schemeClr val="tx1"/>
                </a:solidFill>
              </a:rPr>
              <a:t>Optional </a:t>
            </a:r>
            <a:r>
              <a:rPr lang="en-US" sz="1400" dirty="0">
                <a:solidFill>
                  <a:schemeClr val="tx1"/>
                </a:solidFill>
              </a:rPr>
              <a:t>Failover Server (PDW) </a:t>
            </a:r>
          </a:p>
        </p:txBody>
      </p:sp>
      <p:sp>
        <p:nvSpPr>
          <p:cNvPr id="29" name="Content Placeholder 2"/>
          <p:cNvSpPr>
            <a:spLocks noGrp="1"/>
          </p:cNvSpPr>
          <p:nvPr>
            <p:ph sz="quarter" idx="16"/>
          </p:nvPr>
        </p:nvSpPr>
        <p:spPr>
          <a:xfrm>
            <a:off x="8775242" y="4676339"/>
            <a:ext cx="3585553" cy="1531188"/>
          </a:xfrm>
        </p:spPr>
        <p:txBody>
          <a:bodyPr/>
          <a:lstStyle/>
          <a:p>
            <a:pPr>
              <a:buFont typeface="Arial" panose="020B0604020202020204" pitchFamily="34" charset="0"/>
              <a:buChar char="•"/>
            </a:pPr>
            <a:r>
              <a:rPr lang="it-IT" sz="1500" dirty="0">
                <a:solidFill>
                  <a:schemeClr val="tx1"/>
                </a:solidFill>
              </a:rPr>
              <a:t>PDW Region Base Scale Unit (Processing)</a:t>
            </a:r>
          </a:p>
          <a:p>
            <a:pPr lvl="2">
              <a:buFont typeface="Arial" panose="020B0604020202020204" pitchFamily="34" charset="0"/>
              <a:buChar char="•"/>
            </a:pPr>
            <a:r>
              <a:rPr lang="en-US" sz="1400" dirty="0">
                <a:solidFill>
                  <a:schemeClr val="tx1"/>
                </a:solidFill>
              </a:rPr>
              <a:t>2 x PDW Data Servers </a:t>
            </a:r>
            <a:r>
              <a:rPr lang="en-US" sz="1400" dirty="0" smtClean="0">
                <a:solidFill>
                  <a:schemeClr val="tx1"/>
                </a:solidFill>
              </a:rPr>
              <a:t>(DL360p)</a:t>
            </a:r>
            <a:endParaRPr lang="en-US" sz="1400" dirty="0">
              <a:solidFill>
                <a:schemeClr val="tx1"/>
              </a:solidFill>
            </a:endParaRPr>
          </a:p>
          <a:p>
            <a:pPr lvl="2">
              <a:buFont typeface="Arial" panose="020B0604020202020204" pitchFamily="34" charset="0"/>
              <a:buChar char="•"/>
            </a:pPr>
            <a:r>
              <a:rPr lang="en-US" sz="1400" dirty="0">
                <a:solidFill>
                  <a:schemeClr val="tx1"/>
                </a:solidFill>
              </a:rPr>
              <a:t>1 x DAS Storage </a:t>
            </a:r>
            <a:r>
              <a:rPr lang="en-US" sz="1400" dirty="0" smtClean="0">
                <a:solidFill>
                  <a:schemeClr val="tx1"/>
                </a:solidFill>
              </a:rPr>
              <a:t>Block (DS6000)</a:t>
            </a:r>
            <a:endParaRPr lang="en-US" sz="1400" dirty="0">
              <a:solidFill>
                <a:schemeClr val="tx1"/>
              </a:solidFill>
            </a:endParaRPr>
          </a:p>
          <a:p>
            <a:pPr lvl="3">
              <a:buFont typeface="Arial" panose="020B0604020202020204" pitchFamily="34" charset="0"/>
              <a:buChar char="•"/>
            </a:pPr>
            <a:r>
              <a:rPr lang="en-US" sz="1200" dirty="0">
                <a:solidFill>
                  <a:schemeClr val="tx1"/>
                </a:solidFill>
              </a:rPr>
              <a:t>1 TB, 2 TB, or 3 TB choice</a:t>
            </a:r>
          </a:p>
          <a:p>
            <a:pPr>
              <a:buFont typeface="Arial" panose="020B0604020202020204" pitchFamily="34" charset="0"/>
              <a:buChar char="•"/>
            </a:pPr>
            <a:endParaRPr lang="en-US" sz="1500" dirty="0">
              <a:solidFill>
                <a:schemeClr val="tx1"/>
              </a:solidFill>
            </a:endParaRPr>
          </a:p>
        </p:txBody>
      </p:sp>
      <p:sp>
        <p:nvSpPr>
          <p:cNvPr id="30" name="Freeform 112"/>
          <p:cNvSpPr>
            <a:spLocks/>
          </p:cNvSpPr>
          <p:nvPr/>
        </p:nvSpPr>
        <p:spPr bwMode="auto">
          <a:xfrm rot="10800000">
            <a:off x="4122644" y="3313074"/>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no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prstClr val="black"/>
              </a:solidFill>
              <a:latin typeface="HP Simplified"/>
            </a:endParaRPr>
          </a:p>
        </p:txBody>
      </p:sp>
      <p:sp>
        <p:nvSpPr>
          <p:cNvPr id="31" name="Freeform 112"/>
          <p:cNvSpPr>
            <a:spLocks/>
          </p:cNvSpPr>
          <p:nvPr/>
        </p:nvSpPr>
        <p:spPr bwMode="auto">
          <a:xfrm>
            <a:off x="5886289" y="2097472"/>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no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prstClr val="black"/>
              </a:solidFill>
              <a:latin typeface="HP Simplified"/>
            </a:endParaRPr>
          </a:p>
        </p:txBody>
      </p:sp>
      <p:sp>
        <p:nvSpPr>
          <p:cNvPr id="32" name="Freeform 112"/>
          <p:cNvSpPr>
            <a:spLocks/>
          </p:cNvSpPr>
          <p:nvPr/>
        </p:nvSpPr>
        <p:spPr bwMode="auto">
          <a:xfrm>
            <a:off x="5892767" y="5506388"/>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no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prstClr val="black"/>
              </a:solidFill>
              <a:latin typeface="HP Simplified"/>
            </a:endParaRPr>
          </a:p>
        </p:txBody>
      </p:sp>
      <p:sp>
        <p:nvSpPr>
          <p:cNvPr id="27" name="Rectangle 26"/>
          <p:cNvSpPr/>
          <p:nvPr/>
        </p:nvSpPr>
        <p:spPr>
          <a:xfrm>
            <a:off x="4514372" y="2360381"/>
            <a:ext cx="1273025" cy="97911"/>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rPr>
              <a:t>Failover Server</a:t>
            </a:r>
          </a:p>
        </p:txBody>
      </p:sp>
      <p:sp>
        <p:nvSpPr>
          <p:cNvPr id="28" name="Rectangle 27"/>
          <p:cNvSpPr/>
          <p:nvPr/>
        </p:nvSpPr>
        <p:spPr>
          <a:xfrm>
            <a:off x="4514372" y="2503854"/>
            <a:ext cx="1273025" cy="97911"/>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rPr>
              <a:t>Failover Server</a:t>
            </a:r>
          </a:p>
        </p:txBody>
      </p:sp>
      <p:grpSp>
        <p:nvGrpSpPr>
          <p:cNvPr id="33" name="Group 31"/>
          <p:cNvGrpSpPr/>
          <p:nvPr/>
        </p:nvGrpSpPr>
        <p:grpSpPr>
          <a:xfrm>
            <a:off x="6506269" y="4676338"/>
            <a:ext cx="1814811" cy="1397659"/>
            <a:chOff x="6926235" y="2762089"/>
            <a:chExt cx="2396806" cy="1834998"/>
          </a:xfrm>
        </p:grpSpPr>
        <p:pic>
          <p:nvPicPr>
            <p:cNvPr id="34"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26235" y="3290951"/>
              <a:ext cx="2396806" cy="13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3"/>
            <p:cNvGrpSpPr/>
            <p:nvPr/>
          </p:nvGrpSpPr>
          <p:grpSpPr>
            <a:xfrm>
              <a:off x="6926235" y="2762089"/>
              <a:ext cx="2396806" cy="512680"/>
              <a:chOff x="8988908" y="2917957"/>
              <a:chExt cx="2430663" cy="512680"/>
            </a:xfrm>
          </p:grpSpPr>
          <p:pic>
            <p:nvPicPr>
              <p:cNvPr id="36"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988908" y="3174297"/>
                <a:ext cx="2430663" cy="2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988908" y="2917957"/>
                <a:ext cx="2430663" cy="2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448769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PLUS integrated analysis with Hadoop-based HDInsight</a:t>
            </a:r>
            <a:endParaRPr lang="en-US" sz="4000" dirty="0">
              <a:solidFill>
                <a:schemeClr val="tx1"/>
              </a:solidFill>
            </a:endParaRPr>
          </a:p>
        </p:txBody>
      </p:sp>
      <p:sp>
        <p:nvSpPr>
          <p:cNvPr id="4" name="Content Placeholder 3"/>
          <p:cNvSpPr>
            <a:spLocks noGrp="1"/>
          </p:cNvSpPr>
          <p:nvPr>
            <p:ph sz="quarter" idx="4294967295"/>
          </p:nvPr>
        </p:nvSpPr>
        <p:spPr>
          <a:xfrm>
            <a:off x="6570365" y="1486217"/>
            <a:ext cx="5275262" cy="4862870"/>
          </a:xfrm>
        </p:spPr>
        <p:txBody>
          <a:bodyPr/>
          <a:lstStyle/>
          <a:p>
            <a:pPr lvl="1">
              <a:spcBef>
                <a:spcPts val="408"/>
              </a:spcBef>
              <a:spcAft>
                <a:spcPts val="816"/>
              </a:spcAft>
              <a:buFont typeface="Arial" panose="020B0604020202020204" pitchFamily="34" charset="0"/>
              <a:buChar char="•"/>
            </a:pPr>
            <a:r>
              <a:rPr lang="en-US" sz="2000" b="1" dirty="0">
                <a:solidFill>
                  <a:schemeClr val="accent1"/>
                </a:solidFill>
                <a:latin typeface="Segoe UI Light" panose="020B0502040204020203" pitchFamily="34" charset="0"/>
              </a:rPr>
              <a:t>Manage data of any size or type</a:t>
            </a:r>
          </a:p>
          <a:p>
            <a:pPr lvl="2">
              <a:spcBef>
                <a:spcPts val="408"/>
              </a:spcBef>
              <a:spcAft>
                <a:spcPts val="816"/>
              </a:spcAft>
              <a:buFont typeface="Arial" panose="020B0604020202020204" pitchFamily="34" charset="0"/>
              <a:buChar char="•"/>
            </a:pPr>
            <a:r>
              <a:rPr lang="en-US" sz="2000" dirty="0">
                <a:latin typeface="Segoe UI Light" panose="020B0502040204020203" pitchFamily="34" charset="0"/>
              </a:rPr>
              <a:t>Relational or non-relational</a:t>
            </a:r>
          </a:p>
          <a:p>
            <a:pPr lvl="1">
              <a:spcBef>
                <a:spcPts val="408"/>
              </a:spcBef>
              <a:spcAft>
                <a:spcPts val="816"/>
              </a:spcAft>
              <a:buFont typeface="Arial" panose="020B0604020202020204" pitchFamily="34" charset="0"/>
              <a:buChar char="•"/>
            </a:pPr>
            <a:r>
              <a:rPr lang="en-US" sz="2000" b="1" dirty="0">
                <a:solidFill>
                  <a:schemeClr val="accent1"/>
                </a:solidFill>
                <a:latin typeface="Segoe UI Light" panose="020B0502040204020203" pitchFamily="34" charset="0"/>
              </a:rPr>
              <a:t>Perform more complex analysis faster</a:t>
            </a:r>
          </a:p>
          <a:p>
            <a:pPr lvl="2">
              <a:spcBef>
                <a:spcPts val="408"/>
              </a:spcBef>
              <a:spcAft>
                <a:spcPts val="816"/>
              </a:spcAft>
              <a:buFont typeface="Arial" panose="020B0604020202020204" pitchFamily="34" charset="0"/>
              <a:buChar char="•"/>
            </a:pPr>
            <a:r>
              <a:rPr lang="en-US" sz="2000" dirty="0">
                <a:latin typeface="Segoe UI Light" panose="020B0502040204020203" pitchFamily="34" charset="0"/>
              </a:rPr>
              <a:t>SQL Server PDW’s PolyBase</a:t>
            </a:r>
          </a:p>
          <a:p>
            <a:pPr lvl="2">
              <a:spcBef>
                <a:spcPts val="408"/>
              </a:spcBef>
              <a:spcAft>
                <a:spcPts val="816"/>
              </a:spcAft>
              <a:buFont typeface="Arial" panose="020B0604020202020204" pitchFamily="34" charset="0"/>
              <a:buChar char="•"/>
            </a:pPr>
            <a:r>
              <a:rPr lang="en-US" sz="2000" dirty="0">
                <a:latin typeface="Segoe UI Light" panose="020B0502040204020203" pitchFamily="34" charset="0"/>
              </a:rPr>
              <a:t>One appliance for integrated analysis of HDInsight non-relational and SQL Server PDW relational data</a:t>
            </a:r>
          </a:p>
          <a:p>
            <a:pPr lvl="1">
              <a:spcBef>
                <a:spcPts val="408"/>
              </a:spcBef>
              <a:spcAft>
                <a:spcPts val="816"/>
              </a:spcAft>
              <a:buFont typeface="Arial" panose="020B0604020202020204" pitchFamily="34" charset="0"/>
              <a:buChar char="•"/>
            </a:pPr>
            <a:r>
              <a:rPr lang="en-US" sz="2000" b="1" dirty="0" smtClean="0">
                <a:solidFill>
                  <a:schemeClr val="accent1"/>
                </a:solidFill>
                <a:latin typeface="Segoe UI Light" panose="020B0502040204020203" pitchFamily="34" charset="0"/>
              </a:rPr>
              <a:t>100% </a:t>
            </a:r>
            <a:r>
              <a:rPr lang="en-US" sz="2000" b="1" dirty="0">
                <a:solidFill>
                  <a:schemeClr val="accent1"/>
                </a:solidFill>
                <a:latin typeface="Segoe UI Light" panose="020B0502040204020203" pitchFamily="34" charset="0"/>
              </a:rPr>
              <a:t>Apache Hadoop-based data platform</a:t>
            </a:r>
          </a:p>
          <a:p>
            <a:pPr lvl="1">
              <a:spcBef>
                <a:spcPts val="408"/>
              </a:spcBef>
              <a:spcAft>
                <a:spcPts val="816"/>
              </a:spcAft>
              <a:buFont typeface="Arial" panose="020B0604020202020204" pitchFamily="34" charset="0"/>
              <a:buChar char="•"/>
            </a:pPr>
            <a:r>
              <a:rPr lang="en-US" sz="2000" b="1" dirty="0">
                <a:solidFill>
                  <a:schemeClr val="accent1"/>
                </a:solidFill>
                <a:latin typeface="Segoe UI Light" panose="020B0502040204020203" pitchFamily="34" charset="0"/>
              </a:rPr>
              <a:t>Scale quickly and easily</a:t>
            </a:r>
          </a:p>
          <a:p>
            <a:pPr lvl="2">
              <a:spcBef>
                <a:spcPts val="408"/>
              </a:spcBef>
              <a:spcAft>
                <a:spcPts val="816"/>
              </a:spcAft>
              <a:buFont typeface="Arial" panose="020B0604020202020204" pitchFamily="34" charset="0"/>
              <a:buChar char="•"/>
            </a:pPr>
            <a:r>
              <a:rPr lang="en-US" sz="2000" dirty="0">
                <a:latin typeface="Segoe UI Light" panose="020B0502040204020203" pitchFamily="34" charset="0"/>
              </a:rPr>
              <a:t>Add up to 3 x </a:t>
            </a:r>
            <a:r>
              <a:rPr lang="it-IT" sz="2000" dirty="0" smtClean="0">
                <a:latin typeface="Segoe UI Light" panose="020B0502040204020203" pitchFamily="34" charset="0"/>
              </a:rPr>
              <a:t>HDI Data Scale </a:t>
            </a:r>
            <a:r>
              <a:rPr lang="it-IT" sz="2000" dirty="0">
                <a:latin typeface="Segoe UI Light" panose="020B0502040204020203" pitchFamily="34" charset="0"/>
              </a:rPr>
              <a:t>Unit</a:t>
            </a:r>
            <a:r>
              <a:rPr lang="en-US" sz="2000" dirty="0">
                <a:latin typeface="Segoe UI Light" panose="020B0502040204020203" pitchFamily="34" charset="0"/>
              </a:rPr>
              <a:t>s and </a:t>
            </a:r>
            <a:br>
              <a:rPr lang="en-US" sz="2000" dirty="0">
                <a:latin typeface="Segoe UI Light" panose="020B0502040204020203" pitchFamily="34" charset="0"/>
              </a:rPr>
            </a:br>
            <a:r>
              <a:rPr lang="en-US" sz="2000" dirty="0">
                <a:latin typeface="Segoe UI Light" panose="020B0502040204020203" pitchFamily="34" charset="0"/>
              </a:rPr>
              <a:t>1 x </a:t>
            </a:r>
            <a:r>
              <a:rPr lang="en-US" sz="2000" dirty="0" smtClean="0">
                <a:latin typeface="Segoe UI Light" panose="020B0502040204020203" pitchFamily="34" charset="0"/>
              </a:rPr>
              <a:t>HDI Failover </a:t>
            </a:r>
            <a:r>
              <a:rPr lang="en-US" sz="2000" dirty="0">
                <a:latin typeface="Segoe UI Light" panose="020B0502040204020203" pitchFamily="34" charset="0"/>
              </a:rPr>
              <a:t>Server </a:t>
            </a:r>
            <a:r>
              <a:rPr lang="en-US" sz="2000" dirty="0" smtClean="0">
                <a:latin typeface="Segoe UI Light" panose="020B0502040204020203" pitchFamily="34" charset="0"/>
              </a:rPr>
              <a:t>per </a:t>
            </a:r>
            <a:r>
              <a:rPr lang="en-US" sz="2000" dirty="0">
                <a:latin typeface="Segoe UI Light" panose="020B0502040204020203" pitchFamily="34" charset="0"/>
              </a:rPr>
              <a:t>rack </a:t>
            </a:r>
          </a:p>
        </p:txBody>
      </p:sp>
      <p:sp>
        <p:nvSpPr>
          <p:cNvPr id="25" name="Content Placeholder 5"/>
          <p:cNvSpPr>
            <a:spLocks noGrp="1"/>
          </p:cNvSpPr>
          <p:nvPr>
            <p:ph sz="quarter" idx="4294967295"/>
          </p:nvPr>
        </p:nvSpPr>
        <p:spPr>
          <a:xfrm>
            <a:off x="2396054" y="2042118"/>
            <a:ext cx="4326239" cy="1311128"/>
          </a:xfrm>
        </p:spPr>
        <p:txBody>
          <a:bodyPr/>
          <a:lstStyle/>
          <a:p>
            <a:pPr>
              <a:buFont typeface="Arial" panose="020B0604020202020204" pitchFamily="34" charset="0"/>
              <a:buChar char="•"/>
            </a:pPr>
            <a:r>
              <a:rPr lang="en-US" sz="1900" dirty="0">
                <a:solidFill>
                  <a:schemeClr val="tx1"/>
                </a:solidFill>
                <a:latin typeface="Segoe UI Light" panose="020B0502040204020203" pitchFamily="34" charset="0"/>
              </a:rPr>
              <a:t>HDI Region Base Scale </a:t>
            </a:r>
            <a:r>
              <a:rPr lang="en-US" sz="1900" dirty="0" smtClean="0">
                <a:solidFill>
                  <a:schemeClr val="tx1"/>
                </a:solidFill>
                <a:latin typeface="Segoe UI Light" panose="020B0502040204020203" pitchFamily="34" charset="0"/>
              </a:rPr>
              <a:t>Unit (</a:t>
            </a:r>
            <a:r>
              <a:rPr lang="en-US" sz="1900" dirty="0">
                <a:solidFill>
                  <a:schemeClr val="tx1"/>
                </a:solidFill>
                <a:latin typeface="Segoe UI Light" panose="020B0502040204020203" pitchFamily="34" charset="0"/>
              </a:rPr>
              <a:t>Control)</a:t>
            </a:r>
          </a:p>
          <a:p>
            <a:pPr lvl="2">
              <a:buFont typeface="Arial" panose="020B0604020202020204" pitchFamily="34" charset="0"/>
              <a:buChar char="•"/>
            </a:pPr>
            <a:r>
              <a:rPr lang="en-US" sz="1600" dirty="0">
                <a:solidFill>
                  <a:schemeClr val="tx1"/>
                </a:solidFill>
                <a:latin typeface="Segoe UI Light" panose="020B0502040204020203" pitchFamily="34" charset="0"/>
              </a:rPr>
              <a:t>1 x Orchestration Server (HDInsight)</a:t>
            </a:r>
          </a:p>
          <a:p>
            <a:pPr lvl="2">
              <a:buFont typeface="Arial" panose="020B0604020202020204" pitchFamily="34" charset="0"/>
              <a:buChar char="•"/>
            </a:pPr>
            <a:r>
              <a:rPr lang="en-US" sz="1600" dirty="0">
                <a:solidFill>
                  <a:schemeClr val="tx1"/>
                </a:solidFill>
                <a:latin typeface="Segoe UI Light" panose="020B0502040204020203" pitchFamily="34" charset="0"/>
              </a:rPr>
              <a:t>1 x Failover Server (HDInsight) </a:t>
            </a:r>
          </a:p>
          <a:p>
            <a:pPr>
              <a:buFont typeface="Arial" panose="020B0604020202020204" pitchFamily="34" charset="0"/>
              <a:buChar char="•"/>
            </a:pPr>
            <a:endParaRPr lang="en-US" sz="1900" dirty="0">
              <a:solidFill>
                <a:schemeClr val="tx1"/>
              </a:solidFill>
              <a:latin typeface="Segoe UI Light" panose="020B0502040204020203" pitchFamily="34" charset="0"/>
            </a:endParaRPr>
          </a:p>
        </p:txBody>
      </p:sp>
      <p:pic>
        <p:nvPicPr>
          <p:cNvPr id="7"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9160" y="1536636"/>
            <a:ext cx="1661484" cy="4961928"/>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6"/>
          <p:cNvSpPr>
            <a:spLocks/>
          </p:cNvSpPr>
          <p:nvPr/>
        </p:nvSpPr>
        <p:spPr bwMode="auto">
          <a:xfrm>
            <a:off x="4000374" y="5186727"/>
            <a:ext cx="7544" cy="10239"/>
          </a:xfrm>
          <a:custGeom>
            <a:avLst/>
            <a:gdLst>
              <a:gd name="T0" fmla="*/ 2 w 6"/>
              <a:gd name="T1" fmla="*/ 8 h 8"/>
              <a:gd name="T2" fmla="*/ 1 w 6"/>
              <a:gd name="T3" fmla="*/ 2 h 8"/>
              <a:gd name="T4" fmla="*/ 6 w 6"/>
              <a:gd name="T5" fmla="*/ 4 h 8"/>
              <a:gd name="T6" fmla="*/ 2 w 6"/>
              <a:gd name="T7" fmla="*/ 8 h 8"/>
            </a:gdLst>
            <a:ahLst/>
            <a:cxnLst>
              <a:cxn ang="0">
                <a:pos x="T0" y="T1"/>
              </a:cxn>
              <a:cxn ang="0">
                <a:pos x="T2" y="T3"/>
              </a:cxn>
              <a:cxn ang="0">
                <a:pos x="T4" y="T5"/>
              </a:cxn>
              <a:cxn ang="0">
                <a:pos x="T6" y="T7"/>
              </a:cxn>
            </a:cxnLst>
            <a:rect l="0" t="0" r="r" b="b"/>
            <a:pathLst>
              <a:path w="6" h="8">
                <a:moveTo>
                  <a:pt x="2" y="8"/>
                </a:moveTo>
                <a:cubicBezTo>
                  <a:pt x="2" y="6"/>
                  <a:pt x="0" y="3"/>
                  <a:pt x="1" y="2"/>
                </a:cubicBezTo>
                <a:cubicBezTo>
                  <a:pt x="3" y="0"/>
                  <a:pt x="5" y="2"/>
                  <a:pt x="6" y="4"/>
                </a:cubicBezTo>
                <a:cubicBezTo>
                  <a:pt x="5" y="5"/>
                  <a:pt x="4" y="7"/>
                  <a:pt x="2"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58" tIns="62179" rIns="124358" bIns="62179" numCol="1" anchor="t" anchorCtr="0" compatLnSpc="1">
            <a:prstTxWarp prst="textNoShape">
              <a:avLst/>
            </a:prstTxWarp>
          </a:bodyPr>
          <a:lstStyle/>
          <a:p>
            <a:endParaRPr lang="en-US" dirty="0">
              <a:solidFill>
                <a:srgbClr val="FFFFFF"/>
              </a:solidFill>
            </a:endParaRPr>
          </a:p>
        </p:txBody>
      </p:sp>
      <p:sp>
        <p:nvSpPr>
          <p:cNvPr id="16" name="Freeform 7"/>
          <p:cNvSpPr>
            <a:spLocks/>
          </p:cNvSpPr>
          <p:nvPr/>
        </p:nvSpPr>
        <p:spPr bwMode="auto">
          <a:xfrm>
            <a:off x="4340940" y="4626303"/>
            <a:ext cx="3771" cy="4311"/>
          </a:xfrm>
          <a:custGeom>
            <a:avLst/>
            <a:gdLst>
              <a:gd name="T0" fmla="*/ 3 w 3"/>
              <a:gd name="T1" fmla="*/ 0 h 3"/>
              <a:gd name="T2" fmla="*/ 3 w 3"/>
              <a:gd name="T3" fmla="*/ 3 h 3"/>
              <a:gd name="T4" fmla="*/ 0 w 3"/>
              <a:gd name="T5" fmla="*/ 2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3" y="2"/>
                  <a:pt x="3" y="3"/>
                </a:cubicBezTo>
                <a:cubicBezTo>
                  <a:pt x="2" y="3"/>
                  <a:pt x="1" y="3"/>
                  <a:pt x="0" y="2"/>
                </a:cubicBezTo>
                <a:cubicBezTo>
                  <a:pt x="1" y="1"/>
                  <a:pt x="2" y="1"/>
                  <a:pt x="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58" tIns="62179" rIns="124358" bIns="62179" numCol="1" anchor="t" anchorCtr="0" compatLnSpc="1">
            <a:prstTxWarp prst="textNoShape">
              <a:avLst/>
            </a:prstTxWarp>
          </a:bodyPr>
          <a:lstStyle/>
          <a:p>
            <a:endParaRPr lang="en-US" dirty="0">
              <a:solidFill>
                <a:srgbClr val="FFFFFF"/>
              </a:solidFill>
            </a:endParaRPr>
          </a:p>
        </p:txBody>
      </p:sp>
      <p:sp>
        <p:nvSpPr>
          <p:cNvPr id="17" name="Freeform 8"/>
          <p:cNvSpPr>
            <a:spLocks/>
          </p:cNvSpPr>
          <p:nvPr/>
        </p:nvSpPr>
        <p:spPr bwMode="auto">
          <a:xfrm>
            <a:off x="3463121" y="4646781"/>
            <a:ext cx="3771" cy="5389"/>
          </a:xfrm>
          <a:custGeom>
            <a:avLst/>
            <a:gdLst>
              <a:gd name="T0" fmla="*/ 0 w 3"/>
              <a:gd name="T1" fmla="*/ 1 h 4"/>
              <a:gd name="T2" fmla="*/ 2 w 3"/>
              <a:gd name="T3" fmla="*/ 0 h 4"/>
              <a:gd name="T4" fmla="*/ 3 w 3"/>
              <a:gd name="T5" fmla="*/ 4 h 4"/>
              <a:gd name="T6" fmla="*/ 0 w 3"/>
              <a:gd name="T7" fmla="*/ 1 h 4"/>
            </a:gdLst>
            <a:ahLst/>
            <a:cxnLst>
              <a:cxn ang="0">
                <a:pos x="T0" y="T1"/>
              </a:cxn>
              <a:cxn ang="0">
                <a:pos x="T2" y="T3"/>
              </a:cxn>
              <a:cxn ang="0">
                <a:pos x="T4" y="T5"/>
              </a:cxn>
              <a:cxn ang="0">
                <a:pos x="T6" y="T7"/>
              </a:cxn>
            </a:cxnLst>
            <a:rect l="0" t="0" r="r" b="b"/>
            <a:pathLst>
              <a:path w="3" h="4">
                <a:moveTo>
                  <a:pt x="0" y="1"/>
                </a:moveTo>
                <a:cubicBezTo>
                  <a:pt x="1" y="1"/>
                  <a:pt x="1" y="0"/>
                  <a:pt x="2" y="0"/>
                </a:cubicBezTo>
                <a:cubicBezTo>
                  <a:pt x="3" y="1"/>
                  <a:pt x="3" y="3"/>
                  <a:pt x="3" y="4"/>
                </a:cubicBezTo>
                <a:cubicBezTo>
                  <a:pt x="2" y="3"/>
                  <a:pt x="1" y="2"/>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58" tIns="62179" rIns="124358" bIns="62179" numCol="1" anchor="t" anchorCtr="0" compatLnSpc="1">
            <a:prstTxWarp prst="textNoShape">
              <a:avLst/>
            </a:prstTxWarp>
          </a:bodyPr>
          <a:lstStyle/>
          <a:p>
            <a:endParaRPr lang="en-US" dirty="0">
              <a:solidFill>
                <a:srgbClr val="FFFFFF"/>
              </a:solidFill>
            </a:endParaRPr>
          </a:p>
        </p:txBody>
      </p:sp>
      <p:sp>
        <p:nvSpPr>
          <p:cNvPr id="18" name="Freeform 10"/>
          <p:cNvSpPr>
            <a:spLocks/>
          </p:cNvSpPr>
          <p:nvPr/>
        </p:nvSpPr>
        <p:spPr bwMode="auto">
          <a:xfrm>
            <a:off x="4029473" y="4796585"/>
            <a:ext cx="14010" cy="16166"/>
          </a:xfrm>
          <a:custGeom>
            <a:avLst/>
            <a:gdLst>
              <a:gd name="T0" fmla="*/ 11 w 11"/>
              <a:gd name="T1" fmla="*/ 3 h 13"/>
              <a:gd name="T2" fmla="*/ 3 w 11"/>
              <a:gd name="T3" fmla="*/ 9 h 13"/>
              <a:gd name="T4" fmla="*/ 7 w 11"/>
              <a:gd name="T5" fmla="*/ 0 h 13"/>
              <a:gd name="T6" fmla="*/ 11 w 11"/>
              <a:gd name="T7" fmla="*/ 3 h 13"/>
            </a:gdLst>
            <a:ahLst/>
            <a:cxnLst>
              <a:cxn ang="0">
                <a:pos x="T0" y="T1"/>
              </a:cxn>
              <a:cxn ang="0">
                <a:pos x="T2" y="T3"/>
              </a:cxn>
              <a:cxn ang="0">
                <a:pos x="T4" y="T5"/>
              </a:cxn>
              <a:cxn ang="0">
                <a:pos x="T6" y="T7"/>
              </a:cxn>
            </a:cxnLst>
            <a:rect l="0" t="0" r="r" b="b"/>
            <a:pathLst>
              <a:path w="11" h="13">
                <a:moveTo>
                  <a:pt x="11" y="3"/>
                </a:moveTo>
                <a:cubicBezTo>
                  <a:pt x="9" y="6"/>
                  <a:pt x="8" y="13"/>
                  <a:pt x="3" y="9"/>
                </a:cubicBezTo>
                <a:cubicBezTo>
                  <a:pt x="0" y="7"/>
                  <a:pt x="4" y="2"/>
                  <a:pt x="7" y="0"/>
                </a:cubicBezTo>
                <a:cubicBezTo>
                  <a:pt x="8" y="1"/>
                  <a:pt x="10" y="2"/>
                  <a:pt x="11" y="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58" tIns="62179" rIns="124358" bIns="62179" numCol="1" anchor="t" anchorCtr="0" compatLnSpc="1">
            <a:prstTxWarp prst="textNoShape">
              <a:avLst/>
            </a:prstTxWarp>
          </a:bodyPr>
          <a:lstStyle/>
          <a:p>
            <a:endParaRPr lang="en-US" dirty="0">
              <a:solidFill>
                <a:srgbClr val="FFFFFF"/>
              </a:solidFill>
            </a:endParaRPr>
          </a:p>
        </p:txBody>
      </p:sp>
      <p:cxnSp>
        <p:nvCxnSpPr>
          <p:cNvPr id="24" name="Straight Connector 23"/>
          <p:cNvCxnSpPr/>
          <p:nvPr/>
        </p:nvCxnSpPr>
        <p:spPr>
          <a:xfrm>
            <a:off x="2320497" y="1536637"/>
            <a:ext cx="0" cy="1471219"/>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320497" y="3418853"/>
            <a:ext cx="1" cy="258099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11909" y="2350749"/>
            <a:ext cx="1277980" cy="212966"/>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rPr>
              <a:t>Orchestration Server</a:t>
            </a:r>
          </a:p>
        </p:txBody>
      </p:sp>
      <p:sp>
        <p:nvSpPr>
          <p:cNvPr id="29" name="Rectangle 28"/>
          <p:cNvSpPr/>
          <p:nvPr/>
        </p:nvSpPr>
        <p:spPr>
          <a:xfrm>
            <a:off x="560912" y="5446720"/>
            <a:ext cx="1277980" cy="782651"/>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it-IT" sz="1100" b="1" dirty="0">
                <a:solidFill>
                  <a:srgbClr val="FFFFFF"/>
                </a:solidFill>
              </a:rPr>
              <a:t>PDW Region Base Scale Unit</a:t>
            </a:r>
            <a:endParaRPr lang="en-US" sz="1100" b="1" dirty="0">
              <a:solidFill>
                <a:srgbClr val="FFFFFF"/>
              </a:solidFill>
            </a:endParaRPr>
          </a:p>
        </p:txBody>
      </p:sp>
      <p:sp>
        <p:nvSpPr>
          <p:cNvPr id="30" name="Rectangle 29"/>
          <p:cNvSpPr/>
          <p:nvPr/>
        </p:nvSpPr>
        <p:spPr>
          <a:xfrm>
            <a:off x="511909" y="2153262"/>
            <a:ext cx="1277980" cy="212966"/>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rPr>
              <a:t>Orchestration Server</a:t>
            </a:r>
          </a:p>
        </p:txBody>
      </p:sp>
      <p:sp>
        <p:nvSpPr>
          <p:cNvPr id="31" name="Rectangle 30"/>
          <p:cNvSpPr/>
          <p:nvPr/>
        </p:nvSpPr>
        <p:spPr>
          <a:xfrm>
            <a:off x="511909" y="4675712"/>
            <a:ext cx="1277980" cy="782651"/>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100" b="1" dirty="0">
                <a:solidFill>
                  <a:srgbClr val="FFFFFF"/>
                </a:solidFill>
              </a:rPr>
              <a:t>HDI Region </a:t>
            </a:r>
            <a:br>
              <a:rPr lang="en-US" sz="1100" b="1" dirty="0">
                <a:solidFill>
                  <a:srgbClr val="FFFFFF"/>
                </a:solidFill>
              </a:rPr>
            </a:br>
            <a:r>
              <a:rPr lang="en-US" sz="1100" b="1" dirty="0">
                <a:solidFill>
                  <a:srgbClr val="FFFFFF"/>
                </a:solidFill>
              </a:rPr>
              <a:t>Base Scale Unit</a:t>
            </a:r>
          </a:p>
        </p:txBody>
      </p:sp>
      <p:sp>
        <p:nvSpPr>
          <p:cNvPr id="36" name="Content Placeholder 5"/>
          <p:cNvSpPr txBox="1">
            <a:spLocks/>
          </p:cNvSpPr>
          <p:nvPr/>
        </p:nvSpPr>
        <p:spPr bwMode="black">
          <a:xfrm>
            <a:off x="2396054" y="5369470"/>
            <a:ext cx="4089236" cy="1363173"/>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it-IT" sz="1600" dirty="0">
                <a:solidFill>
                  <a:srgbClr val="FFFFFF"/>
                </a:solidFill>
                <a:latin typeface="Segoe UI Light" panose="020B0502040204020203" pitchFamily="34" charset="0"/>
              </a:rPr>
              <a:t>HDI Region Base Scale Unit </a:t>
            </a:r>
            <a:br>
              <a:rPr lang="it-IT" sz="1600" dirty="0">
                <a:solidFill>
                  <a:srgbClr val="FFFFFF"/>
                </a:solidFill>
                <a:latin typeface="Segoe UI Light" panose="020B0502040204020203" pitchFamily="34" charset="0"/>
              </a:rPr>
            </a:br>
            <a:r>
              <a:rPr lang="it-IT" sz="1600" dirty="0">
                <a:solidFill>
                  <a:srgbClr val="FFFFFF"/>
                </a:solidFill>
                <a:latin typeface="Segoe UI Light" panose="020B0502040204020203" pitchFamily="34" charset="0"/>
              </a:rPr>
              <a:t>(Processing)</a:t>
            </a:r>
          </a:p>
          <a:p>
            <a:pPr lvl="2"/>
            <a:r>
              <a:rPr lang="sv-SE" sz="1600" dirty="0">
                <a:solidFill>
                  <a:srgbClr val="FFFFFF"/>
                </a:solidFill>
                <a:latin typeface="Segoe UI Light" panose="020B0502040204020203" pitchFamily="34" charset="0"/>
              </a:rPr>
              <a:t>2 x HDI Data Servers </a:t>
            </a:r>
          </a:p>
          <a:p>
            <a:pPr lvl="2"/>
            <a:r>
              <a:rPr lang="sv-SE" sz="1600" dirty="0">
                <a:solidFill>
                  <a:srgbClr val="FFFFFF"/>
                </a:solidFill>
                <a:latin typeface="Segoe UI Light" panose="020B0502040204020203" pitchFamily="34" charset="0"/>
              </a:rPr>
              <a:t>1 x DAS Storage Block</a:t>
            </a:r>
          </a:p>
          <a:p>
            <a:pPr lvl="3"/>
            <a:r>
              <a:rPr sz="1600" dirty="0">
                <a:solidFill>
                  <a:srgbClr val="FFFFFF"/>
                </a:solidFill>
                <a:latin typeface="Segoe UI Light" panose="020B0502040204020203" pitchFamily="34" charset="0"/>
              </a:rPr>
              <a:t>1 TB, 2 TB, or 3 TB choice</a:t>
            </a:r>
          </a:p>
        </p:txBody>
      </p:sp>
      <p:sp>
        <p:nvSpPr>
          <p:cNvPr id="22" name="Freeform 112"/>
          <p:cNvSpPr>
            <a:spLocks/>
          </p:cNvSpPr>
          <p:nvPr/>
        </p:nvSpPr>
        <p:spPr bwMode="auto">
          <a:xfrm>
            <a:off x="2003550" y="2319994"/>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solidFill>
              <a:schemeClr val="tx1"/>
            </a:solid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prstClr val="black"/>
              </a:solidFill>
              <a:latin typeface="HP Simplified"/>
            </a:endParaRPr>
          </a:p>
        </p:txBody>
      </p:sp>
      <p:sp>
        <p:nvSpPr>
          <p:cNvPr id="23" name="Freeform 112"/>
          <p:cNvSpPr>
            <a:spLocks/>
          </p:cNvSpPr>
          <p:nvPr/>
        </p:nvSpPr>
        <p:spPr bwMode="auto">
          <a:xfrm>
            <a:off x="2003550" y="4786247"/>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solidFill>
              <a:schemeClr val="tx1"/>
            </a:solid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prstClr val="black"/>
              </a:solidFill>
              <a:latin typeface="HP Simplified"/>
            </a:endParaRPr>
          </a:p>
        </p:txBody>
      </p:sp>
      <p:grpSp>
        <p:nvGrpSpPr>
          <p:cNvPr id="21" name="Group 31"/>
          <p:cNvGrpSpPr/>
          <p:nvPr/>
        </p:nvGrpSpPr>
        <p:grpSpPr>
          <a:xfrm>
            <a:off x="2761853" y="3425254"/>
            <a:ext cx="2592288" cy="1815043"/>
            <a:chOff x="6926235" y="2762089"/>
            <a:chExt cx="2396806" cy="1834998"/>
          </a:xfrm>
        </p:grpSpPr>
        <p:pic>
          <p:nvPicPr>
            <p:cNvPr id="2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26235" y="3290951"/>
              <a:ext cx="2396806" cy="13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6926235" y="2762089"/>
              <a:ext cx="2396806" cy="512680"/>
              <a:chOff x="8988908" y="2917957"/>
              <a:chExt cx="2430663" cy="512680"/>
            </a:xfrm>
          </p:grpSpPr>
          <p:pic>
            <p:nvPicPr>
              <p:cNvPr id="35"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988908" y="3174297"/>
                <a:ext cx="2430663" cy="2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988908" y="2917957"/>
                <a:ext cx="2430663" cy="2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97857" y="1646388"/>
            <a:ext cx="2520280" cy="26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4951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3634" y="1620380"/>
            <a:ext cx="1510441" cy="4764587"/>
          </a:xfrm>
          <a:prstGeom prst="rect">
            <a:avLst/>
          </a:prstGeom>
        </p:spPr>
      </p:pic>
      <p:sp>
        <p:nvSpPr>
          <p:cNvPr id="5" name="Subtitle 4"/>
          <p:cNvSpPr>
            <a:spLocks noGrp="1"/>
          </p:cNvSpPr>
          <p:nvPr>
            <p:ph type="subTitle" idx="1"/>
          </p:nvPr>
        </p:nvSpPr>
        <p:spPr>
          <a:xfrm>
            <a:off x="450852" y="688950"/>
            <a:ext cx="11506330" cy="648704"/>
          </a:xfrm>
        </p:spPr>
        <p:txBody>
          <a:bodyPr/>
          <a:lstStyle/>
          <a:p>
            <a:r>
              <a:rPr lang="en-US" dirty="0">
                <a:solidFill>
                  <a:schemeClr val="tx1"/>
                </a:solidFill>
              </a:rPr>
              <a:t>Increase capacity and/or functionality </a:t>
            </a:r>
            <a:r>
              <a:rPr lang="en-US" dirty="0" smtClean="0">
                <a:solidFill>
                  <a:schemeClr val="tx1"/>
                </a:solidFill>
              </a:rPr>
              <a:t>quickly with </a:t>
            </a:r>
            <a:r>
              <a:rPr lang="en-US" dirty="0">
                <a:solidFill>
                  <a:schemeClr val="tx1"/>
                </a:solidFill>
              </a:rPr>
              <a:t>minimal </a:t>
            </a:r>
            <a:r>
              <a:rPr lang="en-US" dirty="0" smtClean="0">
                <a:solidFill>
                  <a:schemeClr val="tx1"/>
                </a:solidFill>
              </a:rPr>
              <a:t>downtime</a:t>
            </a:r>
            <a:endParaRPr lang="en-US" dirty="0">
              <a:solidFill>
                <a:schemeClr val="tx1"/>
              </a:solidFill>
            </a:endParaRPr>
          </a:p>
        </p:txBody>
      </p:sp>
      <p:sp>
        <p:nvSpPr>
          <p:cNvPr id="2" name="Title 1"/>
          <p:cNvSpPr>
            <a:spLocks noGrp="1"/>
          </p:cNvSpPr>
          <p:nvPr>
            <p:ph type="title"/>
          </p:nvPr>
        </p:nvSpPr>
        <p:spPr>
          <a:xfrm>
            <a:off x="450852" y="112886"/>
            <a:ext cx="11506330" cy="585953"/>
          </a:xfrm>
        </p:spPr>
        <p:txBody>
          <a:bodyPr/>
          <a:lstStyle/>
          <a:p>
            <a:r>
              <a:rPr lang="en-US" dirty="0"/>
              <a:t>On-premise upgrade options</a:t>
            </a:r>
          </a:p>
        </p:txBody>
      </p:sp>
      <p:cxnSp>
        <p:nvCxnSpPr>
          <p:cNvPr id="7" name="Straight Connector 6"/>
          <p:cNvCxnSpPr/>
          <p:nvPr/>
        </p:nvCxnSpPr>
        <p:spPr>
          <a:xfrm>
            <a:off x="2328584" y="3501174"/>
            <a:ext cx="1" cy="2643675"/>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42532" y="1531465"/>
            <a:ext cx="4328" cy="1102253"/>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216545" y="1509255"/>
            <a:ext cx="0" cy="1124463"/>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20871" y="3037247"/>
            <a:ext cx="1" cy="3197232"/>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10491" t="3172" r="7725" b="5033"/>
          <a:stretch/>
        </p:blipFill>
        <p:spPr>
          <a:xfrm>
            <a:off x="6232053" y="1404858"/>
            <a:ext cx="1627712" cy="4967031"/>
          </a:xfrm>
          <a:prstGeom prst="rect">
            <a:avLst/>
          </a:prstGeom>
        </p:spPr>
      </p:pic>
      <p:grpSp>
        <p:nvGrpSpPr>
          <p:cNvPr id="28" name="Group 27"/>
          <p:cNvGrpSpPr/>
          <p:nvPr/>
        </p:nvGrpSpPr>
        <p:grpSpPr>
          <a:xfrm>
            <a:off x="6407941" y="2012371"/>
            <a:ext cx="1273025" cy="4204409"/>
            <a:chOff x="-404207" y="1654247"/>
            <a:chExt cx="872729" cy="2877523"/>
          </a:xfrm>
        </p:grpSpPr>
        <p:sp>
          <p:nvSpPr>
            <p:cNvPr id="29" name="Rectangle 28"/>
            <p:cNvSpPr/>
            <p:nvPr/>
          </p:nvSpPr>
          <p:spPr>
            <a:xfrm>
              <a:off x="-399640" y="1870030"/>
              <a:ext cx="864000" cy="144000"/>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b="1" dirty="0">
                  <a:solidFill>
                    <a:srgbClr val="FFFFFF"/>
                  </a:solidFill>
                  <a:latin typeface="Segoe UI Light"/>
                </a:rPr>
                <a:t>Orchestration Server</a:t>
              </a:r>
            </a:p>
          </p:txBody>
        </p:sp>
        <p:sp>
          <p:nvSpPr>
            <p:cNvPr id="30" name="Rectangle 29"/>
            <p:cNvSpPr/>
            <p:nvPr/>
          </p:nvSpPr>
          <p:spPr>
            <a:xfrm>
              <a:off x="-404207" y="4002570"/>
              <a:ext cx="864000" cy="529200"/>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it-IT" sz="900" dirty="0">
                  <a:solidFill>
                    <a:srgbClr val="FFFFFF"/>
                  </a:solidFill>
                  <a:latin typeface="Segoe UI Light"/>
                </a:rPr>
                <a:t>PDW Region </a:t>
              </a:r>
              <a:br>
                <a:rPr lang="it-IT" sz="900" dirty="0">
                  <a:solidFill>
                    <a:srgbClr val="FFFFFF"/>
                  </a:solidFill>
                  <a:latin typeface="Segoe UI Light"/>
                </a:rPr>
              </a:br>
              <a:r>
                <a:rPr lang="it-IT" sz="900" dirty="0">
                  <a:solidFill>
                    <a:srgbClr val="FFFFFF"/>
                  </a:solidFill>
                  <a:latin typeface="Segoe UI Light"/>
                </a:rPr>
                <a:t>Base Scale Unit</a:t>
              </a:r>
              <a:endParaRPr lang="en-US" sz="900" dirty="0">
                <a:solidFill>
                  <a:srgbClr val="FFFFFF"/>
                </a:solidFill>
                <a:latin typeface="Segoe UI Light"/>
              </a:endParaRPr>
            </a:p>
          </p:txBody>
        </p:sp>
        <p:sp>
          <p:nvSpPr>
            <p:cNvPr id="31" name="Rectangle 30"/>
            <p:cNvSpPr/>
            <p:nvPr/>
          </p:nvSpPr>
          <p:spPr>
            <a:xfrm>
              <a:off x="-395478" y="1654247"/>
              <a:ext cx="864000" cy="144000"/>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b="1" dirty="0">
                  <a:solidFill>
                    <a:srgbClr val="FFFFFF"/>
                  </a:solidFill>
                  <a:latin typeface="Segoe UI Light"/>
                </a:rPr>
                <a:t>Orchestration Server</a:t>
              </a:r>
            </a:p>
          </p:txBody>
        </p:sp>
        <p:sp>
          <p:nvSpPr>
            <p:cNvPr id="32" name="Rectangle 31"/>
            <p:cNvSpPr/>
            <p:nvPr/>
          </p:nvSpPr>
          <p:spPr>
            <a:xfrm>
              <a:off x="-404207" y="2412976"/>
              <a:ext cx="864000" cy="529200"/>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dirty="0">
                  <a:solidFill>
                    <a:srgbClr val="FFFFFF"/>
                  </a:solidFill>
                  <a:latin typeface="Segoe UI Light"/>
                </a:rPr>
                <a:t>HDI</a:t>
              </a:r>
              <a:r>
                <a:rPr lang="en-US" sz="900" b="1" dirty="0">
                  <a:solidFill>
                    <a:srgbClr val="FFFFFF"/>
                  </a:solidFill>
                  <a:latin typeface="Segoe UI Light"/>
                </a:rPr>
                <a:t> </a:t>
              </a:r>
              <a:br>
                <a:rPr lang="en-US" sz="900" b="1" dirty="0">
                  <a:solidFill>
                    <a:srgbClr val="FFFFFF"/>
                  </a:solidFill>
                  <a:latin typeface="Segoe UI Light"/>
                </a:rPr>
              </a:br>
              <a:r>
                <a:rPr lang="en-US" sz="900" dirty="0">
                  <a:solidFill>
                    <a:srgbClr val="FFFFFF"/>
                  </a:solidFill>
                  <a:latin typeface="Segoe UI Light"/>
                </a:rPr>
                <a:t>Data Scale Unit </a:t>
              </a:r>
              <a:endParaRPr lang="en-US" sz="900" b="1" dirty="0">
                <a:solidFill>
                  <a:srgbClr val="FFFFFF"/>
                </a:solidFill>
                <a:latin typeface="Segoe UI Light"/>
              </a:endParaRPr>
            </a:p>
          </p:txBody>
        </p:sp>
        <p:sp>
          <p:nvSpPr>
            <p:cNvPr id="33" name="Rectangle 32"/>
            <p:cNvSpPr/>
            <p:nvPr/>
          </p:nvSpPr>
          <p:spPr>
            <a:xfrm>
              <a:off x="-404207" y="3472706"/>
              <a:ext cx="864000" cy="529200"/>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dirty="0">
                  <a:solidFill>
                    <a:srgbClr val="FFFFFF"/>
                  </a:solidFill>
                  <a:latin typeface="Segoe UI Light"/>
                </a:rPr>
                <a:t>PDW </a:t>
              </a:r>
              <a:br>
                <a:rPr lang="en-US" sz="900" dirty="0">
                  <a:solidFill>
                    <a:srgbClr val="FFFFFF"/>
                  </a:solidFill>
                  <a:latin typeface="Segoe UI Light"/>
                </a:rPr>
              </a:br>
              <a:r>
                <a:rPr lang="en-US" sz="900" dirty="0">
                  <a:solidFill>
                    <a:srgbClr val="FFFFFF"/>
                  </a:solidFill>
                  <a:latin typeface="Segoe UI Light"/>
                </a:rPr>
                <a:t>Data Scale Unit </a:t>
              </a:r>
              <a:endParaRPr lang="en-US" sz="900" b="1" dirty="0">
                <a:solidFill>
                  <a:srgbClr val="FFFFFF"/>
                </a:solidFill>
                <a:latin typeface="Segoe UI Light"/>
              </a:endParaRPr>
            </a:p>
          </p:txBody>
        </p:sp>
        <p:sp>
          <p:nvSpPr>
            <p:cNvPr id="34" name="Rectangle 33"/>
            <p:cNvSpPr/>
            <p:nvPr/>
          </p:nvSpPr>
          <p:spPr>
            <a:xfrm>
              <a:off x="-404207" y="2942841"/>
              <a:ext cx="864000" cy="529200"/>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dirty="0">
                  <a:solidFill>
                    <a:srgbClr val="FFFFFF"/>
                  </a:solidFill>
                  <a:latin typeface="Segoe UI Light"/>
                </a:rPr>
                <a:t>HDI Region </a:t>
              </a:r>
              <a:br>
                <a:rPr lang="en-US" sz="900" dirty="0">
                  <a:solidFill>
                    <a:srgbClr val="FFFFFF"/>
                  </a:solidFill>
                  <a:latin typeface="Segoe UI Light"/>
                </a:rPr>
              </a:br>
              <a:r>
                <a:rPr lang="en-US" sz="900" dirty="0">
                  <a:solidFill>
                    <a:srgbClr val="FFFFFF"/>
                  </a:solidFill>
                  <a:latin typeface="Segoe UI Light"/>
                </a:rPr>
                <a:t>Base Scale Unit</a:t>
              </a:r>
              <a:endParaRPr lang="en-US" sz="900" b="1" dirty="0">
                <a:solidFill>
                  <a:srgbClr val="FFFFFF"/>
                </a:solidFill>
                <a:latin typeface="Segoe UI Light"/>
              </a:endParaRPr>
            </a:p>
          </p:txBody>
        </p:sp>
      </p:grpSp>
      <p:sp>
        <p:nvSpPr>
          <p:cNvPr id="38" name="Rectangle 37"/>
          <p:cNvSpPr/>
          <p:nvPr/>
        </p:nvSpPr>
        <p:spPr>
          <a:xfrm>
            <a:off x="547221" y="2364102"/>
            <a:ext cx="1273025" cy="243469"/>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latin typeface="Segoe UI Light"/>
              </a:rPr>
              <a:t>Failover Server</a:t>
            </a:r>
          </a:p>
        </p:txBody>
      </p:sp>
      <p:sp>
        <p:nvSpPr>
          <p:cNvPr id="39" name="Rectangle 38"/>
          <p:cNvSpPr/>
          <p:nvPr/>
        </p:nvSpPr>
        <p:spPr>
          <a:xfrm>
            <a:off x="547221" y="5529453"/>
            <a:ext cx="1273025" cy="773224"/>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it-IT" sz="1100" dirty="0">
                <a:solidFill>
                  <a:srgbClr val="FFFFFF"/>
                </a:solidFill>
                <a:latin typeface="Segoe UI Light"/>
              </a:rPr>
              <a:t>PDW Region </a:t>
            </a:r>
            <a:br>
              <a:rPr lang="it-IT" sz="1100" dirty="0">
                <a:solidFill>
                  <a:srgbClr val="FFFFFF"/>
                </a:solidFill>
                <a:latin typeface="Segoe UI Light"/>
              </a:rPr>
            </a:br>
            <a:r>
              <a:rPr lang="it-IT" sz="1100" dirty="0">
                <a:solidFill>
                  <a:srgbClr val="FFFFFF"/>
                </a:solidFill>
                <a:latin typeface="Segoe UI Light"/>
              </a:rPr>
              <a:t>Base Scale Unit</a:t>
            </a:r>
            <a:endParaRPr lang="en-US" sz="1100" dirty="0">
              <a:solidFill>
                <a:srgbClr val="FFFFFF"/>
              </a:solidFill>
              <a:latin typeface="Segoe UI Light"/>
            </a:endParaRPr>
          </a:p>
        </p:txBody>
      </p:sp>
      <p:sp>
        <p:nvSpPr>
          <p:cNvPr id="40" name="Rectangle 39"/>
          <p:cNvSpPr/>
          <p:nvPr/>
        </p:nvSpPr>
        <p:spPr>
          <a:xfrm>
            <a:off x="529081" y="2153701"/>
            <a:ext cx="1273025" cy="210401"/>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900" b="1" dirty="0">
                <a:solidFill>
                  <a:srgbClr val="FFFFFF"/>
                </a:solidFill>
                <a:latin typeface="Segoe UI Light"/>
              </a:rPr>
              <a:t>Orchestration Server</a:t>
            </a:r>
          </a:p>
        </p:txBody>
      </p:sp>
      <p:sp>
        <p:nvSpPr>
          <p:cNvPr id="41" name="Rectangle 40"/>
          <p:cNvSpPr/>
          <p:nvPr/>
        </p:nvSpPr>
        <p:spPr>
          <a:xfrm>
            <a:off x="542310" y="4747866"/>
            <a:ext cx="1273025" cy="773224"/>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100" dirty="0">
                <a:solidFill>
                  <a:srgbClr val="FFFFFF"/>
                </a:solidFill>
                <a:latin typeface="Segoe UI Light"/>
              </a:rPr>
              <a:t>PDW </a:t>
            </a:r>
            <a:br>
              <a:rPr lang="en-US" sz="1100" dirty="0">
                <a:solidFill>
                  <a:srgbClr val="FFFFFF"/>
                </a:solidFill>
                <a:latin typeface="Segoe UI Light"/>
              </a:rPr>
            </a:br>
            <a:r>
              <a:rPr lang="en-US" sz="1100" dirty="0">
                <a:solidFill>
                  <a:srgbClr val="FFFFFF"/>
                </a:solidFill>
                <a:latin typeface="Segoe UI Light"/>
              </a:rPr>
              <a:t>Data Scale Unit </a:t>
            </a:r>
            <a:endParaRPr lang="en-US" sz="1100" b="1" dirty="0">
              <a:solidFill>
                <a:srgbClr val="505050"/>
              </a:solidFill>
              <a:latin typeface="Segoe UI Light"/>
            </a:endParaRPr>
          </a:p>
        </p:txBody>
      </p:sp>
      <p:pic>
        <p:nvPicPr>
          <p:cNvPr id="42" name="Picture 7"/>
          <p:cNvPicPr>
            <a:picLocks noChangeAspect="1" noChangeArrowheads="1"/>
          </p:cNvPicPr>
          <p:nvPr/>
        </p:nvPicPr>
        <p:blipFill rotWithShape="1">
          <a:blip r:embed="rId5">
            <a:extLst>
              <a:ext uri="{28A0092B-C50C-407E-A947-70E740481C1C}">
                <a14:useLocalDpi xmlns:a14="http://schemas.microsoft.com/office/drawing/2010/main"/>
              </a:ext>
            </a:extLst>
          </a:blip>
          <a:srcRect t="22905" b="48002"/>
          <a:stretch/>
        </p:blipFill>
        <p:spPr bwMode="auto">
          <a:xfrm>
            <a:off x="422986" y="2607571"/>
            <a:ext cx="1474778" cy="143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7"/>
          <p:cNvPicPr>
            <a:picLocks noChangeAspect="1" noChangeArrowheads="1"/>
          </p:cNvPicPr>
          <p:nvPr/>
        </p:nvPicPr>
        <p:blipFill rotWithShape="1">
          <a:blip r:embed="rId5">
            <a:extLst>
              <a:ext uri="{28A0092B-C50C-407E-A947-70E740481C1C}">
                <a14:useLocalDpi xmlns:a14="http://schemas.microsoft.com/office/drawing/2010/main"/>
              </a:ext>
            </a:extLst>
          </a:blip>
          <a:srcRect t="37451" b="48002"/>
          <a:stretch/>
        </p:blipFill>
        <p:spPr bwMode="auto">
          <a:xfrm>
            <a:off x="421466" y="4030315"/>
            <a:ext cx="1474778" cy="71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Content Placeholder 5"/>
          <p:cNvSpPr txBox="1">
            <a:spLocks/>
          </p:cNvSpPr>
          <p:nvPr/>
        </p:nvSpPr>
        <p:spPr bwMode="black">
          <a:xfrm>
            <a:off x="2589628" y="1989004"/>
            <a:ext cx="3351363" cy="735545"/>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a:solidFill>
                  <a:srgbClr val="7FBA00"/>
                </a:solidFill>
                <a:latin typeface="Segoe UI Light"/>
              </a:rPr>
              <a:t>Additional HA standby server </a:t>
            </a:r>
          </a:p>
          <a:p>
            <a:pPr lvl="2"/>
            <a:r>
              <a:rPr lang="en-US" sz="1600" dirty="0">
                <a:solidFill>
                  <a:srgbClr val="FFFFFF"/>
                </a:solidFill>
                <a:latin typeface="Segoe UI Light"/>
              </a:rPr>
              <a:t>1 x Optional Failover Server </a:t>
            </a:r>
          </a:p>
        </p:txBody>
      </p:sp>
      <p:sp>
        <p:nvSpPr>
          <p:cNvPr id="50" name="Content Placeholder 5"/>
          <p:cNvSpPr txBox="1">
            <a:spLocks/>
          </p:cNvSpPr>
          <p:nvPr/>
        </p:nvSpPr>
        <p:spPr bwMode="black">
          <a:xfrm>
            <a:off x="2589628" y="4776247"/>
            <a:ext cx="3351363" cy="1353776"/>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a:solidFill>
                  <a:srgbClr val="7FBA00"/>
                </a:solidFill>
                <a:latin typeface="Segoe UI Light"/>
              </a:rPr>
              <a:t>PDW Data Scale Unit</a:t>
            </a:r>
          </a:p>
          <a:p>
            <a:pPr lvl="2"/>
            <a:r>
              <a:rPr lang="en-US" sz="1600" dirty="0">
                <a:solidFill>
                  <a:srgbClr val="FFFFFF"/>
                </a:solidFill>
                <a:latin typeface="Segoe UI Light"/>
              </a:rPr>
              <a:t>2 x PDW Data Servers</a:t>
            </a:r>
          </a:p>
          <a:p>
            <a:pPr lvl="2"/>
            <a:r>
              <a:rPr lang="en-US" sz="1600" dirty="0">
                <a:solidFill>
                  <a:srgbClr val="FFFFFF"/>
                </a:solidFill>
                <a:latin typeface="Segoe UI Light"/>
              </a:rPr>
              <a:t>1 x DAS Storage Block </a:t>
            </a:r>
          </a:p>
          <a:p>
            <a:pPr lvl="3"/>
            <a:r>
              <a:rPr sz="1400" dirty="0">
                <a:solidFill>
                  <a:srgbClr val="FFFFFF"/>
                </a:solidFill>
                <a:latin typeface="Segoe UI Light"/>
              </a:rPr>
              <a:t>1 TB, 2 TB, or 3 TB choice</a:t>
            </a:r>
            <a:r>
              <a:rPr sz="1400" baseline="30000" dirty="0">
                <a:solidFill>
                  <a:srgbClr val="FFFFFF"/>
                </a:solidFill>
                <a:latin typeface="Segoe UI Light"/>
              </a:rPr>
              <a:t>6</a:t>
            </a:r>
          </a:p>
        </p:txBody>
      </p:sp>
      <p:sp>
        <p:nvSpPr>
          <p:cNvPr id="51" name="Content Placeholder 5"/>
          <p:cNvSpPr txBox="1">
            <a:spLocks/>
          </p:cNvSpPr>
          <p:nvPr/>
        </p:nvSpPr>
        <p:spPr bwMode="black">
          <a:xfrm>
            <a:off x="8530465" y="2120966"/>
            <a:ext cx="3422809" cy="1088264"/>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a:solidFill>
                  <a:srgbClr val="7FBA00"/>
                </a:solidFill>
                <a:latin typeface="Segoe UI Light"/>
              </a:rPr>
              <a:t>HDI Region Base Scale Unit (Control) </a:t>
            </a:r>
          </a:p>
          <a:p>
            <a:pPr lvl="2"/>
            <a:r>
              <a:rPr lang="en-US" sz="1600" dirty="0">
                <a:solidFill>
                  <a:srgbClr val="FFFFFF"/>
                </a:solidFill>
                <a:latin typeface="Segoe UI Light"/>
              </a:rPr>
              <a:t>1 x Orchestration Server (HDInsight)</a:t>
            </a:r>
          </a:p>
          <a:p>
            <a:pPr lvl="2"/>
            <a:r>
              <a:rPr lang="en-US" sz="1600" dirty="0">
                <a:solidFill>
                  <a:srgbClr val="FFFFFF"/>
                </a:solidFill>
                <a:latin typeface="Segoe UI Light"/>
              </a:rPr>
              <a:t>1 x Failover Server (HDInsight) </a:t>
            </a:r>
          </a:p>
        </p:txBody>
      </p:sp>
      <p:sp>
        <p:nvSpPr>
          <p:cNvPr id="52" name="Content Placeholder 5"/>
          <p:cNvSpPr txBox="1">
            <a:spLocks/>
          </p:cNvSpPr>
          <p:nvPr/>
        </p:nvSpPr>
        <p:spPr bwMode="black">
          <a:xfrm>
            <a:off x="8530465" y="5061063"/>
            <a:ext cx="3422809" cy="1235022"/>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a:solidFill>
                  <a:srgbClr val="7FBA00"/>
                </a:solidFill>
                <a:latin typeface="Segoe UI Light"/>
              </a:rPr>
              <a:t>HDI Data Scale Units</a:t>
            </a:r>
            <a:r>
              <a:rPr lang="en-US" sz="1900" baseline="30000" dirty="0">
                <a:solidFill>
                  <a:srgbClr val="7FBA00"/>
                </a:solidFill>
                <a:latin typeface="Segoe UI Light"/>
              </a:rPr>
              <a:t>7</a:t>
            </a:r>
          </a:p>
          <a:p>
            <a:pPr lvl="2"/>
            <a:r>
              <a:rPr lang="en-US" sz="1600" dirty="0">
                <a:solidFill>
                  <a:srgbClr val="FFFFFF"/>
                </a:solidFill>
                <a:latin typeface="Segoe UI Light"/>
              </a:rPr>
              <a:t>4 x HDI Data Servers</a:t>
            </a:r>
          </a:p>
          <a:p>
            <a:pPr lvl="2"/>
            <a:r>
              <a:rPr lang="en-US" sz="1600" dirty="0">
                <a:solidFill>
                  <a:srgbClr val="FFFFFF"/>
                </a:solidFill>
                <a:latin typeface="Segoe UI Light"/>
              </a:rPr>
              <a:t>2 x DAS Storage Blocks</a:t>
            </a:r>
          </a:p>
          <a:p>
            <a:pPr lvl="3"/>
            <a:r>
              <a:rPr sz="1400" dirty="0">
                <a:solidFill>
                  <a:srgbClr val="FFFFFF"/>
                </a:solidFill>
                <a:latin typeface="Segoe UI Light"/>
              </a:rPr>
              <a:t>1 TB, 2 TB, or 3 TB choice</a:t>
            </a:r>
            <a:r>
              <a:rPr sz="1400" baseline="30000" dirty="0">
                <a:solidFill>
                  <a:srgbClr val="FFFFFF"/>
                </a:solidFill>
                <a:latin typeface="Segoe UI Light"/>
              </a:rPr>
              <a:t>6</a:t>
            </a:r>
          </a:p>
        </p:txBody>
      </p:sp>
      <p:sp>
        <p:nvSpPr>
          <p:cNvPr id="44" name="TextBox 43"/>
          <p:cNvSpPr txBox="1"/>
          <p:nvPr/>
        </p:nvSpPr>
        <p:spPr>
          <a:xfrm>
            <a:off x="2426372" y="6130024"/>
            <a:ext cx="2885138" cy="555858"/>
          </a:xfrm>
          <a:prstGeom prst="rect">
            <a:avLst/>
          </a:prstGeom>
          <a:noFill/>
        </p:spPr>
        <p:txBody>
          <a:bodyPr wrap="square" lIns="93281" tIns="46641" rIns="93281" bIns="46641" rtlCol="0">
            <a:spAutoFit/>
          </a:bodyPr>
          <a:lstStyle/>
          <a:p>
            <a:r>
              <a:rPr lang="en-US" sz="1000" baseline="30000" dirty="0">
                <a:solidFill>
                  <a:srgbClr val="FFFFFF"/>
                </a:solidFill>
                <a:latin typeface="Segoe UI Light"/>
              </a:rPr>
              <a:t>6</a:t>
            </a:r>
            <a:r>
              <a:rPr lang="en-US" sz="1000" dirty="0">
                <a:solidFill>
                  <a:srgbClr val="FFFFFF"/>
                </a:solidFill>
                <a:latin typeface="Segoe UI Light"/>
              </a:rPr>
              <a:t> Must match existing capacity drives</a:t>
            </a:r>
          </a:p>
          <a:p>
            <a:r>
              <a:rPr lang="en-US" sz="1000" baseline="30000" dirty="0">
                <a:solidFill>
                  <a:srgbClr val="FFFFFF"/>
                </a:solidFill>
                <a:latin typeface="Segoe UI Light"/>
              </a:rPr>
              <a:t>7</a:t>
            </a:r>
            <a:r>
              <a:rPr lang="en-US" sz="1000" dirty="0">
                <a:solidFill>
                  <a:srgbClr val="FFFFFF"/>
                </a:solidFill>
                <a:latin typeface="Segoe UI Light"/>
              </a:rPr>
              <a:t> All HDInsight nodes must be added at the same time</a:t>
            </a:r>
          </a:p>
        </p:txBody>
      </p:sp>
      <p:sp>
        <p:nvSpPr>
          <p:cNvPr id="45" name="Freeform 112"/>
          <p:cNvSpPr>
            <a:spLocks/>
          </p:cNvSpPr>
          <p:nvPr/>
        </p:nvSpPr>
        <p:spPr bwMode="auto">
          <a:xfrm>
            <a:off x="2021315" y="2279318"/>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solidFill>
              <a:srgbClr val="FFFFFF"/>
            </a:solid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prstClr val="black"/>
              </a:solidFill>
              <a:latin typeface="Segoe UI Light"/>
            </a:endParaRPr>
          </a:p>
        </p:txBody>
      </p:sp>
      <p:sp>
        <p:nvSpPr>
          <p:cNvPr id="46" name="Freeform 112"/>
          <p:cNvSpPr>
            <a:spLocks/>
          </p:cNvSpPr>
          <p:nvPr/>
        </p:nvSpPr>
        <p:spPr bwMode="auto">
          <a:xfrm>
            <a:off x="2006285" y="4979207"/>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solidFill>
              <a:srgbClr val="FFFFFF"/>
            </a:solid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prstClr val="black"/>
              </a:solidFill>
              <a:latin typeface="Segoe UI Light"/>
            </a:endParaRPr>
          </a:p>
        </p:txBody>
      </p:sp>
      <p:sp>
        <p:nvSpPr>
          <p:cNvPr id="47" name="Freeform 112"/>
          <p:cNvSpPr>
            <a:spLocks/>
          </p:cNvSpPr>
          <p:nvPr/>
        </p:nvSpPr>
        <p:spPr bwMode="auto">
          <a:xfrm>
            <a:off x="7928191" y="2288132"/>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solidFill>
              <a:srgbClr val="FFFFFF"/>
            </a:solid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srgbClr val="FFFFFF"/>
              </a:solidFill>
              <a:latin typeface="Segoe UI Light"/>
            </a:endParaRPr>
          </a:p>
        </p:txBody>
      </p:sp>
      <p:sp>
        <p:nvSpPr>
          <p:cNvPr id="48" name="Freeform 112"/>
          <p:cNvSpPr>
            <a:spLocks/>
          </p:cNvSpPr>
          <p:nvPr/>
        </p:nvSpPr>
        <p:spPr bwMode="auto">
          <a:xfrm>
            <a:off x="7928191" y="3317812"/>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solidFill>
              <a:srgbClr val="FFFFFF"/>
            </a:solid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srgbClr val="FFFFFF"/>
              </a:solidFill>
              <a:latin typeface="Segoe UI Light"/>
            </a:endParaRPr>
          </a:p>
        </p:txBody>
      </p:sp>
      <p:sp>
        <p:nvSpPr>
          <p:cNvPr id="53" name="Freeform 112"/>
          <p:cNvSpPr>
            <a:spLocks/>
          </p:cNvSpPr>
          <p:nvPr/>
        </p:nvSpPr>
        <p:spPr bwMode="auto">
          <a:xfrm>
            <a:off x="7921958" y="4118476"/>
            <a:ext cx="298915" cy="30407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tx1"/>
          </a:solidFill>
          <a:ln w="9525">
            <a:solidFill>
              <a:srgbClr val="FFFFFF"/>
            </a:solidFill>
            <a:round/>
            <a:headEnd/>
            <a:tailEnd/>
          </a:ln>
        </p:spPr>
        <p:txBody>
          <a:bodyPr vert="horz" wrap="square" lIns="124358" tIns="62179" rIns="124358" bIns="62179" numCol="1" anchor="t" anchorCtr="0" compatLnSpc="1">
            <a:prstTxWarp prst="textNoShape">
              <a:avLst/>
            </a:prstTxWarp>
          </a:bodyPr>
          <a:lstStyle/>
          <a:p>
            <a:pPr defTabSz="564686"/>
            <a:endParaRPr lang="en-US" dirty="0">
              <a:solidFill>
                <a:srgbClr val="FFFFFF"/>
              </a:solidFill>
              <a:latin typeface="Segoe UI Light"/>
            </a:endParaRPr>
          </a:p>
        </p:txBody>
      </p:sp>
      <p:grpSp>
        <p:nvGrpSpPr>
          <p:cNvPr id="4" name="Group 3"/>
          <p:cNvGrpSpPr/>
          <p:nvPr/>
        </p:nvGrpSpPr>
        <p:grpSpPr>
          <a:xfrm rot="1258060">
            <a:off x="4779404" y="4621021"/>
            <a:ext cx="1454237" cy="304074"/>
            <a:chOff x="3500569" y="3126842"/>
            <a:chExt cx="1069237" cy="223604"/>
          </a:xfrm>
          <a:solidFill>
            <a:schemeClr val="tx1"/>
          </a:solidFill>
        </p:grpSpPr>
        <p:sp>
          <p:nvSpPr>
            <p:cNvPr id="54" name="Freeform 112"/>
            <p:cNvSpPr>
              <a:spLocks/>
            </p:cNvSpPr>
            <p:nvPr/>
          </p:nvSpPr>
          <p:spPr bwMode="auto">
            <a:xfrm rot="10800000">
              <a:off x="4350027" y="3126842"/>
              <a:ext cx="219779" cy="223604"/>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defTabSz="564686"/>
              <a:endParaRPr lang="en-US" dirty="0">
                <a:solidFill>
                  <a:srgbClr val="FFFFFF"/>
                </a:solidFill>
                <a:latin typeface="Segoe UI Light"/>
              </a:endParaRPr>
            </a:p>
          </p:txBody>
        </p:sp>
        <p:sp>
          <p:nvSpPr>
            <p:cNvPr id="3" name="Rectangle 2"/>
            <p:cNvSpPr/>
            <p:nvPr/>
          </p:nvSpPr>
          <p:spPr>
            <a:xfrm>
              <a:off x="3500569" y="3184208"/>
              <a:ext cx="959348" cy="108873"/>
            </a:xfrm>
            <a:prstGeom prst="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Segoe UI Light"/>
              </a:endParaRPr>
            </a:p>
          </p:txBody>
        </p:sp>
      </p:grpSp>
      <p:sp>
        <p:nvSpPr>
          <p:cNvPr id="55" name="Rectangle 54"/>
          <p:cNvSpPr/>
          <p:nvPr/>
        </p:nvSpPr>
        <p:spPr>
          <a:xfrm>
            <a:off x="5155095" y="3657459"/>
            <a:ext cx="560525" cy="402571"/>
          </a:xfrm>
          <a:prstGeom prst="rect">
            <a:avLst/>
          </a:prstGeom>
          <a:noFill/>
          <a:ln>
            <a:noFill/>
          </a:ln>
        </p:spPr>
        <p:txBody>
          <a:bodyPr wrap="none" lIns="124358" tIns="62179" rIns="124358" bIns="62179">
            <a:spAutoFit/>
          </a:bodyPr>
          <a:lstStyle/>
          <a:p>
            <a:pPr algn="ctr"/>
            <a:r>
              <a:rPr lang="en-US" i="1" dirty="0" smtClean="0">
                <a:solidFill>
                  <a:srgbClr val="FFFFFF"/>
                </a:solidFill>
                <a:latin typeface="Segoe UI Light"/>
              </a:rPr>
              <a:t>OR</a:t>
            </a:r>
            <a:endParaRPr lang="en-US" i="1" dirty="0">
              <a:solidFill>
                <a:srgbClr val="FFFFFF"/>
              </a:solidFill>
              <a:latin typeface="Segoe UI Light"/>
            </a:endParaRPr>
          </a:p>
        </p:txBody>
      </p:sp>
      <p:sp>
        <p:nvSpPr>
          <p:cNvPr id="56" name="Rectangle 55"/>
          <p:cNvSpPr/>
          <p:nvPr/>
        </p:nvSpPr>
        <p:spPr>
          <a:xfrm>
            <a:off x="6420674" y="2206300"/>
            <a:ext cx="1273025" cy="105200"/>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100" b="1" dirty="0">
                <a:solidFill>
                  <a:srgbClr val="FFFFFF"/>
                </a:solidFill>
                <a:latin typeface="Segoe UI Light"/>
              </a:rPr>
              <a:t>Failover Server</a:t>
            </a:r>
          </a:p>
        </p:txBody>
      </p:sp>
      <p:sp>
        <p:nvSpPr>
          <p:cNvPr id="57" name="Rectangle 56"/>
          <p:cNvSpPr/>
          <p:nvPr/>
        </p:nvSpPr>
        <p:spPr>
          <a:xfrm>
            <a:off x="6420674" y="2575986"/>
            <a:ext cx="1273025" cy="105200"/>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100" b="1" dirty="0">
                <a:solidFill>
                  <a:srgbClr val="FFFFFF"/>
                </a:solidFill>
                <a:latin typeface="Segoe UI Light"/>
              </a:rPr>
              <a:t>Failover Server</a:t>
            </a:r>
          </a:p>
        </p:txBody>
      </p:sp>
      <p:pic>
        <p:nvPicPr>
          <p:cNvPr id="64"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506891" y="1771924"/>
            <a:ext cx="2463874" cy="26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506891" y="1480243"/>
            <a:ext cx="2463874" cy="26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21485" y="1640214"/>
            <a:ext cx="2472616" cy="26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7" name="Group 31"/>
          <p:cNvGrpSpPr/>
          <p:nvPr/>
        </p:nvGrpSpPr>
        <p:grpSpPr>
          <a:xfrm>
            <a:off x="2640821" y="3095653"/>
            <a:ext cx="2353280" cy="1599019"/>
            <a:chOff x="6926235" y="2762089"/>
            <a:chExt cx="2396806" cy="1834998"/>
          </a:xfrm>
        </p:grpSpPr>
        <p:pic>
          <p:nvPicPr>
            <p:cNvPr id="68"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26235" y="3290951"/>
              <a:ext cx="2396806" cy="13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p:cNvGrpSpPr/>
            <p:nvPr/>
          </p:nvGrpSpPr>
          <p:grpSpPr>
            <a:xfrm>
              <a:off x="6926235" y="2762089"/>
              <a:ext cx="2396806" cy="512680"/>
              <a:chOff x="8988908" y="2917957"/>
              <a:chExt cx="2430663" cy="512680"/>
            </a:xfrm>
          </p:grpSpPr>
          <p:pic>
            <p:nvPicPr>
              <p:cNvPr id="70"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988908" y="3174297"/>
                <a:ext cx="2430663" cy="2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988908" y="2917957"/>
                <a:ext cx="2430663" cy="2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2" name="Group 31"/>
          <p:cNvGrpSpPr/>
          <p:nvPr/>
        </p:nvGrpSpPr>
        <p:grpSpPr>
          <a:xfrm>
            <a:off x="8530465" y="3338421"/>
            <a:ext cx="2440300" cy="1599019"/>
            <a:chOff x="6926235" y="2762089"/>
            <a:chExt cx="2396806" cy="1834998"/>
          </a:xfrm>
        </p:grpSpPr>
        <p:pic>
          <p:nvPicPr>
            <p:cNvPr id="73"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26235" y="3290951"/>
              <a:ext cx="2396806" cy="13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73"/>
            <p:cNvGrpSpPr/>
            <p:nvPr/>
          </p:nvGrpSpPr>
          <p:grpSpPr>
            <a:xfrm>
              <a:off x="6926235" y="2762089"/>
              <a:ext cx="2396806" cy="512680"/>
              <a:chOff x="8988908" y="2917957"/>
              <a:chExt cx="2430663" cy="512680"/>
            </a:xfrm>
          </p:grpSpPr>
          <p:pic>
            <p:nvPicPr>
              <p:cNvPr id="75"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988908" y="3174297"/>
                <a:ext cx="2430663" cy="2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988908" y="2917957"/>
                <a:ext cx="2430663" cy="25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05922342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57" y="112886"/>
            <a:ext cx="12266910" cy="1495794"/>
          </a:xfrm>
        </p:spPr>
        <p:txBody>
          <a:bodyPr/>
          <a:lstStyle/>
          <a:p>
            <a:r>
              <a:rPr lang="en-US" dirty="0" smtClean="0">
                <a:solidFill>
                  <a:schemeClr val="tx1"/>
                </a:solidFill>
              </a:rPr>
              <a:t>Flexible, mix-and-match PDW and HDInsight</a:t>
            </a:r>
            <a:endParaRPr lang="en-US" dirty="0">
              <a:solidFill>
                <a:schemeClr val="tx1"/>
              </a:solidFill>
            </a:endParaRPr>
          </a:p>
        </p:txBody>
      </p:sp>
      <p:sp>
        <p:nvSpPr>
          <p:cNvPr id="5" name="Subtitle 4"/>
          <p:cNvSpPr>
            <a:spLocks noGrp="1"/>
          </p:cNvSpPr>
          <p:nvPr>
            <p:ph type="subTitle" idx="1"/>
          </p:nvPr>
        </p:nvSpPr>
        <p:spPr>
          <a:xfrm>
            <a:off x="450824" y="904974"/>
            <a:ext cx="11506330" cy="376684"/>
          </a:xfrm>
        </p:spPr>
        <p:txBody>
          <a:bodyPr/>
          <a:lstStyle/>
          <a:p>
            <a:r>
              <a:rPr lang="en-US" dirty="0">
                <a:solidFill>
                  <a:schemeClr val="tx1"/>
                </a:solidFill>
                <a:latin typeface="+mj-lt"/>
              </a:rPr>
              <a:t>From the factory or </a:t>
            </a:r>
            <a:r>
              <a:rPr lang="en-US" dirty="0" smtClean="0">
                <a:solidFill>
                  <a:schemeClr val="tx1"/>
                </a:solidFill>
                <a:latin typeface="+mj-lt"/>
              </a:rPr>
              <a:t>expandable in the field (examples )</a:t>
            </a:r>
            <a:endParaRPr lang="en-US" dirty="0">
              <a:solidFill>
                <a:schemeClr val="tx1"/>
              </a:solidFill>
              <a:latin typeface="+mj-lt"/>
            </a:endParaRPr>
          </a:p>
        </p:txBody>
      </p:sp>
      <p:pic>
        <p:nvPicPr>
          <p:cNvPr id="6" name="Picture 5"/>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58319" y="1444362"/>
            <a:ext cx="1510441" cy="4764587"/>
          </a:xfrm>
          <a:prstGeom prst="rect">
            <a:avLst/>
          </a:prstGeom>
        </p:spPr>
      </p:pic>
      <p:pic>
        <p:nvPicPr>
          <p:cNvPr id="7" name="Picture 6"/>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31570" y="1444362"/>
            <a:ext cx="1510441" cy="4764587"/>
          </a:xfrm>
          <a:prstGeom prst="rect">
            <a:avLst/>
          </a:prstGeom>
        </p:spPr>
      </p:pic>
      <p:pic>
        <p:nvPicPr>
          <p:cNvPr id="8" name="Picture 7"/>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37144" y="1444362"/>
            <a:ext cx="1510441" cy="4764587"/>
          </a:xfrm>
          <a:prstGeom prst="rect">
            <a:avLst/>
          </a:prstGeom>
        </p:spPr>
      </p:pic>
      <p:pic>
        <p:nvPicPr>
          <p:cNvPr id="9" name="Picture 8"/>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1202" y="1444362"/>
            <a:ext cx="1510441" cy="4764587"/>
          </a:xfrm>
          <a:prstGeom prst="rect">
            <a:avLst/>
          </a:prstGeom>
        </p:spPr>
      </p:pic>
      <p:sp>
        <p:nvSpPr>
          <p:cNvPr id="10" name="Pentagon 9"/>
          <p:cNvSpPr/>
          <p:nvPr/>
        </p:nvSpPr>
        <p:spPr>
          <a:xfrm>
            <a:off x="2246988" y="3003503"/>
            <a:ext cx="2213931" cy="1285697"/>
          </a:xfrm>
          <a:prstGeom prst="homePlate">
            <a:avLst/>
          </a:prstGeom>
          <a:solidFill>
            <a:schemeClr val="accent1"/>
          </a:solidFill>
          <a:ln w="25400" cap="flat" cmpd="sng" algn="ctr">
            <a:noFill/>
            <a:prstDash val="solid"/>
          </a:ln>
          <a:effectLst/>
          <a:extLst/>
        </p:spPr>
        <p:txBody>
          <a:bodyPr lIns="69961" tIns="46641" rIns="69961" bIns="46641" rtlCol="0" anchor="ctr" anchorCtr="0"/>
          <a:lstStyle/>
          <a:p>
            <a:pPr marL="362712" indent="-237490">
              <a:buFont typeface="Arial" panose="020B0604020202020204" pitchFamily="34" charset="0"/>
              <a:buChar char="•"/>
            </a:pPr>
            <a:r>
              <a:rPr lang="en-US" dirty="0">
                <a:solidFill>
                  <a:srgbClr val="FFFFFF"/>
                </a:solidFill>
                <a:latin typeface="Segoe UI Light"/>
              </a:rPr>
              <a:t>Modular</a:t>
            </a:r>
          </a:p>
          <a:p>
            <a:pPr marL="362712" indent="-237490">
              <a:buFont typeface="Arial" panose="020B0604020202020204" pitchFamily="34" charset="0"/>
              <a:buChar char="•"/>
            </a:pPr>
            <a:r>
              <a:rPr lang="en-US" dirty="0">
                <a:solidFill>
                  <a:srgbClr val="FFFFFF"/>
                </a:solidFill>
                <a:latin typeface="Segoe UI Light"/>
              </a:rPr>
              <a:t>Flexible</a:t>
            </a:r>
          </a:p>
          <a:p>
            <a:pPr marL="362712" indent="-237490">
              <a:buFont typeface="Arial" panose="020B0604020202020204" pitchFamily="34" charset="0"/>
              <a:buChar char="•"/>
            </a:pPr>
            <a:r>
              <a:rPr lang="en-US" dirty="0">
                <a:solidFill>
                  <a:srgbClr val="FFFFFF"/>
                </a:solidFill>
                <a:latin typeface="Segoe UI Light"/>
              </a:rPr>
              <a:t>Cost-effective</a:t>
            </a:r>
          </a:p>
        </p:txBody>
      </p:sp>
      <p:sp>
        <p:nvSpPr>
          <p:cNvPr id="12" name="Rectangle 11"/>
          <p:cNvSpPr/>
          <p:nvPr/>
        </p:nvSpPr>
        <p:spPr>
          <a:xfrm>
            <a:off x="6378133" y="3442735"/>
            <a:ext cx="480375" cy="433349"/>
          </a:xfrm>
          <a:prstGeom prst="rect">
            <a:avLst/>
          </a:prstGeom>
        </p:spPr>
        <p:txBody>
          <a:bodyPr wrap="none" lIns="124358" tIns="62179" rIns="124358" bIns="62179">
            <a:spAutoFit/>
          </a:bodyPr>
          <a:lstStyle/>
          <a:p>
            <a:pPr algn="ctr"/>
            <a:r>
              <a:rPr lang="en-US" sz="2000" dirty="0" smtClean="0">
                <a:solidFill>
                  <a:srgbClr val="FFFFFF"/>
                </a:solidFill>
                <a:latin typeface="Segoe UI Light"/>
              </a:rPr>
              <a:t>or</a:t>
            </a:r>
            <a:endParaRPr lang="en-US" sz="2000" dirty="0">
              <a:solidFill>
                <a:srgbClr val="FFFFFF"/>
              </a:solidFill>
              <a:latin typeface="Segoe UI Light"/>
            </a:endParaRPr>
          </a:p>
        </p:txBody>
      </p:sp>
      <p:sp>
        <p:nvSpPr>
          <p:cNvPr id="13" name="Rectangle 12"/>
          <p:cNvSpPr/>
          <p:nvPr/>
        </p:nvSpPr>
        <p:spPr>
          <a:xfrm>
            <a:off x="9117656" y="3431470"/>
            <a:ext cx="480375" cy="433349"/>
          </a:xfrm>
          <a:prstGeom prst="rect">
            <a:avLst/>
          </a:prstGeom>
        </p:spPr>
        <p:txBody>
          <a:bodyPr wrap="none" lIns="124358" tIns="62179" rIns="124358" bIns="62179">
            <a:spAutoFit/>
          </a:bodyPr>
          <a:lstStyle/>
          <a:p>
            <a:pPr algn="ctr"/>
            <a:r>
              <a:rPr lang="en-US" sz="2000" dirty="0" smtClean="0">
                <a:solidFill>
                  <a:srgbClr val="FFFFFF"/>
                </a:solidFill>
                <a:latin typeface="Segoe UI Light"/>
              </a:rPr>
              <a:t>or</a:t>
            </a:r>
          </a:p>
        </p:txBody>
      </p:sp>
      <p:sp>
        <p:nvSpPr>
          <p:cNvPr id="14" name="Rectangle 13"/>
          <p:cNvSpPr/>
          <p:nvPr/>
        </p:nvSpPr>
        <p:spPr>
          <a:xfrm>
            <a:off x="664663" y="5273205"/>
            <a:ext cx="1175100"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it-IT" sz="1200" b="1" dirty="0">
                <a:solidFill>
                  <a:srgbClr val="FFFFFF"/>
                </a:solidFill>
                <a:latin typeface="Segoe UI Light"/>
              </a:rPr>
              <a:t>PDW Region Base Scale Unit</a:t>
            </a:r>
            <a:endParaRPr lang="en-US" sz="1200" b="1" dirty="0">
              <a:solidFill>
                <a:srgbClr val="FFFFFF"/>
              </a:solidFill>
              <a:latin typeface="Segoe UI Light"/>
            </a:endParaRPr>
          </a:p>
        </p:txBody>
      </p:sp>
      <p:sp>
        <p:nvSpPr>
          <p:cNvPr id="16" name="Rectangle 15"/>
          <p:cNvSpPr/>
          <p:nvPr/>
        </p:nvSpPr>
        <p:spPr>
          <a:xfrm>
            <a:off x="4544639" y="2257538"/>
            <a:ext cx="1273025" cy="195822"/>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000" b="1" dirty="0">
                <a:solidFill>
                  <a:srgbClr val="FFFFFF"/>
                </a:solidFill>
                <a:latin typeface="Segoe UI Light"/>
              </a:rPr>
              <a:t>Orchestration Server</a:t>
            </a:r>
          </a:p>
        </p:txBody>
      </p:sp>
      <p:sp>
        <p:nvSpPr>
          <p:cNvPr id="18" name="Rectangle 17"/>
          <p:cNvSpPr/>
          <p:nvPr/>
        </p:nvSpPr>
        <p:spPr>
          <a:xfrm>
            <a:off x="4544639" y="2060051"/>
            <a:ext cx="1273025" cy="195822"/>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000" b="1" dirty="0">
                <a:solidFill>
                  <a:srgbClr val="FFFFFF"/>
                </a:solidFill>
                <a:latin typeface="Segoe UI Light"/>
              </a:rPr>
              <a:t>Orchestration Server</a:t>
            </a:r>
          </a:p>
        </p:txBody>
      </p:sp>
      <p:sp>
        <p:nvSpPr>
          <p:cNvPr id="19" name="Rectangle 18"/>
          <p:cNvSpPr/>
          <p:nvPr/>
        </p:nvSpPr>
        <p:spPr>
          <a:xfrm>
            <a:off x="4574727" y="3116923"/>
            <a:ext cx="1273025" cy="719647"/>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HDI Region </a:t>
            </a:r>
            <a:br>
              <a:rPr lang="en-US" sz="1200" b="1" dirty="0">
                <a:solidFill>
                  <a:srgbClr val="FFFFFF"/>
                </a:solidFill>
                <a:latin typeface="Segoe UI Light"/>
              </a:rPr>
            </a:br>
            <a:r>
              <a:rPr lang="en-US" sz="1200" b="1" dirty="0">
                <a:solidFill>
                  <a:srgbClr val="FFFFFF"/>
                </a:solidFill>
                <a:latin typeface="Segoe UI Light"/>
              </a:rPr>
              <a:t>Base Scale Unit</a:t>
            </a:r>
          </a:p>
        </p:txBody>
      </p:sp>
      <p:sp>
        <p:nvSpPr>
          <p:cNvPr id="20" name="Rectangle 19"/>
          <p:cNvSpPr/>
          <p:nvPr/>
        </p:nvSpPr>
        <p:spPr>
          <a:xfrm>
            <a:off x="4574727" y="4558025"/>
            <a:ext cx="1273025"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PDW </a:t>
            </a:r>
            <a:br>
              <a:rPr lang="en-US" sz="1200" b="1" dirty="0">
                <a:solidFill>
                  <a:srgbClr val="FFFFFF"/>
                </a:solidFill>
                <a:latin typeface="Segoe UI Light"/>
              </a:rPr>
            </a:br>
            <a:r>
              <a:rPr lang="en-US" sz="1200" b="1" dirty="0">
                <a:solidFill>
                  <a:srgbClr val="FFFFFF"/>
                </a:solidFill>
                <a:latin typeface="Segoe UI Light"/>
              </a:rPr>
              <a:t>Data Scale Unit </a:t>
            </a:r>
          </a:p>
        </p:txBody>
      </p:sp>
      <p:sp>
        <p:nvSpPr>
          <p:cNvPr id="21" name="Rectangle 20"/>
          <p:cNvSpPr/>
          <p:nvPr/>
        </p:nvSpPr>
        <p:spPr>
          <a:xfrm>
            <a:off x="4571072" y="3831837"/>
            <a:ext cx="1273025"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PDW </a:t>
            </a:r>
            <a:br>
              <a:rPr lang="en-US" sz="1200" b="1" dirty="0">
                <a:solidFill>
                  <a:srgbClr val="FFFFFF"/>
                </a:solidFill>
                <a:latin typeface="Segoe UI Light"/>
              </a:rPr>
            </a:br>
            <a:r>
              <a:rPr lang="en-US" sz="1200" b="1" dirty="0">
                <a:solidFill>
                  <a:srgbClr val="FFFFFF"/>
                </a:solidFill>
                <a:latin typeface="Segoe UI Light"/>
              </a:rPr>
              <a:t>Data Scale Unit </a:t>
            </a:r>
          </a:p>
        </p:txBody>
      </p:sp>
      <p:sp>
        <p:nvSpPr>
          <p:cNvPr id="22" name="Rectangle 21"/>
          <p:cNvSpPr/>
          <p:nvPr/>
        </p:nvSpPr>
        <p:spPr>
          <a:xfrm>
            <a:off x="7362981" y="2260747"/>
            <a:ext cx="1273025" cy="195822"/>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000" b="1" dirty="0">
                <a:solidFill>
                  <a:srgbClr val="FFFFFF"/>
                </a:solidFill>
                <a:latin typeface="Segoe UI Light"/>
              </a:rPr>
              <a:t>Orchestration Server</a:t>
            </a:r>
          </a:p>
        </p:txBody>
      </p:sp>
      <p:sp>
        <p:nvSpPr>
          <p:cNvPr id="23" name="Rectangle 22"/>
          <p:cNvSpPr/>
          <p:nvPr/>
        </p:nvSpPr>
        <p:spPr>
          <a:xfrm>
            <a:off x="7369153" y="5273205"/>
            <a:ext cx="1273025"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it-IT" sz="1200" b="1" dirty="0">
                <a:solidFill>
                  <a:srgbClr val="FFFFFF"/>
                </a:solidFill>
                <a:latin typeface="Segoe UI Light"/>
              </a:rPr>
              <a:t>PDW Region Base Scale Unit</a:t>
            </a:r>
            <a:endParaRPr lang="en-US" sz="1200" b="1" dirty="0">
              <a:solidFill>
                <a:srgbClr val="FFFFFF"/>
              </a:solidFill>
              <a:latin typeface="Segoe UI Light"/>
            </a:endParaRPr>
          </a:p>
        </p:txBody>
      </p:sp>
      <p:sp>
        <p:nvSpPr>
          <p:cNvPr id="24" name="Rectangle 23"/>
          <p:cNvSpPr/>
          <p:nvPr/>
        </p:nvSpPr>
        <p:spPr>
          <a:xfrm>
            <a:off x="7362981" y="2063261"/>
            <a:ext cx="1273025" cy="195822"/>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000" b="1" dirty="0">
                <a:solidFill>
                  <a:srgbClr val="FFFFFF"/>
                </a:solidFill>
                <a:latin typeface="Segoe UI Light"/>
              </a:rPr>
              <a:t>Orchestration Server</a:t>
            </a:r>
          </a:p>
        </p:txBody>
      </p:sp>
      <p:sp>
        <p:nvSpPr>
          <p:cNvPr id="25" name="Rectangle 24"/>
          <p:cNvSpPr/>
          <p:nvPr/>
        </p:nvSpPr>
        <p:spPr>
          <a:xfrm>
            <a:off x="7369153" y="3111554"/>
            <a:ext cx="1273025" cy="719647"/>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HDI </a:t>
            </a:r>
            <a:br>
              <a:rPr lang="en-US" sz="1200" b="1" dirty="0">
                <a:solidFill>
                  <a:srgbClr val="FFFFFF"/>
                </a:solidFill>
                <a:latin typeface="Segoe UI Light"/>
              </a:rPr>
            </a:br>
            <a:r>
              <a:rPr lang="en-US" sz="1200" b="1" dirty="0">
                <a:solidFill>
                  <a:srgbClr val="FFFFFF"/>
                </a:solidFill>
                <a:latin typeface="Segoe UI Light"/>
              </a:rPr>
              <a:t>Data Scale Unit </a:t>
            </a:r>
          </a:p>
        </p:txBody>
      </p:sp>
      <p:sp>
        <p:nvSpPr>
          <p:cNvPr id="26" name="Rectangle 25"/>
          <p:cNvSpPr/>
          <p:nvPr/>
        </p:nvSpPr>
        <p:spPr>
          <a:xfrm>
            <a:off x="7369153" y="4552656"/>
            <a:ext cx="1273025"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PDW </a:t>
            </a:r>
            <a:br>
              <a:rPr lang="en-US" sz="1200" b="1" dirty="0">
                <a:solidFill>
                  <a:srgbClr val="FFFFFF"/>
                </a:solidFill>
                <a:latin typeface="Segoe UI Light"/>
              </a:rPr>
            </a:br>
            <a:r>
              <a:rPr lang="en-US" sz="1200" b="1" dirty="0">
                <a:solidFill>
                  <a:srgbClr val="FFFFFF"/>
                </a:solidFill>
                <a:latin typeface="Segoe UI Light"/>
              </a:rPr>
              <a:t>Data Scale Unit </a:t>
            </a:r>
          </a:p>
        </p:txBody>
      </p:sp>
      <p:sp>
        <p:nvSpPr>
          <p:cNvPr id="27" name="Rectangle 26"/>
          <p:cNvSpPr/>
          <p:nvPr/>
        </p:nvSpPr>
        <p:spPr>
          <a:xfrm>
            <a:off x="7369153" y="3832105"/>
            <a:ext cx="1273025" cy="719647"/>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HDI Region Base Scale Unit</a:t>
            </a:r>
          </a:p>
        </p:txBody>
      </p:sp>
      <p:sp>
        <p:nvSpPr>
          <p:cNvPr id="28" name="Rectangle 27"/>
          <p:cNvSpPr/>
          <p:nvPr/>
        </p:nvSpPr>
        <p:spPr>
          <a:xfrm>
            <a:off x="10101687" y="2260747"/>
            <a:ext cx="1273025" cy="195822"/>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000" b="1" dirty="0">
                <a:solidFill>
                  <a:srgbClr val="FFFFFF"/>
                </a:solidFill>
                <a:latin typeface="Segoe UI Light"/>
              </a:rPr>
              <a:t>Orchestration Server</a:t>
            </a:r>
          </a:p>
        </p:txBody>
      </p:sp>
      <p:sp>
        <p:nvSpPr>
          <p:cNvPr id="29" name="Rectangle 28"/>
          <p:cNvSpPr/>
          <p:nvPr/>
        </p:nvSpPr>
        <p:spPr>
          <a:xfrm>
            <a:off x="10095902" y="5273205"/>
            <a:ext cx="1273025"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it-IT" sz="1200" b="1" dirty="0">
                <a:solidFill>
                  <a:srgbClr val="FFFFFF"/>
                </a:solidFill>
                <a:latin typeface="Segoe UI Light"/>
              </a:rPr>
              <a:t>PDW Region Base Scale Unit</a:t>
            </a:r>
            <a:endParaRPr lang="en-US" sz="1200" b="1" dirty="0">
              <a:solidFill>
                <a:srgbClr val="FFFFFF"/>
              </a:solidFill>
              <a:latin typeface="Segoe UI Light"/>
            </a:endParaRPr>
          </a:p>
        </p:txBody>
      </p:sp>
      <p:sp>
        <p:nvSpPr>
          <p:cNvPr id="30" name="Rectangle 29"/>
          <p:cNvSpPr/>
          <p:nvPr/>
        </p:nvSpPr>
        <p:spPr>
          <a:xfrm>
            <a:off x="10101687" y="2063261"/>
            <a:ext cx="1273025" cy="195822"/>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000" b="1" dirty="0">
                <a:solidFill>
                  <a:srgbClr val="FFFFFF"/>
                </a:solidFill>
                <a:latin typeface="Segoe UI Light"/>
              </a:rPr>
              <a:t>Orchestration Server</a:t>
            </a:r>
          </a:p>
        </p:txBody>
      </p:sp>
      <p:sp>
        <p:nvSpPr>
          <p:cNvPr id="31" name="Rectangle 30"/>
          <p:cNvSpPr/>
          <p:nvPr/>
        </p:nvSpPr>
        <p:spPr>
          <a:xfrm>
            <a:off x="10095902" y="3111554"/>
            <a:ext cx="1273025" cy="719647"/>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HDI</a:t>
            </a:r>
            <a:br>
              <a:rPr lang="en-US" sz="1200" b="1" dirty="0">
                <a:solidFill>
                  <a:srgbClr val="FFFFFF"/>
                </a:solidFill>
                <a:latin typeface="Segoe UI Light"/>
              </a:rPr>
            </a:br>
            <a:r>
              <a:rPr lang="en-US" sz="1200" b="1" dirty="0">
                <a:solidFill>
                  <a:srgbClr val="FFFFFF"/>
                </a:solidFill>
                <a:latin typeface="Segoe UI Light"/>
              </a:rPr>
              <a:t>Data Scale Unit </a:t>
            </a:r>
          </a:p>
        </p:txBody>
      </p:sp>
      <p:sp>
        <p:nvSpPr>
          <p:cNvPr id="32" name="Rectangle 31"/>
          <p:cNvSpPr/>
          <p:nvPr/>
        </p:nvSpPr>
        <p:spPr>
          <a:xfrm>
            <a:off x="10095902" y="3832105"/>
            <a:ext cx="1273025" cy="719647"/>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HDI</a:t>
            </a:r>
            <a:br>
              <a:rPr lang="en-US" sz="1200" b="1" dirty="0">
                <a:solidFill>
                  <a:srgbClr val="FFFFFF"/>
                </a:solidFill>
                <a:latin typeface="Segoe UI Light"/>
              </a:rPr>
            </a:br>
            <a:r>
              <a:rPr lang="en-US" sz="1200" b="1" dirty="0">
                <a:solidFill>
                  <a:srgbClr val="FFFFFF"/>
                </a:solidFill>
                <a:latin typeface="Segoe UI Light"/>
              </a:rPr>
              <a:t>Data Scale Unit </a:t>
            </a:r>
          </a:p>
        </p:txBody>
      </p:sp>
      <p:sp>
        <p:nvSpPr>
          <p:cNvPr id="33" name="Rectangle 32"/>
          <p:cNvSpPr/>
          <p:nvPr/>
        </p:nvSpPr>
        <p:spPr>
          <a:xfrm>
            <a:off x="10110031" y="4528270"/>
            <a:ext cx="1273025" cy="719647"/>
          </a:xfrm>
          <a:prstGeom prst="rect">
            <a:avLst/>
          </a:prstGeom>
          <a:solidFill>
            <a:schemeClr val="accent6">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200" b="1" dirty="0">
                <a:solidFill>
                  <a:srgbClr val="FFFFFF"/>
                </a:solidFill>
                <a:latin typeface="Segoe UI Light"/>
              </a:rPr>
              <a:t>HDI Region Base Scale Unit</a:t>
            </a:r>
          </a:p>
        </p:txBody>
      </p:sp>
      <p:sp>
        <p:nvSpPr>
          <p:cNvPr id="34" name="Rectangle 33"/>
          <p:cNvSpPr/>
          <p:nvPr/>
        </p:nvSpPr>
        <p:spPr>
          <a:xfrm>
            <a:off x="4571072" y="5277671"/>
            <a:ext cx="1273025" cy="719647"/>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it-IT" sz="1200" b="1" dirty="0">
                <a:solidFill>
                  <a:srgbClr val="FFFFFF"/>
                </a:solidFill>
                <a:latin typeface="Segoe UI Light"/>
              </a:rPr>
              <a:t>PDW Region Base Scale Unit</a:t>
            </a:r>
            <a:endParaRPr lang="en-US" sz="1200" b="1" dirty="0">
              <a:solidFill>
                <a:srgbClr val="FFFFFF"/>
              </a:solidFill>
              <a:latin typeface="Segoe UI Light"/>
            </a:endParaRPr>
          </a:p>
        </p:txBody>
      </p:sp>
      <p:sp>
        <p:nvSpPr>
          <p:cNvPr id="36" name="Rectangle 35"/>
          <p:cNvSpPr/>
          <p:nvPr/>
        </p:nvSpPr>
        <p:spPr>
          <a:xfrm>
            <a:off x="567432" y="1988026"/>
            <a:ext cx="1277980" cy="212966"/>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62179" rIns="0" bIns="62179" rtlCol="0" anchor="ctr"/>
          <a:lstStyle/>
          <a:p>
            <a:pPr algn="ctr"/>
            <a:r>
              <a:rPr lang="en-US" sz="1000" b="1" dirty="0">
                <a:solidFill>
                  <a:srgbClr val="FFFFFF"/>
                </a:solidFill>
                <a:latin typeface="Segoe UI Light"/>
              </a:rPr>
              <a:t>Orchestration Server</a:t>
            </a:r>
          </a:p>
        </p:txBody>
      </p:sp>
    </p:spTree>
    <p:extLst>
      <p:ext uri="{BB962C8B-B14F-4D97-AF65-F5344CB8AC3E}">
        <p14:creationId xmlns:p14="http://schemas.microsoft.com/office/powerpoint/2010/main" val="4112526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436141" y="2902517"/>
            <a:ext cx="10454314" cy="20129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solidFill>
                <a:srgbClr val="FFFFFF"/>
              </a:solidFill>
            </a:endParaRPr>
          </a:p>
        </p:txBody>
      </p:sp>
      <p:sp>
        <p:nvSpPr>
          <p:cNvPr id="50" name="Pentagon 49"/>
          <p:cNvSpPr/>
          <p:nvPr/>
        </p:nvSpPr>
        <p:spPr>
          <a:xfrm rot="16200000">
            <a:off x="8445644" y="1487492"/>
            <a:ext cx="2876389" cy="2013233"/>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solidFill>
                <a:srgbClr val="FFFFFF"/>
              </a:solidFill>
            </a:endParaRPr>
          </a:p>
        </p:txBody>
      </p:sp>
      <p:sp>
        <p:nvSpPr>
          <p:cNvPr id="5" name="Subtitle 4"/>
          <p:cNvSpPr>
            <a:spLocks noGrp="1"/>
          </p:cNvSpPr>
          <p:nvPr>
            <p:ph type="subTitle" idx="1"/>
          </p:nvPr>
        </p:nvSpPr>
        <p:spPr/>
        <p:txBody>
          <a:bodyPr/>
          <a:lstStyle/>
          <a:p>
            <a:r>
              <a:rPr lang="nn-NO" dirty="0">
                <a:solidFill>
                  <a:schemeClr val="tx1"/>
                </a:solidFill>
              </a:rPr>
              <a:t>HP ConvergedSystem 300 for Microsoft Analytics </a:t>
            </a:r>
            <a:r>
              <a:rPr lang="nn-NO" dirty="0" smtClean="0">
                <a:solidFill>
                  <a:schemeClr val="tx1"/>
                </a:solidFill>
              </a:rPr>
              <a:t>Platform</a:t>
            </a:r>
            <a:endParaRPr lang="nn-NO" dirty="0">
              <a:solidFill>
                <a:schemeClr val="tx1"/>
              </a:solidFill>
            </a:endParaRPr>
          </a:p>
        </p:txBody>
      </p:sp>
      <p:sp>
        <p:nvSpPr>
          <p:cNvPr id="2" name="Title 1"/>
          <p:cNvSpPr>
            <a:spLocks noGrp="1"/>
          </p:cNvSpPr>
          <p:nvPr>
            <p:ph type="title"/>
          </p:nvPr>
        </p:nvSpPr>
        <p:spPr/>
        <p:txBody>
          <a:bodyPr/>
          <a:lstStyle/>
          <a:p>
            <a:r>
              <a:rPr lang="en-US" dirty="0">
                <a:solidFill>
                  <a:schemeClr val="tx1"/>
                </a:solidFill>
              </a:rPr>
              <a:t>Massive scalability</a:t>
            </a:r>
          </a:p>
        </p:txBody>
      </p:sp>
      <p:grpSp>
        <p:nvGrpSpPr>
          <p:cNvPr id="48" name="Group 47"/>
          <p:cNvGrpSpPr/>
          <p:nvPr/>
        </p:nvGrpSpPr>
        <p:grpSpPr>
          <a:xfrm>
            <a:off x="903949" y="1839358"/>
            <a:ext cx="10084678" cy="4468666"/>
            <a:chOff x="957026" y="1236153"/>
            <a:chExt cx="8124257" cy="3600487"/>
          </a:xfrm>
        </p:grpSpPr>
        <p:pic>
          <p:nvPicPr>
            <p:cNvPr id="29"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bwMode="auto">
            <a:xfrm>
              <a:off x="5851174" y="1327401"/>
              <a:ext cx="886000" cy="26463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bwMode="auto">
            <a:xfrm>
              <a:off x="5546255" y="1404857"/>
              <a:ext cx="886000" cy="264636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bwMode="auto">
            <a:xfrm>
              <a:off x="5269974" y="1486080"/>
              <a:ext cx="886000" cy="26463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bwMode="auto">
            <a:xfrm>
              <a:off x="4965174" y="1602320"/>
              <a:ext cx="886000" cy="2646365"/>
            </a:xfrm>
            <a:prstGeom prst="rect">
              <a:avLst/>
            </a:prstGeom>
            <a:noFill/>
            <a:extLst>
              <a:ext uri="{909E8E84-426E-40DD-AFC4-6F175D3DCCD1}">
                <a14:hiddenFill xmlns:a14="http://schemas.microsoft.com/office/drawing/2010/main">
                  <a:solidFill>
                    <a:srgbClr val="FFFFFF"/>
                  </a:solidFill>
                </a14:hiddenFill>
              </a:ext>
            </a:extLst>
          </p:spPr>
        </p:pic>
        <p:sp>
          <p:nvSpPr>
            <p:cNvPr id="34" name="Pentagon 33"/>
            <p:cNvSpPr/>
            <p:nvPr/>
          </p:nvSpPr>
          <p:spPr>
            <a:xfrm>
              <a:off x="1969924" y="2703181"/>
              <a:ext cx="765353" cy="444642"/>
            </a:xfrm>
            <a:prstGeom prst="homePlate">
              <a:avLst/>
            </a:prstGeom>
            <a:solidFill>
              <a:srgbClr val="DCDCDC"/>
            </a:solidFill>
            <a:ln w="25400" cap="flat" cmpd="sng" algn="ctr">
              <a:noFill/>
              <a:prstDash val="solid"/>
            </a:ln>
            <a:effectLst/>
            <a:extLst/>
          </p:spPr>
          <p:txBody>
            <a:bodyPr lIns="51442" tIns="34295" rIns="51442" bIns="34295" rtlCol="0" anchor="ctr" anchorCtr="0"/>
            <a:lstStyle/>
            <a:p>
              <a:pPr marL="362712" indent="-237490">
                <a:buFont typeface="Arial" panose="020B0604020202020204" pitchFamily="34" charset="0"/>
                <a:buChar char="•"/>
              </a:pPr>
              <a:endParaRPr lang="en-US" sz="1600" i="1" dirty="0">
                <a:solidFill>
                  <a:srgbClr val="505050"/>
                </a:solidFill>
              </a:endParaRPr>
            </a:p>
          </p:txBody>
        </p:sp>
        <p:sp>
          <p:nvSpPr>
            <p:cNvPr id="35" name="Pentagon 34"/>
            <p:cNvSpPr/>
            <p:nvPr/>
          </p:nvSpPr>
          <p:spPr>
            <a:xfrm>
              <a:off x="3822016" y="2716652"/>
              <a:ext cx="765353" cy="444642"/>
            </a:xfrm>
            <a:prstGeom prst="homePlate">
              <a:avLst/>
            </a:prstGeom>
            <a:solidFill>
              <a:srgbClr val="DCDCDC"/>
            </a:solidFill>
            <a:ln w="25400" cap="flat" cmpd="sng" algn="ctr">
              <a:noFill/>
              <a:prstDash val="solid"/>
            </a:ln>
            <a:effectLst/>
            <a:extLst/>
          </p:spPr>
          <p:txBody>
            <a:bodyPr lIns="51442" tIns="34295" rIns="51442" bIns="34295" rtlCol="0" anchor="ctr" anchorCtr="0"/>
            <a:lstStyle/>
            <a:p>
              <a:pPr marL="362712" indent="-237490">
                <a:buFont typeface="Arial" panose="020B0604020202020204" pitchFamily="34" charset="0"/>
                <a:buChar char="•"/>
              </a:pPr>
              <a:endParaRPr lang="en-US" sz="1600" i="1" dirty="0">
                <a:solidFill>
                  <a:srgbClr val="505050"/>
                </a:solidFill>
              </a:endParaRPr>
            </a:p>
          </p:txBody>
        </p:sp>
        <p:sp>
          <p:nvSpPr>
            <p:cNvPr id="36" name="Rectangle 35"/>
            <p:cNvSpPr/>
            <p:nvPr/>
          </p:nvSpPr>
          <p:spPr>
            <a:xfrm>
              <a:off x="957026" y="4288609"/>
              <a:ext cx="1068234" cy="309977"/>
            </a:xfrm>
            <a:prstGeom prst="rect">
              <a:avLst/>
            </a:prstGeom>
          </p:spPr>
          <p:txBody>
            <a:bodyPr wrap="none">
              <a:spAutoFit/>
            </a:bodyPr>
            <a:lstStyle/>
            <a:p>
              <a:r>
                <a:rPr lang="en-US" sz="1900" b="1" dirty="0">
                  <a:solidFill>
                    <a:srgbClr val="FFFFFF"/>
                  </a:solidFill>
                </a:rPr>
                <a:t>Base rack </a:t>
              </a:r>
              <a:endParaRPr lang="en-CA" sz="1900" b="1" dirty="0">
                <a:solidFill>
                  <a:srgbClr val="FFFFFF"/>
                </a:solidFill>
              </a:endParaRPr>
            </a:p>
          </p:txBody>
        </p:sp>
        <p:sp>
          <p:nvSpPr>
            <p:cNvPr id="37" name="Rectangle 36"/>
            <p:cNvSpPr/>
            <p:nvPr/>
          </p:nvSpPr>
          <p:spPr>
            <a:xfrm>
              <a:off x="2409210" y="4291081"/>
              <a:ext cx="1980624" cy="545559"/>
            </a:xfrm>
            <a:prstGeom prst="rect">
              <a:avLst/>
            </a:prstGeom>
          </p:spPr>
          <p:txBody>
            <a:bodyPr wrap="none">
              <a:spAutoFit/>
            </a:bodyPr>
            <a:lstStyle/>
            <a:p>
              <a:r>
                <a:rPr lang="en-US" sz="1900" b="1" dirty="0">
                  <a:solidFill>
                    <a:srgbClr val="FFFFFF"/>
                  </a:solidFill>
                </a:rPr>
                <a:t>Fully populated</a:t>
              </a:r>
              <a:br>
                <a:rPr lang="en-US" sz="1900" b="1" dirty="0">
                  <a:solidFill>
                    <a:srgbClr val="FFFFFF"/>
                  </a:solidFill>
                </a:rPr>
              </a:br>
              <a:r>
                <a:rPr lang="en-US" sz="1900" b="1" dirty="0">
                  <a:solidFill>
                    <a:srgbClr val="FFFFFF"/>
                  </a:solidFill>
                </a:rPr>
                <a:t>base rack (8 nodes) </a:t>
              </a:r>
              <a:endParaRPr lang="en-CA" sz="1900" b="1" dirty="0">
                <a:solidFill>
                  <a:srgbClr val="FFFFFF"/>
                </a:solidFill>
              </a:endParaRPr>
            </a:p>
          </p:txBody>
        </p:sp>
        <p:sp>
          <p:nvSpPr>
            <p:cNvPr id="38" name="Rectangle 37"/>
            <p:cNvSpPr/>
            <p:nvPr/>
          </p:nvSpPr>
          <p:spPr>
            <a:xfrm>
              <a:off x="4179237" y="4305498"/>
              <a:ext cx="2959494" cy="309977"/>
            </a:xfrm>
            <a:prstGeom prst="rect">
              <a:avLst/>
            </a:prstGeom>
          </p:spPr>
          <p:txBody>
            <a:bodyPr wrap="none">
              <a:spAutoFit/>
            </a:bodyPr>
            <a:lstStyle/>
            <a:p>
              <a:pPr algn="ctr"/>
              <a:r>
                <a:rPr lang="en-US" sz="1900" b="1" dirty="0">
                  <a:solidFill>
                    <a:srgbClr val="FFFFFF"/>
                  </a:solidFill>
                </a:rPr>
                <a:t>Easily expand by adding racks </a:t>
              </a:r>
              <a:endParaRPr lang="en-CA" sz="1900" b="1" dirty="0">
                <a:solidFill>
                  <a:srgbClr val="FFFFFF"/>
                </a:solidFill>
              </a:endParaRPr>
            </a:p>
          </p:txBody>
        </p:sp>
        <p:sp>
          <p:nvSpPr>
            <p:cNvPr id="39" name="Rectangle 38"/>
            <p:cNvSpPr/>
            <p:nvPr/>
          </p:nvSpPr>
          <p:spPr>
            <a:xfrm>
              <a:off x="7347249" y="1236153"/>
              <a:ext cx="1734034" cy="893644"/>
            </a:xfrm>
            <a:prstGeom prst="rect">
              <a:avLst/>
            </a:prstGeom>
          </p:spPr>
          <p:txBody>
            <a:bodyPr wrap="square">
              <a:spAutoFit/>
            </a:bodyPr>
            <a:lstStyle/>
            <a:p>
              <a:pPr algn="ctr"/>
              <a:r>
                <a:rPr lang="en-US" b="1" dirty="0">
                  <a:solidFill>
                    <a:srgbClr val="FFFFFF"/>
                  </a:solidFill>
                </a:rPr>
                <a:t>Up to 6 PB </a:t>
              </a:r>
              <a:r>
                <a:rPr lang="en-US" b="1" baseline="30000" dirty="0">
                  <a:solidFill>
                    <a:srgbClr val="FFFFFF"/>
                  </a:solidFill>
                </a:rPr>
                <a:t>5</a:t>
              </a:r>
              <a:r>
                <a:rPr lang="en-US" b="1" dirty="0">
                  <a:solidFill>
                    <a:srgbClr val="FFFFFF"/>
                  </a:solidFill>
                </a:rPr>
                <a:t> </a:t>
              </a:r>
              <a:br>
                <a:rPr lang="en-US" b="1" dirty="0">
                  <a:solidFill>
                    <a:srgbClr val="FFFFFF"/>
                  </a:solidFill>
                </a:rPr>
              </a:br>
              <a:r>
                <a:rPr lang="en-US" sz="1400" b="1" dirty="0">
                  <a:solidFill>
                    <a:srgbClr val="FFFFFF"/>
                  </a:solidFill>
                </a:rPr>
                <a:t>(PDW Region) </a:t>
              </a:r>
            </a:p>
            <a:p>
              <a:pPr algn="ctr"/>
              <a:r>
                <a:rPr lang="en-US" b="1" dirty="0">
                  <a:solidFill>
                    <a:srgbClr val="FFFFFF"/>
                  </a:solidFill>
                </a:rPr>
                <a:t>Up to 1.2 PB </a:t>
              </a:r>
              <a:r>
                <a:rPr lang="en-US" sz="1400" b="1" dirty="0">
                  <a:solidFill>
                    <a:srgbClr val="FFFFFF"/>
                  </a:solidFill>
                </a:rPr>
                <a:t>(HDInsight Region)</a:t>
              </a:r>
              <a:endParaRPr lang="en-US" sz="1400" b="1" baseline="30000" dirty="0">
                <a:solidFill>
                  <a:srgbClr val="FFFFFF"/>
                </a:solidFill>
              </a:endParaRPr>
            </a:p>
          </p:txBody>
        </p:sp>
        <p:sp>
          <p:nvSpPr>
            <p:cNvPr id="40" name="Rectangle 39"/>
            <p:cNvSpPr/>
            <p:nvPr/>
          </p:nvSpPr>
          <p:spPr>
            <a:xfrm>
              <a:off x="7230868" y="2473748"/>
              <a:ext cx="1771328" cy="743944"/>
            </a:xfrm>
            <a:prstGeom prst="rect">
              <a:avLst/>
            </a:prstGeom>
          </p:spPr>
          <p:txBody>
            <a:bodyPr wrap="square">
              <a:spAutoFit/>
            </a:bodyPr>
            <a:lstStyle/>
            <a:p>
              <a:pPr algn="ctr"/>
              <a:r>
                <a:rPr lang="en-US" b="1" dirty="0">
                  <a:solidFill>
                    <a:srgbClr val="FFFFFF"/>
                  </a:solidFill>
                </a:rPr>
                <a:t>Up to 64 nodes </a:t>
              </a:r>
              <a:br>
                <a:rPr lang="en-US" b="1" dirty="0">
                  <a:solidFill>
                    <a:srgbClr val="FFFFFF"/>
                  </a:solidFill>
                </a:rPr>
              </a:br>
              <a:r>
                <a:rPr lang="en-US" b="1" dirty="0">
                  <a:solidFill>
                    <a:srgbClr val="FFFFFF"/>
                  </a:solidFill>
                </a:rPr>
                <a:t>per workload region</a:t>
              </a:r>
            </a:p>
          </p:txBody>
        </p:sp>
        <p:grpSp>
          <p:nvGrpSpPr>
            <p:cNvPr id="41" name="Group 40"/>
            <p:cNvGrpSpPr/>
            <p:nvPr/>
          </p:nvGrpSpPr>
          <p:grpSpPr>
            <a:xfrm>
              <a:off x="988782" y="1629035"/>
              <a:ext cx="851528" cy="2686470"/>
              <a:chOff x="150582" y="1629035"/>
              <a:chExt cx="851528" cy="2686470"/>
            </a:xfrm>
          </p:grpSpPr>
          <p:pic>
            <p:nvPicPr>
              <p:cNvPr id="42" name="Picture 41"/>
              <p:cNvPicPr>
                <a:picLocks noChangeAspect="1"/>
              </p:cNvPicPr>
              <p:nvPr/>
            </p:nvPicPr>
            <p:blipFill rotWithShape="1">
              <a:blip r:embed="rId4"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a:xfrm>
                <a:off x="150582" y="1629035"/>
                <a:ext cx="851528" cy="2686470"/>
              </a:xfrm>
              <a:prstGeom prst="rect">
                <a:avLst/>
              </a:prstGeom>
            </p:spPr>
          </p:pic>
          <p:pic>
            <p:nvPicPr>
              <p:cNvPr id="43" name="Picture 7"/>
              <p:cNvPicPr>
                <a:picLocks noChangeAspect="1" noChangeArrowheads="1"/>
              </p:cNvPicPr>
              <p:nvPr/>
            </p:nvPicPr>
            <p:blipFill rotWithShape="1">
              <a:blip r:embed="rId5">
                <a:extLst>
                  <a:ext uri="{28A0092B-C50C-407E-A947-70E740481C1C}">
                    <a14:useLocalDpi xmlns:a14="http://schemas.microsoft.com/office/drawing/2010/main"/>
                  </a:ext>
                </a:extLst>
              </a:blip>
              <a:srcRect t="22905" b="48002"/>
              <a:stretch/>
            </p:blipFill>
            <p:spPr bwMode="auto">
              <a:xfrm>
                <a:off x="190409" y="3051219"/>
                <a:ext cx="765102" cy="74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p:cNvPicPr>
                <a:picLocks noChangeAspect="1" noChangeArrowheads="1"/>
              </p:cNvPicPr>
              <p:nvPr/>
            </p:nvPicPr>
            <p:blipFill rotWithShape="1">
              <a:blip r:embed="rId5">
                <a:extLst>
                  <a:ext uri="{28A0092B-C50C-407E-A947-70E740481C1C}">
                    <a14:useLocalDpi xmlns:a14="http://schemas.microsoft.com/office/drawing/2010/main"/>
                  </a:ext>
                </a:extLst>
              </a:blip>
              <a:srcRect t="33825" b="53681"/>
              <a:stretch/>
            </p:blipFill>
            <p:spPr bwMode="auto">
              <a:xfrm>
                <a:off x="190409" y="2092762"/>
                <a:ext cx="765102" cy="31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7"/>
              <p:cNvPicPr>
                <a:picLocks noChangeAspect="1" noChangeArrowheads="1"/>
              </p:cNvPicPr>
              <p:nvPr/>
            </p:nvPicPr>
            <p:blipFill rotWithShape="1">
              <a:blip r:embed="rId5">
                <a:extLst>
                  <a:ext uri="{28A0092B-C50C-407E-A947-70E740481C1C}">
                    <a14:useLocalDpi xmlns:a14="http://schemas.microsoft.com/office/drawing/2010/main"/>
                  </a:ext>
                </a:extLst>
              </a:blip>
              <a:srcRect t="24309" b="49946"/>
              <a:stretch/>
            </p:blipFill>
            <p:spPr bwMode="auto">
              <a:xfrm>
                <a:off x="190409" y="2399474"/>
                <a:ext cx="765102" cy="65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6"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bwMode="auto">
            <a:xfrm>
              <a:off x="2854434" y="1659262"/>
              <a:ext cx="886000" cy="264636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bwMode="auto">
            <a:xfrm>
              <a:off x="4660374" y="1708401"/>
              <a:ext cx="886000" cy="264636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630693" y="6140576"/>
            <a:ext cx="1440330" cy="217304"/>
          </a:xfrm>
          <a:prstGeom prst="rect">
            <a:avLst/>
          </a:prstGeom>
          <a:noFill/>
        </p:spPr>
        <p:txBody>
          <a:bodyPr wrap="none" lIns="93281" tIns="46641" rIns="93281" bIns="46641" rtlCol="0">
            <a:spAutoFit/>
          </a:bodyPr>
          <a:lstStyle/>
          <a:p>
            <a:r>
              <a:rPr lang="en-US" sz="800" baseline="30000" dirty="0">
                <a:solidFill>
                  <a:srgbClr val="505050"/>
                </a:solidFill>
              </a:rPr>
              <a:t>5</a:t>
            </a:r>
            <a:r>
              <a:rPr lang="en-US" sz="800" dirty="0">
                <a:solidFill>
                  <a:srgbClr val="505050"/>
                </a:solidFill>
              </a:rPr>
              <a:t> Based on 5:1 compression</a:t>
            </a:r>
          </a:p>
        </p:txBody>
      </p:sp>
    </p:spTree>
    <p:extLst>
      <p:ext uri="{BB962C8B-B14F-4D97-AF65-F5344CB8AC3E}">
        <p14:creationId xmlns:p14="http://schemas.microsoft.com/office/powerpoint/2010/main" val="2354880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0852" y="897764"/>
            <a:ext cx="11506330" cy="648704"/>
          </a:xfrm>
        </p:spPr>
        <p:txBody>
          <a:bodyPr/>
          <a:lstStyle/>
          <a:p>
            <a:r>
              <a:rPr lang="nn-NO" dirty="0">
                <a:solidFill>
                  <a:schemeClr val="tx1"/>
                </a:solidFill>
              </a:rPr>
              <a:t>HP ConvergedSystem 300 for Microsoft Analytics </a:t>
            </a:r>
            <a:r>
              <a:rPr lang="nn-NO" dirty="0" smtClean="0">
                <a:solidFill>
                  <a:schemeClr val="tx1"/>
                </a:solidFill>
              </a:rPr>
              <a:t>Platform</a:t>
            </a:r>
            <a:endParaRPr lang="nn-NO" dirty="0">
              <a:solidFill>
                <a:schemeClr val="tx1"/>
              </a:solidFill>
            </a:endParaRPr>
          </a:p>
        </p:txBody>
      </p:sp>
      <p:sp>
        <p:nvSpPr>
          <p:cNvPr id="2" name="Title 1"/>
          <p:cNvSpPr>
            <a:spLocks noGrp="1"/>
          </p:cNvSpPr>
          <p:nvPr>
            <p:ph type="title"/>
          </p:nvPr>
        </p:nvSpPr>
        <p:spPr/>
        <p:txBody>
          <a:bodyPr/>
          <a:lstStyle/>
          <a:p>
            <a:r>
              <a:rPr lang="en-US" sz="4800" dirty="0" smtClean="0">
                <a:solidFill>
                  <a:schemeClr val="tx1"/>
                </a:solidFill>
              </a:rPr>
              <a:t>High-availability features for increased uptime</a:t>
            </a:r>
            <a:endParaRPr lang="en-US" sz="4800" dirty="0">
              <a:solidFill>
                <a:schemeClr val="tx1"/>
              </a:solidFill>
            </a:endParaRPr>
          </a:p>
        </p:txBody>
      </p:sp>
      <p:pic>
        <p:nvPicPr>
          <p:cNvPr id="6" name="Picture 2" descr="Z:\2014 Projects\HP\ConvergedSystems\CS for SAP HANA\HP Converged Systems Q2 Collateral (154009)\HP ConvergedSystem 300 for Microsoft Analytics Platform presentation\Design\CS_300_for_MicrosoftAnalyticsPlatform2_APS_FT_8+4.jpg"/>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967241" y="1594259"/>
            <a:ext cx="1550562" cy="463066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691936" y="1913086"/>
            <a:ext cx="3542441" cy="715298"/>
          </a:xfrm>
          <a:prstGeom prst="wedgeRoundRectCallout">
            <a:avLst>
              <a:gd name="adj1" fmla="val 84129"/>
              <a:gd name="adj2" fmla="val -5600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20" tIns="62160" rIns="124320" bIns="62160" rtlCol="0" anchor="ctr"/>
          <a:lstStyle/>
          <a:p>
            <a:pPr defTabSz="621637"/>
            <a:r>
              <a:rPr lang="en-US" sz="1600" dirty="0">
                <a:solidFill>
                  <a:prstClr val="white"/>
                </a:solidFill>
              </a:rPr>
              <a:t>NETWORK REDUNDANCY: </a:t>
            </a:r>
          </a:p>
          <a:p>
            <a:pPr marL="174880" indent="-174880" defTabSz="621637">
              <a:buFont typeface="Arial" panose="020B0604020202020204" pitchFamily="34" charset="0"/>
              <a:buChar char="•"/>
            </a:pPr>
            <a:r>
              <a:rPr lang="en-US" sz="1400" dirty="0">
                <a:solidFill>
                  <a:prstClr val="white"/>
                </a:solidFill>
              </a:rPr>
              <a:t>2 x InfiniBand Switches (Data)</a:t>
            </a:r>
          </a:p>
          <a:p>
            <a:pPr marL="174880" indent="-174880" defTabSz="621637">
              <a:buFont typeface="Arial" panose="020B0604020202020204" pitchFamily="34" charset="0"/>
              <a:buChar char="•"/>
            </a:pPr>
            <a:r>
              <a:rPr lang="en-US" sz="1400" dirty="0">
                <a:solidFill>
                  <a:prstClr val="white"/>
                </a:solidFill>
              </a:rPr>
              <a:t>2 x Ethernet Switches (Management)</a:t>
            </a:r>
          </a:p>
        </p:txBody>
      </p:sp>
      <p:sp>
        <p:nvSpPr>
          <p:cNvPr id="27" name="Rounded Rectangular Callout 26"/>
          <p:cNvSpPr/>
          <p:nvPr/>
        </p:nvSpPr>
        <p:spPr>
          <a:xfrm>
            <a:off x="7250665" y="2404293"/>
            <a:ext cx="3905713" cy="1489013"/>
          </a:xfrm>
          <a:prstGeom prst="wedgeRoundRectCallout">
            <a:avLst>
              <a:gd name="adj1" fmla="val -79628"/>
              <a:gd name="adj2" fmla="val -4177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20" tIns="62160" rIns="124320" bIns="62160" rtlCol="0" anchor="ctr"/>
          <a:lstStyle/>
          <a:p>
            <a:pPr defTabSz="621637"/>
            <a:r>
              <a:rPr lang="en-US" sz="1600" dirty="0">
                <a:solidFill>
                  <a:prstClr val="white"/>
                </a:solidFill>
              </a:rPr>
              <a:t>SERVER REDUNDANCY: </a:t>
            </a:r>
          </a:p>
          <a:p>
            <a:pPr marL="174880" indent="-174880" defTabSz="621637">
              <a:buFont typeface="Arial" panose="020B0604020202020204" pitchFamily="34" charset="0"/>
              <a:buChar char="•"/>
            </a:pPr>
            <a:r>
              <a:rPr lang="en-US" sz="1400" dirty="0">
                <a:solidFill>
                  <a:prstClr val="white"/>
                </a:solidFill>
              </a:rPr>
              <a:t>All servers participate in an Active/Passive Windows Failover Cluster with the Failover Server. </a:t>
            </a:r>
          </a:p>
          <a:p>
            <a:pPr marL="174880" indent="-174880" defTabSz="621637">
              <a:buFont typeface="Arial" panose="020B0604020202020204" pitchFamily="34" charset="0"/>
              <a:buChar char="•"/>
            </a:pPr>
            <a:r>
              <a:rPr lang="en-US" sz="1400" dirty="0">
                <a:solidFill>
                  <a:prstClr val="white"/>
                </a:solidFill>
              </a:rPr>
              <a:t>An Optional Failover Server can be added as a second failover server.</a:t>
            </a:r>
          </a:p>
        </p:txBody>
      </p:sp>
      <p:sp>
        <p:nvSpPr>
          <p:cNvPr id="28" name="Rounded Rectangular Callout 27"/>
          <p:cNvSpPr/>
          <p:nvPr/>
        </p:nvSpPr>
        <p:spPr>
          <a:xfrm>
            <a:off x="677377" y="4959248"/>
            <a:ext cx="3557000" cy="1265678"/>
          </a:xfrm>
          <a:prstGeom prst="wedgeRoundRectCallout">
            <a:avLst>
              <a:gd name="adj1" fmla="val 82867"/>
              <a:gd name="adj2" fmla="val -3164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20" tIns="62160" rIns="124320" bIns="62160" rtlCol="0" anchor="ctr"/>
          <a:lstStyle/>
          <a:p>
            <a:pPr defTabSz="621637"/>
            <a:r>
              <a:rPr lang="en-US" sz="1600" dirty="0">
                <a:solidFill>
                  <a:prstClr val="white"/>
                </a:solidFill>
              </a:rPr>
              <a:t>STORAGE REDUNDANCY: </a:t>
            </a:r>
          </a:p>
          <a:p>
            <a:pPr marL="174880" indent="-174880" defTabSz="621637">
              <a:buFont typeface="Arial" panose="020B0604020202020204" pitchFamily="34" charset="0"/>
              <a:buChar char="•"/>
            </a:pPr>
            <a:r>
              <a:rPr lang="en-US" sz="1400" dirty="0">
                <a:solidFill>
                  <a:prstClr val="white"/>
                </a:solidFill>
              </a:rPr>
              <a:t>All data is mirrored across electrically  separated arrays. </a:t>
            </a:r>
          </a:p>
          <a:p>
            <a:pPr marL="174880" indent="-174880" defTabSz="621637">
              <a:buFont typeface="Arial" panose="020B0604020202020204" pitchFamily="34" charset="0"/>
              <a:buChar char="•"/>
            </a:pPr>
            <a:r>
              <a:rPr lang="en-US" sz="1400" dirty="0">
                <a:solidFill>
                  <a:prstClr val="white"/>
                </a:solidFill>
              </a:rPr>
              <a:t>Spare disks are available to rebuild a disk in the event of a failure.</a:t>
            </a:r>
          </a:p>
        </p:txBody>
      </p:sp>
      <p:sp>
        <p:nvSpPr>
          <p:cNvPr id="33" name="Rounded Rectangular Callout 32"/>
          <p:cNvSpPr/>
          <p:nvPr/>
        </p:nvSpPr>
        <p:spPr>
          <a:xfrm>
            <a:off x="7250664" y="4453483"/>
            <a:ext cx="3905713" cy="1420043"/>
          </a:xfrm>
          <a:prstGeom prst="wedgeRoundRectCallout">
            <a:avLst>
              <a:gd name="adj1" fmla="val -78897"/>
              <a:gd name="adj2" fmla="val -2577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20" tIns="62160" rIns="124320" bIns="62160" rtlCol="0" anchor="ctr"/>
          <a:lstStyle/>
          <a:p>
            <a:pPr defTabSz="621637"/>
            <a:r>
              <a:rPr lang="en-US" sz="1600" dirty="0">
                <a:solidFill>
                  <a:prstClr val="white"/>
                </a:solidFill>
              </a:rPr>
              <a:t>SOFTWARE FAILOVER: </a:t>
            </a:r>
          </a:p>
          <a:p>
            <a:pPr marL="174880" indent="-174880" defTabSz="621637">
              <a:buFont typeface="Arial" panose="020B0604020202020204" pitchFamily="34" charset="0"/>
              <a:buChar char="•"/>
            </a:pPr>
            <a:r>
              <a:rPr lang="en-US" sz="1400" dirty="0">
                <a:solidFill>
                  <a:prstClr val="white"/>
                </a:solidFill>
              </a:rPr>
              <a:t>Each management (Orchestration) or processing (PDW and HDI) instance runs within a VM. </a:t>
            </a:r>
          </a:p>
          <a:p>
            <a:pPr marL="174880" indent="-174880" defTabSz="621637">
              <a:buFont typeface="Arial" panose="020B0604020202020204" pitchFamily="34" charset="0"/>
              <a:buChar char="•"/>
            </a:pPr>
            <a:r>
              <a:rPr lang="en-US" sz="1400" dirty="0">
                <a:solidFill>
                  <a:prstClr val="white"/>
                </a:solidFill>
              </a:rPr>
              <a:t>Any VM can failover to the Failover Server.</a:t>
            </a:r>
          </a:p>
        </p:txBody>
      </p:sp>
      <p:sp>
        <p:nvSpPr>
          <p:cNvPr id="10" name="Rounded Rectangular Callout 9"/>
          <p:cNvSpPr/>
          <p:nvPr/>
        </p:nvSpPr>
        <p:spPr>
          <a:xfrm>
            <a:off x="691937" y="2777182"/>
            <a:ext cx="3542441" cy="2088232"/>
          </a:xfrm>
          <a:prstGeom prst="wedgeRoundRectCallout">
            <a:avLst>
              <a:gd name="adj1" fmla="val 78823"/>
              <a:gd name="adj2" fmla="val -7874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20" tIns="62160" rIns="124320" bIns="62160" rtlCol="0" anchor="ctr"/>
          <a:lstStyle/>
          <a:p>
            <a:pPr defTabSz="621637"/>
            <a:r>
              <a:rPr lang="en-US" sz="1600" dirty="0">
                <a:solidFill>
                  <a:prstClr val="white"/>
                </a:solidFill>
              </a:rPr>
              <a:t>POWER DISTRIBUTION UNIT REDUNDANCY: </a:t>
            </a:r>
          </a:p>
          <a:p>
            <a:pPr marL="174880" indent="-174880" defTabSz="621637">
              <a:buFont typeface="Arial" panose="020B0604020202020204" pitchFamily="34" charset="0"/>
              <a:buChar char="•"/>
            </a:pPr>
            <a:r>
              <a:rPr lang="en-US" sz="1400" dirty="0">
                <a:solidFill>
                  <a:prstClr val="white"/>
                </a:solidFill>
              </a:rPr>
              <a:t>2 x  Single Phase or Three Phase (choice)</a:t>
            </a:r>
          </a:p>
          <a:p>
            <a:pPr marL="174880" indent="-174880" defTabSz="621637">
              <a:buFont typeface="Arial" panose="020B0604020202020204" pitchFamily="34" charset="0"/>
              <a:buChar char="•"/>
            </a:pPr>
            <a:r>
              <a:rPr lang="en-US" sz="1400" dirty="0">
                <a:solidFill>
                  <a:prstClr val="white"/>
                </a:solidFill>
              </a:rPr>
              <a:t>International or NA/JPN option</a:t>
            </a:r>
          </a:p>
          <a:p>
            <a:pPr marL="174880" indent="-174880" defTabSz="621637">
              <a:buFont typeface="Arial" panose="020B0604020202020204" pitchFamily="34" charset="0"/>
              <a:buChar char="•"/>
            </a:pPr>
            <a:r>
              <a:rPr lang="en-US" sz="1400" dirty="0">
                <a:solidFill>
                  <a:srgbClr val="FFFFFF"/>
                </a:solidFill>
              </a:rPr>
              <a:t>Securely manage and monitor power distribution from anywhere to prevent problems and speed response times.</a:t>
            </a:r>
            <a:endParaRPr lang="en-US" sz="1400" dirty="0">
              <a:solidFill>
                <a:prstClr val="white"/>
              </a:solidFill>
            </a:endParaRPr>
          </a:p>
        </p:txBody>
      </p:sp>
    </p:spTree>
    <p:extLst>
      <p:ext uri="{BB962C8B-B14F-4D97-AF65-F5344CB8AC3E}">
        <p14:creationId xmlns:p14="http://schemas.microsoft.com/office/powerpoint/2010/main" val="3146529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1"/>
          </p:nvPr>
        </p:nvSpPr>
        <p:spPr>
          <a:xfrm>
            <a:off x="274639" y="1212849"/>
            <a:ext cx="11889564" cy="3582519"/>
          </a:xfrm>
        </p:spPr>
        <p:txBody>
          <a:bodyPr/>
          <a:lstStyle/>
          <a:p>
            <a:endParaRPr lang="en-US" dirty="0" smtClean="0"/>
          </a:p>
          <a:p>
            <a:r>
              <a:rPr lang="en-US" sz="2400" dirty="0" err="1" smtClean="0">
                <a:solidFill>
                  <a:schemeClr val="bg1">
                    <a:lumMod val="20000"/>
                    <a:lumOff val="80000"/>
                  </a:schemeClr>
                </a:solidFill>
              </a:rPr>
              <a:t>ConvergedSystem</a:t>
            </a:r>
            <a:r>
              <a:rPr lang="en-US" sz="2400" dirty="0" smtClean="0">
                <a:solidFill>
                  <a:schemeClr val="bg1">
                    <a:lumMod val="20000"/>
                    <a:lumOff val="80000"/>
                  </a:schemeClr>
                </a:solidFill>
              </a:rPr>
              <a:t> portfolio overview</a:t>
            </a:r>
          </a:p>
          <a:p>
            <a:pPr marL="371475" lvl="1" indent="-342900">
              <a:buFontTx/>
              <a:buChar char="-"/>
            </a:pPr>
            <a:r>
              <a:rPr lang="en-US" sz="2400" dirty="0" smtClean="0">
                <a:solidFill>
                  <a:schemeClr val="bg1">
                    <a:lumMod val="20000"/>
                    <a:lumOff val="80000"/>
                  </a:schemeClr>
                </a:solidFill>
                <a:latin typeface="+mj-lt"/>
              </a:rPr>
              <a:t>Virtualization </a:t>
            </a:r>
          </a:p>
          <a:p>
            <a:pPr marL="371475" lvl="1" indent="-342900">
              <a:buFontTx/>
              <a:buChar char="-"/>
            </a:pPr>
            <a:r>
              <a:rPr lang="en-US" sz="2400" dirty="0" smtClean="0">
                <a:solidFill>
                  <a:schemeClr val="bg1">
                    <a:lumMod val="20000"/>
                    <a:lumOff val="80000"/>
                  </a:schemeClr>
                </a:solidFill>
                <a:latin typeface="+mj-lt"/>
              </a:rPr>
              <a:t>DB consolidation</a:t>
            </a:r>
          </a:p>
          <a:p>
            <a:pPr marL="371475" lvl="1" indent="-342900">
              <a:buFontTx/>
              <a:buChar char="-"/>
            </a:pPr>
            <a:endParaRPr lang="en-US" sz="2400" dirty="0" smtClean="0">
              <a:solidFill>
                <a:schemeClr val="bg1">
                  <a:lumMod val="20000"/>
                  <a:lumOff val="80000"/>
                </a:schemeClr>
              </a:solidFill>
              <a:latin typeface="+mj-lt"/>
            </a:endParaRPr>
          </a:p>
          <a:p>
            <a:pPr lvl="1"/>
            <a:r>
              <a:rPr lang="en-US" sz="2400" dirty="0" smtClean="0">
                <a:solidFill>
                  <a:schemeClr val="bg1">
                    <a:lumMod val="20000"/>
                    <a:lumOff val="80000"/>
                  </a:schemeClr>
                </a:solidFill>
                <a:latin typeface="+mj-lt"/>
              </a:rPr>
              <a:t>Deep dive on two selected SQL based solutions</a:t>
            </a:r>
          </a:p>
          <a:p>
            <a:pPr marL="371475" lvl="1" indent="-342900">
              <a:buFontTx/>
              <a:buChar char="-"/>
            </a:pPr>
            <a:r>
              <a:rPr lang="en-US" sz="2400" dirty="0" smtClean="0">
                <a:solidFill>
                  <a:schemeClr val="bg1">
                    <a:lumMod val="20000"/>
                    <a:lumOff val="80000"/>
                  </a:schemeClr>
                </a:solidFill>
                <a:latin typeface="+mj-lt"/>
              </a:rPr>
              <a:t>HP Converged System 300 for Microsoft Analytics Platform</a:t>
            </a:r>
          </a:p>
          <a:p>
            <a:pPr marL="371475" lvl="1" indent="-342900">
              <a:buFontTx/>
              <a:buChar char="-"/>
            </a:pPr>
            <a:r>
              <a:rPr lang="en-US" sz="2400" dirty="0" smtClean="0">
                <a:solidFill>
                  <a:schemeClr val="bg1">
                    <a:lumMod val="20000"/>
                    <a:lumOff val="80000"/>
                  </a:schemeClr>
                </a:solidFill>
                <a:latin typeface="+mj-lt"/>
              </a:rPr>
              <a:t>MS SQL Server 2014 on the HP ProLiant DL580 Gen8</a:t>
            </a:r>
            <a:endParaRPr lang="en-US" sz="2400" dirty="0">
              <a:solidFill>
                <a:schemeClr val="bg1">
                  <a:lumMod val="20000"/>
                  <a:lumOff val="80000"/>
                </a:schemeClr>
              </a:solidFill>
              <a:latin typeface="+mj-lt"/>
            </a:endParaRPr>
          </a:p>
        </p:txBody>
      </p:sp>
    </p:spTree>
    <p:extLst>
      <p:ext uri="{BB962C8B-B14F-4D97-AF65-F5344CB8AC3E}">
        <p14:creationId xmlns:p14="http://schemas.microsoft.com/office/powerpoint/2010/main" val="461688328"/>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Inside a Scale Unit – Physical View</a:t>
            </a:r>
            <a:endParaRPr lang="en-US" dirty="0"/>
          </a:p>
        </p:txBody>
      </p:sp>
      <p:grpSp>
        <p:nvGrpSpPr>
          <p:cNvPr id="3" name="Group 2"/>
          <p:cNvGrpSpPr/>
          <p:nvPr/>
        </p:nvGrpSpPr>
        <p:grpSpPr>
          <a:xfrm>
            <a:off x="273227" y="1821586"/>
            <a:ext cx="9589588" cy="3872558"/>
            <a:chOff x="240008" y="1525679"/>
            <a:chExt cx="10007581" cy="4041926"/>
          </a:xfrm>
        </p:grpSpPr>
        <p:sp>
          <p:nvSpPr>
            <p:cNvPr id="4" name="Round Diagonal Corner Rectangle 3"/>
            <p:cNvSpPr/>
            <p:nvPr/>
          </p:nvSpPr>
          <p:spPr>
            <a:xfrm>
              <a:off x="2770729" y="3958674"/>
              <a:ext cx="7344825" cy="1494590"/>
            </a:xfrm>
            <a:prstGeom prst="round2DiagRect">
              <a:avLst>
                <a:gd name="adj1" fmla="val 0"/>
                <a:gd name="adj2" fmla="val 2043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grpSp>
          <p:nvGrpSpPr>
            <p:cNvPr id="5" name="Group 4"/>
            <p:cNvGrpSpPr/>
            <p:nvPr/>
          </p:nvGrpSpPr>
          <p:grpSpPr>
            <a:xfrm>
              <a:off x="451811" y="1525679"/>
              <a:ext cx="1225430" cy="3666451"/>
              <a:chOff x="236047" y="1346743"/>
              <a:chExt cx="1547193" cy="4859538"/>
            </a:xfrm>
          </p:grpSpPr>
          <p:pic>
            <p:nvPicPr>
              <p:cNvPr id="36" name="Picture 7"/>
              <p:cNvPicPr>
                <a:picLocks noChangeAspect="1" noChangeArrowheads="1"/>
              </p:cNvPicPr>
              <p:nvPr/>
            </p:nvPicPr>
            <p:blipFill>
              <a:blip r:embed="rId3">
                <a:clrChange>
                  <a:clrFrom>
                    <a:srgbClr val="EDF4F8"/>
                  </a:clrFrom>
                  <a:clrTo>
                    <a:srgbClr val="EDF4F8">
                      <a:alpha val="0"/>
                    </a:srgbClr>
                  </a:clrTo>
                </a:clrChange>
                <a:extLst>
                  <a:ext uri="{28A0092B-C50C-407E-A947-70E740481C1C}">
                    <a14:useLocalDpi xmlns:a14="http://schemas.microsoft.com/office/drawing/2010/main"/>
                  </a:ext>
                </a:extLst>
              </a:blip>
              <a:srcRect/>
              <a:stretch>
                <a:fillRect/>
              </a:stretch>
            </p:blipFill>
            <p:spPr bwMode="auto">
              <a:xfrm>
                <a:off x="236047" y="1346743"/>
                <a:ext cx="1547193" cy="485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340569" y="5301124"/>
                <a:ext cx="1331102" cy="766728"/>
                <a:chOff x="2031132" y="3947000"/>
                <a:chExt cx="1279498" cy="818454"/>
              </a:xfrm>
            </p:grpSpPr>
            <p:pic>
              <p:nvPicPr>
                <p:cNvPr id="5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40740" y="4188636"/>
                  <a:ext cx="1260960" cy="57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31132" y="4060204"/>
                  <a:ext cx="1278771" cy="11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31865" y="3947000"/>
                  <a:ext cx="1278765" cy="11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2144" y="2051310"/>
                <a:ext cx="1330337" cy="10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53739" y="1699456"/>
                <a:ext cx="1311806" cy="11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3739" y="1817873"/>
                <a:ext cx="1311806" cy="11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12877" y="1934260"/>
                <a:ext cx="1330337" cy="10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983" y="4425368"/>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253" y="4308648"/>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6735" y="4191932"/>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2131" y="3873965"/>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2133" y="3990683"/>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984" y="4107051"/>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692" y="5093492"/>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7963" y="4976774"/>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178" y="4860054"/>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9859" y="4542087"/>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4841" y="4658807"/>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696" y="4775175"/>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3379" y="5210210"/>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1035" y="2146689"/>
                <a:ext cx="1283916"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6412" y="1957355"/>
              <a:ext cx="2550067" cy="3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6412" y="1707247"/>
              <a:ext cx="2550067" cy="3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6412" y="4619258"/>
              <a:ext cx="2550067" cy="3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6412" y="4369151"/>
              <a:ext cx="2550067" cy="3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98423" y="1773247"/>
              <a:ext cx="1522182" cy="289114"/>
            </a:xfrm>
            <a:prstGeom prst="rect">
              <a:avLst/>
            </a:prstGeom>
            <a:noFill/>
          </p:spPr>
          <p:txBody>
            <a:bodyPr wrap="none" rtlCol="0">
              <a:spAutoFit/>
            </a:bodyPr>
            <a:lstStyle/>
            <a:p>
              <a:pPr algn="r" defTabSz="779892">
                <a:spcAft>
                  <a:spcPts val="725"/>
                </a:spcAft>
                <a:buSzPct val="100000"/>
              </a:pPr>
              <a:r>
                <a:rPr lang="en-US" sz="1200" dirty="0">
                  <a:solidFill>
                    <a:srgbClr val="FFFFFF"/>
                  </a:solidFill>
                  <a:cs typeface="HP Simplified" pitchFamily="34" charset="0"/>
                </a:rPr>
                <a:t>PDW orchestration</a:t>
              </a:r>
            </a:p>
          </p:txBody>
        </p:sp>
        <p:sp>
          <p:nvSpPr>
            <p:cNvPr id="11" name="Rectangle 10"/>
            <p:cNvSpPr/>
            <p:nvPr/>
          </p:nvSpPr>
          <p:spPr>
            <a:xfrm>
              <a:off x="2293875" y="2043366"/>
              <a:ext cx="1106841" cy="289114"/>
            </a:xfrm>
            <a:prstGeom prst="rect">
              <a:avLst/>
            </a:prstGeom>
          </p:spPr>
          <p:txBody>
            <a:bodyPr wrap="none">
              <a:spAutoFit/>
            </a:bodyPr>
            <a:lstStyle/>
            <a:p>
              <a:pPr algn="r"/>
              <a:r>
                <a:rPr lang="en-US" sz="1200" dirty="0">
                  <a:solidFill>
                    <a:srgbClr val="FFFFFF"/>
                  </a:solidFill>
                  <a:cs typeface="HP Simplified" pitchFamily="34" charset="0"/>
                </a:rPr>
                <a:t>PDW failover</a:t>
              </a:r>
              <a:endParaRPr lang="en-US" sz="2000" dirty="0">
                <a:solidFill>
                  <a:srgbClr val="FFFFFF"/>
                </a:solidFill>
              </a:endParaRPr>
            </a:p>
          </p:txBody>
        </p:sp>
        <p:cxnSp>
          <p:nvCxnSpPr>
            <p:cNvPr id="12" name="Straight Connector 11"/>
            <p:cNvCxnSpPr/>
            <p:nvPr/>
          </p:nvCxnSpPr>
          <p:spPr>
            <a:xfrm>
              <a:off x="3371216" y="1904300"/>
              <a:ext cx="0" cy="294446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6929" y="1900205"/>
              <a:ext cx="14351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66453" y="2168631"/>
              <a:ext cx="14351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8673" y="4845992"/>
              <a:ext cx="14351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61053" y="4564837"/>
              <a:ext cx="14351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976550" y="4345523"/>
              <a:ext cx="2151688" cy="333223"/>
            </a:xfrm>
            <a:prstGeom prst="rect">
              <a:avLst/>
            </a:prstGeom>
            <a:noFill/>
            <a:ln w="9525">
              <a:noFill/>
              <a:miter lim="800000"/>
              <a:headEnd/>
              <a:tailEnd/>
            </a:ln>
          </p:spPr>
        </p:pic>
        <p:pic>
          <p:nvPicPr>
            <p:cNvPr id="18" name="Picture 17"/>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976550" y="4700000"/>
              <a:ext cx="2151688" cy="333223"/>
            </a:xfrm>
            <a:prstGeom prst="rect">
              <a:avLst/>
            </a:prstGeom>
            <a:noFill/>
            <a:ln w="9525">
              <a:noFill/>
              <a:miter lim="800000"/>
              <a:headEnd/>
              <a:tailEnd/>
            </a:ln>
          </p:spPr>
        </p:pic>
        <p:sp>
          <p:nvSpPr>
            <p:cNvPr id="19" name="Rounded Rectangle 18"/>
            <p:cNvSpPr/>
            <p:nvPr/>
          </p:nvSpPr>
          <p:spPr>
            <a:xfrm>
              <a:off x="6851171" y="4253011"/>
              <a:ext cx="2386681" cy="878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cxnSp>
          <p:nvCxnSpPr>
            <p:cNvPr id="20" name="Straight Connector 19"/>
            <p:cNvCxnSpPr>
              <a:stCxn id="9" idx="3"/>
            </p:cNvCxnSpPr>
            <p:nvPr/>
          </p:nvCxnSpPr>
          <p:spPr>
            <a:xfrm>
              <a:off x="6086477" y="4520007"/>
              <a:ext cx="7646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86477" y="4836178"/>
              <a:ext cx="7646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p:cNvCxnSpPr>
            <p:nvPr/>
          </p:nvCxnSpPr>
          <p:spPr>
            <a:xfrm>
              <a:off x="6086477" y="4520007"/>
              <a:ext cx="764695" cy="3287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086477" y="4512133"/>
              <a:ext cx="764695" cy="3366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97071" y="3956903"/>
              <a:ext cx="1694957" cy="353361"/>
            </a:xfrm>
            <a:prstGeom prst="rect">
              <a:avLst/>
            </a:prstGeom>
            <a:noFill/>
          </p:spPr>
          <p:txBody>
            <a:bodyPr wrap="none" rtlCol="0">
              <a:spAutoFit/>
            </a:bodyPr>
            <a:lstStyle/>
            <a:p>
              <a:pPr defTabSz="779892">
                <a:spcAft>
                  <a:spcPts val="725"/>
                </a:spcAft>
                <a:buSzPct val="100000"/>
              </a:pPr>
              <a:r>
                <a:rPr lang="en-US" sz="1600" dirty="0">
                  <a:solidFill>
                    <a:srgbClr val="FFFFFF"/>
                  </a:solidFill>
                  <a:cs typeface="HP Simplified" pitchFamily="34" charset="0"/>
                </a:rPr>
                <a:t>Compute nodes</a:t>
              </a:r>
            </a:p>
          </p:txBody>
        </p:sp>
        <p:sp>
          <p:nvSpPr>
            <p:cNvPr id="25" name="TextBox 24"/>
            <p:cNvSpPr txBox="1"/>
            <p:nvPr/>
          </p:nvSpPr>
          <p:spPr>
            <a:xfrm>
              <a:off x="7709307" y="3951852"/>
              <a:ext cx="804987" cy="353361"/>
            </a:xfrm>
            <a:prstGeom prst="rect">
              <a:avLst/>
            </a:prstGeom>
            <a:noFill/>
          </p:spPr>
          <p:txBody>
            <a:bodyPr wrap="none" rtlCol="0">
              <a:spAutoFit/>
            </a:bodyPr>
            <a:lstStyle/>
            <a:p>
              <a:pPr defTabSz="779892">
                <a:spcAft>
                  <a:spcPts val="725"/>
                </a:spcAft>
                <a:buSzPct val="100000"/>
              </a:pPr>
              <a:r>
                <a:rPr lang="en-US" sz="1600" dirty="0">
                  <a:solidFill>
                    <a:srgbClr val="FFFFFF"/>
                  </a:solidFill>
                  <a:cs typeface="HP Simplified" pitchFamily="34" charset="0"/>
                </a:rPr>
                <a:t>D6000</a:t>
              </a:r>
            </a:p>
          </p:txBody>
        </p:sp>
        <p:sp>
          <p:nvSpPr>
            <p:cNvPr id="26" name="TextBox 25"/>
            <p:cNvSpPr txBox="1"/>
            <p:nvPr/>
          </p:nvSpPr>
          <p:spPr>
            <a:xfrm>
              <a:off x="9253618" y="4373622"/>
              <a:ext cx="993971" cy="289114"/>
            </a:xfrm>
            <a:prstGeom prst="rect">
              <a:avLst/>
            </a:prstGeom>
            <a:noFill/>
          </p:spPr>
          <p:txBody>
            <a:bodyPr wrap="square" rtlCol="0">
              <a:spAutoFit/>
            </a:bodyPr>
            <a:lstStyle/>
            <a:p>
              <a:r>
                <a:rPr lang="en-US" sz="1200" dirty="0">
                  <a:solidFill>
                    <a:srgbClr val="FFFFFF"/>
                  </a:solidFill>
                </a:rPr>
                <a:t>Storage 1</a:t>
              </a:r>
            </a:p>
          </p:txBody>
        </p:sp>
        <p:sp>
          <p:nvSpPr>
            <p:cNvPr id="27" name="TextBox 26"/>
            <p:cNvSpPr txBox="1"/>
            <p:nvPr/>
          </p:nvSpPr>
          <p:spPr>
            <a:xfrm>
              <a:off x="9253618" y="4766975"/>
              <a:ext cx="993971" cy="289114"/>
            </a:xfrm>
            <a:prstGeom prst="rect">
              <a:avLst/>
            </a:prstGeom>
            <a:noFill/>
          </p:spPr>
          <p:txBody>
            <a:bodyPr wrap="square" rtlCol="0">
              <a:spAutoFit/>
            </a:bodyPr>
            <a:lstStyle/>
            <a:p>
              <a:r>
                <a:rPr lang="en-US" sz="1200" dirty="0">
                  <a:solidFill>
                    <a:srgbClr val="FFFFFF"/>
                  </a:solidFill>
                </a:rPr>
                <a:t>Storage 2</a:t>
              </a:r>
            </a:p>
          </p:txBody>
        </p:sp>
        <p:sp>
          <p:nvSpPr>
            <p:cNvPr id="28" name="TextBox 27"/>
            <p:cNvSpPr txBox="1"/>
            <p:nvPr/>
          </p:nvSpPr>
          <p:spPr>
            <a:xfrm>
              <a:off x="2725297" y="4483778"/>
              <a:ext cx="833444" cy="289114"/>
            </a:xfrm>
            <a:prstGeom prst="rect">
              <a:avLst/>
            </a:prstGeom>
            <a:noFill/>
          </p:spPr>
          <p:txBody>
            <a:bodyPr wrap="square" rtlCol="0">
              <a:spAutoFit/>
            </a:bodyPr>
            <a:lstStyle/>
            <a:p>
              <a:r>
                <a:rPr lang="en-US" sz="1200" dirty="0">
                  <a:solidFill>
                    <a:srgbClr val="FFFFFF"/>
                  </a:solidFill>
                </a:rPr>
                <a:t>Node 1</a:t>
              </a:r>
            </a:p>
          </p:txBody>
        </p:sp>
        <p:sp>
          <p:nvSpPr>
            <p:cNvPr id="29" name="TextBox 28"/>
            <p:cNvSpPr txBox="1"/>
            <p:nvPr/>
          </p:nvSpPr>
          <p:spPr>
            <a:xfrm>
              <a:off x="2725297" y="4634926"/>
              <a:ext cx="833444" cy="289114"/>
            </a:xfrm>
            <a:prstGeom prst="rect">
              <a:avLst/>
            </a:prstGeom>
            <a:noFill/>
          </p:spPr>
          <p:txBody>
            <a:bodyPr wrap="square" rtlCol="0">
              <a:spAutoFit/>
            </a:bodyPr>
            <a:lstStyle/>
            <a:p>
              <a:r>
                <a:rPr lang="en-US" sz="1200" dirty="0">
                  <a:solidFill>
                    <a:srgbClr val="FFFFFF"/>
                  </a:solidFill>
                </a:rPr>
                <a:t>Node 2</a:t>
              </a:r>
            </a:p>
          </p:txBody>
        </p:sp>
        <p:sp>
          <p:nvSpPr>
            <p:cNvPr id="30" name="TextBox 29"/>
            <p:cNvSpPr txBox="1"/>
            <p:nvPr/>
          </p:nvSpPr>
          <p:spPr>
            <a:xfrm rot="16200000">
              <a:off x="2077750" y="2647145"/>
              <a:ext cx="2024068" cy="481788"/>
            </a:xfrm>
            <a:prstGeom prst="rect">
              <a:avLst/>
            </a:prstGeom>
            <a:noFill/>
          </p:spPr>
          <p:txBody>
            <a:bodyPr wrap="square" rtlCol="0">
              <a:spAutoFit/>
            </a:bodyPr>
            <a:lstStyle/>
            <a:p>
              <a:r>
                <a:rPr lang="en-US" sz="1200" dirty="0">
                  <a:solidFill>
                    <a:srgbClr val="FFFFFF"/>
                  </a:solidFill>
                </a:rPr>
                <a:t>Private Ethernet </a:t>
              </a:r>
              <a:br>
                <a:rPr lang="en-US" sz="1200" dirty="0">
                  <a:solidFill>
                    <a:srgbClr val="FFFFFF"/>
                  </a:solidFill>
                </a:rPr>
              </a:br>
              <a:r>
                <a:rPr lang="en-US" sz="1200" dirty="0">
                  <a:solidFill>
                    <a:srgbClr val="FFFFFF"/>
                  </a:solidFill>
                </a:rPr>
                <a:t>network</a:t>
              </a:r>
            </a:p>
          </p:txBody>
        </p:sp>
        <p:sp>
          <p:nvSpPr>
            <p:cNvPr id="31" name="TextBox 30"/>
            <p:cNvSpPr txBox="1"/>
            <p:nvPr/>
          </p:nvSpPr>
          <p:spPr>
            <a:xfrm rot="16200000">
              <a:off x="2815173" y="2881349"/>
              <a:ext cx="1420417" cy="610264"/>
            </a:xfrm>
            <a:prstGeom prst="rect">
              <a:avLst/>
            </a:prstGeom>
            <a:noFill/>
          </p:spPr>
          <p:txBody>
            <a:bodyPr wrap="square" rtlCol="0">
              <a:spAutoFit/>
            </a:bodyPr>
            <a:lstStyle/>
            <a:p>
              <a:r>
                <a:rPr lang="en-US" sz="1600" dirty="0">
                  <a:solidFill>
                    <a:srgbClr val="FFFFFF"/>
                  </a:solidFill>
                </a:rPr>
                <a:t>Dual InfiniBand</a:t>
              </a:r>
            </a:p>
          </p:txBody>
        </p:sp>
        <p:sp>
          <p:nvSpPr>
            <p:cNvPr id="34" name="TextBox 33"/>
            <p:cNvSpPr txBox="1"/>
            <p:nvPr/>
          </p:nvSpPr>
          <p:spPr>
            <a:xfrm>
              <a:off x="6189119" y="4194010"/>
              <a:ext cx="787430" cy="353361"/>
            </a:xfrm>
            <a:prstGeom prst="rect">
              <a:avLst/>
            </a:prstGeom>
            <a:noFill/>
          </p:spPr>
          <p:txBody>
            <a:bodyPr wrap="square" rtlCol="0">
              <a:spAutoFit/>
            </a:bodyPr>
            <a:lstStyle/>
            <a:p>
              <a:r>
                <a:rPr lang="en-US" sz="1600" dirty="0">
                  <a:solidFill>
                    <a:srgbClr val="FFFFFF"/>
                  </a:solidFill>
                </a:rPr>
                <a:t>SAS</a:t>
              </a:r>
            </a:p>
          </p:txBody>
        </p:sp>
        <p:sp>
          <p:nvSpPr>
            <p:cNvPr id="35" name="TextBox 34"/>
            <p:cNvSpPr txBox="1"/>
            <p:nvPr/>
          </p:nvSpPr>
          <p:spPr>
            <a:xfrm>
              <a:off x="240008" y="5214244"/>
              <a:ext cx="1569492" cy="353361"/>
            </a:xfrm>
            <a:prstGeom prst="rect">
              <a:avLst/>
            </a:prstGeom>
            <a:noFill/>
          </p:spPr>
          <p:txBody>
            <a:bodyPr wrap="none" rtlCol="0">
              <a:spAutoFit/>
            </a:bodyPr>
            <a:lstStyle/>
            <a:p>
              <a:pPr algn="ctr" defTabSz="779892">
                <a:spcAft>
                  <a:spcPts val="725"/>
                </a:spcAft>
                <a:buSzPct val="100000"/>
              </a:pPr>
              <a:r>
                <a:rPr lang="en-US" sz="1600" dirty="0">
                  <a:solidFill>
                    <a:srgbClr val="FFFFFF"/>
                  </a:solidFill>
                  <a:cs typeface="HP Simplified" pitchFamily="34" charset="0"/>
                </a:rPr>
                <a:t>Base scale unit</a:t>
              </a:r>
            </a:p>
          </p:txBody>
        </p:sp>
      </p:grpSp>
      <p:sp>
        <p:nvSpPr>
          <p:cNvPr id="126" name="Isosceles Triangle 125"/>
          <p:cNvSpPr/>
          <p:nvPr/>
        </p:nvSpPr>
        <p:spPr>
          <a:xfrm>
            <a:off x="6625929" y="2200729"/>
            <a:ext cx="300408" cy="2080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pPr algn="ctr"/>
            <a:endParaRPr lang="en-US" sz="2000" dirty="0">
              <a:solidFill>
                <a:srgbClr val="FFFFFF"/>
              </a:solidFill>
            </a:endParaRPr>
          </a:p>
        </p:txBody>
      </p:sp>
      <p:sp>
        <p:nvSpPr>
          <p:cNvPr id="127" name="Round Diagonal Corner Rectangle 126"/>
          <p:cNvSpPr/>
          <p:nvPr/>
        </p:nvSpPr>
        <p:spPr>
          <a:xfrm>
            <a:off x="6477616" y="2528851"/>
            <a:ext cx="3385199" cy="491008"/>
          </a:xfrm>
          <a:prstGeom prst="round2DiagRect">
            <a:avLst>
              <a:gd name="adj1" fmla="val 0"/>
              <a:gd name="adj2" fmla="val 238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r>
              <a:rPr lang="en-US" sz="1600" dirty="0">
                <a:solidFill>
                  <a:srgbClr val="442359"/>
                </a:solidFill>
              </a:rPr>
              <a:t>Control and management functionality</a:t>
            </a:r>
          </a:p>
        </p:txBody>
      </p:sp>
      <p:cxnSp>
        <p:nvCxnSpPr>
          <p:cNvPr id="128" name="Straight Arrow Connector 127"/>
          <p:cNvCxnSpPr>
            <a:stCxn id="127" idx="2"/>
          </p:cNvCxnSpPr>
          <p:nvPr/>
        </p:nvCxnSpPr>
        <p:spPr>
          <a:xfrm flipH="1" flipV="1">
            <a:off x="5885156" y="2528851"/>
            <a:ext cx="592460" cy="2455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9" name="Round Diagonal Corner Rectangle 128"/>
          <p:cNvSpPr/>
          <p:nvPr/>
        </p:nvSpPr>
        <p:spPr>
          <a:xfrm>
            <a:off x="6468174" y="1835906"/>
            <a:ext cx="611834" cy="40639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pPr algn="ctr"/>
            <a:endParaRPr lang="en-US" sz="2000" dirty="0">
              <a:solidFill>
                <a:srgbClr val="FFFFFF"/>
              </a:solidFill>
            </a:endParaRPr>
          </a:p>
        </p:txBody>
      </p:sp>
      <p:sp>
        <p:nvSpPr>
          <p:cNvPr id="130" name="Round Diagonal Corner Rectangle 129"/>
          <p:cNvSpPr/>
          <p:nvPr/>
        </p:nvSpPr>
        <p:spPr>
          <a:xfrm>
            <a:off x="6538044" y="1885996"/>
            <a:ext cx="464696" cy="308662"/>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pPr algn="ctr"/>
            <a:endParaRPr lang="en-US" sz="2000" dirty="0">
              <a:solidFill>
                <a:srgbClr val="FFFFFF"/>
              </a:solidFill>
            </a:endParaRPr>
          </a:p>
        </p:txBody>
      </p:sp>
      <p:sp>
        <p:nvSpPr>
          <p:cNvPr id="131" name="Round Diagonal Corner Rectangle 130"/>
          <p:cNvSpPr/>
          <p:nvPr/>
        </p:nvSpPr>
        <p:spPr>
          <a:xfrm>
            <a:off x="7178202" y="1813247"/>
            <a:ext cx="208745" cy="59032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pPr algn="ctr"/>
            <a:endParaRPr lang="en-US" sz="2000" dirty="0">
              <a:solidFill>
                <a:srgbClr val="FFFFFF"/>
              </a:solidFill>
            </a:endParaRPr>
          </a:p>
        </p:txBody>
      </p:sp>
      <p:cxnSp>
        <p:nvCxnSpPr>
          <p:cNvPr id="132" name="Straight Arrow Connector 131"/>
          <p:cNvCxnSpPr/>
          <p:nvPr/>
        </p:nvCxnSpPr>
        <p:spPr>
          <a:xfrm flipH="1">
            <a:off x="5925836" y="2066273"/>
            <a:ext cx="569771" cy="3225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6" name="Round Diagonal Corner Rectangle 135"/>
          <p:cNvSpPr/>
          <p:nvPr/>
        </p:nvSpPr>
        <p:spPr>
          <a:xfrm>
            <a:off x="4459433" y="3236684"/>
            <a:ext cx="3462605" cy="638074"/>
          </a:xfrm>
          <a:prstGeom prst="round2DiagRect">
            <a:avLst>
              <a:gd name="adj1" fmla="val 0"/>
              <a:gd name="adj2" fmla="val 206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r>
              <a:rPr lang="en-US" sz="1600" dirty="0">
                <a:solidFill>
                  <a:srgbClr val="442359"/>
                </a:solidFill>
              </a:rPr>
              <a:t>Compute nodes access their local D6000 in their respective scale unit</a:t>
            </a:r>
          </a:p>
        </p:txBody>
      </p:sp>
      <p:sp>
        <p:nvSpPr>
          <p:cNvPr id="137" name="Left-Right Arrow 136"/>
          <p:cNvSpPr/>
          <p:nvPr/>
        </p:nvSpPr>
        <p:spPr>
          <a:xfrm>
            <a:off x="5337257" y="3887404"/>
            <a:ext cx="1627281" cy="19073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pPr algn="ctr"/>
            <a:endParaRPr lang="en-US" sz="2000" dirty="0">
              <a:solidFill>
                <a:srgbClr val="FFFFFF"/>
              </a:solidFill>
            </a:endParaRPr>
          </a:p>
        </p:txBody>
      </p:sp>
    </p:spTree>
    <p:extLst>
      <p:ext uri="{BB962C8B-B14F-4D97-AF65-F5344CB8AC3E}">
        <p14:creationId xmlns:p14="http://schemas.microsoft.com/office/powerpoint/2010/main" val="166542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Inside a PDW Scale Unit – Fabric View</a:t>
            </a:r>
            <a:endParaRPr lang="en-US" dirty="0"/>
          </a:p>
        </p:txBody>
      </p:sp>
      <p:grpSp>
        <p:nvGrpSpPr>
          <p:cNvPr id="3" name="Group 2"/>
          <p:cNvGrpSpPr/>
          <p:nvPr/>
        </p:nvGrpSpPr>
        <p:grpSpPr>
          <a:xfrm>
            <a:off x="315686" y="1821586"/>
            <a:ext cx="9510240" cy="3841781"/>
            <a:chOff x="322815" y="1525679"/>
            <a:chExt cx="9924774" cy="4009803"/>
          </a:xfrm>
        </p:grpSpPr>
        <p:sp>
          <p:nvSpPr>
            <p:cNvPr id="4" name="Round Diagonal Corner Rectangle 3"/>
            <p:cNvSpPr/>
            <p:nvPr/>
          </p:nvSpPr>
          <p:spPr>
            <a:xfrm>
              <a:off x="2770729" y="3958674"/>
              <a:ext cx="7344825" cy="1494590"/>
            </a:xfrm>
            <a:prstGeom prst="round2DiagRect">
              <a:avLst>
                <a:gd name="adj1" fmla="val 0"/>
                <a:gd name="adj2" fmla="val 2043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5" name="Group 4"/>
            <p:cNvGrpSpPr/>
            <p:nvPr/>
          </p:nvGrpSpPr>
          <p:grpSpPr>
            <a:xfrm>
              <a:off x="451811" y="1525679"/>
              <a:ext cx="1225430" cy="3666451"/>
              <a:chOff x="236047" y="1346743"/>
              <a:chExt cx="1547193" cy="4859538"/>
            </a:xfrm>
          </p:grpSpPr>
          <p:pic>
            <p:nvPicPr>
              <p:cNvPr id="3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047" y="1346743"/>
                <a:ext cx="1547193" cy="485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340569" y="5301124"/>
                <a:ext cx="1331102" cy="766728"/>
                <a:chOff x="2031132" y="3947000"/>
                <a:chExt cx="1279498" cy="818454"/>
              </a:xfrm>
            </p:grpSpPr>
            <p:pic>
              <p:nvPicPr>
                <p:cNvPr id="5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40740" y="4188636"/>
                  <a:ext cx="1260960" cy="57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31132" y="4060204"/>
                  <a:ext cx="1278771" cy="11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31865" y="3947000"/>
                  <a:ext cx="1278765" cy="11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2144" y="2051310"/>
                <a:ext cx="1330337" cy="10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53739" y="1699456"/>
                <a:ext cx="1311806" cy="11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3739" y="1817873"/>
                <a:ext cx="1311806" cy="11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12877" y="1934260"/>
                <a:ext cx="1330337" cy="10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983" y="4425368"/>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253" y="4308648"/>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6735" y="4191932"/>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2131" y="3873965"/>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2133" y="3990683"/>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984" y="4107051"/>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692" y="5093492"/>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7963" y="4976774"/>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178" y="4860054"/>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9859" y="4542087"/>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4841" y="4658807"/>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696" y="4775175"/>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3379" y="5210210"/>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1035" y="2146689"/>
                <a:ext cx="1283916"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6412" y="1957355"/>
              <a:ext cx="2550067" cy="3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6412" y="1707247"/>
              <a:ext cx="2550067" cy="3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6412" y="4619258"/>
              <a:ext cx="2550067" cy="3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36412" y="4369151"/>
              <a:ext cx="2550067" cy="30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3371216" y="1904300"/>
              <a:ext cx="0" cy="294446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6929" y="1900205"/>
              <a:ext cx="14351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66453" y="2168631"/>
              <a:ext cx="14351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8673" y="4845992"/>
              <a:ext cx="14351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61053" y="4564837"/>
              <a:ext cx="14351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976550" y="4345523"/>
              <a:ext cx="2151688" cy="333223"/>
            </a:xfrm>
            <a:prstGeom prst="rect">
              <a:avLst/>
            </a:prstGeom>
            <a:noFill/>
            <a:ln w="9525">
              <a:noFill/>
              <a:miter lim="800000"/>
              <a:headEnd/>
              <a:tailEnd/>
            </a:ln>
          </p:spPr>
        </p:pic>
        <p:pic>
          <p:nvPicPr>
            <p:cNvPr id="18" name="Picture 17"/>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976550" y="4700000"/>
              <a:ext cx="2151688" cy="333223"/>
            </a:xfrm>
            <a:prstGeom prst="rect">
              <a:avLst/>
            </a:prstGeom>
            <a:noFill/>
            <a:ln w="9525">
              <a:noFill/>
              <a:miter lim="800000"/>
              <a:headEnd/>
              <a:tailEnd/>
            </a:ln>
          </p:spPr>
        </p:pic>
        <p:sp>
          <p:nvSpPr>
            <p:cNvPr id="19" name="Rounded Rectangle 18"/>
            <p:cNvSpPr/>
            <p:nvPr/>
          </p:nvSpPr>
          <p:spPr>
            <a:xfrm>
              <a:off x="6851171" y="4253011"/>
              <a:ext cx="2386681" cy="878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0" name="Straight Connector 19"/>
            <p:cNvCxnSpPr>
              <a:stCxn id="9" idx="3"/>
            </p:cNvCxnSpPr>
            <p:nvPr/>
          </p:nvCxnSpPr>
          <p:spPr>
            <a:xfrm>
              <a:off x="6086477" y="4520007"/>
              <a:ext cx="7646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86477" y="4836178"/>
              <a:ext cx="7646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p:cNvCxnSpPr>
            <p:nvPr/>
          </p:nvCxnSpPr>
          <p:spPr>
            <a:xfrm>
              <a:off x="6086477" y="4520007"/>
              <a:ext cx="764695" cy="3287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086477" y="4512133"/>
              <a:ext cx="764695" cy="3366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709307" y="3951853"/>
              <a:ext cx="726362" cy="321238"/>
            </a:xfrm>
            <a:prstGeom prst="rect">
              <a:avLst/>
            </a:prstGeom>
            <a:noFill/>
          </p:spPr>
          <p:txBody>
            <a:bodyPr wrap="none" rtlCol="0">
              <a:spAutoFit/>
            </a:bodyPr>
            <a:lstStyle/>
            <a:p>
              <a:pPr defTabSz="779892">
                <a:spcAft>
                  <a:spcPts val="725"/>
                </a:spcAft>
                <a:buSzPct val="100000"/>
              </a:pPr>
              <a:r>
                <a:rPr lang="en-US" sz="1400" dirty="0">
                  <a:solidFill>
                    <a:srgbClr val="FFFFFF"/>
                  </a:solidFill>
                  <a:cs typeface="HP Simplified" pitchFamily="34" charset="0"/>
                </a:rPr>
                <a:t>D6000</a:t>
              </a:r>
            </a:p>
          </p:txBody>
        </p:sp>
        <p:sp>
          <p:nvSpPr>
            <p:cNvPr id="26" name="TextBox 25"/>
            <p:cNvSpPr txBox="1"/>
            <p:nvPr/>
          </p:nvSpPr>
          <p:spPr>
            <a:xfrm>
              <a:off x="9253618" y="4373622"/>
              <a:ext cx="993971" cy="273052"/>
            </a:xfrm>
            <a:prstGeom prst="rect">
              <a:avLst/>
            </a:prstGeom>
            <a:noFill/>
          </p:spPr>
          <p:txBody>
            <a:bodyPr wrap="square" rtlCol="0">
              <a:spAutoFit/>
            </a:bodyPr>
            <a:lstStyle/>
            <a:p>
              <a:r>
                <a:rPr lang="en-US" sz="1100" dirty="0">
                  <a:solidFill>
                    <a:srgbClr val="FFFFFF"/>
                  </a:solidFill>
                </a:rPr>
                <a:t>Storage 1</a:t>
              </a:r>
            </a:p>
          </p:txBody>
        </p:sp>
        <p:sp>
          <p:nvSpPr>
            <p:cNvPr id="27" name="TextBox 26"/>
            <p:cNvSpPr txBox="1"/>
            <p:nvPr/>
          </p:nvSpPr>
          <p:spPr>
            <a:xfrm>
              <a:off x="9253618" y="4766975"/>
              <a:ext cx="993971" cy="273052"/>
            </a:xfrm>
            <a:prstGeom prst="rect">
              <a:avLst/>
            </a:prstGeom>
            <a:noFill/>
          </p:spPr>
          <p:txBody>
            <a:bodyPr wrap="square" rtlCol="0">
              <a:spAutoFit/>
            </a:bodyPr>
            <a:lstStyle/>
            <a:p>
              <a:r>
                <a:rPr lang="en-US" sz="1100" dirty="0">
                  <a:solidFill>
                    <a:srgbClr val="FFFFFF"/>
                  </a:solidFill>
                </a:rPr>
                <a:t>Storage 2</a:t>
              </a:r>
            </a:p>
          </p:txBody>
        </p:sp>
        <p:sp>
          <p:nvSpPr>
            <p:cNvPr id="28" name="TextBox 27"/>
            <p:cNvSpPr txBox="1"/>
            <p:nvPr/>
          </p:nvSpPr>
          <p:spPr>
            <a:xfrm>
              <a:off x="2725297" y="4483778"/>
              <a:ext cx="833444" cy="273052"/>
            </a:xfrm>
            <a:prstGeom prst="rect">
              <a:avLst/>
            </a:prstGeom>
            <a:noFill/>
          </p:spPr>
          <p:txBody>
            <a:bodyPr wrap="square" rtlCol="0">
              <a:spAutoFit/>
            </a:bodyPr>
            <a:lstStyle/>
            <a:p>
              <a:r>
                <a:rPr lang="en-US" sz="1100" dirty="0">
                  <a:solidFill>
                    <a:srgbClr val="FFFFFF"/>
                  </a:solidFill>
                </a:rPr>
                <a:t>Node 1</a:t>
              </a:r>
            </a:p>
          </p:txBody>
        </p:sp>
        <p:sp>
          <p:nvSpPr>
            <p:cNvPr id="29" name="TextBox 28"/>
            <p:cNvSpPr txBox="1"/>
            <p:nvPr/>
          </p:nvSpPr>
          <p:spPr>
            <a:xfrm>
              <a:off x="2725297" y="4634926"/>
              <a:ext cx="833444" cy="273052"/>
            </a:xfrm>
            <a:prstGeom prst="rect">
              <a:avLst/>
            </a:prstGeom>
            <a:noFill/>
          </p:spPr>
          <p:txBody>
            <a:bodyPr wrap="square" rtlCol="0">
              <a:spAutoFit/>
            </a:bodyPr>
            <a:lstStyle/>
            <a:p>
              <a:r>
                <a:rPr lang="en-US" sz="1100" dirty="0">
                  <a:solidFill>
                    <a:srgbClr val="FFFFFF"/>
                  </a:solidFill>
                </a:rPr>
                <a:t>Node 2</a:t>
              </a:r>
            </a:p>
          </p:txBody>
        </p:sp>
        <p:sp>
          <p:nvSpPr>
            <p:cNvPr id="30" name="TextBox 29"/>
            <p:cNvSpPr txBox="1"/>
            <p:nvPr/>
          </p:nvSpPr>
          <p:spPr>
            <a:xfrm rot="16200000">
              <a:off x="2077750" y="2663205"/>
              <a:ext cx="2024068" cy="449669"/>
            </a:xfrm>
            <a:prstGeom prst="rect">
              <a:avLst/>
            </a:prstGeom>
            <a:noFill/>
          </p:spPr>
          <p:txBody>
            <a:bodyPr wrap="square" rtlCol="0">
              <a:spAutoFit/>
            </a:bodyPr>
            <a:lstStyle/>
            <a:p>
              <a:r>
                <a:rPr lang="en-US" sz="1100" dirty="0">
                  <a:solidFill>
                    <a:srgbClr val="FFFFFF"/>
                  </a:solidFill>
                </a:rPr>
                <a:t>Private Ethernet </a:t>
              </a:r>
              <a:br>
                <a:rPr lang="en-US" sz="1100" dirty="0">
                  <a:solidFill>
                    <a:srgbClr val="FFFFFF"/>
                  </a:solidFill>
                </a:rPr>
              </a:br>
              <a:r>
                <a:rPr lang="en-US" sz="1100" dirty="0">
                  <a:solidFill>
                    <a:srgbClr val="FFFFFF"/>
                  </a:solidFill>
                </a:rPr>
                <a:t>network</a:t>
              </a:r>
            </a:p>
          </p:txBody>
        </p:sp>
        <p:sp>
          <p:nvSpPr>
            <p:cNvPr id="31" name="TextBox 30"/>
            <p:cNvSpPr txBox="1"/>
            <p:nvPr/>
          </p:nvSpPr>
          <p:spPr>
            <a:xfrm rot="16200000">
              <a:off x="2815173" y="2913467"/>
              <a:ext cx="1420417" cy="546026"/>
            </a:xfrm>
            <a:prstGeom prst="rect">
              <a:avLst/>
            </a:prstGeom>
            <a:noFill/>
          </p:spPr>
          <p:txBody>
            <a:bodyPr wrap="square" rtlCol="0">
              <a:spAutoFit/>
            </a:bodyPr>
            <a:lstStyle/>
            <a:p>
              <a:r>
                <a:rPr lang="en-US" sz="1400" dirty="0">
                  <a:solidFill>
                    <a:srgbClr val="FFFFFF"/>
                  </a:solidFill>
                </a:rPr>
                <a:t>Dual InfiniBand</a:t>
              </a:r>
            </a:p>
          </p:txBody>
        </p:sp>
        <p:sp>
          <p:nvSpPr>
            <p:cNvPr id="34" name="TextBox 33"/>
            <p:cNvSpPr txBox="1"/>
            <p:nvPr/>
          </p:nvSpPr>
          <p:spPr>
            <a:xfrm>
              <a:off x="6189119" y="4194010"/>
              <a:ext cx="787430" cy="321238"/>
            </a:xfrm>
            <a:prstGeom prst="rect">
              <a:avLst/>
            </a:prstGeom>
            <a:noFill/>
          </p:spPr>
          <p:txBody>
            <a:bodyPr wrap="square" rtlCol="0">
              <a:spAutoFit/>
            </a:bodyPr>
            <a:lstStyle/>
            <a:p>
              <a:r>
                <a:rPr lang="en-US" sz="1400" dirty="0">
                  <a:solidFill>
                    <a:srgbClr val="FFFFFF"/>
                  </a:solidFill>
                </a:rPr>
                <a:t>SAS</a:t>
              </a:r>
            </a:p>
          </p:txBody>
        </p:sp>
        <p:sp>
          <p:nvSpPr>
            <p:cNvPr id="35" name="TextBox 34"/>
            <p:cNvSpPr txBox="1"/>
            <p:nvPr/>
          </p:nvSpPr>
          <p:spPr>
            <a:xfrm>
              <a:off x="322815" y="5214244"/>
              <a:ext cx="1403878" cy="321238"/>
            </a:xfrm>
            <a:prstGeom prst="rect">
              <a:avLst/>
            </a:prstGeom>
            <a:noFill/>
          </p:spPr>
          <p:txBody>
            <a:bodyPr wrap="none" rtlCol="0">
              <a:spAutoFit/>
            </a:bodyPr>
            <a:lstStyle/>
            <a:p>
              <a:pPr algn="ctr" defTabSz="779892">
                <a:spcAft>
                  <a:spcPts val="725"/>
                </a:spcAft>
                <a:buSzPct val="100000"/>
              </a:pPr>
              <a:r>
                <a:rPr lang="en-US" sz="1400" dirty="0">
                  <a:solidFill>
                    <a:srgbClr val="FFFFFF"/>
                  </a:solidFill>
                  <a:cs typeface="HP Simplified" pitchFamily="34" charset="0"/>
                </a:rPr>
                <a:t>Base scale unit</a:t>
              </a:r>
            </a:p>
          </p:txBody>
        </p:sp>
      </p:grpSp>
      <p:cxnSp>
        <p:nvCxnSpPr>
          <p:cNvPr id="128" name="Straight Arrow Connector 127"/>
          <p:cNvCxnSpPr/>
          <p:nvPr/>
        </p:nvCxnSpPr>
        <p:spPr>
          <a:xfrm flipH="1">
            <a:off x="5884151" y="2184341"/>
            <a:ext cx="59246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7" name="Left-Right Arrow 136"/>
          <p:cNvSpPr/>
          <p:nvPr/>
        </p:nvSpPr>
        <p:spPr>
          <a:xfrm>
            <a:off x="5337257" y="3887404"/>
            <a:ext cx="1627281" cy="19073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pPr algn="ctr"/>
            <a:endParaRPr lang="en-US" dirty="0">
              <a:solidFill>
                <a:srgbClr val="FFFFFF"/>
              </a:solidFill>
            </a:endParaRPr>
          </a:p>
        </p:txBody>
      </p:sp>
      <p:sp>
        <p:nvSpPr>
          <p:cNvPr id="33" name="Rounded Rectangle 32"/>
          <p:cNvSpPr/>
          <p:nvPr/>
        </p:nvSpPr>
        <p:spPr>
          <a:xfrm>
            <a:off x="6571369" y="1915338"/>
            <a:ext cx="932061" cy="73855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Control Node</a:t>
            </a:r>
          </a:p>
        </p:txBody>
      </p:sp>
      <p:sp>
        <p:nvSpPr>
          <p:cNvPr id="68" name="Rounded Rectangle 67"/>
          <p:cNvSpPr/>
          <p:nvPr/>
        </p:nvSpPr>
        <p:spPr>
          <a:xfrm>
            <a:off x="7503430" y="1907802"/>
            <a:ext cx="875961" cy="73855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MAD</a:t>
            </a:r>
          </a:p>
        </p:txBody>
      </p:sp>
      <p:sp>
        <p:nvSpPr>
          <p:cNvPr id="69" name="Rounded Rectangle 68"/>
          <p:cNvSpPr/>
          <p:nvPr/>
        </p:nvSpPr>
        <p:spPr>
          <a:xfrm>
            <a:off x="8435491" y="1898334"/>
            <a:ext cx="875961" cy="73855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AD</a:t>
            </a:r>
          </a:p>
        </p:txBody>
      </p:sp>
      <p:sp>
        <p:nvSpPr>
          <p:cNvPr id="70" name="Rounded Rectangle 69"/>
          <p:cNvSpPr/>
          <p:nvPr/>
        </p:nvSpPr>
        <p:spPr>
          <a:xfrm>
            <a:off x="9360512" y="1887522"/>
            <a:ext cx="875961" cy="73855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VMM</a:t>
            </a:r>
          </a:p>
        </p:txBody>
      </p:sp>
      <p:sp>
        <p:nvSpPr>
          <p:cNvPr id="71" name="Rounded Rectangle 70"/>
          <p:cNvSpPr/>
          <p:nvPr/>
        </p:nvSpPr>
        <p:spPr>
          <a:xfrm>
            <a:off x="3551927" y="4167722"/>
            <a:ext cx="1064910"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Compute Node 1</a:t>
            </a:r>
          </a:p>
        </p:txBody>
      </p:sp>
      <p:sp>
        <p:nvSpPr>
          <p:cNvPr id="72" name="Rounded Rectangle 71"/>
          <p:cNvSpPr/>
          <p:nvPr/>
        </p:nvSpPr>
        <p:spPr>
          <a:xfrm>
            <a:off x="3551928" y="4917679"/>
            <a:ext cx="1064909" cy="62983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Compute Node 2</a:t>
            </a:r>
          </a:p>
        </p:txBody>
      </p:sp>
      <p:sp>
        <p:nvSpPr>
          <p:cNvPr id="73" name="Rounded Rectangle 72"/>
          <p:cNvSpPr/>
          <p:nvPr/>
        </p:nvSpPr>
        <p:spPr>
          <a:xfrm>
            <a:off x="4763812" y="4167722"/>
            <a:ext cx="1064910"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err="1">
                <a:solidFill>
                  <a:srgbClr val="FFFFFF"/>
                </a:solidFill>
              </a:rPr>
              <a:t>iSCI</a:t>
            </a:r>
            <a:r>
              <a:rPr lang="en-US" sz="1400" dirty="0">
                <a:solidFill>
                  <a:srgbClr val="FFFFFF"/>
                </a:solidFill>
              </a:rPr>
              <a:t> 01</a:t>
            </a:r>
          </a:p>
        </p:txBody>
      </p:sp>
      <p:sp>
        <p:nvSpPr>
          <p:cNvPr id="74" name="Rounded Rectangle 73"/>
          <p:cNvSpPr/>
          <p:nvPr/>
        </p:nvSpPr>
        <p:spPr>
          <a:xfrm>
            <a:off x="4763812" y="4893680"/>
            <a:ext cx="1064910"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err="1">
                <a:solidFill>
                  <a:srgbClr val="FFFFFF"/>
                </a:solidFill>
              </a:rPr>
              <a:t>iSCI</a:t>
            </a:r>
            <a:r>
              <a:rPr lang="en-US" sz="1400" dirty="0">
                <a:solidFill>
                  <a:srgbClr val="FFFFFF"/>
                </a:solidFill>
              </a:rPr>
              <a:t> 02</a:t>
            </a:r>
          </a:p>
        </p:txBody>
      </p:sp>
      <p:sp>
        <p:nvSpPr>
          <p:cNvPr id="77" name="Multiply 76"/>
          <p:cNvSpPr/>
          <p:nvPr/>
        </p:nvSpPr>
        <p:spPr>
          <a:xfrm>
            <a:off x="2736856" y="4434651"/>
            <a:ext cx="3869539" cy="492962"/>
          </a:xfrm>
          <a:prstGeom prst="mathMultiply">
            <a:avLst>
              <a:gd name="adj1" fmla="val 10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pPr algn="ctr"/>
            <a:endParaRPr lang="en-US" dirty="0">
              <a:solidFill>
                <a:srgbClr val="FFFFFF"/>
              </a:solidFill>
            </a:endParaRPr>
          </a:p>
        </p:txBody>
      </p:sp>
      <p:sp>
        <p:nvSpPr>
          <p:cNvPr id="67" name="TextBox 66"/>
          <p:cNvSpPr txBox="1"/>
          <p:nvPr/>
        </p:nvSpPr>
        <p:spPr>
          <a:xfrm>
            <a:off x="1857943" y="2058780"/>
            <a:ext cx="1426147" cy="294850"/>
          </a:xfrm>
          <a:prstGeom prst="rect">
            <a:avLst/>
          </a:prstGeom>
          <a:noFill/>
        </p:spPr>
        <p:txBody>
          <a:bodyPr wrap="none" lIns="124358" tIns="62179" rIns="124358" bIns="62179" rtlCol="0">
            <a:spAutoFit/>
          </a:bodyPr>
          <a:lstStyle/>
          <a:p>
            <a:pPr algn="r" defTabSz="779892">
              <a:spcAft>
                <a:spcPts val="725"/>
              </a:spcAft>
              <a:buSzPct val="100000"/>
            </a:pPr>
            <a:r>
              <a:rPr lang="en-US" sz="1100" dirty="0">
                <a:solidFill>
                  <a:srgbClr val="FFFFFF"/>
                </a:solidFill>
                <a:cs typeface="HP Simplified" pitchFamily="34" charset="0"/>
              </a:rPr>
              <a:t>PDW orchestration</a:t>
            </a:r>
          </a:p>
        </p:txBody>
      </p:sp>
      <p:sp>
        <p:nvSpPr>
          <p:cNvPr id="78" name="Rectangle 77"/>
          <p:cNvSpPr/>
          <p:nvPr/>
        </p:nvSpPr>
        <p:spPr>
          <a:xfrm>
            <a:off x="2207576" y="2317579"/>
            <a:ext cx="1057456" cy="294850"/>
          </a:xfrm>
          <a:prstGeom prst="rect">
            <a:avLst/>
          </a:prstGeom>
        </p:spPr>
        <p:txBody>
          <a:bodyPr wrap="none" lIns="124358" tIns="62179" rIns="124358" bIns="62179">
            <a:spAutoFit/>
          </a:bodyPr>
          <a:lstStyle/>
          <a:p>
            <a:pPr algn="r"/>
            <a:r>
              <a:rPr lang="en-US" sz="1100" dirty="0">
                <a:solidFill>
                  <a:srgbClr val="FFFFFF"/>
                </a:solidFill>
                <a:cs typeface="HP Simplified" pitchFamily="34" charset="0"/>
              </a:rPr>
              <a:t>PDW failover</a:t>
            </a:r>
            <a:endParaRPr lang="en-US" dirty="0">
              <a:solidFill>
                <a:srgbClr val="FFFFFF"/>
              </a:solidFill>
            </a:endParaRPr>
          </a:p>
        </p:txBody>
      </p:sp>
    </p:spTree>
    <p:extLst>
      <p:ext uri="{BB962C8B-B14F-4D97-AF65-F5344CB8AC3E}">
        <p14:creationId xmlns:p14="http://schemas.microsoft.com/office/powerpoint/2010/main" val="175594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88889E-6 -6.47948E-8 L 3.88889E-6 -0.27337 " pathEditMode="relative" rAng="0" ptsTypes="AA">
                                      <p:cBhvr>
                                        <p:cTn id="10" dur="2000" fill="hold"/>
                                        <p:tgtEl>
                                          <p:spTgt spid="71"/>
                                        </p:tgtEl>
                                        <p:attrNameLst>
                                          <p:attrName>ppt_x</p:attrName>
                                          <p:attrName>ppt_y</p:attrName>
                                        </p:attrNameLst>
                                      </p:cBhvr>
                                      <p:rCtr x="0" y="-13669"/>
                                    </p:animMotion>
                                  </p:childTnLst>
                                </p:cTn>
                              </p:par>
                              <p:par>
                                <p:cTn id="11" presetID="42" presetClass="path" presetSubtype="0" accel="50000" decel="50000" fill="hold" grpId="0" nodeType="withEffect">
                                  <p:stCondLst>
                                    <p:cond delay="0"/>
                                  </p:stCondLst>
                                  <p:childTnLst>
                                    <p:animMotion origin="layout" path="M 1.94444E-6 0.00926 L 1.94444E-6 -0.27059 " pathEditMode="relative" rAng="0" ptsTypes="AA">
                                      <p:cBhvr>
                                        <p:cTn id="12" dur="2000" fill="hold"/>
                                        <p:tgtEl>
                                          <p:spTgt spid="73"/>
                                        </p:tgtEl>
                                        <p:attrNameLst>
                                          <p:attrName>ppt_x</p:attrName>
                                          <p:attrName>ppt_y</p:attrName>
                                        </p:attrNameLst>
                                      </p:cBhvr>
                                      <p:rCtr x="0" y="-140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Inside the HDI Scale Unit – Fabric View</a:t>
            </a:r>
            <a:endParaRPr lang="en-US" dirty="0"/>
          </a:p>
        </p:txBody>
      </p:sp>
      <p:sp>
        <p:nvSpPr>
          <p:cNvPr id="4" name="Round Diagonal Corner Rectangle 3"/>
          <p:cNvSpPr/>
          <p:nvPr/>
        </p:nvSpPr>
        <p:spPr>
          <a:xfrm>
            <a:off x="3234338" y="4270458"/>
            <a:ext cx="7304379" cy="1541512"/>
          </a:xfrm>
          <a:prstGeom prst="round2DiagRect">
            <a:avLst>
              <a:gd name="adj1" fmla="val 0"/>
              <a:gd name="adj2" fmla="val 173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grpSp>
        <p:nvGrpSpPr>
          <p:cNvPr id="5" name="Group 4"/>
          <p:cNvGrpSpPr/>
          <p:nvPr/>
        </p:nvGrpSpPr>
        <p:grpSpPr>
          <a:xfrm>
            <a:off x="1152082" y="1939412"/>
            <a:ext cx="1174247" cy="3512817"/>
            <a:chOff x="236046" y="1346743"/>
            <a:chExt cx="1547193" cy="4859538"/>
          </a:xfrm>
        </p:grpSpPr>
        <p:pic>
          <p:nvPicPr>
            <p:cNvPr id="3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046" y="1346743"/>
              <a:ext cx="1547193" cy="485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340569" y="5301124"/>
              <a:ext cx="1331102" cy="766728"/>
              <a:chOff x="2031132" y="3947000"/>
              <a:chExt cx="1279498" cy="818454"/>
            </a:xfrm>
          </p:grpSpPr>
          <p:pic>
            <p:nvPicPr>
              <p:cNvPr id="5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40740" y="4188636"/>
                <a:ext cx="1260960" cy="57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31132" y="4060204"/>
                <a:ext cx="1278771" cy="11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31865" y="3947000"/>
                <a:ext cx="1278765" cy="11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2144" y="2051310"/>
              <a:ext cx="1330337" cy="10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53739" y="1699456"/>
              <a:ext cx="1311806" cy="11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3739" y="1817873"/>
              <a:ext cx="1311806" cy="11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12877" y="1934260"/>
              <a:ext cx="1330337" cy="10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983" y="4425368"/>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253" y="4308648"/>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6735" y="4191932"/>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2131" y="3873965"/>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2133" y="3990683"/>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984" y="4107051"/>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692" y="5093492"/>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7963" y="4976774"/>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5178" y="4860054"/>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9859" y="4542087"/>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4841" y="4658807"/>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696" y="4775176"/>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3379" y="5210210"/>
              <a:ext cx="1283915"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1035" y="2146689"/>
              <a:ext cx="1283916" cy="11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7848" y="2353000"/>
            <a:ext cx="2443557" cy="28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7848" y="2113372"/>
            <a:ext cx="2443557" cy="28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07848" y="4903362"/>
            <a:ext cx="2443557" cy="28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07848" y="4663735"/>
            <a:ext cx="2443557" cy="28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3949552" y="2302168"/>
            <a:ext cx="0" cy="282108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5862" y="2298244"/>
            <a:ext cx="1375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44988" y="2555423"/>
            <a:ext cx="1375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37533" y="5120595"/>
            <a:ext cx="13751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39814" y="4851221"/>
            <a:ext cx="13751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404300" y="4641097"/>
            <a:ext cx="2061817" cy="319260"/>
          </a:xfrm>
          <a:prstGeom prst="rect">
            <a:avLst/>
          </a:prstGeom>
          <a:noFill/>
          <a:ln w="9525">
            <a:noFill/>
            <a:miter lim="800000"/>
            <a:headEnd/>
            <a:tailEnd/>
          </a:ln>
        </p:spPr>
      </p:pic>
      <p:pic>
        <p:nvPicPr>
          <p:cNvPr id="18" name="Picture 17"/>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404300" y="4980720"/>
            <a:ext cx="2061817" cy="319260"/>
          </a:xfrm>
          <a:prstGeom prst="rect">
            <a:avLst/>
          </a:prstGeom>
          <a:noFill/>
          <a:ln w="9525">
            <a:noFill/>
            <a:miter lim="800000"/>
            <a:headEnd/>
            <a:tailEnd/>
          </a:ln>
        </p:spPr>
      </p:pic>
      <p:sp>
        <p:nvSpPr>
          <p:cNvPr id="19" name="Rounded Rectangle 18"/>
          <p:cNvSpPr/>
          <p:nvPr/>
        </p:nvSpPr>
        <p:spPr>
          <a:xfrm>
            <a:off x="7284158" y="4552461"/>
            <a:ext cx="2286995" cy="841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cxnSp>
        <p:nvCxnSpPr>
          <p:cNvPr id="20" name="Straight Connector 19"/>
          <p:cNvCxnSpPr>
            <a:stCxn id="9" idx="3"/>
          </p:cNvCxnSpPr>
          <p:nvPr/>
        </p:nvCxnSpPr>
        <p:spPr>
          <a:xfrm>
            <a:off x="6551403" y="4808269"/>
            <a:ext cx="7327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51403" y="5111192"/>
            <a:ext cx="7327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p:cNvCxnSpPr>
          <p:nvPr/>
        </p:nvCxnSpPr>
        <p:spPr>
          <a:xfrm>
            <a:off x="6551403" y="4808269"/>
            <a:ext cx="732756" cy="3149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551403" y="4800725"/>
            <a:ext cx="732756" cy="32252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06452" y="4263922"/>
            <a:ext cx="771365" cy="338554"/>
          </a:xfrm>
          <a:prstGeom prst="rect">
            <a:avLst/>
          </a:prstGeom>
          <a:noFill/>
        </p:spPr>
        <p:txBody>
          <a:bodyPr wrap="none" rtlCol="0">
            <a:spAutoFit/>
          </a:bodyPr>
          <a:lstStyle/>
          <a:p>
            <a:pPr defTabSz="779892">
              <a:spcAft>
                <a:spcPts val="725"/>
              </a:spcAft>
              <a:buSzPct val="100000"/>
            </a:pPr>
            <a:r>
              <a:rPr lang="en-US" sz="1600" dirty="0">
                <a:solidFill>
                  <a:srgbClr val="FFFFFF"/>
                </a:solidFill>
                <a:cs typeface="HP Simplified" pitchFamily="34" charset="0"/>
              </a:rPr>
              <a:t>D6000</a:t>
            </a:r>
          </a:p>
        </p:txBody>
      </p:sp>
      <p:sp>
        <p:nvSpPr>
          <p:cNvPr id="26" name="TextBox 25"/>
          <p:cNvSpPr txBox="1"/>
          <p:nvPr/>
        </p:nvSpPr>
        <p:spPr>
          <a:xfrm>
            <a:off x="9586261" y="4668018"/>
            <a:ext cx="952455" cy="276999"/>
          </a:xfrm>
          <a:prstGeom prst="rect">
            <a:avLst/>
          </a:prstGeom>
          <a:noFill/>
        </p:spPr>
        <p:txBody>
          <a:bodyPr wrap="square" rtlCol="0">
            <a:spAutoFit/>
          </a:bodyPr>
          <a:lstStyle/>
          <a:p>
            <a:r>
              <a:rPr lang="en-US" sz="1200" dirty="0">
                <a:solidFill>
                  <a:srgbClr val="FFFFFF"/>
                </a:solidFill>
              </a:rPr>
              <a:t>Storage 1</a:t>
            </a:r>
          </a:p>
        </p:txBody>
      </p:sp>
      <p:sp>
        <p:nvSpPr>
          <p:cNvPr id="27" name="TextBox 26"/>
          <p:cNvSpPr txBox="1"/>
          <p:nvPr/>
        </p:nvSpPr>
        <p:spPr>
          <a:xfrm>
            <a:off x="9586261" y="5044889"/>
            <a:ext cx="952455" cy="276999"/>
          </a:xfrm>
          <a:prstGeom prst="rect">
            <a:avLst/>
          </a:prstGeom>
          <a:noFill/>
        </p:spPr>
        <p:txBody>
          <a:bodyPr wrap="square" rtlCol="0">
            <a:spAutoFit/>
          </a:bodyPr>
          <a:lstStyle/>
          <a:p>
            <a:r>
              <a:rPr lang="en-US" sz="1200" dirty="0">
                <a:solidFill>
                  <a:srgbClr val="FFFFFF"/>
                </a:solidFill>
              </a:rPr>
              <a:t>Storage 2</a:t>
            </a:r>
          </a:p>
        </p:txBody>
      </p:sp>
      <p:sp>
        <p:nvSpPr>
          <p:cNvPr id="28" name="TextBox 27"/>
          <p:cNvSpPr txBox="1"/>
          <p:nvPr/>
        </p:nvSpPr>
        <p:spPr>
          <a:xfrm>
            <a:off x="3258618" y="4695208"/>
            <a:ext cx="798633" cy="276999"/>
          </a:xfrm>
          <a:prstGeom prst="rect">
            <a:avLst/>
          </a:prstGeom>
          <a:noFill/>
        </p:spPr>
        <p:txBody>
          <a:bodyPr wrap="square" rtlCol="0">
            <a:spAutoFit/>
          </a:bodyPr>
          <a:lstStyle/>
          <a:p>
            <a:r>
              <a:rPr lang="en-US" sz="1200" dirty="0">
                <a:solidFill>
                  <a:srgbClr val="FFFFFF"/>
                </a:solidFill>
              </a:rPr>
              <a:t>Node 1</a:t>
            </a:r>
          </a:p>
        </p:txBody>
      </p:sp>
      <p:sp>
        <p:nvSpPr>
          <p:cNvPr id="29" name="TextBox 28"/>
          <p:cNvSpPr txBox="1"/>
          <p:nvPr/>
        </p:nvSpPr>
        <p:spPr>
          <a:xfrm>
            <a:off x="3258618" y="5066281"/>
            <a:ext cx="798633" cy="276999"/>
          </a:xfrm>
          <a:prstGeom prst="rect">
            <a:avLst/>
          </a:prstGeom>
          <a:noFill/>
        </p:spPr>
        <p:txBody>
          <a:bodyPr wrap="square" rtlCol="0">
            <a:spAutoFit/>
          </a:bodyPr>
          <a:lstStyle/>
          <a:p>
            <a:r>
              <a:rPr lang="en-US" sz="1200" dirty="0">
                <a:solidFill>
                  <a:srgbClr val="FFFFFF"/>
                </a:solidFill>
              </a:rPr>
              <a:t>Node 2</a:t>
            </a:r>
          </a:p>
        </p:txBody>
      </p:sp>
      <p:sp>
        <p:nvSpPr>
          <p:cNvPr id="30" name="TextBox 29"/>
          <p:cNvSpPr txBox="1"/>
          <p:nvPr/>
        </p:nvSpPr>
        <p:spPr>
          <a:xfrm rot="16200000">
            <a:off x="2710248" y="3013853"/>
            <a:ext cx="1939254" cy="461665"/>
          </a:xfrm>
          <a:prstGeom prst="rect">
            <a:avLst/>
          </a:prstGeom>
          <a:noFill/>
        </p:spPr>
        <p:txBody>
          <a:bodyPr wrap="square" rtlCol="0">
            <a:spAutoFit/>
          </a:bodyPr>
          <a:lstStyle/>
          <a:p>
            <a:r>
              <a:rPr lang="en-US" sz="1200" dirty="0">
                <a:solidFill>
                  <a:srgbClr val="FFFFFF"/>
                </a:solidFill>
              </a:rPr>
              <a:t>Private Ethernet </a:t>
            </a:r>
            <a:br>
              <a:rPr lang="en-US" sz="1200" dirty="0">
                <a:solidFill>
                  <a:srgbClr val="FFFFFF"/>
                </a:solidFill>
              </a:rPr>
            </a:br>
            <a:r>
              <a:rPr lang="en-US" sz="1200" dirty="0">
                <a:solidFill>
                  <a:srgbClr val="FFFFFF"/>
                </a:solidFill>
              </a:rPr>
              <a:t>network</a:t>
            </a:r>
          </a:p>
        </p:txBody>
      </p:sp>
      <p:sp>
        <p:nvSpPr>
          <p:cNvPr id="31" name="TextBox 30"/>
          <p:cNvSpPr txBox="1"/>
          <p:nvPr/>
        </p:nvSpPr>
        <p:spPr>
          <a:xfrm rot="16200000">
            <a:off x="3416830" y="3238234"/>
            <a:ext cx="1360898" cy="584775"/>
          </a:xfrm>
          <a:prstGeom prst="rect">
            <a:avLst/>
          </a:prstGeom>
          <a:noFill/>
        </p:spPr>
        <p:txBody>
          <a:bodyPr wrap="square" rtlCol="0">
            <a:spAutoFit/>
          </a:bodyPr>
          <a:lstStyle/>
          <a:p>
            <a:r>
              <a:rPr lang="en-US" sz="1600" dirty="0">
                <a:solidFill>
                  <a:srgbClr val="FFFFFF"/>
                </a:solidFill>
              </a:rPr>
              <a:t>Dual InfiniBand</a:t>
            </a:r>
          </a:p>
        </p:txBody>
      </p:sp>
      <p:sp>
        <p:nvSpPr>
          <p:cNvPr id="34" name="TextBox 33"/>
          <p:cNvSpPr txBox="1"/>
          <p:nvPr/>
        </p:nvSpPr>
        <p:spPr>
          <a:xfrm>
            <a:off x="6649758" y="4495933"/>
            <a:ext cx="754541" cy="338554"/>
          </a:xfrm>
          <a:prstGeom prst="rect">
            <a:avLst/>
          </a:prstGeom>
          <a:noFill/>
        </p:spPr>
        <p:txBody>
          <a:bodyPr wrap="square" rtlCol="0">
            <a:spAutoFit/>
          </a:bodyPr>
          <a:lstStyle/>
          <a:p>
            <a:r>
              <a:rPr lang="en-US" sz="1600" dirty="0">
                <a:solidFill>
                  <a:srgbClr val="FFFFFF"/>
                </a:solidFill>
              </a:rPr>
              <a:t>SAS</a:t>
            </a:r>
          </a:p>
        </p:txBody>
      </p:sp>
      <p:sp>
        <p:nvSpPr>
          <p:cNvPr id="35" name="TextBox 34"/>
          <p:cNvSpPr txBox="1"/>
          <p:nvPr/>
        </p:nvSpPr>
        <p:spPr>
          <a:xfrm>
            <a:off x="912392" y="5473416"/>
            <a:ext cx="1842171" cy="400110"/>
          </a:xfrm>
          <a:prstGeom prst="rect">
            <a:avLst/>
          </a:prstGeom>
          <a:noFill/>
        </p:spPr>
        <p:txBody>
          <a:bodyPr wrap="none" rtlCol="0">
            <a:spAutoFit/>
          </a:bodyPr>
          <a:lstStyle/>
          <a:p>
            <a:pPr algn="ctr" defTabSz="779892">
              <a:spcAft>
                <a:spcPts val="725"/>
              </a:spcAft>
              <a:buSzPct val="100000"/>
            </a:pPr>
            <a:r>
              <a:rPr lang="en-US" sz="2000" dirty="0">
                <a:solidFill>
                  <a:srgbClr val="FFFFFF"/>
                </a:solidFill>
                <a:cs typeface="HP Simplified" pitchFamily="34" charset="0"/>
              </a:rPr>
              <a:t>Base scale unit</a:t>
            </a:r>
          </a:p>
        </p:txBody>
      </p:sp>
      <p:cxnSp>
        <p:nvCxnSpPr>
          <p:cNvPr id="128" name="Straight Arrow Connector 127"/>
          <p:cNvCxnSpPr/>
          <p:nvPr/>
        </p:nvCxnSpPr>
        <p:spPr>
          <a:xfrm flipH="1">
            <a:off x="6596941" y="2302167"/>
            <a:ext cx="59246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7" name="Left-Right Arrow 136"/>
          <p:cNvSpPr/>
          <p:nvPr/>
        </p:nvSpPr>
        <p:spPr>
          <a:xfrm>
            <a:off x="6050047" y="4005230"/>
            <a:ext cx="1627281" cy="190732"/>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4353" tIns="62176" rIns="124353" bIns="62176" rtlCol="0" anchor="ctr"/>
          <a:lstStyle/>
          <a:p>
            <a:pPr algn="ctr"/>
            <a:endParaRPr lang="en-US" sz="2000" dirty="0">
              <a:solidFill>
                <a:srgbClr val="FFFFFF"/>
              </a:solidFill>
            </a:endParaRPr>
          </a:p>
        </p:txBody>
      </p:sp>
      <p:sp>
        <p:nvSpPr>
          <p:cNvPr id="33" name="Rounded Rectangle 32"/>
          <p:cNvSpPr/>
          <p:nvPr/>
        </p:nvSpPr>
        <p:spPr>
          <a:xfrm>
            <a:off x="7284159" y="2033164"/>
            <a:ext cx="875961" cy="73855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600" dirty="0">
                <a:solidFill>
                  <a:srgbClr val="FFFFFF"/>
                </a:solidFill>
              </a:rPr>
              <a:t>HHN</a:t>
            </a:r>
          </a:p>
        </p:txBody>
      </p:sp>
      <p:sp>
        <p:nvSpPr>
          <p:cNvPr id="68" name="Rounded Rectangle 67"/>
          <p:cNvSpPr/>
          <p:nvPr/>
        </p:nvSpPr>
        <p:spPr>
          <a:xfrm>
            <a:off x="8216220" y="2025628"/>
            <a:ext cx="875961" cy="73855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600" dirty="0">
                <a:solidFill>
                  <a:srgbClr val="FFFFFF"/>
                </a:solidFill>
              </a:rPr>
              <a:t>HSN</a:t>
            </a:r>
          </a:p>
        </p:txBody>
      </p:sp>
      <p:sp>
        <p:nvSpPr>
          <p:cNvPr id="69" name="Rounded Rectangle 68"/>
          <p:cNvSpPr/>
          <p:nvPr/>
        </p:nvSpPr>
        <p:spPr>
          <a:xfrm>
            <a:off x="9148281" y="2016160"/>
            <a:ext cx="875961" cy="73855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600" dirty="0">
                <a:solidFill>
                  <a:srgbClr val="FFFFFF"/>
                </a:solidFill>
              </a:rPr>
              <a:t>HMN</a:t>
            </a:r>
          </a:p>
        </p:txBody>
      </p:sp>
      <p:sp>
        <p:nvSpPr>
          <p:cNvPr id="71" name="Rounded Rectangle 70"/>
          <p:cNvSpPr/>
          <p:nvPr/>
        </p:nvSpPr>
        <p:spPr>
          <a:xfrm>
            <a:off x="3866848" y="4325353"/>
            <a:ext cx="930323"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Data Node </a:t>
            </a:r>
            <a:r>
              <a:rPr lang="en-US" sz="1200" dirty="0">
                <a:solidFill>
                  <a:srgbClr val="FFFFFF"/>
                </a:solidFill>
              </a:rPr>
              <a:t>1</a:t>
            </a:r>
          </a:p>
        </p:txBody>
      </p:sp>
      <p:sp>
        <p:nvSpPr>
          <p:cNvPr id="66" name="Rounded Rectangle 65"/>
          <p:cNvSpPr/>
          <p:nvPr/>
        </p:nvSpPr>
        <p:spPr>
          <a:xfrm>
            <a:off x="4795007" y="4328790"/>
            <a:ext cx="930323"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Data Node </a:t>
            </a:r>
            <a:r>
              <a:rPr lang="en-US" sz="1200" dirty="0">
                <a:solidFill>
                  <a:srgbClr val="FFFFFF"/>
                </a:solidFill>
              </a:rPr>
              <a:t>2</a:t>
            </a:r>
          </a:p>
        </p:txBody>
      </p:sp>
      <p:sp>
        <p:nvSpPr>
          <p:cNvPr id="67" name="Rounded Rectangle 66"/>
          <p:cNvSpPr/>
          <p:nvPr/>
        </p:nvSpPr>
        <p:spPr>
          <a:xfrm>
            <a:off x="5719437" y="4320726"/>
            <a:ext cx="930323"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err="1">
                <a:solidFill>
                  <a:srgbClr val="FFFFFF"/>
                </a:solidFill>
              </a:rPr>
              <a:t>iSCSI</a:t>
            </a:r>
            <a:r>
              <a:rPr lang="en-US" sz="1400" dirty="0">
                <a:solidFill>
                  <a:srgbClr val="FFFFFF"/>
                </a:solidFill>
              </a:rPr>
              <a:t> </a:t>
            </a:r>
            <a:r>
              <a:rPr lang="en-US" sz="1200" dirty="0">
                <a:solidFill>
                  <a:srgbClr val="FFFFFF"/>
                </a:solidFill>
              </a:rPr>
              <a:t>01</a:t>
            </a:r>
          </a:p>
        </p:txBody>
      </p:sp>
      <p:sp>
        <p:nvSpPr>
          <p:cNvPr id="77" name="Rounded Rectangle 76"/>
          <p:cNvSpPr/>
          <p:nvPr/>
        </p:nvSpPr>
        <p:spPr>
          <a:xfrm>
            <a:off x="3874228" y="5045433"/>
            <a:ext cx="930323"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Data Node </a:t>
            </a:r>
            <a:r>
              <a:rPr lang="en-US" sz="1200" dirty="0" smtClean="0">
                <a:solidFill>
                  <a:srgbClr val="FFFFFF"/>
                </a:solidFill>
              </a:rPr>
              <a:t>3</a:t>
            </a:r>
            <a:endParaRPr lang="en-US" sz="1200" dirty="0">
              <a:solidFill>
                <a:srgbClr val="FFFFFF"/>
              </a:solidFill>
            </a:endParaRPr>
          </a:p>
        </p:txBody>
      </p:sp>
      <p:sp>
        <p:nvSpPr>
          <p:cNvPr id="78" name="Rounded Rectangle 77"/>
          <p:cNvSpPr/>
          <p:nvPr/>
        </p:nvSpPr>
        <p:spPr>
          <a:xfrm>
            <a:off x="4802387" y="5048870"/>
            <a:ext cx="930323"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rgbClr val="FFFFFF"/>
                </a:solidFill>
              </a:rPr>
              <a:t>Data Node </a:t>
            </a:r>
            <a:r>
              <a:rPr lang="en-US" sz="1200" dirty="0">
                <a:solidFill>
                  <a:srgbClr val="FFFFFF"/>
                </a:solidFill>
              </a:rPr>
              <a:t>4</a:t>
            </a:r>
          </a:p>
        </p:txBody>
      </p:sp>
      <p:sp>
        <p:nvSpPr>
          <p:cNvPr id="79" name="Rounded Rectangle 78"/>
          <p:cNvSpPr/>
          <p:nvPr/>
        </p:nvSpPr>
        <p:spPr>
          <a:xfrm>
            <a:off x="5726817" y="5040806"/>
            <a:ext cx="930323" cy="6544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err="1">
                <a:solidFill>
                  <a:srgbClr val="FFFFFF"/>
                </a:solidFill>
              </a:rPr>
              <a:t>iSCSI</a:t>
            </a:r>
            <a:r>
              <a:rPr lang="en-US" sz="1400" dirty="0">
                <a:solidFill>
                  <a:srgbClr val="FFFFFF"/>
                </a:solidFill>
              </a:rPr>
              <a:t> </a:t>
            </a:r>
            <a:r>
              <a:rPr lang="en-US" sz="1200" dirty="0">
                <a:solidFill>
                  <a:srgbClr val="FFFFFF"/>
                </a:solidFill>
              </a:rPr>
              <a:t>02</a:t>
            </a:r>
          </a:p>
        </p:txBody>
      </p:sp>
      <p:sp>
        <p:nvSpPr>
          <p:cNvPr id="70" name="TextBox 69"/>
          <p:cNvSpPr txBox="1"/>
          <p:nvPr/>
        </p:nvSpPr>
        <p:spPr>
          <a:xfrm>
            <a:off x="2471797" y="2176606"/>
            <a:ext cx="1525083" cy="310238"/>
          </a:xfrm>
          <a:prstGeom prst="rect">
            <a:avLst/>
          </a:prstGeom>
          <a:noFill/>
        </p:spPr>
        <p:txBody>
          <a:bodyPr wrap="none" lIns="124358" tIns="62179" rIns="124358" bIns="62179" rtlCol="0">
            <a:spAutoFit/>
          </a:bodyPr>
          <a:lstStyle/>
          <a:p>
            <a:pPr algn="r" defTabSz="779892">
              <a:spcAft>
                <a:spcPts val="725"/>
              </a:spcAft>
              <a:buSzPct val="100000"/>
            </a:pPr>
            <a:r>
              <a:rPr lang="en-US" sz="1200" dirty="0">
                <a:solidFill>
                  <a:srgbClr val="FFFFFF"/>
                </a:solidFill>
                <a:cs typeface="HP Simplified" pitchFamily="34" charset="0"/>
              </a:rPr>
              <a:t>PDW orchestration</a:t>
            </a:r>
          </a:p>
        </p:txBody>
      </p:sp>
      <p:sp>
        <p:nvSpPr>
          <p:cNvPr id="72" name="Rectangle 71"/>
          <p:cNvSpPr/>
          <p:nvPr/>
        </p:nvSpPr>
        <p:spPr>
          <a:xfrm>
            <a:off x="2850732" y="2435405"/>
            <a:ext cx="1127090" cy="310238"/>
          </a:xfrm>
          <a:prstGeom prst="rect">
            <a:avLst/>
          </a:prstGeom>
        </p:spPr>
        <p:txBody>
          <a:bodyPr wrap="none" lIns="124358" tIns="62179" rIns="124358" bIns="62179">
            <a:spAutoFit/>
          </a:bodyPr>
          <a:lstStyle/>
          <a:p>
            <a:pPr algn="r"/>
            <a:r>
              <a:rPr lang="en-US" sz="1200" dirty="0">
                <a:solidFill>
                  <a:srgbClr val="FFFFFF"/>
                </a:solidFill>
                <a:cs typeface="HP Simplified" pitchFamily="34" charset="0"/>
              </a:rPr>
              <a:t>PDW failover</a:t>
            </a:r>
            <a:endParaRPr lang="en-US" sz="2000" dirty="0">
              <a:solidFill>
                <a:srgbClr val="FFFFFF"/>
              </a:solidFill>
            </a:endParaRPr>
          </a:p>
        </p:txBody>
      </p:sp>
    </p:spTree>
    <p:extLst>
      <p:ext uri="{BB962C8B-B14F-4D97-AF65-F5344CB8AC3E}">
        <p14:creationId xmlns:p14="http://schemas.microsoft.com/office/powerpoint/2010/main" val="1294671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0852" y="897764"/>
            <a:ext cx="11506330" cy="648704"/>
          </a:xfrm>
        </p:spPr>
        <p:txBody>
          <a:bodyPr/>
          <a:lstStyle/>
          <a:p>
            <a:r>
              <a:rPr lang="en-US" dirty="0">
                <a:solidFill>
                  <a:schemeClr val="tx1"/>
                </a:solidFill>
              </a:rPr>
              <a:t>Exclusive to HP: HP Support </a:t>
            </a:r>
            <a:r>
              <a:rPr lang="en-US" dirty="0" smtClean="0">
                <a:solidFill>
                  <a:schemeClr val="tx1"/>
                </a:solidFill>
              </a:rPr>
              <a:t>Pack</a:t>
            </a:r>
            <a:endParaRPr lang="en-US" dirty="0">
              <a:solidFill>
                <a:schemeClr val="tx1"/>
              </a:solidFill>
            </a:endParaRPr>
          </a:p>
        </p:txBody>
      </p:sp>
      <p:sp>
        <p:nvSpPr>
          <p:cNvPr id="2" name="Title 1"/>
          <p:cNvSpPr>
            <a:spLocks noGrp="1"/>
          </p:cNvSpPr>
          <p:nvPr>
            <p:ph type="title"/>
          </p:nvPr>
        </p:nvSpPr>
        <p:spPr/>
        <p:txBody>
          <a:bodyPr/>
          <a:lstStyle/>
          <a:p>
            <a:r>
              <a:rPr lang="en-US" sz="4400" dirty="0"/>
              <a:t>Simplified </a:t>
            </a:r>
            <a:r>
              <a:rPr lang="en-US" sz="4400" dirty="0" smtClean="0"/>
              <a:t>management for increased ROI</a:t>
            </a:r>
            <a:endParaRPr lang="en-US" sz="4400" dirty="0"/>
          </a:p>
        </p:txBody>
      </p:sp>
      <p:sp>
        <p:nvSpPr>
          <p:cNvPr id="6" name="Round Diagonal Corner Rectangle 5"/>
          <p:cNvSpPr/>
          <p:nvPr/>
        </p:nvSpPr>
        <p:spPr>
          <a:xfrm>
            <a:off x="872947" y="1955019"/>
            <a:ext cx="3831955" cy="3890533"/>
          </a:xfrm>
          <a:prstGeom prst="round2DiagRect">
            <a:avLst>
              <a:gd name="adj1" fmla="val 0"/>
              <a:gd name="adj2" fmla="val 4618"/>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defTabSz="466407">
              <a:defRPr/>
            </a:pPr>
            <a:endParaRPr lang="en-US" sz="1500" kern="0" dirty="0">
              <a:solidFill>
                <a:prstClr val="black"/>
              </a:solidFill>
            </a:endParaRPr>
          </a:p>
        </p:txBody>
      </p:sp>
      <p:sp>
        <p:nvSpPr>
          <p:cNvPr id="7" name="Rectangle 6"/>
          <p:cNvSpPr/>
          <p:nvPr/>
        </p:nvSpPr>
        <p:spPr>
          <a:xfrm>
            <a:off x="4456718" y="1954081"/>
            <a:ext cx="248184" cy="2183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solidFill>
                <a:srgbClr val="FFFFFF"/>
              </a:solidFill>
            </a:endParaRPr>
          </a:p>
        </p:txBody>
      </p:sp>
      <p:pic>
        <p:nvPicPr>
          <p:cNvPr id="8" name="Picture 7" descr="Setup_quick_RGB_blue_N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244" y="2316885"/>
            <a:ext cx="1641669" cy="1745063"/>
          </a:xfrm>
          <a:prstGeom prst="rect">
            <a:avLst/>
          </a:prstGeom>
        </p:spPr>
      </p:pic>
      <p:sp>
        <p:nvSpPr>
          <p:cNvPr id="9" name="Rectangle 8"/>
          <p:cNvSpPr/>
          <p:nvPr/>
        </p:nvSpPr>
        <p:spPr>
          <a:xfrm>
            <a:off x="820638" y="4219060"/>
            <a:ext cx="3553069" cy="1587511"/>
          </a:xfrm>
          <a:prstGeom prst="rect">
            <a:avLst/>
          </a:prstGeom>
        </p:spPr>
        <p:txBody>
          <a:bodyPr wrap="square" lIns="124358" tIns="62179" rIns="124358" bIns="62179">
            <a:spAutoFit/>
          </a:bodyPr>
          <a:lstStyle/>
          <a:p>
            <a:pPr algn="ctr" defTabSz="466407">
              <a:spcBef>
                <a:spcPct val="0"/>
              </a:spcBef>
              <a:defRPr/>
            </a:pPr>
            <a:r>
              <a:rPr lang="en-US" sz="1900" b="1" dirty="0">
                <a:solidFill>
                  <a:srgbClr val="7FBA00"/>
                </a:solidFill>
                <a:cs typeface="Arial" panose="020B0604020202020204" pitchFamily="34" charset="0"/>
              </a:rPr>
              <a:t>Unique HP tools ensure solution runs at optimal performance and delivers expected return on investment (ROI)</a:t>
            </a:r>
            <a:endParaRPr lang="en-US" sz="1900" b="1" i="1" dirty="0">
              <a:solidFill>
                <a:srgbClr val="7FBA00"/>
              </a:solidFill>
              <a:cs typeface="HP Simplified" pitchFamily="34" charset="0"/>
            </a:endParaRPr>
          </a:p>
        </p:txBody>
      </p:sp>
      <p:cxnSp>
        <p:nvCxnSpPr>
          <p:cNvPr id="10" name="Straight Connector 9"/>
          <p:cNvCxnSpPr/>
          <p:nvPr/>
        </p:nvCxnSpPr>
        <p:spPr>
          <a:xfrm>
            <a:off x="4694973" y="1955019"/>
            <a:ext cx="0" cy="389053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471166" y="2045688"/>
            <a:ext cx="4963490" cy="711515"/>
          </a:xfrm>
          <a:prstGeom prst="rect">
            <a:avLst/>
          </a:prstGeom>
        </p:spPr>
        <p:txBody>
          <a:bodyPr wrap="square" lIns="124358" tIns="62179" rIns="124358" bIns="62179">
            <a:spAutoFit/>
          </a:bodyPr>
          <a:lstStyle/>
          <a:p>
            <a:r>
              <a:rPr lang="en-US" sz="1900" dirty="0">
                <a:solidFill>
                  <a:srgbClr val="FFFFFF"/>
                </a:solidFill>
              </a:rPr>
              <a:t>Validation of Microsoft Reference Architecture (MRA) compliance </a:t>
            </a:r>
          </a:p>
        </p:txBody>
      </p:sp>
      <p:cxnSp>
        <p:nvCxnSpPr>
          <p:cNvPr id="12" name="Straight Connector 11"/>
          <p:cNvCxnSpPr/>
          <p:nvPr/>
        </p:nvCxnSpPr>
        <p:spPr>
          <a:xfrm>
            <a:off x="5360106" y="1955019"/>
            <a:ext cx="0" cy="645113"/>
          </a:xfrm>
          <a:prstGeom prst="line">
            <a:avLst/>
          </a:prstGeom>
          <a:ln w="38100" cmpd="sng">
            <a:solidFill>
              <a:srgbClr val="8789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471164" y="2861370"/>
            <a:ext cx="6368876" cy="710348"/>
          </a:xfrm>
          <a:prstGeom prst="rect">
            <a:avLst/>
          </a:prstGeom>
        </p:spPr>
        <p:txBody>
          <a:bodyPr wrap="square" lIns="124358" tIns="62179" rIns="124358" bIns="62179">
            <a:spAutoFit/>
          </a:bodyPr>
          <a:lstStyle/>
          <a:p>
            <a:r>
              <a:rPr lang="en-US" sz="1900" dirty="0">
                <a:solidFill>
                  <a:srgbClr val="FFFFFF"/>
                </a:solidFill>
              </a:rPr>
              <a:t>Reports all serial numbers and rack locations of all devices</a:t>
            </a:r>
          </a:p>
        </p:txBody>
      </p:sp>
      <p:cxnSp>
        <p:nvCxnSpPr>
          <p:cNvPr id="14" name="Straight Connector 13"/>
          <p:cNvCxnSpPr/>
          <p:nvPr/>
        </p:nvCxnSpPr>
        <p:spPr>
          <a:xfrm>
            <a:off x="5360106" y="2766375"/>
            <a:ext cx="0" cy="645113"/>
          </a:xfrm>
          <a:prstGeom prst="line">
            <a:avLst/>
          </a:prstGeom>
          <a:ln w="38100" cmpd="sng">
            <a:solidFill>
              <a:srgbClr val="87898B"/>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471166" y="3664098"/>
            <a:ext cx="5939372" cy="418539"/>
          </a:xfrm>
          <a:prstGeom prst="rect">
            <a:avLst/>
          </a:prstGeom>
        </p:spPr>
        <p:txBody>
          <a:bodyPr wrap="square" lIns="124358" tIns="62179" rIns="124358" bIns="62179">
            <a:spAutoFit/>
          </a:bodyPr>
          <a:lstStyle/>
          <a:p>
            <a:r>
              <a:rPr lang="en-US" sz="1900" dirty="0">
                <a:solidFill>
                  <a:srgbClr val="FFFFFF"/>
                </a:solidFill>
              </a:rPr>
              <a:t>Diagnostic tools to validate configuration</a:t>
            </a:r>
          </a:p>
        </p:txBody>
      </p:sp>
      <p:cxnSp>
        <p:nvCxnSpPr>
          <p:cNvPr id="16" name="Straight Connector 15"/>
          <p:cNvCxnSpPr/>
          <p:nvPr/>
        </p:nvCxnSpPr>
        <p:spPr>
          <a:xfrm>
            <a:off x="5360106" y="3577730"/>
            <a:ext cx="0" cy="645113"/>
          </a:xfrm>
          <a:prstGeom prst="line">
            <a:avLst/>
          </a:prstGeom>
          <a:ln w="38100" cmpd="sng">
            <a:solidFill>
              <a:srgbClr val="87898B"/>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471166" y="4492732"/>
            <a:ext cx="4963490" cy="710348"/>
          </a:xfrm>
          <a:prstGeom prst="rect">
            <a:avLst/>
          </a:prstGeom>
        </p:spPr>
        <p:txBody>
          <a:bodyPr wrap="square" lIns="124358" tIns="62179" rIns="124358" bIns="62179">
            <a:spAutoFit/>
          </a:bodyPr>
          <a:lstStyle/>
          <a:p>
            <a:r>
              <a:rPr lang="en-US" sz="1900" dirty="0">
                <a:solidFill>
                  <a:srgbClr val="FFFFFF"/>
                </a:solidFill>
              </a:rPr>
              <a:t>Provide Proactive Care reporting for support</a:t>
            </a:r>
          </a:p>
        </p:txBody>
      </p:sp>
      <p:cxnSp>
        <p:nvCxnSpPr>
          <p:cNvPr id="18" name="Straight Connector 17"/>
          <p:cNvCxnSpPr/>
          <p:nvPr/>
        </p:nvCxnSpPr>
        <p:spPr>
          <a:xfrm>
            <a:off x="5360106" y="4389085"/>
            <a:ext cx="0" cy="645113"/>
          </a:xfrm>
          <a:prstGeom prst="line">
            <a:avLst/>
          </a:prstGeom>
          <a:ln w="38100" cmpd="sng">
            <a:solidFill>
              <a:srgbClr val="87898B"/>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471164" y="5308415"/>
            <a:ext cx="6485990" cy="418539"/>
          </a:xfrm>
          <a:prstGeom prst="rect">
            <a:avLst/>
          </a:prstGeom>
        </p:spPr>
        <p:txBody>
          <a:bodyPr wrap="square" lIns="124358" tIns="62179" rIns="124358" bIns="62179">
            <a:spAutoFit/>
          </a:bodyPr>
          <a:lstStyle/>
          <a:p>
            <a:r>
              <a:rPr lang="en-US" sz="1900" dirty="0">
                <a:solidFill>
                  <a:srgbClr val="FFFFFF"/>
                </a:solidFill>
              </a:rPr>
              <a:t>ConvergedSystem firmware/driver update package</a:t>
            </a:r>
          </a:p>
        </p:txBody>
      </p:sp>
      <p:cxnSp>
        <p:nvCxnSpPr>
          <p:cNvPr id="20" name="Straight Connector 19"/>
          <p:cNvCxnSpPr/>
          <p:nvPr/>
        </p:nvCxnSpPr>
        <p:spPr>
          <a:xfrm>
            <a:off x="5360106" y="5200439"/>
            <a:ext cx="0" cy="645113"/>
          </a:xfrm>
          <a:prstGeom prst="line">
            <a:avLst/>
          </a:prstGeom>
          <a:ln w="38100" cmpd="sng">
            <a:solidFill>
              <a:srgbClr val="87898B"/>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Arrows_doub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7770" y="2158269"/>
            <a:ext cx="588679" cy="203107"/>
          </a:xfrm>
          <a:prstGeom prst="rect">
            <a:avLst/>
          </a:prstGeom>
        </p:spPr>
      </p:pic>
      <p:pic>
        <p:nvPicPr>
          <p:cNvPr id="22" name="Picture 21" descr="Arrows_doub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7770" y="2979116"/>
            <a:ext cx="588679" cy="203107"/>
          </a:xfrm>
          <a:prstGeom prst="rect">
            <a:avLst/>
          </a:prstGeom>
        </p:spPr>
      </p:pic>
      <p:pic>
        <p:nvPicPr>
          <p:cNvPr id="23" name="Picture 22" descr="Arrows_doub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7770" y="3789304"/>
            <a:ext cx="588679" cy="203107"/>
          </a:xfrm>
          <a:prstGeom prst="rect">
            <a:avLst/>
          </a:prstGeom>
        </p:spPr>
      </p:pic>
      <p:pic>
        <p:nvPicPr>
          <p:cNvPr id="24" name="Picture 23" descr="Arrows_doub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7770" y="4610151"/>
            <a:ext cx="588679" cy="203107"/>
          </a:xfrm>
          <a:prstGeom prst="rect">
            <a:avLst/>
          </a:prstGeom>
        </p:spPr>
      </p:pic>
      <p:pic>
        <p:nvPicPr>
          <p:cNvPr id="25" name="Picture 24" descr="Arrows_doub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7770" y="5420338"/>
            <a:ext cx="588679" cy="203107"/>
          </a:xfrm>
          <a:prstGeom prst="rect">
            <a:avLst/>
          </a:prstGeom>
        </p:spPr>
      </p:pic>
    </p:spTree>
    <p:extLst>
      <p:ext uri="{BB962C8B-B14F-4D97-AF65-F5344CB8AC3E}">
        <p14:creationId xmlns:p14="http://schemas.microsoft.com/office/powerpoint/2010/main" val="1751958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20151" y="2518372"/>
            <a:ext cx="3759451" cy="3857064"/>
          </a:xfrm>
          <a:prstGeom prst="rect">
            <a:avLst/>
          </a:prstGeom>
          <a:solidFill>
            <a:srgbClr val="E5E8E8"/>
          </a:solidFill>
        </p:spPr>
        <p:txBody>
          <a:bodyPr wrap="square" lIns="124358" tIns="37308" rIns="62179" bIns="62179" rtlCol="0">
            <a:noAutofit/>
          </a:bodyPr>
          <a:lstStyle/>
          <a:p>
            <a:pPr defTabSz="585090">
              <a:spcAft>
                <a:spcPts val="408"/>
              </a:spcAft>
              <a:buSzPct val="100000"/>
              <a:defRPr/>
            </a:pPr>
            <a:r>
              <a:rPr lang="en-US" sz="1900" b="1" kern="0" dirty="0">
                <a:solidFill>
                  <a:srgbClr val="7FBA00"/>
                </a:solidFill>
                <a:cs typeface="HP Simplified" pitchFamily="34" charset="0"/>
              </a:rPr>
              <a:t>Prepare your organization and environment </a:t>
            </a:r>
          </a:p>
          <a:p>
            <a:pPr defTabSz="585090">
              <a:spcAft>
                <a:spcPts val="408"/>
              </a:spcAft>
              <a:buSzPct val="100000"/>
              <a:defRPr/>
            </a:pPr>
            <a:endParaRPr lang="en-US" sz="1900" b="1" kern="0" dirty="0">
              <a:solidFill>
                <a:srgbClr val="0096D6"/>
              </a:solidFill>
              <a:cs typeface="HP Simplified" pitchFamily="34" charset="0"/>
            </a:endParaRPr>
          </a:p>
          <a:p>
            <a:pPr marL="231014" indent="-231014" defTabSz="585090">
              <a:spcAft>
                <a:spcPts val="408"/>
              </a:spcAft>
              <a:buSzPct val="100000"/>
              <a:buFont typeface="Arial" panose="020B0604020202020204" pitchFamily="34" charset="0"/>
              <a:buChar char="•"/>
              <a:defRPr/>
            </a:pPr>
            <a:r>
              <a:rPr lang="en-US" sz="1900" kern="0" dirty="0">
                <a:solidFill>
                  <a:prstClr val="black"/>
                </a:solidFill>
                <a:cs typeface="HP Simplified" pitchFamily="34" charset="0"/>
              </a:rPr>
              <a:t>HP Migration Assessment for ConvergedSystem 300 for Microsoft Analytics Platform </a:t>
            </a:r>
          </a:p>
          <a:p>
            <a:pPr marL="231014" indent="-231014" defTabSz="585090">
              <a:spcAft>
                <a:spcPts val="408"/>
              </a:spcAft>
              <a:buSzPct val="100000"/>
              <a:buFont typeface="Arial" panose="020B0604020202020204" pitchFamily="34" charset="0"/>
              <a:buChar char="•"/>
              <a:defRPr/>
            </a:pPr>
            <a:r>
              <a:rPr lang="en-US" sz="1900" kern="0" dirty="0">
                <a:solidFill>
                  <a:prstClr val="black"/>
                </a:solidFill>
                <a:cs typeface="HP Simplified" pitchFamily="34" charset="0"/>
              </a:rPr>
              <a:t>HP Advisory Service for ConvergedSystem 300 for Microsoft Analytics Platform</a:t>
            </a:r>
            <a:endParaRPr lang="en-US" sz="1900" b="1" kern="0" dirty="0">
              <a:solidFill>
                <a:srgbClr val="0096D6"/>
              </a:solidFill>
              <a:cs typeface="HP Simplified" pitchFamily="34" charset="0"/>
            </a:endParaRPr>
          </a:p>
        </p:txBody>
      </p:sp>
      <p:sp>
        <p:nvSpPr>
          <p:cNvPr id="5" name="Subtitle 4"/>
          <p:cNvSpPr>
            <a:spLocks noGrp="1"/>
          </p:cNvSpPr>
          <p:nvPr>
            <p:ph type="subTitle" idx="1"/>
          </p:nvPr>
        </p:nvSpPr>
        <p:spPr>
          <a:xfrm>
            <a:off x="450852" y="914603"/>
            <a:ext cx="11506330" cy="710451"/>
          </a:xfrm>
        </p:spPr>
        <p:txBody>
          <a:bodyPr/>
          <a:lstStyle/>
          <a:p>
            <a:r>
              <a:rPr lang="en-US" sz="3200" dirty="0" smtClean="0">
                <a:solidFill>
                  <a:schemeClr val="tx1"/>
                </a:solidFill>
              </a:rPr>
              <a:t>HP Services get you up and running … fast</a:t>
            </a:r>
            <a:endParaRPr lang="en-US" sz="3200" dirty="0">
              <a:solidFill>
                <a:schemeClr val="tx1"/>
              </a:solidFill>
            </a:endParaRPr>
          </a:p>
        </p:txBody>
      </p:sp>
      <p:sp>
        <p:nvSpPr>
          <p:cNvPr id="2" name="Title 1"/>
          <p:cNvSpPr>
            <a:spLocks noGrp="1"/>
          </p:cNvSpPr>
          <p:nvPr>
            <p:ph type="title"/>
          </p:nvPr>
        </p:nvSpPr>
        <p:spPr>
          <a:xfrm>
            <a:off x="450852" y="184895"/>
            <a:ext cx="11506330" cy="720730"/>
          </a:xfrm>
        </p:spPr>
        <p:txBody>
          <a:bodyPr/>
          <a:lstStyle/>
          <a:p>
            <a:r>
              <a:rPr lang="en-US" dirty="0" smtClean="0"/>
              <a:t>Accelerated time-to-information-value</a:t>
            </a:r>
            <a:endParaRPr lang="en-US" dirty="0"/>
          </a:p>
        </p:txBody>
      </p:sp>
      <p:sp>
        <p:nvSpPr>
          <p:cNvPr id="10" name="Rectangle 9"/>
          <p:cNvSpPr/>
          <p:nvPr/>
        </p:nvSpPr>
        <p:spPr>
          <a:xfrm>
            <a:off x="5976664" y="1904894"/>
            <a:ext cx="310912" cy="4472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solidFill>
                <a:srgbClr val="FFFFFF"/>
              </a:solidFill>
            </a:endParaRPr>
          </a:p>
        </p:txBody>
      </p:sp>
      <p:sp>
        <p:nvSpPr>
          <p:cNvPr id="15" name="TextBox 14"/>
          <p:cNvSpPr txBox="1"/>
          <p:nvPr/>
        </p:nvSpPr>
        <p:spPr>
          <a:xfrm>
            <a:off x="450814" y="6195863"/>
            <a:ext cx="2988409" cy="261599"/>
          </a:xfrm>
          <a:prstGeom prst="rect">
            <a:avLst/>
          </a:prstGeom>
          <a:noFill/>
        </p:spPr>
        <p:txBody>
          <a:bodyPr wrap="square" lIns="93281" tIns="46641" rIns="93281" bIns="46641" rtlCol="0">
            <a:spAutoFit/>
          </a:bodyPr>
          <a:lstStyle/>
          <a:p>
            <a:r>
              <a:rPr lang="en-US" sz="1100" baseline="30000" dirty="0">
                <a:solidFill>
                  <a:srgbClr val="505050"/>
                </a:solidFill>
              </a:rPr>
              <a:t>* </a:t>
            </a:r>
            <a:r>
              <a:rPr lang="en-US" sz="1100" dirty="0">
                <a:solidFill>
                  <a:srgbClr val="505050"/>
                </a:solidFill>
              </a:rPr>
              <a:t>Included in the price of the appliance order</a:t>
            </a:r>
          </a:p>
        </p:txBody>
      </p:sp>
      <p:sp>
        <p:nvSpPr>
          <p:cNvPr id="25" name="TextBox 24"/>
          <p:cNvSpPr txBox="1"/>
          <p:nvPr/>
        </p:nvSpPr>
        <p:spPr>
          <a:xfrm>
            <a:off x="4369815" y="2518372"/>
            <a:ext cx="3755815" cy="3857064"/>
          </a:xfrm>
          <a:prstGeom prst="rect">
            <a:avLst/>
          </a:prstGeom>
          <a:solidFill>
            <a:srgbClr val="E5E8E8"/>
          </a:solidFill>
        </p:spPr>
        <p:txBody>
          <a:bodyPr wrap="square" lIns="124358" tIns="37308" rIns="62179" bIns="62179" rtlCol="0">
            <a:noAutofit/>
          </a:bodyPr>
          <a:lstStyle/>
          <a:p>
            <a:pPr marL="0" lvl="1" defTabSz="585090">
              <a:buSzPct val="100000"/>
              <a:defRPr/>
            </a:pPr>
            <a:r>
              <a:rPr lang="en-US" sz="1900" b="1" kern="0" dirty="0">
                <a:solidFill>
                  <a:srgbClr val="7FBA00"/>
                </a:solidFill>
                <a:cs typeface="HP Simplified" pitchFamily="34" charset="0"/>
              </a:rPr>
              <a:t>Smooth migration and speedy deployment</a:t>
            </a:r>
          </a:p>
          <a:p>
            <a:pPr marL="0" lvl="1" defTabSz="585090">
              <a:buSzPct val="100000"/>
              <a:defRPr/>
            </a:pPr>
            <a:endParaRPr lang="en-US" sz="1900" b="1" kern="0" dirty="0">
              <a:solidFill>
                <a:srgbClr val="0096D6"/>
              </a:solidFill>
              <a:cs typeface="HP Simplified" pitchFamily="34" charset="0"/>
            </a:endParaRPr>
          </a:p>
          <a:p>
            <a:pPr marL="231014" lvl="1" indent="-231014" defTabSz="585090">
              <a:spcAft>
                <a:spcPts val="408"/>
              </a:spcAft>
              <a:buSzPct val="100000"/>
              <a:buFont typeface="Arial" panose="020B0604020202020204" pitchFamily="34" charset="0"/>
              <a:buChar char="•"/>
              <a:defRPr/>
            </a:pPr>
            <a:r>
              <a:rPr lang="en-US" sz="1900" kern="0" dirty="0">
                <a:solidFill>
                  <a:prstClr val="black"/>
                </a:solidFill>
                <a:cs typeface="HP Simplified" pitchFamily="34" charset="0"/>
              </a:rPr>
              <a:t>HP Factory Express  Integration and Onsite Start-up Services</a:t>
            </a:r>
          </a:p>
          <a:p>
            <a:pPr marL="231014" lvl="1" indent="-231014" defTabSz="585090">
              <a:spcAft>
                <a:spcPts val="408"/>
              </a:spcAft>
              <a:buSzPct val="100000"/>
              <a:buFont typeface="Arial" panose="020B0604020202020204" pitchFamily="34" charset="0"/>
              <a:buChar char="•"/>
              <a:defRPr/>
            </a:pPr>
            <a:r>
              <a:rPr lang="en-US" sz="1900" kern="0" dirty="0">
                <a:solidFill>
                  <a:prstClr val="black"/>
                </a:solidFill>
                <a:cs typeface="HP Simplified" pitchFamily="34" charset="0"/>
              </a:rPr>
              <a:t>HP Deployment Accelerator Service for ConvergedSystem 300 for Microsoft Analytics Platform* </a:t>
            </a:r>
          </a:p>
          <a:p>
            <a:pPr marL="231014" lvl="1" indent="-231014" defTabSz="585090">
              <a:spcAft>
                <a:spcPts val="408"/>
              </a:spcAft>
              <a:buSzPct val="100000"/>
              <a:buFont typeface="Arial" panose="020B0604020202020204" pitchFamily="34" charset="0"/>
              <a:buChar char="•"/>
              <a:defRPr/>
            </a:pPr>
            <a:r>
              <a:rPr lang="en-US" sz="1900" kern="0" dirty="0">
                <a:solidFill>
                  <a:prstClr val="black"/>
                </a:solidFill>
                <a:cs typeface="HP Simplified" pitchFamily="34" charset="0"/>
              </a:rPr>
              <a:t>HP Migration Service for ConvergedSystem 300 for Microsoft Analytics Platform* </a:t>
            </a:r>
          </a:p>
          <a:p>
            <a:pPr marL="0" lvl="1" defTabSz="585090">
              <a:buSzPct val="100000"/>
              <a:defRPr/>
            </a:pPr>
            <a:endParaRPr lang="en-US" sz="1900" b="1" kern="0" dirty="0">
              <a:solidFill>
                <a:srgbClr val="0096D6"/>
              </a:solidFill>
              <a:cs typeface="HP Simplified" pitchFamily="34" charset="0"/>
            </a:endParaRPr>
          </a:p>
          <a:p>
            <a:pPr marL="0" lvl="1" defTabSz="585090">
              <a:buSzPct val="100000"/>
              <a:defRPr/>
            </a:pPr>
            <a:endParaRPr lang="en-US" sz="1900" kern="0" dirty="0">
              <a:solidFill>
                <a:prstClr val="black"/>
              </a:solidFill>
              <a:cs typeface="HP Simplified" pitchFamily="34" charset="0"/>
            </a:endParaRPr>
          </a:p>
        </p:txBody>
      </p:sp>
      <p:sp>
        <p:nvSpPr>
          <p:cNvPr id="26" name="TextBox 25"/>
          <p:cNvSpPr txBox="1"/>
          <p:nvPr/>
        </p:nvSpPr>
        <p:spPr>
          <a:xfrm>
            <a:off x="8219478" y="2518372"/>
            <a:ext cx="3755815" cy="3857064"/>
          </a:xfrm>
          <a:prstGeom prst="rect">
            <a:avLst/>
          </a:prstGeom>
          <a:solidFill>
            <a:srgbClr val="E5E8E8"/>
          </a:solidFill>
        </p:spPr>
        <p:txBody>
          <a:bodyPr wrap="square" lIns="124358" tIns="37308" rIns="62179" bIns="62179" rtlCol="0">
            <a:noAutofit/>
          </a:bodyPr>
          <a:lstStyle/>
          <a:p>
            <a:pPr defTabSz="585090">
              <a:spcAft>
                <a:spcPts val="408"/>
              </a:spcAft>
              <a:buSzPct val="100000"/>
              <a:defRPr/>
            </a:pPr>
            <a:r>
              <a:rPr lang="en-US" sz="1900" b="1" kern="0" dirty="0">
                <a:solidFill>
                  <a:srgbClr val="7FBA00"/>
                </a:solidFill>
                <a:cs typeface="HP Simplified" pitchFamily="34" charset="0"/>
              </a:rPr>
              <a:t>Proactive support and organizational readiness</a:t>
            </a:r>
          </a:p>
          <a:p>
            <a:pPr defTabSz="585090">
              <a:spcAft>
                <a:spcPts val="408"/>
              </a:spcAft>
              <a:buSzPct val="100000"/>
              <a:defRPr/>
            </a:pPr>
            <a:endParaRPr lang="en-US" sz="1900" b="1" kern="0" dirty="0">
              <a:solidFill>
                <a:srgbClr val="0096D6"/>
              </a:solidFill>
              <a:cs typeface="HP Simplified" pitchFamily="34" charset="0"/>
            </a:endParaRPr>
          </a:p>
          <a:p>
            <a:pPr marL="231014" indent="-231014" defTabSz="585090">
              <a:spcAft>
                <a:spcPts val="408"/>
              </a:spcAft>
              <a:buSzPct val="100000"/>
              <a:buFont typeface="Arial" panose="020B0604020202020204" pitchFamily="34" charset="0"/>
              <a:buChar char="•"/>
              <a:defRPr/>
            </a:pPr>
            <a:r>
              <a:rPr lang="en-US" sz="1900" kern="0" dirty="0">
                <a:solidFill>
                  <a:prstClr val="black"/>
                </a:solidFill>
                <a:cs typeface="HP Simplified" pitchFamily="34" charset="0"/>
              </a:rPr>
              <a:t>HP Proactive Care</a:t>
            </a:r>
          </a:p>
          <a:p>
            <a:pPr marL="472822" indent="-233172" defTabSz="585090">
              <a:spcAft>
                <a:spcPts val="408"/>
              </a:spcAft>
              <a:buSzPct val="100000"/>
              <a:buFont typeface="HP Simplified" panose="020B0606020204020204" pitchFamily="34" charset="0"/>
              <a:buChar char="–"/>
              <a:defRPr/>
            </a:pPr>
            <a:r>
              <a:rPr lang="en-US" sz="1600" kern="0" dirty="0">
                <a:solidFill>
                  <a:prstClr val="black"/>
                </a:solidFill>
                <a:cs typeface="HP Simplified" pitchFamily="34" charset="0"/>
              </a:rPr>
              <a:t>Personalized Support Option</a:t>
            </a:r>
          </a:p>
          <a:p>
            <a:pPr marL="472822" indent="-233172" defTabSz="585090">
              <a:spcAft>
                <a:spcPts val="408"/>
              </a:spcAft>
              <a:buSzPct val="100000"/>
              <a:buFont typeface="HP Simplified" panose="020B0606020204020204" pitchFamily="34" charset="0"/>
              <a:buChar char="–"/>
              <a:defRPr/>
            </a:pPr>
            <a:r>
              <a:rPr lang="en-US" sz="1600" kern="0" dirty="0">
                <a:solidFill>
                  <a:prstClr val="black"/>
                </a:solidFill>
                <a:cs typeface="HP Simplified" pitchFamily="34" charset="0"/>
              </a:rPr>
              <a:t>Proactive Select Credits</a:t>
            </a:r>
          </a:p>
          <a:p>
            <a:pPr marL="231014" indent="-231014" defTabSz="585090">
              <a:spcAft>
                <a:spcPts val="408"/>
              </a:spcAft>
              <a:buSzPct val="100000"/>
              <a:buFont typeface="Arial" panose="020B0604020202020204" pitchFamily="34" charset="0"/>
              <a:buChar char="•"/>
              <a:defRPr/>
            </a:pPr>
            <a:r>
              <a:rPr lang="en-US" sz="1900" kern="0" dirty="0">
                <a:solidFill>
                  <a:prstClr val="black"/>
                </a:solidFill>
                <a:cs typeface="HP Simplified" pitchFamily="34" charset="0"/>
              </a:rPr>
              <a:t>HP Education Services</a:t>
            </a:r>
          </a:p>
        </p:txBody>
      </p:sp>
      <p:sp>
        <p:nvSpPr>
          <p:cNvPr id="27" name="Pentagon 26"/>
          <p:cNvSpPr/>
          <p:nvPr/>
        </p:nvSpPr>
        <p:spPr>
          <a:xfrm>
            <a:off x="520159" y="1814506"/>
            <a:ext cx="3979672" cy="621736"/>
          </a:xfrm>
          <a:prstGeom prst="homePlate">
            <a:avLst>
              <a:gd name="adj" fmla="val 36111"/>
            </a:avLst>
          </a:prstGeom>
          <a:solidFill>
            <a:schemeClr val="accent1"/>
          </a:solidFill>
          <a:ln w="9525" cap="flat" cmpd="sng" algn="ctr">
            <a:noFill/>
            <a:prstDash val="solid"/>
          </a:ln>
          <a:effectLst/>
        </p:spPr>
        <p:txBody>
          <a:bodyPr lIns="870509" tIns="124358" rIns="124358" bIns="124358" rtlCol="0" anchor="ctr"/>
          <a:lstStyle/>
          <a:p>
            <a:pPr defTabSz="1243584">
              <a:defRPr/>
            </a:pPr>
            <a:r>
              <a:rPr lang="en-US" sz="2200" b="1" kern="0" dirty="0">
                <a:solidFill>
                  <a:prstClr val="white"/>
                </a:solidFill>
                <a:latin typeface="Segoe UI Light"/>
              </a:rPr>
              <a:t>Advise</a:t>
            </a:r>
          </a:p>
        </p:txBody>
      </p:sp>
      <p:sp>
        <p:nvSpPr>
          <p:cNvPr id="28" name="Chevron 27"/>
          <p:cNvSpPr/>
          <p:nvPr/>
        </p:nvSpPr>
        <p:spPr>
          <a:xfrm>
            <a:off x="4367693" y="1814506"/>
            <a:ext cx="3979672" cy="621736"/>
          </a:xfrm>
          <a:prstGeom prst="chevron">
            <a:avLst>
              <a:gd name="adj" fmla="val 36111"/>
            </a:avLst>
          </a:prstGeom>
          <a:solidFill>
            <a:schemeClr val="accent1"/>
          </a:solidFill>
          <a:ln w="9525" cap="flat" cmpd="sng" algn="ctr">
            <a:noFill/>
            <a:prstDash val="solid"/>
          </a:ln>
          <a:effectLst/>
        </p:spPr>
        <p:txBody>
          <a:bodyPr wrap="none" lIns="870509" tIns="124358" rIns="124358" bIns="124358" rtlCol="0" anchor="ctr"/>
          <a:lstStyle/>
          <a:p>
            <a:pPr defTabSz="1243584">
              <a:defRPr/>
            </a:pPr>
            <a:r>
              <a:rPr lang="en-US" sz="2200" b="1" kern="0" dirty="0">
                <a:solidFill>
                  <a:prstClr val="white"/>
                </a:solidFill>
                <a:latin typeface="Segoe UI Light"/>
              </a:rPr>
              <a:t>Migrate &amp; Deploy</a:t>
            </a:r>
            <a:endParaRPr lang="en-US" sz="1900" kern="0" dirty="0">
              <a:solidFill>
                <a:prstClr val="white"/>
              </a:solidFill>
              <a:latin typeface="Segoe UI Light"/>
            </a:endParaRPr>
          </a:p>
        </p:txBody>
      </p:sp>
      <p:sp>
        <p:nvSpPr>
          <p:cNvPr id="29" name="Chevron 28"/>
          <p:cNvSpPr/>
          <p:nvPr/>
        </p:nvSpPr>
        <p:spPr>
          <a:xfrm>
            <a:off x="8215229" y="1814506"/>
            <a:ext cx="3979672" cy="621736"/>
          </a:xfrm>
          <a:prstGeom prst="chevron">
            <a:avLst>
              <a:gd name="adj" fmla="val 36111"/>
            </a:avLst>
          </a:prstGeom>
          <a:solidFill>
            <a:schemeClr val="accent1"/>
          </a:solidFill>
          <a:ln w="9525" cap="flat" cmpd="sng" algn="ctr">
            <a:noFill/>
            <a:prstDash val="solid"/>
          </a:ln>
          <a:effectLst/>
        </p:spPr>
        <p:txBody>
          <a:bodyPr wrap="none" lIns="870509" tIns="124358" rIns="373075" bIns="124358" rtlCol="0" anchor="ctr"/>
          <a:lstStyle/>
          <a:p>
            <a:pPr defTabSz="1243584">
              <a:defRPr/>
            </a:pPr>
            <a:r>
              <a:rPr lang="en-US" sz="2200" b="1" kern="0" dirty="0">
                <a:solidFill>
                  <a:prstClr val="white"/>
                </a:solidFill>
                <a:latin typeface="Segoe UI Light"/>
              </a:rPr>
              <a:t>Operate</a:t>
            </a:r>
          </a:p>
        </p:txBody>
      </p:sp>
      <p:pic>
        <p:nvPicPr>
          <p:cNvPr id="30" name="Picture 4" descr="C:\Users\krissati\Desktop\Getting_started_RGB_white_NT.png"/>
          <p:cNvPicPr>
            <a:picLocks noChangeAspect="1" noChangeArrowheads="1"/>
          </p:cNvPicPr>
          <p:nvPr/>
        </p:nvPicPr>
        <p:blipFill>
          <a:blip r:embed="rId3"/>
          <a:srcRect/>
          <a:stretch>
            <a:fillRect/>
          </a:stretch>
        </p:blipFill>
        <p:spPr bwMode="auto">
          <a:xfrm>
            <a:off x="4707957" y="1916932"/>
            <a:ext cx="614190" cy="416884"/>
          </a:xfrm>
          <a:prstGeom prst="rect">
            <a:avLst/>
          </a:prstGeom>
          <a:noFill/>
        </p:spPr>
      </p:pic>
      <p:pic>
        <p:nvPicPr>
          <p:cNvPr id="31" name="Picture 5" descr="C:\Users\krissati\Desktop\HP_Support_award-winning_RGB_white_NT.png"/>
          <p:cNvPicPr>
            <a:picLocks noChangeAspect="1" noChangeArrowheads="1"/>
          </p:cNvPicPr>
          <p:nvPr/>
        </p:nvPicPr>
        <p:blipFill>
          <a:blip r:embed="rId4"/>
          <a:srcRect/>
          <a:stretch>
            <a:fillRect/>
          </a:stretch>
        </p:blipFill>
        <p:spPr bwMode="auto">
          <a:xfrm>
            <a:off x="728286" y="1857182"/>
            <a:ext cx="507978" cy="536388"/>
          </a:xfrm>
          <a:prstGeom prst="rect">
            <a:avLst/>
          </a:prstGeom>
          <a:noFill/>
        </p:spPr>
      </p:pic>
      <p:pic>
        <p:nvPicPr>
          <p:cNvPr id="32" name="Picture 6" descr="C:\Users\krissati\Desktop\Management_RGB_white_NT.png"/>
          <p:cNvPicPr>
            <a:picLocks noChangeAspect="1" noChangeArrowheads="1"/>
          </p:cNvPicPr>
          <p:nvPr/>
        </p:nvPicPr>
        <p:blipFill>
          <a:blip r:embed="rId5"/>
          <a:srcRect/>
          <a:stretch>
            <a:fillRect/>
          </a:stretch>
        </p:blipFill>
        <p:spPr bwMode="auto">
          <a:xfrm>
            <a:off x="8555494" y="1871326"/>
            <a:ext cx="540652" cy="508100"/>
          </a:xfrm>
          <a:prstGeom prst="rect">
            <a:avLst/>
          </a:prstGeom>
          <a:noFill/>
        </p:spPr>
      </p:pic>
    </p:spTree>
    <p:extLst>
      <p:ext uri="{BB962C8B-B14F-4D97-AF65-F5344CB8AC3E}">
        <p14:creationId xmlns:p14="http://schemas.microsoft.com/office/powerpoint/2010/main" val="1884913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sz="4000" dirty="0"/>
              <a:t>HP ConvergedSystem 300 for Microsoft Analytics Platform</a:t>
            </a:r>
            <a:endParaRPr lang="en-US" sz="4000" dirty="0"/>
          </a:p>
        </p:txBody>
      </p:sp>
      <p:sp>
        <p:nvSpPr>
          <p:cNvPr id="5" name="Subtitle 4"/>
          <p:cNvSpPr>
            <a:spLocks noGrp="1"/>
          </p:cNvSpPr>
          <p:nvPr>
            <p:ph type="body" sz="quarter" idx="11"/>
          </p:nvPr>
        </p:nvSpPr>
        <p:spPr>
          <a:xfrm>
            <a:off x="274639" y="1212849"/>
            <a:ext cx="11889564" cy="627864"/>
          </a:xfrm>
        </p:spPr>
        <p:txBody>
          <a:bodyPr/>
          <a:lstStyle/>
          <a:p>
            <a:r>
              <a:rPr lang="en-US" sz="3200" dirty="0"/>
              <a:t>HP </a:t>
            </a:r>
            <a:r>
              <a:rPr lang="en-US" sz="3200" dirty="0" smtClean="0"/>
              <a:t>+ Microsoft deliver leading price/performance …</a:t>
            </a:r>
            <a:endParaRPr lang="en-US" sz="3200" dirty="0"/>
          </a:p>
        </p:txBody>
      </p:sp>
      <p:sp>
        <p:nvSpPr>
          <p:cNvPr id="6" name="Rectangle 5"/>
          <p:cNvSpPr/>
          <p:nvPr/>
        </p:nvSpPr>
        <p:spPr>
          <a:xfrm>
            <a:off x="490461" y="4074728"/>
            <a:ext cx="2016525" cy="795222"/>
          </a:xfrm>
          <a:prstGeom prst="rect">
            <a:avLst/>
          </a:prstGeom>
        </p:spPr>
        <p:txBody>
          <a:bodyPr wrap="square" lIns="124358" tIns="62179" rIns="124358" bIns="62179">
            <a:spAutoFit/>
          </a:bodyPr>
          <a:lstStyle/>
          <a:p>
            <a:pPr algn="ctr"/>
            <a:r>
              <a:rPr lang="en-US" sz="2200" b="1" dirty="0">
                <a:solidFill>
                  <a:srgbClr val="FFFFFF"/>
                </a:solidFill>
              </a:rPr>
              <a:t>100x faster </a:t>
            </a:r>
            <a:br>
              <a:rPr lang="en-US" sz="2200" b="1" dirty="0">
                <a:solidFill>
                  <a:srgbClr val="FFFFFF"/>
                </a:solidFill>
              </a:rPr>
            </a:br>
            <a:r>
              <a:rPr lang="en-US" sz="2200" b="1" dirty="0">
                <a:solidFill>
                  <a:srgbClr val="FFFFFF"/>
                </a:solidFill>
              </a:rPr>
              <a:t>query speed</a:t>
            </a:r>
          </a:p>
        </p:txBody>
      </p:sp>
      <p:sp>
        <p:nvSpPr>
          <p:cNvPr id="7" name="Rectangle 6"/>
          <p:cNvSpPr/>
          <p:nvPr/>
        </p:nvSpPr>
        <p:spPr>
          <a:xfrm>
            <a:off x="3628758" y="4074728"/>
            <a:ext cx="1831762" cy="795222"/>
          </a:xfrm>
          <a:prstGeom prst="rect">
            <a:avLst/>
          </a:prstGeom>
        </p:spPr>
        <p:txBody>
          <a:bodyPr wrap="square" lIns="124358" tIns="62179" rIns="124358" bIns="62179">
            <a:spAutoFit/>
          </a:bodyPr>
          <a:lstStyle/>
          <a:p>
            <a:pPr algn="ctr"/>
            <a:r>
              <a:rPr lang="en-US" sz="2200" b="1" dirty="0">
                <a:solidFill>
                  <a:srgbClr val="FFFFFF"/>
                </a:solidFill>
              </a:rPr>
              <a:t>30% better </a:t>
            </a:r>
            <a:br>
              <a:rPr lang="en-US" sz="2200" b="1" dirty="0">
                <a:solidFill>
                  <a:srgbClr val="FFFFFF"/>
                </a:solidFill>
              </a:rPr>
            </a:br>
            <a:r>
              <a:rPr lang="en-US" sz="2200" b="1" dirty="0">
                <a:solidFill>
                  <a:srgbClr val="FFFFFF"/>
                </a:solidFill>
              </a:rPr>
              <a:t>scan rate</a:t>
            </a:r>
          </a:p>
        </p:txBody>
      </p:sp>
      <p:sp>
        <p:nvSpPr>
          <p:cNvPr id="8" name="Rectangle 7"/>
          <p:cNvSpPr/>
          <p:nvPr/>
        </p:nvSpPr>
        <p:spPr>
          <a:xfrm>
            <a:off x="6466840" y="4074728"/>
            <a:ext cx="2247454" cy="1141235"/>
          </a:xfrm>
          <a:prstGeom prst="rect">
            <a:avLst/>
          </a:prstGeom>
        </p:spPr>
        <p:txBody>
          <a:bodyPr wrap="square" lIns="124358" tIns="62179" rIns="124358" bIns="62179">
            <a:spAutoFit/>
          </a:bodyPr>
          <a:lstStyle/>
          <a:p>
            <a:pPr algn="ctr"/>
            <a:r>
              <a:rPr lang="en-US" sz="2200" b="1" dirty="0">
                <a:solidFill>
                  <a:srgbClr val="FFFFFF"/>
                </a:solidFill>
              </a:rPr>
              <a:t>35% lower acquisition cost</a:t>
            </a:r>
          </a:p>
        </p:txBody>
      </p:sp>
      <p:sp>
        <p:nvSpPr>
          <p:cNvPr id="9" name="Rectangle 8"/>
          <p:cNvSpPr/>
          <p:nvPr/>
        </p:nvSpPr>
        <p:spPr>
          <a:xfrm>
            <a:off x="9855566" y="4074728"/>
            <a:ext cx="1546234" cy="1141235"/>
          </a:xfrm>
          <a:prstGeom prst="rect">
            <a:avLst/>
          </a:prstGeom>
        </p:spPr>
        <p:txBody>
          <a:bodyPr wrap="square" lIns="124358" tIns="62179" rIns="124358" bIns="62179">
            <a:spAutoFit/>
          </a:bodyPr>
          <a:lstStyle/>
          <a:p>
            <a:pPr algn="ctr"/>
            <a:r>
              <a:rPr lang="en-US" sz="2200" b="1" dirty="0">
                <a:solidFill>
                  <a:srgbClr val="FFFFFF"/>
                </a:solidFill>
              </a:rPr>
              <a:t>50% lower cost/TB</a:t>
            </a:r>
            <a:r>
              <a:rPr lang="en-US" sz="2200" b="1" baseline="30000" dirty="0">
                <a:solidFill>
                  <a:srgbClr val="FFFFFF"/>
                </a:solidFill>
              </a:rPr>
              <a:t>8</a:t>
            </a:r>
          </a:p>
        </p:txBody>
      </p:sp>
      <p:sp>
        <p:nvSpPr>
          <p:cNvPr id="10" name="Rectangle 9"/>
          <p:cNvSpPr/>
          <p:nvPr/>
        </p:nvSpPr>
        <p:spPr>
          <a:xfrm>
            <a:off x="436947" y="6053278"/>
            <a:ext cx="6503240" cy="292977"/>
          </a:xfrm>
          <a:prstGeom prst="rect">
            <a:avLst/>
          </a:prstGeom>
        </p:spPr>
        <p:txBody>
          <a:bodyPr wrap="square" lIns="124358" tIns="62179" rIns="124358" bIns="62179">
            <a:spAutoFit/>
          </a:bodyPr>
          <a:lstStyle/>
          <a:p>
            <a:r>
              <a:rPr lang="en-US" sz="1100" baseline="30000" dirty="0">
                <a:solidFill>
                  <a:srgbClr val="FFFFFF"/>
                </a:solidFill>
              </a:rPr>
              <a:t>8 </a:t>
            </a:r>
            <a:r>
              <a:rPr lang="en-US" sz="1100" dirty="0">
                <a:solidFill>
                  <a:srgbClr val="FFFFFF"/>
                </a:solidFill>
                <a:hlinkClick r:id="rId3"/>
              </a:rPr>
              <a:t>valueprism.com/resources/resources/Resources/PDW%20Compete%20Pricing%20FINAL.pdf</a:t>
            </a:r>
            <a:endParaRPr lang="en-US" sz="1100" dirty="0">
              <a:solidFill>
                <a:srgbClr val="FFFFFF"/>
              </a:solidFill>
            </a:endParaRPr>
          </a:p>
        </p:txBody>
      </p:sp>
      <p:pic>
        <p:nvPicPr>
          <p:cNvPr id="11" name="Picture 10" descr="High_performance_RGB_blue_N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796" y="2516675"/>
            <a:ext cx="1703854" cy="1098436"/>
          </a:xfrm>
          <a:prstGeom prst="rect">
            <a:avLst/>
          </a:prstGeom>
        </p:spPr>
      </p:pic>
      <p:pic>
        <p:nvPicPr>
          <p:cNvPr id="12" name="Picture 11" descr="Scan_to_network_RGB_blue_NT.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8567" y="2283430"/>
            <a:ext cx="1712145" cy="1313978"/>
          </a:xfrm>
          <a:prstGeom prst="rect">
            <a:avLst/>
          </a:prstGeom>
        </p:spPr>
      </p:pic>
      <p:pic>
        <p:nvPicPr>
          <p:cNvPr id="13" name="Picture 12" descr="Cost_savings_RGB_blue_NT.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14830" y="2094832"/>
            <a:ext cx="1351475" cy="1691176"/>
          </a:xfrm>
          <a:prstGeom prst="rect">
            <a:avLst/>
          </a:prstGeom>
        </p:spPr>
      </p:pic>
      <p:pic>
        <p:nvPicPr>
          <p:cNvPr id="14" name="Picture 13" descr="Server_RGB_blue_NT.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22917" y="2092757"/>
            <a:ext cx="1011534" cy="1695323"/>
          </a:xfrm>
          <a:prstGeom prst="rect">
            <a:avLst/>
          </a:prstGeom>
        </p:spPr>
      </p:pic>
      <p:cxnSp>
        <p:nvCxnSpPr>
          <p:cNvPr id="15" name="Straight Connector 14"/>
          <p:cNvCxnSpPr/>
          <p:nvPr/>
        </p:nvCxnSpPr>
        <p:spPr>
          <a:xfrm>
            <a:off x="9113529" y="2256849"/>
            <a:ext cx="0" cy="3400653"/>
          </a:xfrm>
          <a:prstGeom prst="line">
            <a:avLst/>
          </a:prstGeom>
          <a:ln w="12700" cmpd="sng">
            <a:solidFill>
              <a:srgbClr val="B9B8BB"/>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67602" y="2256849"/>
            <a:ext cx="0" cy="3400653"/>
          </a:xfrm>
          <a:prstGeom prst="line">
            <a:avLst/>
          </a:prstGeom>
          <a:ln w="12700" cmpd="sng">
            <a:solidFill>
              <a:srgbClr val="B9B8BB"/>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021676" y="2256849"/>
            <a:ext cx="0" cy="3400653"/>
          </a:xfrm>
          <a:prstGeom prst="line">
            <a:avLst/>
          </a:prstGeom>
          <a:ln w="12700" cmpd="sng">
            <a:solidFill>
              <a:srgbClr val="B9B8B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65071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1620" y="1035260"/>
          <a:ext cx="12065164" cy="59592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31141" y="233152"/>
            <a:ext cx="11372574" cy="762786"/>
          </a:xfrm>
        </p:spPr>
        <p:txBody>
          <a:bodyPr/>
          <a:lstStyle/>
          <a:p>
            <a:r>
              <a:rPr lang="en-US" dirty="0" smtClean="0"/>
              <a:t>Results: Reporting</a:t>
            </a:r>
            <a:endParaRPr lang="en-US" sz="2000" dirty="0"/>
          </a:p>
        </p:txBody>
      </p:sp>
      <p:sp>
        <p:nvSpPr>
          <p:cNvPr id="5" name="Rectangle 4"/>
          <p:cNvSpPr/>
          <p:nvPr/>
        </p:nvSpPr>
        <p:spPr bwMode="auto">
          <a:xfrm>
            <a:off x="9249028" y="391154"/>
            <a:ext cx="2811074" cy="91025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9" tIns="46634" rIns="46634" bIns="93269" numCol="1" spcCol="0" rtlCol="0" fromWordArt="0" anchor="b" anchorCtr="0" forceAA="0" compatLnSpc="1">
            <a:prstTxWarp prst="textNoShape">
              <a:avLst/>
            </a:prstTxWarp>
            <a:noAutofit/>
          </a:bodyPr>
          <a:lstStyle/>
          <a:p>
            <a:pPr defTabSz="932381" fontAlgn="base">
              <a:spcBef>
                <a:spcPct val="0"/>
              </a:spcBef>
              <a:spcAft>
                <a:spcPct val="0"/>
              </a:spcAft>
            </a:pPr>
            <a:r>
              <a:rPr lang="en-US" sz="4900" spc="-52" dirty="0">
                <a:gradFill>
                  <a:gsLst>
                    <a:gs pos="0">
                      <a:srgbClr val="FFFFFF"/>
                    </a:gs>
                    <a:gs pos="100000">
                      <a:srgbClr val="FFFFFF"/>
                    </a:gs>
                  </a:gsLst>
                  <a:lin ang="5400000" scaled="0"/>
                </a:gradFill>
                <a:ea typeface="Segoe UI" pitchFamily="34" charset="0"/>
                <a:cs typeface="Segoe UI" pitchFamily="34" charset="0"/>
              </a:rPr>
              <a:t>80x </a:t>
            </a:r>
            <a:r>
              <a:rPr lang="en-US" sz="2900" spc="-52" dirty="0">
                <a:gradFill>
                  <a:gsLst>
                    <a:gs pos="0">
                      <a:srgbClr val="FFFFFF"/>
                    </a:gs>
                    <a:gs pos="100000">
                      <a:srgbClr val="FFFFFF"/>
                    </a:gs>
                  </a:gsLst>
                  <a:lin ang="5400000" scaled="0"/>
                </a:gradFill>
                <a:ea typeface="Segoe UI" pitchFamily="34" charset="0"/>
                <a:cs typeface="Segoe UI" pitchFamily="34" charset="0"/>
              </a:rPr>
              <a:t>Faster</a:t>
            </a:r>
            <a:endParaRPr lang="en-US" sz="4900" spc="-5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249028" y="1301414"/>
            <a:ext cx="2811074" cy="763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9" tIns="46634" rIns="46634" bIns="93269" numCol="1" spcCol="0" rtlCol="0" fromWordArt="0" anchor="ctr" anchorCtr="0" forceAA="0" compatLnSpc="1">
            <a:prstTxWarp prst="textNoShape">
              <a:avLst/>
            </a:prstTxWarp>
            <a:noAutofit/>
          </a:bodyPr>
          <a:lstStyle/>
          <a:p>
            <a:pPr defTabSz="932381" fontAlgn="base">
              <a:spcBef>
                <a:spcPct val="0"/>
              </a:spcBef>
              <a:spcAft>
                <a:spcPct val="0"/>
              </a:spcAft>
            </a:pPr>
            <a:r>
              <a:rPr lang="en-US" sz="2900" spc="-52" dirty="0">
                <a:gradFill>
                  <a:gsLst>
                    <a:gs pos="0">
                      <a:srgbClr val="FFFFFF"/>
                    </a:gs>
                    <a:gs pos="100000">
                      <a:srgbClr val="FFFFFF"/>
                    </a:gs>
                  </a:gsLst>
                  <a:lin ang="5400000" scaled="0"/>
                </a:gradFill>
                <a:ea typeface="Segoe UI" pitchFamily="34" charset="0"/>
                <a:cs typeface="Segoe UI" pitchFamily="34" charset="0"/>
              </a:rPr>
              <a:t>Criteria: 2x</a:t>
            </a:r>
          </a:p>
        </p:txBody>
      </p:sp>
    </p:spTree>
    <p:extLst>
      <p:ext uri="{BB962C8B-B14F-4D97-AF65-F5344CB8AC3E}">
        <p14:creationId xmlns:p14="http://schemas.microsoft.com/office/powerpoint/2010/main" val="1213130281"/>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41" y="233151"/>
            <a:ext cx="11372574" cy="1101802"/>
          </a:xfrm>
        </p:spPr>
        <p:txBody>
          <a:bodyPr/>
          <a:lstStyle/>
          <a:p>
            <a:r>
              <a:rPr lang="en-US" sz="4900" dirty="0"/>
              <a:t>Results: </a:t>
            </a:r>
            <a:r>
              <a:rPr lang="en-US" sz="4400" dirty="0"/>
              <a:t>ETL for Current Database</a:t>
            </a:r>
            <a:r>
              <a:rPr lang="en-US" sz="4900" dirty="0"/>
              <a:t/>
            </a:r>
            <a:br>
              <a:rPr lang="en-US" sz="4900" dirty="0"/>
            </a:br>
            <a:r>
              <a:rPr lang="en-US" sz="2700" dirty="0"/>
              <a:t>With limited ETL tuning on 25% packages</a:t>
            </a:r>
            <a:endParaRPr lang="en-US" sz="4900" dirty="0"/>
          </a:p>
        </p:txBody>
      </p:sp>
      <p:graphicFrame>
        <p:nvGraphicFramePr>
          <p:cNvPr id="6" name="Chart 5"/>
          <p:cNvGraphicFramePr>
            <a:graphicFrameLocks/>
          </p:cNvGraphicFramePr>
          <p:nvPr>
            <p:extLst/>
          </p:nvPr>
        </p:nvGraphicFramePr>
        <p:xfrm>
          <a:off x="493896" y="2078375"/>
          <a:ext cx="11672151" cy="443689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bwMode="auto">
          <a:xfrm>
            <a:off x="9320463" y="359372"/>
            <a:ext cx="2779612" cy="111047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9" tIns="46634" rIns="46634" bIns="93269" numCol="1" spcCol="0" rtlCol="0" fromWordArt="0" anchor="b" anchorCtr="0" forceAA="0" compatLnSpc="1">
            <a:prstTxWarp prst="textNoShape">
              <a:avLst/>
            </a:prstTxWarp>
            <a:noAutofit/>
          </a:bodyPr>
          <a:lstStyle/>
          <a:p>
            <a:pPr defTabSz="932381" fontAlgn="base">
              <a:spcBef>
                <a:spcPct val="0"/>
              </a:spcBef>
              <a:spcAft>
                <a:spcPct val="0"/>
              </a:spcAft>
            </a:pPr>
            <a:r>
              <a:rPr lang="en-US" sz="4900" spc="-52" dirty="0">
                <a:gradFill>
                  <a:gsLst>
                    <a:gs pos="0">
                      <a:srgbClr val="FFFFFF"/>
                    </a:gs>
                    <a:gs pos="100000">
                      <a:srgbClr val="FFFFFF"/>
                    </a:gs>
                  </a:gsLst>
                  <a:lin ang="5400000" scaled="0"/>
                </a:gradFill>
                <a:ea typeface="Segoe UI" pitchFamily="34" charset="0"/>
                <a:cs typeface="Segoe UI" pitchFamily="34" charset="0"/>
              </a:rPr>
              <a:t>3x </a:t>
            </a:r>
            <a:r>
              <a:rPr lang="en-US" sz="2900" spc="-52" dirty="0">
                <a:gradFill>
                  <a:gsLst>
                    <a:gs pos="0">
                      <a:srgbClr val="FFFFFF"/>
                    </a:gs>
                    <a:gs pos="100000">
                      <a:srgbClr val="FFFFFF"/>
                    </a:gs>
                  </a:gsLst>
                  <a:lin ang="5400000" scaled="0"/>
                </a:gradFill>
                <a:ea typeface="Segoe UI" pitchFamily="34" charset="0"/>
                <a:cs typeface="Segoe UI" pitchFamily="34" charset="0"/>
              </a:rPr>
              <a:t>Faster </a:t>
            </a:r>
            <a:endParaRPr lang="en-US" sz="1100" spc="-52"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9320462" y="1469848"/>
            <a:ext cx="2779612" cy="60852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9" tIns="46634" rIns="46634" bIns="93269" numCol="1" spcCol="0" rtlCol="0" fromWordArt="0" anchor="ctr" anchorCtr="0" forceAA="0" compatLnSpc="1">
            <a:prstTxWarp prst="textNoShape">
              <a:avLst/>
            </a:prstTxWarp>
            <a:noAutofit/>
          </a:bodyPr>
          <a:lstStyle/>
          <a:p>
            <a:pPr defTabSz="932381" fontAlgn="base">
              <a:spcBef>
                <a:spcPct val="0"/>
              </a:spcBef>
              <a:spcAft>
                <a:spcPct val="0"/>
              </a:spcAft>
            </a:pPr>
            <a:r>
              <a:rPr lang="en-US" sz="2900" spc="-52" dirty="0">
                <a:gradFill>
                  <a:gsLst>
                    <a:gs pos="0">
                      <a:srgbClr val="FFFFFF"/>
                    </a:gs>
                    <a:gs pos="100000">
                      <a:srgbClr val="FFFFFF"/>
                    </a:gs>
                  </a:gsLst>
                  <a:lin ang="5400000" scaled="0"/>
                </a:gradFill>
                <a:ea typeface="Segoe UI" pitchFamily="34" charset="0"/>
                <a:cs typeface="Segoe UI" pitchFamily="34" charset="0"/>
              </a:rPr>
              <a:t>Criteria: 2x</a:t>
            </a:r>
          </a:p>
        </p:txBody>
      </p:sp>
    </p:spTree>
    <p:extLst>
      <p:ext uri="{BB962C8B-B14F-4D97-AF65-F5344CB8AC3E}">
        <p14:creationId xmlns:p14="http://schemas.microsoft.com/office/powerpoint/2010/main" val="2378494784"/>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1" y="566150"/>
            <a:ext cx="4832110" cy="377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sz="quarter" idx="4294967295"/>
          </p:nvPr>
        </p:nvSpPr>
        <p:spPr>
          <a:xfrm>
            <a:off x="144016" y="1120998"/>
            <a:ext cx="6722293" cy="6881813"/>
          </a:xfrm>
        </p:spPr>
        <p:txBody>
          <a:bodyPr/>
          <a:lstStyle/>
          <a:p>
            <a:r>
              <a:rPr lang="en-US" dirty="0"/>
              <a:t>Hewlett Packard</a:t>
            </a:r>
          </a:p>
          <a:p>
            <a:pPr lvl="1"/>
            <a:r>
              <a:rPr lang="en-US" dirty="0"/>
              <a:t>HP ConvergedSystem 300 for Microsoft Analytics Platform</a:t>
            </a:r>
          </a:p>
          <a:p>
            <a:pPr lvl="1"/>
            <a:r>
              <a:rPr lang="en-US" dirty="0" smtClean="0">
                <a:hlinkClick r:id="rId4"/>
              </a:rPr>
              <a:t>hp.com/go/</a:t>
            </a:r>
            <a:r>
              <a:rPr lang="en-US" dirty="0" err="1" smtClean="0">
                <a:hlinkClick r:id="rId4"/>
              </a:rPr>
              <a:t>convergedsystem</a:t>
            </a:r>
            <a:r>
              <a:rPr lang="en-US" dirty="0" smtClean="0">
                <a:hlinkClick r:id="rId4"/>
              </a:rPr>
              <a:t>/cs300aps</a:t>
            </a:r>
            <a:endParaRPr lang="en-US" dirty="0" smtClean="0"/>
          </a:p>
          <a:p>
            <a:pPr lvl="1"/>
            <a:endParaRPr lang="en-US" dirty="0"/>
          </a:p>
          <a:p>
            <a:r>
              <a:rPr lang="en-US" dirty="0"/>
              <a:t>HP ActiveAnswers</a:t>
            </a:r>
          </a:p>
          <a:p>
            <a:pPr lvl="1"/>
            <a:r>
              <a:rPr lang="en-US" dirty="0">
                <a:hlinkClick r:id="rId5"/>
              </a:rPr>
              <a:t>hp.com/solutions/activeanswers </a:t>
            </a:r>
            <a:endParaRPr lang="en-US" dirty="0"/>
          </a:p>
          <a:p>
            <a:endParaRPr lang="en-US" dirty="0"/>
          </a:p>
          <a:p>
            <a:r>
              <a:rPr lang="en-US" dirty="0"/>
              <a:t>Microsoft</a:t>
            </a:r>
          </a:p>
          <a:p>
            <a:pPr lvl="1"/>
            <a:r>
              <a:rPr lang="en-US" dirty="0"/>
              <a:t>Microsoft </a:t>
            </a:r>
            <a:r>
              <a:rPr lang="en-US" dirty="0" smtClean="0"/>
              <a:t>Analytics Platform Server</a:t>
            </a:r>
            <a:endParaRPr lang="en-US" dirty="0"/>
          </a:p>
          <a:p>
            <a:pPr lvl="1"/>
            <a:r>
              <a:rPr lang="en-US" dirty="0" smtClean="0">
                <a:hlinkClick r:id="rId6"/>
              </a:rPr>
              <a:t>microsoft.com/aps</a:t>
            </a:r>
            <a:endParaRPr lang="en-US" dirty="0"/>
          </a:p>
          <a:p>
            <a:endParaRPr lang="en-US" dirty="0"/>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431" y="3072246"/>
            <a:ext cx="4386191" cy="32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75104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28575" lvl="1"/>
            <a:r>
              <a:rPr lang="en-US" sz="5400" dirty="0">
                <a:solidFill>
                  <a:schemeClr val="bg1">
                    <a:lumMod val="20000"/>
                    <a:lumOff val="80000"/>
                  </a:schemeClr>
                </a:solidFill>
                <a:latin typeface="+mj-lt"/>
              </a:rPr>
              <a:t>MS SQL Server 2014 on the HP ProLiant DL580 Gen8</a:t>
            </a:r>
            <a:endParaRPr lang="en-US" sz="5400" dirty="0">
              <a:solidFill>
                <a:schemeClr val="tx1"/>
              </a:solidFill>
              <a:latin typeface="+mj-lt"/>
            </a:endParaRPr>
          </a:p>
        </p:txBody>
      </p:sp>
    </p:spTree>
    <p:extLst>
      <p:ext uri="{BB962C8B-B14F-4D97-AF65-F5344CB8AC3E}">
        <p14:creationId xmlns:p14="http://schemas.microsoft.com/office/powerpoint/2010/main" val="278691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Converged System overview</a:t>
            </a:r>
            <a:endParaRPr lang="en-US" sz="8000" dirty="0"/>
          </a:p>
        </p:txBody>
      </p:sp>
    </p:spTree>
    <p:extLst>
      <p:ext uri="{BB962C8B-B14F-4D97-AF65-F5344CB8AC3E}">
        <p14:creationId xmlns:p14="http://schemas.microsoft.com/office/powerpoint/2010/main" val="352740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1525588"/>
          </a:xfrm>
        </p:spPr>
        <p:txBody>
          <a:bodyPr/>
          <a:lstStyle/>
          <a:p>
            <a:pPr defTabSz="585090"/>
            <a:r>
              <a:rPr lang="en-US" dirty="0">
                <a:solidFill>
                  <a:schemeClr val="tx1"/>
                </a:solidFill>
              </a:rPr>
              <a:t>Unleash the power of your business data with HP ProLiant DL580 Gen8</a:t>
            </a:r>
          </a:p>
        </p:txBody>
      </p:sp>
      <p:pic>
        <p:nvPicPr>
          <p:cNvPr id="13" name="Picture 2" descr="C:\BCS\Templates\ICON_DATABASE\ICON_DATABASE\Web_Based-Misc_Icons\High_performance\High_performance_blue_positive_N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9095" y="2201862"/>
            <a:ext cx="805090" cy="52930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37120" y="3025694"/>
            <a:ext cx="3501620" cy="1200329"/>
          </a:xfrm>
          <a:prstGeom prst="rect">
            <a:avLst/>
          </a:prstGeom>
          <a:noFill/>
        </p:spPr>
        <p:txBody>
          <a:bodyPr wrap="square" rtlCol="0">
            <a:spAutoFit/>
          </a:bodyPr>
          <a:lstStyle/>
          <a:p>
            <a:pPr algn="ctr" defTabSz="585090">
              <a:spcAft>
                <a:spcPts val="544"/>
              </a:spcAft>
              <a:buSzPct val="100000"/>
            </a:pPr>
            <a:r>
              <a:rPr lang="en-US" sz="2400" dirty="0">
                <a:solidFill>
                  <a:srgbClr val="FFFFFF"/>
                </a:solidFill>
                <a:latin typeface="Segoe UI Light"/>
              </a:rPr>
              <a:t>Breakthrough 4-socket performance and scalability</a:t>
            </a:r>
            <a:endParaRPr lang="en-US" sz="2400" i="1" dirty="0">
              <a:solidFill>
                <a:srgbClr val="FFFFFF"/>
              </a:solidFill>
              <a:latin typeface="Segoe UI Light"/>
              <a:cs typeface="HP Simplified" pitchFamily="34" charset="0"/>
            </a:endParaRPr>
          </a:p>
        </p:txBody>
      </p:sp>
      <p:sp>
        <p:nvSpPr>
          <p:cNvPr id="21" name="TextBox 20"/>
          <p:cNvSpPr txBox="1"/>
          <p:nvPr/>
        </p:nvSpPr>
        <p:spPr>
          <a:xfrm>
            <a:off x="430829" y="4432186"/>
            <a:ext cx="3501620" cy="1613159"/>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rPr>
              <a:t>2.3X performance (60 cores)</a:t>
            </a:r>
          </a:p>
          <a:p>
            <a:pPr algn="ctr" defTabSz="585090">
              <a:spcAft>
                <a:spcPts val="544"/>
              </a:spcAft>
              <a:buSzPct val="100000"/>
            </a:pPr>
            <a:r>
              <a:rPr lang="en-US" sz="1600" dirty="0">
                <a:solidFill>
                  <a:srgbClr val="FFFFFF"/>
                </a:solidFill>
                <a:latin typeface="Segoe UI Light"/>
                <a:cs typeface="HP Simplified" pitchFamily="34" charset="0"/>
              </a:rPr>
              <a:t>1.5X DDR3 memory slots (96 DIMMs)</a:t>
            </a:r>
          </a:p>
          <a:p>
            <a:pPr algn="ctr" defTabSz="585090">
              <a:spcAft>
                <a:spcPts val="544"/>
              </a:spcAft>
              <a:buSzPct val="100000"/>
            </a:pPr>
            <a:r>
              <a:rPr lang="en-US" sz="1600" dirty="0">
                <a:solidFill>
                  <a:srgbClr val="FFFFFF"/>
                </a:solidFill>
                <a:latin typeface="Segoe UI Light"/>
                <a:cs typeface="HP Simplified" pitchFamily="34" charset="0"/>
              </a:rPr>
              <a:t>2.7X IO bandwidth (5 x16 slots)</a:t>
            </a:r>
          </a:p>
          <a:p>
            <a:pPr algn="ctr" defTabSz="585090">
              <a:spcAft>
                <a:spcPts val="544"/>
              </a:spcAft>
              <a:buSzPct val="100000"/>
            </a:pPr>
            <a:r>
              <a:rPr lang="en-US" sz="1600" dirty="0">
                <a:solidFill>
                  <a:srgbClr val="FFFFFF"/>
                </a:solidFill>
                <a:latin typeface="Segoe UI Light"/>
                <a:cs typeface="HP Simplified" pitchFamily="34" charset="0"/>
              </a:rPr>
              <a:t>2X storage performance (12 G SAS)</a:t>
            </a:r>
          </a:p>
          <a:p>
            <a:pPr algn="ctr" defTabSz="585090">
              <a:spcAft>
                <a:spcPts val="544"/>
              </a:spcAft>
              <a:buSzPct val="100000"/>
            </a:pPr>
            <a:r>
              <a:rPr lang="en-US" sz="1600" dirty="0">
                <a:solidFill>
                  <a:srgbClr val="FFFFFF"/>
                </a:solidFill>
                <a:latin typeface="Segoe UI Light"/>
                <a:cs typeface="HP Simplified" pitchFamily="34" charset="0"/>
              </a:rPr>
              <a:t>1.2X internal SSD bays (10 bays)</a:t>
            </a:r>
          </a:p>
        </p:txBody>
      </p:sp>
      <p:sp>
        <p:nvSpPr>
          <p:cNvPr id="22" name="TextBox 21"/>
          <p:cNvSpPr txBox="1"/>
          <p:nvPr/>
        </p:nvSpPr>
        <p:spPr>
          <a:xfrm>
            <a:off x="4455876" y="4411662"/>
            <a:ext cx="3501620" cy="1981080"/>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rPr>
              <a:t>HP Advanced Error Recovery</a:t>
            </a:r>
          </a:p>
          <a:p>
            <a:pPr algn="ctr" defTabSz="585090">
              <a:spcAft>
                <a:spcPts val="544"/>
              </a:spcAft>
              <a:buSzPct val="100000"/>
            </a:pPr>
            <a:r>
              <a:rPr lang="en-US" sz="1600" dirty="0">
                <a:solidFill>
                  <a:srgbClr val="FFFFFF"/>
                </a:solidFill>
                <a:latin typeface="Segoe UI Light"/>
              </a:rPr>
              <a:t>HP Memory Quarantine</a:t>
            </a:r>
          </a:p>
          <a:p>
            <a:pPr algn="ctr" defTabSz="585090">
              <a:spcAft>
                <a:spcPts val="544"/>
              </a:spcAft>
              <a:buSzPct val="100000"/>
            </a:pPr>
            <a:r>
              <a:rPr lang="en-US" sz="1600" dirty="0">
                <a:solidFill>
                  <a:srgbClr val="FFFFFF"/>
                </a:solidFill>
                <a:latin typeface="Segoe UI Light"/>
              </a:rPr>
              <a:t>HP Advanced Fault Resiliency</a:t>
            </a:r>
          </a:p>
          <a:p>
            <a:pPr algn="ctr" defTabSz="585090">
              <a:spcAft>
                <a:spcPts val="544"/>
              </a:spcAft>
              <a:buSzPct val="100000"/>
            </a:pPr>
            <a:r>
              <a:rPr lang="en-US" sz="1600" dirty="0">
                <a:solidFill>
                  <a:srgbClr val="FFFFFF"/>
                </a:solidFill>
                <a:latin typeface="Segoe UI Light"/>
              </a:rPr>
              <a:t>HP Advanced Event Reporting</a:t>
            </a:r>
          </a:p>
          <a:p>
            <a:pPr algn="ctr" defTabSz="585090">
              <a:spcAft>
                <a:spcPts val="544"/>
              </a:spcAft>
              <a:buSzPct val="100000"/>
            </a:pPr>
            <a:r>
              <a:rPr lang="en-US" sz="1600" dirty="0">
                <a:solidFill>
                  <a:srgbClr val="FFFFFF"/>
                </a:solidFill>
                <a:latin typeface="Segoe UI Light"/>
              </a:rPr>
              <a:t>Enhanced security</a:t>
            </a:r>
          </a:p>
          <a:p>
            <a:pPr algn="ctr" defTabSz="585090">
              <a:spcAft>
                <a:spcPts val="544"/>
              </a:spcAft>
              <a:buSzPct val="100000"/>
            </a:pPr>
            <a:r>
              <a:rPr lang="en-US" sz="1600" dirty="0">
                <a:solidFill>
                  <a:srgbClr val="FFFFFF"/>
                </a:solidFill>
                <a:latin typeface="Segoe UI Light"/>
              </a:rPr>
              <a:t>Proactive care support services</a:t>
            </a:r>
          </a:p>
        </p:txBody>
      </p:sp>
      <p:sp>
        <p:nvSpPr>
          <p:cNvPr id="24" name="TextBox 23"/>
          <p:cNvSpPr txBox="1"/>
          <p:nvPr/>
        </p:nvSpPr>
        <p:spPr>
          <a:xfrm>
            <a:off x="8347200" y="4432185"/>
            <a:ext cx="3662237" cy="1923501"/>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solidFill>
                  <a:srgbClr val="FFFFFF"/>
                </a:solidFill>
                <a:latin typeface="Segoe UI Light"/>
              </a:rPr>
              <a:t>Consolidation savings</a:t>
            </a:r>
          </a:p>
          <a:p>
            <a:pPr algn="ctr" defTabSz="585090">
              <a:spcAft>
                <a:spcPts val="544"/>
              </a:spcAft>
              <a:buSzPct val="100000"/>
            </a:pPr>
            <a:r>
              <a:rPr lang="en-US" sz="1600" dirty="0">
                <a:solidFill>
                  <a:srgbClr val="FFFFFF"/>
                </a:solidFill>
                <a:latin typeface="Segoe UI Light"/>
              </a:rPr>
              <a:t>SW licensing cost savings</a:t>
            </a:r>
          </a:p>
          <a:p>
            <a:pPr algn="ctr" defTabSz="585090">
              <a:spcAft>
                <a:spcPts val="544"/>
              </a:spcAft>
              <a:buSzPct val="100000"/>
            </a:pPr>
            <a:r>
              <a:rPr lang="en-US" sz="1600" dirty="0">
                <a:solidFill>
                  <a:srgbClr val="FFFFFF"/>
                </a:solidFill>
                <a:latin typeface="Segoe UI Light"/>
              </a:rPr>
              <a:t>Integrated management (HP </a:t>
            </a:r>
            <a:r>
              <a:rPr lang="en-US" sz="1600" dirty="0" err="1">
                <a:solidFill>
                  <a:srgbClr val="FFFFFF"/>
                </a:solidFill>
                <a:latin typeface="Segoe UI Light"/>
              </a:rPr>
              <a:t>OneView</a:t>
            </a:r>
            <a:r>
              <a:rPr lang="en-US" sz="1600" dirty="0">
                <a:solidFill>
                  <a:srgbClr val="FFFFFF"/>
                </a:solidFill>
                <a:latin typeface="Segoe UI Light"/>
              </a:rPr>
              <a:t>)</a:t>
            </a:r>
          </a:p>
          <a:p>
            <a:pPr algn="ctr" defTabSz="585090">
              <a:spcAft>
                <a:spcPts val="544"/>
              </a:spcAft>
              <a:buSzPct val="100000"/>
            </a:pPr>
            <a:r>
              <a:rPr lang="en-US" sz="1600" dirty="0">
                <a:solidFill>
                  <a:srgbClr val="FFFFFF"/>
                </a:solidFill>
                <a:latin typeface="Segoe UI Light"/>
              </a:rPr>
              <a:t>Intelligent Gen8 (iLO 4) management</a:t>
            </a:r>
          </a:p>
          <a:p>
            <a:pPr algn="ctr" defTabSz="585090">
              <a:spcAft>
                <a:spcPts val="544"/>
              </a:spcAft>
              <a:buSzPct val="100000"/>
            </a:pPr>
            <a:r>
              <a:rPr lang="en-US" sz="1600" dirty="0">
                <a:solidFill>
                  <a:srgbClr val="FFFFFF"/>
                </a:solidFill>
                <a:latin typeface="Segoe UI Light"/>
              </a:rPr>
              <a:t>HP Smart Update Manager</a:t>
            </a:r>
          </a:p>
          <a:p>
            <a:pPr algn="ctr" defTabSz="585090">
              <a:spcAft>
                <a:spcPts val="544"/>
              </a:spcAft>
              <a:buSzPct val="100000"/>
            </a:pPr>
            <a:r>
              <a:rPr lang="en-US" sz="1600" dirty="0">
                <a:solidFill>
                  <a:srgbClr val="FFFFFF"/>
                </a:solidFill>
                <a:latin typeface="Segoe UI Light"/>
              </a:rPr>
              <a:t>Customer-inspired innovations</a:t>
            </a:r>
          </a:p>
        </p:txBody>
      </p:sp>
      <p:sp>
        <p:nvSpPr>
          <p:cNvPr id="19" name="TextBox 18"/>
          <p:cNvSpPr txBox="1"/>
          <p:nvPr/>
        </p:nvSpPr>
        <p:spPr>
          <a:xfrm>
            <a:off x="4974463" y="3025694"/>
            <a:ext cx="2888528" cy="1233568"/>
          </a:xfrm>
          <a:prstGeom prst="rect">
            <a:avLst/>
          </a:prstGeom>
          <a:noFill/>
        </p:spPr>
        <p:txBody>
          <a:bodyPr wrap="square" lIns="124358" tIns="62179" rIns="124358" bIns="62179" rtlCol="0">
            <a:spAutoFit/>
          </a:bodyPr>
          <a:lstStyle/>
          <a:p>
            <a:pPr algn="ctr" defTabSz="585090">
              <a:spcAft>
                <a:spcPts val="544"/>
              </a:spcAft>
              <a:buSzPct val="100000"/>
            </a:pPr>
            <a:r>
              <a:rPr lang="en-US" sz="2400" dirty="0">
                <a:solidFill>
                  <a:srgbClr val="FFFFFF"/>
                </a:solidFill>
                <a:latin typeface="Segoe UI Light"/>
              </a:rPr>
              <a:t>Leading x86 availability and rock-solid reliability</a:t>
            </a: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0634" y="2201862"/>
            <a:ext cx="736185" cy="781189"/>
          </a:xfrm>
          <a:prstGeom prst="rect">
            <a:avLst/>
          </a:prstGeom>
        </p:spPr>
      </p:pic>
      <p:sp>
        <p:nvSpPr>
          <p:cNvPr id="20" name="TextBox 19"/>
          <p:cNvSpPr txBox="1"/>
          <p:nvPr/>
        </p:nvSpPr>
        <p:spPr>
          <a:xfrm>
            <a:off x="8798715" y="3025694"/>
            <a:ext cx="2759206" cy="864236"/>
          </a:xfrm>
          <a:prstGeom prst="rect">
            <a:avLst/>
          </a:prstGeom>
          <a:noFill/>
        </p:spPr>
        <p:txBody>
          <a:bodyPr wrap="square" lIns="124358" tIns="62179" rIns="124358" bIns="62179" rtlCol="0">
            <a:spAutoFit/>
          </a:bodyPr>
          <a:lstStyle/>
          <a:p>
            <a:pPr algn="ctr" defTabSz="585090">
              <a:spcAft>
                <a:spcPts val="544"/>
              </a:spcAft>
              <a:buSzPct val="100000"/>
            </a:pPr>
            <a:r>
              <a:rPr lang="en-US" sz="2400" dirty="0">
                <a:solidFill>
                  <a:srgbClr val="FFFFFF"/>
                </a:solidFill>
                <a:latin typeface="Segoe UI Light"/>
              </a:rPr>
              <a:t>Compelling efficiencies</a:t>
            </a:r>
            <a:endParaRPr lang="en-US" sz="2400" i="1" dirty="0">
              <a:solidFill>
                <a:srgbClr val="FFFFFF"/>
              </a:solidFill>
              <a:latin typeface="Segoe UI Light"/>
              <a:cs typeface="HP Simplified" pitchFamily="34" charset="0"/>
            </a:endParaRPr>
          </a:p>
        </p:txBody>
      </p:sp>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6824" y="2201862"/>
            <a:ext cx="800647" cy="678048"/>
          </a:xfrm>
          <a:prstGeom prst="rect">
            <a:avLst/>
          </a:prstGeom>
        </p:spPr>
      </p:pic>
    </p:spTree>
    <p:extLst>
      <p:ext uri="{BB962C8B-B14F-4D97-AF65-F5344CB8AC3E}">
        <p14:creationId xmlns:p14="http://schemas.microsoft.com/office/powerpoint/2010/main" val="58049203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Scalability with SQL Server 2014 on the HP ProLiant DL580 Gen8</a:t>
            </a:r>
            <a:endParaRPr lang="en-US" dirty="0"/>
          </a:p>
        </p:txBody>
      </p:sp>
    </p:spTree>
    <p:extLst>
      <p:ext uri="{BB962C8B-B14F-4D97-AF65-F5344CB8AC3E}">
        <p14:creationId xmlns:p14="http://schemas.microsoft.com/office/powerpoint/2010/main" val="310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41489" y="3649662"/>
            <a:ext cx="2014548" cy="186916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solidFill>
                <a:srgbClr val="FFFFFF"/>
              </a:solidFill>
              <a:latin typeface="Segoe UI Light"/>
            </a:endParaRPr>
          </a:p>
        </p:txBody>
      </p:sp>
      <p:sp>
        <p:nvSpPr>
          <p:cNvPr id="3" name="Title 2"/>
          <p:cNvSpPr>
            <a:spLocks noGrp="1"/>
          </p:cNvSpPr>
          <p:nvPr>
            <p:ph type="title" idx="4294967295"/>
          </p:nvPr>
        </p:nvSpPr>
        <p:spPr>
          <a:xfrm>
            <a:off x="190175" y="0"/>
            <a:ext cx="11009240" cy="1010362"/>
          </a:xfrm>
        </p:spPr>
        <p:txBody>
          <a:bodyPr/>
          <a:lstStyle/>
          <a:p>
            <a:r>
              <a:rPr lang="en-US" dirty="0" smtClean="0">
                <a:latin typeface="+mj-lt"/>
              </a:rPr>
              <a:t>Fewer memory and processor based outages</a:t>
            </a:r>
            <a:endParaRPr lang="en-US" dirty="0">
              <a:latin typeface="+mj-lt"/>
            </a:endParaRPr>
          </a:p>
        </p:txBody>
      </p:sp>
      <p:sp>
        <p:nvSpPr>
          <p:cNvPr id="7" name="TextBox 6"/>
          <p:cNvSpPr txBox="1"/>
          <p:nvPr/>
        </p:nvSpPr>
        <p:spPr>
          <a:xfrm>
            <a:off x="157027" y="1668462"/>
            <a:ext cx="5680210" cy="1141338"/>
          </a:xfrm>
          <a:prstGeom prst="rect">
            <a:avLst/>
          </a:prstGeom>
          <a:noFill/>
        </p:spPr>
        <p:txBody>
          <a:bodyPr wrap="square" rtlCol="0">
            <a:spAutoFit/>
          </a:bodyPr>
          <a:lstStyle/>
          <a:p>
            <a:pPr algn="ctr" defTabSz="585090">
              <a:spcAft>
                <a:spcPts val="544"/>
              </a:spcAft>
              <a:buSzPct val="100000"/>
            </a:pPr>
            <a:r>
              <a:rPr lang="en-US" sz="2400" b="1" dirty="0">
                <a:solidFill>
                  <a:srgbClr val="7FBA00"/>
                </a:solidFill>
                <a:latin typeface="Segoe UI Light"/>
                <a:cs typeface="HP Simplified" pitchFamily="34" charset="0"/>
              </a:rPr>
              <a:t>HP Advanced Error Recovery</a:t>
            </a:r>
          </a:p>
          <a:p>
            <a:pPr algn="ctr" defTabSz="585090">
              <a:spcAft>
                <a:spcPts val="544"/>
              </a:spcAft>
              <a:buSzPct val="100000"/>
            </a:pPr>
            <a:r>
              <a:rPr lang="en-US" sz="2000" dirty="0">
                <a:solidFill>
                  <a:srgbClr val="FFFFFF"/>
                </a:solidFill>
                <a:latin typeface="Segoe UI Light"/>
                <a:cs typeface="HP Simplified" pitchFamily="34" charset="0"/>
              </a:rPr>
              <a:t>Recovery from uncorrectable processor, cache and memory errors during execution</a:t>
            </a:r>
          </a:p>
        </p:txBody>
      </p:sp>
      <p:sp>
        <p:nvSpPr>
          <p:cNvPr id="8" name="Oval 7"/>
          <p:cNvSpPr/>
          <p:nvPr/>
        </p:nvSpPr>
        <p:spPr>
          <a:xfrm>
            <a:off x="655637" y="3040062"/>
            <a:ext cx="418394" cy="3743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FFFFFF"/>
                </a:solidFill>
                <a:latin typeface="Segoe UI Light"/>
              </a:rPr>
              <a:t>1</a:t>
            </a:r>
          </a:p>
        </p:txBody>
      </p:sp>
      <p:sp>
        <p:nvSpPr>
          <p:cNvPr id="9" name="TextBox 8"/>
          <p:cNvSpPr txBox="1"/>
          <p:nvPr/>
        </p:nvSpPr>
        <p:spPr>
          <a:xfrm>
            <a:off x="1036637" y="2894865"/>
            <a:ext cx="3200400" cy="830997"/>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Uncorrectable error detected in processor, cache or memory under execution pipeline</a:t>
            </a:r>
          </a:p>
        </p:txBody>
      </p:sp>
      <p:sp>
        <p:nvSpPr>
          <p:cNvPr id="10" name="TextBox 9"/>
          <p:cNvSpPr txBox="1"/>
          <p:nvPr/>
        </p:nvSpPr>
        <p:spPr>
          <a:xfrm>
            <a:off x="4065269" y="4259262"/>
            <a:ext cx="1924368" cy="830997"/>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Firmware informs OS, hypervisor and end-application</a:t>
            </a:r>
          </a:p>
        </p:txBody>
      </p:sp>
      <p:sp>
        <p:nvSpPr>
          <p:cNvPr id="11" name="TextBox 10"/>
          <p:cNvSpPr txBox="1"/>
          <p:nvPr/>
        </p:nvSpPr>
        <p:spPr>
          <a:xfrm>
            <a:off x="1817508" y="5639493"/>
            <a:ext cx="3714930" cy="830997"/>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OS, hypervisor and end-application initiates recovery action – thread, process, VM, application kill/re-started</a:t>
            </a:r>
          </a:p>
        </p:txBody>
      </p:sp>
      <p:sp>
        <p:nvSpPr>
          <p:cNvPr id="12" name="TextBox 11"/>
          <p:cNvSpPr txBox="1"/>
          <p:nvPr/>
        </p:nvSpPr>
        <p:spPr>
          <a:xfrm>
            <a:off x="190175" y="3876213"/>
            <a:ext cx="1444235" cy="830997"/>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System keeps running and prevents crash</a:t>
            </a:r>
          </a:p>
        </p:txBody>
      </p:sp>
      <p:sp>
        <p:nvSpPr>
          <p:cNvPr id="13" name="Oval 12"/>
          <p:cNvSpPr/>
          <p:nvPr/>
        </p:nvSpPr>
        <p:spPr>
          <a:xfrm>
            <a:off x="5114044" y="3870416"/>
            <a:ext cx="418394" cy="3743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FFFFFF"/>
                </a:solidFill>
                <a:latin typeface="Segoe UI Light"/>
              </a:rPr>
              <a:t>2</a:t>
            </a:r>
          </a:p>
        </p:txBody>
      </p:sp>
      <p:sp>
        <p:nvSpPr>
          <p:cNvPr id="14" name="Oval 13"/>
          <p:cNvSpPr/>
          <p:nvPr/>
        </p:nvSpPr>
        <p:spPr>
          <a:xfrm>
            <a:off x="5072885" y="5630862"/>
            <a:ext cx="459552" cy="3743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FFFFFF"/>
                </a:solidFill>
                <a:latin typeface="Segoe UI Light"/>
              </a:rPr>
              <a:t>3</a:t>
            </a:r>
          </a:p>
        </p:txBody>
      </p:sp>
      <p:sp>
        <p:nvSpPr>
          <p:cNvPr id="15" name="Oval 14"/>
          <p:cNvSpPr/>
          <p:nvPr/>
        </p:nvSpPr>
        <p:spPr>
          <a:xfrm>
            <a:off x="526808" y="4629582"/>
            <a:ext cx="459552" cy="3743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FFFFFF"/>
                </a:solidFill>
                <a:latin typeface="Segoe UI Light"/>
              </a:rPr>
              <a:t>4</a:t>
            </a:r>
          </a:p>
        </p:txBody>
      </p:sp>
      <p:cxnSp>
        <p:nvCxnSpPr>
          <p:cNvPr id="17" name="Curved Connector 16"/>
          <p:cNvCxnSpPr>
            <a:endCxn id="13" idx="0"/>
          </p:cNvCxnSpPr>
          <p:nvPr/>
        </p:nvCxnSpPr>
        <p:spPr>
          <a:xfrm>
            <a:off x="4084637" y="3310303"/>
            <a:ext cx="1238604" cy="560113"/>
          </a:xfrm>
          <a:prstGeom prst="curvedConnector2">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 name="Curved Connector 19"/>
          <p:cNvCxnSpPr>
            <a:stCxn id="11" idx="1"/>
            <a:endCxn id="15" idx="4"/>
          </p:cNvCxnSpPr>
          <p:nvPr/>
        </p:nvCxnSpPr>
        <p:spPr>
          <a:xfrm rot="10800000">
            <a:off x="756584" y="5003962"/>
            <a:ext cx="1060924" cy="1051031"/>
          </a:xfrm>
          <a:prstGeom prst="curvedConnector2">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027237" y="3920247"/>
            <a:ext cx="1306741" cy="338554"/>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Processors</a:t>
            </a:r>
          </a:p>
        </p:txBody>
      </p:sp>
      <p:sp>
        <p:nvSpPr>
          <p:cNvPr id="36" name="TextBox 35"/>
          <p:cNvSpPr txBox="1"/>
          <p:nvPr/>
        </p:nvSpPr>
        <p:spPr>
          <a:xfrm>
            <a:off x="2155413" y="4183062"/>
            <a:ext cx="1014824" cy="338554"/>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L1 Cache</a:t>
            </a:r>
          </a:p>
        </p:txBody>
      </p:sp>
      <p:cxnSp>
        <p:nvCxnSpPr>
          <p:cNvPr id="38" name="Straight Connector 37"/>
          <p:cNvCxnSpPr/>
          <p:nvPr/>
        </p:nvCxnSpPr>
        <p:spPr>
          <a:xfrm>
            <a:off x="2088084" y="4563168"/>
            <a:ext cx="158275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rot="16200000">
            <a:off x="3093963" y="4022349"/>
            <a:ext cx="643502" cy="338554"/>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Core</a:t>
            </a:r>
          </a:p>
        </p:txBody>
      </p:sp>
      <p:sp>
        <p:nvSpPr>
          <p:cNvPr id="40" name="TextBox 39"/>
          <p:cNvSpPr txBox="1"/>
          <p:nvPr/>
        </p:nvSpPr>
        <p:spPr>
          <a:xfrm>
            <a:off x="2155413" y="4640262"/>
            <a:ext cx="1014824" cy="338554"/>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L2 Cache</a:t>
            </a:r>
          </a:p>
        </p:txBody>
      </p:sp>
      <p:sp>
        <p:nvSpPr>
          <p:cNvPr id="41" name="TextBox 40"/>
          <p:cNvSpPr txBox="1"/>
          <p:nvPr/>
        </p:nvSpPr>
        <p:spPr>
          <a:xfrm rot="16200000">
            <a:off x="3017719" y="4755521"/>
            <a:ext cx="802527" cy="338554"/>
          </a:xfrm>
          <a:prstGeom prst="rect">
            <a:avLst/>
          </a:prstGeom>
          <a:noFill/>
        </p:spPr>
        <p:txBody>
          <a:bodyPr wrap="none" rtlCol="0">
            <a:spAutoFit/>
          </a:bodyPr>
          <a:lstStyle/>
          <a:p>
            <a:pPr defTabSz="585090">
              <a:spcAft>
                <a:spcPts val="544"/>
              </a:spcAft>
              <a:buSzPct val="100000"/>
            </a:pPr>
            <a:r>
              <a:rPr lang="en-US" sz="1600" dirty="0" err="1">
                <a:solidFill>
                  <a:srgbClr val="FFFFFF"/>
                </a:solidFill>
                <a:latin typeface="Segoe UI Light"/>
                <a:cs typeface="HP Simplified" pitchFamily="34" charset="0"/>
              </a:rPr>
              <a:t>Uncore</a:t>
            </a:r>
            <a:endParaRPr lang="en-US" sz="1600" dirty="0">
              <a:solidFill>
                <a:srgbClr val="FFFFFF"/>
              </a:solidFill>
              <a:latin typeface="Segoe UI Light"/>
              <a:cs typeface="HP Simplified" pitchFamily="34" charset="0"/>
            </a:endParaRPr>
          </a:p>
        </p:txBody>
      </p:sp>
      <p:sp>
        <p:nvSpPr>
          <p:cNvPr id="42" name="TextBox 41"/>
          <p:cNvSpPr txBox="1"/>
          <p:nvPr/>
        </p:nvSpPr>
        <p:spPr>
          <a:xfrm>
            <a:off x="2252843" y="4868862"/>
            <a:ext cx="786404" cy="338554"/>
          </a:xfrm>
          <a:prstGeom prst="rect">
            <a:avLst/>
          </a:prstGeom>
          <a:noFill/>
        </p:spPr>
        <p:txBody>
          <a:bodyPr wrap="square" rtlCol="0">
            <a:spAutoFit/>
          </a:bodyPr>
          <a:lstStyle/>
          <a:p>
            <a:pPr defTabSz="585090">
              <a:spcAft>
                <a:spcPts val="544"/>
              </a:spcAft>
              <a:buSzPct val="100000"/>
            </a:pPr>
            <a:r>
              <a:rPr lang="en-US" sz="1600" dirty="0">
                <a:solidFill>
                  <a:srgbClr val="FFFFFF"/>
                </a:solidFill>
                <a:latin typeface="Segoe UI Light"/>
                <a:cs typeface="HP Simplified" pitchFamily="34" charset="0"/>
              </a:rPr>
              <a:t>DRAM</a:t>
            </a:r>
          </a:p>
        </p:txBody>
      </p:sp>
      <p:cxnSp>
        <p:nvCxnSpPr>
          <p:cNvPr id="47" name="Straight Connector 46"/>
          <p:cNvCxnSpPr/>
          <p:nvPr/>
        </p:nvCxnSpPr>
        <p:spPr>
          <a:xfrm>
            <a:off x="6010921" y="2060769"/>
            <a:ext cx="0" cy="433209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73155" y="6478268"/>
            <a:ext cx="11439592" cy="371794"/>
          </a:xfrm>
          <a:prstGeom prst="rect">
            <a:avLst/>
          </a:prstGeom>
          <a:noFill/>
        </p:spPr>
        <p:txBody>
          <a:bodyPr wrap="none" lIns="124358" tIns="62179" rIns="124358" bIns="62179" rtlCol="0">
            <a:spAutoFit/>
          </a:bodyPr>
          <a:lstStyle/>
          <a:p>
            <a:pPr defTabSz="585090">
              <a:spcAft>
                <a:spcPts val="544"/>
              </a:spcAft>
              <a:buSzPct val="100000"/>
            </a:pPr>
            <a:r>
              <a:rPr lang="en-US" sz="1600" dirty="0">
                <a:solidFill>
                  <a:srgbClr val="FFFFFF"/>
                </a:solidFill>
                <a:cs typeface="HP Simplified" pitchFamily="34" charset="0"/>
              </a:rPr>
              <a:t>HP Advanced Error Recovery and HP Memory Quarantine require recovery awareness in OS, Hypervisor and End-application</a:t>
            </a:r>
          </a:p>
        </p:txBody>
      </p:sp>
      <p:sp>
        <p:nvSpPr>
          <p:cNvPr id="31" name="Multiply 30"/>
          <p:cNvSpPr/>
          <p:nvPr/>
        </p:nvSpPr>
        <p:spPr>
          <a:xfrm>
            <a:off x="2789238" y="5093257"/>
            <a:ext cx="381000" cy="461405"/>
          </a:xfrm>
          <a:prstGeom prst="mathMultipl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solidFill>
                <a:srgbClr val="FFFFFF"/>
              </a:solidFill>
              <a:latin typeface="Segoe UI Light"/>
            </a:endParaRPr>
          </a:p>
        </p:txBody>
      </p:sp>
      <p:sp>
        <p:nvSpPr>
          <p:cNvPr id="30" name="TextBox 29"/>
          <p:cNvSpPr txBox="1"/>
          <p:nvPr/>
        </p:nvSpPr>
        <p:spPr>
          <a:xfrm>
            <a:off x="6176827" y="1668462"/>
            <a:ext cx="5680210" cy="1141338"/>
          </a:xfrm>
          <a:prstGeom prst="rect">
            <a:avLst/>
          </a:prstGeom>
          <a:noFill/>
        </p:spPr>
        <p:txBody>
          <a:bodyPr wrap="square" rtlCol="0">
            <a:spAutoFit/>
          </a:bodyPr>
          <a:lstStyle/>
          <a:p>
            <a:pPr algn="ctr" defTabSz="585090">
              <a:spcAft>
                <a:spcPts val="544"/>
              </a:spcAft>
              <a:buSzPct val="100000"/>
            </a:pPr>
            <a:r>
              <a:rPr lang="en-US" sz="2400" b="1" dirty="0">
                <a:solidFill>
                  <a:srgbClr val="7FBA00"/>
                </a:solidFill>
                <a:latin typeface="Segoe UI Light"/>
                <a:cs typeface="HP Simplified" pitchFamily="34" charset="0"/>
              </a:rPr>
              <a:t>HP </a:t>
            </a:r>
            <a:r>
              <a:rPr lang="en-US" sz="2400" b="1" dirty="0" smtClean="0">
                <a:solidFill>
                  <a:srgbClr val="7FBA00"/>
                </a:solidFill>
                <a:latin typeface="Segoe UI Light"/>
                <a:cs typeface="HP Simplified" pitchFamily="34" charset="0"/>
              </a:rPr>
              <a:t>Memory Quarantine</a:t>
            </a:r>
          </a:p>
          <a:p>
            <a:pPr algn="ctr" defTabSz="585090">
              <a:spcAft>
                <a:spcPts val="544"/>
              </a:spcAft>
              <a:buSzPct val="100000"/>
            </a:pPr>
            <a:r>
              <a:rPr lang="en-US" sz="2000" dirty="0" smtClean="0">
                <a:solidFill>
                  <a:srgbClr val="FFFFFF"/>
                </a:solidFill>
                <a:latin typeface="Segoe UI Light"/>
                <a:cs typeface="HP Simplified" pitchFamily="34" charset="0"/>
              </a:rPr>
              <a:t>Recovery from uncorrectable memory errors which may cause a system crash</a:t>
            </a:r>
            <a:endParaRPr lang="en-US" sz="2000" dirty="0">
              <a:solidFill>
                <a:srgbClr val="FFFFFF"/>
              </a:solidFill>
              <a:latin typeface="Segoe UI Light"/>
              <a:cs typeface="HP Simplified" pitchFamily="34" charset="0"/>
            </a:endParaRPr>
          </a:p>
        </p:txBody>
      </p:sp>
      <p:sp>
        <p:nvSpPr>
          <p:cNvPr id="33" name="Oval 32"/>
          <p:cNvSpPr/>
          <p:nvPr/>
        </p:nvSpPr>
        <p:spPr>
          <a:xfrm>
            <a:off x="7552443" y="3122883"/>
            <a:ext cx="418394" cy="3743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FFFFFF"/>
                </a:solidFill>
                <a:latin typeface="Segoe UI Light"/>
              </a:rPr>
              <a:t>1</a:t>
            </a:r>
          </a:p>
        </p:txBody>
      </p:sp>
      <p:sp>
        <p:nvSpPr>
          <p:cNvPr id="34" name="TextBox 33"/>
          <p:cNvSpPr txBox="1"/>
          <p:nvPr/>
        </p:nvSpPr>
        <p:spPr>
          <a:xfrm>
            <a:off x="8047037" y="2894865"/>
            <a:ext cx="2514038" cy="830997"/>
          </a:xfrm>
          <a:prstGeom prst="rect">
            <a:avLst/>
          </a:prstGeom>
          <a:noFill/>
        </p:spPr>
        <p:txBody>
          <a:bodyPr wrap="square" rtlCol="0">
            <a:spAutoFit/>
          </a:bodyPr>
          <a:lstStyle/>
          <a:p>
            <a:pPr defTabSz="585090">
              <a:spcAft>
                <a:spcPts val="544"/>
              </a:spcAft>
              <a:buSzPct val="100000"/>
            </a:pPr>
            <a:r>
              <a:rPr lang="en-US" sz="1600" dirty="0" smtClean="0">
                <a:solidFill>
                  <a:srgbClr val="FFFFFF"/>
                </a:solidFill>
                <a:latin typeface="Segoe UI Light"/>
                <a:cs typeface="HP Simplified" pitchFamily="34" charset="0"/>
              </a:rPr>
              <a:t>MCA Recovery detects uncorrectable memory error</a:t>
            </a:r>
            <a:endParaRPr lang="en-US" sz="1600" dirty="0">
              <a:solidFill>
                <a:srgbClr val="FFFFFF"/>
              </a:solidFill>
              <a:latin typeface="Segoe UI Light"/>
              <a:cs typeface="HP Simplified" pitchFamily="34" charset="0"/>
            </a:endParaRPr>
          </a:p>
        </p:txBody>
      </p:sp>
      <p:sp>
        <p:nvSpPr>
          <p:cNvPr id="37" name="TextBox 36"/>
          <p:cNvSpPr txBox="1"/>
          <p:nvPr/>
        </p:nvSpPr>
        <p:spPr>
          <a:xfrm>
            <a:off x="10028237" y="4371955"/>
            <a:ext cx="2286000" cy="1077218"/>
          </a:xfrm>
          <a:prstGeom prst="rect">
            <a:avLst/>
          </a:prstGeom>
          <a:noFill/>
        </p:spPr>
        <p:txBody>
          <a:bodyPr wrap="square" rtlCol="0">
            <a:spAutoFit/>
          </a:bodyPr>
          <a:lstStyle/>
          <a:p>
            <a:pPr defTabSz="585090">
              <a:spcAft>
                <a:spcPts val="544"/>
              </a:spcAft>
              <a:buSzPct val="100000"/>
            </a:pPr>
            <a:r>
              <a:rPr lang="en-US" sz="1600" dirty="0" smtClean="0">
                <a:solidFill>
                  <a:srgbClr val="FFFFFF"/>
                </a:solidFill>
                <a:latin typeface="Segoe UI Light"/>
                <a:cs typeface="HP Simplified" pitchFamily="34" charset="0"/>
              </a:rPr>
              <a:t>HP Memory quarantine tags memory location as bad and sends address to OS/hypervisor</a:t>
            </a:r>
            <a:endParaRPr lang="en-US" sz="1600" dirty="0">
              <a:solidFill>
                <a:srgbClr val="FFFFFF"/>
              </a:solidFill>
              <a:latin typeface="Segoe UI Light"/>
              <a:cs typeface="HP Simplified" pitchFamily="34" charset="0"/>
            </a:endParaRPr>
          </a:p>
        </p:txBody>
      </p:sp>
      <p:sp>
        <p:nvSpPr>
          <p:cNvPr id="43" name="TextBox 42"/>
          <p:cNvSpPr txBox="1"/>
          <p:nvPr/>
        </p:nvSpPr>
        <p:spPr>
          <a:xfrm>
            <a:off x="8275637" y="5478462"/>
            <a:ext cx="1803103" cy="830997"/>
          </a:xfrm>
          <a:prstGeom prst="rect">
            <a:avLst/>
          </a:prstGeom>
          <a:noFill/>
        </p:spPr>
        <p:txBody>
          <a:bodyPr wrap="square" rtlCol="0">
            <a:spAutoFit/>
          </a:bodyPr>
          <a:lstStyle/>
          <a:p>
            <a:pPr defTabSz="585090">
              <a:spcAft>
                <a:spcPts val="544"/>
              </a:spcAft>
              <a:buSzPct val="100000"/>
            </a:pPr>
            <a:r>
              <a:rPr lang="en-US" sz="1600" dirty="0" smtClean="0">
                <a:solidFill>
                  <a:srgbClr val="FFFFFF"/>
                </a:solidFill>
                <a:latin typeface="Segoe UI Light"/>
                <a:cs typeface="HP Simplified" pitchFamily="34" charset="0"/>
              </a:rPr>
              <a:t>OS/hypervisor decides how to handle recovery</a:t>
            </a:r>
            <a:endParaRPr lang="en-US" sz="1600" dirty="0">
              <a:solidFill>
                <a:srgbClr val="FFFFFF"/>
              </a:solidFill>
              <a:latin typeface="Segoe UI Light"/>
              <a:cs typeface="HP Simplified" pitchFamily="34" charset="0"/>
            </a:endParaRPr>
          </a:p>
        </p:txBody>
      </p:sp>
      <p:sp>
        <p:nvSpPr>
          <p:cNvPr id="45" name="TextBox 44"/>
          <p:cNvSpPr txBox="1"/>
          <p:nvPr/>
        </p:nvSpPr>
        <p:spPr>
          <a:xfrm>
            <a:off x="6142458" y="3961665"/>
            <a:ext cx="1980779" cy="830997"/>
          </a:xfrm>
          <a:prstGeom prst="rect">
            <a:avLst/>
          </a:prstGeom>
          <a:noFill/>
        </p:spPr>
        <p:txBody>
          <a:bodyPr wrap="square" rtlCol="0">
            <a:spAutoFit/>
          </a:bodyPr>
          <a:lstStyle/>
          <a:p>
            <a:pPr defTabSz="585090">
              <a:spcAft>
                <a:spcPts val="544"/>
              </a:spcAft>
              <a:buSzPct val="100000"/>
            </a:pPr>
            <a:r>
              <a:rPr lang="en-US" sz="1600" dirty="0" err="1" smtClean="0">
                <a:solidFill>
                  <a:srgbClr val="FFFFFF"/>
                </a:solidFill>
                <a:latin typeface="Segoe UI Light"/>
                <a:cs typeface="HP Simplified" pitchFamily="34" charset="0"/>
              </a:rPr>
              <a:t>Os</a:t>
            </a:r>
            <a:r>
              <a:rPr lang="en-US" sz="1600" dirty="0" smtClean="0">
                <a:solidFill>
                  <a:srgbClr val="FFFFFF"/>
                </a:solidFill>
                <a:latin typeface="Segoe UI Light"/>
                <a:cs typeface="HP Simplified" pitchFamily="34" charset="0"/>
              </a:rPr>
              <a:t>/hypervisor blocks use of bad memory location</a:t>
            </a:r>
            <a:endParaRPr lang="en-US" sz="1600" dirty="0">
              <a:solidFill>
                <a:srgbClr val="FFFFFF"/>
              </a:solidFill>
              <a:latin typeface="Segoe UI Light"/>
              <a:cs typeface="HP Simplified" pitchFamily="34" charset="0"/>
            </a:endParaRPr>
          </a:p>
        </p:txBody>
      </p:sp>
      <p:sp>
        <p:nvSpPr>
          <p:cNvPr id="46" name="Oval 45"/>
          <p:cNvSpPr/>
          <p:nvPr/>
        </p:nvSpPr>
        <p:spPr>
          <a:xfrm>
            <a:off x="10999106" y="3961083"/>
            <a:ext cx="418394" cy="3743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FFFFFF"/>
                </a:solidFill>
                <a:latin typeface="Segoe UI Light"/>
              </a:rPr>
              <a:t>2</a:t>
            </a:r>
          </a:p>
        </p:txBody>
      </p:sp>
      <p:sp>
        <p:nvSpPr>
          <p:cNvPr id="48" name="Oval 47"/>
          <p:cNvSpPr/>
          <p:nvPr/>
        </p:nvSpPr>
        <p:spPr>
          <a:xfrm>
            <a:off x="9949685" y="5630862"/>
            <a:ext cx="459552" cy="3743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FFFFFF"/>
                </a:solidFill>
                <a:latin typeface="Segoe UI Light"/>
              </a:rPr>
              <a:t>3</a:t>
            </a:r>
          </a:p>
        </p:txBody>
      </p:sp>
      <p:sp>
        <p:nvSpPr>
          <p:cNvPr id="49" name="Oval 48"/>
          <p:cNvSpPr/>
          <p:nvPr/>
        </p:nvSpPr>
        <p:spPr>
          <a:xfrm>
            <a:off x="6901685" y="4570683"/>
            <a:ext cx="459552" cy="3743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a:solidFill>
                  <a:srgbClr val="FFFFFF"/>
                </a:solidFill>
                <a:latin typeface="Segoe UI Light"/>
              </a:rPr>
              <a:t>4</a:t>
            </a:r>
          </a:p>
        </p:txBody>
      </p:sp>
      <p:cxnSp>
        <p:nvCxnSpPr>
          <p:cNvPr id="50" name="Curved Connector 49"/>
          <p:cNvCxnSpPr/>
          <p:nvPr/>
        </p:nvCxnSpPr>
        <p:spPr>
          <a:xfrm>
            <a:off x="10087947" y="3214127"/>
            <a:ext cx="1112987" cy="664135"/>
          </a:xfrm>
          <a:prstGeom prst="curvedConnector2">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2" name="Multiply 51"/>
          <p:cNvSpPr/>
          <p:nvPr/>
        </p:nvSpPr>
        <p:spPr>
          <a:xfrm>
            <a:off x="8982542" y="3856639"/>
            <a:ext cx="339352" cy="478823"/>
          </a:xfrm>
          <a:prstGeom prst="mathMultipl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solidFill>
                <a:srgbClr val="FFFFFF"/>
              </a:solidFill>
              <a:latin typeface="Segoe UI Light"/>
            </a:endParaRPr>
          </a:p>
        </p:txBody>
      </p:sp>
      <p:cxnSp>
        <p:nvCxnSpPr>
          <p:cNvPr id="53" name="Curved Connector 52"/>
          <p:cNvCxnSpPr/>
          <p:nvPr/>
        </p:nvCxnSpPr>
        <p:spPr>
          <a:xfrm rot="10800000">
            <a:off x="7132638" y="4792662"/>
            <a:ext cx="1060922" cy="1012216"/>
          </a:xfrm>
          <a:prstGeom prst="curvedConnector2">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4" name="Multiply 53"/>
          <p:cNvSpPr/>
          <p:nvPr/>
        </p:nvSpPr>
        <p:spPr>
          <a:xfrm>
            <a:off x="2789237" y="3649662"/>
            <a:ext cx="381000" cy="461405"/>
          </a:xfrm>
          <a:prstGeom prst="mathMultipl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solidFill>
                <a:srgbClr val="FFFFFF"/>
              </a:solidFill>
              <a:latin typeface="Segoe UI Light"/>
            </a:endParaRPr>
          </a:p>
        </p:txBody>
      </p:sp>
    </p:spTree>
    <p:extLst>
      <p:ext uri="{BB962C8B-B14F-4D97-AF65-F5344CB8AC3E}">
        <p14:creationId xmlns:p14="http://schemas.microsoft.com/office/powerpoint/2010/main" val="276851120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Memory quarantine with MS SQL Server 2014 on the HP ProLiant DL580 Gen8</a:t>
            </a:r>
            <a:endParaRPr lang="en-US" dirty="0"/>
          </a:p>
        </p:txBody>
      </p:sp>
    </p:spTree>
    <p:extLst>
      <p:ext uri="{BB962C8B-B14F-4D97-AF65-F5344CB8AC3E}">
        <p14:creationId xmlns:p14="http://schemas.microsoft.com/office/powerpoint/2010/main" val="11820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25" y="319658"/>
            <a:ext cx="11506330" cy="914096"/>
          </a:xfrm>
        </p:spPr>
        <p:txBody>
          <a:bodyPr/>
          <a:lstStyle/>
          <a:p>
            <a:r>
              <a:rPr lang="en-US" sz="6600" dirty="0" smtClean="0">
                <a:solidFill>
                  <a:schemeClr val="tx1"/>
                </a:solidFill>
              </a:rPr>
              <a:t>HP Universal Database Solution</a:t>
            </a:r>
            <a:endParaRPr lang="en-US" sz="6600" dirty="0">
              <a:solidFill>
                <a:schemeClr val="tx1"/>
              </a:solidFill>
            </a:endParaRPr>
          </a:p>
        </p:txBody>
      </p:sp>
      <p:sp>
        <p:nvSpPr>
          <p:cNvPr id="5" name="Subtitle 4"/>
          <p:cNvSpPr>
            <a:spLocks noGrp="1"/>
          </p:cNvSpPr>
          <p:nvPr>
            <p:ph type="subTitle" idx="1"/>
          </p:nvPr>
        </p:nvSpPr>
        <p:spPr>
          <a:xfrm>
            <a:off x="450825" y="1174199"/>
            <a:ext cx="11506330" cy="570463"/>
          </a:xfrm>
        </p:spPr>
        <p:txBody>
          <a:bodyPr/>
          <a:lstStyle/>
          <a:p>
            <a:r>
              <a:rPr lang="en-US" sz="3200" dirty="0" smtClean="0">
                <a:solidFill>
                  <a:schemeClr val="tx1"/>
                </a:solidFill>
                <a:latin typeface="+mj-lt"/>
              </a:rPr>
              <a:t>High or Tiered performance for SQL Server 2014 Databases</a:t>
            </a:r>
            <a:endParaRPr lang="en-US" sz="3200" dirty="0">
              <a:solidFill>
                <a:schemeClr val="tx1"/>
              </a:solidFill>
              <a:latin typeface="+mj-lt"/>
            </a:endParaRPr>
          </a:p>
        </p:txBody>
      </p:sp>
      <p:sp>
        <p:nvSpPr>
          <p:cNvPr id="18" name="TextBox 17"/>
          <p:cNvSpPr txBox="1"/>
          <p:nvPr/>
        </p:nvSpPr>
        <p:spPr>
          <a:xfrm>
            <a:off x="788167" y="5318038"/>
            <a:ext cx="4624902" cy="712293"/>
          </a:xfrm>
          <a:prstGeom prst="rect">
            <a:avLst/>
          </a:prstGeom>
          <a:noFill/>
        </p:spPr>
        <p:txBody>
          <a:bodyPr wrap="square" lIns="93238" tIns="46632" rIns="93238" bIns="46632" rtlCol="0">
            <a:spAutoFit/>
          </a:bodyPr>
          <a:lstStyle/>
          <a:p>
            <a:pPr defTabSz="584860">
              <a:spcAft>
                <a:spcPts val="544"/>
              </a:spcAft>
              <a:buSzPct val="100000"/>
            </a:pPr>
            <a:r>
              <a:rPr lang="en-US" dirty="0">
                <a:solidFill>
                  <a:srgbClr val="7FBA00"/>
                </a:solidFill>
                <a:latin typeface="Segoe UI Light"/>
                <a:cs typeface="HP Simplified" pitchFamily="34" charset="0"/>
              </a:rPr>
              <a:t>Highly available and future proof</a:t>
            </a:r>
          </a:p>
          <a:p>
            <a:pPr defTabSz="584860">
              <a:spcAft>
                <a:spcPts val="544"/>
              </a:spcAft>
              <a:buSzPct val="100000"/>
            </a:pPr>
            <a:r>
              <a:rPr lang="en-US" dirty="0">
                <a:solidFill>
                  <a:srgbClr val="FFFFFF"/>
                </a:solidFill>
                <a:latin typeface="Segoe UI Light"/>
                <a:cs typeface="HP Simplified" pitchFamily="34" charset="0"/>
              </a:rPr>
              <a:t>Tier 1 data services and upgradability</a:t>
            </a:r>
          </a:p>
        </p:txBody>
      </p:sp>
      <p:sp>
        <p:nvSpPr>
          <p:cNvPr id="19" name="TextBox 18"/>
          <p:cNvSpPr txBox="1"/>
          <p:nvPr/>
        </p:nvSpPr>
        <p:spPr>
          <a:xfrm>
            <a:off x="808037" y="4411662"/>
            <a:ext cx="5031688" cy="989292"/>
          </a:xfrm>
          <a:prstGeom prst="rect">
            <a:avLst/>
          </a:prstGeom>
          <a:noFill/>
        </p:spPr>
        <p:txBody>
          <a:bodyPr wrap="square" lIns="93238" tIns="46632" rIns="93238" bIns="46632" rtlCol="0">
            <a:spAutoFit/>
          </a:bodyPr>
          <a:lstStyle/>
          <a:p>
            <a:pPr defTabSz="584860">
              <a:spcAft>
                <a:spcPts val="544"/>
              </a:spcAft>
              <a:buSzPct val="100000"/>
            </a:pPr>
            <a:r>
              <a:rPr lang="en-US" dirty="0">
                <a:solidFill>
                  <a:srgbClr val="7FBA00"/>
                </a:solidFill>
                <a:latin typeface="Segoe UI Light"/>
                <a:cs typeface="HP Simplified" pitchFamily="34" charset="0"/>
              </a:rPr>
              <a:t>Lower total cost of ownership (TCO)</a:t>
            </a:r>
          </a:p>
          <a:p>
            <a:pPr defTabSz="584860">
              <a:spcAft>
                <a:spcPts val="544"/>
              </a:spcAft>
              <a:buSzPct val="100000"/>
            </a:pPr>
            <a:r>
              <a:rPr lang="en-US" dirty="0">
                <a:solidFill>
                  <a:srgbClr val="FFFFFF"/>
                </a:solidFill>
                <a:latin typeface="Segoe UI Light"/>
                <a:cs typeface="HP Simplified" pitchFamily="34" charset="0"/>
              </a:rPr>
              <a:t>Great price/performance for database consolidation</a:t>
            </a:r>
          </a:p>
        </p:txBody>
      </p:sp>
      <p:sp>
        <p:nvSpPr>
          <p:cNvPr id="20" name="TextBox 19"/>
          <p:cNvSpPr txBox="1"/>
          <p:nvPr/>
        </p:nvSpPr>
        <p:spPr>
          <a:xfrm>
            <a:off x="805537" y="3649662"/>
            <a:ext cx="4845042" cy="712293"/>
          </a:xfrm>
          <a:prstGeom prst="rect">
            <a:avLst/>
          </a:prstGeom>
          <a:noFill/>
        </p:spPr>
        <p:txBody>
          <a:bodyPr wrap="square" lIns="93238" tIns="46632" rIns="93238" bIns="46632" rtlCol="0">
            <a:spAutoFit/>
          </a:bodyPr>
          <a:lstStyle/>
          <a:p>
            <a:pPr defTabSz="584860">
              <a:spcAft>
                <a:spcPts val="544"/>
              </a:spcAft>
              <a:buSzPct val="100000"/>
            </a:pPr>
            <a:r>
              <a:rPr lang="en-US" dirty="0">
                <a:solidFill>
                  <a:srgbClr val="7FBA00"/>
                </a:solidFill>
                <a:latin typeface="Segoe UI Light"/>
                <a:cs typeface="HP Simplified" pitchFamily="34" charset="0"/>
              </a:rPr>
              <a:t>High OLTP performance at multiple capacities</a:t>
            </a:r>
          </a:p>
          <a:p>
            <a:pPr defTabSz="584860">
              <a:spcAft>
                <a:spcPts val="544"/>
              </a:spcAft>
              <a:buSzPct val="100000"/>
            </a:pPr>
            <a:r>
              <a:rPr lang="en-US" dirty="0">
                <a:solidFill>
                  <a:srgbClr val="FFFFFF"/>
                </a:solidFill>
                <a:latin typeface="Segoe UI Light"/>
                <a:cs typeface="HP Simplified" pitchFamily="34" charset="0"/>
              </a:rPr>
              <a:t>Million+ OLTP transactions per minute</a:t>
            </a:r>
          </a:p>
        </p:txBody>
      </p:sp>
      <p:pic>
        <p:nvPicPr>
          <p:cNvPr id="23" name="Picture 4" descr="C:\Users\agrawal\Desktop\ICON_DATABASE\ICON_DATABASE\Enterprise_Icons\Data_Protection\Data_Protection_RGB\Data_Protection_RGB_blue_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400" y="5475888"/>
            <a:ext cx="259206" cy="2967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agrawal\Desktop\ICON_DATABASE\ICON_DATABASE\Enterprise_Icons\Cost_savings\Cost_savings_RGB\Cost_savings_RGB_blue_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880" y="4580987"/>
            <a:ext cx="284786" cy="3561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BCS\Templates\ICON_DATABASE\ICON_DATABASE\Web_Based-Misc_Icons\High_performance\High_performance_blue_positive_N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037" y="3746153"/>
            <a:ext cx="361148" cy="2374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928931" y="5479770"/>
            <a:ext cx="4495222" cy="712293"/>
          </a:xfrm>
          <a:prstGeom prst="rect">
            <a:avLst/>
          </a:prstGeom>
          <a:noFill/>
        </p:spPr>
        <p:txBody>
          <a:bodyPr wrap="square" lIns="93238" tIns="46632" rIns="93238" bIns="46632" rtlCol="0">
            <a:spAutoFit/>
          </a:bodyPr>
          <a:lstStyle/>
          <a:p>
            <a:pPr defTabSz="584860">
              <a:spcAft>
                <a:spcPts val="544"/>
              </a:spcAft>
              <a:buSzPct val="100000"/>
            </a:pPr>
            <a:r>
              <a:rPr lang="en-US" dirty="0">
                <a:solidFill>
                  <a:srgbClr val="7FBA00"/>
                </a:solidFill>
                <a:latin typeface="Segoe UI Light"/>
                <a:cs typeface="HP Simplified" pitchFamily="34" charset="0"/>
              </a:rPr>
              <a:t>Highly available and future proof</a:t>
            </a:r>
          </a:p>
          <a:p>
            <a:pPr defTabSz="584860">
              <a:spcAft>
                <a:spcPts val="544"/>
              </a:spcAft>
              <a:buSzPct val="100000"/>
            </a:pPr>
            <a:r>
              <a:rPr lang="en-US" dirty="0">
                <a:solidFill>
                  <a:srgbClr val="FFFFFF"/>
                </a:solidFill>
                <a:latin typeface="Segoe UI Light"/>
                <a:cs typeface="HP Simplified" pitchFamily="34" charset="0"/>
              </a:rPr>
              <a:t>Tier 1 data services and upgradability</a:t>
            </a:r>
          </a:p>
        </p:txBody>
      </p:sp>
      <p:sp>
        <p:nvSpPr>
          <p:cNvPr id="26" name="TextBox 25"/>
          <p:cNvSpPr txBox="1"/>
          <p:nvPr/>
        </p:nvSpPr>
        <p:spPr>
          <a:xfrm>
            <a:off x="6918726" y="4531360"/>
            <a:ext cx="4827056" cy="712293"/>
          </a:xfrm>
          <a:prstGeom prst="rect">
            <a:avLst/>
          </a:prstGeom>
          <a:noFill/>
        </p:spPr>
        <p:txBody>
          <a:bodyPr wrap="square" lIns="93238" tIns="46632" rIns="93238" bIns="46632" rtlCol="0">
            <a:spAutoFit/>
          </a:bodyPr>
          <a:lstStyle/>
          <a:p>
            <a:pPr defTabSz="584860">
              <a:spcAft>
                <a:spcPts val="544"/>
              </a:spcAft>
              <a:buSzPct val="100000"/>
            </a:pPr>
            <a:r>
              <a:rPr lang="en-US" dirty="0">
                <a:solidFill>
                  <a:srgbClr val="7FBA00"/>
                </a:solidFill>
                <a:latin typeface="Segoe UI Light"/>
                <a:cs typeface="HP Simplified" pitchFamily="34" charset="0"/>
              </a:rPr>
              <a:t>Flexible deployment options</a:t>
            </a:r>
          </a:p>
          <a:p>
            <a:pPr defTabSz="584860">
              <a:spcAft>
                <a:spcPts val="544"/>
              </a:spcAft>
              <a:buSzPct val="100000"/>
            </a:pPr>
            <a:r>
              <a:rPr lang="en-US" dirty="0">
                <a:solidFill>
                  <a:srgbClr val="FFFFFF"/>
                </a:solidFill>
                <a:latin typeface="Segoe UI Light"/>
                <a:cs typeface="HP Simplified" pitchFamily="34" charset="0"/>
              </a:rPr>
              <a:t>Physical/Virtual NUMA aware topologies</a:t>
            </a:r>
          </a:p>
        </p:txBody>
      </p:sp>
      <p:sp>
        <p:nvSpPr>
          <p:cNvPr id="27" name="TextBox 26"/>
          <p:cNvSpPr txBox="1"/>
          <p:nvPr/>
        </p:nvSpPr>
        <p:spPr>
          <a:xfrm>
            <a:off x="6911101" y="3650143"/>
            <a:ext cx="4992371" cy="712293"/>
          </a:xfrm>
          <a:prstGeom prst="rect">
            <a:avLst/>
          </a:prstGeom>
          <a:noFill/>
        </p:spPr>
        <p:txBody>
          <a:bodyPr wrap="square" lIns="93238" tIns="46632" rIns="93238" bIns="46632" rtlCol="0">
            <a:spAutoFit/>
          </a:bodyPr>
          <a:lstStyle/>
          <a:p>
            <a:pPr defTabSz="584860">
              <a:spcAft>
                <a:spcPts val="544"/>
              </a:spcAft>
              <a:buSzPct val="100000"/>
            </a:pPr>
            <a:r>
              <a:rPr lang="en-US" dirty="0">
                <a:solidFill>
                  <a:srgbClr val="7FBA00"/>
                </a:solidFill>
                <a:latin typeface="Segoe UI Light"/>
                <a:cs typeface="HP Simplified" pitchFamily="34" charset="0"/>
              </a:rPr>
              <a:t>Optimized for multiple concurrent workloads</a:t>
            </a:r>
          </a:p>
          <a:p>
            <a:pPr defTabSz="584860">
              <a:spcAft>
                <a:spcPts val="544"/>
              </a:spcAft>
              <a:buSzPct val="100000"/>
            </a:pPr>
            <a:r>
              <a:rPr lang="en-US" dirty="0">
                <a:solidFill>
                  <a:srgbClr val="FFFFFF"/>
                </a:solidFill>
                <a:latin typeface="Segoe UI Light"/>
                <a:cs typeface="HP Simplified" pitchFamily="34" charset="0"/>
              </a:rPr>
              <a:t>Powerful and easy to manage resource controls</a:t>
            </a:r>
          </a:p>
        </p:txBody>
      </p:sp>
      <p:pic>
        <p:nvPicPr>
          <p:cNvPr id="28" name="Picture 4" descr="C:\Users\agrawal\Desktop\ICON_DATABASE\ICON_DATABASE\Enterprise_Icons\Data_Protection\Data_Protection_RGB\Data_Protection_RGB_blue_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894" y="5637617"/>
            <a:ext cx="259206" cy="2967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agrawal\Desktop\ICON_DATABASE\ICON_DATABASE\Enterprise_Icons\Cost_savings\Cost_savings_RGB\Cost_savings_RGB_blue_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873" y="4629347"/>
            <a:ext cx="284786" cy="3561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BCS\Templates\ICON_DATABASE\ICON_DATABASE\Web_Based-Misc_Icons\High_performance\High_performance_blue_positive_N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23037" y="3831471"/>
            <a:ext cx="361148" cy="237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2994" y="1884394"/>
            <a:ext cx="5827044" cy="1450956"/>
          </a:xfrm>
          <a:prstGeom prst="rect">
            <a:avLst/>
          </a:prstGeom>
          <a:noFill/>
        </p:spPr>
        <p:txBody>
          <a:bodyPr wrap="square" lIns="93238" tIns="46632" rIns="93238" bIns="46632" rtlCol="0">
            <a:spAutoFit/>
          </a:bodyPr>
          <a:lstStyle/>
          <a:p>
            <a:pPr defTabSz="584860">
              <a:spcAft>
                <a:spcPts val="544"/>
              </a:spcAft>
              <a:buSzPct val="100000"/>
            </a:pPr>
            <a:r>
              <a:rPr lang="en-US" sz="2800" b="1" dirty="0">
                <a:solidFill>
                  <a:srgbClr val="7FBA00"/>
                </a:solidFill>
                <a:latin typeface="Segoe UI Light"/>
                <a:cs typeface="HP Simplified" pitchFamily="34" charset="0"/>
              </a:rPr>
              <a:t>DL580 Gen8 </a:t>
            </a:r>
            <a:r>
              <a:rPr lang="en-US" sz="2800" b="1" dirty="0" smtClean="0">
                <a:solidFill>
                  <a:srgbClr val="7FBA00"/>
                </a:solidFill>
                <a:latin typeface="Segoe UI Light"/>
                <a:cs typeface="HP Simplified" pitchFamily="34" charset="0"/>
              </a:rPr>
              <a:t>&amp; 3PAR </a:t>
            </a:r>
            <a:r>
              <a:rPr lang="en-US" sz="2000" b="1" dirty="0" smtClean="0">
                <a:solidFill>
                  <a:srgbClr val="7FBA00"/>
                </a:solidFill>
                <a:latin typeface="Segoe UI Light"/>
                <a:cs typeface="HP Simplified" pitchFamily="34" charset="0"/>
              </a:rPr>
              <a:t>7450 All-Flash Edition</a:t>
            </a:r>
          </a:p>
          <a:p>
            <a:pPr defTabSz="584860">
              <a:spcAft>
                <a:spcPts val="544"/>
              </a:spcAft>
              <a:buSzPct val="100000"/>
            </a:pPr>
            <a:r>
              <a:rPr lang="en-US" sz="2800" dirty="0" smtClean="0">
                <a:solidFill>
                  <a:srgbClr val="FFFFFF"/>
                </a:solidFill>
                <a:latin typeface="Segoe UI Light"/>
              </a:rPr>
              <a:t>High </a:t>
            </a:r>
            <a:r>
              <a:rPr lang="en-US" sz="2800" dirty="0">
                <a:solidFill>
                  <a:srgbClr val="FFFFFF"/>
                </a:solidFill>
                <a:latin typeface="Segoe UI Light"/>
              </a:rPr>
              <a:t>speed data and transactional processing without compromises</a:t>
            </a:r>
          </a:p>
        </p:txBody>
      </p:sp>
      <p:sp>
        <p:nvSpPr>
          <p:cNvPr id="36" name="TextBox 35"/>
          <p:cNvSpPr txBox="1"/>
          <p:nvPr/>
        </p:nvSpPr>
        <p:spPr>
          <a:xfrm>
            <a:off x="6355629" y="1886436"/>
            <a:ext cx="6034808" cy="1450956"/>
          </a:xfrm>
          <a:prstGeom prst="rect">
            <a:avLst/>
          </a:prstGeom>
          <a:noFill/>
        </p:spPr>
        <p:txBody>
          <a:bodyPr wrap="square" lIns="93238" tIns="46632" rIns="93238" bIns="46632" rtlCol="0">
            <a:spAutoFit/>
          </a:bodyPr>
          <a:lstStyle/>
          <a:p>
            <a:pPr defTabSz="584860">
              <a:spcAft>
                <a:spcPts val="544"/>
              </a:spcAft>
              <a:buSzPct val="100000"/>
            </a:pPr>
            <a:r>
              <a:rPr lang="en-US" sz="2800" b="1" dirty="0">
                <a:solidFill>
                  <a:srgbClr val="7FBA00"/>
                </a:solidFill>
                <a:latin typeface="Segoe UI Light"/>
                <a:cs typeface="HP Simplified" pitchFamily="34" charset="0"/>
              </a:rPr>
              <a:t>DL580 Gen8  </a:t>
            </a:r>
            <a:r>
              <a:rPr lang="en-US" sz="2800" b="1" dirty="0" smtClean="0">
                <a:solidFill>
                  <a:srgbClr val="7FBA00"/>
                </a:solidFill>
                <a:latin typeface="Segoe UI Light"/>
                <a:cs typeface="HP Simplified" pitchFamily="34" charset="0"/>
              </a:rPr>
              <a:t>&amp; </a:t>
            </a:r>
            <a:r>
              <a:rPr lang="en-US" sz="2800" b="1" dirty="0">
                <a:solidFill>
                  <a:srgbClr val="7FBA00"/>
                </a:solidFill>
                <a:latin typeface="Segoe UI Light"/>
                <a:cs typeface="HP Simplified" pitchFamily="34" charset="0"/>
              </a:rPr>
              <a:t>3PAR </a:t>
            </a:r>
            <a:r>
              <a:rPr lang="en-US" sz="2000" b="1" dirty="0">
                <a:solidFill>
                  <a:srgbClr val="7FBA00"/>
                </a:solidFill>
                <a:latin typeface="Segoe UI Light"/>
                <a:cs typeface="HP Simplified" pitchFamily="34" charset="0"/>
              </a:rPr>
              <a:t>7400</a:t>
            </a:r>
            <a:r>
              <a:rPr lang="en-US" sz="2800" b="1" dirty="0">
                <a:solidFill>
                  <a:srgbClr val="7FBA00"/>
                </a:solidFill>
                <a:latin typeface="Segoe UI Light"/>
                <a:cs typeface="HP Simplified" pitchFamily="34" charset="0"/>
              </a:rPr>
              <a:t> </a:t>
            </a:r>
            <a:r>
              <a:rPr lang="en-US" sz="2000" b="1" dirty="0">
                <a:solidFill>
                  <a:srgbClr val="7FBA00"/>
                </a:solidFill>
                <a:latin typeface="Segoe UI Light"/>
                <a:cs typeface="HP Simplified" pitchFamily="34" charset="0"/>
              </a:rPr>
              <a:t>Edition</a:t>
            </a:r>
          </a:p>
          <a:p>
            <a:pPr defTabSz="584860">
              <a:spcAft>
                <a:spcPts val="544"/>
              </a:spcAft>
              <a:buSzPct val="100000"/>
            </a:pPr>
            <a:r>
              <a:rPr lang="en-US" sz="2800" dirty="0">
                <a:solidFill>
                  <a:srgbClr val="FFFFFF"/>
                </a:solidFill>
                <a:latin typeface="Segoe UI Light"/>
              </a:rPr>
              <a:t>Tiered performance designed for multiple workload consolidation</a:t>
            </a:r>
          </a:p>
        </p:txBody>
      </p:sp>
      <p:cxnSp>
        <p:nvCxnSpPr>
          <p:cNvPr id="7" name="Straight Connector 6"/>
          <p:cNvCxnSpPr/>
          <p:nvPr/>
        </p:nvCxnSpPr>
        <p:spPr>
          <a:xfrm>
            <a:off x="6080038" y="1870530"/>
            <a:ext cx="0" cy="450561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309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11889564" cy="917575"/>
          </a:xfrm>
        </p:spPr>
        <p:txBody>
          <a:bodyPr/>
          <a:lstStyle/>
          <a:p>
            <a:r>
              <a:rPr lang="en-US" dirty="0"/>
              <a:t>MS SQL Server 2014 Data Warehouse Fast Track</a:t>
            </a:r>
          </a:p>
        </p:txBody>
      </p:sp>
      <p:sp>
        <p:nvSpPr>
          <p:cNvPr id="4" name="Text Placeholder 3"/>
          <p:cNvSpPr>
            <a:spLocks noGrp="1"/>
          </p:cNvSpPr>
          <p:nvPr>
            <p:ph type="body" sz="quarter" idx="11"/>
          </p:nvPr>
        </p:nvSpPr>
        <p:spPr>
          <a:xfrm>
            <a:off x="348473" y="1671200"/>
            <a:ext cx="11889564" cy="2308324"/>
          </a:xfrm>
        </p:spPr>
        <p:txBody>
          <a:bodyPr/>
          <a:lstStyle/>
          <a:p>
            <a:r>
              <a:rPr lang="en-US" dirty="0"/>
              <a:t>DL580 Gen8 and HP </a:t>
            </a:r>
            <a:r>
              <a:rPr lang="en-US" dirty="0" err="1"/>
              <a:t>PCIe</a:t>
            </a:r>
            <a:r>
              <a:rPr lang="en-US" dirty="0"/>
              <a:t> LE Workload Accelerator 90 TB Reference </a:t>
            </a:r>
            <a:r>
              <a:rPr lang="en-US" dirty="0" smtClean="0"/>
              <a:t>Architecture</a:t>
            </a:r>
          </a:p>
          <a:p>
            <a:pPr lvl="1"/>
            <a:r>
              <a:rPr lang="en-US" dirty="0">
                <a:solidFill>
                  <a:schemeClr val="tx1"/>
                </a:solidFill>
              </a:rPr>
              <a:t>High performance at low latencies</a:t>
            </a:r>
          </a:p>
          <a:p>
            <a:pPr lvl="1"/>
            <a:r>
              <a:rPr lang="en-US" dirty="0">
                <a:solidFill>
                  <a:schemeClr val="tx1"/>
                </a:solidFill>
              </a:rPr>
              <a:t>Eliminate the complexity of appropriate sizing</a:t>
            </a:r>
          </a:p>
          <a:p>
            <a:pPr lvl="1"/>
            <a:r>
              <a:rPr lang="en-US" dirty="0">
                <a:solidFill>
                  <a:schemeClr val="tx1"/>
                </a:solidFill>
              </a:rPr>
              <a:t>Reduce unnecessary scale-out </a:t>
            </a:r>
            <a:r>
              <a:rPr lang="en-US" dirty="0" smtClean="0">
                <a:solidFill>
                  <a:schemeClr val="tx1"/>
                </a:solidFill>
              </a:rPr>
              <a:t>infrastructure</a:t>
            </a:r>
            <a:endParaRPr lang="en-US" dirty="0">
              <a:solidFill>
                <a:schemeClr val="tx1"/>
              </a:solidFill>
            </a:endParaRPr>
          </a:p>
        </p:txBody>
      </p:sp>
      <p:sp>
        <p:nvSpPr>
          <p:cNvPr id="32" name="TextBox 31"/>
          <p:cNvSpPr txBox="1"/>
          <p:nvPr/>
        </p:nvSpPr>
        <p:spPr>
          <a:xfrm>
            <a:off x="588688" y="4618290"/>
            <a:ext cx="4876800" cy="1389401"/>
          </a:xfrm>
          <a:prstGeom prst="rect">
            <a:avLst/>
          </a:prstGeom>
          <a:noFill/>
        </p:spPr>
        <p:txBody>
          <a:bodyPr wrap="square" lIns="93238" tIns="46632" rIns="93238" bIns="46632" rtlCol="0">
            <a:spAutoFit/>
          </a:bodyPr>
          <a:lstStyle/>
          <a:p>
            <a:pPr defTabSz="584860">
              <a:spcAft>
                <a:spcPts val="544"/>
              </a:spcAft>
              <a:buSzPct val="100000"/>
            </a:pPr>
            <a:r>
              <a:rPr lang="en-US" sz="1600" b="1" dirty="0">
                <a:solidFill>
                  <a:srgbClr val="FFFFFF"/>
                </a:solidFill>
                <a:latin typeface="Segoe UI Light"/>
                <a:cs typeface="HP Simplified" pitchFamily="34" charset="0"/>
              </a:rPr>
              <a:t>HP ProLiant DL580 Gen8</a:t>
            </a:r>
          </a:p>
          <a:p>
            <a:pPr defTabSz="621534"/>
            <a:r>
              <a:rPr lang="en-US" sz="1600" dirty="0">
                <a:solidFill>
                  <a:srgbClr val="FFFFFF"/>
                </a:solidFill>
                <a:latin typeface="Segoe UI Light"/>
              </a:rPr>
              <a:t>4 x Intel Xeon E7-4890v2 (2.8GHz/15-core)</a:t>
            </a:r>
          </a:p>
          <a:p>
            <a:pPr defTabSz="621534"/>
            <a:r>
              <a:rPr lang="en-US" sz="1600" dirty="0">
                <a:solidFill>
                  <a:srgbClr val="FFFFFF"/>
                </a:solidFill>
                <a:latin typeface="Segoe UI Light"/>
              </a:rPr>
              <a:t>1.5 TB DDR3 Memory</a:t>
            </a:r>
          </a:p>
          <a:p>
            <a:pPr defTabSz="621534"/>
            <a:r>
              <a:rPr lang="en-US" sz="1600" dirty="0">
                <a:solidFill>
                  <a:srgbClr val="FFFFFF"/>
                </a:solidFill>
                <a:latin typeface="Segoe UI Light"/>
              </a:rPr>
              <a:t>2 x 500GB 7200RPM HDD for OS (RAID 1)</a:t>
            </a:r>
          </a:p>
          <a:p>
            <a:pPr defTabSz="621534"/>
            <a:r>
              <a:rPr lang="en-US" sz="1600" dirty="0">
                <a:solidFill>
                  <a:srgbClr val="FFFFFF"/>
                </a:solidFill>
                <a:latin typeface="Segoe UI Light"/>
              </a:rPr>
              <a:t>Windows Server 2012 </a:t>
            </a:r>
            <a:r>
              <a:rPr lang="en-US" sz="1600" dirty="0" smtClean="0">
                <a:solidFill>
                  <a:srgbClr val="FFFFFF"/>
                </a:solidFill>
                <a:latin typeface="Segoe UI Light"/>
              </a:rPr>
              <a:t>R2</a:t>
            </a:r>
            <a:endParaRPr lang="en-US" sz="1600" dirty="0">
              <a:solidFill>
                <a:srgbClr val="FFFFFF"/>
              </a:solidFill>
              <a:latin typeface="Segoe UI Light"/>
            </a:endParaRPr>
          </a:p>
        </p:txBody>
      </p:sp>
      <p:sp>
        <p:nvSpPr>
          <p:cNvPr id="33" name="Cross 32"/>
          <p:cNvSpPr/>
          <p:nvPr/>
        </p:nvSpPr>
        <p:spPr>
          <a:xfrm>
            <a:off x="5608637" y="4618290"/>
            <a:ext cx="1243648" cy="1243471"/>
          </a:xfrm>
          <a:prstGeom prst="plus">
            <a:avLst>
              <a:gd name="adj" fmla="val 446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3238" tIns="46632" rIns="93238" bIns="46632" rtlCol="0" anchor="ctr"/>
          <a:lstStyle/>
          <a:p>
            <a:pPr algn="ctr" defTabSz="621534"/>
            <a:endParaRPr lang="en-US" sz="2400" dirty="0">
              <a:solidFill>
                <a:prstClr val="white"/>
              </a:solidFill>
            </a:endParaRPr>
          </a:p>
        </p:txBody>
      </p:sp>
      <p:sp>
        <p:nvSpPr>
          <p:cNvPr id="37" name="TextBox 36"/>
          <p:cNvSpPr txBox="1"/>
          <p:nvPr/>
        </p:nvSpPr>
        <p:spPr>
          <a:xfrm>
            <a:off x="682296" y="6471385"/>
            <a:ext cx="10897617" cy="310868"/>
          </a:xfrm>
          <a:prstGeom prst="rect">
            <a:avLst/>
          </a:prstGeom>
          <a:noFill/>
        </p:spPr>
        <p:txBody>
          <a:bodyPr wrap="square" lIns="93238" tIns="46632" rIns="93238" bIns="46632" rtlCol="0">
            <a:noAutofit/>
          </a:bodyPr>
          <a:lstStyle/>
          <a:p>
            <a:pPr defTabSz="621534">
              <a:defRPr/>
            </a:pPr>
            <a:r>
              <a:rPr lang="en-US" sz="900" dirty="0">
                <a:solidFill>
                  <a:srgbClr val="B9B8BB"/>
                </a:solidFill>
                <a:latin typeface="Segoe UI Light"/>
                <a:cs typeface="HP Simplified"/>
              </a:rPr>
              <a:t>© Copyright 2014 Hewlett-Packard Development Company, L.P.  The information contained herein is subject to change without notice.</a:t>
            </a:r>
          </a:p>
        </p:txBody>
      </p:sp>
      <p:sp>
        <p:nvSpPr>
          <p:cNvPr id="80" name="TextBox 79"/>
          <p:cNvSpPr txBox="1"/>
          <p:nvPr/>
        </p:nvSpPr>
        <p:spPr>
          <a:xfrm>
            <a:off x="7766019" y="4618290"/>
            <a:ext cx="4319618" cy="1545972"/>
          </a:xfrm>
          <a:prstGeom prst="rect">
            <a:avLst/>
          </a:prstGeom>
          <a:noFill/>
        </p:spPr>
        <p:txBody>
          <a:bodyPr wrap="square" lIns="93238" tIns="46632" rIns="93238" bIns="46632" rtlCol="0">
            <a:spAutoFit/>
          </a:bodyPr>
          <a:lstStyle/>
          <a:p>
            <a:pPr defTabSz="438654">
              <a:spcAft>
                <a:spcPts val="408"/>
              </a:spcAft>
              <a:buSzPct val="100000"/>
            </a:pPr>
            <a:r>
              <a:rPr lang="en-US" sz="1500" b="1" dirty="0">
                <a:solidFill>
                  <a:srgbClr val="FFFFFF"/>
                </a:solidFill>
                <a:latin typeface="Segoe UI Light"/>
              </a:rPr>
              <a:t>HP PCIe LE Workload Accelerator</a:t>
            </a:r>
          </a:p>
          <a:p>
            <a:r>
              <a:rPr lang="en-US" sz="1500" dirty="0">
                <a:solidFill>
                  <a:srgbClr val="FFFFFF"/>
                </a:solidFill>
                <a:latin typeface="Segoe UI Light"/>
              </a:rPr>
              <a:t>6 x 5.2TB HP Workload Accelerator PCIe Flash devices for data and tempdb </a:t>
            </a:r>
          </a:p>
          <a:p>
            <a:r>
              <a:rPr lang="en-US" sz="1500" dirty="0">
                <a:solidFill>
                  <a:srgbClr val="FFFFFF"/>
                </a:solidFill>
                <a:latin typeface="Segoe UI Light"/>
              </a:rPr>
              <a:t> 2 x 1.3TB HP Workload Accelerator PCIe Flash devices for log (RAID 1)</a:t>
            </a:r>
          </a:p>
          <a:p>
            <a:endParaRPr lang="en-US" sz="1500" dirty="0">
              <a:solidFill>
                <a:srgbClr val="FFFFFF"/>
              </a:solidFill>
              <a:latin typeface="Segoe UI Light"/>
            </a:endParaRPr>
          </a:p>
        </p:txBody>
      </p:sp>
    </p:spTree>
    <p:extLst>
      <p:ext uri="{BB962C8B-B14F-4D97-AF65-F5344CB8AC3E}">
        <p14:creationId xmlns:p14="http://schemas.microsoft.com/office/powerpoint/2010/main" val="3770415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3281238"/>
            <a:ext cx="11887200" cy="1831975"/>
          </a:xfrm>
        </p:spPr>
        <p:txBody>
          <a:bodyPr/>
          <a:lstStyle/>
          <a:p>
            <a:pPr marL="28575" lvl="1"/>
            <a:r>
              <a:rPr lang="en-US" sz="5400" dirty="0" smtClean="0">
                <a:solidFill>
                  <a:schemeClr val="bg1">
                    <a:lumMod val="20000"/>
                    <a:lumOff val="80000"/>
                  </a:schemeClr>
                </a:solidFill>
                <a:latin typeface="+mj-lt"/>
              </a:rPr>
              <a:t>Thank you for your attention, please visit us on our booth for any question you might have!</a:t>
            </a:r>
            <a:endParaRPr lang="en-US" sz="5400" dirty="0">
              <a:solidFill>
                <a:schemeClr val="tx1"/>
              </a:solidFill>
              <a:latin typeface="+mj-lt"/>
            </a:endParaRPr>
          </a:p>
        </p:txBody>
      </p:sp>
    </p:spTree>
    <p:extLst>
      <p:ext uri="{BB962C8B-B14F-4D97-AF65-F5344CB8AC3E}">
        <p14:creationId xmlns:p14="http://schemas.microsoft.com/office/powerpoint/2010/main" val="266823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3547909083"/>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412951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9659640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45291" y="328910"/>
            <a:ext cx="11389570" cy="72008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HP ConvergedSystems evolution</a:t>
            </a:r>
          </a:p>
        </p:txBody>
      </p:sp>
      <p:sp>
        <p:nvSpPr>
          <p:cNvPr id="101" name="Arc 100"/>
          <p:cNvSpPr/>
          <p:nvPr/>
        </p:nvSpPr>
        <p:spPr>
          <a:xfrm rot="5400000">
            <a:off x="4757493" y="1337376"/>
            <a:ext cx="1937797" cy="2225122"/>
          </a:xfrm>
          <a:prstGeom prst="arc">
            <a:avLst>
              <a:gd name="adj1" fmla="val 16617250"/>
              <a:gd name="adj2" fmla="val 0"/>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srgbClr val="FFFFFF"/>
              </a:solidFill>
              <a:latin typeface="Segoe UI Light"/>
            </a:endParaRPr>
          </a:p>
        </p:txBody>
      </p:sp>
      <p:sp>
        <p:nvSpPr>
          <p:cNvPr id="102" name="Arc 101"/>
          <p:cNvSpPr/>
          <p:nvPr/>
        </p:nvSpPr>
        <p:spPr>
          <a:xfrm rot="7916610">
            <a:off x="5023250" y="2045170"/>
            <a:ext cx="1655141" cy="2211287"/>
          </a:xfrm>
          <a:prstGeom prst="arc">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srgbClr val="FFFFFF"/>
              </a:solidFill>
              <a:latin typeface="Segoe UI Light"/>
            </a:endParaRPr>
          </a:p>
        </p:txBody>
      </p:sp>
      <p:sp>
        <p:nvSpPr>
          <p:cNvPr id="103" name="TextBox 102"/>
          <p:cNvSpPr txBox="1"/>
          <p:nvPr/>
        </p:nvSpPr>
        <p:spPr>
          <a:xfrm>
            <a:off x="561539" y="2531541"/>
            <a:ext cx="1183337" cy="461665"/>
          </a:xfrm>
          <a:prstGeom prst="rect">
            <a:avLst/>
          </a:prstGeom>
          <a:noFill/>
        </p:spPr>
        <p:txBody>
          <a:bodyPr wrap="none" rtlCol="0">
            <a:spAutoFit/>
          </a:bodyPr>
          <a:lstStyle/>
          <a:p>
            <a:pPr algn="r"/>
            <a:r>
              <a:rPr lang="en-US" sz="2400" dirty="0" smtClean="0">
                <a:solidFill>
                  <a:srgbClr val="FFFFFF"/>
                </a:solidFill>
                <a:latin typeface="Segoe UI Light"/>
              </a:rPr>
              <a:t>Storage</a:t>
            </a:r>
            <a:endParaRPr lang="en-US" sz="2400" dirty="0">
              <a:solidFill>
                <a:srgbClr val="FFFFFF"/>
              </a:solidFill>
              <a:latin typeface="Segoe UI Light"/>
            </a:endParaRPr>
          </a:p>
        </p:txBody>
      </p:sp>
      <p:sp>
        <p:nvSpPr>
          <p:cNvPr id="104" name="TextBox 103"/>
          <p:cNvSpPr txBox="1"/>
          <p:nvPr/>
        </p:nvSpPr>
        <p:spPr>
          <a:xfrm>
            <a:off x="1054389" y="1811461"/>
            <a:ext cx="1131400" cy="461665"/>
          </a:xfrm>
          <a:prstGeom prst="rect">
            <a:avLst/>
          </a:prstGeom>
          <a:noFill/>
        </p:spPr>
        <p:txBody>
          <a:bodyPr wrap="none" rtlCol="0">
            <a:spAutoFit/>
          </a:bodyPr>
          <a:lstStyle/>
          <a:p>
            <a:pPr algn="r"/>
            <a:r>
              <a:rPr lang="en-US" sz="2400" dirty="0" smtClean="0">
                <a:solidFill>
                  <a:srgbClr val="FFFFFF"/>
                </a:solidFill>
                <a:latin typeface="Segoe UI Light"/>
              </a:rPr>
              <a:t>Servers</a:t>
            </a:r>
            <a:endParaRPr lang="en-US" sz="2400" dirty="0">
              <a:solidFill>
                <a:srgbClr val="FFFFFF"/>
              </a:solidFill>
              <a:latin typeface="Segoe UI Light"/>
            </a:endParaRPr>
          </a:p>
        </p:txBody>
      </p:sp>
      <p:sp>
        <p:nvSpPr>
          <p:cNvPr id="105" name="TextBox 104"/>
          <p:cNvSpPr txBox="1"/>
          <p:nvPr/>
        </p:nvSpPr>
        <p:spPr>
          <a:xfrm>
            <a:off x="156702" y="3353246"/>
            <a:ext cx="1669047" cy="461665"/>
          </a:xfrm>
          <a:prstGeom prst="rect">
            <a:avLst/>
          </a:prstGeom>
          <a:noFill/>
        </p:spPr>
        <p:txBody>
          <a:bodyPr wrap="none" rtlCol="0">
            <a:spAutoFit/>
          </a:bodyPr>
          <a:lstStyle/>
          <a:p>
            <a:pPr algn="r"/>
            <a:r>
              <a:rPr lang="en-US" sz="2400" dirty="0">
                <a:solidFill>
                  <a:srgbClr val="FFFFFF"/>
                </a:solidFill>
                <a:latin typeface="Segoe UI Light"/>
              </a:rPr>
              <a:t>Networking</a:t>
            </a:r>
          </a:p>
        </p:txBody>
      </p:sp>
      <p:sp>
        <p:nvSpPr>
          <p:cNvPr id="106" name="TextBox 23"/>
          <p:cNvSpPr txBox="1">
            <a:spLocks noChangeArrowheads="1"/>
          </p:cNvSpPr>
          <p:nvPr/>
        </p:nvSpPr>
        <p:spPr bwMode="auto">
          <a:xfrm>
            <a:off x="561539" y="4331161"/>
            <a:ext cx="1200713" cy="246221"/>
          </a:xfrm>
          <a:prstGeom prst="rect">
            <a:avLst/>
          </a:prstGeom>
          <a:noFill/>
          <a:ln w="9525">
            <a:noFill/>
            <a:miter lim="800000"/>
            <a:headEnd/>
            <a:tailEnd/>
          </a:ln>
        </p:spPr>
        <p:txBody>
          <a:bodyPr wrap="square">
            <a:spAutoFit/>
          </a:bodyPr>
          <a:lstStyle/>
          <a:p>
            <a:pPr algn="ctr" fontAlgn="base">
              <a:lnSpc>
                <a:spcPts val="1200"/>
              </a:lnSpc>
              <a:spcBef>
                <a:spcPct val="0"/>
              </a:spcBef>
              <a:spcAft>
                <a:spcPct val="0"/>
              </a:spcAft>
            </a:pPr>
            <a:r>
              <a:rPr lang="en-US" sz="2400" dirty="0">
                <a:solidFill>
                  <a:srgbClr val="FFFFFF"/>
                </a:solidFill>
                <a:latin typeface="Segoe UI Light"/>
              </a:rPr>
              <a:t>Security</a:t>
            </a:r>
          </a:p>
        </p:txBody>
      </p:sp>
      <p:sp>
        <p:nvSpPr>
          <p:cNvPr id="107" name="TextBox 106"/>
          <p:cNvSpPr txBox="1"/>
          <p:nvPr/>
        </p:nvSpPr>
        <p:spPr>
          <a:xfrm>
            <a:off x="1029229" y="4898513"/>
            <a:ext cx="2092664" cy="830997"/>
          </a:xfrm>
          <a:prstGeom prst="rect">
            <a:avLst/>
          </a:prstGeom>
          <a:noFill/>
        </p:spPr>
        <p:txBody>
          <a:bodyPr wrap="square" rtlCol="0">
            <a:spAutoFit/>
          </a:bodyPr>
          <a:lstStyle/>
          <a:p>
            <a:r>
              <a:rPr lang="en-US" sz="2400" dirty="0" smtClean="0">
                <a:solidFill>
                  <a:srgbClr val="FFFFFF"/>
                </a:solidFill>
                <a:latin typeface="Segoe UI Light"/>
              </a:rPr>
              <a:t>Management software</a:t>
            </a:r>
            <a:endParaRPr lang="en-US" sz="2400" dirty="0">
              <a:solidFill>
                <a:srgbClr val="FFFFFF"/>
              </a:solidFill>
              <a:latin typeface="Segoe UI Light"/>
            </a:endParaRPr>
          </a:p>
        </p:txBody>
      </p:sp>
      <p:sp>
        <p:nvSpPr>
          <p:cNvPr id="108" name="TextBox 23"/>
          <p:cNvSpPr txBox="1">
            <a:spLocks noChangeArrowheads="1"/>
          </p:cNvSpPr>
          <p:nvPr/>
        </p:nvSpPr>
        <p:spPr bwMode="auto">
          <a:xfrm>
            <a:off x="2021189" y="5987345"/>
            <a:ext cx="1460744" cy="246221"/>
          </a:xfrm>
          <a:prstGeom prst="rect">
            <a:avLst/>
          </a:prstGeom>
          <a:noFill/>
          <a:ln w="9525">
            <a:noFill/>
            <a:miter lim="800000"/>
            <a:headEnd/>
            <a:tailEnd/>
          </a:ln>
        </p:spPr>
        <p:txBody>
          <a:bodyPr wrap="square">
            <a:spAutoFit/>
          </a:bodyPr>
          <a:lstStyle/>
          <a:p>
            <a:pPr algn="ctr" fontAlgn="base">
              <a:lnSpc>
                <a:spcPts val="1200"/>
              </a:lnSpc>
              <a:spcBef>
                <a:spcPct val="0"/>
              </a:spcBef>
              <a:spcAft>
                <a:spcPct val="0"/>
              </a:spcAft>
            </a:pPr>
            <a:r>
              <a:rPr lang="en-US" sz="2400" dirty="0">
                <a:solidFill>
                  <a:srgbClr val="FFFFFF"/>
                </a:solidFill>
                <a:latin typeface="Segoe UI Light"/>
              </a:rPr>
              <a:t>Services</a:t>
            </a:r>
          </a:p>
        </p:txBody>
      </p:sp>
      <p:pic>
        <p:nvPicPr>
          <p:cNvPr id="109" name="Picture 108" descr="swoosh arrows.png"/>
          <p:cNvPicPr>
            <a:picLocks noChangeAspect="1"/>
          </p:cNvPicPr>
          <p:nvPr/>
        </p:nvPicPr>
        <p:blipFill>
          <a:blip r:embed="rId3" cstate="print">
            <a:duotone>
              <a:prstClr val="black"/>
              <a:schemeClr val="tx2">
                <a:tint val="45000"/>
                <a:satMod val="400000"/>
              </a:schemeClr>
            </a:duotone>
          </a:blip>
          <a:stretch>
            <a:fillRect/>
          </a:stretch>
        </p:blipFill>
        <p:spPr>
          <a:xfrm>
            <a:off x="2905868" y="2329765"/>
            <a:ext cx="1729539" cy="1815569"/>
          </a:xfrm>
          <a:prstGeom prst="rect">
            <a:avLst/>
          </a:prstGeom>
        </p:spPr>
      </p:pic>
      <p:pic>
        <p:nvPicPr>
          <p:cNvPr id="110" name="Picture 109" descr="swoosh arrows.png"/>
          <p:cNvPicPr>
            <a:picLocks noChangeAspect="1"/>
          </p:cNvPicPr>
          <p:nvPr/>
        </p:nvPicPr>
        <p:blipFill rotWithShape="1">
          <a:blip r:embed="rId3" cstate="print">
            <a:duotone>
              <a:prstClr val="black"/>
              <a:schemeClr val="tx2">
                <a:tint val="45000"/>
                <a:satMod val="400000"/>
              </a:schemeClr>
            </a:duotone>
          </a:blip>
          <a:srcRect t="45316"/>
          <a:stretch/>
        </p:blipFill>
        <p:spPr>
          <a:xfrm rot="19170854">
            <a:off x="3650307" y="4078528"/>
            <a:ext cx="1396018" cy="1033486"/>
          </a:xfrm>
          <a:prstGeom prst="rect">
            <a:avLst/>
          </a:prstGeom>
        </p:spPr>
      </p:pic>
      <p:pic>
        <p:nvPicPr>
          <p:cNvPr id="111" name="Picture 110"/>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162480">
            <a:off x="4551243" y="2720310"/>
            <a:ext cx="153697" cy="272758"/>
          </a:xfrm>
          <a:prstGeom prst="rect">
            <a:avLst/>
          </a:prstGeom>
          <a:noFill/>
        </p:spPr>
      </p:pic>
      <p:pic>
        <p:nvPicPr>
          <p:cNvPr id="112" name="Picture 111"/>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7412432">
            <a:off x="4353305" y="2924225"/>
            <a:ext cx="153697" cy="272758"/>
          </a:xfrm>
          <a:prstGeom prst="rect">
            <a:avLst/>
          </a:prstGeom>
          <a:noFill/>
        </p:spPr>
      </p:pic>
      <p:pic>
        <p:nvPicPr>
          <p:cNvPr id="113" name="Picture 112"/>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981466">
            <a:off x="4272534" y="3190165"/>
            <a:ext cx="153697" cy="272758"/>
          </a:xfrm>
          <a:prstGeom prst="rect">
            <a:avLst/>
          </a:prstGeom>
          <a:noFill/>
        </p:spPr>
      </p:pic>
      <p:pic>
        <p:nvPicPr>
          <p:cNvPr id="114" name="Picture 113"/>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131832">
            <a:off x="4267118" y="3448126"/>
            <a:ext cx="153697" cy="272758"/>
          </a:xfrm>
          <a:prstGeom prst="rect">
            <a:avLst/>
          </a:prstGeom>
          <a:noFill/>
        </p:spPr>
      </p:pic>
      <p:pic>
        <p:nvPicPr>
          <p:cNvPr id="115" name="Picture 114"/>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3728888">
            <a:off x="4472737" y="3877294"/>
            <a:ext cx="153697" cy="272758"/>
          </a:xfrm>
          <a:prstGeom prst="rect">
            <a:avLst/>
          </a:prstGeom>
          <a:noFill/>
        </p:spPr>
      </p:pic>
      <p:pic>
        <p:nvPicPr>
          <p:cNvPr id="116" name="Picture 115"/>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3018247">
            <a:off x="4639225" y="4078741"/>
            <a:ext cx="153697" cy="272758"/>
          </a:xfrm>
          <a:prstGeom prst="rect">
            <a:avLst/>
          </a:prstGeom>
          <a:noFill/>
        </p:spPr>
      </p:pic>
      <p:sp>
        <p:nvSpPr>
          <p:cNvPr id="117" name="Arc 116"/>
          <p:cNvSpPr/>
          <p:nvPr/>
        </p:nvSpPr>
        <p:spPr>
          <a:xfrm rot="9876381">
            <a:off x="5208651" y="3107151"/>
            <a:ext cx="2143121" cy="1894499"/>
          </a:xfrm>
          <a:prstGeom prst="arc">
            <a:avLst>
              <a:gd name="adj1" fmla="val 16200000"/>
              <a:gd name="adj2" fmla="val 559109"/>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srgbClr val="FFFFFF"/>
              </a:solidFill>
              <a:latin typeface="Segoe UI Light"/>
            </a:endParaRPr>
          </a:p>
        </p:txBody>
      </p:sp>
      <p:pic>
        <p:nvPicPr>
          <p:cNvPr id="118" name="Picture 117"/>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403320">
            <a:off x="6576006" y="3783105"/>
            <a:ext cx="153697" cy="272758"/>
          </a:xfrm>
          <a:prstGeom prst="rect">
            <a:avLst/>
          </a:prstGeom>
          <a:noFill/>
        </p:spPr>
      </p:pic>
      <p:pic>
        <p:nvPicPr>
          <p:cNvPr id="119" name="Picture 118"/>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3341721">
            <a:off x="6420038" y="4820695"/>
            <a:ext cx="153697" cy="272758"/>
          </a:xfrm>
          <a:prstGeom prst="rect">
            <a:avLst/>
          </a:prstGeom>
          <a:noFill/>
        </p:spPr>
      </p:pic>
      <p:pic>
        <p:nvPicPr>
          <p:cNvPr id="120" name="Picture 119"/>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600000">
            <a:off x="6762105" y="2450527"/>
            <a:ext cx="153697" cy="272758"/>
          </a:xfrm>
          <a:prstGeom prst="rect">
            <a:avLst/>
          </a:prstGeom>
          <a:noFill/>
        </p:spPr>
      </p:pic>
      <p:sp>
        <p:nvSpPr>
          <p:cNvPr id="121" name="Round Diagonal Corner Rectangle 120"/>
          <p:cNvSpPr/>
          <p:nvPr/>
        </p:nvSpPr>
        <p:spPr>
          <a:xfrm flipH="1">
            <a:off x="8857569" y="2329765"/>
            <a:ext cx="2977291" cy="879465"/>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Segoe UI Light"/>
            </a:endParaRPr>
          </a:p>
        </p:txBody>
      </p:sp>
      <p:sp>
        <p:nvSpPr>
          <p:cNvPr id="123" name="TextBox 122"/>
          <p:cNvSpPr txBox="1">
            <a:spLocks noChangeAspect="1"/>
          </p:cNvSpPr>
          <p:nvPr/>
        </p:nvSpPr>
        <p:spPr>
          <a:xfrm>
            <a:off x="9354278" y="2561158"/>
            <a:ext cx="2012531" cy="461665"/>
          </a:xfrm>
          <a:prstGeom prst="rect">
            <a:avLst/>
          </a:prstGeom>
          <a:noFill/>
        </p:spPr>
        <p:txBody>
          <a:bodyPr wrap="square" rtlCol="0">
            <a:spAutoFit/>
          </a:bodyPr>
          <a:lstStyle/>
          <a:p>
            <a:r>
              <a:rPr lang="en-US" sz="2400" kern="0" dirty="0" smtClean="0">
                <a:solidFill>
                  <a:srgbClr val="FFFFFF"/>
                </a:solidFill>
              </a:rPr>
              <a:t>CloudSystem</a:t>
            </a:r>
          </a:p>
        </p:txBody>
      </p:sp>
      <p:cxnSp>
        <p:nvCxnSpPr>
          <p:cNvPr id="125" name="Curved Connector 124"/>
          <p:cNvCxnSpPr/>
          <p:nvPr/>
        </p:nvCxnSpPr>
        <p:spPr>
          <a:xfrm>
            <a:off x="8242953" y="3641278"/>
            <a:ext cx="495564" cy="556639"/>
          </a:xfrm>
          <a:prstGeom prst="curvedConnector3">
            <a:avLst>
              <a:gd name="adj1" fmla="val 50000"/>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26" name="Picture 12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2087" y="2500315"/>
            <a:ext cx="1934182" cy="1717027"/>
          </a:xfrm>
          <a:prstGeom prst="rect">
            <a:avLst/>
          </a:prstGeom>
        </p:spPr>
      </p:pic>
      <p:sp>
        <p:nvSpPr>
          <p:cNvPr id="127" name="Arc 126"/>
          <p:cNvSpPr/>
          <p:nvPr/>
        </p:nvSpPr>
        <p:spPr>
          <a:xfrm rot="6897410">
            <a:off x="7536554" y="3820032"/>
            <a:ext cx="1245027" cy="1334223"/>
          </a:xfrm>
          <a:prstGeom prst="arc">
            <a:avLst>
              <a:gd name="adj1" fmla="val 16475979"/>
              <a:gd name="adj2" fmla="val 19266386"/>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FFFF"/>
              </a:solidFill>
              <a:latin typeface="Segoe UI Light"/>
            </a:endParaRPr>
          </a:p>
        </p:txBody>
      </p:sp>
      <p:pic>
        <p:nvPicPr>
          <p:cNvPr id="128" name="Picture 127"/>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8669305" y="4085804"/>
            <a:ext cx="153697" cy="272758"/>
          </a:xfrm>
          <a:prstGeom prst="rect">
            <a:avLst/>
          </a:prstGeom>
          <a:noFill/>
        </p:spPr>
      </p:pic>
      <p:cxnSp>
        <p:nvCxnSpPr>
          <p:cNvPr id="129" name="Curved Connector 128"/>
          <p:cNvCxnSpPr/>
          <p:nvPr/>
        </p:nvCxnSpPr>
        <p:spPr>
          <a:xfrm>
            <a:off x="8170945" y="2273126"/>
            <a:ext cx="567572" cy="534656"/>
          </a:xfrm>
          <a:prstGeom prst="curvedConnector3">
            <a:avLst>
              <a:gd name="adj1" fmla="val 50000"/>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30" name="Picture 129"/>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6281490">
            <a:off x="8654274" y="2677719"/>
            <a:ext cx="153697" cy="272758"/>
          </a:xfrm>
          <a:prstGeom prst="rect">
            <a:avLst/>
          </a:prstGeom>
          <a:noFill/>
        </p:spPr>
      </p:pic>
      <p:grpSp>
        <p:nvGrpSpPr>
          <p:cNvPr id="5" name="Group 4"/>
          <p:cNvGrpSpPr/>
          <p:nvPr/>
        </p:nvGrpSpPr>
        <p:grpSpPr>
          <a:xfrm>
            <a:off x="6568405" y="1913086"/>
            <a:ext cx="1810072" cy="545878"/>
            <a:chOff x="6434261" y="1985094"/>
            <a:chExt cx="1810072" cy="545878"/>
          </a:xfrm>
        </p:grpSpPr>
        <p:sp>
          <p:nvSpPr>
            <p:cNvPr id="134" name="Round Diagonal Corner Rectangle 133"/>
            <p:cNvSpPr/>
            <p:nvPr/>
          </p:nvSpPr>
          <p:spPr>
            <a:xfrm flipH="1">
              <a:off x="6434261" y="1985094"/>
              <a:ext cx="1810072" cy="545878"/>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latin typeface="Segoe UI Light"/>
              </a:endParaRPr>
            </a:p>
          </p:txBody>
        </p:sp>
        <p:sp>
          <p:nvSpPr>
            <p:cNvPr id="135" name="TextBox 134"/>
            <p:cNvSpPr txBox="1">
              <a:spLocks noChangeAspect="1"/>
            </p:cNvSpPr>
            <p:nvPr/>
          </p:nvSpPr>
          <p:spPr>
            <a:xfrm>
              <a:off x="6613288" y="2057102"/>
              <a:ext cx="1628977" cy="400110"/>
            </a:xfrm>
            <a:prstGeom prst="rect">
              <a:avLst/>
            </a:prstGeom>
            <a:noFill/>
          </p:spPr>
          <p:txBody>
            <a:bodyPr wrap="square" rtlCol="0">
              <a:spAutoFit/>
            </a:bodyPr>
            <a:lstStyle/>
            <a:p>
              <a:r>
                <a:rPr lang="en-US" sz="2000" kern="0" dirty="0" smtClean="0">
                  <a:solidFill>
                    <a:srgbClr val="FFFFFF"/>
                  </a:solidFill>
                  <a:latin typeface="Segoe UI Light"/>
                </a:rPr>
                <a:t>CloudSystem</a:t>
              </a:r>
            </a:p>
          </p:txBody>
        </p:sp>
      </p:grpSp>
      <p:pic>
        <p:nvPicPr>
          <p:cNvPr id="138" name="Picture 1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32240" y="3244722"/>
            <a:ext cx="685597" cy="684588"/>
          </a:xfrm>
          <a:prstGeom prst="rect">
            <a:avLst/>
          </a:prstGeom>
        </p:spPr>
      </p:pic>
      <p:sp>
        <p:nvSpPr>
          <p:cNvPr id="139" name="Rectangle 138"/>
          <p:cNvSpPr/>
          <p:nvPr/>
        </p:nvSpPr>
        <p:spPr>
          <a:xfrm>
            <a:off x="2737621" y="3450722"/>
            <a:ext cx="303244" cy="257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latin typeface="Segoe UI Light"/>
            </a:endParaRPr>
          </a:p>
        </p:txBody>
      </p:sp>
      <p:sp>
        <p:nvSpPr>
          <p:cNvPr id="140" name="Rectangle 139"/>
          <p:cNvSpPr/>
          <p:nvPr/>
        </p:nvSpPr>
        <p:spPr>
          <a:xfrm>
            <a:off x="3275660" y="3452206"/>
            <a:ext cx="303244" cy="3067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latin typeface="Segoe UI Light"/>
            </a:endParaRPr>
          </a:p>
        </p:txBody>
      </p:sp>
      <p:pic>
        <p:nvPicPr>
          <p:cNvPr id="143" name="Picture 19" descr="C:\Users\parkerus\Documents\CI\AA - EG Brand\ICONS\ICON_DATABASE_v1_110812\Enterprise_Icons\Management\Management_blue_positive.png"/>
          <p:cNvPicPr>
            <a:picLocks noChangeAspect="1" noChangeArrowheads="1"/>
          </p:cNvPicPr>
          <p:nvPr/>
        </p:nvPicPr>
        <p:blipFill>
          <a:blip r:embed="rId8" cstate="print">
            <a:clrChange>
              <a:clrFrom>
                <a:srgbClr val="FFFFFF"/>
              </a:clrFrom>
              <a:clrTo>
                <a:srgbClr val="FFFFFF">
                  <a:alpha val="0"/>
                </a:srgbClr>
              </a:clrTo>
            </a:clrChange>
          </a:blip>
          <a:srcRect l="24000" t="29100" r="20800" b="31636"/>
          <a:stretch>
            <a:fillRect/>
          </a:stretch>
        </p:blipFill>
        <p:spPr bwMode="auto">
          <a:xfrm>
            <a:off x="2833861" y="4898229"/>
            <a:ext cx="940770" cy="615257"/>
          </a:xfrm>
          <a:prstGeom prst="rect">
            <a:avLst/>
          </a:prstGeom>
          <a:noFill/>
        </p:spPr>
      </p:pic>
      <p:pic>
        <p:nvPicPr>
          <p:cNvPr id="144" name="Picture 40" descr="C:\Users\parkerus\Documents\CI\AA - EG Brand\ICONS\ICON_DATABASE_v1_110812\Enterprise_Icons\Security\Security_blue_positive.png"/>
          <p:cNvPicPr>
            <a:picLocks noChangeAspect="1" noChangeArrowheads="1"/>
          </p:cNvPicPr>
          <p:nvPr/>
        </p:nvPicPr>
        <p:blipFill>
          <a:blip r:embed="rId9" cstate="print">
            <a:clrChange>
              <a:clrFrom>
                <a:srgbClr val="FFFFFF"/>
              </a:clrFrom>
              <a:clrTo>
                <a:srgbClr val="FFFFFF">
                  <a:alpha val="0"/>
                </a:srgbClr>
              </a:clrTo>
            </a:clrChange>
          </a:blip>
          <a:srcRect l="27000" t="27400" r="27400" b="28928"/>
          <a:stretch>
            <a:fillRect/>
          </a:stretch>
        </p:blipFill>
        <p:spPr bwMode="auto">
          <a:xfrm>
            <a:off x="2329805" y="4085153"/>
            <a:ext cx="733108" cy="645537"/>
          </a:xfrm>
          <a:prstGeom prst="rect">
            <a:avLst/>
          </a:prstGeom>
          <a:noFill/>
        </p:spPr>
      </p:pic>
      <p:pic>
        <p:nvPicPr>
          <p:cNvPr id="145" name="Picture 41" descr="C:\Users\parkerus\Documents\CI\AA - EG Brand\ICONS\ICON_DATABASE_v1_110812\Enterprise_Icons\Server\Server_blue_positive.png"/>
          <p:cNvPicPr>
            <a:picLocks noChangeAspect="1" noChangeArrowheads="1"/>
          </p:cNvPicPr>
          <p:nvPr/>
        </p:nvPicPr>
        <p:blipFill>
          <a:blip r:embed="rId10" cstate="print">
            <a:clrChange>
              <a:clrFrom>
                <a:srgbClr val="FFFFFF"/>
              </a:clrFrom>
              <a:clrTo>
                <a:srgbClr val="FFFFFF">
                  <a:alpha val="0"/>
                </a:srgbClr>
              </a:clrTo>
            </a:clrChange>
          </a:blip>
          <a:srcRect l="28000" t="28350" r="28800" b="29469"/>
          <a:stretch>
            <a:fillRect/>
          </a:stretch>
        </p:blipFill>
        <p:spPr bwMode="auto">
          <a:xfrm>
            <a:off x="2761853" y="1655346"/>
            <a:ext cx="823193" cy="739012"/>
          </a:xfrm>
          <a:prstGeom prst="rect">
            <a:avLst/>
          </a:prstGeom>
          <a:noFill/>
        </p:spPr>
      </p:pic>
      <p:pic>
        <p:nvPicPr>
          <p:cNvPr id="146" name="Picture 44" descr="C:\Users\parkerus\Documents\CI\AA - EG Brand\ICONS\ICON_DATABASE_v1_110812\Enterprise_Icons\Storage\Storage_blue_positive.png"/>
          <p:cNvPicPr>
            <a:picLocks noChangeAspect="1" noChangeArrowheads="1"/>
          </p:cNvPicPr>
          <p:nvPr/>
        </p:nvPicPr>
        <p:blipFill>
          <a:blip r:embed="rId11" cstate="print">
            <a:clrChange>
              <a:clrFrom>
                <a:srgbClr val="FFFFFF"/>
              </a:clrFrom>
              <a:clrTo>
                <a:srgbClr val="FFFFFF">
                  <a:alpha val="0"/>
                </a:srgbClr>
              </a:clrTo>
            </a:clrChange>
          </a:blip>
          <a:srcRect l="30050" t="31150" r="29150" b="28448"/>
          <a:stretch>
            <a:fillRect/>
          </a:stretch>
        </p:blipFill>
        <p:spPr bwMode="auto">
          <a:xfrm>
            <a:off x="2401813" y="2546096"/>
            <a:ext cx="525025" cy="547474"/>
          </a:xfrm>
          <a:prstGeom prst="rect">
            <a:avLst/>
          </a:prstGeom>
          <a:noFill/>
        </p:spPr>
      </p:pic>
      <p:pic>
        <p:nvPicPr>
          <p:cNvPr id="147" name="Picture 38" descr="C:\Users\parkerus\Documents\CI\AA - EG Brand\ICONS\ICON_DATABASE_v1_110812\Feature_Icons\HP_Service_and_Support\HP_Service_and_Support_blue_positive.png"/>
          <p:cNvPicPr>
            <a:picLocks noChangeAspect="1" noChangeArrowheads="1"/>
          </p:cNvPicPr>
          <p:nvPr/>
        </p:nvPicPr>
        <p:blipFill>
          <a:blip r:embed="rId12" cstate="print">
            <a:clrChange>
              <a:clrFrom>
                <a:srgbClr val="FFFFFF"/>
              </a:clrFrom>
              <a:clrTo>
                <a:srgbClr val="FFFFFF">
                  <a:alpha val="0"/>
                </a:srgbClr>
              </a:clrTo>
            </a:clrChange>
          </a:blip>
          <a:srcRect l="16800" t="24000" r="16000" b="27343"/>
          <a:stretch>
            <a:fillRect/>
          </a:stretch>
        </p:blipFill>
        <p:spPr bwMode="auto">
          <a:xfrm>
            <a:off x="3409925" y="5573327"/>
            <a:ext cx="1099931" cy="732247"/>
          </a:xfrm>
          <a:prstGeom prst="rect">
            <a:avLst/>
          </a:prstGeom>
          <a:noFill/>
        </p:spPr>
      </p:pic>
      <p:sp>
        <p:nvSpPr>
          <p:cNvPr id="49" name="Round Diagonal Corner Rectangle 48"/>
          <p:cNvSpPr/>
          <p:nvPr/>
        </p:nvSpPr>
        <p:spPr>
          <a:xfrm flipH="1">
            <a:off x="8846853" y="4063609"/>
            <a:ext cx="2977291" cy="879465"/>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Segoe UI Light"/>
            </a:endParaRPr>
          </a:p>
        </p:txBody>
      </p:sp>
      <p:sp>
        <p:nvSpPr>
          <p:cNvPr id="124" name="TextBox 123"/>
          <p:cNvSpPr txBox="1">
            <a:spLocks noChangeAspect="1"/>
          </p:cNvSpPr>
          <p:nvPr/>
        </p:nvSpPr>
        <p:spPr>
          <a:xfrm>
            <a:off x="8944192" y="4272509"/>
            <a:ext cx="2782612" cy="461665"/>
          </a:xfrm>
          <a:prstGeom prst="rect">
            <a:avLst/>
          </a:prstGeom>
          <a:noFill/>
        </p:spPr>
        <p:txBody>
          <a:bodyPr wrap="square" rtlCol="0">
            <a:spAutoFit/>
          </a:bodyPr>
          <a:lstStyle/>
          <a:p>
            <a:r>
              <a:rPr lang="en-US" sz="2400" kern="0" dirty="0" smtClean="0">
                <a:solidFill>
                  <a:srgbClr val="FFFFFF"/>
                </a:solidFill>
              </a:rPr>
              <a:t>ConvergedSystems</a:t>
            </a:r>
          </a:p>
        </p:txBody>
      </p:sp>
      <p:grpSp>
        <p:nvGrpSpPr>
          <p:cNvPr id="3" name="Group 2"/>
          <p:cNvGrpSpPr/>
          <p:nvPr/>
        </p:nvGrpSpPr>
        <p:grpSpPr>
          <a:xfrm>
            <a:off x="6568405" y="4751584"/>
            <a:ext cx="1810072" cy="545878"/>
            <a:chOff x="6472898" y="5024320"/>
            <a:chExt cx="1810072" cy="545878"/>
          </a:xfrm>
        </p:grpSpPr>
        <p:sp>
          <p:nvSpPr>
            <p:cNvPr id="51" name="Round Diagonal Corner Rectangle 50"/>
            <p:cNvSpPr/>
            <p:nvPr/>
          </p:nvSpPr>
          <p:spPr>
            <a:xfrm flipH="1">
              <a:off x="6472898" y="5024320"/>
              <a:ext cx="1810072" cy="545878"/>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latin typeface="Segoe UI Light"/>
              </a:endParaRPr>
            </a:p>
          </p:txBody>
        </p:sp>
        <p:sp>
          <p:nvSpPr>
            <p:cNvPr id="136" name="TextBox 135"/>
            <p:cNvSpPr txBox="1"/>
            <p:nvPr/>
          </p:nvSpPr>
          <p:spPr>
            <a:xfrm>
              <a:off x="6721815" y="5112593"/>
              <a:ext cx="1425631" cy="400110"/>
            </a:xfrm>
            <a:prstGeom prst="rect">
              <a:avLst/>
            </a:prstGeom>
            <a:noFill/>
          </p:spPr>
          <p:txBody>
            <a:bodyPr wrap="square" rtlCol="0">
              <a:spAutoFit/>
            </a:bodyPr>
            <a:lstStyle/>
            <a:p>
              <a:r>
                <a:rPr lang="en-US" sz="2000" kern="0" dirty="0">
                  <a:solidFill>
                    <a:srgbClr val="FFFFFF"/>
                  </a:solidFill>
                  <a:latin typeface="Segoe UI Light"/>
                </a:rPr>
                <a:t>AppSystem</a:t>
              </a:r>
              <a:endParaRPr lang="en-US" sz="2000" kern="0" dirty="0" smtClean="0">
                <a:solidFill>
                  <a:srgbClr val="FFFFFF"/>
                </a:solidFill>
                <a:latin typeface="Segoe UI Light"/>
              </a:endParaRPr>
            </a:p>
          </p:txBody>
        </p:sp>
      </p:grpSp>
      <p:grpSp>
        <p:nvGrpSpPr>
          <p:cNvPr id="4" name="Group 3"/>
          <p:cNvGrpSpPr/>
          <p:nvPr/>
        </p:nvGrpSpPr>
        <p:grpSpPr>
          <a:xfrm>
            <a:off x="6566337" y="3306578"/>
            <a:ext cx="1810072" cy="545878"/>
            <a:chOff x="6566337" y="3306578"/>
            <a:chExt cx="1810072" cy="545878"/>
          </a:xfrm>
        </p:grpSpPr>
        <p:sp>
          <p:nvSpPr>
            <p:cNvPr id="52" name="Round Diagonal Corner Rectangle 51"/>
            <p:cNvSpPr/>
            <p:nvPr/>
          </p:nvSpPr>
          <p:spPr>
            <a:xfrm flipH="1">
              <a:off x="6566337" y="3306578"/>
              <a:ext cx="1810072" cy="545878"/>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latin typeface="Segoe UI Light"/>
              </a:endParaRPr>
            </a:p>
          </p:txBody>
        </p:sp>
        <p:sp>
          <p:nvSpPr>
            <p:cNvPr id="133" name="TextBox 132"/>
            <p:cNvSpPr txBox="1"/>
            <p:nvPr/>
          </p:nvSpPr>
          <p:spPr>
            <a:xfrm>
              <a:off x="6734472" y="3394851"/>
              <a:ext cx="1641937" cy="400110"/>
            </a:xfrm>
            <a:prstGeom prst="rect">
              <a:avLst/>
            </a:prstGeom>
            <a:noFill/>
          </p:spPr>
          <p:txBody>
            <a:bodyPr wrap="square" rtlCol="0">
              <a:spAutoFit/>
            </a:bodyPr>
            <a:lstStyle/>
            <a:p>
              <a:r>
                <a:rPr lang="en-US" sz="2000" kern="0" dirty="0" smtClean="0">
                  <a:solidFill>
                    <a:srgbClr val="FFFFFF"/>
                  </a:solidFill>
                  <a:latin typeface="Segoe UI Light"/>
                </a:rPr>
                <a:t>VirtualSystem</a:t>
              </a:r>
            </a:p>
          </p:txBody>
        </p:sp>
      </p:grpSp>
      <p:pic>
        <p:nvPicPr>
          <p:cNvPr id="56" name="Picture 55"/>
          <p:cNvPicPr>
            <a:picLocks noChangeAspect="1"/>
          </p:cNvPicPr>
          <p:nvPr/>
        </p:nvPicPr>
        <p:blipFill>
          <a:blip r:embed="rId4" cstate="email">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403320">
            <a:off x="8664238" y="4666853"/>
            <a:ext cx="153697" cy="272758"/>
          </a:xfrm>
          <a:prstGeom prst="rect">
            <a:avLst/>
          </a:prstGeom>
          <a:noFill/>
        </p:spPr>
      </p:pic>
    </p:spTree>
    <p:extLst>
      <p:ext uri="{BB962C8B-B14F-4D97-AF65-F5344CB8AC3E}">
        <p14:creationId xmlns:p14="http://schemas.microsoft.com/office/powerpoint/2010/main" val="1267372360"/>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716186816"/>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19189"/>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3141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45291" y="472926"/>
            <a:ext cx="11389570" cy="430887"/>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grpSp>
        <p:nvGrpSpPr>
          <p:cNvPr id="50" name="Group 49"/>
          <p:cNvGrpSpPr/>
          <p:nvPr/>
        </p:nvGrpSpPr>
        <p:grpSpPr>
          <a:xfrm>
            <a:off x="1969766" y="2044909"/>
            <a:ext cx="1495658" cy="3829828"/>
            <a:chOff x="989449" y="765651"/>
            <a:chExt cx="1412848" cy="3945513"/>
          </a:xfrm>
        </p:grpSpPr>
        <p:sp>
          <p:nvSpPr>
            <p:cNvPr id="51" name="Rounded Rectangle 50"/>
            <p:cNvSpPr/>
            <p:nvPr/>
          </p:nvSpPr>
          <p:spPr>
            <a:xfrm>
              <a:off x="1126482" y="4511872"/>
              <a:ext cx="85054" cy="199292"/>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52" name="Rounded Rectangle 51"/>
            <p:cNvSpPr/>
            <p:nvPr/>
          </p:nvSpPr>
          <p:spPr>
            <a:xfrm>
              <a:off x="2172928" y="4511872"/>
              <a:ext cx="85054" cy="199292"/>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53" name="Rounded Rectangle 52"/>
            <p:cNvSpPr/>
            <p:nvPr/>
          </p:nvSpPr>
          <p:spPr>
            <a:xfrm>
              <a:off x="989449" y="765651"/>
              <a:ext cx="1412848" cy="3845867"/>
            </a:xfrm>
            <a:prstGeom prst="roundRect">
              <a:avLst>
                <a:gd name="adj" fmla="val 629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rIns="0" bIns="64008" rtlCol="0" anchor="b" anchorCtr="1"/>
            <a:lstStyle/>
            <a:p>
              <a:pPr algn="ctr"/>
              <a:endParaRPr lang="en-US" sz="2400" dirty="0">
                <a:solidFill>
                  <a:srgbClr val="FFFFFF"/>
                </a:solidFill>
              </a:endParaRPr>
            </a:p>
          </p:txBody>
        </p:sp>
        <p:sp>
          <p:nvSpPr>
            <p:cNvPr id="54" name="Rounded Rectangle 53"/>
            <p:cNvSpPr/>
            <p:nvPr/>
          </p:nvSpPr>
          <p:spPr>
            <a:xfrm>
              <a:off x="1036286" y="852395"/>
              <a:ext cx="1319174" cy="3552791"/>
            </a:xfrm>
            <a:prstGeom prst="roundRect">
              <a:avLst>
                <a:gd name="adj" fmla="val 37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grpSp>
      <p:grpSp>
        <p:nvGrpSpPr>
          <p:cNvPr id="55" name="Group 54"/>
          <p:cNvGrpSpPr/>
          <p:nvPr/>
        </p:nvGrpSpPr>
        <p:grpSpPr>
          <a:xfrm>
            <a:off x="698950" y="3094722"/>
            <a:ext cx="2634672" cy="1408449"/>
            <a:chOff x="-386310" y="1817794"/>
            <a:chExt cx="2634672" cy="1408449"/>
          </a:xfrm>
        </p:grpSpPr>
        <p:sp>
          <p:nvSpPr>
            <p:cNvPr id="56" name="TextBox 55"/>
            <p:cNvSpPr txBox="1"/>
            <p:nvPr/>
          </p:nvSpPr>
          <p:spPr>
            <a:xfrm>
              <a:off x="-386310" y="1892232"/>
              <a:ext cx="1131400" cy="461665"/>
            </a:xfrm>
            <a:prstGeom prst="rect">
              <a:avLst/>
            </a:prstGeom>
            <a:noFill/>
          </p:spPr>
          <p:txBody>
            <a:bodyPr wrap="none" rtlCol="0">
              <a:spAutoFit/>
            </a:bodyPr>
            <a:lstStyle/>
            <a:p>
              <a:pPr algn="r" defTabSz="430213">
                <a:spcAft>
                  <a:spcPts val="400"/>
                </a:spcAft>
                <a:buSzPct val="100000"/>
              </a:pPr>
              <a:r>
                <a:rPr lang="en-US" sz="2400" dirty="0" smtClean="0">
                  <a:solidFill>
                    <a:srgbClr val="FFFFFF"/>
                  </a:solidFill>
                  <a:latin typeface="Segoe UI Light"/>
                  <a:cs typeface="HP Simplified" pitchFamily="34" charset="0"/>
                </a:rPr>
                <a:t>Servers</a:t>
              </a:r>
            </a:p>
          </p:txBody>
        </p:sp>
        <p:grpSp>
          <p:nvGrpSpPr>
            <p:cNvPr id="57" name="Group 56"/>
            <p:cNvGrpSpPr/>
            <p:nvPr/>
          </p:nvGrpSpPr>
          <p:grpSpPr>
            <a:xfrm>
              <a:off x="1136116" y="1817794"/>
              <a:ext cx="1112246" cy="1408449"/>
              <a:chOff x="1070013" y="1668394"/>
              <a:chExt cx="1251719" cy="1585065"/>
            </a:xfrm>
          </p:grpSpPr>
          <p:grpSp>
            <p:nvGrpSpPr>
              <p:cNvPr id="58" name="Group 57"/>
              <p:cNvGrpSpPr/>
              <p:nvPr/>
            </p:nvGrpSpPr>
            <p:grpSpPr>
              <a:xfrm>
                <a:off x="1070013" y="1668394"/>
                <a:ext cx="1251719" cy="293077"/>
                <a:chOff x="3119438" y="2506174"/>
                <a:chExt cx="1552724" cy="293077"/>
              </a:xfrm>
            </p:grpSpPr>
            <p:sp>
              <p:nvSpPr>
                <p:cNvPr id="90" name="Rounded Rectangle 89"/>
                <p:cNvSpPr/>
                <p:nvPr/>
              </p:nvSpPr>
              <p:spPr>
                <a:xfrm>
                  <a:off x="3119438" y="2506174"/>
                  <a:ext cx="1552724" cy="29307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91" name="Oval 90"/>
                <p:cNvSpPr/>
                <p:nvPr/>
              </p:nvSpPr>
              <p:spPr>
                <a:xfrm>
                  <a:off x="4486766" y="2609189"/>
                  <a:ext cx="87046"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92" name="Rounded Rectangle 91"/>
                <p:cNvSpPr/>
                <p:nvPr/>
              </p:nvSpPr>
              <p:spPr>
                <a:xfrm>
                  <a:off x="3192046" y="2620035"/>
                  <a:ext cx="832338" cy="76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59" name="Group 58"/>
              <p:cNvGrpSpPr/>
              <p:nvPr/>
            </p:nvGrpSpPr>
            <p:grpSpPr>
              <a:xfrm>
                <a:off x="1071258" y="2015671"/>
                <a:ext cx="1249231" cy="1237788"/>
                <a:chOff x="3115937" y="2093385"/>
                <a:chExt cx="1549637" cy="1237788"/>
              </a:xfrm>
            </p:grpSpPr>
            <p:grpSp>
              <p:nvGrpSpPr>
                <p:cNvPr id="60" name="Group 59"/>
                <p:cNvGrpSpPr/>
                <p:nvPr/>
              </p:nvGrpSpPr>
              <p:grpSpPr>
                <a:xfrm>
                  <a:off x="3115937" y="2093387"/>
                  <a:ext cx="263770" cy="592763"/>
                  <a:chOff x="1266092" y="2206488"/>
                  <a:chExt cx="263770" cy="592763"/>
                </a:xfrm>
              </p:grpSpPr>
              <p:sp>
                <p:nvSpPr>
                  <p:cNvPr id="88" name="Rectangle 87"/>
                  <p:cNvSpPr/>
                  <p:nvPr/>
                </p:nvSpPr>
                <p:spPr>
                  <a:xfrm>
                    <a:off x="1266092" y="2206488"/>
                    <a:ext cx="263770" cy="59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89" name="Rectangle 88"/>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1" name="Group 60"/>
                <p:cNvGrpSpPr/>
                <p:nvPr/>
              </p:nvGrpSpPr>
              <p:grpSpPr>
                <a:xfrm>
                  <a:off x="3437404" y="2093387"/>
                  <a:ext cx="263770" cy="592763"/>
                  <a:chOff x="1266092" y="2206488"/>
                  <a:chExt cx="263770" cy="592763"/>
                </a:xfrm>
              </p:grpSpPr>
              <p:sp>
                <p:nvSpPr>
                  <p:cNvPr id="86" name="Rectangle 85"/>
                  <p:cNvSpPr/>
                  <p:nvPr/>
                </p:nvSpPr>
                <p:spPr>
                  <a:xfrm>
                    <a:off x="1266092" y="2206488"/>
                    <a:ext cx="263770" cy="59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87" name="Rectangle 86"/>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2" name="Group 61"/>
                <p:cNvGrpSpPr/>
                <p:nvPr/>
              </p:nvGrpSpPr>
              <p:grpSpPr>
                <a:xfrm>
                  <a:off x="3758871" y="2093386"/>
                  <a:ext cx="263770" cy="592763"/>
                  <a:chOff x="1266092" y="2206488"/>
                  <a:chExt cx="263770" cy="592763"/>
                </a:xfrm>
              </p:grpSpPr>
              <p:sp>
                <p:nvSpPr>
                  <p:cNvPr id="84" name="Rectangle 83"/>
                  <p:cNvSpPr/>
                  <p:nvPr/>
                </p:nvSpPr>
                <p:spPr>
                  <a:xfrm>
                    <a:off x="1266092" y="2206488"/>
                    <a:ext cx="263770" cy="59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85" name="Rectangle 84"/>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3" name="Group 62"/>
                <p:cNvGrpSpPr/>
                <p:nvPr/>
              </p:nvGrpSpPr>
              <p:grpSpPr>
                <a:xfrm>
                  <a:off x="4080338" y="2093387"/>
                  <a:ext cx="263770" cy="592763"/>
                  <a:chOff x="1266092" y="2206488"/>
                  <a:chExt cx="263770" cy="592763"/>
                </a:xfrm>
              </p:grpSpPr>
              <p:sp>
                <p:nvSpPr>
                  <p:cNvPr id="82" name="Rectangle 81"/>
                  <p:cNvSpPr/>
                  <p:nvPr/>
                </p:nvSpPr>
                <p:spPr>
                  <a:xfrm>
                    <a:off x="1266092" y="2206488"/>
                    <a:ext cx="263770" cy="59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83" name="Rectangle 82"/>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4" name="Group 63"/>
                <p:cNvGrpSpPr/>
                <p:nvPr/>
              </p:nvGrpSpPr>
              <p:grpSpPr>
                <a:xfrm>
                  <a:off x="4401804" y="2093385"/>
                  <a:ext cx="263770" cy="592763"/>
                  <a:chOff x="1266092" y="2206488"/>
                  <a:chExt cx="263770" cy="592763"/>
                </a:xfrm>
              </p:grpSpPr>
              <p:sp>
                <p:nvSpPr>
                  <p:cNvPr id="80" name="Round Same Side Corner Rectangle 72"/>
                  <p:cNvSpPr/>
                  <p:nvPr/>
                </p:nvSpPr>
                <p:spPr>
                  <a:xfrm>
                    <a:off x="1266092" y="2206488"/>
                    <a:ext cx="263770" cy="592763"/>
                  </a:xfrm>
                  <a:custGeom>
                    <a:avLst/>
                    <a:gdLst>
                      <a:gd name="connsiteX0" fmla="*/ 43963 w 263770"/>
                      <a:gd name="connsiteY0" fmla="*/ 0 h 592763"/>
                      <a:gd name="connsiteX1" fmla="*/ 219807 w 263770"/>
                      <a:gd name="connsiteY1" fmla="*/ 0 h 592763"/>
                      <a:gd name="connsiteX2" fmla="*/ 263770 w 263770"/>
                      <a:gd name="connsiteY2" fmla="*/ 43963 h 592763"/>
                      <a:gd name="connsiteX3" fmla="*/ 263770 w 263770"/>
                      <a:gd name="connsiteY3" fmla="*/ 592763 h 592763"/>
                      <a:gd name="connsiteX4" fmla="*/ 263770 w 263770"/>
                      <a:gd name="connsiteY4" fmla="*/ 592763 h 592763"/>
                      <a:gd name="connsiteX5" fmla="*/ 0 w 263770"/>
                      <a:gd name="connsiteY5" fmla="*/ 592763 h 592763"/>
                      <a:gd name="connsiteX6" fmla="*/ 0 w 263770"/>
                      <a:gd name="connsiteY6" fmla="*/ 592763 h 592763"/>
                      <a:gd name="connsiteX7" fmla="*/ 0 w 263770"/>
                      <a:gd name="connsiteY7" fmla="*/ 43963 h 592763"/>
                      <a:gd name="connsiteX8" fmla="*/ 43963 w 263770"/>
                      <a:gd name="connsiteY8" fmla="*/ 0 h 592763"/>
                      <a:gd name="connsiteX0" fmla="*/ 43963 w 263770"/>
                      <a:gd name="connsiteY0" fmla="*/ 0 h 592763"/>
                      <a:gd name="connsiteX1" fmla="*/ 219807 w 263770"/>
                      <a:gd name="connsiteY1" fmla="*/ 0 h 592763"/>
                      <a:gd name="connsiteX2" fmla="*/ 263770 w 263770"/>
                      <a:gd name="connsiteY2" fmla="*/ 43963 h 592763"/>
                      <a:gd name="connsiteX3" fmla="*/ 263770 w 263770"/>
                      <a:gd name="connsiteY3" fmla="*/ 592763 h 592763"/>
                      <a:gd name="connsiteX4" fmla="*/ 263770 w 263770"/>
                      <a:gd name="connsiteY4" fmla="*/ 592763 h 592763"/>
                      <a:gd name="connsiteX5" fmla="*/ 0 w 263770"/>
                      <a:gd name="connsiteY5" fmla="*/ 592763 h 592763"/>
                      <a:gd name="connsiteX6" fmla="*/ 0 w 263770"/>
                      <a:gd name="connsiteY6" fmla="*/ 592763 h 592763"/>
                      <a:gd name="connsiteX7" fmla="*/ 43963 w 263770"/>
                      <a:gd name="connsiteY7" fmla="*/ 0 h 592763"/>
                      <a:gd name="connsiteX0" fmla="*/ 1100 w 263770"/>
                      <a:gd name="connsiteY0" fmla="*/ 0 h 592763"/>
                      <a:gd name="connsiteX1" fmla="*/ 219807 w 263770"/>
                      <a:gd name="connsiteY1" fmla="*/ 0 h 592763"/>
                      <a:gd name="connsiteX2" fmla="*/ 263770 w 263770"/>
                      <a:gd name="connsiteY2" fmla="*/ 43963 h 592763"/>
                      <a:gd name="connsiteX3" fmla="*/ 263770 w 263770"/>
                      <a:gd name="connsiteY3" fmla="*/ 592763 h 592763"/>
                      <a:gd name="connsiteX4" fmla="*/ 263770 w 263770"/>
                      <a:gd name="connsiteY4" fmla="*/ 592763 h 592763"/>
                      <a:gd name="connsiteX5" fmla="*/ 0 w 263770"/>
                      <a:gd name="connsiteY5" fmla="*/ 592763 h 592763"/>
                      <a:gd name="connsiteX6" fmla="*/ 0 w 263770"/>
                      <a:gd name="connsiteY6" fmla="*/ 592763 h 592763"/>
                      <a:gd name="connsiteX7" fmla="*/ 1100 w 263770"/>
                      <a:gd name="connsiteY7" fmla="*/ 0 h 59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70" h="592763">
                        <a:moveTo>
                          <a:pt x="1100" y="0"/>
                        </a:moveTo>
                        <a:lnTo>
                          <a:pt x="219807" y="0"/>
                        </a:lnTo>
                        <a:cubicBezTo>
                          <a:pt x="244087" y="0"/>
                          <a:pt x="263770" y="19683"/>
                          <a:pt x="263770" y="43963"/>
                        </a:cubicBezTo>
                        <a:lnTo>
                          <a:pt x="263770" y="592763"/>
                        </a:lnTo>
                        <a:lnTo>
                          <a:pt x="263770" y="592763"/>
                        </a:lnTo>
                        <a:lnTo>
                          <a:pt x="0" y="592763"/>
                        </a:lnTo>
                        <a:lnTo>
                          <a:pt x="0" y="592763"/>
                        </a:lnTo>
                        <a:cubicBezTo>
                          <a:pt x="367" y="395175"/>
                          <a:pt x="733" y="197588"/>
                          <a:pt x="110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81" name="Rectangle 80"/>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5" name="Group 64"/>
                <p:cNvGrpSpPr/>
                <p:nvPr/>
              </p:nvGrpSpPr>
              <p:grpSpPr>
                <a:xfrm rot="10800000">
                  <a:off x="4401804" y="2738408"/>
                  <a:ext cx="263770" cy="592763"/>
                  <a:chOff x="1266092" y="2206488"/>
                  <a:chExt cx="263770" cy="592763"/>
                </a:xfrm>
              </p:grpSpPr>
              <p:sp>
                <p:nvSpPr>
                  <p:cNvPr id="78" name="Rectangle 77"/>
                  <p:cNvSpPr/>
                  <p:nvPr/>
                </p:nvSpPr>
                <p:spPr>
                  <a:xfrm>
                    <a:off x="1266092" y="2206488"/>
                    <a:ext cx="263770" cy="59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79" name="Rectangle 78"/>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6" name="Group 65"/>
                <p:cNvGrpSpPr/>
                <p:nvPr/>
              </p:nvGrpSpPr>
              <p:grpSpPr>
                <a:xfrm rot="10800000">
                  <a:off x="4080337" y="2738408"/>
                  <a:ext cx="263770" cy="592763"/>
                  <a:chOff x="1266092" y="2206488"/>
                  <a:chExt cx="263770" cy="592763"/>
                </a:xfrm>
              </p:grpSpPr>
              <p:sp>
                <p:nvSpPr>
                  <p:cNvPr id="76" name="Rectangle 75"/>
                  <p:cNvSpPr/>
                  <p:nvPr/>
                </p:nvSpPr>
                <p:spPr>
                  <a:xfrm>
                    <a:off x="1266092" y="2206488"/>
                    <a:ext cx="263770" cy="59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77" name="Rectangle 76"/>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7" name="Group 66"/>
                <p:cNvGrpSpPr/>
                <p:nvPr/>
              </p:nvGrpSpPr>
              <p:grpSpPr>
                <a:xfrm rot="10800000">
                  <a:off x="3758870" y="2738409"/>
                  <a:ext cx="263770" cy="592763"/>
                  <a:chOff x="1266092" y="2206488"/>
                  <a:chExt cx="263770" cy="592763"/>
                </a:xfrm>
              </p:grpSpPr>
              <p:sp>
                <p:nvSpPr>
                  <p:cNvPr id="74" name="Rectangle 73"/>
                  <p:cNvSpPr/>
                  <p:nvPr/>
                </p:nvSpPr>
                <p:spPr>
                  <a:xfrm>
                    <a:off x="1266092" y="2206488"/>
                    <a:ext cx="263770" cy="59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75" name="Rectangle 74"/>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8" name="Group 67"/>
                <p:cNvGrpSpPr/>
                <p:nvPr/>
              </p:nvGrpSpPr>
              <p:grpSpPr>
                <a:xfrm rot="10800000">
                  <a:off x="3437403" y="2738408"/>
                  <a:ext cx="263770" cy="592763"/>
                  <a:chOff x="1266092" y="2206488"/>
                  <a:chExt cx="263770" cy="592763"/>
                </a:xfrm>
              </p:grpSpPr>
              <p:sp>
                <p:nvSpPr>
                  <p:cNvPr id="72" name="Rectangle 71"/>
                  <p:cNvSpPr/>
                  <p:nvPr/>
                </p:nvSpPr>
                <p:spPr>
                  <a:xfrm>
                    <a:off x="1266092" y="2206488"/>
                    <a:ext cx="263770" cy="59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73" name="Rectangle 72"/>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nvGrpSpPr>
                <p:cNvPr id="69" name="Group 68"/>
                <p:cNvGrpSpPr/>
                <p:nvPr/>
              </p:nvGrpSpPr>
              <p:grpSpPr>
                <a:xfrm rot="10800000">
                  <a:off x="3115937" y="2738410"/>
                  <a:ext cx="263770" cy="592763"/>
                  <a:chOff x="1266092" y="2206488"/>
                  <a:chExt cx="263770" cy="592763"/>
                </a:xfrm>
              </p:grpSpPr>
              <p:sp>
                <p:nvSpPr>
                  <p:cNvPr id="70" name="Round Same Side Corner Rectangle 72"/>
                  <p:cNvSpPr/>
                  <p:nvPr/>
                </p:nvSpPr>
                <p:spPr>
                  <a:xfrm>
                    <a:off x="1266092" y="2206488"/>
                    <a:ext cx="263770" cy="592763"/>
                  </a:xfrm>
                  <a:custGeom>
                    <a:avLst/>
                    <a:gdLst>
                      <a:gd name="connsiteX0" fmla="*/ 43963 w 263770"/>
                      <a:gd name="connsiteY0" fmla="*/ 0 h 592763"/>
                      <a:gd name="connsiteX1" fmla="*/ 219807 w 263770"/>
                      <a:gd name="connsiteY1" fmla="*/ 0 h 592763"/>
                      <a:gd name="connsiteX2" fmla="*/ 263770 w 263770"/>
                      <a:gd name="connsiteY2" fmla="*/ 43963 h 592763"/>
                      <a:gd name="connsiteX3" fmla="*/ 263770 w 263770"/>
                      <a:gd name="connsiteY3" fmla="*/ 592763 h 592763"/>
                      <a:gd name="connsiteX4" fmla="*/ 263770 w 263770"/>
                      <a:gd name="connsiteY4" fmla="*/ 592763 h 592763"/>
                      <a:gd name="connsiteX5" fmla="*/ 0 w 263770"/>
                      <a:gd name="connsiteY5" fmla="*/ 592763 h 592763"/>
                      <a:gd name="connsiteX6" fmla="*/ 0 w 263770"/>
                      <a:gd name="connsiteY6" fmla="*/ 592763 h 592763"/>
                      <a:gd name="connsiteX7" fmla="*/ 0 w 263770"/>
                      <a:gd name="connsiteY7" fmla="*/ 43963 h 592763"/>
                      <a:gd name="connsiteX8" fmla="*/ 43963 w 263770"/>
                      <a:gd name="connsiteY8" fmla="*/ 0 h 592763"/>
                      <a:gd name="connsiteX0" fmla="*/ 43963 w 263770"/>
                      <a:gd name="connsiteY0" fmla="*/ 0 h 592763"/>
                      <a:gd name="connsiteX1" fmla="*/ 219807 w 263770"/>
                      <a:gd name="connsiteY1" fmla="*/ 0 h 592763"/>
                      <a:gd name="connsiteX2" fmla="*/ 263770 w 263770"/>
                      <a:gd name="connsiteY2" fmla="*/ 43963 h 592763"/>
                      <a:gd name="connsiteX3" fmla="*/ 263770 w 263770"/>
                      <a:gd name="connsiteY3" fmla="*/ 592763 h 592763"/>
                      <a:gd name="connsiteX4" fmla="*/ 263770 w 263770"/>
                      <a:gd name="connsiteY4" fmla="*/ 592763 h 592763"/>
                      <a:gd name="connsiteX5" fmla="*/ 0 w 263770"/>
                      <a:gd name="connsiteY5" fmla="*/ 592763 h 592763"/>
                      <a:gd name="connsiteX6" fmla="*/ 0 w 263770"/>
                      <a:gd name="connsiteY6" fmla="*/ 592763 h 592763"/>
                      <a:gd name="connsiteX7" fmla="*/ 43963 w 263770"/>
                      <a:gd name="connsiteY7" fmla="*/ 0 h 592763"/>
                      <a:gd name="connsiteX0" fmla="*/ 1100 w 263770"/>
                      <a:gd name="connsiteY0" fmla="*/ 0 h 592763"/>
                      <a:gd name="connsiteX1" fmla="*/ 219807 w 263770"/>
                      <a:gd name="connsiteY1" fmla="*/ 0 h 592763"/>
                      <a:gd name="connsiteX2" fmla="*/ 263770 w 263770"/>
                      <a:gd name="connsiteY2" fmla="*/ 43963 h 592763"/>
                      <a:gd name="connsiteX3" fmla="*/ 263770 w 263770"/>
                      <a:gd name="connsiteY3" fmla="*/ 592763 h 592763"/>
                      <a:gd name="connsiteX4" fmla="*/ 263770 w 263770"/>
                      <a:gd name="connsiteY4" fmla="*/ 592763 h 592763"/>
                      <a:gd name="connsiteX5" fmla="*/ 0 w 263770"/>
                      <a:gd name="connsiteY5" fmla="*/ 592763 h 592763"/>
                      <a:gd name="connsiteX6" fmla="*/ 0 w 263770"/>
                      <a:gd name="connsiteY6" fmla="*/ 592763 h 592763"/>
                      <a:gd name="connsiteX7" fmla="*/ 1100 w 263770"/>
                      <a:gd name="connsiteY7" fmla="*/ 0 h 59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70" h="592763">
                        <a:moveTo>
                          <a:pt x="1100" y="0"/>
                        </a:moveTo>
                        <a:lnTo>
                          <a:pt x="219807" y="0"/>
                        </a:lnTo>
                        <a:cubicBezTo>
                          <a:pt x="244087" y="0"/>
                          <a:pt x="263770" y="19683"/>
                          <a:pt x="263770" y="43963"/>
                        </a:cubicBezTo>
                        <a:lnTo>
                          <a:pt x="263770" y="592763"/>
                        </a:lnTo>
                        <a:lnTo>
                          <a:pt x="263770" y="592763"/>
                        </a:lnTo>
                        <a:lnTo>
                          <a:pt x="0" y="592763"/>
                        </a:lnTo>
                        <a:lnTo>
                          <a:pt x="0" y="592763"/>
                        </a:lnTo>
                        <a:cubicBezTo>
                          <a:pt x="367" y="395175"/>
                          <a:pt x="733" y="197588"/>
                          <a:pt x="110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71" name="Rectangle 70"/>
                  <p:cNvSpPr/>
                  <p:nvPr/>
                </p:nvSpPr>
                <p:spPr>
                  <a:xfrm>
                    <a:off x="1356070" y="2314517"/>
                    <a:ext cx="83814" cy="126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grpSp>
      </p:grpSp>
      <p:grpSp>
        <p:nvGrpSpPr>
          <p:cNvPr id="93" name="Group 92"/>
          <p:cNvGrpSpPr/>
          <p:nvPr/>
        </p:nvGrpSpPr>
        <p:grpSpPr>
          <a:xfrm>
            <a:off x="695361" y="2633166"/>
            <a:ext cx="2570548" cy="461665"/>
            <a:chOff x="-323036" y="1397473"/>
            <a:chExt cx="2570548" cy="461665"/>
          </a:xfrm>
        </p:grpSpPr>
        <p:sp>
          <p:nvSpPr>
            <p:cNvPr id="94" name="TextBox 93"/>
            <p:cNvSpPr txBox="1"/>
            <p:nvPr/>
          </p:nvSpPr>
          <p:spPr>
            <a:xfrm>
              <a:off x="-323036" y="1397473"/>
              <a:ext cx="1297406" cy="461665"/>
            </a:xfrm>
            <a:prstGeom prst="rect">
              <a:avLst/>
            </a:prstGeom>
            <a:noFill/>
          </p:spPr>
          <p:txBody>
            <a:bodyPr wrap="none" rtlCol="0">
              <a:spAutoFit/>
            </a:bodyPr>
            <a:lstStyle/>
            <a:p>
              <a:pPr algn="r" defTabSz="430213">
                <a:spcAft>
                  <a:spcPts val="400"/>
                </a:spcAft>
                <a:buSzPct val="100000"/>
              </a:pPr>
              <a:r>
                <a:rPr lang="en-US" sz="2400" dirty="0" smtClean="0">
                  <a:solidFill>
                    <a:srgbClr val="FFFFFF"/>
                  </a:solidFill>
                  <a:latin typeface="Segoe UI Light"/>
                  <a:cs typeface="HP Simplified" pitchFamily="34" charset="0"/>
                </a:rPr>
                <a:t>Software</a:t>
              </a:r>
            </a:p>
          </p:txBody>
        </p:sp>
        <p:grpSp>
          <p:nvGrpSpPr>
            <p:cNvPr id="95" name="Group 94"/>
            <p:cNvGrpSpPr/>
            <p:nvPr/>
          </p:nvGrpSpPr>
          <p:grpSpPr>
            <a:xfrm>
              <a:off x="1139067" y="1397473"/>
              <a:ext cx="1108445" cy="376580"/>
              <a:chOff x="1073334" y="1195366"/>
              <a:chExt cx="1247442" cy="423802"/>
            </a:xfrm>
          </p:grpSpPr>
          <p:pic>
            <p:nvPicPr>
              <p:cNvPr id="96" name="Picture 11" descr="C:\Users\KMiracle\Pictures\Icons and Badges\Enterprise_Icons\Software\Software_RGB\Software_RGB_blue_NT.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334" y="1195366"/>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1" descr="C:\Users\KMiracle\Pictures\Icons and Badges\Enterprise_Icons\Software\Software_RGB\Software_RGB_blue_NT.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468" y="1277616"/>
                <a:ext cx="320040" cy="320040"/>
              </a:xfrm>
              <a:prstGeom prst="rect">
                <a:avLst/>
              </a:prstGeom>
              <a:noFill/>
            </p:spPr>
          </p:pic>
          <p:pic>
            <p:nvPicPr>
              <p:cNvPr id="98" name="Picture 11" descr="C:\Users\KMiracle\Pictures\Icons and Badges\Enterprise_Icons\Software\Software_RGB\Software_RGB_blue_NT.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99" y="1195366"/>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1" descr="C:\Users\KMiracle\Pictures\Icons and Badges\Enterprise_Icons\Software\Software_RGB\Software_RGB_blue_NT.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736" y="1299128"/>
                <a:ext cx="320040" cy="320040"/>
              </a:xfrm>
              <a:prstGeom prst="rect">
                <a:avLst/>
              </a:prstGeom>
              <a:noFill/>
            </p:spPr>
          </p:pic>
        </p:grpSp>
      </p:grpSp>
      <p:grpSp>
        <p:nvGrpSpPr>
          <p:cNvPr id="100" name="Group 99"/>
          <p:cNvGrpSpPr/>
          <p:nvPr/>
        </p:nvGrpSpPr>
        <p:grpSpPr>
          <a:xfrm>
            <a:off x="701451" y="2201118"/>
            <a:ext cx="2599185" cy="461665"/>
            <a:chOff x="-350823" y="1020750"/>
            <a:chExt cx="2599185" cy="461665"/>
          </a:xfrm>
        </p:grpSpPr>
        <p:sp>
          <p:nvSpPr>
            <p:cNvPr id="148" name="TextBox 147"/>
            <p:cNvSpPr txBox="1"/>
            <p:nvPr/>
          </p:nvSpPr>
          <p:spPr>
            <a:xfrm>
              <a:off x="-350823" y="1020750"/>
              <a:ext cx="1268296" cy="461665"/>
            </a:xfrm>
            <a:prstGeom prst="rect">
              <a:avLst/>
            </a:prstGeom>
            <a:noFill/>
          </p:spPr>
          <p:txBody>
            <a:bodyPr wrap="none" rtlCol="0">
              <a:spAutoFit/>
            </a:bodyPr>
            <a:lstStyle/>
            <a:p>
              <a:pPr algn="r" defTabSz="430213">
                <a:spcAft>
                  <a:spcPts val="400"/>
                </a:spcAft>
                <a:buSzPct val="100000"/>
              </a:pPr>
              <a:r>
                <a:rPr lang="en-US" sz="2400" dirty="0" smtClean="0">
                  <a:solidFill>
                    <a:srgbClr val="FFFFFF"/>
                  </a:solidFill>
                  <a:latin typeface="Segoe UI Light"/>
                  <a:cs typeface="HP Simplified" pitchFamily="34" charset="0"/>
                </a:rPr>
                <a:t>Network</a:t>
              </a:r>
            </a:p>
          </p:txBody>
        </p:sp>
        <p:grpSp>
          <p:nvGrpSpPr>
            <p:cNvPr id="149" name="Group 148"/>
            <p:cNvGrpSpPr/>
            <p:nvPr/>
          </p:nvGrpSpPr>
          <p:grpSpPr>
            <a:xfrm>
              <a:off x="1136116" y="1092758"/>
              <a:ext cx="1112246" cy="260421"/>
              <a:chOff x="5282253" y="804887"/>
              <a:chExt cx="1552724" cy="293077"/>
            </a:xfrm>
          </p:grpSpPr>
          <p:sp>
            <p:nvSpPr>
              <p:cNvPr id="150" name="Rounded Rectangle 149"/>
              <p:cNvSpPr/>
              <p:nvPr/>
            </p:nvSpPr>
            <p:spPr>
              <a:xfrm>
                <a:off x="5282253" y="804887"/>
                <a:ext cx="1552724" cy="29307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nvGrpSpPr>
              <p:cNvPr id="151" name="Group 150"/>
              <p:cNvGrpSpPr/>
              <p:nvPr/>
            </p:nvGrpSpPr>
            <p:grpSpPr>
              <a:xfrm>
                <a:off x="6126407" y="858404"/>
                <a:ext cx="577944" cy="175992"/>
                <a:chOff x="5773615" y="3217986"/>
                <a:chExt cx="1146856" cy="349234"/>
              </a:xfrm>
            </p:grpSpPr>
            <p:cxnSp>
              <p:nvCxnSpPr>
                <p:cNvPr id="153" name="Straight Connector 152"/>
                <p:cNvCxnSpPr/>
                <p:nvPr/>
              </p:nvCxnSpPr>
              <p:spPr>
                <a:xfrm>
                  <a:off x="5773615" y="3405554"/>
                  <a:ext cx="1146856" cy="0"/>
                </a:xfrm>
                <a:prstGeom prst="line">
                  <a:avLst/>
                </a:prstGeom>
                <a:ln w="38100" cap="rnd" cmpd="sng">
                  <a:solidFill>
                    <a:schemeClr val="bg1"/>
                  </a:soli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6058615" y="3217986"/>
                  <a:ext cx="0" cy="161666"/>
                </a:xfrm>
                <a:prstGeom prst="line">
                  <a:avLst/>
                </a:prstGeom>
                <a:ln w="38100" cap="rnd" cmpd="sng">
                  <a:solidFill>
                    <a:schemeClr val="bg1"/>
                  </a:soli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6597876" y="3217986"/>
                  <a:ext cx="0" cy="161666"/>
                </a:xfrm>
                <a:prstGeom prst="line">
                  <a:avLst/>
                </a:prstGeom>
                <a:ln w="38100" cap="rnd" cmpd="sng">
                  <a:solidFill>
                    <a:schemeClr val="bg1"/>
                  </a:soli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6328245" y="3405554"/>
                  <a:ext cx="0" cy="161666"/>
                </a:xfrm>
                <a:prstGeom prst="line">
                  <a:avLst/>
                </a:prstGeom>
                <a:ln w="38100" cap="rnd" cmpd="sng">
                  <a:solidFill>
                    <a:schemeClr val="bg1"/>
                  </a:solidFill>
                  <a:headEnd type="oval" w="sm" len="sm"/>
                </a:ln>
                <a:effectLst/>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5389444" y="915265"/>
                <a:ext cx="87046"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grpSp>
      <p:grpSp>
        <p:nvGrpSpPr>
          <p:cNvPr id="157" name="Group 156"/>
          <p:cNvGrpSpPr/>
          <p:nvPr/>
        </p:nvGrpSpPr>
        <p:grpSpPr>
          <a:xfrm>
            <a:off x="831168" y="4577382"/>
            <a:ext cx="2490660" cy="866767"/>
            <a:chOff x="-242297" y="3264111"/>
            <a:chExt cx="2490660" cy="866767"/>
          </a:xfrm>
        </p:grpSpPr>
        <p:grpSp>
          <p:nvGrpSpPr>
            <p:cNvPr id="158" name="Group 157"/>
            <p:cNvGrpSpPr/>
            <p:nvPr/>
          </p:nvGrpSpPr>
          <p:grpSpPr>
            <a:xfrm>
              <a:off x="1136116" y="3264111"/>
              <a:ext cx="1112247" cy="866767"/>
              <a:chOff x="3116248" y="3549650"/>
              <a:chExt cx="1552725" cy="975458"/>
            </a:xfrm>
          </p:grpSpPr>
          <p:sp>
            <p:nvSpPr>
              <p:cNvPr id="160" name="Round Same Side Corner Rectangle 159"/>
              <p:cNvSpPr/>
              <p:nvPr/>
            </p:nvSpPr>
            <p:spPr>
              <a:xfrm rot="10800000">
                <a:off x="3116249" y="4232031"/>
                <a:ext cx="1552724" cy="293077"/>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161" name="Oval 160"/>
              <p:cNvSpPr/>
              <p:nvPr/>
            </p:nvSpPr>
            <p:spPr>
              <a:xfrm>
                <a:off x="3192046" y="4335047"/>
                <a:ext cx="87046"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162" name="Round Single Corner Rectangle 161"/>
              <p:cNvSpPr/>
              <p:nvPr/>
            </p:nvSpPr>
            <p:spPr>
              <a:xfrm>
                <a:off x="3116248" y="3549650"/>
                <a:ext cx="1552724" cy="293077"/>
              </a:xfrm>
              <a:prstGeom prst="round1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163" name="Rectangle 162"/>
              <p:cNvSpPr/>
              <p:nvPr/>
            </p:nvSpPr>
            <p:spPr>
              <a:xfrm>
                <a:off x="3116248" y="3890840"/>
                <a:ext cx="1552724" cy="2930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164" name="Oval 163"/>
              <p:cNvSpPr/>
              <p:nvPr/>
            </p:nvSpPr>
            <p:spPr>
              <a:xfrm>
                <a:off x="3192046" y="3993855"/>
                <a:ext cx="87046"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sp>
            <p:nvSpPr>
              <p:cNvPr id="165" name="Oval 164"/>
              <p:cNvSpPr/>
              <p:nvPr/>
            </p:nvSpPr>
            <p:spPr>
              <a:xfrm>
                <a:off x="3192046" y="3652665"/>
                <a:ext cx="87046"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latin typeface="Segoe UI Light"/>
                </a:endParaRPr>
              </a:p>
            </p:txBody>
          </p:sp>
        </p:grpSp>
        <p:sp>
          <p:nvSpPr>
            <p:cNvPr id="159" name="TextBox 158"/>
            <p:cNvSpPr txBox="1"/>
            <p:nvPr/>
          </p:nvSpPr>
          <p:spPr>
            <a:xfrm>
              <a:off x="-242297" y="3271210"/>
              <a:ext cx="1183337" cy="461665"/>
            </a:xfrm>
            <a:prstGeom prst="rect">
              <a:avLst/>
            </a:prstGeom>
            <a:noFill/>
          </p:spPr>
          <p:txBody>
            <a:bodyPr wrap="none" rtlCol="0">
              <a:spAutoFit/>
            </a:bodyPr>
            <a:lstStyle/>
            <a:p>
              <a:pPr algn="r" defTabSz="430213">
                <a:spcAft>
                  <a:spcPts val="400"/>
                </a:spcAft>
                <a:buSzPct val="100000"/>
              </a:pPr>
              <a:r>
                <a:rPr lang="en-US" sz="2400" dirty="0" smtClean="0">
                  <a:solidFill>
                    <a:srgbClr val="FFFFFF"/>
                  </a:solidFill>
                  <a:latin typeface="Segoe UI Light"/>
                  <a:cs typeface="HP Simplified" pitchFamily="34" charset="0"/>
                </a:rPr>
                <a:t>Storage</a:t>
              </a:r>
            </a:p>
          </p:txBody>
        </p:sp>
      </p:grpSp>
      <p:sp>
        <p:nvSpPr>
          <p:cNvPr id="166" name="TextBox 165"/>
          <p:cNvSpPr txBox="1"/>
          <p:nvPr/>
        </p:nvSpPr>
        <p:spPr>
          <a:xfrm>
            <a:off x="1249685" y="5833456"/>
            <a:ext cx="3383170" cy="461665"/>
          </a:xfrm>
          <a:prstGeom prst="rect">
            <a:avLst/>
          </a:prstGeom>
          <a:noFill/>
        </p:spPr>
        <p:txBody>
          <a:bodyPr wrap="none" rtlCol="0">
            <a:spAutoFit/>
          </a:bodyPr>
          <a:lstStyle/>
          <a:p>
            <a:pPr defTabSz="430213">
              <a:spcAft>
                <a:spcPts val="400"/>
              </a:spcAft>
              <a:buSzPct val="100000"/>
            </a:pPr>
            <a:r>
              <a:rPr lang="en-US" sz="2400" dirty="0" smtClean="0">
                <a:solidFill>
                  <a:srgbClr val="FFFFFF"/>
                </a:solidFill>
                <a:latin typeface="Segoe UI Light"/>
                <a:cs typeface="HP Simplified" pitchFamily="34" charset="0"/>
              </a:rPr>
              <a:t>Converged Infrastructure</a:t>
            </a:r>
          </a:p>
        </p:txBody>
      </p:sp>
      <p:grpSp>
        <p:nvGrpSpPr>
          <p:cNvPr id="167" name="Group 166"/>
          <p:cNvGrpSpPr/>
          <p:nvPr/>
        </p:nvGrpSpPr>
        <p:grpSpPr>
          <a:xfrm>
            <a:off x="3514246" y="2404670"/>
            <a:ext cx="3280055" cy="3013143"/>
            <a:chOff x="2032128" y="1051456"/>
            <a:chExt cx="3064031" cy="3013143"/>
          </a:xfrm>
          <a:solidFill>
            <a:schemeClr val="accent3"/>
          </a:solidFill>
        </p:grpSpPr>
        <p:sp>
          <p:nvSpPr>
            <p:cNvPr id="168" name="Bent Arrow 3"/>
            <p:cNvSpPr/>
            <p:nvPr/>
          </p:nvSpPr>
          <p:spPr>
            <a:xfrm>
              <a:off x="2032128" y="1051456"/>
              <a:ext cx="3064031" cy="3013143"/>
            </a:xfrm>
            <a:custGeom>
              <a:avLst/>
              <a:gdLst>
                <a:gd name="connsiteX0" fmla="*/ 0 w 2851394"/>
                <a:gd name="connsiteY0" fmla="*/ 0 h 2702169"/>
                <a:gd name="connsiteX1" fmla="*/ 2932 w 2851394"/>
                <a:gd name="connsiteY1" fmla="*/ 0 h 2702169"/>
                <a:gd name="connsiteX2" fmla="*/ 1589760 w 2851394"/>
                <a:gd name="connsiteY2" fmla="*/ 1112227 h 2702169"/>
                <a:gd name="connsiteX3" fmla="*/ 1589952 w 2851394"/>
                <a:gd name="connsiteY3" fmla="*/ 1112217 h 2702169"/>
                <a:gd name="connsiteX4" fmla="*/ 2373679 w 2851394"/>
                <a:gd name="connsiteY4" fmla="*/ 1112217 h 2702169"/>
                <a:gd name="connsiteX5" fmla="*/ 2373679 w 2851394"/>
                <a:gd name="connsiteY5" fmla="*/ 791326 h 2702169"/>
                <a:gd name="connsiteX6" fmla="*/ 2373679 w 2851394"/>
                <a:gd name="connsiteY6" fmla="*/ 791307 h 2702169"/>
                <a:gd name="connsiteX7" fmla="*/ 2851394 w 2851394"/>
                <a:gd name="connsiteY7" fmla="*/ 1351075 h 2702169"/>
                <a:gd name="connsiteX8" fmla="*/ 2851386 w 2851394"/>
                <a:gd name="connsiteY8" fmla="*/ 1351085 h 2702169"/>
                <a:gd name="connsiteX9" fmla="*/ 2851394 w 2851394"/>
                <a:gd name="connsiteY9" fmla="*/ 1351094 h 2702169"/>
                <a:gd name="connsiteX10" fmla="*/ 2373679 w 2851394"/>
                <a:gd name="connsiteY10" fmla="*/ 1910862 h 2702169"/>
                <a:gd name="connsiteX11" fmla="*/ 2373679 w 2851394"/>
                <a:gd name="connsiteY11" fmla="*/ 1910843 h 2702169"/>
                <a:gd name="connsiteX12" fmla="*/ 2173747 w 2851394"/>
                <a:gd name="connsiteY12" fmla="*/ 1589952 h 2702169"/>
                <a:gd name="connsiteX13" fmla="*/ 1589952 w 2851394"/>
                <a:gd name="connsiteY13" fmla="*/ 1589952 h 2702169"/>
                <a:gd name="connsiteX14" fmla="*/ 1589760 w 2851394"/>
                <a:gd name="connsiteY14" fmla="*/ 1589942 h 2702169"/>
                <a:gd name="connsiteX15" fmla="*/ 2932 w 2851394"/>
                <a:gd name="connsiteY15" fmla="*/ 2702169 h 2702169"/>
                <a:gd name="connsiteX16" fmla="*/ 0 w 2851394"/>
                <a:gd name="connsiteY16" fmla="*/ 2702169 h 2702169"/>
                <a:gd name="connsiteX17" fmla="*/ 754774 w 2851394"/>
                <a:gd name="connsiteY17" fmla="*/ 1351085 h 2702169"/>
                <a:gd name="connsiteX18" fmla="*/ 0 w 2851394"/>
                <a:gd name="connsiteY18" fmla="*/ 0 h 2702169"/>
                <a:gd name="connsiteX0" fmla="*/ 0 w 2851394"/>
                <a:gd name="connsiteY0" fmla="*/ 0 h 2702169"/>
                <a:gd name="connsiteX1" fmla="*/ 2932 w 2851394"/>
                <a:gd name="connsiteY1" fmla="*/ 0 h 2702169"/>
                <a:gd name="connsiteX2" fmla="*/ 1589760 w 2851394"/>
                <a:gd name="connsiteY2" fmla="*/ 1112227 h 2702169"/>
                <a:gd name="connsiteX3" fmla="*/ 1589952 w 2851394"/>
                <a:gd name="connsiteY3" fmla="*/ 1112217 h 2702169"/>
                <a:gd name="connsiteX4" fmla="*/ 2373679 w 2851394"/>
                <a:gd name="connsiteY4" fmla="*/ 1112217 h 2702169"/>
                <a:gd name="connsiteX5" fmla="*/ 2373679 w 2851394"/>
                <a:gd name="connsiteY5" fmla="*/ 791326 h 2702169"/>
                <a:gd name="connsiteX6" fmla="*/ 2373679 w 2851394"/>
                <a:gd name="connsiteY6" fmla="*/ 791307 h 2702169"/>
                <a:gd name="connsiteX7" fmla="*/ 2851394 w 2851394"/>
                <a:gd name="connsiteY7" fmla="*/ 1351075 h 2702169"/>
                <a:gd name="connsiteX8" fmla="*/ 2851386 w 2851394"/>
                <a:gd name="connsiteY8" fmla="*/ 1351085 h 2702169"/>
                <a:gd name="connsiteX9" fmla="*/ 2851394 w 2851394"/>
                <a:gd name="connsiteY9" fmla="*/ 1351094 h 2702169"/>
                <a:gd name="connsiteX10" fmla="*/ 2373679 w 2851394"/>
                <a:gd name="connsiteY10" fmla="*/ 1910862 h 2702169"/>
                <a:gd name="connsiteX11" fmla="*/ 2163994 w 2851394"/>
                <a:gd name="connsiteY11" fmla="*/ 1905382 h 2702169"/>
                <a:gd name="connsiteX12" fmla="*/ 2173747 w 2851394"/>
                <a:gd name="connsiteY12" fmla="*/ 1589952 h 2702169"/>
                <a:gd name="connsiteX13" fmla="*/ 1589952 w 2851394"/>
                <a:gd name="connsiteY13" fmla="*/ 1589952 h 2702169"/>
                <a:gd name="connsiteX14" fmla="*/ 1589760 w 2851394"/>
                <a:gd name="connsiteY14" fmla="*/ 1589942 h 2702169"/>
                <a:gd name="connsiteX15" fmla="*/ 2932 w 2851394"/>
                <a:gd name="connsiteY15" fmla="*/ 2702169 h 2702169"/>
                <a:gd name="connsiteX16" fmla="*/ 0 w 2851394"/>
                <a:gd name="connsiteY16" fmla="*/ 2702169 h 2702169"/>
                <a:gd name="connsiteX17" fmla="*/ 754774 w 2851394"/>
                <a:gd name="connsiteY17" fmla="*/ 1351085 h 2702169"/>
                <a:gd name="connsiteX18" fmla="*/ 0 w 2851394"/>
                <a:gd name="connsiteY18" fmla="*/ 0 h 2702169"/>
                <a:gd name="connsiteX0" fmla="*/ 0 w 2851394"/>
                <a:gd name="connsiteY0" fmla="*/ 0 h 2702169"/>
                <a:gd name="connsiteX1" fmla="*/ 2932 w 2851394"/>
                <a:gd name="connsiteY1" fmla="*/ 0 h 2702169"/>
                <a:gd name="connsiteX2" fmla="*/ 1589760 w 2851394"/>
                <a:gd name="connsiteY2" fmla="*/ 1112227 h 2702169"/>
                <a:gd name="connsiteX3" fmla="*/ 1589952 w 2851394"/>
                <a:gd name="connsiteY3" fmla="*/ 1112217 h 2702169"/>
                <a:gd name="connsiteX4" fmla="*/ 2373679 w 2851394"/>
                <a:gd name="connsiteY4" fmla="*/ 1112217 h 2702169"/>
                <a:gd name="connsiteX5" fmla="*/ 2373679 w 2851394"/>
                <a:gd name="connsiteY5" fmla="*/ 791326 h 2702169"/>
                <a:gd name="connsiteX6" fmla="*/ 2373679 w 2851394"/>
                <a:gd name="connsiteY6" fmla="*/ 791307 h 2702169"/>
                <a:gd name="connsiteX7" fmla="*/ 2851394 w 2851394"/>
                <a:gd name="connsiteY7" fmla="*/ 1351075 h 2702169"/>
                <a:gd name="connsiteX8" fmla="*/ 2851386 w 2851394"/>
                <a:gd name="connsiteY8" fmla="*/ 1351085 h 2702169"/>
                <a:gd name="connsiteX9" fmla="*/ 2851394 w 2851394"/>
                <a:gd name="connsiteY9" fmla="*/ 1351094 h 2702169"/>
                <a:gd name="connsiteX10" fmla="*/ 2163994 w 2851394"/>
                <a:gd name="connsiteY10" fmla="*/ 1905382 h 2702169"/>
                <a:gd name="connsiteX11" fmla="*/ 2173747 w 2851394"/>
                <a:gd name="connsiteY11" fmla="*/ 1589952 h 2702169"/>
                <a:gd name="connsiteX12" fmla="*/ 1589952 w 2851394"/>
                <a:gd name="connsiteY12" fmla="*/ 1589952 h 2702169"/>
                <a:gd name="connsiteX13" fmla="*/ 1589760 w 2851394"/>
                <a:gd name="connsiteY13" fmla="*/ 1589942 h 2702169"/>
                <a:gd name="connsiteX14" fmla="*/ 2932 w 2851394"/>
                <a:gd name="connsiteY14" fmla="*/ 2702169 h 2702169"/>
                <a:gd name="connsiteX15" fmla="*/ 0 w 2851394"/>
                <a:gd name="connsiteY15" fmla="*/ 2702169 h 2702169"/>
                <a:gd name="connsiteX16" fmla="*/ 754774 w 2851394"/>
                <a:gd name="connsiteY16" fmla="*/ 1351085 h 2702169"/>
                <a:gd name="connsiteX17" fmla="*/ 0 w 2851394"/>
                <a:gd name="connsiteY17" fmla="*/ 0 h 2702169"/>
                <a:gd name="connsiteX0" fmla="*/ 0 w 2851394"/>
                <a:gd name="connsiteY0" fmla="*/ 0 h 2702169"/>
                <a:gd name="connsiteX1" fmla="*/ 2932 w 2851394"/>
                <a:gd name="connsiteY1" fmla="*/ 0 h 2702169"/>
                <a:gd name="connsiteX2" fmla="*/ 1589760 w 2851394"/>
                <a:gd name="connsiteY2" fmla="*/ 1112227 h 2702169"/>
                <a:gd name="connsiteX3" fmla="*/ 1589952 w 2851394"/>
                <a:gd name="connsiteY3" fmla="*/ 1112217 h 2702169"/>
                <a:gd name="connsiteX4" fmla="*/ 2178623 w 2851394"/>
                <a:gd name="connsiteY4" fmla="*/ 1112217 h 2702169"/>
                <a:gd name="connsiteX5" fmla="*/ 2373679 w 2851394"/>
                <a:gd name="connsiteY5" fmla="*/ 791326 h 2702169"/>
                <a:gd name="connsiteX6" fmla="*/ 2373679 w 2851394"/>
                <a:gd name="connsiteY6" fmla="*/ 791307 h 2702169"/>
                <a:gd name="connsiteX7" fmla="*/ 2851394 w 2851394"/>
                <a:gd name="connsiteY7" fmla="*/ 1351075 h 2702169"/>
                <a:gd name="connsiteX8" fmla="*/ 2851386 w 2851394"/>
                <a:gd name="connsiteY8" fmla="*/ 1351085 h 2702169"/>
                <a:gd name="connsiteX9" fmla="*/ 2851394 w 2851394"/>
                <a:gd name="connsiteY9" fmla="*/ 1351094 h 2702169"/>
                <a:gd name="connsiteX10" fmla="*/ 2163994 w 2851394"/>
                <a:gd name="connsiteY10" fmla="*/ 1905382 h 2702169"/>
                <a:gd name="connsiteX11" fmla="*/ 2173747 w 2851394"/>
                <a:gd name="connsiteY11" fmla="*/ 1589952 h 2702169"/>
                <a:gd name="connsiteX12" fmla="*/ 1589952 w 2851394"/>
                <a:gd name="connsiteY12" fmla="*/ 1589952 h 2702169"/>
                <a:gd name="connsiteX13" fmla="*/ 1589760 w 2851394"/>
                <a:gd name="connsiteY13" fmla="*/ 1589942 h 2702169"/>
                <a:gd name="connsiteX14" fmla="*/ 2932 w 2851394"/>
                <a:gd name="connsiteY14" fmla="*/ 2702169 h 2702169"/>
                <a:gd name="connsiteX15" fmla="*/ 0 w 2851394"/>
                <a:gd name="connsiteY15" fmla="*/ 2702169 h 2702169"/>
                <a:gd name="connsiteX16" fmla="*/ 754774 w 2851394"/>
                <a:gd name="connsiteY16" fmla="*/ 1351085 h 2702169"/>
                <a:gd name="connsiteX17" fmla="*/ 0 w 2851394"/>
                <a:gd name="connsiteY17" fmla="*/ 0 h 2702169"/>
                <a:gd name="connsiteX0" fmla="*/ 0 w 2851394"/>
                <a:gd name="connsiteY0" fmla="*/ 0 h 2702169"/>
                <a:gd name="connsiteX1" fmla="*/ 2932 w 2851394"/>
                <a:gd name="connsiteY1" fmla="*/ 0 h 2702169"/>
                <a:gd name="connsiteX2" fmla="*/ 1589760 w 2851394"/>
                <a:gd name="connsiteY2" fmla="*/ 1112227 h 2702169"/>
                <a:gd name="connsiteX3" fmla="*/ 1589952 w 2851394"/>
                <a:gd name="connsiteY3" fmla="*/ 1112217 h 2702169"/>
                <a:gd name="connsiteX4" fmla="*/ 2178623 w 2851394"/>
                <a:gd name="connsiteY4" fmla="*/ 1112217 h 2702169"/>
                <a:gd name="connsiteX5" fmla="*/ 2373679 w 2851394"/>
                <a:gd name="connsiteY5" fmla="*/ 791326 h 2702169"/>
                <a:gd name="connsiteX6" fmla="*/ 2173747 w 2851394"/>
                <a:gd name="connsiteY6" fmla="*/ 785848 h 2702169"/>
                <a:gd name="connsiteX7" fmla="*/ 2851394 w 2851394"/>
                <a:gd name="connsiteY7" fmla="*/ 1351075 h 2702169"/>
                <a:gd name="connsiteX8" fmla="*/ 2851386 w 2851394"/>
                <a:gd name="connsiteY8" fmla="*/ 1351085 h 2702169"/>
                <a:gd name="connsiteX9" fmla="*/ 2851394 w 2851394"/>
                <a:gd name="connsiteY9" fmla="*/ 1351094 h 2702169"/>
                <a:gd name="connsiteX10" fmla="*/ 2163994 w 2851394"/>
                <a:gd name="connsiteY10" fmla="*/ 1905382 h 2702169"/>
                <a:gd name="connsiteX11" fmla="*/ 2173747 w 2851394"/>
                <a:gd name="connsiteY11" fmla="*/ 1589952 h 2702169"/>
                <a:gd name="connsiteX12" fmla="*/ 1589952 w 2851394"/>
                <a:gd name="connsiteY12" fmla="*/ 1589952 h 2702169"/>
                <a:gd name="connsiteX13" fmla="*/ 1589760 w 2851394"/>
                <a:gd name="connsiteY13" fmla="*/ 1589942 h 2702169"/>
                <a:gd name="connsiteX14" fmla="*/ 2932 w 2851394"/>
                <a:gd name="connsiteY14" fmla="*/ 2702169 h 2702169"/>
                <a:gd name="connsiteX15" fmla="*/ 0 w 2851394"/>
                <a:gd name="connsiteY15" fmla="*/ 2702169 h 2702169"/>
                <a:gd name="connsiteX16" fmla="*/ 754774 w 2851394"/>
                <a:gd name="connsiteY16" fmla="*/ 1351085 h 2702169"/>
                <a:gd name="connsiteX17" fmla="*/ 0 w 2851394"/>
                <a:gd name="connsiteY17" fmla="*/ 0 h 2702169"/>
                <a:gd name="connsiteX0" fmla="*/ 0 w 2851394"/>
                <a:gd name="connsiteY0" fmla="*/ 0 h 2702169"/>
                <a:gd name="connsiteX1" fmla="*/ 2932 w 2851394"/>
                <a:gd name="connsiteY1" fmla="*/ 0 h 2702169"/>
                <a:gd name="connsiteX2" fmla="*/ 1589760 w 2851394"/>
                <a:gd name="connsiteY2" fmla="*/ 1112227 h 2702169"/>
                <a:gd name="connsiteX3" fmla="*/ 1589952 w 2851394"/>
                <a:gd name="connsiteY3" fmla="*/ 1112217 h 2702169"/>
                <a:gd name="connsiteX4" fmla="*/ 2178623 w 2851394"/>
                <a:gd name="connsiteY4" fmla="*/ 1112217 h 2702169"/>
                <a:gd name="connsiteX5" fmla="*/ 2173747 w 2851394"/>
                <a:gd name="connsiteY5" fmla="*/ 785848 h 2702169"/>
                <a:gd name="connsiteX6" fmla="*/ 2851394 w 2851394"/>
                <a:gd name="connsiteY6" fmla="*/ 1351075 h 2702169"/>
                <a:gd name="connsiteX7" fmla="*/ 2851386 w 2851394"/>
                <a:gd name="connsiteY7" fmla="*/ 1351085 h 2702169"/>
                <a:gd name="connsiteX8" fmla="*/ 2851394 w 2851394"/>
                <a:gd name="connsiteY8" fmla="*/ 1351094 h 2702169"/>
                <a:gd name="connsiteX9" fmla="*/ 2163994 w 2851394"/>
                <a:gd name="connsiteY9" fmla="*/ 1905382 h 2702169"/>
                <a:gd name="connsiteX10" fmla="*/ 2173747 w 2851394"/>
                <a:gd name="connsiteY10" fmla="*/ 1589952 h 2702169"/>
                <a:gd name="connsiteX11" fmla="*/ 1589952 w 2851394"/>
                <a:gd name="connsiteY11" fmla="*/ 1589952 h 2702169"/>
                <a:gd name="connsiteX12" fmla="*/ 1589760 w 2851394"/>
                <a:gd name="connsiteY12" fmla="*/ 1589942 h 2702169"/>
                <a:gd name="connsiteX13" fmla="*/ 2932 w 2851394"/>
                <a:gd name="connsiteY13" fmla="*/ 2702169 h 2702169"/>
                <a:gd name="connsiteX14" fmla="*/ 0 w 2851394"/>
                <a:gd name="connsiteY14" fmla="*/ 2702169 h 2702169"/>
                <a:gd name="connsiteX15" fmla="*/ 754774 w 2851394"/>
                <a:gd name="connsiteY15" fmla="*/ 1351085 h 2702169"/>
                <a:gd name="connsiteX16" fmla="*/ 0 w 2851394"/>
                <a:gd name="connsiteY16" fmla="*/ 0 h 2702169"/>
                <a:gd name="connsiteX0" fmla="*/ 0 w 2851394"/>
                <a:gd name="connsiteY0" fmla="*/ 0 h 2702169"/>
                <a:gd name="connsiteX1" fmla="*/ 2932 w 2851394"/>
                <a:gd name="connsiteY1" fmla="*/ 0 h 2702169"/>
                <a:gd name="connsiteX2" fmla="*/ 1589760 w 2851394"/>
                <a:gd name="connsiteY2" fmla="*/ 1112227 h 2702169"/>
                <a:gd name="connsiteX3" fmla="*/ 1589952 w 2851394"/>
                <a:gd name="connsiteY3" fmla="*/ 1112217 h 2702169"/>
                <a:gd name="connsiteX4" fmla="*/ 2178623 w 2851394"/>
                <a:gd name="connsiteY4" fmla="*/ 1112217 h 2702169"/>
                <a:gd name="connsiteX5" fmla="*/ 2173747 w 2851394"/>
                <a:gd name="connsiteY5" fmla="*/ 785848 h 2702169"/>
                <a:gd name="connsiteX6" fmla="*/ 2851394 w 2851394"/>
                <a:gd name="connsiteY6" fmla="*/ 1351075 h 2702169"/>
                <a:gd name="connsiteX7" fmla="*/ 2851386 w 2851394"/>
                <a:gd name="connsiteY7" fmla="*/ 1351085 h 2702169"/>
                <a:gd name="connsiteX8" fmla="*/ 2549058 w 2851394"/>
                <a:gd name="connsiteY8" fmla="*/ 1389314 h 2702169"/>
                <a:gd name="connsiteX9" fmla="*/ 2163994 w 2851394"/>
                <a:gd name="connsiteY9" fmla="*/ 1905382 h 2702169"/>
                <a:gd name="connsiteX10" fmla="*/ 2173747 w 2851394"/>
                <a:gd name="connsiteY10" fmla="*/ 1589952 h 2702169"/>
                <a:gd name="connsiteX11" fmla="*/ 1589952 w 2851394"/>
                <a:gd name="connsiteY11" fmla="*/ 1589952 h 2702169"/>
                <a:gd name="connsiteX12" fmla="*/ 1589760 w 2851394"/>
                <a:gd name="connsiteY12" fmla="*/ 1589942 h 2702169"/>
                <a:gd name="connsiteX13" fmla="*/ 2932 w 2851394"/>
                <a:gd name="connsiteY13" fmla="*/ 2702169 h 2702169"/>
                <a:gd name="connsiteX14" fmla="*/ 0 w 2851394"/>
                <a:gd name="connsiteY14" fmla="*/ 2702169 h 2702169"/>
                <a:gd name="connsiteX15" fmla="*/ 754774 w 2851394"/>
                <a:gd name="connsiteY15" fmla="*/ 1351085 h 2702169"/>
                <a:gd name="connsiteX16" fmla="*/ 0 w 2851394"/>
                <a:gd name="connsiteY16" fmla="*/ 0 h 2702169"/>
                <a:gd name="connsiteX0" fmla="*/ 0 w 2861278"/>
                <a:gd name="connsiteY0" fmla="*/ 0 h 2702169"/>
                <a:gd name="connsiteX1" fmla="*/ 2932 w 2861278"/>
                <a:gd name="connsiteY1" fmla="*/ 0 h 2702169"/>
                <a:gd name="connsiteX2" fmla="*/ 1589760 w 2861278"/>
                <a:gd name="connsiteY2" fmla="*/ 1112227 h 2702169"/>
                <a:gd name="connsiteX3" fmla="*/ 1589952 w 2861278"/>
                <a:gd name="connsiteY3" fmla="*/ 1112217 h 2702169"/>
                <a:gd name="connsiteX4" fmla="*/ 2178623 w 2861278"/>
                <a:gd name="connsiteY4" fmla="*/ 1112217 h 2702169"/>
                <a:gd name="connsiteX5" fmla="*/ 2173747 w 2861278"/>
                <a:gd name="connsiteY5" fmla="*/ 785848 h 2702169"/>
                <a:gd name="connsiteX6" fmla="*/ 2851394 w 2861278"/>
                <a:gd name="connsiteY6" fmla="*/ 1351075 h 2702169"/>
                <a:gd name="connsiteX7" fmla="*/ 2549058 w 2861278"/>
                <a:gd name="connsiteY7" fmla="*/ 1389314 h 2702169"/>
                <a:gd name="connsiteX8" fmla="*/ 2163994 w 2861278"/>
                <a:gd name="connsiteY8" fmla="*/ 1905382 h 2702169"/>
                <a:gd name="connsiteX9" fmla="*/ 2173747 w 2861278"/>
                <a:gd name="connsiteY9" fmla="*/ 1589952 h 2702169"/>
                <a:gd name="connsiteX10" fmla="*/ 1589952 w 2861278"/>
                <a:gd name="connsiteY10" fmla="*/ 1589952 h 2702169"/>
                <a:gd name="connsiteX11" fmla="*/ 1589760 w 2861278"/>
                <a:gd name="connsiteY11" fmla="*/ 1589942 h 2702169"/>
                <a:gd name="connsiteX12" fmla="*/ 2932 w 2861278"/>
                <a:gd name="connsiteY12" fmla="*/ 2702169 h 2702169"/>
                <a:gd name="connsiteX13" fmla="*/ 0 w 2861278"/>
                <a:gd name="connsiteY13" fmla="*/ 2702169 h 2702169"/>
                <a:gd name="connsiteX14" fmla="*/ 754774 w 2861278"/>
                <a:gd name="connsiteY14" fmla="*/ 1351085 h 2702169"/>
                <a:gd name="connsiteX15" fmla="*/ 0 w 2861278"/>
                <a:gd name="connsiteY15" fmla="*/ 0 h 2702169"/>
                <a:gd name="connsiteX0" fmla="*/ 0 w 2549058"/>
                <a:gd name="connsiteY0" fmla="*/ 0 h 2702169"/>
                <a:gd name="connsiteX1" fmla="*/ 2932 w 2549058"/>
                <a:gd name="connsiteY1" fmla="*/ 0 h 2702169"/>
                <a:gd name="connsiteX2" fmla="*/ 1589760 w 2549058"/>
                <a:gd name="connsiteY2" fmla="*/ 1112227 h 2702169"/>
                <a:gd name="connsiteX3" fmla="*/ 1589952 w 2549058"/>
                <a:gd name="connsiteY3" fmla="*/ 1112217 h 2702169"/>
                <a:gd name="connsiteX4" fmla="*/ 2178623 w 2549058"/>
                <a:gd name="connsiteY4" fmla="*/ 1112217 h 2702169"/>
                <a:gd name="connsiteX5" fmla="*/ 2173747 w 2549058"/>
                <a:gd name="connsiteY5" fmla="*/ 785848 h 2702169"/>
                <a:gd name="connsiteX6" fmla="*/ 2549058 w 2549058"/>
                <a:gd name="connsiteY6" fmla="*/ 1389314 h 2702169"/>
                <a:gd name="connsiteX7" fmla="*/ 2163994 w 2549058"/>
                <a:gd name="connsiteY7" fmla="*/ 1905382 h 2702169"/>
                <a:gd name="connsiteX8" fmla="*/ 2173747 w 2549058"/>
                <a:gd name="connsiteY8" fmla="*/ 1589952 h 2702169"/>
                <a:gd name="connsiteX9" fmla="*/ 1589952 w 2549058"/>
                <a:gd name="connsiteY9" fmla="*/ 1589952 h 2702169"/>
                <a:gd name="connsiteX10" fmla="*/ 1589760 w 2549058"/>
                <a:gd name="connsiteY10" fmla="*/ 1589942 h 2702169"/>
                <a:gd name="connsiteX11" fmla="*/ 2932 w 2549058"/>
                <a:gd name="connsiteY11" fmla="*/ 2702169 h 2702169"/>
                <a:gd name="connsiteX12" fmla="*/ 0 w 2549058"/>
                <a:gd name="connsiteY12" fmla="*/ 2702169 h 2702169"/>
                <a:gd name="connsiteX13" fmla="*/ 754774 w 2549058"/>
                <a:gd name="connsiteY13" fmla="*/ 1351085 h 2702169"/>
                <a:gd name="connsiteX14" fmla="*/ 0 w 2549058"/>
                <a:gd name="connsiteY14" fmla="*/ 0 h 270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9058" h="2702169">
                  <a:moveTo>
                    <a:pt x="0" y="0"/>
                  </a:moveTo>
                  <a:lnTo>
                    <a:pt x="2932" y="0"/>
                  </a:lnTo>
                  <a:cubicBezTo>
                    <a:pt x="2932" y="614207"/>
                    <a:pt x="975478" y="1112132"/>
                    <a:pt x="1589760" y="1112227"/>
                  </a:cubicBezTo>
                  <a:cubicBezTo>
                    <a:pt x="1589824" y="1112217"/>
                    <a:pt x="1589888" y="1112217"/>
                    <a:pt x="1589952" y="1112217"/>
                  </a:cubicBezTo>
                  <a:lnTo>
                    <a:pt x="2178623" y="1112217"/>
                  </a:lnTo>
                  <a:cubicBezTo>
                    <a:pt x="2176998" y="1003427"/>
                    <a:pt x="2175372" y="894638"/>
                    <a:pt x="2173747" y="785848"/>
                  </a:cubicBezTo>
                  <a:lnTo>
                    <a:pt x="2549058" y="1389314"/>
                  </a:lnTo>
                  <a:lnTo>
                    <a:pt x="2163994" y="1905382"/>
                  </a:lnTo>
                  <a:lnTo>
                    <a:pt x="2173747" y="1589952"/>
                  </a:lnTo>
                  <a:lnTo>
                    <a:pt x="1589952" y="1589952"/>
                  </a:lnTo>
                  <a:cubicBezTo>
                    <a:pt x="1589888" y="1589952"/>
                    <a:pt x="1589824" y="1589952"/>
                    <a:pt x="1589760" y="1589942"/>
                  </a:cubicBezTo>
                  <a:cubicBezTo>
                    <a:pt x="975478" y="1590037"/>
                    <a:pt x="2932" y="2087962"/>
                    <a:pt x="2932" y="2702169"/>
                  </a:cubicBezTo>
                  <a:lnTo>
                    <a:pt x="0" y="2702169"/>
                  </a:lnTo>
                  <a:cubicBezTo>
                    <a:pt x="0" y="2130812"/>
                    <a:pt x="301375" y="1629844"/>
                    <a:pt x="754774" y="1351085"/>
                  </a:cubicBezTo>
                  <a:cubicBezTo>
                    <a:pt x="301375" y="1072325"/>
                    <a:pt x="0" y="571357"/>
                    <a:pt x="0" y="0"/>
                  </a:cubicBezTo>
                  <a:close/>
                </a:path>
              </a:pathLst>
            </a:custGeom>
            <a:grpFill/>
            <a:ln w="12700" cap="sq">
              <a:solidFill>
                <a:schemeClr val="accent4"/>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169" name="Oval 168"/>
            <p:cNvSpPr/>
            <p:nvPr/>
          </p:nvSpPr>
          <p:spPr>
            <a:xfrm>
              <a:off x="3442699" y="2063009"/>
              <a:ext cx="1086948" cy="108694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170" name="TextBox 169"/>
            <p:cNvSpPr txBox="1"/>
            <p:nvPr/>
          </p:nvSpPr>
          <p:spPr>
            <a:xfrm>
              <a:off x="3088846" y="3185259"/>
              <a:ext cx="1719281" cy="830997"/>
            </a:xfrm>
            <a:prstGeom prst="rect">
              <a:avLst/>
            </a:prstGeom>
            <a:noFill/>
          </p:spPr>
          <p:txBody>
            <a:bodyPr wrap="square" rtlCol="0">
              <a:spAutoFit/>
            </a:bodyPr>
            <a:lstStyle/>
            <a:p>
              <a:pPr algn="ctr" defTabSz="430213">
                <a:spcAft>
                  <a:spcPts val="400"/>
                </a:spcAft>
                <a:buSzPct val="100000"/>
              </a:pPr>
              <a:r>
                <a:rPr lang="en-US" sz="2400" dirty="0" smtClean="0">
                  <a:solidFill>
                    <a:srgbClr val="FFFFFF"/>
                  </a:solidFill>
                  <a:cs typeface="HP Simplified" pitchFamily="34" charset="0"/>
                </a:rPr>
                <a:t>Converged System</a:t>
              </a:r>
            </a:p>
          </p:txBody>
        </p:sp>
      </p:grpSp>
      <p:pic>
        <p:nvPicPr>
          <p:cNvPr id="172" name="Picture 20" descr="C:\Users\KMiracle\Pictures\Icons and Badges\Enterprise_Icons\Technology_services\Technology_services_RGB\Technology_services_RGB_blue_NT.png"/>
          <p:cNvPicPr>
            <a:picLocks noChangeAspect="1" noChangeArrowheads="1"/>
          </p:cNvPicPr>
          <p:nvPr/>
        </p:nvPicPr>
        <p:blipFill rotWithShape="1">
          <a:blip r:embed="rId4">
            <a:extLst>
              <a:ext uri="{28A0092B-C50C-407E-A947-70E740481C1C}">
                <a14:useLocalDpi xmlns:a14="http://schemas.microsoft.com/office/drawing/2010/main" val="0"/>
              </a:ext>
            </a:extLst>
          </a:blip>
          <a:srcRect l="39784" b="46647"/>
          <a:stretch/>
        </p:blipFill>
        <p:spPr bwMode="auto">
          <a:xfrm flipH="1">
            <a:off x="6391879" y="3749143"/>
            <a:ext cx="186398" cy="180167"/>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35"/>
          <p:cNvSpPr/>
          <p:nvPr/>
        </p:nvSpPr>
        <p:spPr>
          <a:xfrm flipH="1">
            <a:off x="6083946" y="3886289"/>
            <a:ext cx="494331" cy="331053"/>
          </a:xfrm>
          <a:custGeom>
            <a:avLst/>
            <a:gdLst/>
            <a:ahLst/>
            <a:cxnLst/>
            <a:rect l="l" t="t" r="r" b="b"/>
            <a:pathLst>
              <a:path w="1107684" h="599308">
                <a:moveTo>
                  <a:pt x="373805" y="84169"/>
                </a:moveTo>
                <a:cubicBezTo>
                  <a:pt x="373805" y="84169"/>
                  <a:pt x="373805" y="84169"/>
                  <a:pt x="373805" y="84169"/>
                </a:cubicBezTo>
                <a:lnTo>
                  <a:pt x="373805" y="84170"/>
                </a:lnTo>
                <a:close/>
                <a:moveTo>
                  <a:pt x="1" y="16610"/>
                </a:moveTo>
                <a:lnTo>
                  <a:pt x="1" y="16610"/>
                </a:lnTo>
                <a:lnTo>
                  <a:pt x="0" y="16611"/>
                </a:lnTo>
                <a:close/>
                <a:moveTo>
                  <a:pt x="40101" y="0"/>
                </a:moveTo>
                <a:cubicBezTo>
                  <a:pt x="54614" y="0"/>
                  <a:pt x="69128" y="5537"/>
                  <a:pt x="80202" y="16611"/>
                </a:cubicBezTo>
                <a:lnTo>
                  <a:pt x="315544" y="251953"/>
                </a:lnTo>
                <a:lnTo>
                  <a:pt x="760714" y="252337"/>
                </a:lnTo>
                <a:lnTo>
                  <a:pt x="649257" y="140881"/>
                </a:lnTo>
                <a:lnTo>
                  <a:pt x="430516" y="140880"/>
                </a:lnTo>
                <a:cubicBezTo>
                  <a:pt x="399195" y="140880"/>
                  <a:pt x="373805" y="115490"/>
                  <a:pt x="373805" y="84169"/>
                </a:cubicBezTo>
                <a:cubicBezTo>
                  <a:pt x="373805" y="52849"/>
                  <a:pt x="399195" y="27459"/>
                  <a:pt x="430516" y="27459"/>
                </a:cubicBezTo>
                <a:lnTo>
                  <a:pt x="774721" y="27459"/>
                </a:lnTo>
                <a:cubicBezTo>
                  <a:pt x="789963" y="27459"/>
                  <a:pt x="803800" y="33472"/>
                  <a:pt x="813843" y="43409"/>
                </a:cubicBezTo>
                <a:lnTo>
                  <a:pt x="814065" y="43317"/>
                </a:lnTo>
                <a:lnTo>
                  <a:pt x="814786" y="44045"/>
                </a:lnTo>
                <a:cubicBezTo>
                  <a:pt x="814813" y="44060"/>
                  <a:pt x="814833" y="44080"/>
                  <a:pt x="814848" y="44107"/>
                </a:cubicBezTo>
                <a:lnTo>
                  <a:pt x="1106552" y="338808"/>
                </a:lnTo>
                <a:lnTo>
                  <a:pt x="1107684" y="599308"/>
                </a:lnTo>
                <a:lnTo>
                  <a:pt x="942412" y="434036"/>
                </a:lnTo>
                <a:lnTo>
                  <a:pt x="358832" y="434036"/>
                </a:lnTo>
                <a:lnTo>
                  <a:pt x="358008" y="431993"/>
                </a:lnTo>
                <a:cubicBezTo>
                  <a:pt x="343769" y="431942"/>
                  <a:pt x="329595" y="426407"/>
                  <a:pt x="318732" y="415543"/>
                </a:cubicBezTo>
                <a:lnTo>
                  <a:pt x="1" y="96811"/>
                </a:lnTo>
                <a:cubicBezTo>
                  <a:pt x="-22146" y="74664"/>
                  <a:pt x="-22146" y="38757"/>
                  <a:pt x="1" y="16610"/>
                </a:cubicBezTo>
                <a:cubicBezTo>
                  <a:pt x="11074" y="5537"/>
                  <a:pt x="25587" y="0"/>
                  <a:pt x="40101" y="0"/>
                </a:cubicBezTo>
                <a:close/>
              </a:path>
            </a:pathLst>
          </a:custGeom>
          <a:solidFill>
            <a:schemeClr val="accent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174" name="TextBox 173"/>
          <p:cNvSpPr txBox="1"/>
          <p:nvPr/>
        </p:nvSpPr>
        <p:spPr>
          <a:xfrm>
            <a:off x="5211808" y="2921198"/>
            <a:ext cx="1078437" cy="406265"/>
          </a:xfrm>
          <a:prstGeom prst="rect">
            <a:avLst/>
          </a:prstGeom>
          <a:noFill/>
          <a:ln>
            <a:noFill/>
          </a:ln>
        </p:spPr>
        <p:txBody>
          <a:bodyPr wrap="none" lIns="18288" tIns="18288" rIns="18288" bIns="18288" rtlCol="0">
            <a:spAutoFit/>
          </a:bodyPr>
          <a:lstStyle/>
          <a:p>
            <a:pPr defTabSz="430213">
              <a:spcAft>
                <a:spcPts val="400"/>
              </a:spcAft>
              <a:buSzPct val="100000"/>
            </a:pPr>
            <a:r>
              <a:rPr lang="en-US" sz="2400" dirty="0" smtClean="0">
                <a:solidFill>
                  <a:srgbClr val="FFFFFF"/>
                </a:solidFill>
                <a:latin typeface="Segoe UI Light"/>
                <a:cs typeface="HP Simplified" pitchFamily="34" charset="0"/>
              </a:rPr>
              <a:t>Services</a:t>
            </a:r>
          </a:p>
        </p:txBody>
      </p:sp>
      <p:grpSp>
        <p:nvGrpSpPr>
          <p:cNvPr id="175" name="Group 174"/>
          <p:cNvGrpSpPr/>
          <p:nvPr/>
        </p:nvGrpSpPr>
        <p:grpSpPr>
          <a:xfrm>
            <a:off x="3691984" y="2264006"/>
            <a:ext cx="7888631" cy="3641725"/>
            <a:chOff x="1655762" y="863600"/>
            <a:chExt cx="7888631" cy="3641725"/>
          </a:xfrm>
        </p:grpSpPr>
        <p:grpSp>
          <p:nvGrpSpPr>
            <p:cNvPr id="176" name="Group 175"/>
            <p:cNvGrpSpPr/>
            <p:nvPr/>
          </p:nvGrpSpPr>
          <p:grpSpPr>
            <a:xfrm>
              <a:off x="4611915" y="908808"/>
              <a:ext cx="4932478" cy="3454757"/>
              <a:chOff x="5441340" y="944202"/>
              <a:chExt cx="4932478" cy="3454757"/>
            </a:xfrm>
          </p:grpSpPr>
          <p:grpSp>
            <p:nvGrpSpPr>
              <p:cNvPr id="178" name="Group 177"/>
              <p:cNvGrpSpPr/>
              <p:nvPr/>
            </p:nvGrpSpPr>
            <p:grpSpPr>
              <a:xfrm>
                <a:off x="5441340" y="944202"/>
                <a:ext cx="4240100" cy="851188"/>
                <a:chOff x="5910263" y="852441"/>
                <a:chExt cx="4240100" cy="851188"/>
              </a:xfrm>
            </p:grpSpPr>
            <p:pic>
              <p:nvPicPr>
                <p:cNvPr id="185" name="Picture 17" descr="C:\Users\KMiracle\Pictures\Icons and Badges\Enterprise_Icons\Cloud_system\Cloud_system_RGB\Cloud_system_RGB_blue_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63" y="852441"/>
                  <a:ext cx="1091741" cy="8511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6" name="TextBox 185"/>
                <p:cNvSpPr txBox="1"/>
                <p:nvPr/>
              </p:nvSpPr>
              <p:spPr>
                <a:xfrm>
                  <a:off x="7129984" y="1104385"/>
                  <a:ext cx="3020379" cy="461665"/>
                </a:xfrm>
                <a:prstGeom prst="rect">
                  <a:avLst/>
                </a:prstGeom>
                <a:noFill/>
                <a:ln>
                  <a:noFill/>
                </a:ln>
              </p:spPr>
              <p:txBody>
                <a:bodyPr wrap="none" rtlCol="0">
                  <a:spAutoFit/>
                </a:bodyPr>
                <a:lstStyle/>
                <a:p>
                  <a:pPr defTabSz="430213">
                    <a:spcAft>
                      <a:spcPts val="400"/>
                    </a:spcAft>
                    <a:buSzPct val="100000"/>
                  </a:pPr>
                  <a:r>
                    <a:rPr lang="en-US" sz="2400" dirty="0" smtClean="0">
                      <a:solidFill>
                        <a:srgbClr val="FFFFFF"/>
                      </a:solidFill>
                      <a:latin typeface="Segoe UI Light"/>
                      <a:cs typeface="HP Simplified" pitchFamily="34" charset="0"/>
                    </a:rPr>
                    <a:t>Private Cloud Systems</a:t>
                  </a:r>
                </a:p>
              </p:txBody>
            </p:sp>
          </p:grpSp>
          <p:grpSp>
            <p:nvGrpSpPr>
              <p:cNvPr id="179" name="Group 178"/>
              <p:cNvGrpSpPr/>
              <p:nvPr/>
            </p:nvGrpSpPr>
            <p:grpSpPr>
              <a:xfrm>
                <a:off x="6296353" y="1999427"/>
                <a:ext cx="4077465" cy="1067950"/>
                <a:chOff x="6837772" y="1814933"/>
                <a:chExt cx="4077465" cy="1067950"/>
              </a:xfrm>
            </p:grpSpPr>
            <p:pic>
              <p:nvPicPr>
                <p:cNvPr id="183" name="Picture 18" descr="C:\Users\KMiracle\Pictures\Icons and Badges\Enterprise_Icons\Virtual_system\Virtual_system_RGB\Virtual_system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772" y="1814933"/>
                  <a:ext cx="1081167" cy="10679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4" name="TextBox 183"/>
                <p:cNvSpPr txBox="1"/>
                <p:nvPr/>
              </p:nvSpPr>
              <p:spPr>
                <a:xfrm>
                  <a:off x="7929420" y="2307796"/>
                  <a:ext cx="2985817" cy="461665"/>
                </a:xfrm>
                <a:prstGeom prst="rect">
                  <a:avLst/>
                </a:prstGeom>
                <a:noFill/>
                <a:ln>
                  <a:noFill/>
                </a:ln>
              </p:spPr>
              <p:txBody>
                <a:bodyPr wrap="none" rtlCol="0">
                  <a:spAutoFit/>
                </a:bodyPr>
                <a:lstStyle/>
                <a:p>
                  <a:pPr defTabSz="430213">
                    <a:spcAft>
                      <a:spcPts val="400"/>
                    </a:spcAft>
                    <a:buSzPct val="100000"/>
                  </a:pPr>
                  <a:r>
                    <a:rPr lang="en-US" sz="2400" dirty="0" smtClean="0">
                      <a:solidFill>
                        <a:srgbClr val="FFFFFF"/>
                      </a:solidFill>
                      <a:latin typeface="Segoe UI Light"/>
                      <a:cs typeface="HP Simplified" pitchFamily="34" charset="0"/>
                    </a:rPr>
                    <a:t>Virtualization Systems</a:t>
                  </a:r>
                </a:p>
              </p:txBody>
            </p:sp>
          </p:grpSp>
          <p:grpSp>
            <p:nvGrpSpPr>
              <p:cNvPr id="180" name="Group 179"/>
              <p:cNvGrpSpPr/>
              <p:nvPr/>
            </p:nvGrpSpPr>
            <p:grpSpPr>
              <a:xfrm>
                <a:off x="5441340" y="3304574"/>
                <a:ext cx="3611722" cy="1094385"/>
                <a:chOff x="6840415" y="3347519"/>
                <a:chExt cx="3611722" cy="1094385"/>
              </a:xfrm>
            </p:grpSpPr>
            <p:pic>
              <p:nvPicPr>
                <p:cNvPr id="181" name="Picture 19" descr="C:\Users\KMiracle\Pictures\Icons and Badges\Enterprise_Icons\Big_data\Big_data_RGB\Big_data_RGB_blue_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0415" y="3347519"/>
                  <a:ext cx="1078524" cy="109438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2" name="TextBox 181"/>
                <p:cNvSpPr txBox="1"/>
                <p:nvPr/>
              </p:nvSpPr>
              <p:spPr>
                <a:xfrm>
                  <a:off x="8060136" y="3903387"/>
                  <a:ext cx="2392001" cy="461665"/>
                </a:xfrm>
                <a:prstGeom prst="rect">
                  <a:avLst/>
                </a:prstGeom>
                <a:noFill/>
                <a:ln>
                  <a:noFill/>
                </a:ln>
              </p:spPr>
              <p:txBody>
                <a:bodyPr wrap="none" rtlCol="0">
                  <a:spAutoFit/>
                </a:bodyPr>
                <a:lstStyle/>
                <a:p>
                  <a:pPr defTabSz="430213">
                    <a:spcAft>
                      <a:spcPts val="400"/>
                    </a:spcAft>
                    <a:buSzPct val="100000"/>
                  </a:pPr>
                  <a:r>
                    <a:rPr lang="en-US" sz="2400" dirty="0" smtClean="0">
                      <a:solidFill>
                        <a:srgbClr val="FFFFFF"/>
                      </a:solidFill>
                      <a:latin typeface="Segoe UI Light"/>
                      <a:cs typeface="HP Simplified" pitchFamily="34" charset="0"/>
                    </a:rPr>
                    <a:t>Big Data Systems</a:t>
                  </a:r>
                </a:p>
              </p:txBody>
            </p:sp>
          </p:grpSp>
        </p:grpSp>
        <p:sp>
          <p:nvSpPr>
            <p:cNvPr id="177" name="Rectangle 176"/>
            <p:cNvSpPr/>
            <p:nvPr/>
          </p:nvSpPr>
          <p:spPr>
            <a:xfrm>
              <a:off x="1655762" y="863600"/>
              <a:ext cx="2913063" cy="36417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grpSp>
      <p:pic>
        <p:nvPicPr>
          <p:cNvPr id="187" name="Picture 21" descr="C:\Users\KMiracle\Pictures\Icons and Badges\Enterprise_Icons\HP_Converged_Infrastructure\HP_Converged_Infrastructure_RGB\HP_Converged_Infrastructure_RGB_blue_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6109" y="3497262"/>
            <a:ext cx="984347" cy="868680"/>
          </a:xfrm>
          <a:prstGeom prst="rect">
            <a:avLst/>
          </a:prstGeom>
          <a:noFill/>
        </p:spPr>
      </p:pic>
      <p:grpSp>
        <p:nvGrpSpPr>
          <p:cNvPr id="188" name="Group 187"/>
          <p:cNvGrpSpPr/>
          <p:nvPr/>
        </p:nvGrpSpPr>
        <p:grpSpPr>
          <a:xfrm>
            <a:off x="2113781" y="1337022"/>
            <a:ext cx="6923728" cy="707886"/>
            <a:chOff x="342163" y="839513"/>
            <a:chExt cx="6923728" cy="707886"/>
          </a:xfrm>
        </p:grpSpPr>
        <p:sp>
          <p:nvSpPr>
            <p:cNvPr id="189" name="TextBox 188"/>
            <p:cNvSpPr txBox="1"/>
            <p:nvPr/>
          </p:nvSpPr>
          <p:spPr>
            <a:xfrm>
              <a:off x="342163" y="839513"/>
              <a:ext cx="1235338" cy="707886"/>
            </a:xfrm>
            <a:prstGeom prst="rect">
              <a:avLst/>
            </a:prstGeom>
            <a:noFill/>
          </p:spPr>
          <p:txBody>
            <a:bodyPr wrap="none" rtlCol="0">
              <a:spAutoFit/>
            </a:bodyPr>
            <a:lstStyle/>
            <a:p>
              <a:pPr defTabSz="430213">
                <a:spcAft>
                  <a:spcPts val="400"/>
                </a:spcAft>
                <a:buSzPct val="100000"/>
              </a:pPr>
              <a:r>
                <a:rPr lang="en-US" sz="4000" dirty="0" smtClean="0">
                  <a:solidFill>
                    <a:srgbClr val="FFFFFF"/>
                  </a:solidFill>
                  <a:latin typeface="Segoe UI Light"/>
                  <a:cs typeface="HP Simplified" pitchFamily="34" charset="0"/>
                </a:rPr>
                <a:t>Parts</a:t>
              </a:r>
            </a:p>
          </p:txBody>
        </p:sp>
        <p:sp>
          <p:nvSpPr>
            <p:cNvPr id="190" name="TextBox 189"/>
            <p:cNvSpPr txBox="1"/>
            <p:nvPr/>
          </p:nvSpPr>
          <p:spPr>
            <a:xfrm>
              <a:off x="4764885" y="839513"/>
              <a:ext cx="2501006" cy="707886"/>
            </a:xfrm>
            <a:prstGeom prst="rect">
              <a:avLst/>
            </a:prstGeom>
            <a:noFill/>
          </p:spPr>
          <p:txBody>
            <a:bodyPr wrap="none" rtlCol="0">
              <a:spAutoFit/>
            </a:bodyPr>
            <a:lstStyle/>
            <a:p>
              <a:pPr defTabSz="430213">
                <a:spcAft>
                  <a:spcPts val="400"/>
                </a:spcAft>
                <a:buSzPct val="100000"/>
              </a:pPr>
              <a:r>
                <a:rPr lang="en-US" sz="4000" dirty="0" smtClean="0">
                  <a:solidFill>
                    <a:srgbClr val="FFFFFF"/>
                  </a:solidFill>
                  <a:latin typeface="Segoe UI Light"/>
                  <a:cs typeface="HP Simplified" pitchFamily="34" charset="0"/>
                </a:rPr>
                <a:t>Experience</a:t>
              </a:r>
            </a:p>
          </p:txBody>
        </p:sp>
        <p:cxnSp>
          <p:nvCxnSpPr>
            <p:cNvPr id="191" name="Straight Arrow Connector 190"/>
            <p:cNvCxnSpPr>
              <a:stCxn id="189" idx="3"/>
              <a:endCxn id="190" idx="1"/>
            </p:cNvCxnSpPr>
            <p:nvPr/>
          </p:nvCxnSpPr>
          <p:spPr>
            <a:xfrm>
              <a:off x="1577501" y="1193456"/>
              <a:ext cx="3187384" cy="0"/>
            </a:xfrm>
            <a:prstGeom prst="straightConnector1">
              <a:avLst/>
            </a:prstGeom>
            <a:ln w="12700" cmpd="sng">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a:t>What’s a Converged System</a:t>
            </a:r>
            <a:r>
              <a:rPr lang="en-US" dirty="0" smtClean="0"/>
              <a:t>?</a:t>
            </a:r>
            <a:endParaRPr lang="en-US" dirty="0"/>
          </a:p>
        </p:txBody>
      </p:sp>
    </p:spTree>
    <p:extLst>
      <p:ext uri="{BB962C8B-B14F-4D97-AF65-F5344CB8AC3E}">
        <p14:creationId xmlns:p14="http://schemas.microsoft.com/office/powerpoint/2010/main" val="683643625"/>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25183" y="3209230"/>
            <a:ext cx="9144000" cy="1415626"/>
          </a:xfrm>
          <a:prstGeom prst="rect">
            <a:avLst/>
          </a:prstGeom>
          <a:solidFill>
            <a:srgbClr val="F5F5F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20" name="Rectangle 19"/>
          <p:cNvSpPr/>
          <p:nvPr/>
        </p:nvSpPr>
        <p:spPr>
          <a:xfrm>
            <a:off x="1425183" y="4696864"/>
            <a:ext cx="9144000" cy="6633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27" name="Rectangle 26"/>
          <p:cNvSpPr/>
          <p:nvPr/>
        </p:nvSpPr>
        <p:spPr>
          <a:xfrm>
            <a:off x="1425183" y="2489150"/>
            <a:ext cx="9144000" cy="732907"/>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 name="TextBox 31"/>
          <p:cNvSpPr txBox="1"/>
          <p:nvPr/>
        </p:nvSpPr>
        <p:spPr>
          <a:xfrm>
            <a:off x="1690296" y="2667374"/>
            <a:ext cx="2509021" cy="1895904"/>
          </a:xfrm>
          <a:prstGeom prst="rect">
            <a:avLst/>
          </a:prstGeom>
          <a:noFill/>
        </p:spPr>
        <p:txBody>
          <a:bodyPr wrap="square" rtlCol="0" anchor="ctr">
            <a:spAutoFit/>
          </a:bodyPr>
          <a:lstStyle/>
          <a:p>
            <a:pPr defTabSz="457200">
              <a:spcAft>
                <a:spcPts val="200"/>
              </a:spcAft>
              <a:buSzPct val="100000"/>
            </a:pPr>
            <a:r>
              <a:rPr lang="en-US" sz="2800" b="1" dirty="0">
                <a:solidFill>
                  <a:srgbClr val="FFFFFF"/>
                </a:solidFill>
                <a:latin typeface="Segoe UI Light"/>
              </a:rPr>
              <a:t>Virtualization </a:t>
            </a:r>
          </a:p>
          <a:p>
            <a:pPr marL="117475" indent="-117475" defTabSz="457200">
              <a:spcBef>
                <a:spcPts val="200"/>
              </a:spcBef>
              <a:spcAft>
                <a:spcPts val="600"/>
              </a:spcAft>
              <a:buClr>
                <a:srgbClr val="505050"/>
              </a:buClr>
              <a:buSzPct val="100000"/>
              <a:buFont typeface="Arial" pitchFamily="34" charset="0"/>
              <a:buChar char="•"/>
            </a:pPr>
            <a:r>
              <a:rPr lang="en-US" dirty="0" smtClean="0">
                <a:solidFill>
                  <a:srgbClr val="505050"/>
                </a:solidFill>
              </a:rPr>
              <a:t>HP ConvergedSystem </a:t>
            </a:r>
            <a:br>
              <a:rPr lang="en-US" dirty="0" smtClean="0">
                <a:solidFill>
                  <a:srgbClr val="505050"/>
                </a:solidFill>
              </a:rPr>
            </a:br>
            <a:r>
              <a:rPr lang="en-US" dirty="0" smtClean="0">
                <a:solidFill>
                  <a:srgbClr val="505050"/>
                </a:solidFill>
              </a:rPr>
              <a:t>for Virtualization</a:t>
            </a:r>
            <a:endParaRPr lang="en-US" dirty="0">
              <a:solidFill>
                <a:srgbClr val="505050"/>
              </a:solidFill>
            </a:endParaRPr>
          </a:p>
          <a:p>
            <a:pPr marL="117475" indent="-117475" defTabSz="457200">
              <a:lnSpc>
                <a:spcPct val="120000"/>
              </a:lnSpc>
              <a:spcBef>
                <a:spcPts val="200"/>
              </a:spcBef>
              <a:spcAft>
                <a:spcPts val="200"/>
              </a:spcAft>
              <a:buClr>
                <a:srgbClr val="505050"/>
              </a:buClr>
              <a:buSzPct val="100000"/>
              <a:buFont typeface="Arial" pitchFamily="34" charset="0"/>
              <a:buChar char="•"/>
            </a:pPr>
            <a:r>
              <a:rPr lang="en-US" dirty="0" smtClean="0">
                <a:solidFill>
                  <a:srgbClr val="505050"/>
                </a:solidFill>
              </a:rPr>
              <a:t>HP ConvergedSystem </a:t>
            </a:r>
            <a:br>
              <a:rPr lang="en-US" dirty="0" smtClean="0">
                <a:solidFill>
                  <a:srgbClr val="505050"/>
                </a:solidFill>
              </a:rPr>
            </a:br>
            <a:r>
              <a:rPr lang="en-US" dirty="0" smtClean="0">
                <a:solidFill>
                  <a:srgbClr val="505050"/>
                </a:solidFill>
              </a:rPr>
              <a:t>for DB consolidation</a:t>
            </a:r>
            <a:endParaRPr lang="en-US" dirty="0">
              <a:solidFill>
                <a:srgbClr val="505050"/>
              </a:solidFill>
            </a:endParaRPr>
          </a:p>
        </p:txBody>
      </p:sp>
      <p:sp>
        <p:nvSpPr>
          <p:cNvPr id="33" name="TextBox 32"/>
          <p:cNvSpPr txBox="1"/>
          <p:nvPr/>
        </p:nvSpPr>
        <p:spPr>
          <a:xfrm>
            <a:off x="4523413" y="2654550"/>
            <a:ext cx="1982856" cy="1036181"/>
          </a:xfrm>
          <a:prstGeom prst="rect">
            <a:avLst/>
          </a:prstGeom>
          <a:noFill/>
        </p:spPr>
        <p:txBody>
          <a:bodyPr wrap="square" rtlCol="0" anchor="ctr">
            <a:spAutoFit/>
          </a:bodyPr>
          <a:lstStyle/>
          <a:p>
            <a:pPr defTabSz="457200">
              <a:spcAft>
                <a:spcPts val="200"/>
              </a:spcAft>
              <a:buSzPct val="100000"/>
            </a:pPr>
            <a:r>
              <a:rPr lang="en-US" sz="2800" b="1" dirty="0">
                <a:solidFill>
                  <a:srgbClr val="FFFFFF"/>
                </a:solidFill>
                <a:latin typeface="Segoe UI Light"/>
              </a:rPr>
              <a:t>Cloud</a:t>
            </a:r>
          </a:p>
          <a:p>
            <a:pPr marL="117475" indent="-117475" defTabSz="457200">
              <a:spcBef>
                <a:spcPts val="200"/>
              </a:spcBef>
              <a:buClr>
                <a:srgbClr val="505050"/>
              </a:buClr>
              <a:buSzPct val="100000"/>
              <a:buFont typeface="Arial" pitchFamily="34" charset="0"/>
              <a:buChar char="•"/>
            </a:pPr>
            <a:r>
              <a:rPr lang="en-US" dirty="0" smtClean="0">
                <a:solidFill>
                  <a:srgbClr val="505050"/>
                </a:solidFill>
              </a:rPr>
              <a:t>HP CloudSystem</a:t>
            </a:r>
            <a:r>
              <a:rPr lang="en-US" sz="1600" dirty="0" smtClean="0">
                <a:solidFill>
                  <a:srgbClr val="505050"/>
                </a:solidFill>
              </a:rPr>
              <a:t/>
            </a:r>
            <a:br>
              <a:rPr lang="en-US" sz="1600" dirty="0" smtClean="0">
                <a:solidFill>
                  <a:srgbClr val="505050"/>
                </a:solidFill>
              </a:rPr>
            </a:br>
            <a:endParaRPr lang="en-US" sz="1200" i="1" dirty="0">
              <a:solidFill>
                <a:srgbClr val="505050"/>
              </a:solidFill>
            </a:endParaRPr>
          </a:p>
        </p:txBody>
      </p:sp>
      <p:sp>
        <p:nvSpPr>
          <p:cNvPr id="34" name="TextBox 33"/>
          <p:cNvSpPr txBox="1"/>
          <p:nvPr/>
        </p:nvSpPr>
        <p:spPr>
          <a:xfrm>
            <a:off x="6850948" y="2667374"/>
            <a:ext cx="2535641" cy="1980029"/>
          </a:xfrm>
          <a:prstGeom prst="rect">
            <a:avLst/>
          </a:prstGeom>
          <a:noFill/>
        </p:spPr>
        <p:txBody>
          <a:bodyPr wrap="square" rtlCol="0" anchor="ctr">
            <a:spAutoFit/>
          </a:bodyPr>
          <a:lstStyle/>
          <a:p>
            <a:pPr marL="174625" indent="-174625" defTabSz="457200">
              <a:spcAft>
                <a:spcPts val="200"/>
              </a:spcAft>
              <a:buSzPct val="100000"/>
              <a:tabLst>
                <a:tab pos="174625" algn="l"/>
              </a:tabLst>
            </a:pPr>
            <a:r>
              <a:rPr lang="en-US" sz="2800" b="1" dirty="0">
                <a:solidFill>
                  <a:srgbClr val="FFFFFF"/>
                </a:solidFill>
                <a:latin typeface="Segoe UI Light"/>
              </a:rPr>
              <a:t>Big Data</a:t>
            </a:r>
          </a:p>
          <a:p>
            <a:pPr marL="117475" indent="-117475" defTabSz="457200">
              <a:spcBef>
                <a:spcPts val="200"/>
              </a:spcBef>
              <a:buClr>
                <a:srgbClr val="505050"/>
              </a:buClr>
              <a:buSzPct val="100000"/>
              <a:buFont typeface="Arial" pitchFamily="34" charset="0"/>
              <a:buChar char="•"/>
              <a:tabLst>
                <a:tab pos="174625" algn="l"/>
              </a:tabLst>
            </a:pPr>
            <a:r>
              <a:rPr lang="de-DE" dirty="0" smtClean="0">
                <a:solidFill>
                  <a:srgbClr val="505050"/>
                </a:solidFill>
              </a:rPr>
              <a:t>HP </a:t>
            </a:r>
            <a:r>
              <a:rPr lang="de-DE" dirty="0" err="1" smtClean="0">
                <a:solidFill>
                  <a:srgbClr val="505050"/>
                </a:solidFill>
              </a:rPr>
              <a:t>ConvergedSystem</a:t>
            </a:r>
            <a:endParaRPr lang="de-DE" dirty="0" smtClean="0">
              <a:solidFill>
                <a:srgbClr val="505050"/>
              </a:solidFill>
            </a:endParaRPr>
          </a:p>
          <a:p>
            <a:pPr defTabSz="457200">
              <a:spcBef>
                <a:spcPts val="200"/>
              </a:spcBef>
              <a:buClr>
                <a:srgbClr val="505050"/>
              </a:buClr>
              <a:buSzPct val="100000"/>
              <a:tabLst>
                <a:tab pos="174625" algn="l"/>
              </a:tabLst>
            </a:pPr>
            <a:r>
              <a:rPr lang="de-DE" dirty="0">
                <a:solidFill>
                  <a:srgbClr val="505050"/>
                </a:solidFill>
              </a:rPr>
              <a:t> </a:t>
            </a:r>
            <a:r>
              <a:rPr lang="de-DE" dirty="0" smtClean="0">
                <a:solidFill>
                  <a:srgbClr val="505050"/>
                </a:solidFill>
              </a:rPr>
              <a:t> </a:t>
            </a:r>
            <a:r>
              <a:rPr lang="de-DE" dirty="0" err="1" smtClean="0">
                <a:solidFill>
                  <a:srgbClr val="505050"/>
                </a:solidFill>
              </a:rPr>
              <a:t>for</a:t>
            </a:r>
            <a:r>
              <a:rPr lang="de-DE" dirty="0" smtClean="0">
                <a:solidFill>
                  <a:srgbClr val="505050"/>
                </a:solidFill>
              </a:rPr>
              <a:t> MS APS</a:t>
            </a:r>
            <a:endParaRPr lang="en-US" dirty="0" smtClean="0">
              <a:solidFill>
                <a:srgbClr val="505050"/>
              </a:solidFill>
            </a:endParaRPr>
          </a:p>
          <a:p>
            <a:pPr marL="117475" indent="-117475" defTabSz="457200">
              <a:spcBef>
                <a:spcPts val="200"/>
              </a:spcBef>
              <a:buClr>
                <a:srgbClr val="505050"/>
              </a:buClr>
              <a:buSzPct val="100000"/>
              <a:buFont typeface="Arial" pitchFamily="34" charset="0"/>
              <a:buChar char="•"/>
              <a:tabLst>
                <a:tab pos="174625" algn="l"/>
              </a:tabLst>
            </a:pPr>
            <a:r>
              <a:rPr lang="en-US" dirty="0" smtClean="0">
                <a:solidFill>
                  <a:srgbClr val="505050"/>
                </a:solidFill>
              </a:rPr>
              <a:t>HP ConvergedSystem </a:t>
            </a:r>
            <a:br>
              <a:rPr lang="en-US" dirty="0" smtClean="0">
                <a:solidFill>
                  <a:srgbClr val="505050"/>
                </a:solidFill>
              </a:rPr>
            </a:br>
            <a:r>
              <a:rPr lang="en-US" dirty="0" smtClean="0">
                <a:solidFill>
                  <a:srgbClr val="505050"/>
                </a:solidFill>
              </a:rPr>
              <a:t>for SAP HANA</a:t>
            </a:r>
          </a:p>
          <a:p>
            <a:pPr marL="117475" indent="-117475" defTabSz="457200">
              <a:spcAft>
                <a:spcPts val="200"/>
              </a:spcAft>
              <a:buSzPct val="100000"/>
              <a:buFont typeface="Arial" pitchFamily="34" charset="0"/>
              <a:buChar char="•"/>
              <a:tabLst>
                <a:tab pos="174625" algn="l"/>
              </a:tabLst>
            </a:pPr>
            <a:endParaRPr lang="en-US" sz="1600" dirty="0">
              <a:solidFill>
                <a:srgbClr val="505050"/>
              </a:solidFill>
            </a:endParaRPr>
          </a:p>
        </p:txBody>
      </p:sp>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7953" y="4895487"/>
            <a:ext cx="1166633" cy="151764"/>
          </a:xfrm>
          <a:prstGeom prst="rect">
            <a:avLst/>
          </a:prstGeom>
        </p:spPr>
      </p:pic>
      <p:pic>
        <p:nvPicPr>
          <p:cNvPr id="37" name="Picture 36" descr="SAP-logo-BW-web-1_trans.png"/>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5426149" y="4797459"/>
            <a:ext cx="714976" cy="359871"/>
          </a:xfrm>
          <a:prstGeom prst="rect">
            <a:avLst/>
          </a:prstGeom>
        </p:spPr>
      </p:pic>
      <p:pic>
        <p:nvPicPr>
          <p:cNvPr id="38" name="Picture 3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22955" y="2017399"/>
            <a:ext cx="1995882" cy="3742889"/>
          </a:xfrm>
          <a:prstGeom prst="rect">
            <a:avLst/>
          </a:prstGeom>
        </p:spPr>
      </p:pic>
      <p:sp>
        <p:nvSpPr>
          <p:cNvPr id="39" name="TextBox 38"/>
          <p:cNvSpPr txBox="1"/>
          <p:nvPr/>
        </p:nvSpPr>
        <p:spPr>
          <a:xfrm>
            <a:off x="1681733" y="5360178"/>
            <a:ext cx="8104976" cy="400110"/>
          </a:xfrm>
          <a:prstGeom prst="rect">
            <a:avLst/>
          </a:prstGeom>
          <a:noFill/>
        </p:spPr>
        <p:txBody>
          <a:bodyPr wrap="none" rtlCol="0">
            <a:spAutoFit/>
          </a:bodyPr>
          <a:lstStyle/>
          <a:p>
            <a:pPr defTabSz="430213">
              <a:spcAft>
                <a:spcPts val="400"/>
              </a:spcAft>
              <a:buSzPct val="100000"/>
            </a:pPr>
            <a:r>
              <a:rPr lang="en-US" sz="2000" dirty="0">
                <a:solidFill>
                  <a:srgbClr val="FFFFFF"/>
                </a:solidFill>
                <a:cs typeface="HP Simplified" pitchFamily="34" charset="0"/>
              </a:rPr>
              <a:t>Built on the industry’s best </a:t>
            </a:r>
            <a:r>
              <a:rPr lang="en-US" sz="2000" dirty="0" smtClean="0">
                <a:solidFill>
                  <a:srgbClr val="FFFFFF"/>
                </a:solidFill>
                <a:cs typeface="HP Simplified" pitchFamily="34" charset="0"/>
              </a:rPr>
              <a:t>converged infrastructure with leading ISVs </a:t>
            </a:r>
            <a:endParaRPr lang="en-US" sz="2000" dirty="0">
              <a:solidFill>
                <a:srgbClr val="FFFFFF"/>
              </a:solidFill>
              <a:cs typeface="HP Simplified" pitchFamily="34" charset="0"/>
            </a:endParaRPr>
          </a:p>
        </p:txBody>
      </p:sp>
      <p:pic>
        <p:nvPicPr>
          <p:cNvPr id="40" name="Picture 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4016" y="4800380"/>
            <a:ext cx="843257" cy="322900"/>
          </a:xfrm>
          <a:prstGeom prst="rect">
            <a:avLst/>
          </a:prstGeom>
        </p:spPr>
      </p:pic>
      <p:cxnSp>
        <p:nvCxnSpPr>
          <p:cNvPr id="41" name="Straight Connector 40"/>
          <p:cNvCxnSpPr/>
          <p:nvPr/>
        </p:nvCxnSpPr>
        <p:spPr>
          <a:xfrm>
            <a:off x="4223466" y="2982191"/>
            <a:ext cx="0" cy="1372037"/>
          </a:xfrm>
          <a:prstGeom prst="line">
            <a:avLst/>
          </a:prstGeom>
          <a:ln w="12700"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722293" y="2985742"/>
            <a:ext cx="0" cy="1368486"/>
          </a:xfrm>
          <a:prstGeom prst="line">
            <a:avLst/>
          </a:prstGeom>
          <a:ln w="12700"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3504163" y="4732523"/>
            <a:ext cx="1345922" cy="495089"/>
          </a:xfrm>
          <a:prstGeom prst="rect">
            <a:avLst/>
          </a:prstGeom>
        </p:spPr>
      </p:pic>
      <p:sp>
        <p:nvSpPr>
          <p:cNvPr id="3" name="Title 2"/>
          <p:cNvSpPr>
            <a:spLocks noGrp="1"/>
          </p:cNvSpPr>
          <p:nvPr>
            <p:ph type="title"/>
          </p:nvPr>
        </p:nvSpPr>
        <p:spPr/>
        <p:txBody>
          <a:bodyPr/>
          <a:lstStyle/>
          <a:p>
            <a:r>
              <a:rPr lang="en-US" dirty="0"/>
              <a:t>The new HP </a:t>
            </a:r>
            <a:r>
              <a:rPr lang="en-US" dirty="0" err="1"/>
              <a:t>ConvergedSystem</a:t>
            </a:r>
            <a:r>
              <a:rPr lang="en-US" dirty="0"/>
              <a:t> </a:t>
            </a:r>
            <a:r>
              <a:rPr lang="en-US" dirty="0" smtClean="0"/>
              <a:t>portfolio</a:t>
            </a:r>
            <a:endParaRPr lang="en-US" dirty="0"/>
          </a:p>
        </p:txBody>
      </p:sp>
      <p:sp>
        <p:nvSpPr>
          <p:cNvPr id="4" name="Text Placeholder 3"/>
          <p:cNvSpPr>
            <a:spLocks noGrp="1"/>
          </p:cNvSpPr>
          <p:nvPr>
            <p:ph type="body" sz="quarter" idx="11"/>
          </p:nvPr>
        </p:nvSpPr>
        <p:spPr>
          <a:xfrm>
            <a:off x="274639" y="1212849"/>
            <a:ext cx="11889564" cy="738664"/>
          </a:xfrm>
        </p:spPr>
        <p:txBody>
          <a:bodyPr/>
          <a:lstStyle/>
          <a:p>
            <a:r>
              <a:rPr lang="en-US" dirty="0"/>
              <a:t>Delivering a breakthrough total systems experience</a:t>
            </a:r>
          </a:p>
        </p:txBody>
      </p:sp>
    </p:spTree>
    <p:extLst>
      <p:ext uri="{BB962C8B-B14F-4D97-AF65-F5344CB8AC3E}">
        <p14:creationId xmlns:p14="http://schemas.microsoft.com/office/powerpoint/2010/main" val="1642266520"/>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22"/>
          <p:cNvGrpSpPr>
            <a:grpSpLocks noChangeAspect="1"/>
          </p:cNvGrpSpPr>
          <p:nvPr/>
        </p:nvGrpSpPr>
        <p:grpSpPr bwMode="auto">
          <a:xfrm>
            <a:off x="2895916" y="4354381"/>
            <a:ext cx="371592" cy="394999"/>
            <a:chOff x="5326" y="548"/>
            <a:chExt cx="186" cy="213"/>
          </a:xfrm>
          <a:solidFill>
            <a:schemeClr val="tx1">
              <a:lumMod val="50000"/>
              <a:lumOff val="50000"/>
            </a:schemeClr>
          </a:solidFill>
        </p:grpSpPr>
        <p:sp>
          <p:nvSpPr>
            <p:cNvPr id="17" name="Freeform 423"/>
            <p:cNvSpPr>
              <a:spLocks noEditPoints="1"/>
            </p:cNvSpPr>
            <p:nvPr/>
          </p:nvSpPr>
          <p:spPr bwMode="auto">
            <a:xfrm>
              <a:off x="5426" y="548"/>
              <a:ext cx="86" cy="153"/>
            </a:xfrm>
            <a:custGeom>
              <a:avLst/>
              <a:gdLst>
                <a:gd name="T0" fmla="*/ 85 w 172"/>
                <a:gd name="T1" fmla="*/ 94 h 306"/>
                <a:gd name="T2" fmla="*/ 106 w 172"/>
                <a:gd name="T3" fmla="*/ 91 h 306"/>
                <a:gd name="T4" fmla="*/ 120 w 172"/>
                <a:gd name="T5" fmla="*/ 84 h 306"/>
                <a:gd name="T6" fmla="*/ 128 w 172"/>
                <a:gd name="T7" fmla="*/ 69 h 306"/>
                <a:gd name="T8" fmla="*/ 131 w 172"/>
                <a:gd name="T9" fmla="*/ 47 h 306"/>
                <a:gd name="T10" fmla="*/ 129 w 172"/>
                <a:gd name="T11" fmla="*/ 35 h 306"/>
                <a:gd name="T12" fmla="*/ 125 w 172"/>
                <a:gd name="T13" fmla="*/ 17 h 306"/>
                <a:gd name="T14" fmla="*/ 114 w 172"/>
                <a:gd name="T15" fmla="*/ 6 h 306"/>
                <a:gd name="T16" fmla="*/ 97 w 172"/>
                <a:gd name="T17" fmla="*/ 0 h 306"/>
                <a:gd name="T18" fmla="*/ 85 w 172"/>
                <a:gd name="T19" fmla="*/ 0 h 306"/>
                <a:gd name="T20" fmla="*/ 65 w 172"/>
                <a:gd name="T21" fmla="*/ 2 h 306"/>
                <a:gd name="T22" fmla="*/ 51 w 172"/>
                <a:gd name="T23" fmla="*/ 10 h 306"/>
                <a:gd name="T24" fmla="*/ 43 w 172"/>
                <a:gd name="T25" fmla="*/ 25 h 306"/>
                <a:gd name="T26" fmla="*/ 41 w 172"/>
                <a:gd name="T27" fmla="*/ 47 h 306"/>
                <a:gd name="T28" fmla="*/ 41 w 172"/>
                <a:gd name="T29" fmla="*/ 59 h 306"/>
                <a:gd name="T30" fmla="*/ 46 w 172"/>
                <a:gd name="T31" fmla="*/ 76 h 306"/>
                <a:gd name="T32" fmla="*/ 57 w 172"/>
                <a:gd name="T33" fmla="*/ 88 h 306"/>
                <a:gd name="T34" fmla="*/ 74 w 172"/>
                <a:gd name="T35" fmla="*/ 93 h 306"/>
                <a:gd name="T36" fmla="*/ 85 w 172"/>
                <a:gd name="T37" fmla="*/ 94 h 306"/>
                <a:gd name="T38" fmla="*/ 36 w 172"/>
                <a:gd name="T39" fmla="*/ 108 h 306"/>
                <a:gd name="T40" fmla="*/ 28 w 172"/>
                <a:gd name="T41" fmla="*/ 108 h 306"/>
                <a:gd name="T42" fmla="*/ 14 w 172"/>
                <a:gd name="T43" fmla="*/ 113 h 306"/>
                <a:gd name="T44" fmla="*/ 5 w 172"/>
                <a:gd name="T45" fmla="*/ 122 h 306"/>
                <a:gd name="T46" fmla="*/ 0 w 172"/>
                <a:gd name="T47" fmla="*/ 138 h 306"/>
                <a:gd name="T48" fmla="*/ 0 w 172"/>
                <a:gd name="T49" fmla="*/ 173 h 306"/>
                <a:gd name="T50" fmla="*/ 28 w 172"/>
                <a:gd name="T51" fmla="*/ 156 h 306"/>
                <a:gd name="T52" fmla="*/ 29 w 172"/>
                <a:gd name="T53" fmla="*/ 154 h 306"/>
                <a:gd name="T54" fmla="*/ 32 w 172"/>
                <a:gd name="T55" fmla="*/ 153 h 306"/>
                <a:gd name="T56" fmla="*/ 36 w 172"/>
                <a:gd name="T57" fmla="*/ 156 h 306"/>
                <a:gd name="T58" fmla="*/ 133 w 172"/>
                <a:gd name="T59" fmla="*/ 306 h 306"/>
                <a:gd name="T60" fmla="*/ 135 w 172"/>
                <a:gd name="T61" fmla="*/ 281 h 306"/>
                <a:gd name="T62" fmla="*/ 136 w 172"/>
                <a:gd name="T63" fmla="*/ 265 h 306"/>
                <a:gd name="T64" fmla="*/ 136 w 172"/>
                <a:gd name="T65" fmla="*/ 156 h 306"/>
                <a:gd name="T66" fmla="*/ 139 w 172"/>
                <a:gd name="T67" fmla="*/ 153 h 306"/>
                <a:gd name="T68" fmla="*/ 142 w 172"/>
                <a:gd name="T69" fmla="*/ 154 h 306"/>
                <a:gd name="T70" fmla="*/ 142 w 172"/>
                <a:gd name="T71" fmla="*/ 258 h 306"/>
                <a:gd name="T72" fmla="*/ 143 w 172"/>
                <a:gd name="T73" fmla="*/ 260 h 306"/>
                <a:gd name="T74" fmla="*/ 145 w 172"/>
                <a:gd name="T75" fmla="*/ 266 h 306"/>
                <a:gd name="T76" fmla="*/ 152 w 172"/>
                <a:gd name="T77" fmla="*/ 272 h 306"/>
                <a:gd name="T78" fmla="*/ 158 w 172"/>
                <a:gd name="T79" fmla="*/ 272 h 306"/>
                <a:gd name="T80" fmla="*/ 167 w 172"/>
                <a:gd name="T81" fmla="*/ 269 h 306"/>
                <a:gd name="T82" fmla="*/ 172 w 172"/>
                <a:gd name="T83" fmla="*/ 258 h 306"/>
                <a:gd name="T84" fmla="*/ 172 w 172"/>
                <a:gd name="T85" fmla="*/ 146 h 306"/>
                <a:gd name="T86" fmla="*/ 169 w 172"/>
                <a:gd name="T87" fmla="*/ 129 h 306"/>
                <a:gd name="T88" fmla="*/ 162 w 172"/>
                <a:gd name="T89" fmla="*/ 117 h 306"/>
                <a:gd name="T90" fmla="*/ 151 w 172"/>
                <a:gd name="T91" fmla="*/ 111 h 306"/>
                <a:gd name="T92" fmla="*/ 136 w 172"/>
                <a:gd name="T93" fmla="*/ 10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306">
                  <a:moveTo>
                    <a:pt x="85" y="94"/>
                  </a:moveTo>
                  <a:lnTo>
                    <a:pt x="85" y="94"/>
                  </a:lnTo>
                  <a:lnTo>
                    <a:pt x="97" y="93"/>
                  </a:lnTo>
                  <a:lnTo>
                    <a:pt x="106" y="91"/>
                  </a:lnTo>
                  <a:lnTo>
                    <a:pt x="114" y="88"/>
                  </a:lnTo>
                  <a:lnTo>
                    <a:pt x="120" y="84"/>
                  </a:lnTo>
                  <a:lnTo>
                    <a:pt x="125" y="76"/>
                  </a:lnTo>
                  <a:lnTo>
                    <a:pt x="128" y="69"/>
                  </a:lnTo>
                  <a:lnTo>
                    <a:pt x="129" y="59"/>
                  </a:lnTo>
                  <a:lnTo>
                    <a:pt x="131" y="47"/>
                  </a:lnTo>
                  <a:lnTo>
                    <a:pt x="131" y="47"/>
                  </a:lnTo>
                  <a:lnTo>
                    <a:pt x="129" y="35"/>
                  </a:lnTo>
                  <a:lnTo>
                    <a:pt x="128" y="25"/>
                  </a:lnTo>
                  <a:lnTo>
                    <a:pt x="125" y="17"/>
                  </a:lnTo>
                  <a:lnTo>
                    <a:pt x="120" y="10"/>
                  </a:lnTo>
                  <a:lnTo>
                    <a:pt x="114" y="6"/>
                  </a:lnTo>
                  <a:lnTo>
                    <a:pt x="106" y="2"/>
                  </a:lnTo>
                  <a:lnTo>
                    <a:pt x="97" y="0"/>
                  </a:lnTo>
                  <a:lnTo>
                    <a:pt x="85" y="0"/>
                  </a:lnTo>
                  <a:lnTo>
                    <a:pt x="85" y="0"/>
                  </a:lnTo>
                  <a:lnTo>
                    <a:pt x="74" y="0"/>
                  </a:lnTo>
                  <a:lnTo>
                    <a:pt x="65" y="2"/>
                  </a:lnTo>
                  <a:lnTo>
                    <a:pt x="57" y="6"/>
                  </a:lnTo>
                  <a:lnTo>
                    <a:pt x="51" y="10"/>
                  </a:lnTo>
                  <a:lnTo>
                    <a:pt x="46" y="17"/>
                  </a:lnTo>
                  <a:lnTo>
                    <a:pt x="43" y="25"/>
                  </a:lnTo>
                  <a:lnTo>
                    <a:pt x="41" y="35"/>
                  </a:lnTo>
                  <a:lnTo>
                    <a:pt x="41" y="47"/>
                  </a:lnTo>
                  <a:lnTo>
                    <a:pt x="41" y="47"/>
                  </a:lnTo>
                  <a:lnTo>
                    <a:pt x="41" y="59"/>
                  </a:lnTo>
                  <a:lnTo>
                    <a:pt x="43" y="69"/>
                  </a:lnTo>
                  <a:lnTo>
                    <a:pt x="46" y="76"/>
                  </a:lnTo>
                  <a:lnTo>
                    <a:pt x="51" y="84"/>
                  </a:lnTo>
                  <a:lnTo>
                    <a:pt x="57" y="88"/>
                  </a:lnTo>
                  <a:lnTo>
                    <a:pt x="65" y="91"/>
                  </a:lnTo>
                  <a:lnTo>
                    <a:pt x="74" y="93"/>
                  </a:lnTo>
                  <a:lnTo>
                    <a:pt x="85" y="94"/>
                  </a:lnTo>
                  <a:lnTo>
                    <a:pt x="85" y="94"/>
                  </a:lnTo>
                  <a:close/>
                  <a:moveTo>
                    <a:pt x="136" y="108"/>
                  </a:moveTo>
                  <a:lnTo>
                    <a:pt x="36" y="108"/>
                  </a:lnTo>
                  <a:lnTo>
                    <a:pt x="36" y="108"/>
                  </a:lnTo>
                  <a:lnTo>
                    <a:pt x="28" y="108"/>
                  </a:lnTo>
                  <a:lnTo>
                    <a:pt x="21" y="111"/>
                  </a:lnTo>
                  <a:lnTo>
                    <a:pt x="14" y="113"/>
                  </a:lnTo>
                  <a:lnTo>
                    <a:pt x="10" y="117"/>
                  </a:lnTo>
                  <a:lnTo>
                    <a:pt x="5" y="122"/>
                  </a:lnTo>
                  <a:lnTo>
                    <a:pt x="2" y="129"/>
                  </a:lnTo>
                  <a:lnTo>
                    <a:pt x="0" y="138"/>
                  </a:lnTo>
                  <a:lnTo>
                    <a:pt x="0" y="146"/>
                  </a:lnTo>
                  <a:lnTo>
                    <a:pt x="0" y="173"/>
                  </a:lnTo>
                  <a:lnTo>
                    <a:pt x="28" y="201"/>
                  </a:lnTo>
                  <a:lnTo>
                    <a:pt x="28" y="156"/>
                  </a:lnTo>
                  <a:lnTo>
                    <a:pt x="28" y="156"/>
                  </a:lnTo>
                  <a:lnTo>
                    <a:pt x="29" y="154"/>
                  </a:lnTo>
                  <a:lnTo>
                    <a:pt x="32" y="153"/>
                  </a:lnTo>
                  <a:lnTo>
                    <a:pt x="32" y="153"/>
                  </a:lnTo>
                  <a:lnTo>
                    <a:pt x="35" y="154"/>
                  </a:lnTo>
                  <a:lnTo>
                    <a:pt x="36" y="156"/>
                  </a:lnTo>
                  <a:lnTo>
                    <a:pt x="36" y="209"/>
                  </a:lnTo>
                  <a:lnTo>
                    <a:pt x="133" y="306"/>
                  </a:lnTo>
                  <a:lnTo>
                    <a:pt x="135" y="281"/>
                  </a:lnTo>
                  <a:lnTo>
                    <a:pt x="135" y="281"/>
                  </a:lnTo>
                  <a:lnTo>
                    <a:pt x="135" y="281"/>
                  </a:lnTo>
                  <a:lnTo>
                    <a:pt x="136" y="265"/>
                  </a:lnTo>
                  <a:lnTo>
                    <a:pt x="136" y="156"/>
                  </a:lnTo>
                  <a:lnTo>
                    <a:pt x="136" y="156"/>
                  </a:lnTo>
                  <a:lnTo>
                    <a:pt x="137" y="154"/>
                  </a:lnTo>
                  <a:lnTo>
                    <a:pt x="139" y="153"/>
                  </a:lnTo>
                  <a:lnTo>
                    <a:pt x="139" y="153"/>
                  </a:lnTo>
                  <a:lnTo>
                    <a:pt x="142" y="154"/>
                  </a:lnTo>
                  <a:lnTo>
                    <a:pt x="142" y="156"/>
                  </a:lnTo>
                  <a:lnTo>
                    <a:pt x="142" y="258"/>
                  </a:lnTo>
                  <a:lnTo>
                    <a:pt x="142" y="258"/>
                  </a:lnTo>
                  <a:lnTo>
                    <a:pt x="143" y="260"/>
                  </a:lnTo>
                  <a:lnTo>
                    <a:pt x="143" y="260"/>
                  </a:lnTo>
                  <a:lnTo>
                    <a:pt x="145" y="266"/>
                  </a:lnTo>
                  <a:lnTo>
                    <a:pt x="148" y="269"/>
                  </a:lnTo>
                  <a:lnTo>
                    <a:pt x="152" y="272"/>
                  </a:lnTo>
                  <a:lnTo>
                    <a:pt x="158" y="272"/>
                  </a:lnTo>
                  <a:lnTo>
                    <a:pt x="158" y="272"/>
                  </a:lnTo>
                  <a:lnTo>
                    <a:pt x="163" y="271"/>
                  </a:lnTo>
                  <a:lnTo>
                    <a:pt x="167" y="269"/>
                  </a:lnTo>
                  <a:lnTo>
                    <a:pt x="170" y="264"/>
                  </a:lnTo>
                  <a:lnTo>
                    <a:pt x="172" y="258"/>
                  </a:lnTo>
                  <a:lnTo>
                    <a:pt x="172" y="146"/>
                  </a:lnTo>
                  <a:lnTo>
                    <a:pt x="172" y="146"/>
                  </a:lnTo>
                  <a:lnTo>
                    <a:pt x="172" y="138"/>
                  </a:lnTo>
                  <a:lnTo>
                    <a:pt x="169" y="129"/>
                  </a:lnTo>
                  <a:lnTo>
                    <a:pt x="166" y="122"/>
                  </a:lnTo>
                  <a:lnTo>
                    <a:pt x="162" y="117"/>
                  </a:lnTo>
                  <a:lnTo>
                    <a:pt x="158" y="113"/>
                  </a:lnTo>
                  <a:lnTo>
                    <a:pt x="151" y="111"/>
                  </a:lnTo>
                  <a:lnTo>
                    <a:pt x="143" y="108"/>
                  </a:lnTo>
                  <a:lnTo>
                    <a:pt x="136" y="108"/>
                  </a:lnTo>
                  <a:lnTo>
                    <a:pt x="13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latin typeface="Segoe UI Light"/>
              </a:endParaRPr>
            </a:p>
          </p:txBody>
        </p:sp>
        <p:sp>
          <p:nvSpPr>
            <p:cNvPr id="19" name="Freeform 424"/>
            <p:cNvSpPr>
              <a:spLocks noEditPoints="1"/>
            </p:cNvSpPr>
            <p:nvPr/>
          </p:nvSpPr>
          <p:spPr bwMode="auto">
            <a:xfrm>
              <a:off x="5326" y="580"/>
              <a:ext cx="181" cy="181"/>
            </a:xfrm>
            <a:custGeom>
              <a:avLst/>
              <a:gdLst>
                <a:gd name="T0" fmla="*/ 179 w 362"/>
                <a:gd name="T1" fmla="*/ 112 h 362"/>
                <a:gd name="T2" fmla="*/ 181 w 362"/>
                <a:gd name="T3" fmla="*/ 101 h 362"/>
                <a:gd name="T4" fmla="*/ 180 w 362"/>
                <a:gd name="T5" fmla="*/ 79 h 362"/>
                <a:gd name="T6" fmla="*/ 174 w 362"/>
                <a:gd name="T7" fmla="*/ 56 h 362"/>
                <a:gd name="T8" fmla="*/ 162 w 362"/>
                <a:gd name="T9" fmla="*/ 36 h 362"/>
                <a:gd name="T10" fmla="*/ 155 w 362"/>
                <a:gd name="T11" fmla="*/ 27 h 362"/>
                <a:gd name="T12" fmla="*/ 132 w 362"/>
                <a:gd name="T13" fmla="*/ 11 h 362"/>
                <a:gd name="T14" fmla="*/ 106 w 362"/>
                <a:gd name="T15" fmla="*/ 2 h 362"/>
                <a:gd name="T16" fmla="*/ 79 w 362"/>
                <a:gd name="T17" fmla="*/ 1 h 362"/>
                <a:gd name="T18" fmla="*/ 53 w 362"/>
                <a:gd name="T19" fmla="*/ 8 h 362"/>
                <a:gd name="T20" fmla="*/ 102 w 362"/>
                <a:gd name="T21" fmla="*/ 56 h 362"/>
                <a:gd name="T22" fmla="*/ 110 w 362"/>
                <a:gd name="T23" fmla="*/ 67 h 362"/>
                <a:gd name="T24" fmla="*/ 112 w 362"/>
                <a:gd name="T25" fmla="*/ 80 h 362"/>
                <a:gd name="T26" fmla="*/ 110 w 362"/>
                <a:gd name="T27" fmla="*/ 92 h 362"/>
                <a:gd name="T28" fmla="*/ 102 w 362"/>
                <a:gd name="T29" fmla="*/ 103 h 362"/>
                <a:gd name="T30" fmla="*/ 97 w 362"/>
                <a:gd name="T31" fmla="*/ 107 h 362"/>
                <a:gd name="T32" fmla="*/ 85 w 362"/>
                <a:gd name="T33" fmla="*/ 112 h 362"/>
                <a:gd name="T34" fmla="*/ 72 w 362"/>
                <a:gd name="T35" fmla="*/ 112 h 362"/>
                <a:gd name="T36" fmla="*/ 60 w 362"/>
                <a:gd name="T37" fmla="*/ 107 h 362"/>
                <a:gd name="T38" fmla="*/ 7 w 362"/>
                <a:gd name="T39" fmla="*/ 55 h 362"/>
                <a:gd name="T40" fmla="*/ 3 w 362"/>
                <a:gd name="T41" fmla="*/ 67 h 362"/>
                <a:gd name="T42" fmla="*/ 0 w 362"/>
                <a:gd name="T43" fmla="*/ 94 h 362"/>
                <a:gd name="T44" fmla="*/ 4 w 362"/>
                <a:gd name="T45" fmla="*/ 120 h 362"/>
                <a:gd name="T46" fmla="*/ 17 w 362"/>
                <a:gd name="T47" fmla="*/ 145 h 362"/>
                <a:gd name="T48" fmla="*/ 27 w 362"/>
                <a:gd name="T49" fmla="*/ 155 h 362"/>
                <a:gd name="T50" fmla="*/ 45 w 362"/>
                <a:gd name="T51" fmla="*/ 169 h 362"/>
                <a:gd name="T52" fmla="*/ 66 w 362"/>
                <a:gd name="T53" fmla="*/ 179 h 362"/>
                <a:gd name="T54" fmla="*/ 89 w 362"/>
                <a:gd name="T55" fmla="*/ 182 h 362"/>
                <a:gd name="T56" fmla="*/ 112 w 362"/>
                <a:gd name="T57" fmla="*/ 179 h 362"/>
                <a:gd name="T58" fmla="*/ 282 w 362"/>
                <a:gd name="T59" fmla="*/ 349 h 362"/>
                <a:gd name="T60" fmla="*/ 297 w 362"/>
                <a:gd name="T61" fmla="*/ 359 h 362"/>
                <a:gd name="T62" fmla="*/ 314 w 362"/>
                <a:gd name="T63" fmla="*/ 362 h 362"/>
                <a:gd name="T64" fmla="*/ 324 w 362"/>
                <a:gd name="T65" fmla="*/ 362 h 362"/>
                <a:gd name="T66" fmla="*/ 340 w 362"/>
                <a:gd name="T67" fmla="*/ 355 h 362"/>
                <a:gd name="T68" fmla="*/ 348 w 362"/>
                <a:gd name="T69" fmla="*/ 349 h 362"/>
                <a:gd name="T70" fmla="*/ 359 w 362"/>
                <a:gd name="T71" fmla="*/ 333 h 362"/>
                <a:gd name="T72" fmla="*/ 362 w 362"/>
                <a:gd name="T73" fmla="*/ 316 h 362"/>
                <a:gd name="T74" fmla="*/ 359 w 362"/>
                <a:gd name="T75" fmla="*/ 298 h 362"/>
                <a:gd name="T76" fmla="*/ 348 w 362"/>
                <a:gd name="T77" fmla="*/ 283 h 362"/>
                <a:gd name="T78" fmla="*/ 329 w 362"/>
                <a:gd name="T79" fmla="*/ 330 h 362"/>
                <a:gd name="T80" fmla="*/ 326 w 362"/>
                <a:gd name="T81" fmla="*/ 333 h 362"/>
                <a:gd name="T82" fmla="*/ 319 w 362"/>
                <a:gd name="T83" fmla="*/ 336 h 362"/>
                <a:gd name="T84" fmla="*/ 311 w 362"/>
                <a:gd name="T85" fmla="*/ 336 h 362"/>
                <a:gd name="T86" fmla="*/ 304 w 362"/>
                <a:gd name="T87" fmla="*/ 333 h 362"/>
                <a:gd name="T88" fmla="*/ 300 w 362"/>
                <a:gd name="T89" fmla="*/ 330 h 362"/>
                <a:gd name="T90" fmla="*/ 296 w 362"/>
                <a:gd name="T91" fmla="*/ 324 h 362"/>
                <a:gd name="T92" fmla="*/ 294 w 362"/>
                <a:gd name="T93" fmla="*/ 316 h 362"/>
                <a:gd name="T94" fmla="*/ 296 w 362"/>
                <a:gd name="T95" fmla="*/ 308 h 362"/>
                <a:gd name="T96" fmla="*/ 300 w 362"/>
                <a:gd name="T97" fmla="*/ 301 h 362"/>
                <a:gd name="T98" fmla="*/ 304 w 362"/>
                <a:gd name="T99" fmla="*/ 299 h 362"/>
                <a:gd name="T100" fmla="*/ 311 w 362"/>
                <a:gd name="T101" fmla="*/ 296 h 362"/>
                <a:gd name="T102" fmla="*/ 319 w 362"/>
                <a:gd name="T103" fmla="*/ 296 h 362"/>
                <a:gd name="T104" fmla="*/ 326 w 362"/>
                <a:gd name="T105" fmla="*/ 299 h 362"/>
                <a:gd name="T106" fmla="*/ 329 w 362"/>
                <a:gd name="T107" fmla="*/ 301 h 362"/>
                <a:gd name="T108" fmla="*/ 334 w 362"/>
                <a:gd name="T109" fmla="*/ 308 h 362"/>
                <a:gd name="T110" fmla="*/ 336 w 362"/>
                <a:gd name="T111" fmla="*/ 316 h 362"/>
                <a:gd name="T112" fmla="*/ 334 w 362"/>
                <a:gd name="T113" fmla="*/ 324 h 362"/>
                <a:gd name="T114" fmla="*/ 329 w 362"/>
                <a:gd name="T115" fmla="*/ 33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2" h="362">
                  <a:moveTo>
                    <a:pt x="348" y="283"/>
                  </a:moveTo>
                  <a:lnTo>
                    <a:pt x="179" y="112"/>
                  </a:lnTo>
                  <a:lnTo>
                    <a:pt x="179" y="112"/>
                  </a:lnTo>
                  <a:lnTo>
                    <a:pt x="181" y="101"/>
                  </a:lnTo>
                  <a:lnTo>
                    <a:pt x="181" y="90"/>
                  </a:lnTo>
                  <a:lnTo>
                    <a:pt x="180" y="79"/>
                  </a:lnTo>
                  <a:lnTo>
                    <a:pt x="177" y="67"/>
                  </a:lnTo>
                  <a:lnTo>
                    <a:pt x="174" y="56"/>
                  </a:lnTo>
                  <a:lnTo>
                    <a:pt x="169" y="47"/>
                  </a:lnTo>
                  <a:lnTo>
                    <a:pt x="162" y="36"/>
                  </a:lnTo>
                  <a:lnTo>
                    <a:pt x="155" y="27"/>
                  </a:lnTo>
                  <a:lnTo>
                    <a:pt x="155" y="27"/>
                  </a:lnTo>
                  <a:lnTo>
                    <a:pt x="144" y="17"/>
                  </a:lnTo>
                  <a:lnTo>
                    <a:pt x="132" y="11"/>
                  </a:lnTo>
                  <a:lnTo>
                    <a:pt x="119" y="6"/>
                  </a:lnTo>
                  <a:lnTo>
                    <a:pt x="106" y="2"/>
                  </a:lnTo>
                  <a:lnTo>
                    <a:pt x="93" y="0"/>
                  </a:lnTo>
                  <a:lnTo>
                    <a:pt x="79" y="1"/>
                  </a:lnTo>
                  <a:lnTo>
                    <a:pt x="66" y="3"/>
                  </a:lnTo>
                  <a:lnTo>
                    <a:pt x="53" y="8"/>
                  </a:lnTo>
                  <a:lnTo>
                    <a:pt x="102" y="56"/>
                  </a:lnTo>
                  <a:lnTo>
                    <a:pt x="102" y="56"/>
                  </a:lnTo>
                  <a:lnTo>
                    <a:pt x="106" y="62"/>
                  </a:lnTo>
                  <a:lnTo>
                    <a:pt x="110" y="67"/>
                  </a:lnTo>
                  <a:lnTo>
                    <a:pt x="111" y="73"/>
                  </a:lnTo>
                  <a:lnTo>
                    <a:pt x="112" y="80"/>
                  </a:lnTo>
                  <a:lnTo>
                    <a:pt x="111" y="85"/>
                  </a:lnTo>
                  <a:lnTo>
                    <a:pt x="110" y="92"/>
                  </a:lnTo>
                  <a:lnTo>
                    <a:pt x="106" y="97"/>
                  </a:lnTo>
                  <a:lnTo>
                    <a:pt x="102" y="103"/>
                  </a:lnTo>
                  <a:lnTo>
                    <a:pt x="102" y="103"/>
                  </a:lnTo>
                  <a:lnTo>
                    <a:pt x="97" y="107"/>
                  </a:lnTo>
                  <a:lnTo>
                    <a:pt x="91" y="110"/>
                  </a:lnTo>
                  <a:lnTo>
                    <a:pt x="85" y="112"/>
                  </a:lnTo>
                  <a:lnTo>
                    <a:pt x="78" y="112"/>
                  </a:lnTo>
                  <a:lnTo>
                    <a:pt x="72" y="112"/>
                  </a:lnTo>
                  <a:lnTo>
                    <a:pt x="66" y="110"/>
                  </a:lnTo>
                  <a:lnTo>
                    <a:pt x="60" y="107"/>
                  </a:lnTo>
                  <a:lnTo>
                    <a:pt x="56" y="103"/>
                  </a:lnTo>
                  <a:lnTo>
                    <a:pt x="7" y="55"/>
                  </a:lnTo>
                  <a:lnTo>
                    <a:pt x="7" y="55"/>
                  </a:lnTo>
                  <a:lnTo>
                    <a:pt x="3" y="67"/>
                  </a:lnTo>
                  <a:lnTo>
                    <a:pt x="1" y="81"/>
                  </a:lnTo>
                  <a:lnTo>
                    <a:pt x="0" y="94"/>
                  </a:lnTo>
                  <a:lnTo>
                    <a:pt x="1" y="107"/>
                  </a:lnTo>
                  <a:lnTo>
                    <a:pt x="4" y="120"/>
                  </a:lnTo>
                  <a:lnTo>
                    <a:pt x="9" y="133"/>
                  </a:lnTo>
                  <a:lnTo>
                    <a:pt x="17" y="145"/>
                  </a:lnTo>
                  <a:lnTo>
                    <a:pt x="27" y="155"/>
                  </a:lnTo>
                  <a:lnTo>
                    <a:pt x="27" y="155"/>
                  </a:lnTo>
                  <a:lnTo>
                    <a:pt x="35" y="163"/>
                  </a:lnTo>
                  <a:lnTo>
                    <a:pt x="45" y="169"/>
                  </a:lnTo>
                  <a:lnTo>
                    <a:pt x="56" y="175"/>
                  </a:lnTo>
                  <a:lnTo>
                    <a:pt x="66" y="179"/>
                  </a:lnTo>
                  <a:lnTo>
                    <a:pt x="77" y="181"/>
                  </a:lnTo>
                  <a:lnTo>
                    <a:pt x="89" y="182"/>
                  </a:lnTo>
                  <a:lnTo>
                    <a:pt x="101" y="181"/>
                  </a:lnTo>
                  <a:lnTo>
                    <a:pt x="112" y="179"/>
                  </a:lnTo>
                  <a:lnTo>
                    <a:pt x="282" y="349"/>
                  </a:lnTo>
                  <a:lnTo>
                    <a:pt x="282" y="349"/>
                  </a:lnTo>
                  <a:lnTo>
                    <a:pt x="289" y="355"/>
                  </a:lnTo>
                  <a:lnTo>
                    <a:pt x="297" y="359"/>
                  </a:lnTo>
                  <a:lnTo>
                    <a:pt x="306" y="362"/>
                  </a:lnTo>
                  <a:lnTo>
                    <a:pt x="314" y="362"/>
                  </a:lnTo>
                  <a:lnTo>
                    <a:pt x="314" y="362"/>
                  </a:lnTo>
                  <a:lnTo>
                    <a:pt x="324" y="362"/>
                  </a:lnTo>
                  <a:lnTo>
                    <a:pt x="333" y="359"/>
                  </a:lnTo>
                  <a:lnTo>
                    <a:pt x="340" y="355"/>
                  </a:lnTo>
                  <a:lnTo>
                    <a:pt x="348" y="349"/>
                  </a:lnTo>
                  <a:lnTo>
                    <a:pt x="348" y="349"/>
                  </a:lnTo>
                  <a:lnTo>
                    <a:pt x="354" y="342"/>
                  </a:lnTo>
                  <a:lnTo>
                    <a:pt x="359" y="333"/>
                  </a:lnTo>
                  <a:lnTo>
                    <a:pt x="361" y="325"/>
                  </a:lnTo>
                  <a:lnTo>
                    <a:pt x="362" y="316"/>
                  </a:lnTo>
                  <a:lnTo>
                    <a:pt x="361" y="306"/>
                  </a:lnTo>
                  <a:lnTo>
                    <a:pt x="359" y="298"/>
                  </a:lnTo>
                  <a:lnTo>
                    <a:pt x="354" y="290"/>
                  </a:lnTo>
                  <a:lnTo>
                    <a:pt x="348" y="283"/>
                  </a:lnTo>
                  <a:lnTo>
                    <a:pt x="348" y="283"/>
                  </a:lnTo>
                  <a:close/>
                  <a:moveTo>
                    <a:pt x="329" y="330"/>
                  </a:moveTo>
                  <a:lnTo>
                    <a:pt x="329" y="330"/>
                  </a:lnTo>
                  <a:lnTo>
                    <a:pt x="326" y="333"/>
                  </a:lnTo>
                  <a:lnTo>
                    <a:pt x="323" y="334"/>
                  </a:lnTo>
                  <a:lnTo>
                    <a:pt x="319" y="336"/>
                  </a:lnTo>
                  <a:lnTo>
                    <a:pt x="314" y="336"/>
                  </a:lnTo>
                  <a:lnTo>
                    <a:pt x="311" y="336"/>
                  </a:lnTo>
                  <a:lnTo>
                    <a:pt x="307" y="334"/>
                  </a:lnTo>
                  <a:lnTo>
                    <a:pt x="304" y="333"/>
                  </a:lnTo>
                  <a:lnTo>
                    <a:pt x="300" y="330"/>
                  </a:lnTo>
                  <a:lnTo>
                    <a:pt x="300" y="330"/>
                  </a:lnTo>
                  <a:lnTo>
                    <a:pt x="297" y="327"/>
                  </a:lnTo>
                  <a:lnTo>
                    <a:pt x="296" y="324"/>
                  </a:lnTo>
                  <a:lnTo>
                    <a:pt x="295" y="319"/>
                  </a:lnTo>
                  <a:lnTo>
                    <a:pt x="294" y="316"/>
                  </a:lnTo>
                  <a:lnTo>
                    <a:pt x="295" y="312"/>
                  </a:lnTo>
                  <a:lnTo>
                    <a:pt x="296" y="308"/>
                  </a:lnTo>
                  <a:lnTo>
                    <a:pt x="297" y="304"/>
                  </a:lnTo>
                  <a:lnTo>
                    <a:pt x="300" y="301"/>
                  </a:lnTo>
                  <a:lnTo>
                    <a:pt x="300" y="301"/>
                  </a:lnTo>
                  <a:lnTo>
                    <a:pt x="304" y="299"/>
                  </a:lnTo>
                  <a:lnTo>
                    <a:pt x="307" y="297"/>
                  </a:lnTo>
                  <a:lnTo>
                    <a:pt x="311" y="296"/>
                  </a:lnTo>
                  <a:lnTo>
                    <a:pt x="314" y="296"/>
                  </a:lnTo>
                  <a:lnTo>
                    <a:pt x="319" y="296"/>
                  </a:lnTo>
                  <a:lnTo>
                    <a:pt x="323" y="297"/>
                  </a:lnTo>
                  <a:lnTo>
                    <a:pt x="326" y="299"/>
                  </a:lnTo>
                  <a:lnTo>
                    <a:pt x="329" y="301"/>
                  </a:lnTo>
                  <a:lnTo>
                    <a:pt x="329" y="301"/>
                  </a:lnTo>
                  <a:lnTo>
                    <a:pt x="332" y="304"/>
                  </a:lnTo>
                  <a:lnTo>
                    <a:pt x="334" y="308"/>
                  </a:lnTo>
                  <a:lnTo>
                    <a:pt x="335" y="312"/>
                  </a:lnTo>
                  <a:lnTo>
                    <a:pt x="336" y="316"/>
                  </a:lnTo>
                  <a:lnTo>
                    <a:pt x="335" y="319"/>
                  </a:lnTo>
                  <a:lnTo>
                    <a:pt x="334" y="324"/>
                  </a:lnTo>
                  <a:lnTo>
                    <a:pt x="332" y="327"/>
                  </a:lnTo>
                  <a:lnTo>
                    <a:pt x="329" y="330"/>
                  </a:lnTo>
                  <a:lnTo>
                    <a:pt x="329"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latin typeface="Segoe UI Light"/>
              </a:endParaRPr>
            </a:p>
          </p:txBody>
        </p:sp>
      </p:grpSp>
      <p:sp>
        <p:nvSpPr>
          <p:cNvPr id="21" name="TextBox 20"/>
          <p:cNvSpPr txBox="1"/>
          <p:nvPr/>
        </p:nvSpPr>
        <p:spPr>
          <a:xfrm>
            <a:off x="3748368" y="3028222"/>
            <a:ext cx="2597005" cy="424732"/>
          </a:xfrm>
          <a:prstGeom prst="rect">
            <a:avLst/>
          </a:prstGeom>
          <a:noFill/>
        </p:spPr>
        <p:txBody>
          <a:bodyPr wrap="square" rtlCol="0" anchor="ctr">
            <a:spAutoFit/>
          </a:bodyPr>
          <a:lstStyle/>
          <a:p>
            <a:pPr defTabSz="430213">
              <a:lnSpc>
                <a:spcPct val="90000"/>
              </a:lnSpc>
              <a:spcAft>
                <a:spcPts val="400"/>
              </a:spcAft>
              <a:buSzPct val="100000"/>
            </a:pPr>
            <a:r>
              <a:rPr lang="en-US" sz="2400" b="1" dirty="0" smtClean="0">
                <a:solidFill>
                  <a:srgbClr val="7FBA00"/>
                </a:solidFill>
                <a:latin typeface="Segoe UI Light"/>
                <a:cs typeface="HP Simplified" pitchFamily="34" charset="0"/>
              </a:rPr>
              <a:t>Simple to buy</a:t>
            </a:r>
            <a:endParaRPr lang="en-US" sz="2400" b="1" dirty="0">
              <a:solidFill>
                <a:srgbClr val="FFFFFF">
                  <a:lumMod val="50000"/>
                  <a:lumOff val="50000"/>
                </a:srgbClr>
              </a:solidFill>
              <a:latin typeface="Segoe UI Light"/>
              <a:cs typeface="HP Simplified" pitchFamily="34" charset="0"/>
            </a:endParaRPr>
          </a:p>
        </p:txBody>
      </p:sp>
      <p:sp>
        <p:nvSpPr>
          <p:cNvPr id="22" name="TextBox 21"/>
          <p:cNvSpPr txBox="1"/>
          <p:nvPr/>
        </p:nvSpPr>
        <p:spPr>
          <a:xfrm>
            <a:off x="3748368" y="3720602"/>
            <a:ext cx="2866520" cy="424732"/>
          </a:xfrm>
          <a:prstGeom prst="rect">
            <a:avLst/>
          </a:prstGeom>
          <a:noFill/>
        </p:spPr>
        <p:txBody>
          <a:bodyPr wrap="square" rtlCol="0" anchor="ctr">
            <a:spAutoFit/>
          </a:bodyPr>
          <a:lstStyle/>
          <a:p>
            <a:pPr defTabSz="430213">
              <a:lnSpc>
                <a:spcPct val="90000"/>
              </a:lnSpc>
              <a:spcAft>
                <a:spcPts val="400"/>
              </a:spcAft>
              <a:buSzPct val="100000"/>
            </a:pPr>
            <a:r>
              <a:rPr lang="en-US" sz="2400" b="1" dirty="0" smtClean="0">
                <a:solidFill>
                  <a:srgbClr val="7FBA00"/>
                </a:solidFill>
                <a:latin typeface="Segoe UI Light"/>
                <a:cs typeface="HP Simplified" pitchFamily="34" charset="0"/>
              </a:rPr>
              <a:t>Simple to deploy</a:t>
            </a:r>
            <a:endParaRPr lang="en-US" sz="2400" dirty="0">
              <a:solidFill>
                <a:srgbClr val="FFFFFF">
                  <a:lumMod val="50000"/>
                  <a:lumOff val="50000"/>
                </a:srgbClr>
              </a:solidFill>
              <a:latin typeface="Segoe UI Light"/>
              <a:cs typeface="HP Simplified" pitchFamily="34" charset="0"/>
            </a:endParaRPr>
          </a:p>
        </p:txBody>
      </p:sp>
      <p:sp>
        <p:nvSpPr>
          <p:cNvPr id="23" name="TextBox 22"/>
          <p:cNvSpPr txBox="1"/>
          <p:nvPr/>
        </p:nvSpPr>
        <p:spPr>
          <a:xfrm>
            <a:off x="3748368" y="4361358"/>
            <a:ext cx="2973925" cy="424732"/>
          </a:xfrm>
          <a:prstGeom prst="rect">
            <a:avLst/>
          </a:prstGeom>
          <a:noFill/>
        </p:spPr>
        <p:txBody>
          <a:bodyPr wrap="square" rtlCol="0" anchor="ctr">
            <a:spAutoFit/>
          </a:bodyPr>
          <a:lstStyle/>
          <a:p>
            <a:pPr defTabSz="430213">
              <a:lnSpc>
                <a:spcPct val="90000"/>
              </a:lnSpc>
              <a:spcAft>
                <a:spcPts val="400"/>
              </a:spcAft>
              <a:buSzPct val="100000"/>
            </a:pPr>
            <a:r>
              <a:rPr lang="en-US" sz="2400" b="1" dirty="0" smtClean="0">
                <a:solidFill>
                  <a:srgbClr val="7FBA00"/>
                </a:solidFill>
                <a:latin typeface="Segoe UI Light"/>
                <a:cs typeface="HP Simplified" pitchFamily="34" charset="0"/>
              </a:rPr>
              <a:t>Simple to manage</a:t>
            </a:r>
            <a:endParaRPr lang="en-US" sz="2400" dirty="0">
              <a:solidFill>
                <a:srgbClr val="FFFFFF">
                  <a:lumMod val="50000"/>
                  <a:lumOff val="50000"/>
                </a:srgbClr>
              </a:solidFill>
              <a:latin typeface="Segoe UI Light"/>
              <a:cs typeface="HP Simplified" pitchFamily="34" charset="0"/>
            </a:endParaRPr>
          </a:p>
        </p:txBody>
      </p:sp>
      <p:sp>
        <p:nvSpPr>
          <p:cNvPr id="24" name="TextBox 23"/>
          <p:cNvSpPr txBox="1"/>
          <p:nvPr/>
        </p:nvSpPr>
        <p:spPr>
          <a:xfrm>
            <a:off x="7169901" y="3641278"/>
            <a:ext cx="4160904" cy="707886"/>
          </a:xfrm>
          <a:prstGeom prst="rect">
            <a:avLst/>
          </a:prstGeom>
          <a:noFill/>
        </p:spPr>
        <p:txBody>
          <a:bodyPr wrap="square" rtlCol="0">
            <a:spAutoFit/>
          </a:bodyPr>
          <a:lstStyle/>
          <a:p>
            <a:pPr defTabSz="430213">
              <a:spcAft>
                <a:spcPts val="400"/>
              </a:spcAft>
              <a:buSzPct val="100000"/>
            </a:pPr>
            <a:r>
              <a:rPr lang="en-US" sz="2000" dirty="0" smtClean="0">
                <a:solidFill>
                  <a:srgbClr val="FFFFFF"/>
                </a:solidFill>
                <a:latin typeface="Segoe UI Light"/>
                <a:cs typeface="HP Simplified" pitchFamily="34" charset="0"/>
              </a:rPr>
              <a:t>Order to operations in as few </a:t>
            </a:r>
            <a:br>
              <a:rPr lang="en-US" sz="2000" dirty="0" smtClean="0">
                <a:solidFill>
                  <a:srgbClr val="FFFFFF"/>
                </a:solidFill>
                <a:latin typeface="Segoe UI Light"/>
                <a:cs typeface="HP Simplified" pitchFamily="34" charset="0"/>
              </a:rPr>
            </a:br>
            <a:r>
              <a:rPr lang="en-US" sz="2000" dirty="0" smtClean="0">
                <a:solidFill>
                  <a:srgbClr val="FFFFFF"/>
                </a:solidFill>
                <a:latin typeface="Segoe UI Light"/>
                <a:cs typeface="HP Simplified" pitchFamily="34" charset="0"/>
              </a:rPr>
              <a:t>as</a:t>
            </a:r>
            <a:r>
              <a:rPr lang="en-US" sz="2000" dirty="0" smtClean="0">
                <a:solidFill>
                  <a:srgbClr val="000000"/>
                </a:solidFill>
                <a:latin typeface="Segoe UI Light"/>
                <a:cs typeface="HP Simplified" pitchFamily="34" charset="0"/>
              </a:rPr>
              <a:t> </a:t>
            </a:r>
            <a:r>
              <a:rPr lang="en-US" sz="2000" b="1" dirty="0" smtClean="0">
                <a:solidFill>
                  <a:srgbClr val="7FBA00"/>
                </a:solidFill>
                <a:cs typeface="HP Simplified" pitchFamily="34" charset="0"/>
              </a:rPr>
              <a:t>20 days</a:t>
            </a:r>
          </a:p>
        </p:txBody>
      </p:sp>
      <p:sp>
        <p:nvSpPr>
          <p:cNvPr id="25" name="TextBox 24"/>
          <p:cNvSpPr txBox="1"/>
          <p:nvPr/>
        </p:nvSpPr>
        <p:spPr>
          <a:xfrm>
            <a:off x="7169901" y="4361358"/>
            <a:ext cx="2416989" cy="400110"/>
          </a:xfrm>
          <a:prstGeom prst="rect">
            <a:avLst/>
          </a:prstGeom>
          <a:noFill/>
        </p:spPr>
        <p:txBody>
          <a:bodyPr wrap="square" rtlCol="0">
            <a:spAutoFit/>
          </a:bodyPr>
          <a:lstStyle/>
          <a:p>
            <a:pPr defTabSz="430213">
              <a:spcAft>
                <a:spcPts val="400"/>
              </a:spcAft>
              <a:buSzPct val="100000"/>
            </a:pPr>
            <a:r>
              <a:rPr lang="en-US" sz="2000" dirty="0" smtClean="0">
                <a:solidFill>
                  <a:srgbClr val="FFFFFF"/>
                </a:solidFill>
                <a:latin typeface="Segoe UI Light"/>
                <a:cs typeface="HP Simplified" pitchFamily="34" charset="0"/>
              </a:rPr>
              <a:t>Managed </a:t>
            </a:r>
            <a:r>
              <a:rPr lang="en-US" sz="2000" dirty="0">
                <a:solidFill>
                  <a:srgbClr val="FFFFFF"/>
                </a:solidFill>
                <a:latin typeface="Segoe UI Light"/>
                <a:cs typeface="HP Simplified" pitchFamily="34" charset="0"/>
              </a:rPr>
              <a:t>as</a:t>
            </a:r>
            <a:r>
              <a:rPr lang="en-US" sz="2000" dirty="0">
                <a:solidFill>
                  <a:srgbClr val="000000"/>
                </a:solidFill>
                <a:latin typeface="Segoe UI Light"/>
                <a:cs typeface="HP Simplified" pitchFamily="34" charset="0"/>
              </a:rPr>
              <a:t> </a:t>
            </a:r>
            <a:r>
              <a:rPr lang="en-US" sz="2000" b="1" dirty="0" smtClean="0">
                <a:solidFill>
                  <a:srgbClr val="7FBA00"/>
                </a:solidFill>
                <a:cs typeface="HP Simplified" pitchFamily="34" charset="0"/>
              </a:rPr>
              <a:t>one</a:t>
            </a:r>
            <a:endParaRPr lang="en-US" sz="2000" b="1" dirty="0">
              <a:solidFill>
                <a:srgbClr val="7FBA00"/>
              </a:solidFill>
              <a:cs typeface="HP Simplified" pitchFamily="34" charset="0"/>
            </a:endParaRPr>
          </a:p>
        </p:txBody>
      </p:sp>
      <p:sp>
        <p:nvSpPr>
          <p:cNvPr id="26" name="TextBox 25"/>
          <p:cNvSpPr txBox="1"/>
          <p:nvPr/>
        </p:nvSpPr>
        <p:spPr>
          <a:xfrm>
            <a:off x="7169901" y="2882096"/>
            <a:ext cx="4952992" cy="400110"/>
          </a:xfrm>
          <a:prstGeom prst="rect">
            <a:avLst/>
          </a:prstGeom>
          <a:noFill/>
        </p:spPr>
        <p:txBody>
          <a:bodyPr wrap="square" rtlCol="0">
            <a:spAutoFit/>
          </a:bodyPr>
          <a:lstStyle/>
          <a:p>
            <a:pPr defTabSz="430213">
              <a:spcAft>
                <a:spcPts val="400"/>
              </a:spcAft>
              <a:buSzPct val="100000"/>
            </a:pPr>
            <a:r>
              <a:rPr lang="en-US" sz="2000" b="1" dirty="0" smtClean="0">
                <a:solidFill>
                  <a:srgbClr val="7FBA00"/>
                </a:solidFill>
                <a:latin typeface="Segoe UI Light"/>
                <a:cs typeface="HP Simplified" pitchFamily="34" charset="0"/>
              </a:rPr>
              <a:t>50–1,000+ VMs</a:t>
            </a:r>
          </a:p>
        </p:txBody>
      </p:sp>
      <p:pic>
        <p:nvPicPr>
          <p:cNvPr id="28"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3669" y="3026509"/>
            <a:ext cx="1710152" cy="3207057"/>
          </a:xfrm>
          <a:prstGeom prst="rect">
            <a:avLst/>
          </a:prstGeom>
        </p:spPr>
      </p:pic>
      <p:sp>
        <p:nvSpPr>
          <p:cNvPr id="29" name="TextBox 28"/>
          <p:cNvSpPr txBox="1"/>
          <p:nvPr/>
        </p:nvSpPr>
        <p:spPr>
          <a:xfrm>
            <a:off x="3748368" y="5009430"/>
            <a:ext cx="2973925" cy="424732"/>
          </a:xfrm>
          <a:prstGeom prst="rect">
            <a:avLst/>
          </a:prstGeom>
          <a:noFill/>
        </p:spPr>
        <p:txBody>
          <a:bodyPr wrap="square" rtlCol="0" anchor="ctr">
            <a:spAutoFit/>
          </a:bodyPr>
          <a:lstStyle/>
          <a:p>
            <a:pPr defTabSz="430213">
              <a:lnSpc>
                <a:spcPct val="90000"/>
              </a:lnSpc>
              <a:spcAft>
                <a:spcPts val="400"/>
              </a:spcAft>
              <a:buSzPct val="100000"/>
            </a:pPr>
            <a:r>
              <a:rPr lang="en-US" sz="2400" b="1" dirty="0" smtClean="0">
                <a:solidFill>
                  <a:srgbClr val="7FBA00"/>
                </a:solidFill>
                <a:latin typeface="Segoe UI Light"/>
                <a:cs typeface="HP Simplified" pitchFamily="34" charset="0"/>
              </a:rPr>
              <a:t>Simple to support</a:t>
            </a:r>
            <a:endParaRPr lang="en-US" sz="2400" dirty="0">
              <a:solidFill>
                <a:srgbClr val="FFFFFF">
                  <a:lumMod val="50000"/>
                  <a:lumOff val="50000"/>
                </a:srgbClr>
              </a:solidFill>
              <a:latin typeface="Segoe UI Light"/>
              <a:cs typeface="HP Simplified" pitchFamily="34" charset="0"/>
            </a:endParaRPr>
          </a:p>
        </p:txBody>
      </p:sp>
      <p:sp>
        <p:nvSpPr>
          <p:cNvPr id="30" name="TextBox 29"/>
          <p:cNvSpPr txBox="1"/>
          <p:nvPr/>
        </p:nvSpPr>
        <p:spPr>
          <a:xfrm>
            <a:off x="7169901" y="5009430"/>
            <a:ext cx="2416989" cy="400110"/>
          </a:xfrm>
          <a:prstGeom prst="rect">
            <a:avLst/>
          </a:prstGeom>
          <a:noFill/>
        </p:spPr>
        <p:txBody>
          <a:bodyPr wrap="square" rtlCol="0">
            <a:spAutoFit/>
          </a:bodyPr>
          <a:lstStyle/>
          <a:p>
            <a:pPr defTabSz="430213">
              <a:spcAft>
                <a:spcPts val="400"/>
              </a:spcAft>
              <a:buSzPct val="100000"/>
            </a:pPr>
            <a:r>
              <a:rPr lang="en-US" sz="2000" b="1" dirty="0">
                <a:solidFill>
                  <a:srgbClr val="7FBA00"/>
                </a:solidFill>
                <a:cs typeface="HP Simplified" pitchFamily="34" charset="0"/>
              </a:rPr>
              <a:t>One </a:t>
            </a:r>
            <a:r>
              <a:rPr lang="en-US" sz="2000" b="1" dirty="0" smtClean="0">
                <a:solidFill>
                  <a:srgbClr val="7FBA00"/>
                </a:solidFill>
                <a:cs typeface="HP Simplified" pitchFamily="34" charset="0"/>
              </a:rPr>
              <a:t>company</a:t>
            </a:r>
            <a:r>
              <a:rPr lang="en-US" sz="2000" b="1" dirty="0">
                <a:solidFill>
                  <a:srgbClr val="7FBA00"/>
                </a:solidFill>
                <a:latin typeface="Segoe UI Light"/>
                <a:cs typeface="HP Simplified" pitchFamily="34" charset="0"/>
              </a:rPr>
              <a:t>: </a:t>
            </a:r>
            <a:r>
              <a:rPr lang="en-US" sz="2000" dirty="0" smtClean="0">
                <a:solidFill>
                  <a:srgbClr val="FFFFFF"/>
                </a:solidFill>
                <a:latin typeface="Segoe UI Light"/>
                <a:cs typeface="HP Simplified" pitchFamily="34" charset="0"/>
              </a:rPr>
              <a:t>HP</a:t>
            </a:r>
            <a:endParaRPr lang="en-US" sz="2000" b="1" dirty="0">
              <a:solidFill>
                <a:srgbClr val="FFFFFF"/>
              </a:solidFill>
              <a:latin typeface="Segoe UI Light"/>
              <a:cs typeface="HP Simplified" pitchFamily="34" charset="0"/>
            </a:endParaRPr>
          </a:p>
        </p:txBody>
      </p:sp>
      <p:cxnSp>
        <p:nvCxnSpPr>
          <p:cNvPr id="35" name="Straight Connector 34"/>
          <p:cNvCxnSpPr/>
          <p:nvPr/>
        </p:nvCxnSpPr>
        <p:spPr>
          <a:xfrm flipV="1">
            <a:off x="3051122" y="3641278"/>
            <a:ext cx="7631611" cy="7114"/>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051122" y="4289350"/>
            <a:ext cx="7631611"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051122" y="4865414"/>
            <a:ext cx="7631611"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6" name="Freeform 5"/>
          <p:cNvSpPr>
            <a:spLocks noEditPoints="1"/>
          </p:cNvSpPr>
          <p:nvPr/>
        </p:nvSpPr>
        <p:spPr bwMode="auto">
          <a:xfrm>
            <a:off x="2895916" y="3827356"/>
            <a:ext cx="637129" cy="268939"/>
          </a:xfrm>
          <a:custGeom>
            <a:avLst/>
            <a:gdLst>
              <a:gd name="T0" fmla="*/ 95 w 398"/>
              <a:gd name="T1" fmla="*/ 0 h 168"/>
              <a:gd name="T2" fmla="*/ 0 w 398"/>
              <a:gd name="T3" fmla="*/ 22 h 168"/>
              <a:gd name="T4" fmla="*/ 172 w 398"/>
              <a:gd name="T5" fmla="*/ 22 h 168"/>
              <a:gd name="T6" fmla="*/ 90 w 398"/>
              <a:gd name="T7" fmla="*/ 38 h 168"/>
              <a:gd name="T8" fmla="*/ 87 w 398"/>
              <a:gd name="T9" fmla="*/ 61 h 168"/>
              <a:gd name="T10" fmla="*/ 137 w 398"/>
              <a:gd name="T11" fmla="*/ 76 h 168"/>
              <a:gd name="T12" fmla="*/ 80 w 398"/>
              <a:gd name="T13" fmla="*/ 98 h 168"/>
              <a:gd name="T14" fmla="*/ 75 w 398"/>
              <a:gd name="T15" fmla="*/ 134 h 168"/>
              <a:gd name="T16" fmla="*/ 78 w 398"/>
              <a:gd name="T17" fmla="*/ 143 h 168"/>
              <a:gd name="T18" fmla="*/ 87 w 398"/>
              <a:gd name="T19" fmla="*/ 147 h 168"/>
              <a:gd name="T20" fmla="*/ 95 w 398"/>
              <a:gd name="T21" fmla="*/ 148 h 168"/>
              <a:gd name="T22" fmla="*/ 97 w 398"/>
              <a:gd name="T23" fmla="*/ 135 h 168"/>
              <a:gd name="T24" fmla="*/ 111 w 398"/>
              <a:gd name="T25" fmla="*/ 114 h 168"/>
              <a:gd name="T26" fmla="*/ 133 w 398"/>
              <a:gd name="T27" fmla="*/ 104 h 168"/>
              <a:gd name="T28" fmla="*/ 148 w 398"/>
              <a:gd name="T29" fmla="*/ 104 h 168"/>
              <a:gd name="T30" fmla="*/ 166 w 398"/>
              <a:gd name="T31" fmla="*/ 114 h 168"/>
              <a:gd name="T32" fmla="*/ 174 w 398"/>
              <a:gd name="T33" fmla="*/ 135 h 168"/>
              <a:gd name="T34" fmla="*/ 173 w 398"/>
              <a:gd name="T35" fmla="*/ 148 h 168"/>
              <a:gd name="T36" fmla="*/ 269 w 398"/>
              <a:gd name="T37" fmla="*/ 144 h 168"/>
              <a:gd name="T38" fmla="*/ 274 w 398"/>
              <a:gd name="T39" fmla="*/ 130 h 168"/>
              <a:gd name="T40" fmla="*/ 288 w 398"/>
              <a:gd name="T41" fmla="*/ 112 h 168"/>
              <a:gd name="T42" fmla="*/ 309 w 398"/>
              <a:gd name="T43" fmla="*/ 104 h 168"/>
              <a:gd name="T44" fmla="*/ 138 w 398"/>
              <a:gd name="T45" fmla="*/ 116 h 168"/>
              <a:gd name="T46" fmla="*/ 123 w 398"/>
              <a:gd name="T47" fmla="*/ 120 h 168"/>
              <a:gd name="T48" fmla="*/ 111 w 398"/>
              <a:gd name="T49" fmla="*/ 132 h 168"/>
              <a:gd name="T50" fmla="*/ 108 w 398"/>
              <a:gd name="T51" fmla="*/ 141 h 168"/>
              <a:gd name="T52" fmla="*/ 110 w 398"/>
              <a:gd name="T53" fmla="*/ 157 h 168"/>
              <a:gd name="T54" fmla="*/ 121 w 398"/>
              <a:gd name="T55" fmla="*/ 166 h 168"/>
              <a:gd name="T56" fmla="*/ 131 w 398"/>
              <a:gd name="T57" fmla="*/ 168 h 168"/>
              <a:gd name="T58" fmla="*/ 146 w 398"/>
              <a:gd name="T59" fmla="*/ 164 h 168"/>
              <a:gd name="T60" fmla="*/ 158 w 398"/>
              <a:gd name="T61" fmla="*/ 152 h 168"/>
              <a:gd name="T62" fmla="*/ 161 w 398"/>
              <a:gd name="T63" fmla="*/ 141 h 168"/>
              <a:gd name="T64" fmla="*/ 159 w 398"/>
              <a:gd name="T65" fmla="*/ 126 h 168"/>
              <a:gd name="T66" fmla="*/ 149 w 398"/>
              <a:gd name="T67" fmla="*/ 118 h 168"/>
              <a:gd name="T68" fmla="*/ 138 w 398"/>
              <a:gd name="T69" fmla="*/ 116 h 168"/>
              <a:gd name="T70" fmla="*/ 321 w 398"/>
              <a:gd name="T71" fmla="*/ 104 h 168"/>
              <a:gd name="T72" fmla="*/ 332 w 398"/>
              <a:gd name="T73" fmla="*/ 108 h 168"/>
              <a:gd name="T74" fmla="*/ 345 w 398"/>
              <a:gd name="T75" fmla="*/ 123 h 168"/>
              <a:gd name="T76" fmla="*/ 348 w 398"/>
              <a:gd name="T77" fmla="*/ 144 h 168"/>
              <a:gd name="T78" fmla="*/ 381 w 398"/>
              <a:gd name="T79" fmla="*/ 148 h 168"/>
              <a:gd name="T80" fmla="*/ 398 w 398"/>
              <a:gd name="T81" fmla="*/ 34 h 168"/>
              <a:gd name="T82" fmla="*/ 395 w 398"/>
              <a:gd name="T83" fmla="*/ 24 h 168"/>
              <a:gd name="T84" fmla="*/ 387 w 398"/>
              <a:gd name="T85" fmla="*/ 20 h 168"/>
              <a:gd name="T86" fmla="*/ 381 w 398"/>
              <a:gd name="T87" fmla="*/ 64 h 168"/>
              <a:gd name="T88" fmla="*/ 386 w 398"/>
              <a:gd name="T89" fmla="*/ 33 h 168"/>
              <a:gd name="T90" fmla="*/ 313 w 398"/>
              <a:gd name="T91" fmla="*/ 116 h 168"/>
              <a:gd name="T92" fmla="*/ 297 w 398"/>
              <a:gd name="T93" fmla="*/ 120 h 168"/>
              <a:gd name="T94" fmla="*/ 286 w 398"/>
              <a:gd name="T95" fmla="*/ 132 h 168"/>
              <a:gd name="T96" fmla="*/ 283 w 398"/>
              <a:gd name="T97" fmla="*/ 141 h 168"/>
              <a:gd name="T98" fmla="*/ 285 w 398"/>
              <a:gd name="T99" fmla="*/ 157 h 168"/>
              <a:gd name="T100" fmla="*/ 295 w 398"/>
              <a:gd name="T101" fmla="*/ 166 h 168"/>
              <a:gd name="T102" fmla="*/ 304 w 398"/>
              <a:gd name="T103" fmla="*/ 168 h 168"/>
              <a:gd name="T104" fmla="*/ 321 w 398"/>
              <a:gd name="T105" fmla="*/ 164 h 168"/>
              <a:gd name="T106" fmla="*/ 331 w 398"/>
              <a:gd name="T107" fmla="*/ 152 h 168"/>
              <a:gd name="T108" fmla="*/ 336 w 398"/>
              <a:gd name="T109" fmla="*/ 141 h 168"/>
              <a:gd name="T110" fmla="*/ 332 w 398"/>
              <a:gd name="T111" fmla="*/ 126 h 168"/>
              <a:gd name="T112" fmla="*/ 323 w 398"/>
              <a:gd name="T113" fmla="*/ 118 h 168"/>
              <a:gd name="T114" fmla="*/ 313 w 398"/>
              <a:gd name="T115" fmla="*/ 1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8" h="168">
                <a:moveTo>
                  <a:pt x="309" y="104"/>
                </a:moveTo>
                <a:lnTo>
                  <a:pt x="324" y="0"/>
                </a:lnTo>
                <a:lnTo>
                  <a:pt x="95" y="0"/>
                </a:lnTo>
                <a:lnTo>
                  <a:pt x="95" y="0"/>
                </a:lnTo>
                <a:lnTo>
                  <a:pt x="5" y="0"/>
                </a:lnTo>
                <a:lnTo>
                  <a:pt x="0" y="22"/>
                </a:lnTo>
                <a:lnTo>
                  <a:pt x="92" y="22"/>
                </a:lnTo>
                <a:lnTo>
                  <a:pt x="92" y="22"/>
                </a:lnTo>
                <a:lnTo>
                  <a:pt x="172" y="22"/>
                </a:lnTo>
                <a:lnTo>
                  <a:pt x="169" y="38"/>
                </a:lnTo>
                <a:lnTo>
                  <a:pt x="90" y="38"/>
                </a:lnTo>
                <a:lnTo>
                  <a:pt x="90" y="38"/>
                </a:lnTo>
                <a:lnTo>
                  <a:pt x="21" y="38"/>
                </a:lnTo>
                <a:lnTo>
                  <a:pt x="18" y="61"/>
                </a:lnTo>
                <a:lnTo>
                  <a:pt x="87" y="61"/>
                </a:lnTo>
                <a:lnTo>
                  <a:pt x="87" y="61"/>
                </a:lnTo>
                <a:lnTo>
                  <a:pt x="141" y="61"/>
                </a:lnTo>
                <a:lnTo>
                  <a:pt x="137" y="76"/>
                </a:lnTo>
                <a:lnTo>
                  <a:pt x="37" y="76"/>
                </a:lnTo>
                <a:lnTo>
                  <a:pt x="33" y="98"/>
                </a:lnTo>
                <a:lnTo>
                  <a:pt x="80" y="98"/>
                </a:lnTo>
                <a:lnTo>
                  <a:pt x="76" y="131"/>
                </a:lnTo>
                <a:lnTo>
                  <a:pt x="76" y="131"/>
                </a:lnTo>
                <a:lnTo>
                  <a:pt x="75" y="134"/>
                </a:lnTo>
                <a:lnTo>
                  <a:pt x="76" y="137"/>
                </a:lnTo>
                <a:lnTo>
                  <a:pt x="77" y="140"/>
                </a:lnTo>
                <a:lnTo>
                  <a:pt x="78" y="143"/>
                </a:lnTo>
                <a:lnTo>
                  <a:pt x="80" y="145"/>
                </a:lnTo>
                <a:lnTo>
                  <a:pt x="83" y="147"/>
                </a:lnTo>
                <a:lnTo>
                  <a:pt x="87" y="147"/>
                </a:lnTo>
                <a:lnTo>
                  <a:pt x="90" y="148"/>
                </a:lnTo>
                <a:lnTo>
                  <a:pt x="95" y="148"/>
                </a:lnTo>
                <a:lnTo>
                  <a:pt x="95" y="148"/>
                </a:lnTo>
                <a:lnTo>
                  <a:pt x="95" y="143"/>
                </a:lnTo>
                <a:lnTo>
                  <a:pt x="95" y="143"/>
                </a:lnTo>
                <a:lnTo>
                  <a:pt x="97" y="135"/>
                </a:lnTo>
                <a:lnTo>
                  <a:pt x="101" y="127"/>
                </a:lnTo>
                <a:lnTo>
                  <a:pt x="106" y="120"/>
                </a:lnTo>
                <a:lnTo>
                  <a:pt x="111" y="114"/>
                </a:lnTo>
                <a:lnTo>
                  <a:pt x="118" y="109"/>
                </a:lnTo>
                <a:lnTo>
                  <a:pt x="125" y="106"/>
                </a:lnTo>
                <a:lnTo>
                  <a:pt x="133" y="104"/>
                </a:lnTo>
                <a:lnTo>
                  <a:pt x="141" y="103"/>
                </a:lnTo>
                <a:lnTo>
                  <a:pt x="141" y="103"/>
                </a:lnTo>
                <a:lnTo>
                  <a:pt x="148" y="104"/>
                </a:lnTo>
                <a:lnTo>
                  <a:pt x="156" y="106"/>
                </a:lnTo>
                <a:lnTo>
                  <a:pt x="162" y="109"/>
                </a:lnTo>
                <a:lnTo>
                  <a:pt x="166" y="114"/>
                </a:lnTo>
                <a:lnTo>
                  <a:pt x="171" y="120"/>
                </a:lnTo>
                <a:lnTo>
                  <a:pt x="173" y="127"/>
                </a:lnTo>
                <a:lnTo>
                  <a:pt x="174" y="135"/>
                </a:lnTo>
                <a:lnTo>
                  <a:pt x="174" y="143"/>
                </a:lnTo>
                <a:lnTo>
                  <a:pt x="174" y="143"/>
                </a:lnTo>
                <a:lnTo>
                  <a:pt x="173" y="148"/>
                </a:lnTo>
                <a:lnTo>
                  <a:pt x="269" y="148"/>
                </a:lnTo>
                <a:lnTo>
                  <a:pt x="269" y="148"/>
                </a:lnTo>
                <a:lnTo>
                  <a:pt x="269" y="144"/>
                </a:lnTo>
                <a:lnTo>
                  <a:pt x="269" y="144"/>
                </a:lnTo>
                <a:lnTo>
                  <a:pt x="271" y="136"/>
                </a:lnTo>
                <a:lnTo>
                  <a:pt x="274" y="130"/>
                </a:lnTo>
                <a:lnTo>
                  <a:pt x="277" y="123"/>
                </a:lnTo>
                <a:lnTo>
                  <a:pt x="283" y="117"/>
                </a:lnTo>
                <a:lnTo>
                  <a:pt x="288" y="112"/>
                </a:lnTo>
                <a:lnTo>
                  <a:pt x="295" y="108"/>
                </a:lnTo>
                <a:lnTo>
                  <a:pt x="301" y="106"/>
                </a:lnTo>
                <a:lnTo>
                  <a:pt x="309" y="104"/>
                </a:lnTo>
                <a:lnTo>
                  <a:pt x="309" y="104"/>
                </a:lnTo>
                <a:close/>
                <a:moveTo>
                  <a:pt x="138" y="116"/>
                </a:moveTo>
                <a:lnTo>
                  <a:pt x="138" y="116"/>
                </a:lnTo>
                <a:lnTo>
                  <a:pt x="133" y="116"/>
                </a:lnTo>
                <a:lnTo>
                  <a:pt x="128" y="118"/>
                </a:lnTo>
                <a:lnTo>
                  <a:pt x="123" y="120"/>
                </a:lnTo>
                <a:lnTo>
                  <a:pt x="119" y="123"/>
                </a:lnTo>
                <a:lnTo>
                  <a:pt x="115" y="126"/>
                </a:lnTo>
                <a:lnTo>
                  <a:pt x="111" y="132"/>
                </a:lnTo>
                <a:lnTo>
                  <a:pt x="109" y="136"/>
                </a:lnTo>
                <a:lnTo>
                  <a:pt x="108" y="141"/>
                </a:lnTo>
                <a:lnTo>
                  <a:pt x="108" y="141"/>
                </a:lnTo>
                <a:lnTo>
                  <a:pt x="108" y="147"/>
                </a:lnTo>
                <a:lnTo>
                  <a:pt x="108" y="152"/>
                </a:lnTo>
                <a:lnTo>
                  <a:pt x="110" y="157"/>
                </a:lnTo>
                <a:lnTo>
                  <a:pt x="114" y="161"/>
                </a:lnTo>
                <a:lnTo>
                  <a:pt x="117" y="164"/>
                </a:lnTo>
                <a:lnTo>
                  <a:pt x="121" y="166"/>
                </a:lnTo>
                <a:lnTo>
                  <a:pt x="125" y="167"/>
                </a:lnTo>
                <a:lnTo>
                  <a:pt x="131" y="168"/>
                </a:lnTo>
                <a:lnTo>
                  <a:pt x="131" y="168"/>
                </a:lnTo>
                <a:lnTo>
                  <a:pt x="136" y="167"/>
                </a:lnTo>
                <a:lnTo>
                  <a:pt x="142" y="166"/>
                </a:lnTo>
                <a:lnTo>
                  <a:pt x="146" y="164"/>
                </a:lnTo>
                <a:lnTo>
                  <a:pt x="150" y="161"/>
                </a:lnTo>
                <a:lnTo>
                  <a:pt x="155" y="157"/>
                </a:lnTo>
                <a:lnTo>
                  <a:pt x="158" y="152"/>
                </a:lnTo>
                <a:lnTo>
                  <a:pt x="160" y="147"/>
                </a:lnTo>
                <a:lnTo>
                  <a:pt x="161" y="141"/>
                </a:lnTo>
                <a:lnTo>
                  <a:pt x="161" y="141"/>
                </a:lnTo>
                <a:lnTo>
                  <a:pt x="161" y="136"/>
                </a:lnTo>
                <a:lnTo>
                  <a:pt x="161" y="132"/>
                </a:lnTo>
                <a:lnTo>
                  <a:pt x="159" y="126"/>
                </a:lnTo>
                <a:lnTo>
                  <a:pt x="157" y="123"/>
                </a:lnTo>
                <a:lnTo>
                  <a:pt x="152" y="120"/>
                </a:lnTo>
                <a:lnTo>
                  <a:pt x="149" y="118"/>
                </a:lnTo>
                <a:lnTo>
                  <a:pt x="144" y="116"/>
                </a:lnTo>
                <a:lnTo>
                  <a:pt x="138" y="116"/>
                </a:lnTo>
                <a:lnTo>
                  <a:pt x="138" y="116"/>
                </a:lnTo>
                <a:close/>
                <a:moveTo>
                  <a:pt x="383" y="20"/>
                </a:moveTo>
                <a:lnTo>
                  <a:pt x="334" y="20"/>
                </a:lnTo>
                <a:lnTo>
                  <a:pt x="321" y="104"/>
                </a:lnTo>
                <a:lnTo>
                  <a:pt x="321" y="104"/>
                </a:lnTo>
                <a:lnTo>
                  <a:pt x="327" y="106"/>
                </a:lnTo>
                <a:lnTo>
                  <a:pt x="332" y="108"/>
                </a:lnTo>
                <a:lnTo>
                  <a:pt x="338" y="112"/>
                </a:lnTo>
                <a:lnTo>
                  <a:pt x="342" y="117"/>
                </a:lnTo>
                <a:lnTo>
                  <a:pt x="345" y="123"/>
                </a:lnTo>
                <a:lnTo>
                  <a:pt x="348" y="130"/>
                </a:lnTo>
                <a:lnTo>
                  <a:pt x="348" y="136"/>
                </a:lnTo>
                <a:lnTo>
                  <a:pt x="348" y="144"/>
                </a:lnTo>
                <a:lnTo>
                  <a:pt x="348" y="144"/>
                </a:lnTo>
                <a:lnTo>
                  <a:pt x="346" y="148"/>
                </a:lnTo>
                <a:lnTo>
                  <a:pt x="381" y="148"/>
                </a:lnTo>
                <a:lnTo>
                  <a:pt x="398" y="37"/>
                </a:lnTo>
                <a:lnTo>
                  <a:pt x="398" y="37"/>
                </a:lnTo>
                <a:lnTo>
                  <a:pt x="398" y="34"/>
                </a:lnTo>
                <a:lnTo>
                  <a:pt x="397" y="30"/>
                </a:lnTo>
                <a:lnTo>
                  <a:pt x="396" y="27"/>
                </a:lnTo>
                <a:lnTo>
                  <a:pt x="395" y="24"/>
                </a:lnTo>
                <a:lnTo>
                  <a:pt x="393" y="23"/>
                </a:lnTo>
                <a:lnTo>
                  <a:pt x="390" y="21"/>
                </a:lnTo>
                <a:lnTo>
                  <a:pt x="387" y="20"/>
                </a:lnTo>
                <a:lnTo>
                  <a:pt x="383" y="20"/>
                </a:lnTo>
                <a:lnTo>
                  <a:pt x="383" y="20"/>
                </a:lnTo>
                <a:close/>
                <a:moveTo>
                  <a:pt x="381" y="64"/>
                </a:moveTo>
                <a:lnTo>
                  <a:pt x="357" y="64"/>
                </a:lnTo>
                <a:lnTo>
                  <a:pt x="363" y="33"/>
                </a:lnTo>
                <a:lnTo>
                  <a:pt x="386" y="33"/>
                </a:lnTo>
                <a:lnTo>
                  <a:pt x="381" y="64"/>
                </a:lnTo>
                <a:close/>
                <a:moveTo>
                  <a:pt x="313" y="116"/>
                </a:moveTo>
                <a:lnTo>
                  <a:pt x="313" y="116"/>
                </a:lnTo>
                <a:lnTo>
                  <a:pt x="308" y="116"/>
                </a:lnTo>
                <a:lnTo>
                  <a:pt x="302" y="118"/>
                </a:lnTo>
                <a:lnTo>
                  <a:pt x="297" y="120"/>
                </a:lnTo>
                <a:lnTo>
                  <a:pt x="293" y="123"/>
                </a:lnTo>
                <a:lnTo>
                  <a:pt x="289" y="126"/>
                </a:lnTo>
                <a:lnTo>
                  <a:pt x="286" y="132"/>
                </a:lnTo>
                <a:lnTo>
                  <a:pt x="284" y="136"/>
                </a:lnTo>
                <a:lnTo>
                  <a:pt x="283" y="141"/>
                </a:lnTo>
                <a:lnTo>
                  <a:pt x="283" y="141"/>
                </a:lnTo>
                <a:lnTo>
                  <a:pt x="282" y="147"/>
                </a:lnTo>
                <a:lnTo>
                  <a:pt x="283" y="152"/>
                </a:lnTo>
                <a:lnTo>
                  <a:pt x="285" y="157"/>
                </a:lnTo>
                <a:lnTo>
                  <a:pt x="287" y="161"/>
                </a:lnTo>
                <a:lnTo>
                  <a:pt x="290" y="164"/>
                </a:lnTo>
                <a:lnTo>
                  <a:pt x="295" y="166"/>
                </a:lnTo>
                <a:lnTo>
                  <a:pt x="299" y="167"/>
                </a:lnTo>
                <a:lnTo>
                  <a:pt x="304" y="168"/>
                </a:lnTo>
                <a:lnTo>
                  <a:pt x="304" y="168"/>
                </a:lnTo>
                <a:lnTo>
                  <a:pt x="310" y="167"/>
                </a:lnTo>
                <a:lnTo>
                  <a:pt x="315" y="166"/>
                </a:lnTo>
                <a:lnTo>
                  <a:pt x="321" y="164"/>
                </a:lnTo>
                <a:lnTo>
                  <a:pt x="325" y="161"/>
                </a:lnTo>
                <a:lnTo>
                  <a:pt x="328" y="157"/>
                </a:lnTo>
                <a:lnTo>
                  <a:pt x="331" y="152"/>
                </a:lnTo>
                <a:lnTo>
                  <a:pt x="334" y="147"/>
                </a:lnTo>
                <a:lnTo>
                  <a:pt x="336" y="141"/>
                </a:lnTo>
                <a:lnTo>
                  <a:pt x="336" y="141"/>
                </a:lnTo>
                <a:lnTo>
                  <a:pt x="336" y="136"/>
                </a:lnTo>
                <a:lnTo>
                  <a:pt x="335" y="132"/>
                </a:lnTo>
                <a:lnTo>
                  <a:pt x="332" y="126"/>
                </a:lnTo>
                <a:lnTo>
                  <a:pt x="330" y="123"/>
                </a:lnTo>
                <a:lnTo>
                  <a:pt x="327" y="120"/>
                </a:lnTo>
                <a:lnTo>
                  <a:pt x="323" y="118"/>
                </a:lnTo>
                <a:lnTo>
                  <a:pt x="318" y="116"/>
                </a:lnTo>
                <a:lnTo>
                  <a:pt x="313" y="116"/>
                </a:lnTo>
                <a:lnTo>
                  <a:pt x="313" y="116"/>
                </a:ln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latin typeface="Segoe UI Light"/>
            </a:endParaRPr>
          </a:p>
        </p:txBody>
      </p:sp>
      <p:grpSp>
        <p:nvGrpSpPr>
          <p:cNvPr id="47" name="Group 4"/>
          <p:cNvGrpSpPr>
            <a:grpSpLocks noChangeAspect="1"/>
          </p:cNvGrpSpPr>
          <p:nvPr/>
        </p:nvGrpSpPr>
        <p:grpSpPr bwMode="auto">
          <a:xfrm>
            <a:off x="2895916" y="3033186"/>
            <a:ext cx="522476" cy="536084"/>
            <a:chOff x="1344" y="606"/>
            <a:chExt cx="192" cy="197"/>
          </a:xfrm>
          <a:solidFill>
            <a:schemeClr val="tx1">
              <a:lumMod val="50000"/>
              <a:lumOff val="50000"/>
            </a:schemeClr>
          </a:solidFill>
        </p:grpSpPr>
        <p:sp>
          <p:nvSpPr>
            <p:cNvPr id="48" name="Freeform 5"/>
            <p:cNvSpPr>
              <a:spLocks/>
            </p:cNvSpPr>
            <p:nvPr/>
          </p:nvSpPr>
          <p:spPr bwMode="auto">
            <a:xfrm>
              <a:off x="1344" y="639"/>
              <a:ext cx="180" cy="109"/>
            </a:xfrm>
            <a:custGeom>
              <a:avLst/>
              <a:gdLst>
                <a:gd name="T0" fmla="*/ 80 w 361"/>
                <a:gd name="T1" fmla="*/ 193 h 219"/>
                <a:gd name="T2" fmla="*/ 28 w 361"/>
                <a:gd name="T3" fmla="*/ 193 h 219"/>
                <a:gd name="T4" fmla="*/ 28 w 361"/>
                <a:gd name="T5" fmla="*/ 193 h 219"/>
                <a:gd name="T6" fmla="*/ 26 w 361"/>
                <a:gd name="T7" fmla="*/ 192 h 219"/>
                <a:gd name="T8" fmla="*/ 26 w 361"/>
                <a:gd name="T9" fmla="*/ 191 h 219"/>
                <a:gd name="T10" fmla="*/ 26 w 361"/>
                <a:gd name="T11" fmla="*/ 105 h 219"/>
                <a:gd name="T12" fmla="*/ 335 w 361"/>
                <a:gd name="T13" fmla="*/ 105 h 219"/>
                <a:gd name="T14" fmla="*/ 335 w 361"/>
                <a:gd name="T15" fmla="*/ 140 h 219"/>
                <a:gd name="T16" fmla="*/ 361 w 361"/>
                <a:gd name="T17" fmla="*/ 140 h 219"/>
                <a:gd name="T18" fmla="*/ 361 w 361"/>
                <a:gd name="T19" fmla="*/ 27 h 219"/>
                <a:gd name="T20" fmla="*/ 335 w 361"/>
                <a:gd name="T21" fmla="*/ 27 h 219"/>
                <a:gd name="T22" fmla="*/ 335 w 361"/>
                <a:gd name="T23" fmla="*/ 80 h 219"/>
                <a:gd name="T24" fmla="*/ 26 w 361"/>
                <a:gd name="T25" fmla="*/ 80 h 219"/>
                <a:gd name="T26" fmla="*/ 26 w 361"/>
                <a:gd name="T27" fmla="*/ 26 h 219"/>
                <a:gd name="T28" fmla="*/ 264 w 361"/>
                <a:gd name="T29" fmla="*/ 26 h 219"/>
                <a:gd name="T30" fmla="*/ 238 w 361"/>
                <a:gd name="T31" fmla="*/ 0 h 219"/>
                <a:gd name="T32" fmla="*/ 0 w 361"/>
                <a:gd name="T33" fmla="*/ 0 h 219"/>
                <a:gd name="T34" fmla="*/ 0 w 361"/>
                <a:gd name="T35" fmla="*/ 80 h 219"/>
                <a:gd name="T36" fmla="*/ 0 w 361"/>
                <a:gd name="T37" fmla="*/ 80 h 219"/>
                <a:gd name="T38" fmla="*/ 0 w 361"/>
                <a:gd name="T39" fmla="*/ 191 h 219"/>
                <a:gd name="T40" fmla="*/ 0 w 361"/>
                <a:gd name="T41" fmla="*/ 191 h 219"/>
                <a:gd name="T42" fmla="*/ 0 w 361"/>
                <a:gd name="T43" fmla="*/ 196 h 219"/>
                <a:gd name="T44" fmla="*/ 2 w 361"/>
                <a:gd name="T45" fmla="*/ 202 h 219"/>
                <a:gd name="T46" fmla="*/ 5 w 361"/>
                <a:gd name="T47" fmla="*/ 206 h 219"/>
                <a:gd name="T48" fmla="*/ 8 w 361"/>
                <a:gd name="T49" fmla="*/ 210 h 219"/>
                <a:gd name="T50" fmla="*/ 12 w 361"/>
                <a:gd name="T51" fmla="*/ 214 h 219"/>
                <a:gd name="T52" fmla="*/ 16 w 361"/>
                <a:gd name="T53" fmla="*/ 217 h 219"/>
                <a:gd name="T54" fmla="*/ 22 w 361"/>
                <a:gd name="T55" fmla="*/ 218 h 219"/>
                <a:gd name="T56" fmla="*/ 28 w 361"/>
                <a:gd name="T57" fmla="*/ 219 h 219"/>
                <a:gd name="T58" fmla="*/ 80 w 361"/>
                <a:gd name="T59" fmla="*/ 219 h 219"/>
                <a:gd name="T60" fmla="*/ 80 w 361"/>
                <a:gd name="T61" fmla="*/ 19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219">
                  <a:moveTo>
                    <a:pt x="80" y="193"/>
                  </a:moveTo>
                  <a:lnTo>
                    <a:pt x="28" y="193"/>
                  </a:lnTo>
                  <a:lnTo>
                    <a:pt x="28" y="193"/>
                  </a:lnTo>
                  <a:lnTo>
                    <a:pt x="26" y="192"/>
                  </a:lnTo>
                  <a:lnTo>
                    <a:pt x="26" y="191"/>
                  </a:lnTo>
                  <a:lnTo>
                    <a:pt x="26" y="105"/>
                  </a:lnTo>
                  <a:lnTo>
                    <a:pt x="335" y="105"/>
                  </a:lnTo>
                  <a:lnTo>
                    <a:pt x="335" y="140"/>
                  </a:lnTo>
                  <a:lnTo>
                    <a:pt x="361" y="140"/>
                  </a:lnTo>
                  <a:lnTo>
                    <a:pt x="361" y="27"/>
                  </a:lnTo>
                  <a:lnTo>
                    <a:pt x="335" y="27"/>
                  </a:lnTo>
                  <a:lnTo>
                    <a:pt x="335" y="80"/>
                  </a:lnTo>
                  <a:lnTo>
                    <a:pt x="26" y="80"/>
                  </a:lnTo>
                  <a:lnTo>
                    <a:pt x="26" y="26"/>
                  </a:lnTo>
                  <a:lnTo>
                    <a:pt x="264" y="26"/>
                  </a:lnTo>
                  <a:lnTo>
                    <a:pt x="238" y="0"/>
                  </a:lnTo>
                  <a:lnTo>
                    <a:pt x="0" y="0"/>
                  </a:lnTo>
                  <a:lnTo>
                    <a:pt x="0" y="80"/>
                  </a:lnTo>
                  <a:lnTo>
                    <a:pt x="0" y="80"/>
                  </a:lnTo>
                  <a:lnTo>
                    <a:pt x="0" y="191"/>
                  </a:lnTo>
                  <a:lnTo>
                    <a:pt x="0" y="191"/>
                  </a:lnTo>
                  <a:lnTo>
                    <a:pt x="0" y="196"/>
                  </a:lnTo>
                  <a:lnTo>
                    <a:pt x="2" y="202"/>
                  </a:lnTo>
                  <a:lnTo>
                    <a:pt x="5" y="206"/>
                  </a:lnTo>
                  <a:lnTo>
                    <a:pt x="8" y="210"/>
                  </a:lnTo>
                  <a:lnTo>
                    <a:pt x="12" y="214"/>
                  </a:lnTo>
                  <a:lnTo>
                    <a:pt x="16" y="217"/>
                  </a:lnTo>
                  <a:lnTo>
                    <a:pt x="22" y="218"/>
                  </a:lnTo>
                  <a:lnTo>
                    <a:pt x="28" y="219"/>
                  </a:lnTo>
                  <a:lnTo>
                    <a:pt x="80" y="219"/>
                  </a:lnTo>
                  <a:lnTo>
                    <a:pt x="80"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latin typeface="Segoe UI Light"/>
              </a:endParaRPr>
            </a:p>
          </p:txBody>
        </p:sp>
        <p:sp>
          <p:nvSpPr>
            <p:cNvPr id="49" name="Freeform 6"/>
            <p:cNvSpPr>
              <a:spLocks/>
            </p:cNvSpPr>
            <p:nvPr/>
          </p:nvSpPr>
          <p:spPr bwMode="auto">
            <a:xfrm>
              <a:off x="1464" y="606"/>
              <a:ext cx="72" cy="50"/>
            </a:xfrm>
            <a:custGeom>
              <a:avLst/>
              <a:gdLst>
                <a:gd name="T0" fmla="*/ 56 w 144"/>
                <a:gd name="T1" fmla="*/ 100 h 101"/>
                <a:gd name="T2" fmla="*/ 2 w 144"/>
                <a:gd name="T3" fmla="*/ 45 h 101"/>
                <a:gd name="T4" fmla="*/ 2 w 144"/>
                <a:gd name="T5" fmla="*/ 45 h 101"/>
                <a:gd name="T6" fmla="*/ 2 w 144"/>
                <a:gd name="T7" fmla="*/ 43 h 101"/>
                <a:gd name="T8" fmla="*/ 0 w 144"/>
                <a:gd name="T9" fmla="*/ 42 h 101"/>
                <a:gd name="T10" fmla="*/ 2 w 144"/>
                <a:gd name="T11" fmla="*/ 40 h 101"/>
                <a:gd name="T12" fmla="*/ 2 w 144"/>
                <a:gd name="T13" fmla="*/ 39 h 101"/>
                <a:gd name="T14" fmla="*/ 14 w 144"/>
                <a:gd name="T15" fmla="*/ 27 h 101"/>
                <a:gd name="T16" fmla="*/ 14 w 144"/>
                <a:gd name="T17" fmla="*/ 27 h 101"/>
                <a:gd name="T18" fmla="*/ 15 w 144"/>
                <a:gd name="T19" fmla="*/ 26 h 101"/>
                <a:gd name="T20" fmla="*/ 18 w 144"/>
                <a:gd name="T21" fmla="*/ 26 h 101"/>
                <a:gd name="T22" fmla="*/ 19 w 144"/>
                <a:gd name="T23" fmla="*/ 26 h 101"/>
                <a:gd name="T24" fmla="*/ 20 w 144"/>
                <a:gd name="T25" fmla="*/ 27 h 101"/>
                <a:gd name="T26" fmla="*/ 59 w 144"/>
                <a:gd name="T27" fmla="*/ 65 h 101"/>
                <a:gd name="T28" fmla="*/ 125 w 144"/>
                <a:gd name="T29" fmla="*/ 1 h 101"/>
                <a:gd name="T30" fmla="*/ 125 w 144"/>
                <a:gd name="T31" fmla="*/ 1 h 101"/>
                <a:gd name="T32" fmla="*/ 126 w 144"/>
                <a:gd name="T33" fmla="*/ 0 h 101"/>
                <a:gd name="T34" fmla="*/ 128 w 144"/>
                <a:gd name="T35" fmla="*/ 0 h 101"/>
                <a:gd name="T36" fmla="*/ 129 w 144"/>
                <a:gd name="T37" fmla="*/ 0 h 101"/>
                <a:gd name="T38" fmla="*/ 130 w 144"/>
                <a:gd name="T39" fmla="*/ 1 h 101"/>
                <a:gd name="T40" fmla="*/ 143 w 144"/>
                <a:gd name="T41" fmla="*/ 13 h 101"/>
                <a:gd name="T42" fmla="*/ 143 w 144"/>
                <a:gd name="T43" fmla="*/ 13 h 101"/>
                <a:gd name="T44" fmla="*/ 144 w 144"/>
                <a:gd name="T45" fmla="*/ 15 h 101"/>
                <a:gd name="T46" fmla="*/ 144 w 144"/>
                <a:gd name="T47" fmla="*/ 16 h 101"/>
                <a:gd name="T48" fmla="*/ 144 w 144"/>
                <a:gd name="T49" fmla="*/ 18 h 101"/>
                <a:gd name="T50" fmla="*/ 143 w 144"/>
                <a:gd name="T51" fmla="*/ 19 h 101"/>
                <a:gd name="T52" fmla="*/ 63 w 144"/>
                <a:gd name="T53" fmla="*/ 100 h 101"/>
                <a:gd name="T54" fmla="*/ 63 w 144"/>
                <a:gd name="T55" fmla="*/ 100 h 101"/>
                <a:gd name="T56" fmla="*/ 60 w 144"/>
                <a:gd name="T57" fmla="*/ 101 h 101"/>
                <a:gd name="T58" fmla="*/ 59 w 144"/>
                <a:gd name="T59" fmla="*/ 101 h 101"/>
                <a:gd name="T60" fmla="*/ 57 w 144"/>
                <a:gd name="T61" fmla="*/ 101 h 101"/>
                <a:gd name="T62" fmla="*/ 56 w 144"/>
                <a:gd name="T63" fmla="*/ 100 h 101"/>
                <a:gd name="T64" fmla="*/ 56 w 144"/>
                <a:gd name="T65"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01">
                  <a:moveTo>
                    <a:pt x="56" y="100"/>
                  </a:moveTo>
                  <a:lnTo>
                    <a:pt x="2" y="45"/>
                  </a:lnTo>
                  <a:lnTo>
                    <a:pt x="2" y="45"/>
                  </a:lnTo>
                  <a:lnTo>
                    <a:pt x="2" y="43"/>
                  </a:lnTo>
                  <a:lnTo>
                    <a:pt x="0" y="42"/>
                  </a:lnTo>
                  <a:lnTo>
                    <a:pt x="2" y="40"/>
                  </a:lnTo>
                  <a:lnTo>
                    <a:pt x="2" y="39"/>
                  </a:lnTo>
                  <a:lnTo>
                    <a:pt x="14" y="27"/>
                  </a:lnTo>
                  <a:lnTo>
                    <a:pt x="14" y="27"/>
                  </a:lnTo>
                  <a:lnTo>
                    <a:pt x="15" y="26"/>
                  </a:lnTo>
                  <a:lnTo>
                    <a:pt x="18" y="26"/>
                  </a:lnTo>
                  <a:lnTo>
                    <a:pt x="19" y="26"/>
                  </a:lnTo>
                  <a:lnTo>
                    <a:pt x="20" y="27"/>
                  </a:lnTo>
                  <a:lnTo>
                    <a:pt x="59" y="65"/>
                  </a:lnTo>
                  <a:lnTo>
                    <a:pt x="125" y="1"/>
                  </a:lnTo>
                  <a:lnTo>
                    <a:pt x="125" y="1"/>
                  </a:lnTo>
                  <a:lnTo>
                    <a:pt x="126" y="0"/>
                  </a:lnTo>
                  <a:lnTo>
                    <a:pt x="128" y="0"/>
                  </a:lnTo>
                  <a:lnTo>
                    <a:pt x="129" y="0"/>
                  </a:lnTo>
                  <a:lnTo>
                    <a:pt x="130" y="1"/>
                  </a:lnTo>
                  <a:lnTo>
                    <a:pt x="143" y="13"/>
                  </a:lnTo>
                  <a:lnTo>
                    <a:pt x="143" y="13"/>
                  </a:lnTo>
                  <a:lnTo>
                    <a:pt x="144" y="15"/>
                  </a:lnTo>
                  <a:lnTo>
                    <a:pt x="144" y="16"/>
                  </a:lnTo>
                  <a:lnTo>
                    <a:pt x="144" y="18"/>
                  </a:lnTo>
                  <a:lnTo>
                    <a:pt x="143" y="19"/>
                  </a:lnTo>
                  <a:lnTo>
                    <a:pt x="63" y="100"/>
                  </a:lnTo>
                  <a:lnTo>
                    <a:pt x="63" y="100"/>
                  </a:lnTo>
                  <a:lnTo>
                    <a:pt x="60" y="101"/>
                  </a:lnTo>
                  <a:lnTo>
                    <a:pt x="59" y="101"/>
                  </a:lnTo>
                  <a:lnTo>
                    <a:pt x="57" y="101"/>
                  </a:lnTo>
                  <a:lnTo>
                    <a:pt x="56" y="100"/>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latin typeface="Segoe UI Light"/>
              </a:endParaRPr>
            </a:p>
          </p:txBody>
        </p:sp>
        <p:sp>
          <p:nvSpPr>
            <p:cNvPr id="50" name="Freeform 7"/>
            <p:cNvSpPr>
              <a:spLocks/>
            </p:cNvSpPr>
            <p:nvPr/>
          </p:nvSpPr>
          <p:spPr bwMode="auto">
            <a:xfrm>
              <a:off x="1374" y="717"/>
              <a:ext cx="159" cy="86"/>
            </a:xfrm>
            <a:custGeom>
              <a:avLst/>
              <a:gdLst>
                <a:gd name="T0" fmla="*/ 302 w 319"/>
                <a:gd name="T1" fmla="*/ 0 h 170"/>
                <a:gd name="T2" fmla="*/ 293 w 319"/>
                <a:gd name="T3" fmla="*/ 2 h 170"/>
                <a:gd name="T4" fmla="*/ 232 w 319"/>
                <a:gd name="T5" fmla="*/ 63 h 170"/>
                <a:gd name="T6" fmla="*/ 137 w 319"/>
                <a:gd name="T7" fmla="*/ 38 h 170"/>
                <a:gd name="T8" fmla="*/ 195 w 319"/>
                <a:gd name="T9" fmla="*/ 38 h 170"/>
                <a:gd name="T10" fmla="*/ 202 w 319"/>
                <a:gd name="T11" fmla="*/ 37 h 170"/>
                <a:gd name="T12" fmla="*/ 210 w 319"/>
                <a:gd name="T13" fmla="*/ 29 h 170"/>
                <a:gd name="T14" fmla="*/ 212 w 319"/>
                <a:gd name="T15" fmla="*/ 22 h 170"/>
                <a:gd name="T16" fmla="*/ 212 w 319"/>
                <a:gd name="T17" fmla="*/ 19 h 170"/>
                <a:gd name="T18" fmla="*/ 207 w 319"/>
                <a:gd name="T19" fmla="*/ 11 h 170"/>
                <a:gd name="T20" fmla="*/ 199 w 319"/>
                <a:gd name="T21" fmla="*/ 6 h 170"/>
                <a:gd name="T22" fmla="*/ 102 w 319"/>
                <a:gd name="T23" fmla="*/ 6 h 170"/>
                <a:gd name="T24" fmla="*/ 98 w 319"/>
                <a:gd name="T25" fmla="*/ 6 h 170"/>
                <a:gd name="T26" fmla="*/ 93 w 319"/>
                <a:gd name="T27" fmla="*/ 10 h 170"/>
                <a:gd name="T28" fmla="*/ 89 w 319"/>
                <a:gd name="T29" fmla="*/ 12 h 170"/>
                <a:gd name="T30" fmla="*/ 8 w 319"/>
                <a:gd name="T31" fmla="*/ 98 h 170"/>
                <a:gd name="T32" fmla="*/ 5 w 319"/>
                <a:gd name="T33" fmla="*/ 103 h 170"/>
                <a:gd name="T34" fmla="*/ 1 w 319"/>
                <a:gd name="T35" fmla="*/ 111 h 170"/>
                <a:gd name="T36" fmla="*/ 0 w 319"/>
                <a:gd name="T37" fmla="*/ 161 h 170"/>
                <a:gd name="T38" fmla="*/ 1 w 319"/>
                <a:gd name="T39" fmla="*/ 165 h 170"/>
                <a:gd name="T40" fmla="*/ 5 w 319"/>
                <a:gd name="T41" fmla="*/ 169 h 170"/>
                <a:gd name="T42" fmla="*/ 7 w 319"/>
                <a:gd name="T43" fmla="*/ 170 h 170"/>
                <a:gd name="T44" fmla="*/ 14 w 319"/>
                <a:gd name="T45" fmla="*/ 166 h 170"/>
                <a:gd name="T46" fmla="*/ 57 w 319"/>
                <a:gd name="T47" fmla="*/ 122 h 170"/>
                <a:gd name="T48" fmla="*/ 65 w 319"/>
                <a:gd name="T49" fmla="*/ 118 h 170"/>
                <a:gd name="T50" fmla="*/ 73 w 319"/>
                <a:gd name="T51" fmla="*/ 116 h 170"/>
                <a:gd name="T52" fmla="*/ 215 w 319"/>
                <a:gd name="T53" fmla="*/ 116 h 170"/>
                <a:gd name="T54" fmla="*/ 225 w 319"/>
                <a:gd name="T55" fmla="*/ 112 h 170"/>
                <a:gd name="T56" fmla="*/ 234 w 319"/>
                <a:gd name="T57" fmla="*/ 107 h 170"/>
                <a:gd name="T58" fmla="*/ 313 w 319"/>
                <a:gd name="T59" fmla="*/ 28 h 170"/>
                <a:gd name="T60" fmla="*/ 318 w 319"/>
                <a:gd name="T61" fmla="*/ 22 h 170"/>
                <a:gd name="T62" fmla="*/ 318 w 319"/>
                <a:gd name="T63" fmla="*/ 10 h 170"/>
                <a:gd name="T64" fmla="*/ 313 w 319"/>
                <a:gd name="T65" fmla="*/ 4 h 170"/>
                <a:gd name="T66" fmla="*/ 311 w 319"/>
                <a:gd name="T67" fmla="*/ 2 h 170"/>
                <a:gd name="T68" fmla="*/ 302 w 31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70">
                  <a:moveTo>
                    <a:pt x="302" y="0"/>
                  </a:moveTo>
                  <a:lnTo>
                    <a:pt x="302" y="0"/>
                  </a:lnTo>
                  <a:lnTo>
                    <a:pt x="296" y="1"/>
                  </a:lnTo>
                  <a:lnTo>
                    <a:pt x="293" y="2"/>
                  </a:lnTo>
                  <a:lnTo>
                    <a:pt x="291" y="4"/>
                  </a:lnTo>
                  <a:lnTo>
                    <a:pt x="232" y="63"/>
                  </a:lnTo>
                  <a:lnTo>
                    <a:pt x="113" y="63"/>
                  </a:lnTo>
                  <a:lnTo>
                    <a:pt x="137" y="38"/>
                  </a:lnTo>
                  <a:lnTo>
                    <a:pt x="195" y="38"/>
                  </a:lnTo>
                  <a:lnTo>
                    <a:pt x="195" y="38"/>
                  </a:lnTo>
                  <a:lnTo>
                    <a:pt x="199" y="38"/>
                  </a:lnTo>
                  <a:lnTo>
                    <a:pt x="202" y="37"/>
                  </a:lnTo>
                  <a:lnTo>
                    <a:pt x="207" y="34"/>
                  </a:lnTo>
                  <a:lnTo>
                    <a:pt x="210" y="29"/>
                  </a:lnTo>
                  <a:lnTo>
                    <a:pt x="212" y="26"/>
                  </a:lnTo>
                  <a:lnTo>
                    <a:pt x="212" y="22"/>
                  </a:lnTo>
                  <a:lnTo>
                    <a:pt x="212" y="22"/>
                  </a:lnTo>
                  <a:lnTo>
                    <a:pt x="212" y="19"/>
                  </a:lnTo>
                  <a:lnTo>
                    <a:pt x="210" y="16"/>
                  </a:lnTo>
                  <a:lnTo>
                    <a:pt x="207" y="11"/>
                  </a:lnTo>
                  <a:lnTo>
                    <a:pt x="202" y="7"/>
                  </a:lnTo>
                  <a:lnTo>
                    <a:pt x="199" y="6"/>
                  </a:lnTo>
                  <a:lnTo>
                    <a:pt x="195" y="6"/>
                  </a:lnTo>
                  <a:lnTo>
                    <a:pt x="102" y="6"/>
                  </a:lnTo>
                  <a:lnTo>
                    <a:pt x="102" y="6"/>
                  </a:lnTo>
                  <a:lnTo>
                    <a:pt x="98" y="6"/>
                  </a:lnTo>
                  <a:lnTo>
                    <a:pt x="95" y="7"/>
                  </a:lnTo>
                  <a:lnTo>
                    <a:pt x="93" y="10"/>
                  </a:lnTo>
                  <a:lnTo>
                    <a:pt x="89" y="12"/>
                  </a:lnTo>
                  <a:lnTo>
                    <a:pt x="89" y="12"/>
                  </a:lnTo>
                  <a:lnTo>
                    <a:pt x="35" y="71"/>
                  </a:lnTo>
                  <a:lnTo>
                    <a:pt x="8" y="98"/>
                  </a:lnTo>
                  <a:lnTo>
                    <a:pt x="8" y="98"/>
                  </a:lnTo>
                  <a:lnTo>
                    <a:pt x="5" y="103"/>
                  </a:lnTo>
                  <a:lnTo>
                    <a:pt x="3" y="107"/>
                  </a:lnTo>
                  <a:lnTo>
                    <a:pt x="1" y="111"/>
                  </a:lnTo>
                  <a:lnTo>
                    <a:pt x="0" y="116"/>
                  </a:lnTo>
                  <a:lnTo>
                    <a:pt x="0" y="161"/>
                  </a:lnTo>
                  <a:lnTo>
                    <a:pt x="0" y="161"/>
                  </a:lnTo>
                  <a:lnTo>
                    <a:pt x="1" y="165"/>
                  </a:lnTo>
                  <a:lnTo>
                    <a:pt x="3" y="168"/>
                  </a:lnTo>
                  <a:lnTo>
                    <a:pt x="5" y="169"/>
                  </a:lnTo>
                  <a:lnTo>
                    <a:pt x="7" y="170"/>
                  </a:lnTo>
                  <a:lnTo>
                    <a:pt x="7" y="170"/>
                  </a:lnTo>
                  <a:lnTo>
                    <a:pt x="10" y="169"/>
                  </a:lnTo>
                  <a:lnTo>
                    <a:pt x="14" y="166"/>
                  </a:lnTo>
                  <a:lnTo>
                    <a:pt x="57" y="122"/>
                  </a:lnTo>
                  <a:lnTo>
                    <a:pt x="57" y="122"/>
                  </a:lnTo>
                  <a:lnTo>
                    <a:pt x="60" y="120"/>
                  </a:lnTo>
                  <a:lnTo>
                    <a:pt x="65" y="118"/>
                  </a:lnTo>
                  <a:lnTo>
                    <a:pt x="69" y="116"/>
                  </a:lnTo>
                  <a:lnTo>
                    <a:pt x="73" y="116"/>
                  </a:lnTo>
                  <a:lnTo>
                    <a:pt x="215" y="116"/>
                  </a:lnTo>
                  <a:lnTo>
                    <a:pt x="215" y="116"/>
                  </a:lnTo>
                  <a:lnTo>
                    <a:pt x="220" y="115"/>
                  </a:lnTo>
                  <a:lnTo>
                    <a:pt x="225" y="112"/>
                  </a:lnTo>
                  <a:lnTo>
                    <a:pt x="231" y="110"/>
                  </a:lnTo>
                  <a:lnTo>
                    <a:pt x="234" y="107"/>
                  </a:lnTo>
                  <a:lnTo>
                    <a:pt x="313" y="28"/>
                  </a:lnTo>
                  <a:lnTo>
                    <a:pt x="313" y="28"/>
                  </a:lnTo>
                  <a:lnTo>
                    <a:pt x="316" y="25"/>
                  </a:lnTo>
                  <a:lnTo>
                    <a:pt x="318" y="22"/>
                  </a:lnTo>
                  <a:lnTo>
                    <a:pt x="319" y="16"/>
                  </a:lnTo>
                  <a:lnTo>
                    <a:pt x="318" y="10"/>
                  </a:lnTo>
                  <a:lnTo>
                    <a:pt x="316" y="7"/>
                  </a:lnTo>
                  <a:lnTo>
                    <a:pt x="313" y="4"/>
                  </a:lnTo>
                  <a:lnTo>
                    <a:pt x="313" y="4"/>
                  </a:lnTo>
                  <a:lnTo>
                    <a:pt x="311" y="2"/>
                  </a:lnTo>
                  <a:lnTo>
                    <a:pt x="308" y="1"/>
                  </a:lnTo>
                  <a:lnTo>
                    <a:pt x="3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latin typeface="Segoe UI Light"/>
              </a:endParaRPr>
            </a:p>
          </p:txBody>
        </p:sp>
        <p:sp>
          <p:nvSpPr>
            <p:cNvPr id="51" name="Freeform 8"/>
            <p:cNvSpPr>
              <a:spLocks/>
            </p:cNvSpPr>
            <p:nvPr/>
          </p:nvSpPr>
          <p:spPr bwMode="auto">
            <a:xfrm>
              <a:off x="1374" y="717"/>
              <a:ext cx="159" cy="86"/>
            </a:xfrm>
            <a:custGeom>
              <a:avLst/>
              <a:gdLst>
                <a:gd name="T0" fmla="*/ 302 w 319"/>
                <a:gd name="T1" fmla="*/ 0 h 170"/>
                <a:gd name="T2" fmla="*/ 293 w 319"/>
                <a:gd name="T3" fmla="*/ 2 h 170"/>
                <a:gd name="T4" fmla="*/ 232 w 319"/>
                <a:gd name="T5" fmla="*/ 63 h 170"/>
                <a:gd name="T6" fmla="*/ 137 w 319"/>
                <a:gd name="T7" fmla="*/ 38 h 170"/>
                <a:gd name="T8" fmla="*/ 195 w 319"/>
                <a:gd name="T9" fmla="*/ 38 h 170"/>
                <a:gd name="T10" fmla="*/ 202 w 319"/>
                <a:gd name="T11" fmla="*/ 37 h 170"/>
                <a:gd name="T12" fmla="*/ 210 w 319"/>
                <a:gd name="T13" fmla="*/ 29 h 170"/>
                <a:gd name="T14" fmla="*/ 212 w 319"/>
                <a:gd name="T15" fmla="*/ 22 h 170"/>
                <a:gd name="T16" fmla="*/ 212 w 319"/>
                <a:gd name="T17" fmla="*/ 19 h 170"/>
                <a:gd name="T18" fmla="*/ 207 w 319"/>
                <a:gd name="T19" fmla="*/ 11 h 170"/>
                <a:gd name="T20" fmla="*/ 199 w 319"/>
                <a:gd name="T21" fmla="*/ 6 h 170"/>
                <a:gd name="T22" fmla="*/ 102 w 319"/>
                <a:gd name="T23" fmla="*/ 6 h 170"/>
                <a:gd name="T24" fmla="*/ 98 w 319"/>
                <a:gd name="T25" fmla="*/ 6 h 170"/>
                <a:gd name="T26" fmla="*/ 93 w 319"/>
                <a:gd name="T27" fmla="*/ 10 h 170"/>
                <a:gd name="T28" fmla="*/ 89 w 319"/>
                <a:gd name="T29" fmla="*/ 12 h 170"/>
                <a:gd name="T30" fmla="*/ 8 w 319"/>
                <a:gd name="T31" fmla="*/ 98 h 170"/>
                <a:gd name="T32" fmla="*/ 5 w 319"/>
                <a:gd name="T33" fmla="*/ 103 h 170"/>
                <a:gd name="T34" fmla="*/ 1 w 319"/>
                <a:gd name="T35" fmla="*/ 111 h 170"/>
                <a:gd name="T36" fmla="*/ 0 w 319"/>
                <a:gd name="T37" fmla="*/ 161 h 170"/>
                <a:gd name="T38" fmla="*/ 1 w 319"/>
                <a:gd name="T39" fmla="*/ 165 h 170"/>
                <a:gd name="T40" fmla="*/ 5 w 319"/>
                <a:gd name="T41" fmla="*/ 169 h 170"/>
                <a:gd name="T42" fmla="*/ 7 w 319"/>
                <a:gd name="T43" fmla="*/ 170 h 170"/>
                <a:gd name="T44" fmla="*/ 14 w 319"/>
                <a:gd name="T45" fmla="*/ 166 h 170"/>
                <a:gd name="T46" fmla="*/ 57 w 319"/>
                <a:gd name="T47" fmla="*/ 122 h 170"/>
                <a:gd name="T48" fmla="*/ 65 w 319"/>
                <a:gd name="T49" fmla="*/ 118 h 170"/>
                <a:gd name="T50" fmla="*/ 73 w 319"/>
                <a:gd name="T51" fmla="*/ 116 h 170"/>
                <a:gd name="T52" fmla="*/ 215 w 319"/>
                <a:gd name="T53" fmla="*/ 116 h 170"/>
                <a:gd name="T54" fmla="*/ 225 w 319"/>
                <a:gd name="T55" fmla="*/ 112 h 170"/>
                <a:gd name="T56" fmla="*/ 234 w 319"/>
                <a:gd name="T57" fmla="*/ 107 h 170"/>
                <a:gd name="T58" fmla="*/ 313 w 319"/>
                <a:gd name="T59" fmla="*/ 28 h 170"/>
                <a:gd name="T60" fmla="*/ 318 w 319"/>
                <a:gd name="T61" fmla="*/ 22 h 170"/>
                <a:gd name="T62" fmla="*/ 318 w 319"/>
                <a:gd name="T63" fmla="*/ 10 h 170"/>
                <a:gd name="T64" fmla="*/ 313 w 319"/>
                <a:gd name="T65" fmla="*/ 4 h 170"/>
                <a:gd name="T66" fmla="*/ 311 w 319"/>
                <a:gd name="T67" fmla="*/ 2 h 170"/>
                <a:gd name="T68" fmla="*/ 302 w 31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70">
                  <a:moveTo>
                    <a:pt x="302" y="0"/>
                  </a:moveTo>
                  <a:lnTo>
                    <a:pt x="302" y="0"/>
                  </a:lnTo>
                  <a:lnTo>
                    <a:pt x="296" y="1"/>
                  </a:lnTo>
                  <a:lnTo>
                    <a:pt x="293" y="2"/>
                  </a:lnTo>
                  <a:lnTo>
                    <a:pt x="291" y="4"/>
                  </a:lnTo>
                  <a:lnTo>
                    <a:pt x="232" y="63"/>
                  </a:lnTo>
                  <a:lnTo>
                    <a:pt x="113" y="63"/>
                  </a:lnTo>
                  <a:lnTo>
                    <a:pt x="137" y="38"/>
                  </a:lnTo>
                  <a:lnTo>
                    <a:pt x="195" y="38"/>
                  </a:lnTo>
                  <a:lnTo>
                    <a:pt x="195" y="38"/>
                  </a:lnTo>
                  <a:lnTo>
                    <a:pt x="199" y="38"/>
                  </a:lnTo>
                  <a:lnTo>
                    <a:pt x="202" y="37"/>
                  </a:lnTo>
                  <a:lnTo>
                    <a:pt x="207" y="34"/>
                  </a:lnTo>
                  <a:lnTo>
                    <a:pt x="210" y="29"/>
                  </a:lnTo>
                  <a:lnTo>
                    <a:pt x="212" y="26"/>
                  </a:lnTo>
                  <a:lnTo>
                    <a:pt x="212" y="22"/>
                  </a:lnTo>
                  <a:lnTo>
                    <a:pt x="212" y="22"/>
                  </a:lnTo>
                  <a:lnTo>
                    <a:pt x="212" y="19"/>
                  </a:lnTo>
                  <a:lnTo>
                    <a:pt x="210" y="16"/>
                  </a:lnTo>
                  <a:lnTo>
                    <a:pt x="207" y="11"/>
                  </a:lnTo>
                  <a:lnTo>
                    <a:pt x="202" y="7"/>
                  </a:lnTo>
                  <a:lnTo>
                    <a:pt x="199" y="6"/>
                  </a:lnTo>
                  <a:lnTo>
                    <a:pt x="195" y="6"/>
                  </a:lnTo>
                  <a:lnTo>
                    <a:pt x="102" y="6"/>
                  </a:lnTo>
                  <a:lnTo>
                    <a:pt x="102" y="6"/>
                  </a:lnTo>
                  <a:lnTo>
                    <a:pt x="98" y="6"/>
                  </a:lnTo>
                  <a:lnTo>
                    <a:pt x="95" y="7"/>
                  </a:lnTo>
                  <a:lnTo>
                    <a:pt x="93" y="10"/>
                  </a:lnTo>
                  <a:lnTo>
                    <a:pt x="89" y="12"/>
                  </a:lnTo>
                  <a:lnTo>
                    <a:pt x="89" y="12"/>
                  </a:lnTo>
                  <a:lnTo>
                    <a:pt x="35" y="71"/>
                  </a:lnTo>
                  <a:lnTo>
                    <a:pt x="8" y="98"/>
                  </a:lnTo>
                  <a:lnTo>
                    <a:pt x="8" y="98"/>
                  </a:lnTo>
                  <a:lnTo>
                    <a:pt x="5" y="103"/>
                  </a:lnTo>
                  <a:lnTo>
                    <a:pt x="3" y="107"/>
                  </a:lnTo>
                  <a:lnTo>
                    <a:pt x="1" y="111"/>
                  </a:lnTo>
                  <a:lnTo>
                    <a:pt x="0" y="116"/>
                  </a:lnTo>
                  <a:lnTo>
                    <a:pt x="0" y="161"/>
                  </a:lnTo>
                  <a:lnTo>
                    <a:pt x="0" y="161"/>
                  </a:lnTo>
                  <a:lnTo>
                    <a:pt x="1" y="165"/>
                  </a:lnTo>
                  <a:lnTo>
                    <a:pt x="3" y="168"/>
                  </a:lnTo>
                  <a:lnTo>
                    <a:pt x="5" y="169"/>
                  </a:lnTo>
                  <a:lnTo>
                    <a:pt x="7" y="170"/>
                  </a:lnTo>
                  <a:lnTo>
                    <a:pt x="7" y="170"/>
                  </a:lnTo>
                  <a:lnTo>
                    <a:pt x="10" y="169"/>
                  </a:lnTo>
                  <a:lnTo>
                    <a:pt x="14" y="166"/>
                  </a:lnTo>
                  <a:lnTo>
                    <a:pt x="57" y="122"/>
                  </a:lnTo>
                  <a:lnTo>
                    <a:pt x="57" y="122"/>
                  </a:lnTo>
                  <a:lnTo>
                    <a:pt x="60" y="120"/>
                  </a:lnTo>
                  <a:lnTo>
                    <a:pt x="65" y="118"/>
                  </a:lnTo>
                  <a:lnTo>
                    <a:pt x="69" y="116"/>
                  </a:lnTo>
                  <a:lnTo>
                    <a:pt x="73" y="116"/>
                  </a:lnTo>
                  <a:lnTo>
                    <a:pt x="215" y="116"/>
                  </a:lnTo>
                  <a:lnTo>
                    <a:pt x="215" y="116"/>
                  </a:lnTo>
                  <a:lnTo>
                    <a:pt x="220" y="115"/>
                  </a:lnTo>
                  <a:lnTo>
                    <a:pt x="225" y="112"/>
                  </a:lnTo>
                  <a:lnTo>
                    <a:pt x="231" y="110"/>
                  </a:lnTo>
                  <a:lnTo>
                    <a:pt x="234" y="107"/>
                  </a:lnTo>
                  <a:lnTo>
                    <a:pt x="313" y="28"/>
                  </a:lnTo>
                  <a:lnTo>
                    <a:pt x="313" y="28"/>
                  </a:lnTo>
                  <a:lnTo>
                    <a:pt x="316" y="25"/>
                  </a:lnTo>
                  <a:lnTo>
                    <a:pt x="318" y="22"/>
                  </a:lnTo>
                  <a:lnTo>
                    <a:pt x="319" y="16"/>
                  </a:lnTo>
                  <a:lnTo>
                    <a:pt x="318" y="10"/>
                  </a:lnTo>
                  <a:lnTo>
                    <a:pt x="316" y="7"/>
                  </a:lnTo>
                  <a:lnTo>
                    <a:pt x="313" y="4"/>
                  </a:lnTo>
                  <a:lnTo>
                    <a:pt x="313" y="4"/>
                  </a:lnTo>
                  <a:lnTo>
                    <a:pt x="311" y="2"/>
                  </a:lnTo>
                  <a:lnTo>
                    <a:pt x="308" y="1"/>
                  </a:lnTo>
                  <a:lnTo>
                    <a:pt x="30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latin typeface="Segoe UI Light"/>
              </a:endParaRPr>
            </a:p>
          </p:txBody>
        </p:sp>
        <p:sp>
          <p:nvSpPr>
            <p:cNvPr id="52" name="Freeform 9"/>
            <p:cNvSpPr>
              <a:spLocks/>
            </p:cNvSpPr>
            <p:nvPr/>
          </p:nvSpPr>
          <p:spPr bwMode="auto">
            <a:xfrm>
              <a:off x="1374" y="717"/>
              <a:ext cx="159" cy="86"/>
            </a:xfrm>
            <a:custGeom>
              <a:avLst/>
              <a:gdLst>
                <a:gd name="T0" fmla="*/ 302 w 319"/>
                <a:gd name="T1" fmla="*/ 0 h 170"/>
                <a:gd name="T2" fmla="*/ 293 w 319"/>
                <a:gd name="T3" fmla="*/ 2 h 170"/>
                <a:gd name="T4" fmla="*/ 232 w 319"/>
                <a:gd name="T5" fmla="*/ 63 h 170"/>
                <a:gd name="T6" fmla="*/ 137 w 319"/>
                <a:gd name="T7" fmla="*/ 38 h 170"/>
                <a:gd name="T8" fmla="*/ 195 w 319"/>
                <a:gd name="T9" fmla="*/ 38 h 170"/>
                <a:gd name="T10" fmla="*/ 202 w 319"/>
                <a:gd name="T11" fmla="*/ 37 h 170"/>
                <a:gd name="T12" fmla="*/ 210 w 319"/>
                <a:gd name="T13" fmla="*/ 29 h 170"/>
                <a:gd name="T14" fmla="*/ 212 w 319"/>
                <a:gd name="T15" fmla="*/ 22 h 170"/>
                <a:gd name="T16" fmla="*/ 212 w 319"/>
                <a:gd name="T17" fmla="*/ 19 h 170"/>
                <a:gd name="T18" fmla="*/ 207 w 319"/>
                <a:gd name="T19" fmla="*/ 11 h 170"/>
                <a:gd name="T20" fmla="*/ 199 w 319"/>
                <a:gd name="T21" fmla="*/ 6 h 170"/>
                <a:gd name="T22" fmla="*/ 102 w 319"/>
                <a:gd name="T23" fmla="*/ 6 h 170"/>
                <a:gd name="T24" fmla="*/ 98 w 319"/>
                <a:gd name="T25" fmla="*/ 6 h 170"/>
                <a:gd name="T26" fmla="*/ 93 w 319"/>
                <a:gd name="T27" fmla="*/ 10 h 170"/>
                <a:gd name="T28" fmla="*/ 89 w 319"/>
                <a:gd name="T29" fmla="*/ 12 h 170"/>
                <a:gd name="T30" fmla="*/ 8 w 319"/>
                <a:gd name="T31" fmla="*/ 98 h 170"/>
                <a:gd name="T32" fmla="*/ 5 w 319"/>
                <a:gd name="T33" fmla="*/ 103 h 170"/>
                <a:gd name="T34" fmla="*/ 1 w 319"/>
                <a:gd name="T35" fmla="*/ 111 h 170"/>
                <a:gd name="T36" fmla="*/ 0 w 319"/>
                <a:gd name="T37" fmla="*/ 161 h 170"/>
                <a:gd name="T38" fmla="*/ 1 w 319"/>
                <a:gd name="T39" fmla="*/ 165 h 170"/>
                <a:gd name="T40" fmla="*/ 5 w 319"/>
                <a:gd name="T41" fmla="*/ 169 h 170"/>
                <a:gd name="T42" fmla="*/ 7 w 319"/>
                <a:gd name="T43" fmla="*/ 170 h 170"/>
                <a:gd name="T44" fmla="*/ 14 w 319"/>
                <a:gd name="T45" fmla="*/ 166 h 170"/>
                <a:gd name="T46" fmla="*/ 57 w 319"/>
                <a:gd name="T47" fmla="*/ 122 h 170"/>
                <a:gd name="T48" fmla="*/ 65 w 319"/>
                <a:gd name="T49" fmla="*/ 118 h 170"/>
                <a:gd name="T50" fmla="*/ 73 w 319"/>
                <a:gd name="T51" fmla="*/ 116 h 170"/>
                <a:gd name="T52" fmla="*/ 215 w 319"/>
                <a:gd name="T53" fmla="*/ 116 h 170"/>
                <a:gd name="T54" fmla="*/ 225 w 319"/>
                <a:gd name="T55" fmla="*/ 112 h 170"/>
                <a:gd name="T56" fmla="*/ 234 w 319"/>
                <a:gd name="T57" fmla="*/ 107 h 170"/>
                <a:gd name="T58" fmla="*/ 313 w 319"/>
                <a:gd name="T59" fmla="*/ 28 h 170"/>
                <a:gd name="T60" fmla="*/ 318 w 319"/>
                <a:gd name="T61" fmla="*/ 22 h 170"/>
                <a:gd name="T62" fmla="*/ 318 w 319"/>
                <a:gd name="T63" fmla="*/ 10 h 170"/>
                <a:gd name="T64" fmla="*/ 313 w 319"/>
                <a:gd name="T65" fmla="*/ 4 h 170"/>
                <a:gd name="T66" fmla="*/ 311 w 319"/>
                <a:gd name="T67" fmla="*/ 2 h 170"/>
                <a:gd name="T68" fmla="*/ 302 w 31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70">
                  <a:moveTo>
                    <a:pt x="302" y="0"/>
                  </a:moveTo>
                  <a:lnTo>
                    <a:pt x="302" y="0"/>
                  </a:lnTo>
                  <a:lnTo>
                    <a:pt x="296" y="1"/>
                  </a:lnTo>
                  <a:lnTo>
                    <a:pt x="293" y="2"/>
                  </a:lnTo>
                  <a:lnTo>
                    <a:pt x="291" y="4"/>
                  </a:lnTo>
                  <a:lnTo>
                    <a:pt x="232" y="63"/>
                  </a:lnTo>
                  <a:lnTo>
                    <a:pt x="113" y="63"/>
                  </a:lnTo>
                  <a:lnTo>
                    <a:pt x="137" y="38"/>
                  </a:lnTo>
                  <a:lnTo>
                    <a:pt x="195" y="38"/>
                  </a:lnTo>
                  <a:lnTo>
                    <a:pt x="195" y="38"/>
                  </a:lnTo>
                  <a:lnTo>
                    <a:pt x="199" y="38"/>
                  </a:lnTo>
                  <a:lnTo>
                    <a:pt x="202" y="37"/>
                  </a:lnTo>
                  <a:lnTo>
                    <a:pt x="207" y="34"/>
                  </a:lnTo>
                  <a:lnTo>
                    <a:pt x="210" y="29"/>
                  </a:lnTo>
                  <a:lnTo>
                    <a:pt x="212" y="26"/>
                  </a:lnTo>
                  <a:lnTo>
                    <a:pt x="212" y="22"/>
                  </a:lnTo>
                  <a:lnTo>
                    <a:pt x="212" y="22"/>
                  </a:lnTo>
                  <a:lnTo>
                    <a:pt x="212" y="19"/>
                  </a:lnTo>
                  <a:lnTo>
                    <a:pt x="210" y="16"/>
                  </a:lnTo>
                  <a:lnTo>
                    <a:pt x="207" y="11"/>
                  </a:lnTo>
                  <a:lnTo>
                    <a:pt x="202" y="7"/>
                  </a:lnTo>
                  <a:lnTo>
                    <a:pt x="199" y="6"/>
                  </a:lnTo>
                  <a:lnTo>
                    <a:pt x="195" y="6"/>
                  </a:lnTo>
                  <a:lnTo>
                    <a:pt x="102" y="6"/>
                  </a:lnTo>
                  <a:lnTo>
                    <a:pt x="102" y="6"/>
                  </a:lnTo>
                  <a:lnTo>
                    <a:pt x="98" y="6"/>
                  </a:lnTo>
                  <a:lnTo>
                    <a:pt x="95" y="7"/>
                  </a:lnTo>
                  <a:lnTo>
                    <a:pt x="93" y="10"/>
                  </a:lnTo>
                  <a:lnTo>
                    <a:pt x="89" y="12"/>
                  </a:lnTo>
                  <a:lnTo>
                    <a:pt x="89" y="12"/>
                  </a:lnTo>
                  <a:lnTo>
                    <a:pt x="35" y="71"/>
                  </a:lnTo>
                  <a:lnTo>
                    <a:pt x="8" y="98"/>
                  </a:lnTo>
                  <a:lnTo>
                    <a:pt x="8" y="98"/>
                  </a:lnTo>
                  <a:lnTo>
                    <a:pt x="5" y="103"/>
                  </a:lnTo>
                  <a:lnTo>
                    <a:pt x="3" y="107"/>
                  </a:lnTo>
                  <a:lnTo>
                    <a:pt x="1" y="111"/>
                  </a:lnTo>
                  <a:lnTo>
                    <a:pt x="0" y="116"/>
                  </a:lnTo>
                  <a:lnTo>
                    <a:pt x="0" y="161"/>
                  </a:lnTo>
                  <a:lnTo>
                    <a:pt x="0" y="161"/>
                  </a:lnTo>
                  <a:lnTo>
                    <a:pt x="1" y="165"/>
                  </a:lnTo>
                  <a:lnTo>
                    <a:pt x="3" y="168"/>
                  </a:lnTo>
                  <a:lnTo>
                    <a:pt x="5" y="169"/>
                  </a:lnTo>
                  <a:lnTo>
                    <a:pt x="7" y="170"/>
                  </a:lnTo>
                  <a:lnTo>
                    <a:pt x="7" y="170"/>
                  </a:lnTo>
                  <a:lnTo>
                    <a:pt x="10" y="169"/>
                  </a:lnTo>
                  <a:lnTo>
                    <a:pt x="14" y="166"/>
                  </a:lnTo>
                  <a:lnTo>
                    <a:pt x="57" y="122"/>
                  </a:lnTo>
                  <a:lnTo>
                    <a:pt x="57" y="122"/>
                  </a:lnTo>
                  <a:lnTo>
                    <a:pt x="60" y="120"/>
                  </a:lnTo>
                  <a:lnTo>
                    <a:pt x="65" y="118"/>
                  </a:lnTo>
                  <a:lnTo>
                    <a:pt x="69" y="116"/>
                  </a:lnTo>
                  <a:lnTo>
                    <a:pt x="73" y="116"/>
                  </a:lnTo>
                  <a:lnTo>
                    <a:pt x="215" y="116"/>
                  </a:lnTo>
                  <a:lnTo>
                    <a:pt x="215" y="116"/>
                  </a:lnTo>
                  <a:lnTo>
                    <a:pt x="220" y="115"/>
                  </a:lnTo>
                  <a:lnTo>
                    <a:pt x="225" y="112"/>
                  </a:lnTo>
                  <a:lnTo>
                    <a:pt x="231" y="110"/>
                  </a:lnTo>
                  <a:lnTo>
                    <a:pt x="234" y="107"/>
                  </a:lnTo>
                  <a:lnTo>
                    <a:pt x="313" y="28"/>
                  </a:lnTo>
                  <a:lnTo>
                    <a:pt x="313" y="28"/>
                  </a:lnTo>
                  <a:lnTo>
                    <a:pt x="316" y="25"/>
                  </a:lnTo>
                  <a:lnTo>
                    <a:pt x="318" y="22"/>
                  </a:lnTo>
                  <a:lnTo>
                    <a:pt x="319" y="16"/>
                  </a:lnTo>
                  <a:lnTo>
                    <a:pt x="318" y="10"/>
                  </a:lnTo>
                  <a:lnTo>
                    <a:pt x="316" y="7"/>
                  </a:lnTo>
                  <a:lnTo>
                    <a:pt x="313" y="4"/>
                  </a:lnTo>
                  <a:lnTo>
                    <a:pt x="313" y="4"/>
                  </a:lnTo>
                  <a:lnTo>
                    <a:pt x="311" y="2"/>
                  </a:lnTo>
                  <a:lnTo>
                    <a:pt x="308" y="1"/>
                  </a:lnTo>
                  <a:lnTo>
                    <a:pt x="3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latin typeface="Segoe UI Light"/>
              </a:endParaRPr>
            </a:p>
          </p:txBody>
        </p:sp>
        <p:sp>
          <p:nvSpPr>
            <p:cNvPr id="53" name="Freeform 10"/>
            <p:cNvSpPr>
              <a:spLocks/>
            </p:cNvSpPr>
            <p:nvPr/>
          </p:nvSpPr>
          <p:spPr bwMode="auto">
            <a:xfrm>
              <a:off x="1374" y="717"/>
              <a:ext cx="159" cy="86"/>
            </a:xfrm>
            <a:custGeom>
              <a:avLst/>
              <a:gdLst>
                <a:gd name="T0" fmla="*/ 302 w 319"/>
                <a:gd name="T1" fmla="*/ 0 h 170"/>
                <a:gd name="T2" fmla="*/ 293 w 319"/>
                <a:gd name="T3" fmla="*/ 2 h 170"/>
                <a:gd name="T4" fmla="*/ 232 w 319"/>
                <a:gd name="T5" fmla="*/ 63 h 170"/>
                <a:gd name="T6" fmla="*/ 137 w 319"/>
                <a:gd name="T7" fmla="*/ 38 h 170"/>
                <a:gd name="T8" fmla="*/ 195 w 319"/>
                <a:gd name="T9" fmla="*/ 38 h 170"/>
                <a:gd name="T10" fmla="*/ 202 w 319"/>
                <a:gd name="T11" fmla="*/ 37 h 170"/>
                <a:gd name="T12" fmla="*/ 210 w 319"/>
                <a:gd name="T13" fmla="*/ 29 h 170"/>
                <a:gd name="T14" fmla="*/ 212 w 319"/>
                <a:gd name="T15" fmla="*/ 22 h 170"/>
                <a:gd name="T16" fmla="*/ 212 w 319"/>
                <a:gd name="T17" fmla="*/ 19 h 170"/>
                <a:gd name="T18" fmla="*/ 207 w 319"/>
                <a:gd name="T19" fmla="*/ 11 h 170"/>
                <a:gd name="T20" fmla="*/ 199 w 319"/>
                <a:gd name="T21" fmla="*/ 6 h 170"/>
                <a:gd name="T22" fmla="*/ 102 w 319"/>
                <a:gd name="T23" fmla="*/ 6 h 170"/>
                <a:gd name="T24" fmla="*/ 98 w 319"/>
                <a:gd name="T25" fmla="*/ 6 h 170"/>
                <a:gd name="T26" fmla="*/ 93 w 319"/>
                <a:gd name="T27" fmla="*/ 10 h 170"/>
                <a:gd name="T28" fmla="*/ 89 w 319"/>
                <a:gd name="T29" fmla="*/ 12 h 170"/>
                <a:gd name="T30" fmla="*/ 8 w 319"/>
                <a:gd name="T31" fmla="*/ 98 h 170"/>
                <a:gd name="T32" fmla="*/ 5 w 319"/>
                <a:gd name="T33" fmla="*/ 103 h 170"/>
                <a:gd name="T34" fmla="*/ 1 w 319"/>
                <a:gd name="T35" fmla="*/ 111 h 170"/>
                <a:gd name="T36" fmla="*/ 0 w 319"/>
                <a:gd name="T37" fmla="*/ 161 h 170"/>
                <a:gd name="T38" fmla="*/ 1 w 319"/>
                <a:gd name="T39" fmla="*/ 165 h 170"/>
                <a:gd name="T40" fmla="*/ 5 w 319"/>
                <a:gd name="T41" fmla="*/ 169 h 170"/>
                <a:gd name="T42" fmla="*/ 7 w 319"/>
                <a:gd name="T43" fmla="*/ 170 h 170"/>
                <a:gd name="T44" fmla="*/ 14 w 319"/>
                <a:gd name="T45" fmla="*/ 166 h 170"/>
                <a:gd name="T46" fmla="*/ 57 w 319"/>
                <a:gd name="T47" fmla="*/ 122 h 170"/>
                <a:gd name="T48" fmla="*/ 65 w 319"/>
                <a:gd name="T49" fmla="*/ 118 h 170"/>
                <a:gd name="T50" fmla="*/ 73 w 319"/>
                <a:gd name="T51" fmla="*/ 116 h 170"/>
                <a:gd name="T52" fmla="*/ 215 w 319"/>
                <a:gd name="T53" fmla="*/ 116 h 170"/>
                <a:gd name="T54" fmla="*/ 225 w 319"/>
                <a:gd name="T55" fmla="*/ 112 h 170"/>
                <a:gd name="T56" fmla="*/ 234 w 319"/>
                <a:gd name="T57" fmla="*/ 107 h 170"/>
                <a:gd name="T58" fmla="*/ 313 w 319"/>
                <a:gd name="T59" fmla="*/ 28 h 170"/>
                <a:gd name="T60" fmla="*/ 318 w 319"/>
                <a:gd name="T61" fmla="*/ 22 h 170"/>
                <a:gd name="T62" fmla="*/ 318 w 319"/>
                <a:gd name="T63" fmla="*/ 10 h 170"/>
                <a:gd name="T64" fmla="*/ 313 w 319"/>
                <a:gd name="T65" fmla="*/ 4 h 170"/>
                <a:gd name="T66" fmla="*/ 311 w 319"/>
                <a:gd name="T67" fmla="*/ 2 h 170"/>
                <a:gd name="T68" fmla="*/ 302 w 31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70">
                  <a:moveTo>
                    <a:pt x="302" y="0"/>
                  </a:moveTo>
                  <a:lnTo>
                    <a:pt x="302" y="0"/>
                  </a:lnTo>
                  <a:lnTo>
                    <a:pt x="296" y="1"/>
                  </a:lnTo>
                  <a:lnTo>
                    <a:pt x="293" y="2"/>
                  </a:lnTo>
                  <a:lnTo>
                    <a:pt x="291" y="4"/>
                  </a:lnTo>
                  <a:lnTo>
                    <a:pt x="232" y="63"/>
                  </a:lnTo>
                  <a:lnTo>
                    <a:pt x="113" y="63"/>
                  </a:lnTo>
                  <a:lnTo>
                    <a:pt x="137" y="38"/>
                  </a:lnTo>
                  <a:lnTo>
                    <a:pt x="195" y="38"/>
                  </a:lnTo>
                  <a:lnTo>
                    <a:pt x="195" y="38"/>
                  </a:lnTo>
                  <a:lnTo>
                    <a:pt x="199" y="38"/>
                  </a:lnTo>
                  <a:lnTo>
                    <a:pt x="202" y="37"/>
                  </a:lnTo>
                  <a:lnTo>
                    <a:pt x="207" y="34"/>
                  </a:lnTo>
                  <a:lnTo>
                    <a:pt x="210" y="29"/>
                  </a:lnTo>
                  <a:lnTo>
                    <a:pt x="212" y="26"/>
                  </a:lnTo>
                  <a:lnTo>
                    <a:pt x="212" y="22"/>
                  </a:lnTo>
                  <a:lnTo>
                    <a:pt x="212" y="22"/>
                  </a:lnTo>
                  <a:lnTo>
                    <a:pt x="212" y="19"/>
                  </a:lnTo>
                  <a:lnTo>
                    <a:pt x="210" y="16"/>
                  </a:lnTo>
                  <a:lnTo>
                    <a:pt x="207" y="11"/>
                  </a:lnTo>
                  <a:lnTo>
                    <a:pt x="202" y="7"/>
                  </a:lnTo>
                  <a:lnTo>
                    <a:pt x="199" y="6"/>
                  </a:lnTo>
                  <a:lnTo>
                    <a:pt x="195" y="6"/>
                  </a:lnTo>
                  <a:lnTo>
                    <a:pt x="102" y="6"/>
                  </a:lnTo>
                  <a:lnTo>
                    <a:pt x="102" y="6"/>
                  </a:lnTo>
                  <a:lnTo>
                    <a:pt x="98" y="6"/>
                  </a:lnTo>
                  <a:lnTo>
                    <a:pt x="95" y="7"/>
                  </a:lnTo>
                  <a:lnTo>
                    <a:pt x="93" y="10"/>
                  </a:lnTo>
                  <a:lnTo>
                    <a:pt x="89" y="12"/>
                  </a:lnTo>
                  <a:lnTo>
                    <a:pt x="89" y="12"/>
                  </a:lnTo>
                  <a:lnTo>
                    <a:pt x="35" y="71"/>
                  </a:lnTo>
                  <a:lnTo>
                    <a:pt x="8" y="98"/>
                  </a:lnTo>
                  <a:lnTo>
                    <a:pt x="8" y="98"/>
                  </a:lnTo>
                  <a:lnTo>
                    <a:pt x="5" y="103"/>
                  </a:lnTo>
                  <a:lnTo>
                    <a:pt x="3" y="107"/>
                  </a:lnTo>
                  <a:lnTo>
                    <a:pt x="1" y="111"/>
                  </a:lnTo>
                  <a:lnTo>
                    <a:pt x="0" y="116"/>
                  </a:lnTo>
                  <a:lnTo>
                    <a:pt x="0" y="161"/>
                  </a:lnTo>
                  <a:lnTo>
                    <a:pt x="0" y="161"/>
                  </a:lnTo>
                  <a:lnTo>
                    <a:pt x="1" y="165"/>
                  </a:lnTo>
                  <a:lnTo>
                    <a:pt x="3" y="168"/>
                  </a:lnTo>
                  <a:lnTo>
                    <a:pt x="5" y="169"/>
                  </a:lnTo>
                  <a:lnTo>
                    <a:pt x="7" y="170"/>
                  </a:lnTo>
                  <a:lnTo>
                    <a:pt x="7" y="170"/>
                  </a:lnTo>
                  <a:lnTo>
                    <a:pt x="10" y="169"/>
                  </a:lnTo>
                  <a:lnTo>
                    <a:pt x="14" y="166"/>
                  </a:lnTo>
                  <a:lnTo>
                    <a:pt x="57" y="122"/>
                  </a:lnTo>
                  <a:lnTo>
                    <a:pt x="57" y="122"/>
                  </a:lnTo>
                  <a:lnTo>
                    <a:pt x="60" y="120"/>
                  </a:lnTo>
                  <a:lnTo>
                    <a:pt x="65" y="118"/>
                  </a:lnTo>
                  <a:lnTo>
                    <a:pt x="69" y="116"/>
                  </a:lnTo>
                  <a:lnTo>
                    <a:pt x="73" y="116"/>
                  </a:lnTo>
                  <a:lnTo>
                    <a:pt x="215" y="116"/>
                  </a:lnTo>
                  <a:lnTo>
                    <a:pt x="215" y="116"/>
                  </a:lnTo>
                  <a:lnTo>
                    <a:pt x="220" y="115"/>
                  </a:lnTo>
                  <a:lnTo>
                    <a:pt x="225" y="112"/>
                  </a:lnTo>
                  <a:lnTo>
                    <a:pt x="231" y="110"/>
                  </a:lnTo>
                  <a:lnTo>
                    <a:pt x="234" y="107"/>
                  </a:lnTo>
                  <a:lnTo>
                    <a:pt x="313" y="28"/>
                  </a:lnTo>
                  <a:lnTo>
                    <a:pt x="313" y="28"/>
                  </a:lnTo>
                  <a:lnTo>
                    <a:pt x="316" y="25"/>
                  </a:lnTo>
                  <a:lnTo>
                    <a:pt x="318" y="22"/>
                  </a:lnTo>
                  <a:lnTo>
                    <a:pt x="319" y="16"/>
                  </a:lnTo>
                  <a:lnTo>
                    <a:pt x="318" y="10"/>
                  </a:lnTo>
                  <a:lnTo>
                    <a:pt x="316" y="7"/>
                  </a:lnTo>
                  <a:lnTo>
                    <a:pt x="313" y="4"/>
                  </a:lnTo>
                  <a:lnTo>
                    <a:pt x="313" y="4"/>
                  </a:lnTo>
                  <a:lnTo>
                    <a:pt x="311" y="2"/>
                  </a:lnTo>
                  <a:lnTo>
                    <a:pt x="308" y="1"/>
                  </a:lnTo>
                  <a:lnTo>
                    <a:pt x="30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latin typeface="Segoe UI Light"/>
              </a:endParaRPr>
            </a:p>
          </p:txBody>
        </p:sp>
      </p:grpSp>
      <p:pic>
        <p:nvPicPr>
          <p:cNvPr id="55"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95916" y="4937422"/>
            <a:ext cx="432401" cy="45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645" y="6009149"/>
            <a:ext cx="1656184" cy="609217"/>
          </a:xfrm>
          <a:prstGeom prst="rect">
            <a:avLst/>
          </a:prstGeom>
        </p:spPr>
      </p:pic>
      <p:pic>
        <p:nvPicPr>
          <p:cNvPr id="57" name="Picture 2"/>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895916" y="5585494"/>
            <a:ext cx="478906" cy="491488"/>
          </a:xfrm>
          <a:prstGeom prst="rect">
            <a:avLst/>
          </a:prstGeom>
          <a:noFill/>
          <a:ln w="9525">
            <a:noFill/>
            <a:miter lim="800000"/>
            <a:headEnd/>
            <a:tailEnd/>
          </a:ln>
          <a:effectLst/>
        </p:spPr>
      </p:pic>
      <p:cxnSp>
        <p:nvCxnSpPr>
          <p:cNvPr id="62" name="Straight Connector 61"/>
          <p:cNvCxnSpPr/>
          <p:nvPr/>
        </p:nvCxnSpPr>
        <p:spPr>
          <a:xfrm>
            <a:off x="3051122" y="5513486"/>
            <a:ext cx="7631611" cy="12513"/>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748368" y="5585494"/>
            <a:ext cx="2973925" cy="424732"/>
          </a:xfrm>
          <a:prstGeom prst="rect">
            <a:avLst/>
          </a:prstGeom>
          <a:noFill/>
        </p:spPr>
        <p:txBody>
          <a:bodyPr wrap="square" rtlCol="0" anchor="ctr">
            <a:spAutoFit/>
          </a:bodyPr>
          <a:lstStyle/>
          <a:p>
            <a:pPr defTabSz="430213">
              <a:lnSpc>
                <a:spcPct val="90000"/>
              </a:lnSpc>
              <a:spcAft>
                <a:spcPts val="400"/>
              </a:spcAft>
              <a:buSzPct val="100000"/>
            </a:pPr>
            <a:r>
              <a:rPr lang="en-US" sz="2400" b="1" dirty="0" smtClean="0">
                <a:solidFill>
                  <a:srgbClr val="7FBA00"/>
                </a:solidFill>
                <a:latin typeface="Segoe UI Light"/>
                <a:cs typeface="HP Simplified" pitchFamily="34" charset="0"/>
              </a:rPr>
              <a:t>Costs</a:t>
            </a:r>
            <a:endParaRPr lang="en-US" sz="2400" dirty="0">
              <a:solidFill>
                <a:srgbClr val="FFFFFF">
                  <a:lumMod val="50000"/>
                  <a:lumOff val="50000"/>
                </a:srgbClr>
              </a:solidFill>
              <a:latin typeface="Segoe UI Light"/>
              <a:cs typeface="HP Simplified" pitchFamily="34" charset="0"/>
            </a:endParaRPr>
          </a:p>
        </p:txBody>
      </p:sp>
      <p:sp>
        <p:nvSpPr>
          <p:cNvPr id="64" name="TextBox 63"/>
          <p:cNvSpPr txBox="1"/>
          <p:nvPr/>
        </p:nvSpPr>
        <p:spPr>
          <a:xfrm>
            <a:off x="7169901" y="5544263"/>
            <a:ext cx="4192519" cy="738664"/>
          </a:xfrm>
          <a:prstGeom prst="rect">
            <a:avLst/>
          </a:prstGeom>
          <a:noFill/>
        </p:spPr>
        <p:txBody>
          <a:bodyPr wrap="square" lIns="0" tIns="0" rIns="0" bIns="0" rtlCol="0" anchor="ctr" anchorCtr="0">
            <a:spAutoFit/>
          </a:bodyPr>
          <a:lstStyle/>
          <a:p>
            <a:pPr defTabSz="913014">
              <a:defRPr/>
            </a:pPr>
            <a:r>
              <a:rPr lang="en-US" sz="2000" b="1" dirty="0" smtClean="0">
                <a:solidFill>
                  <a:srgbClr val="7FBA00"/>
                </a:solidFill>
              </a:rPr>
              <a:t>~30%</a:t>
            </a:r>
            <a:r>
              <a:rPr lang="en-US" sz="2000" b="1" dirty="0" smtClean="0">
                <a:solidFill>
                  <a:srgbClr val="0096D6"/>
                </a:solidFill>
              </a:rPr>
              <a:t>  </a:t>
            </a:r>
            <a:r>
              <a:rPr lang="en-US" sz="2000" dirty="0">
                <a:solidFill>
                  <a:srgbClr val="FFFFFF"/>
                </a:solidFill>
                <a:latin typeface="Segoe UI Light"/>
              </a:rPr>
              <a:t>L</a:t>
            </a:r>
            <a:r>
              <a:rPr lang="en-US" sz="2000" dirty="0" smtClean="0">
                <a:solidFill>
                  <a:srgbClr val="FFFFFF"/>
                </a:solidFill>
                <a:latin typeface="Segoe UI Light"/>
              </a:rPr>
              <a:t>ower entry point</a:t>
            </a:r>
          </a:p>
          <a:p>
            <a:pPr defTabSz="913014">
              <a:defRPr/>
            </a:pPr>
            <a:r>
              <a:rPr lang="en-US" sz="1400" dirty="0" smtClean="0">
                <a:solidFill>
                  <a:srgbClr val="FFFFFF"/>
                </a:solidFill>
                <a:latin typeface="Segoe UI Light"/>
              </a:rPr>
              <a:t>Based on estimated list prices, and software license </a:t>
            </a:r>
            <a:br>
              <a:rPr lang="en-US" sz="1400" dirty="0" smtClean="0">
                <a:solidFill>
                  <a:srgbClr val="FFFFFF"/>
                </a:solidFill>
                <a:latin typeface="Segoe UI Light"/>
              </a:rPr>
            </a:br>
            <a:r>
              <a:rPr lang="en-US" sz="1400" dirty="0" smtClean="0">
                <a:solidFill>
                  <a:srgbClr val="FFFFFF"/>
                </a:solidFill>
                <a:latin typeface="Segoe UI Light"/>
              </a:rPr>
              <a:t>cost savings</a:t>
            </a:r>
            <a:endParaRPr lang="en-US" sz="1400" kern="0" dirty="0">
              <a:solidFill>
                <a:srgbClr val="FFFFFF"/>
              </a:solidFill>
              <a:latin typeface="Segoe UI Light"/>
            </a:endParaRPr>
          </a:p>
        </p:txBody>
      </p:sp>
      <p:sp>
        <p:nvSpPr>
          <p:cNvPr id="3" name="Title 2"/>
          <p:cNvSpPr>
            <a:spLocks noGrp="1"/>
          </p:cNvSpPr>
          <p:nvPr>
            <p:ph type="title"/>
          </p:nvPr>
        </p:nvSpPr>
        <p:spPr>
          <a:xfrm>
            <a:off x="274639" y="112886"/>
            <a:ext cx="11889564" cy="917575"/>
          </a:xfrm>
        </p:spPr>
        <p:txBody>
          <a:bodyPr/>
          <a:lstStyle/>
          <a:p>
            <a:r>
              <a:rPr lang="en-US" dirty="0"/>
              <a:t>HP </a:t>
            </a:r>
            <a:r>
              <a:rPr lang="en-US" dirty="0" err="1"/>
              <a:t>ConvergedSystem</a:t>
            </a:r>
            <a:r>
              <a:rPr lang="en-US" dirty="0"/>
              <a:t> CS700x for </a:t>
            </a:r>
            <a:r>
              <a:rPr lang="en-US" dirty="0" smtClean="0"/>
              <a:t>Virtualization</a:t>
            </a:r>
            <a:endParaRPr lang="en-US" dirty="0"/>
          </a:p>
        </p:txBody>
      </p:sp>
      <p:sp>
        <p:nvSpPr>
          <p:cNvPr id="7" name="Text Placeholder 6"/>
          <p:cNvSpPr>
            <a:spLocks noGrp="1"/>
          </p:cNvSpPr>
          <p:nvPr>
            <p:ph type="body" sz="quarter" idx="11"/>
          </p:nvPr>
        </p:nvSpPr>
        <p:spPr>
          <a:xfrm>
            <a:off x="457597" y="1697063"/>
            <a:ext cx="11560225" cy="1181862"/>
          </a:xfrm>
        </p:spPr>
        <p:txBody>
          <a:bodyPr/>
          <a:lstStyle/>
          <a:p>
            <a:r>
              <a:rPr lang="en-US" dirty="0"/>
              <a:t>The </a:t>
            </a:r>
            <a:r>
              <a:rPr lang="en-US" b="1" dirty="0">
                <a:solidFill>
                  <a:schemeClr val="accent1"/>
                </a:solidFill>
              </a:rPr>
              <a:t>fastest</a:t>
            </a:r>
            <a:r>
              <a:rPr lang="en-US" dirty="0"/>
              <a:t> way to virtualize with breakthrough TCO </a:t>
            </a:r>
            <a:r>
              <a:rPr lang="en-US" dirty="0" smtClean="0"/>
              <a:t/>
            </a:r>
            <a:br>
              <a:rPr lang="en-US" dirty="0" smtClean="0"/>
            </a:br>
            <a:r>
              <a:rPr lang="en-US" dirty="0" smtClean="0"/>
              <a:t>on </a:t>
            </a:r>
            <a:r>
              <a:rPr lang="en-US" dirty="0"/>
              <a:t>a cloud-compatible </a:t>
            </a:r>
            <a:r>
              <a:rPr lang="en-US" dirty="0" smtClean="0"/>
              <a:t>platform</a:t>
            </a:r>
            <a:endParaRPr lang="en-US" dirty="0"/>
          </a:p>
        </p:txBody>
      </p:sp>
    </p:spTree>
    <p:extLst>
      <p:ext uri="{BB962C8B-B14F-4D97-AF65-F5344CB8AC3E}">
        <p14:creationId xmlns:p14="http://schemas.microsoft.com/office/powerpoint/2010/main" val="1013172053"/>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169565" y="328910"/>
            <a:ext cx="11665296" cy="430887"/>
          </a:xfrm>
        </p:spPr>
        <p:txBody>
          <a:bodyPr/>
          <a:lstStyle/>
          <a:p>
            <a:r>
              <a:rPr lang="en-US" sz="4400" dirty="0" smtClean="0"/>
              <a:t>HP </a:t>
            </a:r>
            <a:r>
              <a:rPr lang="en-US" sz="4400" dirty="0" err="1"/>
              <a:t>ConvergedSystem</a:t>
            </a:r>
            <a:r>
              <a:rPr lang="en-US" sz="4400" dirty="0"/>
              <a:t> </a:t>
            </a:r>
            <a:r>
              <a:rPr lang="en-US" sz="4400" dirty="0" smtClean="0"/>
              <a:t>CS700x for DB consolidation </a:t>
            </a:r>
            <a:br>
              <a:rPr lang="en-US" sz="4400" dirty="0" smtClean="0"/>
            </a:br>
            <a:endParaRPr lang="en-US" sz="3600" dirty="0">
              <a:solidFill>
                <a:schemeClr val="tx1"/>
              </a:solidFill>
              <a:latin typeface="Segoe UI Light" panose="020B0502040204020203" pitchFamily="34" charset="0"/>
            </a:endParaRPr>
          </a:p>
        </p:txBody>
      </p:sp>
      <p:grpSp>
        <p:nvGrpSpPr>
          <p:cNvPr id="16" name="Group 422"/>
          <p:cNvGrpSpPr>
            <a:grpSpLocks noChangeAspect="1"/>
          </p:cNvGrpSpPr>
          <p:nvPr/>
        </p:nvGrpSpPr>
        <p:grpSpPr bwMode="auto">
          <a:xfrm>
            <a:off x="6681250" y="6017542"/>
            <a:ext cx="537603" cy="571467"/>
            <a:chOff x="5326" y="548"/>
            <a:chExt cx="186" cy="213"/>
          </a:xfrm>
          <a:solidFill>
            <a:schemeClr val="tx1">
              <a:lumMod val="50000"/>
              <a:lumOff val="50000"/>
            </a:schemeClr>
          </a:solidFill>
        </p:grpSpPr>
        <p:sp>
          <p:nvSpPr>
            <p:cNvPr id="17" name="Freeform 423"/>
            <p:cNvSpPr>
              <a:spLocks noEditPoints="1"/>
            </p:cNvSpPr>
            <p:nvPr/>
          </p:nvSpPr>
          <p:spPr bwMode="auto">
            <a:xfrm>
              <a:off x="5426" y="548"/>
              <a:ext cx="86" cy="153"/>
            </a:xfrm>
            <a:custGeom>
              <a:avLst/>
              <a:gdLst>
                <a:gd name="T0" fmla="*/ 85 w 172"/>
                <a:gd name="T1" fmla="*/ 94 h 306"/>
                <a:gd name="T2" fmla="*/ 106 w 172"/>
                <a:gd name="T3" fmla="*/ 91 h 306"/>
                <a:gd name="T4" fmla="*/ 120 w 172"/>
                <a:gd name="T5" fmla="*/ 84 h 306"/>
                <a:gd name="T6" fmla="*/ 128 w 172"/>
                <a:gd name="T7" fmla="*/ 69 h 306"/>
                <a:gd name="T8" fmla="*/ 131 w 172"/>
                <a:gd name="T9" fmla="*/ 47 h 306"/>
                <a:gd name="T10" fmla="*/ 129 w 172"/>
                <a:gd name="T11" fmla="*/ 35 h 306"/>
                <a:gd name="T12" fmla="*/ 125 w 172"/>
                <a:gd name="T13" fmla="*/ 17 h 306"/>
                <a:gd name="T14" fmla="*/ 114 w 172"/>
                <a:gd name="T15" fmla="*/ 6 h 306"/>
                <a:gd name="T16" fmla="*/ 97 w 172"/>
                <a:gd name="T17" fmla="*/ 0 h 306"/>
                <a:gd name="T18" fmla="*/ 85 w 172"/>
                <a:gd name="T19" fmla="*/ 0 h 306"/>
                <a:gd name="T20" fmla="*/ 65 w 172"/>
                <a:gd name="T21" fmla="*/ 2 h 306"/>
                <a:gd name="T22" fmla="*/ 51 w 172"/>
                <a:gd name="T23" fmla="*/ 10 h 306"/>
                <a:gd name="T24" fmla="*/ 43 w 172"/>
                <a:gd name="T25" fmla="*/ 25 h 306"/>
                <a:gd name="T26" fmla="*/ 41 w 172"/>
                <a:gd name="T27" fmla="*/ 47 h 306"/>
                <a:gd name="T28" fmla="*/ 41 w 172"/>
                <a:gd name="T29" fmla="*/ 59 h 306"/>
                <a:gd name="T30" fmla="*/ 46 w 172"/>
                <a:gd name="T31" fmla="*/ 76 h 306"/>
                <a:gd name="T32" fmla="*/ 57 w 172"/>
                <a:gd name="T33" fmla="*/ 88 h 306"/>
                <a:gd name="T34" fmla="*/ 74 w 172"/>
                <a:gd name="T35" fmla="*/ 93 h 306"/>
                <a:gd name="T36" fmla="*/ 85 w 172"/>
                <a:gd name="T37" fmla="*/ 94 h 306"/>
                <a:gd name="T38" fmla="*/ 36 w 172"/>
                <a:gd name="T39" fmla="*/ 108 h 306"/>
                <a:gd name="T40" fmla="*/ 28 w 172"/>
                <a:gd name="T41" fmla="*/ 108 h 306"/>
                <a:gd name="T42" fmla="*/ 14 w 172"/>
                <a:gd name="T43" fmla="*/ 113 h 306"/>
                <a:gd name="T44" fmla="*/ 5 w 172"/>
                <a:gd name="T45" fmla="*/ 122 h 306"/>
                <a:gd name="T46" fmla="*/ 0 w 172"/>
                <a:gd name="T47" fmla="*/ 138 h 306"/>
                <a:gd name="T48" fmla="*/ 0 w 172"/>
                <a:gd name="T49" fmla="*/ 173 h 306"/>
                <a:gd name="T50" fmla="*/ 28 w 172"/>
                <a:gd name="T51" fmla="*/ 156 h 306"/>
                <a:gd name="T52" fmla="*/ 29 w 172"/>
                <a:gd name="T53" fmla="*/ 154 h 306"/>
                <a:gd name="T54" fmla="*/ 32 w 172"/>
                <a:gd name="T55" fmla="*/ 153 h 306"/>
                <a:gd name="T56" fmla="*/ 36 w 172"/>
                <a:gd name="T57" fmla="*/ 156 h 306"/>
                <a:gd name="T58" fmla="*/ 133 w 172"/>
                <a:gd name="T59" fmla="*/ 306 h 306"/>
                <a:gd name="T60" fmla="*/ 135 w 172"/>
                <a:gd name="T61" fmla="*/ 281 h 306"/>
                <a:gd name="T62" fmla="*/ 136 w 172"/>
                <a:gd name="T63" fmla="*/ 265 h 306"/>
                <a:gd name="T64" fmla="*/ 136 w 172"/>
                <a:gd name="T65" fmla="*/ 156 h 306"/>
                <a:gd name="T66" fmla="*/ 139 w 172"/>
                <a:gd name="T67" fmla="*/ 153 h 306"/>
                <a:gd name="T68" fmla="*/ 142 w 172"/>
                <a:gd name="T69" fmla="*/ 154 h 306"/>
                <a:gd name="T70" fmla="*/ 142 w 172"/>
                <a:gd name="T71" fmla="*/ 258 h 306"/>
                <a:gd name="T72" fmla="*/ 143 w 172"/>
                <a:gd name="T73" fmla="*/ 260 h 306"/>
                <a:gd name="T74" fmla="*/ 145 w 172"/>
                <a:gd name="T75" fmla="*/ 266 h 306"/>
                <a:gd name="T76" fmla="*/ 152 w 172"/>
                <a:gd name="T77" fmla="*/ 272 h 306"/>
                <a:gd name="T78" fmla="*/ 158 w 172"/>
                <a:gd name="T79" fmla="*/ 272 h 306"/>
                <a:gd name="T80" fmla="*/ 167 w 172"/>
                <a:gd name="T81" fmla="*/ 269 h 306"/>
                <a:gd name="T82" fmla="*/ 172 w 172"/>
                <a:gd name="T83" fmla="*/ 258 h 306"/>
                <a:gd name="T84" fmla="*/ 172 w 172"/>
                <a:gd name="T85" fmla="*/ 146 h 306"/>
                <a:gd name="T86" fmla="*/ 169 w 172"/>
                <a:gd name="T87" fmla="*/ 129 h 306"/>
                <a:gd name="T88" fmla="*/ 162 w 172"/>
                <a:gd name="T89" fmla="*/ 117 h 306"/>
                <a:gd name="T90" fmla="*/ 151 w 172"/>
                <a:gd name="T91" fmla="*/ 111 h 306"/>
                <a:gd name="T92" fmla="*/ 136 w 172"/>
                <a:gd name="T93" fmla="*/ 10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306">
                  <a:moveTo>
                    <a:pt x="85" y="94"/>
                  </a:moveTo>
                  <a:lnTo>
                    <a:pt x="85" y="94"/>
                  </a:lnTo>
                  <a:lnTo>
                    <a:pt x="97" y="93"/>
                  </a:lnTo>
                  <a:lnTo>
                    <a:pt x="106" y="91"/>
                  </a:lnTo>
                  <a:lnTo>
                    <a:pt x="114" y="88"/>
                  </a:lnTo>
                  <a:lnTo>
                    <a:pt x="120" y="84"/>
                  </a:lnTo>
                  <a:lnTo>
                    <a:pt x="125" y="76"/>
                  </a:lnTo>
                  <a:lnTo>
                    <a:pt x="128" y="69"/>
                  </a:lnTo>
                  <a:lnTo>
                    <a:pt x="129" y="59"/>
                  </a:lnTo>
                  <a:lnTo>
                    <a:pt x="131" y="47"/>
                  </a:lnTo>
                  <a:lnTo>
                    <a:pt x="131" y="47"/>
                  </a:lnTo>
                  <a:lnTo>
                    <a:pt x="129" y="35"/>
                  </a:lnTo>
                  <a:lnTo>
                    <a:pt x="128" y="25"/>
                  </a:lnTo>
                  <a:lnTo>
                    <a:pt x="125" y="17"/>
                  </a:lnTo>
                  <a:lnTo>
                    <a:pt x="120" y="10"/>
                  </a:lnTo>
                  <a:lnTo>
                    <a:pt x="114" y="6"/>
                  </a:lnTo>
                  <a:lnTo>
                    <a:pt x="106" y="2"/>
                  </a:lnTo>
                  <a:lnTo>
                    <a:pt x="97" y="0"/>
                  </a:lnTo>
                  <a:lnTo>
                    <a:pt x="85" y="0"/>
                  </a:lnTo>
                  <a:lnTo>
                    <a:pt x="85" y="0"/>
                  </a:lnTo>
                  <a:lnTo>
                    <a:pt x="74" y="0"/>
                  </a:lnTo>
                  <a:lnTo>
                    <a:pt x="65" y="2"/>
                  </a:lnTo>
                  <a:lnTo>
                    <a:pt x="57" y="6"/>
                  </a:lnTo>
                  <a:lnTo>
                    <a:pt x="51" y="10"/>
                  </a:lnTo>
                  <a:lnTo>
                    <a:pt x="46" y="17"/>
                  </a:lnTo>
                  <a:lnTo>
                    <a:pt x="43" y="25"/>
                  </a:lnTo>
                  <a:lnTo>
                    <a:pt x="41" y="35"/>
                  </a:lnTo>
                  <a:lnTo>
                    <a:pt x="41" y="47"/>
                  </a:lnTo>
                  <a:lnTo>
                    <a:pt x="41" y="47"/>
                  </a:lnTo>
                  <a:lnTo>
                    <a:pt x="41" y="59"/>
                  </a:lnTo>
                  <a:lnTo>
                    <a:pt x="43" y="69"/>
                  </a:lnTo>
                  <a:lnTo>
                    <a:pt x="46" y="76"/>
                  </a:lnTo>
                  <a:lnTo>
                    <a:pt x="51" y="84"/>
                  </a:lnTo>
                  <a:lnTo>
                    <a:pt x="57" y="88"/>
                  </a:lnTo>
                  <a:lnTo>
                    <a:pt x="65" y="91"/>
                  </a:lnTo>
                  <a:lnTo>
                    <a:pt x="74" y="93"/>
                  </a:lnTo>
                  <a:lnTo>
                    <a:pt x="85" y="94"/>
                  </a:lnTo>
                  <a:lnTo>
                    <a:pt x="85" y="94"/>
                  </a:lnTo>
                  <a:close/>
                  <a:moveTo>
                    <a:pt x="136" y="108"/>
                  </a:moveTo>
                  <a:lnTo>
                    <a:pt x="36" y="108"/>
                  </a:lnTo>
                  <a:lnTo>
                    <a:pt x="36" y="108"/>
                  </a:lnTo>
                  <a:lnTo>
                    <a:pt x="28" y="108"/>
                  </a:lnTo>
                  <a:lnTo>
                    <a:pt x="21" y="111"/>
                  </a:lnTo>
                  <a:lnTo>
                    <a:pt x="14" y="113"/>
                  </a:lnTo>
                  <a:lnTo>
                    <a:pt x="10" y="117"/>
                  </a:lnTo>
                  <a:lnTo>
                    <a:pt x="5" y="122"/>
                  </a:lnTo>
                  <a:lnTo>
                    <a:pt x="2" y="129"/>
                  </a:lnTo>
                  <a:lnTo>
                    <a:pt x="0" y="138"/>
                  </a:lnTo>
                  <a:lnTo>
                    <a:pt x="0" y="146"/>
                  </a:lnTo>
                  <a:lnTo>
                    <a:pt x="0" y="173"/>
                  </a:lnTo>
                  <a:lnTo>
                    <a:pt x="28" y="201"/>
                  </a:lnTo>
                  <a:lnTo>
                    <a:pt x="28" y="156"/>
                  </a:lnTo>
                  <a:lnTo>
                    <a:pt x="28" y="156"/>
                  </a:lnTo>
                  <a:lnTo>
                    <a:pt x="29" y="154"/>
                  </a:lnTo>
                  <a:lnTo>
                    <a:pt x="32" y="153"/>
                  </a:lnTo>
                  <a:lnTo>
                    <a:pt x="32" y="153"/>
                  </a:lnTo>
                  <a:lnTo>
                    <a:pt x="35" y="154"/>
                  </a:lnTo>
                  <a:lnTo>
                    <a:pt x="36" y="156"/>
                  </a:lnTo>
                  <a:lnTo>
                    <a:pt x="36" y="209"/>
                  </a:lnTo>
                  <a:lnTo>
                    <a:pt x="133" y="306"/>
                  </a:lnTo>
                  <a:lnTo>
                    <a:pt x="135" y="281"/>
                  </a:lnTo>
                  <a:lnTo>
                    <a:pt x="135" y="281"/>
                  </a:lnTo>
                  <a:lnTo>
                    <a:pt x="135" y="281"/>
                  </a:lnTo>
                  <a:lnTo>
                    <a:pt x="136" y="265"/>
                  </a:lnTo>
                  <a:lnTo>
                    <a:pt x="136" y="156"/>
                  </a:lnTo>
                  <a:lnTo>
                    <a:pt x="136" y="156"/>
                  </a:lnTo>
                  <a:lnTo>
                    <a:pt x="137" y="154"/>
                  </a:lnTo>
                  <a:lnTo>
                    <a:pt x="139" y="153"/>
                  </a:lnTo>
                  <a:lnTo>
                    <a:pt x="139" y="153"/>
                  </a:lnTo>
                  <a:lnTo>
                    <a:pt x="142" y="154"/>
                  </a:lnTo>
                  <a:lnTo>
                    <a:pt x="142" y="156"/>
                  </a:lnTo>
                  <a:lnTo>
                    <a:pt x="142" y="258"/>
                  </a:lnTo>
                  <a:lnTo>
                    <a:pt x="142" y="258"/>
                  </a:lnTo>
                  <a:lnTo>
                    <a:pt x="143" y="260"/>
                  </a:lnTo>
                  <a:lnTo>
                    <a:pt x="143" y="260"/>
                  </a:lnTo>
                  <a:lnTo>
                    <a:pt x="145" y="266"/>
                  </a:lnTo>
                  <a:lnTo>
                    <a:pt x="148" y="269"/>
                  </a:lnTo>
                  <a:lnTo>
                    <a:pt x="152" y="272"/>
                  </a:lnTo>
                  <a:lnTo>
                    <a:pt x="158" y="272"/>
                  </a:lnTo>
                  <a:lnTo>
                    <a:pt x="158" y="272"/>
                  </a:lnTo>
                  <a:lnTo>
                    <a:pt x="163" y="271"/>
                  </a:lnTo>
                  <a:lnTo>
                    <a:pt x="167" y="269"/>
                  </a:lnTo>
                  <a:lnTo>
                    <a:pt x="170" y="264"/>
                  </a:lnTo>
                  <a:lnTo>
                    <a:pt x="172" y="258"/>
                  </a:lnTo>
                  <a:lnTo>
                    <a:pt x="172" y="146"/>
                  </a:lnTo>
                  <a:lnTo>
                    <a:pt x="172" y="146"/>
                  </a:lnTo>
                  <a:lnTo>
                    <a:pt x="172" y="138"/>
                  </a:lnTo>
                  <a:lnTo>
                    <a:pt x="169" y="129"/>
                  </a:lnTo>
                  <a:lnTo>
                    <a:pt x="166" y="122"/>
                  </a:lnTo>
                  <a:lnTo>
                    <a:pt x="162" y="117"/>
                  </a:lnTo>
                  <a:lnTo>
                    <a:pt x="158" y="113"/>
                  </a:lnTo>
                  <a:lnTo>
                    <a:pt x="151" y="111"/>
                  </a:lnTo>
                  <a:lnTo>
                    <a:pt x="143" y="108"/>
                  </a:lnTo>
                  <a:lnTo>
                    <a:pt x="136" y="108"/>
                  </a:lnTo>
                  <a:lnTo>
                    <a:pt x="13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sp>
          <p:nvSpPr>
            <p:cNvPr id="19" name="Freeform 424"/>
            <p:cNvSpPr>
              <a:spLocks noEditPoints="1"/>
            </p:cNvSpPr>
            <p:nvPr/>
          </p:nvSpPr>
          <p:spPr bwMode="auto">
            <a:xfrm>
              <a:off x="5326" y="580"/>
              <a:ext cx="181" cy="181"/>
            </a:xfrm>
            <a:custGeom>
              <a:avLst/>
              <a:gdLst>
                <a:gd name="T0" fmla="*/ 179 w 362"/>
                <a:gd name="T1" fmla="*/ 112 h 362"/>
                <a:gd name="T2" fmla="*/ 181 w 362"/>
                <a:gd name="T3" fmla="*/ 101 h 362"/>
                <a:gd name="T4" fmla="*/ 180 w 362"/>
                <a:gd name="T5" fmla="*/ 79 h 362"/>
                <a:gd name="T6" fmla="*/ 174 w 362"/>
                <a:gd name="T7" fmla="*/ 56 h 362"/>
                <a:gd name="T8" fmla="*/ 162 w 362"/>
                <a:gd name="T9" fmla="*/ 36 h 362"/>
                <a:gd name="T10" fmla="*/ 155 w 362"/>
                <a:gd name="T11" fmla="*/ 27 h 362"/>
                <a:gd name="T12" fmla="*/ 132 w 362"/>
                <a:gd name="T13" fmla="*/ 11 h 362"/>
                <a:gd name="T14" fmla="*/ 106 w 362"/>
                <a:gd name="T15" fmla="*/ 2 h 362"/>
                <a:gd name="T16" fmla="*/ 79 w 362"/>
                <a:gd name="T17" fmla="*/ 1 h 362"/>
                <a:gd name="T18" fmla="*/ 53 w 362"/>
                <a:gd name="T19" fmla="*/ 8 h 362"/>
                <a:gd name="T20" fmla="*/ 102 w 362"/>
                <a:gd name="T21" fmla="*/ 56 h 362"/>
                <a:gd name="T22" fmla="*/ 110 w 362"/>
                <a:gd name="T23" fmla="*/ 67 h 362"/>
                <a:gd name="T24" fmla="*/ 112 w 362"/>
                <a:gd name="T25" fmla="*/ 80 h 362"/>
                <a:gd name="T26" fmla="*/ 110 w 362"/>
                <a:gd name="T27" fmla="*/ 92 h 362"/>
                <a:gd name="T28" fmla="*/ 102 w 362"/>
                <a:gd name="T29" fmla="*/ 103 h 362"/>
                <a:gd name="T30" fmla="*/ 97 w 362"/>
                <a:gd name="T31" fmla="*/ 107 h 362"/>
                <a:gd name="T32" fmla="*/ 85 w 362"/>
                <a:gd name="T33" fmla="*/ 112 h 362"/>
                <a:gd name="T34" fmla="*/ 72 w 362"/>
                <a:gd name="T35" fmla="*/ 112 h 362"/>
                <a:gd name="T36" fmla="*/ 60 w 362"/>
                <a:gd name="T37" fmla="*/ 107 h 362"/>
                <a:gd name="T38" fmla="*/ 7 w 362"/>
                <a:gd name="T39" fmla="*/ 55 h 362"/>
                <a:gd name="T40" fmla="*/ 3 w 362"/>
                <a:gd name="T41" fmla="*/ 67 h 362"/>
                <a:gd name="T42" fmla="*/ 0 w 362"/>
                <a:gd name="T43" fmla="*/ 94 h 362"/>
                <a:gd name="T44" fmla="*/ 4 w 362"/>
                <a:gd name="T45" fmla="*/ 120 h 362"/>
                <a:gd name="T46" fmla="*/ 17 w 362"/>
                <a:gd name="T47" fmla="*/ 145 h 362"/>
                <a:gd name="T48" fmla="*/ 27 w 362"/>
                <a:gd name="T49" fmla="*/ 155 h 362"/>
                <a:gd name="T50" fmla="*/ 45 w 362"/>
                <a:gd name="T51" fmla="*/ 169 h 362"/>
                <a:gd name="T52" fmla="*/ 66 w 362"/>
                <a:gd name="T53" fmla="*/ 179 h 362"/>
                <a:gd name="T54" fmla="*/ 89 w 362"/>
                <a:gd name="T55" fmla="*/ 182 h 362"/>
                <a:gd name="T56" fmla="*/ 112 w 362"/>
                <a:gd name="T57" fmla="*/ 179 h 362"/>
                <a:gd name="T58" fmla="*/ 282 w 362"/>
                <a:gd name="T59" fmla="*/ 349 h 362"/>
                <a:gd name="T60" fmla="*/ 297 w 362"/>
                <a:gd name="T61" fmla="*/ 359 h 362"/>
                <a:gd name="T62" fmla="*/ 314 w 362"/>
                <a:gd name="T63" fmla="*/ 362 h 362"/>
                <a:gd name="T64" fmla="*/ 324 w 362"/>
                <a:gd name="T65" fmla="*/ 362 h 362"/>
                <a:gd name="T66" fmla="*/ 340 w 362"/>
                <a:gd name="T67" fmla="*/ 355 h 362"/>
                <a:gd name="T68" fmla="*/ 348 w 362"/>
                <a:gd name="T69" fmla="*/ 349 h 362"/>
                <a:gd name="T70" fmla="*/ 359 w 362"/>
                <a:gd name="T71" fmla="*/ 333 h 362"/>
                <a:gd name="T72" fmla="*/ 362 w 362"/>
                <a:gd name="T73" fmla="*/ 316 h 362"/>
                <a:gd name="T74" fmla="*/ 359 w 362"/>
                <a:gd name="T75" fmla="*/ 298 h 362"/>
                <a:gd name="T76" fmla="*/ 348 w 362"/>
                <a:gd name="T77" fmla="*/ 283 h 362"/>
                <a:gd name="T78" fmla="*/ 329 w 362"/>
                <a:gd name="T79" fmla="*/ 330 h 362"/>
                <a:gd name="T80" fmla="*/ 326 w 362"/>
                <a:gd name="T81" fmla="*/ 333 h 362"/>
                <a:gd name="T82" fmla="*/ 319 w 362"/>
                <a:gd name="T83" fmla="*/ 336 h 362"/>
                <a:gd name="T84" fmla="*/ 311 w 362"/>
                <a:gd name="T85" fmla="*/ 336 h 362"/>
                <a:gd name="T86" fmla="*/ 304 w 362"/>
                <a:gd name="T87" fmla="*/ 333 h 362"/>
                <a:gd name="T88" fmla="*/ 300 w 362"/>
                <a:gd name="T89" fmla="*/ 330 h 362"/>
                <a:gd name="T90" fmla="*/ 296 w 362"/>
                <a:gd name="T91" fmla="*/ 324 h 362"/>
                <a:gd name="T92" fmla="*/ 294 w 362"/>
                <a:gd name="T93" fmla="*/ 316 h 362"/>
                <a:gd name="T94" fmla="*/ 296 w 362"/>
                <a:gd name="T95" fmla="*/ 308 h 362"/>
                <a:gd name="T96" fmla="*/ 300 w 362"/>
                <a:gd name="T97" fmla="*/ 301 h 362"/>
                <a:gd name="T98" fmla="*/ 304 w 362"/>
                <a:gd name="T99" fmla="*/ 299 h 362"/>
                <a:gd name="T100" fmla="*/ 311 w 362"/>
                <a:gd name="T101" fmla="*/ 296 h 362"/>
                <a:gd name="T102" fmla="*/ 319 w 362"/>
                <a:gd name="T103" fmla="*/ 296 h 362"/>
                <a:gd name="T104" fmla="*/ 326 w 362"/>
                <a:gd name="T105" fmla="*/ 299 h 362"/>
                <a:gd name="T106" fmla="*/ 329 w 362"/>
                <a:gd name="T107" fmla="*/ 301 h 362"/>
                <a:gd name="T108" fmla="*/ 334 w 362"/>
                <a:gd name="T109" fmla="*/ 308 h 362"/>
                <a:gd name="T110" fmla="*/ 336 w 362"/>
                <a:gd name="T111" fmla="*/ 316 h 362"/>
                <a:gd name="T112" fmla="*/ 334 w 362"/>
                <a:gd name="T113" fmla="*/ 324 h 362"/>
                <a:gd name="T114" fmla="*/ 329 w 362"/>
                <a:gd name="T115" fmla="*/ 33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2" h="362">
                  <a:moveTo>
                    <a:pt x="348" y="283"/>
                  </a:moveTo>
                  <a:lnTo>
                    <a:pt x="179" y="112"/>
                  </a:lnTo>
                  <a:lnTo>
                    <a:pt x="179" y="112"/>
                  </a:lnTo>
                  <a:lnTo>
                    <a:pt x="181" y="101"/>
                  </a:lnTo>
                  <a:lnTo>
                    <a:pt x="181" y="90"/>
                  </a:lnTo>
                  <a:lnTo>
                    <a:pt x="180" y="79"/>
                  </a:lnTo>
                  <a:lnTo>
                    <a:pt x="177" y="67"/>
                  </a:lnTo>
                  <a:lnTo>
                    <a:pt x="174" y="56"/>
                  </a:lnTo>
                  <a:lnTo>
                    <a:pt x="169" y="47"/>
                  </a:lnTo>
                  <a:lnTo>
                    <a:pt x="162" y="36"/>
                  </a:lnTo>
                  <a:lnTo>
                    <a:pt x="155" y="27"/>
                  </a:lnTo>
                  <a:lnTo>
                    <a:pt x="155" y="27"/>
                  </a:lnTo>
                  <a:lnTo>
                    <a:pt x="144" y="17"/>
                  </a:lnTo>
                  <a:lnTo>
                    <a:pt x="132" y="11"/>
                  </a:lnTo>
                  <a:lnTo>
                    <a:pt x="119" y="6"/>
                  </a:lnTo>
                  <a:lnTo>
                    <a:pt x="106" y="2"/>
                  </a:lnTo>
                  <a:lnTo>
                    <a:pt x="93" y="0"/>
                  </a:lnTo>
                  <a:lnTo>
                    <a:pt x="79" y="1"/>
                  </a:lnTo>
                  <a:lnTo>
                    <a:pt x="66" y="3"/>
                  </a:lnTo>
                  <a:lnTo>
                    <a:pt x="53" y="8"/>
                  </a:lnTo>
                  <a:lnTo>
                    <a:pt x="102" y="56"/>
                  </a:lnTo>
                  <a:lnTo>
                    <a:pt x="102" y="56"/>
                  </a:lnTo>
                  <a:lnTo>
                    <a:pt x="106" y="62"/>
                  </a:lnTo>
                  <a:lnTo>
                    <a:pt x="110" y="67"/>
                  </a:lnTo>
                  <a:lnTo>
                    <a:pt x="111" y="73"/>
                  </a:lnTo>
                  <a:lnTo>
                    <a:pt x="112" y="80"/>
                  </a:lnTo>
                  <a:lnTo>
                    <a:pt x="111" y="85"/>
                  </a:lnTo>
                  <a:lnTo>
                    <a:pt x="110" y="92"/>
                  </a:lnTo>
                  <a:lnTo>
                    <a:pt x="106" y="97"/>
                  </a:lnTo>
                  <a:lnTo>
                    <a:pt x="102" y="103"/>
                  </a:lnTo>
                  <a:lnTo>
                    <a:pt x="102" y="103"/>
                  </a:lnTo>
                  <a:lnTo>
                    <a:pt x="97" y="107"/>
                  </a:lnTo>
                  <a:lnTo>
                    <a:pt x="91" y="110"/>
                  </a:lnTo>
                  <a:lnTo>
                    <a:pt x="85" y="112"/>
                  </a:lnTo>
                  <a:lnTo>
                    <a:pt x="78" y="112"/>
                  </a:lnTo>
                  <a:lnTo>
                    <a:pt x="72" y="112"/>
                  </a:lnTo>
                  <a:lnTo>
                    <a:pt x="66" y="110"/>
                  </a:lnTo>
                  <a:lnTo>
                    <a:pt x="60" y="107"/>
                  </a:lnTo>
                  <a:lnTo>
                    <a:pt x="56" y="103"/>
                  </a:lnTo>
                  <a:lnTo>
                    <a:pt x="7" y="55"/>
                  </a:lnTo>
                  <a:lnTo>
                    <a:pt x="7" y="55"/>
                  </a:lnTo>
                  <a:lnTo>
                    <a:pt x="3" y="67"/>
                  </a:lnTo>
                  <a:lnTo>
                    <a:pt x="1" y="81"/>
                  </a:lnTo>
                  <a:lnTo>
                    <a:pt x="0" y="94"/>
                  </a:lnTo>
                  <a:lnTo>
                    <a:pt x="1" y="107"/>
                  </a:lnTo>
                  <a:lnTo>
                    <a:pt x="4" y="120"/>
                  </a:lnTo>
                  <a:lnTo>
                    <a:pt x="9" y="133"/>
                  </a:lnTo>
                  <a:lnTo>
                    <a:pt x="17" y="145"/>
                  </a:lnTo>
                  <a:lnTo>
                    <a:pt x="27" y="155"/>
                  </a:lnTo>
                  <a:lnTo>
                    <a:pt x="27" y="155"/>
                  </a:lnTo>
                  <a:lnTo>
                    <a:pt x="35" y="163"/>
                  </a:lnTo>
                  <a:lnTo>
                    <a:pt x="45" y="169"/>
                  </a:lnTo>
                  <a:lnTo>
                    <a:pt x="56" y="175"/>
                  </a:lnTo>
                  <a:lnTo>
                    <a:pt x="66" y="179"/>
                  </a:lnTo>
                  <a:lnTo>
                    <a:pt x="77" y="181"/>
                  </a:lnTo>
                  <a:lnTo>
                    <a:pt x="89" y="182"/>
                  </a:lnTo>
                  <a:lnTo>
                    <a:pt x="101" y="181"/>
                  </a:lnTo>
                  <a:lnTo>
                    <a:pt x="112" y="179"/>
                  </a:lnTo>
                  <a:lnTo>
                    <a:pt x="282" y="349"/>
                  </a:lnTo>
                  <a:lnTo>
                    <a:pt x="282" y="349"/>
                  </a:lnTo>
                  <a:lnTo>
                    <a:pt x="289" y="355"/>
                  </a:lnTo>
                  <a:lnTo>
                    <a:pt x="297" y="359"/>
                  </a:lnTo>
                  <a:lnTo>
                    <a:pt x="306" y="362"/>
                  </a:lnTo>
                  <a:lnTo>
                    <a:pt x="314" y="362"/>
                  </a:lnTo>
                  <a:lnTo>
                    <a:pt x="314" y="362"/>
                  </a:lnTo>
                  <a:lnTo>
                    <a:pt x="324" y="362"/>
                  </a:lnTo>
                  <a:lnTo>
                    <a:pt x="333" y="359"/>
                  </a:lnTo>
                  <a:lnTo>
                    <a:pt x="340" y="355"/>
                  </a:lnTo>
                  <a:lnTo>
                    <a:pt x="348" y="349"/>
                  </a:lnTo>
                  <a:lnTo>
                    <a:pt x="348" y="349"/>
                  </a:lnTo>
                  <a:lnTo>
                    <a:pt x="354" y="342"/>
                  </a:lnTo>
                  <a:lnTo>
                    <a:pt x="359" y="333"/>
                  </a:lnTo>
                  <a:lnTo>
                    <a:pt x="361" y="325"/>
                  </a:lnTo>
                  <a:lnTo>
                    <a:pt x="362" y="316"/>
                  </a:lnTo>
                  <a:lnTo>
                    <a:pt x="361" y="306"/>
                  </a:lnTo>
                  <a:lnTo>
                    <a:pt x="359" y="298"/>
                  </a:lnTo>
                  <a:lnTo>
                    <a:pt x="354" y="290"/>
                  </a:lnTo>
                  <a:lnTo>
                    <a:pt x="348" y="283"/>
                  </a:lnTo>
                  <a:lnTo>
                    <a:pt x="348" y="283"/>
                  </a:lnTo>
                  <a:close/>
                  <a:moveTo>
                    <a:pt x="329" y="330"/>
                  </a:moveTo>
                  <a:lnTo>
                    <a:pt x="329" y="330"/>
                  </a:lnTo>
                  <a:lnTo>
                    <a:pt x="326" y="333"/>
                  </a:lnTo>
                  <a:lnTo>
                    <a:pt x="323" y="334"/>
                  </a:lnTo>
                  <a:lnTo>
                    <a:pt x="319" y="336"/>
                  </a:lnTo>
                  <a:lnTo>
                    <a:pt x="314" y="336"/>
                  </a:lnTo>
                  <a:lnTo>
                    <a:pt x="311" y="336"/>
                  </a:lnTo>
                  <a:lnTo>
                    <a:pt x="307" y="334"/>
                  </a:lnTo>
                  <a:lnTo>
                    <a:pt x="304" y="333"/>
                  </a:lnTo>
                  <a:lnTo>
                    <a:pt x="300" y="330"/>
                  </a:lnTo>
                  <a:lnTo>
                    <a:pt x="300" y="330"/>
                  </a:lnTo>
                  <a:lnTo>
                    <a:pt x="297" y="327"/>
                  </a:lnTo>
                  <a:lnTo>
                    <a:pt x="296" y="324"/>
                  </a:lnTo>
                  <a:lnTo>
                    <a:pt x="295" y="319"/>
                  </a:lnTo>
                  <a:lnTo>
                    <a:pt x="294" y="316"/>
                  </a:lnTo>
                  <a:lnTo>
                    <a:pt x="295" y="312"/>
                  </a:lnTo>
                  <a:lnTo>
                    <a:pt x="296" y="308"/>
                  </a:lnTo>
                  <a:lnTo>
                    <a:pt x="297" y="304"/>
                  </a:lnTo>
                  <a:lnTo>
                    <a:pt x="300" y="301"/>
                  </a:lnTo>
                  <a:lnTo>
                    <a:pt x="300" y="301"/>
                  </a:lnTo>
                  <a:lnTo>
                    <a:pt x="304" y="299"/>
                  </a:lnTo>
                  <a:lnTo>
                    <a:pt x="307" y="297"/>
                  </a:lnTo>
                  <a:lnTo>
                    <a:pt x="311" y="296"/>
                  </a:lnTo>
                  <a:lnTo>
                    <a:pt x="314" y="296"/>
                  </a:lnTo>
                  <a:lnTo>
                    <a:pt x="319" y="296"/>
                  </a:lnTo>
                  <a:lnTo>
                    <a:pt x="323" y="297"/>
                  </a:lnTo>
                  <a:lnTo>
                    <a:pt x="326" y="299"/>
                  </a:lnTo>
                  <a:lnTo>
                    <a:pt x="329" y="301"/>
                  </a:lnTo>
                  <a:lnTo>
                    <a:pt x="329" y="301"/>
                  </a:lnTo>
                  <a:lnTo>
                    <a:pt x="332" y="304"/>
                  </a:lnTo>
                  <a:lnTo>
                    <a:pt x="334" y="308"/>
                  </a:lnTo>
                  <a:lnTo>
                    <a:pt x="335" y="312"/>
                  </a:lnTo>
                  <a:lnTo>
                    <a:pt x="336" y="316"/>
                  </a:lnTo>
                  <a:lnTo>
                    <a:pt x="335" y="319"/>
                  </a:lnTo>
                  <a:lnTo>
                    <a:pt x="334" y="324"/>
                  </a:lnTo>
                  <a:lnTo>
                    <a:pt x="332" y="327"/>
                  </a:lnTo>
                  <a:lnTo>
                    <a:pt x="329" y="330"/>
                  </a:lnTo>
                  <a:lnTo>
                    <a:pt x="329"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grpSp>
      <p:pic>
        <p:nvPicPr>
          <p:cNvPr id="28"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3621" y="1985094"/>
            <a:ext cx="1710152" cy="3207057"/>
          </a:xfrm>
          <a:prstGeom prst="rect">
            <a:avLst/>
          </a:prstGeom>
        </p:spPr>
      </p:pic>
      <p:sp>
        <p:nvSpPr>
          <p:cNvPr id="46" name="Freeform 5"/>
          <p:cNvSpPr>
            <a:spLocks noEditPoints="1"/>
          </p:cNvSpPr>
          <p:nvPr/>
        </p:nvSpPr>
        <p:spPr bwMode="auto">
          <a:xfrm>
            <a:off x="5451121" y="6110993"/>
            <a:ext cx="695108" cy="338598"/>
          </a:xfrm>
          <a:custGeom>
            <a:avLst/>
            <a:gdLst>
              <a:gd name="T0" fmla="*/ 95 w 398"/>
              <a:gd name="T1" fmla="*/ 0 h 168"/>
              <a:gd name="T2" fmla="*/ 0 w 398"/>
              <a:gd name="T3" fmla="*/ 22 h 168"/>
              <a:gd name="T4" fmla="*/ 172 w 398"/>
              <a:gd name="T5" fmla="*/ 22 h 168"/>
              <a:gd name="T6" fmla="*/ 90 w 398"/>
              <a:gd name="T7" fmla="*/ 38 h 168"/>
              <a:gd name="T8" fmla="*/ 87 w 398"/>
              <a:gd name="T9" fmla="*/ 61 h 168"/>
              <a:gd name="T10" fmla="*/ 137 w 398"/>
              <a:gd name="T11" fmla="*/ 76 h 168"/>
              <a:gd name="T12" fmla="*/ 80 w 398"/>
              <a:gd name="T13" fmla="*/ 98 h 168"/>
              <a:gd name="T14" fmla="*/ 75 w 398"/>
              <a:gd name="T15" fmla="*/ 134 h 168"/>
              <a:gd name="T16" fmla="*/ 78 w 398"/>
              <a:gd name="T17" fmla="*/ 143 h 168"/>
              <a:gd name="T18" fmla="*/ 87 w 398"/>
              <a:gd name="T19" fmla="*/ 147 h 168"/>
              <a:gd name="T20" fmla="*/ 95 w 398"/>
              <a:gd name="T21" fmla="*/ 148 h 168"/>
              <a:gd name="T22" fmla="*/ 97 w 398"/>
              <a:gd name="T23" fmla="*/ 135 h 168"/>
              <a:gd name="T24" fmla="*/ 111 w 398"/>
              <a:gd name="T25" fmla="*/ 114 h 168"/>
              <a:gd name="T26" fmla="*/ 133 w 398"/>
              <a:gd name="T27" fmla="*/ 104 h 168"/>
              <a:gd name="T28" fmla="*/ 148 w 398"/>
              <a:gd name="T29" fmla="*/ 104 h 168"/>
              <a:gd name="T30" fmla="*/ 166 w 398"/>
              <a:gd name="T31" fmla="*/ 114 h 168"/>
              <a:gd name="T32" fmla="*/ 174 w 398"/>
              <a:gd name="T33" fmla="*/ 135 h 168"/>
              <a:gd name="T34" fmla="*/ 173 w 398"/>
              <a:gd name="T35" fmla="*/ 148 h 168"/>
              <a:gd name="T36" fmla="*/ 269 w 398"/>
              <a:gd name="T37" fmla="*/ 144 h 168"/>
              <a:gd name="T38" fmla="*/ 274 w 398"/>
              <a:gd name="T39" fmla="*/ 130 h 168"/>
              <a:gd name="T40" fmla="*/ 288 w 398"/>
              <a:gd name="T41" fmla="*/ 112 h 168"/>
              <a:gd name="T42" fmla="*/ 309 w 398"/>
              <a:gd name="T43" fmla="*/ 104 h 168"/>
              <a:gd name="T44" fmla="*/ 138 w 398"/>
              <a:gd name="T45" fmla="*/ 116 h 168"/>
              <a:gd name="T46" fmla="*/ 123 w 398"/>
              <a:gd name="T47" fmla="*/ 120 h 168"/>
              <a:gd name="T48" fmla="*/ 111 w 398"/>
              <a:gd name="T49" fmla="*/ 132 h 168"/>
              <a:gd name="T50" fmla="*/ 108 w 398"/>
              <a:gd name="T51" fmla="*/ 141 h 168"/>
              <a:gd name="T52" fmla="*/ 110 w 398"/>
              <a:gd name="T53" fmla="*/ 157 h 168"/>
              <a:gd name="T54" fmla="*/ 121 w 398"/>
              <a:gd name="T55" fmla="*/ 166 h 168"/>
              <a:gd name="T56" fmla="*/ 131 w 398"/>
              <a:gd name="T57" fmla="*/ 168 h 168"/>
              <a:gd name="T58" fmla="*/ 146 w 398"/>
              <a:gd name="T59" fmla="*/ 164 h 168"/>
              <a:gd name="T60" fmla="*/ 158 w 398"/>
              <a:gd name="T61" fmla="*/ 152 h 168"/>
              <a:gd name="T62" fmla="*/ 161 w 398"/>
              <a:gd name="T63" fmla="*/ 141 h 168"/>
              <a:gd name="T64" fmla="*/ 159 w 398"/>
              <a:gd name="T65" fmla="*/ 126 h 168"/>
              <a:gd name="T66" fmla="*/ 149 w 398"/>
              <a:gd name="T67" fmla="*/ 118 h 168"/>
              <a:gd name="T68" fmla="*/ 138 w 398"/>
              <a:gd name="T69" fmla="*/ 116 h 168"/>
              <a:gd name="T70" fmla="*/ 321 w 398"/>
              <a:gd name="T71" fmla="*/ 104 h 168"/>
              <a:gd name="T72" fmla="*/ 332 w 398"/>
              <a:gd name="T73" fmla="*/ 108 h 168"/>
              <a:gd name="T74" fmla="*/ 345 w 398"/>
              <a:gd name="T75" fmla="*/ 123 h 168"/>
              <a:gd name="T76" fmla="*/ 348 w 398"/>
              <a:gd name="T77" fmla="*/ 144 h 168"/>
              <a:gd name="T78" fmla="*/ 381 w 398"/>
              <a:gd name="T79" fmla="*/ 148 h 168"/>
              <a:gd name="T80" fmla="*/ 398 w 398"/>
              <a:gd name="T81" fmla="*/ 34 h 168"/>
              <a:gd name="T82" fmla="*/ 395 w 398"/>
              <a:gd name="T83" fmla="*/ 24 h 168"/>
              <a:gd name="T84" fmla="*/ 387 w 398"/>
              <a:gd name="T85" fmla="*/ 20 h 168"/>
              <a:gd name="T86" fmla="*/ 381 w 398"/>
              <a:gd name="T87" fmla="*/ 64 h 168"/>
              <a:gd name="T88" fmla="*/ 386 w 398"/>
              <a:gd name="T89" fmla="*/ 33 h 168"/>
              <a:gd name="T90" fmla="*/ 313 w 398"/>
              <a:gd name="T91" fmla="*/ 116 h 168"/>
              <a:gd name="T92" fmla="*/ 297 w 398"/>
              <a:gd name="T93" fmla="*/ 120 h 168"/>
              <a:gd name="T94" fmla="*/ 286 w 398"/>
              <a:gd name="T95" fmla="*/ 132 h 168"/>
              <a:gd name="T96" fmla="*/ 283 w 398"/>
              <a:gd name="T97" fmla="*/ 141 h 168"/>
              <a:gd name="T98" fmla="*/ 285 w 398"/>
              <a:gd name="T99" fmla="*/ 157 h 168"/>
              <a:gd name="T100" fmla="*/ 295 w 398"/>
              <a:gd name="T101" fmla="*/ 166 h 168"/>
              <a:gd name="T102" fmla="*/ 304 w 398"/>
              <a:gd name="T103" fmla="*/ 168 h 168"/>
              <a:gd name="T104" fmla="*/ 321 w 398"/>
              <a:gd name="T105" fmla="*/ 164 h 168"/>
              <a:gd name="T106" fmla="*/ 331 w 398"/>
              <a:gd name="T107" fmla="*/ 152 h 168"/>
              <a:gd name="T108" fmla="*/ 336 w 398"/>
              <a:gd name="T109" fmla="*/ 141 h 168"/>
              <a:gd name="T110" fmla="*/ 332 w 398"/>
              <a:gd name="T111" fmla="*/ 126 h 168"/>
              <a:gd name="T112" fmla="*/ 323 w 398"/>
              <a:gd name="T113" fmla="*/ 118 h 168"/>
              <a:gd name="T114" fmla="*/ 313 w 398"/>
              <a:gd name="T115" fmla="*/ 1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8" h="168">
                <a:moveTo>
                  <a:pt x="309" y="104"/>
                </a:moveTo>
                <a:lnTo>
                  <a:pt x="324" y="0"/>
                </a:lnTo>
                <a:lnTo>
                  <a:pt x="95" y="0"/>
                </a:lnTo>
                <a:lnTo>
                  <a:pt x="95" y="0"/>
                </a:lnTo>
                <a:lnTo>
                  <a:pt x="5" y="0"/>
                </a:lnTo>
                <a:lnTo>
                  <a:pt x="0" y="22"/>
                </a:lnTo>
                <a:lnTo>
                  <a:pt x="92" y="22"/>
                </a:lnTo>
                <a:lnTo>
                  <a:pt x="92" y="22"/>
                </a:lnTo>
                <a:lnTo>
                  <a:pt x="172" y="22"/>
                </a:lnTo>
                <a:lnTo>
                  <a:pt x="169" y="38"/>
                </a:lnTo>
                <a:lnTo>
                  <a:pt x="90" y="38"/>
                </a:lnTo>
                <a:lnTo>
                  <a:pt x="90" y="38"/>
                </a:lnTo>
                <a:lnTo>
                  <a:pt x="21" y="38"/>
                </a:lnTo>
                <a:lnTo>
                  <a:pt x="18" y="61"/>
                </a:lnTo>
                <a:lnTo>
                  <a:pt x="87" y="61"/>
                </a:lnTo>
                <a:lnTo>
                  <a:pt x="87" y="61"/>
                </a:lnTo>
                <a:lnTo>
                  <a:pt x="141" y="61"/>
                </a:lnTo>
                <a:lnTo>
                  <a:pt x="137" y="76"/>
                </a:lnTo>
                <a:lnTo>
                  <a:pt x="37" y="76"/>
                </a:lnTo>
                <a:lnTo>
                  <a:pt x="33" y="98"/>
                </a:lnTo>
                <a:lnTo>
                  <a:pt x="80" y="98"/>
                </a:lnTo>
                <a:lnTo>
                  <a:pt x="76" y="131"/>
                </a:lnTo>
                <a:lnTo>
                  <a:pt x="76" y="131"/>
                </a:lnTo>
                <a:lnTo>
                  <a:pt x="75" y="134"/>
                </a:lnTo>
                <a:lnTo>
                  <a:pt x="76" y="137"/>
                </a:lnTo>
                <a:lnTo>
                  <a:pt x="77" y="140"/>
                </a:lnTo>
                <a:lnTo>
                  <a:pt x="78" y="143"/>
                </a:lnTo>
                <a:lnTo>
                  <a:pt x="80" y="145"/>
                </a:lnTo>
                <a:lnTo>
                  <a:pt x="83" y="147"/>
                </a:lnTo>
                <a:lnTo>
                  <a:pt x="87" y="147"/>
                </a:lnTo>
                <a:lnTo>
                  <a:pt x="90" y="148"/>
                </a:lnTo>
                <a:lnTo>
                  <a:pt x="95" y="148"/>
                </a:lnTo>
                <a:lnTo>
                  <a:pt x="95" y="148"/>
                </a:lnTo>
                <a:lnTo>
                  <a:pt x="95" y="143"/>
                </a:lnTo>
                <a:lnTo>
                  <a:pt x="95" y="143"/>
                </a:lnTo>
                <a:lnTo>
                  <a:pt x="97" y="135"/>
                </a:lnTo>
                <a:lnTo>
                  <a:pt x="101" y="127"/>
                </a:lnTo>
                <a:lnTo>
                  <a:pt x="106" y="120"/>
                </a:lnTo>
                <a:lnTo>
                  <a:pt x="111" y="114"/>
                </a:lnTo>
                <a:lnTo>
                  <a:pt x="118" y="109"/>
                </a:lnTo>
                <a:lnTo>
                  <a:pt x="125" y="106"/>
                </a:lnTo>
                <a:lnTo>
                  <a:pt x="133" y="104"/>
                </a:lnTo>
                <a:lnTo>
                  <a:pt x="141" y="103"/>
                </a:lnTo>
                <a:lnTo>
                  <a:pt x="141" y="103"/>
                </a:lnTo>
                <a:lnTo>
                  <a:pt x="148" y="104"/>
                </a:lnTo>
                <a:lnTo>
                  <a:pt x="156" y="106"/>
                </a:lnTo>
                <a:lnTo>
                  <a:pt x="162" y="109"/>
                </a:lnTo>
                <a:lnTo>
                  <a:pt x="166" y="114"/>
                </a:lnTo>
                <a:lnTo>
                  <a:pt x="171" y="120"/>
                </a:lnTo>
                <a:lnTo>
                  <a:pt x="173" y="127"/>
                </a:lnTo>
                <a:lnTo>
                  <a:pt x="174" y="135"/>
                </a:lnTo>
                <a:lnTo>
                  <a:pt x="174" y="143"/>
                </a:lnTo>
                <a:lnTo>
                  <a:pt x="174" y="143"/>
                </a:lnTo>
                <a:lnTo>
                  <a:pt x="173" y="148"/>
                </a:lnTo>
                <a:lnTo>
                  <a:pt x="269" y="148"/>
                </a:lnTo>
                <a:lnTo>
                  <a:pt x="269" y="148"/>
                </a:lnTo>
                <a:lnTo>
                  <a:pt x="269" y="144"/>
                </a:lnTo>
                <a:lnTo>
                  <a:pt x="269" y="144"/>
                </a:lnTo>
                <a:lnTo>
                  <a:pt x="271" y="136"/>
                </a:lnTo>
                <a:lnTo>
                  <a:pt x="274" y="130"/>
                </a:lnTo>
                <a:lnTo>
                  <a:pt x="277" y="123"/>
                </a:lnTo>
                <a:lnTo>
                  <a:pt x="283" y="117"/>
                </a:lnTo>
                <a:lnTo>
                  <a:pt x="288" y="112"/>
                </a:lnTo>
                <a:lnTo>
                  <a:pt x="295" y="108"/>
                </a:lnTo>
                <a:lnTo>
                  <a:pt x="301" y="106"/>
                </a:lnTo>
                <a:lnTo>
                  <a:pt x="309" y="104"/>
                </a:lnTo>
                <a:lnTo>
                  <a:pt x="309" y="104"/>
                </a:lnTo>
                <a:close/>
                <a:moveTo>
                  <a:pt x="138" y="116"/>
                </a:moveTo>
                <a:lnTo>
                  <a:pt x="138" y="116"/>
                </a:lnTo>
                <a:lnTo>
                  <a:pt x="133" y="116"/>
                </a:lnTo>
                <a:lnTo>
                  <a:pt x="128" y="118"/>
                </a:lnTo>
                <a:lnTo>
                  <a:pt x="123" y="120"/>
                </a:lnTo>
                <a:lnTo>
                  <a:pt x="119" y="123"/>
                </a:lnTo>
                <a:lnTo>
                  <a:pt x="115" y="126"/>
                </a:lnTo>
                <a:lnTo>
                  <a:pt x="111" y="132"/>
                </a:lnTo>
                <a:lnTo>
                  <a:pt x="109" y="136"/>
                </a:lnTo>
                <a:lnTo>
                  <a:pt x="108" y="141"/>
                </a:lnTo>
                <a:lnTo>
                  <a:pt x="108" y="141"/>
                </a:lnTo>
                <a:lnTo>
                  <a:pt x="108" y="147"/>
                </a:lnTo>
                <a:lnTo>
                  <a:pt x="108" y="152"/>
                </a:lnTo>
                <a:lnTo>
                  <a:pt x="110" y="157"/>
                </a:lnTo>
                <a:lnTo>
                  <a:pt x="114" y="161"/>
                </a:lnTo>
                <a:lnTo>
                  <a:pt x="117" y="164"/>
                </a:lnTo>
                <a:lnTo>
                  <a:pt x="121" y="166"/>
                </a:lnTo>
                <a:lnTo>
                  <a:pt x="125" y="167"/>
                </a:lnTo>
                <a:lnTo>
                  <a:pt x="131" y="168"/>
                </a:lnTo>
                <a:lnTo>
                  <a:pt x="131" y="168"/>
                </a:lnTo>
                <a:lnTo>
                  <a:pt x="136" y="167"/>
                </a:lnTo>
                <a:lnTo>
                  <a:pt x="142" y="166"/>
                </a:lnTo>
                <a:lnTo>
                  <a:pt x="146" y="164"/>
                </a:lnTo>
                <a:lnTo>
                  <a:pt x="150" y="161"/>
                </a:lnTo>
                <a:lnTo>
                  <a:pt x="155" y="157"/>
                </a:lnTo>
                <a:lnTo>
                  <a:pt x="158" y="152"/>
                </a:lnTo>
                <a:lnTo>
                  <a:pt x="160" y="147"/>
                </a:lnTo>
                <a:lnTo>
                  <a:pt x="161" y="141"/>
                </a:lnTo>
                <a:lnTo>
                  <a:pt x="161" y="141"/>
                </a:lnTo>
                <a:lnTo>
                  <a:pt x="161" y="136"/>
                </a:lnTo>
                <a:lnTo>
                  <a:pt x="161" y="132"/>
                </a:lnTo>
                <a:lnTo>
                  <a:pt x="159" y="126"/>
                </a:lnTo>
                <a:lnTo>
                  <a:pt x="157" y="123"/>
                </a:lnTo>
                <a:lnTo>
                  <a:pt x="152" y="120"/>
                </a:lnTo>
                <a:lnTo>
                  <a:pt x="149" y="118"/>
                </a:lnTo>
                <a:lnTo>
                  <a:pt x="144" y="116"/>
                </a:lnTo>
                <a:lnTo>
                  <a:pt x="138" y="116"/>
                </a:lnTo>
                <a:lnTo>
                  <a:pt x="138" y="116"/>
                </a:lnTo>
                <a:close/>
                <a:moveTo>
                  <a:pt x="383" y="20"/>
                </a:moveTo>
                <a:lnTo>
                  <a:pt x="334" y="20"/>
                </a:lnTo>
                <a:lnTo>
                  <a:pt x="321" y="104"/>
                </a:lnTo>
                <a:lnTo>
                  <a:pt x="321" y="104"/>
                </a:lnTo>
                <a:lnTo>
                  <a:pt x="327" y="106"/>
                </a:lnTo>
                <a:lnTo>
                  <a:pt x="332" y="108"/>
                </a:lnTo>
                <a:lnTo>
                  <a:pt x="338" y="112"/>
                </a:lnTo>
                <a:lnTo>
                  <a:pt x="342" y="117"/>
                </a:lnTo>
                <a:lnTo>
                  <a:pt x="345" y="123"/>
                </a:lnTo>
                <a:lnTo>
                  <a:pt x="348" y="130"/>
                </a:lnTo>
                <a:lnTo>
                  <a:pt x="348" y="136"/>
                </a:lnTo>
                <a:lnTo>
                  <a:pt x="348" y="144"/>
                </a:lnTo>
                <a:lnTo>
                  <a:pt x="348" y="144"/>
                </a:lnTo>
                <a:lnTo>
                  <a:pt x="346" y="148"/>
                </a:lnTo>
                <a:lnTo>
                  <a:pt x="381" y="148"/>
                </a:lnTo>
                <a:lnTo>
                  <a:pt x="398" y="37"/>
                </a:lnTo>
                <a:lnTo>
                  <a:pt x="398" y="37"/>
                </a:lnTo>
                <a:lnTo>
                  <a:pt x="398" y="34"/>
                </a:lnTo>
                <a:lnTo>
                  <a:pt x="397" y="30"/>
                </a:lnTo>
                <a:lnTo>
                  <a:pt x="396" y="27"/>
                </a:lnTo>
                <a:lnTo>
                  <a:pt x="395" y="24"/>
                </a:lnTo>
                <a:lnTo>
                  <a:pt x="393" y="23"/>
                </a:lnTo>
                <a:lnTo>
                  <a:pt x="390" y="21"/>
                </a:lnTo>
                <a:lnTo>
                  <a:pt x="387" y="20"/>
                </a:lnTo>
                <a:lnTo>
                  <a:pt x="383" y="20"/>
                </a:lnTo>
                <a:lnTo>
                  <a:pt x="383" y="20"/>
                </a:lnTo>
                <a:close/>
                <a:moveTo>
                  <a:pt x="381" y="64"/>
                </a:moveTo>
                <a:lnTo>
                  <a:pt x="357" y="64"/>
                </a:lnTo>
                <a:lnTo>
                  <a:pt x="363" y="33"/>
                </a:lnTo>
                <a:lnTo>
                  <a:pt x="386" y="33"/>
                </a:lnTo>
                <a:lnTo>
                  <a:pt x="381" y="64"/>
                </a:lnTo>
                <a:close/>
                <a:moveTo>
                  <a:pt x="313" y="116"/>
                </a:moveTo>
                <a:lnTo>
                  <a:pt x="313" y="116"/>
                </a:lnTo>
                <a:lnTo>
                  <a:pt x="308" y="116"/>
                </a:lnTo>
                <a:lnTo>
                  <a:pt x="302" y="118"/>
                </a:lnTo>
                <a:lnTo>
                  <a:pt x="297" y="120"/>
                </a:lnTo>
                <a:lnTo>
                  <a:pt x="293" y="123"/>
                </a:lnTo>
                <a:lnTo>
                  <a:pt x="289" y="126"/>
                </a:lnTo>
                <a:lnTo>
                  <a:pt x="286" y="132"/>
                </a:lnTo>
                <a:lnTo>
                  <a:pt x="284" y="136"/>
                </a:lnTo>
                <a:lnTo>
                  <a:pt x="283" y="141"/>
                </a:lnTo>
                <a:lnTo>
                  <a:pt x="283" y="141"/>
                </a:lnTo>
                <a:lnTo>
                  <a:pt x="282" y="147"/>
                </a:lnTo>
                <a:lnTo>
                  <a:pt x="283" y="152"/>
                </a:lnTo>
                <a:lnTo>
                  <a:pt x="285" y="157"/>
                </a:lnTo>
                <a:lnTo>
                  <a:pt x="287" y="161"/>
                </a:lnTo>
                <a:lnTo>
                  <a:pt x="290" y="164"/>
                </a:lnTo>
                <a:lnTo>
                  <a:pt x="295" y="166"/>
                </a:lnTo>
                <a:lnTo>
                  <a:pt x="299" y="167"/>
                </a:lnTo>
                <a:lnTo>
                  <a:pt x="304" y="168"/>
                </a:lnTo>
                <a:lnTo>
                  <a:pt x="304" y="168"/>
                </a:lnTo>
                <a:lnTo>
                  <a:pt x="310" y="167"/>
                </a:lnTo>
                <a:lnTo>
                  <a:pt x="315" y="166"/>
                </a:lnTo>
                <a:lnTo>
                  <a:pt x="321" y="164"/>
                </a:lnTo>
                <a:lnTo>
                  <a:pt x="325" y="161"/>
                </a:lnTo>
                <a:lnTo>
                  <a:pt x="328" y="157"/>
                </a:lnTo>
                <a:lnTo>
                  <a:pt x="331" y="152"/>
                </a:lnTo>
                <a:lnTo>
                  <a:pt x="334" y="147"/>
                </a:lnTo>
                <a:lnTo>
                  <a:pt x="336" y="141"/>
                </a:lnTo>
                <a:lnTo>
                  <a:pt x="336" y="141"/>
                </a:lnTo>
                <a:lnTo>
                  <a:pt x="336" y="136"/>
                </a:lnTo>
                <a:lnTo>
                  <a:pt x="335" y="132"/>
                </a:lnTo>
                <a:lnTo>
                  <a:pt x="332" y="126"/>
                </a:lnTo>
                <a:lnTo>
                  <a:pt x="330" y="123"/>
                </a:lnTo>
                <a:lnTo>
                  <a:pt x="327" y="120"/>
                </a:lnTo>
                <a:lnTo>
                  <a:pt x="323" y="118"/>
                </a:lnTo>
                <a:lnTo>
                  <a:pt x="318" y="116"/>
                </a:lnTo>
                <a:lnTo>
                  <a:pt x="313" y="116"/>
                </a:lnTo>
                <a:lnTo>
                  <a:pt x="313" y="116"/>
                </a:ln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47" name="Group 4"/>
          <p:cNvGrpSpPr>
            <a:grpSpLocks noChangeAspect="1"/>
          </p:cNvGrpSpPr>
          <p:nvPr/>
        </p:nvGrpSpPr>
        <p:grpSpPr bwMode="auto">
          <a:xfrm>
            <a:off x="4334165" y="6017542"/>
            <a:ext cx="543709" cy="557870"/>
            <a:chOff x="1344" y="606"/>
            <a:chExt cx="192" cy="197"/>
          </a:xfrm>
          <a:solidFill>
            <a:schemeClr val="tx1">
              <a:lumMod val="50000"/>
              <a:lumOff val="50000"/>
            </a:schemeClr>
          </a:solidFill>
        </p:grpSpPr>
        <p:sp>
          <p:nvSpPr>
            <p:cNvPr id="48" name="Freeform 5"/>
            <p:cNvSpPr>
              <a:spLocks/>
            </p:cNvSpPr>
            <p:nvPr/>
          </p:nvSpPr>
          <p:spPr bwMode="auto">
            <a:xfrm>
              <a:off x="1344" y="639"/>
              <a:ext cx="180" cy="109"/>
            </a:xfrm>
            <a:custGeom>
              <a:avLst/>
              <a:gdLst>
                <a:gd name="T0" fmla="*/ 80 w 361"/>
                <a:gd name="T1" fmla="*/ 193 h 219"/>
                <a:gd name="T2" fmla="*/ 28 w 361"/>
                <a:gd name="T3" fmla="*/ 193 h 219"/>
                <a:gd name="T4" fmla="*/ 28 w 361"/>
                <a:gd name="T5" fmla="*/ 193 h 219"/>
                <a:gd name="T6" fmla="*/ 26 w 361"/>
                <a:gd name="T7" fmla="*/ 192 h 219"/>
                <a:gd name="T8" fmla="*/ 26 w 361"/>
                <a:gd name="T9" fmla="*/ 191 h 219"/>
                <a:gd name="T10" fmla="*/ 26 w 361"/>
                <a:gd name="T11" fmla="*/ 105 h 219"/>
                <a:gd name="T12" fmla="*/ 335 w 361"/>
                <a:gd name="T13" fmla="*/ 105 h 219"/>
                <a:gd name="T14" fmla="*/ 335 w 361"/>
                <a:gd name="T15" fmla="*/ 140 h 219"/>
                <a:gd name="T16" fmla="*/ 361 w 361"/>
                <a:gd name="T17" fmla="*/ 140 h 219"/>
                <a:gd name="T18" fmla="*/ 361 w 361"/>
                <a:gd name="T19" fmla="*/ 27 h 219"/>
                <a:gd name="T20" fmla="*/ 335 w 361"/>
                <a:gd name="T21" fmla="*/ 27 h 219"/>
                <a:gd name="T22" fmla="*/ 335 w 361"/>
                <a:gd name="T23" fmla="*/ 80 h 219"/>
                <a:gd name="T24" fmla="*/ 26 w 361"/>
                <a:gd name="T25" fmla="*/ 80 h 219"/>
                <a:gd name="T26" fmla="*/ 26 w 361"/>
                <a:gd name="T27" fmla="*/ 26 h 219"/>
                <a:gd name="T28" fmla="*/ 264 w 361"/>
                <a:gd name="T29" fmla="*/ 26 h 219"/>
                <a:gd name="T30" fmla="*/ 238 w 361"/>
                <a:gd name="T31" fmla="*/ 0 h 219"/>
                <a:gd name="T32" fmla="*/ 0 w 361"/>
                <a:gd name="T33" fmla="*/ 0 h 219"/>
                <a:gd name="T34" fmla="*/ 0 w 361"/>
                <a:gd name="T35" fmla="*/ 80 h 219"/>
                <a:gd name="T36" fmla="*/ 0 w 361"/>
                <a:gd name="T37" fmla="*/ 80 h 219"/>
                <a:gd name="T38" fmla="*/ 0 w 361"/>
                <a:gd name="T39" fmla="*/ 191 h 219"/>
                <a:gd name="T40" fmla="*/ 0 w 361"/>
                <a:gd name="T41" fmla="*/ 191 h 219"/>
                <a:gd name="T42" fmla="*/ 0 w 361"/>
                <a:gd name="T43" fmla="*/ 196 h 219"/>
                <a:gd name="T44" fmla="*/ 2 w 361"/>
                <a:gd name="T45" fmla="*/ 202 h 219"/>
                <a:gd name="T46" fmla="*/ 5 w 361"/>
                <a:gd name="T47" fmla="*/ 206 h 219"/>
                <a:gd name="T48" fmla="*/ 8 w 361"/>
                <a:gd name="T49" fmla="*/ 210 h 219"/>
                <a:gd name="T50" fmla="*/ 12 w 361"/>
                <a:gd name="T51" fmla="*/ 214 h 219"/>
                <a:gd name="T52" fmla="*/ 16 w 361"/>
                <a:gd name="T53" fmla="*/ 217 h 219"/>
                <a:gd name="T54" fmla="*/ 22 w 361"/>
                <a:gd name="T55" fmla="*/ 218 h 219"/>
                <a:gd name="T56" fmla="*/ 28 w 361"/>
                <a:gd name="T57" fmla="*/ 219 h 219"/>
                <a:gd name="T58" fmla="*/ 80 w 361"/>
                <a:gd name="T59" fmla="*/ 219 h 219"/>
                <a:gd name="T60" fmla="*/ 80 w 361"/>
                <a:gd name="T61" fmla="*/ 19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219">
                  <a:moveTo>
                    <a:pt x="80" y="193"/>
                  </a:moveTo>
                  <a:lnTo>
                    <a:pt x="28" y="193"/>
                  </a:lnTo>
                  <a:lnTo>
                    <a:pt x="28" y="193"/>
                  </a:lnTo>
                  <a:lnTo>
                    <a:pt x="26" y="192"/>
                  </a:lnTo>
                  <a:lnTo>
                    <a:pt x="26" y="191"/>
                  </a:lnTo>
                  <a:lnTo>
                    <a:pt x="26" y="105"/>
                  </a:lnTo>
                  <a:lnTo>
                    <a:pt x="335" y="105"/>
                  </a:lnTo>
                  <a:lnTo>
                    <a:pt x="335" y="140"/>
                  </a:lnTo>
                  <a:lnTo>
                    <a:pt x="361" y="140"/>
                  </a:lnTo>
                  <a:lnTo>
                    <a:pt x="361" y="27"/>
                  </a:lnTo>
                  <a:lnTo>
                    <a:pt x="335" y="27"/>
                  </a:lnTo>
                  <a:lnTo>
                    <a:pt x="335" y="80"/>
                  </a:lnTo>
                  <a:lnTo>
                    <a:pt x="26" y="80"/>
                  </a:lnTo>
                  <a:lnTo>
                    <a:pt x="26" y="26"/>
                  </a:lnTo>
                  <a:lnTo>
                    <a:pt x="264" y="26"/>
                  </a:lnTo>
                  <a:lnTo>
                    <a:pt x="238" y="0"/>
                  </a:lnTo>
                  <a:lnTo>
                    <a:pt x="0" y="0"/>
                  </a:lnTo>
                  <a:lnTo>
                    <a:pt x="0" y="80"/>
                  </a:lnTo>
                  <a:lnTo>
                    <a:pt x="0" y="80"/>
                  </a:lnTo>
                  <a:lnTo>
                    <a:pt x="0" y="191"/>
                  </a:lnTo>
                  <a:lnTo>
                    <a:pt x="0" y="191"/>
                  </a:lnTo>
                  <a:lnTo>
                    <a:pt x="0" y="196"/>
                  </a:lnTo>
                  <a:lnTo>
                    <a:pt x="2" y="202"/>
                  </a:lnTo>
                  <a:lnTo>
                    <a:pt x="5" y="206"/>
                  </a:lnTo>
                  <a:lnTo>
                    <a:pt x="8" y="210"/>
                  </a:lnTo>
                  <a:lnTo>
                    <a:pt x="12" y="214"/>
                  </a:lnTo>
                  <a:lnTo>
                    <a:pt x="16" y="217"/>
                  </a:lnTo>
                  <a:lnTo>
                    <a:pt x="22" y="218"/>
                  </a:lnTo>
                  <a:lnTo>
                    <a:pt x="28" y="219"/>
                  </a:lnTo>
                  <a:lnTo>
                    <a:pt x="80" y="219"/>
                  </a:lnTo>
                  <a:lnTo>
                    <a:pt x="80"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sp>
          <p:nvSpPr>
            <p:cNvPr id="49" name="Freeform 6"/>
            <p:cNvSpPr>
              <a:spLocks/>
            </p:cNvSpPr>
            <p:nvPr/>
          </p:nvSpPr>
          <p:spPr bwMode="auto">
            <a:xfrm>
              <a:off x="1464" y="606"/>
              <a:ext cx="72" cy="50"/>
            </a:xfrm>
            <a:custGeom>
              <a:avLst/>
              <a:gdLst>
                <a:gd name="T0" fmla="*/ 56 w 144"/>
                <a:gd name="T1" fmla="*/ 100 h 101"/>
                <a:gd name="T2" fmla="*/ 2 w 144"/>
                <a:gd name="T3" fmla="*/ 45 h 101"/>
                <a:gd name="T4" fmla="*/ 2 w 144"/>
                <a:gd name="T5" fmla="*/ 45 h 101"/>
                <a:gd name="T6" fmla="*/ 2 w 144"/>
                <a:gd name="T7" fmla="*/ 43 h 101"/>
                <a:gd name="T8" fmla="*/ 0 w 144"/>
                <a:gd name="T9" fmla="*/ 42 h 101"/>
                <a:gd name="T10" fmla="*/ 2 w 144"/>
                <a:gd name="T11" fmla="*/ 40 h 101"/>
                <a:gd name="T12" fmla="*/ 2 w 144"/>
                <a:gd name="T13" fmla="*/ 39 h 101"/>
                <a:gd name="T14" fmla="*/ 14 w 144"/>
                <a:gd name="T15" fmla="*/ 27 h 101"/>
                <a:gd name="T16" fmla="*/ 14 w 144"/>
                <a:gd name="T17" fmla="*/ 27 h 101"/>
                <a:gd name="T18" fmla="*/ 15 w 144"/>
                <a:gd name="T19" fmla="*/ 26 h 101"/>
                <a:gd name="T20" fmla="*/ 18 w 144"/>
                <a:gd name="T21" fmla="*/ 26 h 101"/>
                <a:gd name="T22" fmla="*/ 19 w 144"/>
                <a:gd name="T23" fmla="*/ 26 h 101"/>
                <a:gd name="T24" fmla="*/ 20 w 144"/>
                <a:gd name="T25" fmla="*/ 27 h 101"/>
                <a:gd name="T26" fmla="*/ 59 w 144"/>
                <a:gd name="T27" fmla="*/ 65 h 101"/>
                <a:gd name="T28" fmla="*/ 125 w 144"/>
                <a:gd name="T29" fmla="*/ 1 h 101"/>
                <a:gd name="T30" fmla="*/ 125 w 144"/>
                <a:gd name="T31" fmla="*/ 1 h 101"/>
                <a:gd name="T32" fmla="*/ 126 w 144"/>
                <a:gd name="T33" fmla="*/ 0 h 101"/>
                <a:gd name="T34" fmla="*/ 128 w 144"/>
                <a:gd name="T35" fmla="*/ 0 h 101"/>
                <a:gd name="T36" fmla="*/ 129 w 144"/>
                <a:gd name="T37" fmla="*/ 0 h 101"/>
                <a:gd name="T38" fmla="*/ 130 w 144"/>
                <a:gd name="T39" fmla="*/ 1 h 101"/>
                <a:gd name="T40" fmla="*/ 143 w 144"/>
                <a:gd name="T41" fmla="*/ 13 h 101"/>
                <a:gd name="T42" fmla="*/ 143 w 144"/>
                <a:gd name="T43" fmla="*/ 13 h 101"/>
                <a:gd name="T44" fmla="*/ 144 w 144"/>
                <a:gd name="T45" fmla="*/ 15 h 101"/>
                <a:gd name="T46" fmla="*/ 144 w 144"/>
                <a:gd name="T47" fmla="*/ 16 h 101"/>
                <a:gd name="T48" fmla="*/ 144 w 144"/>
                <a:gd name="T49" fmla="*/ 18 h 101"/>
                <a:gd name="T50" fmla="*/ 143 w 144"/>
                <a:gd name="T51" fmla="*/ 19 h 101"/>
                <a:gd name="T52" fmla="*/ 63 w 144"/>
                <a:gd name="T53" fmla="*/ 100 h 101"/>
                <a:gd name="T54" fmla="*/ 63 w 144"/>
                <a:gd name="T55" fmla="*/ 100 h 101"/>
                <a:gd name="T56" fmla="*/ 60 w 144"/>
                <a:gd name="T57" fmla="*/ 101 h 101"/>
                <a:gd name="T58" fmla="*/ 59 w 144"/>
                <a:gd name="T59" fmla="*/ 101 h 101"/>
                <a:gd name="T60" fmla="*/ 57 w 144"/>
                <a:gd name="T61" fmla="*/ 101 h 101"/>
                <a:gd name="T62" fmla="*/ 56 w 144"/>
                <a:gd name="T63" fmla="*/ 100 h 101"/>
                <a:gd name="T64" fmla="*/ 56 w 144"/>
                <a:gd name="T65"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01">
                  <a:moveTo>
                    <a:pt x="56" y="100"/>
                  </a:moveTo>
                  <a:lnTo>
                    <a:pt x="2" y="45"/>
                  </a:lnTo>
                  <a:lnTo>
                    <a:pt x="2" y="45"/>
                  </a:lnTo>
                  <a:lnTo>
                    <a:pt x="2" y="43"/>
                  </a:lnTo>
                  <a:lnTo>
                    <a:pt x="0" y="42"/>
                  </a:lnTo>
                  <a:lnTo>
                    <a:pt x="2" y="40"/>
                  </a:lnTo>
                  <a:lnTo>
                    <a:pt x="2" y="39"/>
                  </a:lnTo>
                  <a:lnTo>
                    <a:pt x="14" y="27"/>
                  </a:lnTo>
                  <a:lnTo>
                    <a:pt x="14" y="27"/>
                  </a:lnTo>
                  <a:lnTo>
                    <a:pt x="15" y="26"/>
                  </a:lnTo>
                  <a:lnTo>
                    <a:pt x="18" y="26"/>
                  </a:lnTo>
                  <a:lnTo>
                    <a:pt x="19" y="26"/>
                  </a:lnTo>
                  <a:lnTo>
                    <a:pt x="20" y="27"/>
                  </a:lnTo>
                  <a:lnTo>
                    <a:pt x="59" y="65"/>
                  </a:lnTo>
                  <a:lnTo>
                    <a:pt x="125" y="1"/>
                  </a:lnTo>
                  <a:lnTo>
                    <a:pt x="125" y="1"/>
                  </a:lnTo>
                  <a:lnTo>
                    <a:pt x="126" y="0"/>
                  </a:lnTo>
                  <a:lnTo>
                    <a:pt x="128" y="0"/>
                  </a:lnTo>
                  <a:lnTo>
                    <a:pt x="129" y="0"/>
                  </a:lnTo>
                  <a:lnTo>
                    <a:pt x="130" y="1"/>
                  </a:lnTo>
                  <a:lnTo>
                    <a:pt x="143" y="13"/>
                  </a:lnTo>
                  <a:lnTo>
                    <a:pt x="143" y="13"/>
                  </a:lnTo>
                  <a:lnTo>
                    <a:pt x="144" y="15"/>
                  </a:lnTo>
                  <a:lnTo>
                    <a:pt x="144" y="16"/>
                  </a:lnTo>
                  <a:lnTo>
                    <a:pt x="144" y="18"/>
                  </a:lnTo>
                  <a:lnTo>
                    <a:pt x="143" y="19"/>
                  </a:lnTo>
                  <a:lnTo>
                    <a:pt x="63" y="100"/>
                  </a:lnTo>
                  <a:lnTo>
                    <a:pt x="63" y="100"/>
                  </a:lnTo>
                  <a:lnTo>
                    <a:pt x="60" y="101"/>
                  </a:lnTo>
                  <a:lnTo>
                    <a:pt x="59" y="101"/>
                  </a:lnTo>
                  <a:lnTo>
                    <a:pt x="57" y="101"/>
                  </a:lnTo>
                  <a:lnTo>
                    <a:pt x="56" y="100"/>
                  </a:lnTo>
                  <a:lnTo>
                    <a:pt x="5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sp>
          <p:nvSpPr>
            <p:cNvPr id="50" name="Freeform 7"/>
            <p:cNvSpPr>
              <a:spLocks/>
            </p:cNvSpPr>
            <p:nvPr/>
          </p:nvSpPr>
          <p:spPr bwMode="auto">
            <a:xfrm>
              <a:off x="1374" y="717"/>
              <a:ext cx="159" cy="86"/>
            </a:xfrm>
            <a:custGeom>
              <a:avLst/>
              <a:gdLst>
                <a:gd name="T0" fmla="*/ 302 w 319"/>
                <a:gd name="T1" fmla="*/ 0 h 170"/>
                <a:gd name="T2" fmla="*/ 293 w 319"/>
                <a:gd name="T3" fmla="*/ 2 h 170"/>
                <a:gd name="T4" fmla="*/ 232 w 319"/>
                <a:gd name="T5" fmla="*/ 63 h 170"/>
                <a:gd name="T6" fmla="*/ 137 w 319"/>
                <a:gd name="T7" fmla="*/ 38 h 170"/>
                <a:gd name="T8" fmla="*/ 195 w 319"/>
                <a:gd name="T9" fmla="*/ 38 h 170"/>
                <a:gd name="T10" fmla="*/ 202 w 319"/>
                <a:gd name="T11" fmla="*/ 37 h 170"/>
                <a:gd name="T12" fmla="*/ 210 w 319"/>
                <a:gd name="T13" fmla="*/ 29 h 170"/>
                <a:gd name="T14" fmla="*/ 212 w 319"/>
                <a:gd name="T15" fmla="*/ 22 h 170"/>
                <a:gd name="T16" fmla="*/ 212 w 319"/>
                <a:gd name="T17" fmla="*/ 19 h 170"/>
                <a:gd name="T18" fmla="*/ 207 w 319"/>
                <a:gd name="T19" fmla="*/ 11 h 170"/>
                <a:gd name="T20" fmla="*/ 199 w 319"/>
                <a:gd name="T21" fmla="*/ 6 h 170"/>
                <a:gd name="T22" fmla="*/ 102 w 319"/>
                <a:gd name="T23" fmla="*/ 6 h 170"/>
                <a:gd name="T24" fmla="*/ 98 w 319"/>
                <a:gd name="T25" fmla="*/ 6 h 170"/>
                <a:gd name="T26" fmla="*/ 93 w 319"/>
                <a:gd name="T27" fmla="*/ 10 h 170"/>
                <a:gd name="T28" fmla="*/ 89 w 319"/>
                <a:gd name="T29" fmla="*/ 12 h 170"/>
                <a:gd name="T30" fmla="*/ 8 w 319"/>
                <a:gd name="T31" fmla="*/ 98 h 170"/>
                <a:gd name="T32" fmla="*/ 5 w 319"/>
                <a:gd name="T33" fmla="*/ 103 h 170"/>
                <a:gd name="T34" fmla="*/ 1 w 319"/>
                <a:gd name="T35" fmla="*/ 111 h 170"/>
                <a:gd name="T36" fmla="*/ 0 w 319"/>
                <a:gd name="T37" fmla="*/ 161 h 170"/>
                <a:gd name="T38" fmla="*/ 1 w 319"/>
                <a:gd name="T39" fmla="*/ 165 h 170"/>
                <a:gd name="T40" fmla="*/ 5 w 319"/>
                <a:gd name="T41" fmla="*/ 169 h 170"/>
                <a:gd name="T42" fmla="*/ 7 w 319"/>
                <a:gd name="T43" fmla="*/ 170 h 170"/>
                <a:gd name="T44" fmla="*/ 14 w 319"/>
                <a:gd name="T45" fmla="*/ 166 h 170"/>
                <a:gd name="T46" fmla="*/ 57 w 319"/>
                <a:gd name="T47" fmla="*/ 122 h 170"/>
                <a:gd name="T48" fmla="*/ 65 w 319"/>
                <a:gd name="T49" fmla="*/ 118 h 170"/>
                <a:gd name="T50" fmla="*/ 73 w 319"/>
                <a:gd name="T51" fmla="*/ 116 h 170"/>
                <a:gd name="T52" fmla="*/ 215 w 319"/>
                <a:gd name="T53" fmla="*/ 116 h 170"/>
                <a:gd name="T54" fmla="*/ 225 w 319"/>
                <a:gd name="T55" fmla="*/ 112 h 170"/>
                <a:gd name="T56" fmla="*/ 234 w 319"/>
                <a:gd name="T57" fmla="*/ 107 h 170"/>
                <a:gd name="T58" fmla="*/ 313 w 319"/>
                <a:gd name="T59" fmla="*/ 28 h 170"/>
                <a:gd name="T60" fmla="*/ 318 w 319"/>
                <a:gd name="T61" fmla="*/ 22 h 170"/>
                <a:gd name="T62" fmla="*/ 318 w 319"/>
                <a:gd name="T63" fmla="*/ 10 h 170"/>
                <a:gd name="T64" fmla="*/ 313 w 319"/>
                <a:gd name="T65" fmla="*/ 4 h 170"/>
                <a:gd name="T66" fmla="*/ 311 w 319"/>
                <a:gd name="T67" fmla="*/ 2 h 170"/>
                <a:gd name="T68" fmla="*/ 302 w 31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70">
                  <a:moveTo>
                    <a:pt x="302" y="0"/>
                  </a:moveTo>
                  <a:lnTo>
                    <a:pt x="302" y="0"/>
                  </a:lnTo>
                  <a:lnTo>
                    <a:pt x="296" y="1"/>
                  </a:lnTo>
                  <a:lnTo>
                    <a:pt x="293" y="2"/>
                  </a:lnTo>
                  <a:lnTo>
                    <a:pt x="291" y="4"/>
                  </a:lnTo>
                  <a:lnTo>
                    <a:pt x="232" y="63"/>
                  </a:lnTo>
                  <a:lnTo>
                    <a:pt x="113" y="63"/>
                  </a:lnTo>
                  <a:lnTo>
                    <a:pt x="137" y="38"/>
                  </a:lnTo>
                  <a:lnTo>
                    <a:pt x="195" y="38"/>
                  </a:lnTo>
                  <a:lnTo>
                    <a:pt x="195" y="38"/>
                  </a:lnTo>
                  <a:lnTo>
                    <a:pt x="199" y="38"/>
                  </a:lnTo>
                  <a:lnTo>
                    <a:pt x="202" y="37"/>
                  </a:lnTo>
                  <a:lnTo>
                    <a:pt x="207" y="34"/>
                  </a:lnTo>
                  <a:lnTo>
                    <a:pt x="210" y="29"/>
                  </a:lnTo>
                  <a:lnTo>
                    <a:pt x="212" y="26"/>
                  </a:lnTo>
                  <a:lnTo>
                    <a:pt x="212" y="22"/>
                  </a:lnTo>
                  <a:lnTo>
                    <a:pt x="212" y="22"/>
                  </a:lnTo>
                  <a:lnTo>
                    <a:pt x="212" y="19"/>
                  </a:lnTo>
                  <a:lnTo>
                    <a:pt x="210" y="16"/>
                  </a:lnTo>
                  <a:lnTo>
                    <a:pt x="207" y="11"/>
                  </a:lnTo>
                  <a:lnTo>
                    <a:pt x="202" y="7"/>
                  </a:lnTo>
                  <a:lnTo>
                    <a:pt x="199" y="6"/>
                  </a:lnTo>
                  <a:lnTo>
                    <a:pt x="195" y="6"/>
                  </a:lnTo>
                  <a:lnTo>
                    <a:pt x="102" y="6"/>
                  </a:lnTo>
                  <a:lnTo>
                    <a:pt x="102" y="6"/>
                  </a:lnTo>
                  <a:lnTo>
                    <a:pt x="98" y="6"/>
                  </a:lnTo>
                  <a:lnTo>
                    <a:pt x="95" y="7"/>
                  </a:lnTo>
                  <a:lnTo>
                    <a:pt x="93" y="10"/>
                  </a:lnTo>
                  <a:lnTo>
                    <a:pt x="89" y="12"/>
                  </a:lnTo>
                  <a:lnTo>
                    <a:pt x="89" y="12"/>
                  </a:lnTo>
                  <a:lnTo>
                    <a:pt x="35" y="71"/>
                  </a:lnTo>
                  <a:lnTo>
                    <a:pt x="8" y="98"/>
                  </a:lnTo>
                  <a:lnTo>
                    <a:pt x="8" y="98"/>
                  </a:lnTo>
                  <a:lnTo>
                    <a:pt x="5" y="103"/>
                  </a:lnTo>
                  <a:lnTo>
                    <a:pt x="3" y="107"/>
                  </a:lnTo>
                  <a:lnTo>
                    <a:pt x="1" y="111"/>
                  </a:lnTo>
                  <a:lnTo>
                    <a:pt x="0" y="116"/>
                  </a:lnTo>
                  <a:lnTo>
                    <a:pt x="0" y="161"/>
                  </a:lnTo>
                  <a:lnTo>
                    <a:pt x="0" y="161"/>
                  </a:lnTo>
                  <a:lnTo>
                    <a:pt x="1" y="165"/>
                  </a:lnTo>
                  <a:lnTo>
                    <a:pt x="3" y="168"/>
                  </a:lnTo>
                  <a:lnTo>
                    <a:pt x="5" y="169"/>
                  </a:lnTo>
                  <a:lnTo>
                    <a:pt x="7" y="170"/>
                  </a:lnTo>
                  <a:lnTo>
                    <a:pt x="7" y="170"/>
                  </a:lnTo>
                  <a:lnTo>
                    <a:pt x="10" y="169"/>
                  </a:lnTo>
                  <a:lnTo>
                    <a:pt x="14" y="166"/>
                  </a:lnTo>
                  <a:lnTo>
                    <a:pt x="57" y="122"/>
                  </a:lnTo>
                  <a:lnTo>
                    <a:pt x="57" y="122"/>
                  </a:lnTo>
                  <a:lnTo>
                    <a:pt x="60" y="120"/>
                  </a:lnTo>
                  <a:lnTo>
                    <a:pt x="65" y="118"/>
                  </a:lnTo>
                  <a:lnTo>
                    <a:pt x="69" y="116"/>
                  </a:lnTo>
                  <a:lnTo>
                    <a:pt x="73" y="116"/>
                  </a:lnTo>
                  <a:lnTo>
                    <a:pt x="215" y="116"/>
                  </a:lnTo>
                  <a:lnTo>
                    <a:pt x="215" y="116"/>
                  </a:lnTo>
                  <a:lnTo>
                    <a:pt x="220" y="115"/>
                  </a:lnTo>
                  <a:lnTo>
                    <a:pt x="225" y="112"/>
                  </a:lnTo>
                  <a:lnTo>
                    <a:pt x="231" y="110"/>
                  </a:lnTo>
                  <a:lnTo>
                    <a:pt x="234" y="107"/>
                  </a:lnTo>
                  <a:lnTo>
                    <a:pt x="313" y="28"/>
                  </a:lnTo>
                  <a:lnTo>
                    <a:pt x="313" y="28"/>
                  </a:lnTo>
                  <a:lnTo>
                    <a:pt x="316" y="25"/>
                  </a:lnTo>
                  <a:lnTo>
                    <a:pt x="318" y="22"/>
                  </a:lnTo>
                  <a:lnTo>
                    <a:pt x="319" y="16"/>
                  </a:lnTo>
                  <a:lnTo>
                    <a:pt x="318" y="10"/>
                  </a:lnTo>
                  <a:lnTo>
                    <a:pt x="316" y="7"/>
                  </a:lnTo>
                  <a:lnTo>
                    <a:pt x="313" y="4"/>
                  </a:lnTo>
                  <a:lnTo>
                    <a:pt x="313" y="4"/>
                  </a:lnTo>
                  <a:lnTo>
                    <a:pt x="311" y="2"/>
                  </a:lnTo>
                  <a:lnTo>
                    <a:pt x="308" y="1"/>
                  </a:lnTo>
                  <a:lnTo>
                    <a:pt x="3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sp>
          <p:nvSpPr>
            <p:cNvPr id="51" name="Freeform 8"/>
            <p:cNvSpPr>
              <a:spLocks/>
            </p:cNvSpPr>
            <p:nvPr/>
          </p:nvSpPr>
          <p:spPr bwMode="auto">
            <a:xfrm>
              <a:off x="1374" y="717"/>
              <a:ext cx="159" cy="86"/>
            </a:xfrm>
            <a:custGeom>
              <a:avLst/>
              <a:gdLst>
                <a:gd name="T0" fmla="*/ 302 w 319"/>
                <a:gd name="T1" fmla="*/ 0 h 170"/>
                <a:gd name="T2" fmla="*/ 293 w 319"/>
                <a:gd name="T3" fmla="*/ 2 h 170"/>
                <a:gd name="T4" fmla="*/ 232 w 319"/>
                <a:gd name="T5" fmla="*/ 63 h 170"/>
                <a:gd name="T6" fmla="*/ 137 w 319"/>
                <a:gd name="T7" fmla="*/ 38 h 170"/>
                <a:gd name="T8" fmla="*/ 195 w 319"/>
                <a:gd name="T9" fmla="*/ 38 h 170"/>
                <a:gd name="T10" fmla="*/ 202 w 319"/>
                <a:gd name="T11" fmla="*/ 37 h 170"/>
                <a:gd name="T12" fmla="*/ 210 w 319"/>
                <a:gd name="T13" fmla="*/ 29 h 170"/>
                <a:gd name="T14" fmla="*/ 212 w 319"/>
                <a:gd name="T15" fmla="*/ 22 h 170"/>
                <a:gd name="T16" fmla="*/ 212 w 319"/>
                <a:gd name="T17" fmla="*/ 19 h 170"/>
                <a:gd name="T18" fmla="*/ 207 w 319"/>
                <a:gd name="T19" fmla="*/ 11 h 170"/>
                <a:gd name="T20" fmla="*/ 199 w 319"/>
                <a:gd name="T21" fmla="*/ 6 h 170"/>
                <a:gd name="T22" fmla="*/ 102 w 319"/>
                <a:gd name="T23" fmla="*/ 6 h 170"/>
                <a:gd name="T24" fmla="*/ 98 w 319"/>
                <a:gd name="T25" fmla="*/ 6 h 170"/>
                <a:gd name="T26" fmla="*/ 93 w 319"/>
                <a:gd name="T27" fmla="*/ 10 h 170"/>
                <a:gd name="T28" fmla="*/ 89 w 319"/>
                <a:gd name="T29" fmla="*/ 12 h 170"/>
                <a:gd name="T30" fmla="*/ 8 w 319"/>
                <a:gd name="T31" fmla="*/ 98 h 170"/>
                <a:gd name="T32" fmla="*/ 5 w 319"/>
                <a:gd name="T33" fmla="*/ 103 h 170"/>
                <a:gd name="T34" fmla="*/ 1 w 319"/>
                <a:gd name="T35" fmla="*/ 111 h 170"/>
                <a:gd name="T36" fmla="*/ 0 w 319"/>
                <a:gd name="T37" fmla="*/ 161 h 170"/>
                <a:gd name="T38" fmla="*/ 1 w 319"/>
                <a:gd name="T39" fmla="*/ 165 h 170"/>
                <a:gd name="T40" fmla="*/ 5 w 319"/>
                <a:gd name="T41" fmla="*/ 169 h 170"/>
                <a:gd name="T42" fmla="*/ 7 w 319"/>
                <a:gd name="T43" fmla="*/ 170 h 170"/>
                <a:gd name="T44" fmla="*/ 14 w 319"/>
                <a:gd name="T45" fmla="*/ 166 h 170"/>
                <a:gd name="T46" fmla="*/ 57 w 319"/>
                <a:gd name="T47" fmla="*/ 122 h 170"/>
                <a:gd name="T48" fmla="*/ 65 w 319"/>
                <a:gd name="T49" fmla="*/ 118 h 170"/>
                <a:gd name="T50" fmla="*/ 73 w 319"/>
                <a:gd name="T51" fmla="*/ 116 h 170"/>
                <a:gd name="T52" fmla="*/ 215 w 319"/>
                <a:gd name="T53" fmla="*/ 116 h 170"/>
                <a:gd name="T54" fmla="*/ 225 w 319"/>
                <a:gd name="T55" fmla="*/ 112 h 170"/>
                <a:gd name="T56" fmla="*/ 234 w 319"/>
                <a:gd name="T57" fmla="*/ 107 h 170"/>
                <a:gd name="T58" fmla="*/ 313 w 319"/>
                <a:gd name="T59" fmla="*/ 28 h 170"/>
                <a:gd name="T60" fmla="*/ 318 w 319"/>
                <a:gd name="T61" fmla="*/ 22 h 170"/>
                <a:gd name="T62" fmla="*/ 318 w 319"/>
                <a:gd name="T63" fmla="*/ 10 h 170"/>
                <a:gd name="T64" fmla="*/ 313 w 319"/>
                <a:gd name="T65" fmla="*/ 4 h 170"/>
                <a:gd name="T66" fmla="*/ 311 w 319"/>
                <a:gd name="T67" fmla="*/ 2 h 170"/>
                <a:gd name="T68" fmla="*/ 302 w 31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70">
                  <a:moveTo>
                    <a:pt x="302" y="0"/>
                  </a:moveTo>
                  <a:lnTo>
                    <a:pt x="302" y="0"/>
                  </a:lnTo>
                  <a:lnTo>
                    <a:pt x="296" y="1"/>
                  </a:lnTo>
                  <a:lnTo>
                    <a:pt x="293" y="2"/>
                  </a:lnTo>
                  <a:lnTo>
                    <a:pt x="291" y="4"/>
                  </a:lnTo>
                  <a:lnTo>
                    <a:pt x="232" y="63"/>
                  </a:lnTo>
                  <a:lnTo>
                    <a:pt x="113" y="63"/>
                  </a:lnTo>
                  <a:lnTo>
                    <a:pt x="137" y="38"/>
                  </a:lnTo>
                  <a:lnTo>
                    <a:pt x="195" y="38"/>
                  </a:lnTo>
                  <a:lnTo>
                    <a:pt x="195" y="38"/>
                  </a:lnTo>
                  <a:lnTo>
                    <a:pt x="199" y="38"/>
                  </a:lnTo>
                  <a:lnTo>
                    <a:pt x="202" y="37"/>
                  </a:lnTo>
                  <a:lnTo>
                    <a:pt x="207" y="34"/>
                  </a:lnTo>
                  <a:lnTo>
                    <a:pt x="210" y="29"/>
                  </a:lnTo>
                  <a:lnTo>
                    <a:pt x="212" y="26"/>
                  </a:lnTo>
                  <a:lnTo>
                    <a:pt x="212" y="22"/>
                  </a:lnTo>
                  <a:lnTo>
                    <a:pt x="212" y="22"/>
                  </a:lnTo>
                  <a:lnTo>
                    <a:pt x="212" y="19"/>
                  </a:lnTo>
                  <a:lnTo>
                    <a:pt x="210" y="16"/>
                  </a:lnTo>
                  <a:lnTo>
                    <a:pt x="207" y="11"/>
                  </a:lnTo>
                  <a:lnTo>
                    <a:pt x="202" y="7"/>
                  </a:lnTo>
                  <a:lnTo>
                    <a:pt x="199" y="6"/>
                  </a:lnTo>
                  <a:lnTo>
                    <a:pt x="195" y="6"/>
                  </a:lnTo>
                  <a:lnTo>
                    <a:pt x="102" y="6"/>
                  </a:lnTo>
                  <a:lnTo>
                    <a:pt x="102" y="6"/>
                  </a:lnTo>
                  <a:lnTo>
                    <a:pt x="98" y="6"/>
                  </a:lnTo>
                  <a:lnTo>
                    <a:pt x="95" y="7"/>
                  </a:lnTo>
                  <a:lnTo>
                    <a:pt x="93" y="10"/>
                  </a:lnTo>
                  <a:lnTo>
                    <a:pt x="89" y="12"/>
                  </a:lnTo>
                  <a:lnTo>
                    <a:pt x="89" y="12"/>
                  </a:lnTo>
                  <a:lnTo>
                    <a:pt x="35" y="71"/>
                  </a:lnTo>
                  <a:lnTo>
                    <a:pt x="8" y="98"/>
                  </a:lnTo>
                  <a:lnTo>
                    <a:pt x="8" y="98"/>
                  </a:lnTo>
                  <a:lnTo>
                    <a:pt x="5" y="103"/>
                  </a:lnTo>
                  <a:lnTo>
                    <a:pt x="3" y="107"/>
                  </a:lnTo>
                  <a:lnTo>
                    <a:pt x="1" y="111"/>
                  </a:lnTo>
                  <a:lnTo>
                    <a:pt x="0" y="116"/>
                  </a:lnTo>
                  <a:lnTo>
                    <a:pt x="0" y="161"/>
                  </a:lnTo>
                  <a:lnTo>
                    <a:pt x="0" y="161"/>
                  </a:lnTo>
                  <a:lnTo>
                    <a:pt x="1" y="165"/>
                  </a:lnTo>
                  <a:lnTo>
                    <a:pt x="3" y="168"/>
                  </a:lnTo>
                  <a:lnTo>
                    <a:pt x="5" y="169"/>
                  </a:lnTo>
                  <a:lnTo>
                    <a:pt x="7" y="170"/>
                  </a:lnTo>
                  <a:lnTo>
                    <a:pt x="7" y="170"/>
                  </a:lnTo>
                  <a:lnTo>
                    <a:pt x="10" y="169"/>
                  </a:lnTo>
                  <a:lnTo>
                    <a:pt x="14" y="166"/>
                  </a:lnTo>
                  <a:lnTo>
                    <a:pt x="57" y="122"/>
                  </a:lnTo>
                  <a:lnTo>
                    <a:pt x="57" y="122"/>
                  </a:lnTo>
                  <a:lnTo>
                    <a:pt x="60" y="120"/>
                  </a:lnTo>
                  <a:lnTo>
                    <a:pt x="65" y="118"/>
                  </a:lnTo>
                  <a:lnTo>
                    <a:pt x="69" y="116"/>
                  </a:lnTo>
                  <a:lnTo>
                    <a:pt x="73" y="116"/>
                  </a:lnTo>
                  <a:lnTo>
                    <a:pt x="215" y="116"/>
                  </a:lnTo>
                  <a:lnTo>
                    <a:pt x="215" y="116"/>
                  </a:lnTo>
                  <a:lnTo>
                    <a:pt x="220" y="115"/>
                  </a:lnTo>
                  <a:lnTo>
                    <a:pt x="225" y="112"/>
                  </a:lnTo>
                  <a:lnTo>
                    <a:pt x="231" y="110"/>
                  </a:lnTo>
                  <a:lnTo>
                    <a:pt x="234" y="107"/>
                  </a:lnTo>
                  <a:lnTo>
                    <a:pt x="313" y="28"/>
                  </a:lnTo>
                  <a:lnTo>
                    <a:pt x="313" y="28"/>
                  </a:lnTo>
                  <a:lnTo>
                    <a:pt x="316" y="25"/>
                  </a:lnTo>
                  <a:lnTo>
                    <a:pt x="318" y="22"/>
                  </a:lnTo>
                  <a:lnTo>
                    <a:pt x="319" y="16"/>
                  </a:lnTo>
                  <a:lnTo>
                    <a:pt x="318" y="10"/>
                  </a:lnTo>
                  <a:lnTo>
                    <a:pt x="316" y="7"/>
                  </a:lnTo>
                  <a:lnTo>
                    <a:pt x="313" y="4"/>
                  </a:lnTo>
                  <a:lnTo>
                    <a:pt x="313" y="4"/>
                  </a:lnTo>
                  <a:lnTo>
                    <a:pt x="311" y="2"/>
                  </a:lnTo>
                  <a:lnTo>
                    <a:pt x="308" y="1"/>
                  </a:lnTo>
                  <a:lnTo>
                    <a:pt x="30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sp>
          <p:nvSpPr>
            <p:cNvPr id="52" name="Freeform 9"/>
            <p:cNvSpPr>
              <a:spLocks/>
            </p:cNvSpPr>
            <p:nvPr/>
          </p:nvSpPr>
          <p:spPr bwMode="auto">
            <a:xfrm>
              <a:off x="1374" y="717"/>
              <a:ext cx="159" cy="86"/>
            </a:xfrm>
            <a:custGeom>
              <a:avLst/>
              <a:gdLst>
                <a:gd name="T0" fmla="*/ 302 w 319"/>
                <a:gd name="T1" fmla="*/ 0 h 170"/>
                <a:gd name="T2" fmla="*/ 293 w 319"/>
                <a:gd name="T3" fmla="*/ 2 h 170"/>
                <a:gd name="T4" fmla="*/ 232 w 319"/>
                <a:gd name="T5" fmla="*/ 63 h 170"/>
                <a:gd name="T6" fmla="*/ 137 w 319"/>
                <a:gd name="T7" fmla="*/ 38 h 170"/>
                <a:gd name="T8" fmla="*/ 195 w 319"/>
                <a:gd name="T9" fmla="*/ 38 h 170"/>
                <a:gd name="T10" fmla="*/ 202 w 319"/>
                <a:gd name="T11" fmla="*/ 37 h 170"/>
                <a:gd name="T12" fmla="*/ 210 w 319"/>
                <a:gd name="T13" fmla="*/ 29 h 170"/>
                <a:gd name="T14" fmla="*/ 212 w 319"/>
                <a:gd name="T15" fmla="*/ 22 h 170"/>
                <a:gd name="T16" fmla="*/ 212 w 319"/>
                <a:gd name="T17" fmla="*/ 19 h 170"/>
                <a:gd name="T18" fmla="*/ 207 w 319"/>
                <a:gd name="T19" fmla="*/ 11 h 170"/>
                <a:gd name="T20" fmla="*/ 199 w 319"/>
                <a:gd name="T21" fmla="*/ 6 h 170"/>
                <a:gd name="T22" fmla="*/ 102 w 319"/>
                <a:gd name="T23" fmla="*/ 6 h 170"/>
                <a:gd name="T24" fmla="*/ 98 w 319"/>
                <a:gd name="T25" fmla="*/ 6 h 170"/>
                <a:gd name="T26" fmla="*/ 93 w 319"/>
                <a:gd name="T27" fmla="*/ 10 h 170"/>
                <a:gd name="T28" fmla="*/ 89 w 319"/>
                <a:gd name="T29" fmla="*/ 12 h 170"/>
                <a:gd name="T30" fmla="*/ 8 w 319"/>
                <a:gd name="T31" fmla="*/ 98 h 170"/>
                <a:gd name="T32" fmla="*/ 5 w 319"/>
                <a:gd name="T33" fmla="*/ 103 h 170"/>
                <a:gd name="T34" fmla="*/ 1 w 319"/>
                <a:gd name="T35" fmla="*/ 111 h 170"/>
                <a:gd name="T36" fmla="*/ 0 w 319"/>
                <a:gd name="T37" fmla="*/ 161 h 170"/>
                <a:gd name="T38" fmla="*/ 1 w 319"/>
                <a:gd name="T39" fmla="*/ 165 h 170"/>
                <a:gd name="T40" fmla="*/ 5 w 319"/>
                <a:gd name="T41" fmla="*/ 169 h 170"/>
                <a:gd name="T42" fmla="*/ 7 w 319"/>
                <a:gd name="T43" fmla="*/ 170 h 170"/>
                <a:gd name="T44" fmla="*/ 14 w 319"/>
                <a:gd name="T45" fmla="*/ 166 h 170"/>
                <a:gd name="T46" fmla="*/ 57 w 319"/>
                <a:gd name="T47" fmla="*/ 122 h 170"/>
                <a:gd name="T48" fmla="*/ 65 w 319"/>
                <a:gd name="T49" fmla="*/ 118 h 170"/>
                <a:gd name="T50" fmla="*/ 73 w 319"/>
                <a:gd name="T51" fmla="*/ 116 h 170"/>
                <a:gd name="T52" fmla="*/ 215 w 319"/>
                <a:gd name="T53" fmla="*/ 116 h 170"/>
                <a:gd name="T54" fmla="*/ 225 w 319"/>
                <a:gd name="T55" fmla="*/ 112 h 170"/>
                <a:gd name="T56" fmla="*/ 234 w 319"/>
                <a:gd name="T57" fmla="*/ 107 h 170"/>
                <a:gd name="T58" fmla="*/ 313 w 319"/>
                <a:gd name="T59" fmla="*/ 28 h 170"/>
                <a:gd name="T60" fmla="*/ 318 w 319"/>
                <a:gd name="T61" fmla="*/ 22 h 170"/>
                <a:gd name="T62" fmla="*/ 318 w 319"/>
                <a:gd name="T63" fmla="*/ 10 h 170"/>
                <a:gd name="T64" fmla="*/ 313 w 319"/>
                <a:gd name="T65" fmla="*/ 4 h 170"/>
                <a:gd name="T66" fmla="*/ 311 w 319"/>
                <a:gd name="T67" fmla="*/ 2 h 170"/>
                <a:gd name="T68" fmla="*/ 302 w 31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70">
                  <a:moveTo>
                    <a:pt x="302" y="0"/>
                  </a:moveTo>
                  <a:lnTo>
                    <a:pt x="302" y="0"/>
                  </a:lnTo>
                  <a:lnTo>
                    <a:pt x="296" y="1"/>
                  </a:lnTo>
                  <a:lnTo>
                    <a:pt x="293" y="2"/>
                  </a:lnTo>
                  <a:lnTo>
                    <a:pt x="291" y="4"/>
                  </a:lnTo>
                  <a:lnTo>
                    <a:pt x="232" y="63"/>
                  </a:lnTo>
                  <a:lnTo>
                    <a:pt x="113" y="63"/>
                  </a:lnTo>
                  <a:lnTo>
                    <a:pt x="137" y="38"/>
                  </a:lnTo>
                  <a:lnTo>
                    <a:pt x="195" y="38"/>
                  </a:lnTo>
                  <a:lnTo>
                    <a:pt x="195" y="38"/>
                  </a:lnTo>
                  <a:lnTo>
                    <a:pt x="199" y="38"/>
                  </a:lnTo>
                  <a:lnTo>
                    <a:pt x="202" y="37"/>
                  </a:lnTo>
                  <a:lnTo>
                    <a:pt x="207" y="34"/>
                  </a:lnTo>
                  <a:lnTo>
                    <a:pt x="210" y="29"/>
                  </a:lnTo>
                  <a:lnTo>
                    <a:pt x="212" y="26"/>
                  </a:lnTo>
                  <a:lnTo>
                    <a:pt x="212" y="22"/>
                  </a:lnTo>
                  <a:lnTo>
                    <a:pt x="212" y="22"/>
                  </a:lnTo>
                  <a:lnTo>
                    <a:pt x="212" y="19"/>
                  </a:lnTo>
                  <a:lnTo>
                    <a:pt x="210" y="16"/>
                  </a:lnTo>
                  <a:lnTo>
                    <a:pt x="207" y="11"/>
                  </a:lnTo>
                  <a:lnTo>
                    <a:pt x="202" y="7"/>
                  </a:lnTo>
                  <a:lnTo>
                    <a:pt x="199" y="6"/>
                  </a:lnTo>
                  <a:lnTo>
                    <a:pt x="195" y="6"/>
                  </a:lnTo>
                  <a:lnTo>
                    <a:pt x="102" y="6"/>
                  </a:lnTo>
                  <a:lnTo>
                    <a:pt x="102" y="6"/>
                  </a:lnTo>
                  <a:lnTo>
                    <a:pt x="98" y="6"/>
                  </a:lnTo>
                  <a:lnTo>
                    <a:pt x="95" y="7"/>
                  </a:lnTo>
                  <a:lnTo>
                    <a:pt x="93" y="10"/>
                  </a:lnTo>
                  <a:lnTo>
                    <a:pt x="89" y="12"/>
                  </a:lnTo>
                  <a:lnTo>
                    <a:pt x="89" y="12"/>
                  </a:lnTo>
                  <a:lnTo>
                    <a:pt x="35" y="71"/>
                  </a:lnTo>
                  <a:lnTo>
                    <a:pt x="8" y="98"/>
                  </a:lnTo>
                  <a:lnTo>
                    <a:pt x="8" y="98"/>
                  </a:lnTo>
                  <a:lnTo>
                    <a:pt x="5" y="103"/>
                  </a:lnTo>
                  <a:lnTo>
                    <a:pt x="3" y="107"/>
                  </a:lnTo>
                  <a:lnTo>
                    <a:pt x="1" y="111"/>
                  </a:lnTo>
                  <a:lnTo>
                    <a:pt x="0" y="116"/>
                  </a:lnTo>
                  <a:lnTo>
                    <a:pt x="0" y="161"/>
                  </a:lnTo>
                  <a:lnTo>
                    <a:pt x="0" y="161"/>
                  </a:lnTo>
                  <a:lnTo>
                    <a:pt x="1" y="165"/>
                  </a:lnTo>
                  <a:lnTo>
                    <a:pt x="3" y="168"/>
                  </a:lnTo>
                  <a:lnTo>
                    <a:pt x="5" y="169"/>
                  </a:lnTo>
                  <a:lnTo>
                    <a:pt x="7" y="170"/>
                  </a:lnTo>
                  <a:lnTo>
                    <a:pt x="7" y="170"/>
                  </a:lnTo>
                  <a:lnTo>
                    <a:pt x="10" y="169"/>
                  </a:lnTo>
                  <a:lnTo>
                    <a:pt x="14" y="166"/>
                  </a:lnTo>
                  <a:lnTo>
                    <a:pt x="57" y="122"/>
                  </a:lnTo>
                  <a:lnTo>
                    <a:pt x="57" y="122"/>
                  </a:lnTo>
                  <a:lnTo>
                    <a:pt x="60" y="120"/>
                  </a:lnTo>
                  <a:lnTo>
                    <a:pt x="65" y="118"/>
                  </a:lnTo>
                  <a:lnTo>
                    <a:pt x="69" y="116"/>
                  </a:lnTo>
                  <a:lnTo>
                    <a:pt x="73" y="116"/>
                  </a:lnTo>
                  <a:lnTo>
                    <a:pt x="215" y="116"/>
                  </a:lnTo>
                  <a:lnTo>
                    <a:pt x="215" y="116"/>
                  </a:lnTo>
                  <a:lnTo>
                    <a:pt x="220" y="115"/>
                  </a:lnTo>
                  <a:lnTo>
                    <a:pt x="225" y="112"/>
                  </a:lnTo>
                  <a:lnTo>
                    <a:pt x="231" y="110"/>
                  </a:lnTo>
                  <a:lnTo>
                    <a:pt x="234" y="107"/>
                  </a:lnTo>
                  <a:lnTo>
                    <a:pt x="313" y="28"/>
                  </a:lnTo>
                  <a:lnTo>
                    <a:pt x="313" y="28"/>
                  </a:lnTo>
                  <a:lnTo>
                    <a:pt x="316" y="25"/>
                  </a:lnTo>
                  <a:lnTo>
                    <a:pt x="318" y="22"/>
                  </a:lnTo>
                  <a:lnTo>
                    <a:pt x="319" y="16"/>
                  </a:lnTo>
                  <a:lnTo>
                    <a:pt x="318" y="10"/>
                  </a:lnTo>
                  <a:lnTo>
                    <a:pt x="316" y="7"/>
                  </a:lnTo>
                  <a:lnTo>
                    <a:pt x="313" y="4"/>
                  </a:lnTo>
                  <a:lnTo>
                    <a:pt x="313" y="4"/>
                  </a:lnTo>
                  <a:lnTo>
                    <a:pt x="311" y="2"/>
                  </a:lnTo>
                  <a:lnTo>
                    <a:pt x="308" y="1"/>
                  </a:lnTo>
                  <a:lnTo>
                    <a:pt x="3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sp>
          <p:nvSpPr>
            <p:cNvPr id="53" name="Freeform 10"/>
            <p:cNvSpPr>
              <a:spLocks/>
            </p:cNvSpPr>
            <p:nvPr/>
          </p:nvSpPr>
          <p:spPr bwMode="auto">
            <a:xfrm>
              <a:off x="1374" y="717"/>
              <a:ext cx="159" cy="86"/>
            </a:xfrm>
            <a:custGeom>
              <a:avLst/>
              <a:gdLst>
                <a:gd name="T0" fmla="*/ 302 w 319"/>
                <a:gd name="T1" fmla="*/ 0 h 170"/>
                <a:gd name="T2" fmla="*/ 293 w 319"/>
                <a:gd name="T3" fmla="*/ 2 h 170"/>
                <a:gd name="T4" fmla="*/ 232 w 319"/>
                <a:gd name="T5" fmla="*/ 63 h 170"/>
                <a:gd name="T6" fmla="*/ 137 w 319"/>
                <a:gd name="T7" fmla="*/ 38 h 170"/>
                <a:gd name="T8" fmla="*/ 195 w 319"/>
                <a:gd name="T9" fmla="*/ 38 h 170"/>
                <a:gd name="T10" fmla="*/ 202 w 319"/>
                <a:gd name="T11" fmla="*/ 37 h 170"/>
                <a:gd name="T12" fmla="*/ 210 w 319"/>
                <a:gd name="T13" fmla="*/ 29 h 170"/>
                <a:gd name="T14" fmla="*/ 212 w 319"/>
                <a:gd name="T15" fmla="*/ 22 h 170"/>
                <a:gd name="T16" fmla="*/ 212 w 319"/>
                <a:gd name="T17" fmla="*/ 19 h 170"/>
                <a:gd name="T18" fmla="*/ 207 w 319"/>
                <a:gd name="T19" fmla="*/ 11 h 170"/>
                <a:gd name="T20" fmla="*/ 199 w 319"/>
                <a:gd name="T21" fmla="*/ 6 h 170"/>
                <a:gd name="T22" fmla="*/ 102 w 319"/>
                <a:gd name="T23" fmla="*/ 6 h 170"/>
                <a:gd name="T24" fmla="*/ 98 w 319"/>
                <a:gd name="T25" fmla="*/ 6 h 170"/>
                <a:gd name="T26" fmla="*/ 93 w 319"/>
                <a:gd name="T27" fmla="*/ 10 h 170"/>
                <a:gd name="T28" fmla="*/ 89 w 319"/>
                <a:gd name="T29" fmla="*/ 12 h 170"/>
                <a:gd name="T30" fmla="*/ 8 w 319"/>
                <a:gd name="T31" fmla="*/ 98 h 170"/>
                <a:gd name="T32" fmla="*/ 5 w 319"/>
                <a:gd name="T33" fmla="*/ 103 h 170"/>
                <a:gd name="T34" fmla="*/ 1 w 319"/>
                <a:gd name="T35" fmla="*/ 111 h 170"/>
                <a:gd name="T36" fmla="*/ 0 w 319"/>
                <a:gd name="T37" fmla="*/ 161 h 170"/>
                <a:gd name="T38" fmla="*/ 1 w 319"/>
                <a:gd name="T39" fmla="*/ 165 h 170"/>
                <a:gd name="T40" fmla="*/ 5 w 319"/>
                <a:gd name="T41" fmla="*/ 169 h 170"/>
                <a:gd name="T42" fmla="*/ 7 w 319"/>
                <a:gd name="T43" fmla="*/ 170 h 170"/>
                <a:gd name="T44" fmla="*/ 14 w 319"/>
                <a:gd name="T45" fmla="*/ 166 h 170"/>
                <a:gd name="T46" fmla="*/ 57 w 319"/>
                <a:gd name="T47" fmla="*/ 122 h 170"/>
                <a:gd name="T48" fmla="*/ 65 w 319"/>
                <a:gd name="T49" fmla="*/ 118 h 170"/>
                <a:gd name="T50" fmla="*/ 73 w 319"/>
                <a:gd name="T51" fmla="*/ 116 h 170"/>
                <a:gd name="T52" fmla="*/ 215 w 319"/>
                <a:gd name="T53" fmla="*/ 116 h 170"/>
                <a:gd name="T54" fmla="*/ 225 w 319"/>
                <a:gd name="T55" fmla="*/ 112 h 170"/>
                <a:gd name="T56" fmla="*/ 234 w 319"/>
                <a:gd name="T57" fmla="*/ 107 h 170"/>
                <a:gd name="T58" fmla="*/ 313 w 319"/>
                <a:gd name="T59" fmla="*/ 28 h 170"/>
                <a:gd name="T60" fmla="*/ 318 w 319"/>
                <a:gd name="T61" fmla="*/ 22 h 170"/>
                <a:gd name="T62" fmla="*/ 318 w 319"/>
                <a:gd name="T63" fmla="*/ 10 h 170"/>
                <a:gd name="T64" fmla="*/ 313 w 319"/>
                <a:gd name="T65" fmla="*/ 4 h 170"/>
                <a:gd name="T66" fmla="*/ 311 w 319"/>
                <a:gd name="T67" fmla="*/ 2 h 170"/>
                <a:gd name="T68" fmla="*/ 302 w 31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70">
                  <a:moveTo>
                    <a:pt x="302" y="0"/>
                  </a:moveTo>
                  <a:lnTo>
                    <a:pt x="302" y="0"/>
                  </a:lnTo>
                  <a:lnTo>
                    <a:pt x="296" y="1"/>
                  </a:lnTo>
                  <a:lnTo>
                    <a:pt x="293" y="2"/>
                  </a:lnTo>
                  <a:lnTo>
                    <a:pt x="291" y="4"/>
                  </a:lnTo>
                  <a:lnTo>
                    <a:pt x="232" y="63"/>
                  </a:lnTo>
                  <a:lnTo>
                    <a:pt x="113" y="63"/>
                  </a:lnTo>
                  <a:lnTo>
                    <a:pt x="137" y="38"/>
                  </a:lnTo>
                  <a:lnTo>
                    <a:pt x="195" y="38"/>
                  </a:lnTo>
                  <a:lnTo>
                    <a:pt x="195" y="38"/>
                  </a:lnTo>
                  <a:lnTo>
                    <a:pt x="199" y="38"/>
                  </a:lnTo>
                  <a:lnTo>
                    <a:pt x="202" y="37"/>
                  </a:lnTo>
                  <a:lnTo>
                    <a:pt x="207" y="34"/>
                  </a:lnTo>
                  <a:lnTo>
                    <a:pt x="210" y="29"/>
                  </a:lnTo>
                  <a:lnTo>
                    <a:pt x="212" y="26"/>
                  </a:lnTo>
                  <a:lnTo>
                    <a:pt x="212" y="22"/>
                  </a:lnTo>
                  <a:lnTo>
                    <a:pt x="212" y="22"/>
                  </a:lnTo>
                  <a:lnTo>
                    <a:pt x="212" y="19"/>
                  </a:lnTo>
                  <a:lnTo>
                    <a:pt x="210" y="16"/>
                  </a:lnTo>
                  <a:lnTo>
                    <a:pt x="207" y="11"/>
                  </a:lnTo>
                  <a:lnTo>
                    <a:pt x="202" y="7"/>
                  </a:lnTo>
                  <a:lnTo>
                    <a:pt x="199" y="6"/>
                  </a:lnTo>
                  <a:lnTo>
                    <a:pt x="195" y="6"/>
                  </a:lnTo>
                  <a:lnTo>
                    <a:pt x="102" y="6"/>
                  </a:lnTo>
                  <a:lnTo>
                    <a:pt x="102" y="6"/>
                  </a:lnTo>
                  <a:lnTo>
                    <a:pt x="98" y="6"/>
                  </a:lnTo>
                  <a:lnTo>
                    <a:pt x="95" y="7"/>
                  </a:lnTo>
                  <a:lnTo>
                    <a:pt x="93" y="10"/>
                  </a:lnTo>
                  <a:lnTo>
                    <a:pt x="89" y="12"/>
                  </a:lnTo>
                  <a:lnTo>
                    <a:pt x="89" y="12"/>
                  </a:lnTo>
                  <a:lnTo>
                    <a:pt x="35" y="71"/>
                  </a:lnTo>
                  <a:lnTo>
                    <a:pt x="8" y="98"/>
                  </a:lnTo>
                  <a:lnTo>
                    <a:pt x="8" y="98"/>
                  </a:lnTo>
                  <a:lnTo>
                    <a:pt x="5" y="103"/>
                  </a:lnTo>
                  <a:lnTo>
                    <a:pt x="3" y="107"/>
                  </a:lnTo>
                  <a:lnTo>
                    <a:pt x="1" y="111"/>
                  </a:lnTo>
                  <a:lnTo>
                    <a:pt x="0" y="116"/>
                  </a:lnTo>
                  <a:lnTo>
                    <a:pt x="0" y="161"/>
                  </a:lnTo>
                  <a:lnTo>
                    <a:pt x="0" y="161"/>
                  </a:lnTo>
                  <a:lnTo>
                    <a:pt x="1" y="165"/>
                  </a:lnTo>
                  <a:lnTo>
                    <a:pt x="3" y="168"/>
                  </a:lnTo>
                  <a:lnTo>
                    <a:pt x="5" y="169"/>
                  </a:lnTo>
                  <a:lnTo>
                    <a:pt x="7" y="170"/>
                  </a:lnTo>
                  <a:lnTo>
                    <a:pt x="7" y="170"/>
                  </a:lnTo>
                  <a:lnTo>
                    <a:pt x="10" y="169"/>
                  </a:lnTo>
                  <a:lnTo>
                    <a:pt x="14" y="166"/>
                  </a:lnTo>
                  <a:lnTo>
                    <a:pt x="57" y="122"/>
                  </a:lnTo>
                  <a:lnTo>
                    <a:pt x="57" y="122"/>
                  </a:lnTo>
                  <a:lnTo>
                    <a:pt x="60" y="120"/>
                  </a:lnTo>
                  <a:lnTo>
                    <a:pt x="65" y="118"/>
                  </a:lnTo>
                  <a:lnTo>
                    <a:pt x="69" y="116"/>
                  </a:lnTo>
                  <a:lnTo>
                    <a:pt x="73" y="116"/>
                  </a:lnTo>
                  <a:lnTo>
                    <a:pt x="215" y="116"/>
                  </a:lnTo>
                  <a:lnTo>
                    <a:pt x="215" y="116"/>
                  </a:lnTo>
                  <a:lnTo>
                    <a:pt x="220" y="115"/>
                  </a:lnTo>
                  <a:lnTo>
                    <a:pt x="225" y="112"/>
                  </a:lnTo>
                  <a:lnTo>
                    <a:pt x="231" y="110"/>
                  </a:lnTo>
                  <a:lnTo>
                    <a:pt x="234" y="107"/>
                  </a:lnTo>
                  <a:lnTo>
                    <a:pt x="313" y="28"/>
                  </a:lnTo>
                  <a:lnTo>
                    <a:pt x="313" y="28"/>
                  </a:lnTo>
                  <a:lnTo>
                    <a:pt x="316" y="25"/>
                  </a:lnTo>
                  <a:lnTo>
                    <a:pt x="318" y="22"/>
                  </a:lnTo>
                  <a:lnTo>
                    <a:pt x="319" y="16"/>
                  </a:lnTo>
                  <a:lnTo>
                    <a:pt x="318" y="10"/>
                  </a:lnTo>
                  <a:lnTo>
                    <a:pt x="316" y="7"/>
                  </a:lnTo>
                  <a:lnTo>
                    <a:pt x="313" y="4"/>
                  </a:lnTo>
                  <a:lnTo>
                    <a:pt x="313" y="4"/>
                  </a:lnTo>
                  <a:lnTo>
                    <a:pt x="311" y="2"/>
                  </a:lnTo>
                  <a:lnTo>
                    <a:pt x="308" y="1"/>
                  </a:lnTo>
                  <a:lnTo>
                    <a:pt x="30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p:txBody>
        </p:sp>
      </p:grpSp>
      <p:pic>
        <p:nvPicPr>
          <p:cNvPr id="55"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956910" y="6017542"/>
            <a:ext cx="500748" cy="52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899" y="5184762"/>
            <a:ext cx="1588874" cy="584457"/>
          </a:xfrm>
          <a:prstGeom prst="rect">
            <a:avLst/>
          </a:prstGeom>
        </p:spPr>
      </p:pic>
      <p:pic>
        <p:nvPicPr>
          <p:cNvPr id="57" name="Picture 2"/>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9195715" y="6017542"/>
            <a:ext cx="550914" cy="565388"/>
          </a:xfrm>
          <a:prstGeom prst="rect">
            <a:avLst/>
          </a:prstGeom>
          <a:noFill/>
          <a:ln w="9525">
            <a:noFill/>
            <a:miter lim="800000"/>
            <a:headEnd/>
            <a:tailEnd/>
          </a:ln>
          <a:effectLst/>
        </p:spPr>
      </p:pic>
      <p:sp>
        <p:nvSpPr>
          <p:cNvPr id="3" name="Rectangle 2"/>
          <p:cNvSpPr/>
          <p:nvPr/>
        </p:nvSpPr>
        <p:spPr>
          <a:xfrm>
            <a:off x="2401813" y="1553046"/>
            <a:ext cx="9217024" cy="3970318"/>
          </a:xfrm>
          <a:prstGeom prst="rect">
            <a:avLst/>
          </a:prstGeom>
        </p:spPr>
        <p:txBody>
          <a:bodyPr wrap="square">
            <a:spAutoFit/>
          </a:bodyPr>
          <a:lstStyle/>
          <a:p>
            <a:pPr lvl="1">
              <a:lnSpc>
                <a:spcPct val="150000"/>
              </a:lnSpc>
            </a:pPr>
            <a:r>
              <a:rPr lang="en-US" sz="2400" dirty="0">
                <a:solidFill>
                  <a:srgbClr val="FFFFFF"/>
                </a:solidFill>
                <a:latin typeface="Segoe UI Light"/>
              </a:rPr>
              <a:t>Reducing the data center footprint and </a:t>
            </a:r>
            <a:r>
              <a:rPr lang="en-US" sz="2400" dirty="0" smtClean="0">
                <a:solidFill>
                  <a:srgbClr val="FFFFFF"/>
                </a:solidFill>
                <a:latin typeface="Segoe UI Light"/>
              </a:rPr>
              <a:t>computing </a:t>
            </a:r>
            <a:r>
              <a:rPr lang="en-US" sz="2400" dirty="0">
                <a:solidFill>
                  <a:srgbClr val="FFFFFF"/>
                </a:solidFill>
                <a:latin typeface="Segoe UI Light"/>
              </a:rPr>
              <a:t>costs</a:t>
            </a:r>
          </a:p>
          <a:p>
            <a:pPr lvl="1">
              <a:lnSpc>
                <a:spcPct val="150000"/>
              </a:lnSpc>
            </a:pPr>
            <a:r>
              <a:rPr lang="en-US" sz="2400" dirty="0">
                <a:solidFill>
                  <a:srgbClr val="FFFFFF"/>
                </a:solidFill>
                <a:latin typeface="Segoe UI Light"/>
              </a:rPr>
              <a:t>Starting your virtualization journey</a:t>
            </a:r>
          </a:p>
          <a:p>
            <a:pPr lvl="1">
              <a:lnSpc>
                <a:spcPct val="150000"/>
              </a:lnSpc>
            </a:pPr>
            <a:r>
              <a:rPr lang="en-US" sz="2400" dirty="0">
                <a:solidFill>
                  <a:srgbClr val="FFFFFF"/>
                </a:solidFill>
                <a:latin typeface="Segoe UI Light"/>
              </a:rPr>
              <a:t>Standardizing technology in remote offices/branch offices (ROBOs)</a:t>
            </a:r>
          </a:p>
          <a:p>
            <a:pPr lvl="1">
              <a:lnSpc>
                <a:spcPct val="150000"/>
              </a:lnSpc>
            </a:pPr>
            <a:r>
              <a:rPr lang="en-US" sz="2400" dirty="0">
                <a:solidFill>
                  <a:srgbClr val="FFFFFF"/>
                </a:solidFill>
                <a:latin typeface="Segoe UI Light"/>
              </a:rPr>
              <a:t>Scaling storage capacity to multiple terabytes</a:t>
            </a:r>
          </a:p>
          <a:p>
            <a:pPr lvl="1">
              <a:lnSpc>
                <a:spcPct val="150000"/>
              </a:lnSpc>
            </a:pPr>
            <a:r>
              <a:rPr lang="en-US" sz="2400" dirty="0">
                <a:solidFill>
                  <a:srgbClr val="FFFFFF"/>
                </a:solidFill>
                <a:latin typeface="Segoe UI Light"/>
              </a:rPr>
              <a:t>Moving to a networked storage environment</a:t>
            </a:r>
          </a:p>
          <a:p>
            <a:pPr lvl="1">
              <a:lnSpc>
                <a:spcPct val="150000"/>
              </a:lnSpc>
            </a:pPr>
            <a:r>
              <a:rPr lang="en-US" sz="2400" dirty="0">
                <a:solidFill>
                  <a:srgbClr val="FFFFFF"/>
                </a:solidFill>
                <a:latin typeface="Segoe UI Light"/>
              </a:rPr>
              <a:t>Consolidating databases enterprise-wide</a:t>
            </a:r>
          </a:p>
          <a:p>
            <a:pPr lvl="1">
              <a:lnSpc>
                <a:spcPct val="150000"/>
              </a:lnSpc>
            </a:pPr>
            <a:r>
              <a:rPr lang="en-US" sz="2400" dirty="0">
                <a:solidFill>
                  <a:srgbClr val="FFFFFF"/>
                </a:solidFill>
                <a:latin typeface="Segoe UI Light"/>
              </a:rPr>
              <a:t>Providing mission-critical application support</a:t>
            </a:r>
          </a:p>
        </p:txBody>
      </p:sp>
      <p:cxnSp>
        <p:nvCxnSpPr>
          <p:cNvPr id="5" name="Straight Connector 4"/>
          <p:cNvCxnSpPr/>
          <p:nvPr/>
        </p:nvCxnSpPr>
        <p:spPr>
          <a:xfrm>
            <a:off x="3193901" y="2201118"/>
            <a:ext cx="8208912" cy="0"/>
          </a:xfrm>
          <a:prstGeom prst="line">
            <a:avLst/>
          </a:prstGeom>
          <a:ln w="3175">
            <a:solidFill>
              <a:schemeClr val="accent1">
                <a:alpha val="29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93901" y="2754826"/>
            <a:ext cx="8208912" cy="0"/>
          </a:xfrm>
          <a:prstGeom prst="line">
            <a:avLst/>
          </a:prstGeom>
          <a:ln w="3175">
            <a:solidFill>
              <a:schemeClr val="accent1">
                <a:alpha val="29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93901" y="3308534"/>
            <a:ext cx="8208912" cy="0"/>
          </a:xfrm>
          <a:prstGeom prst="line">
            <a:avLst/>
          </a:prstGeom>
          <a:ln w="3175">
            <a:solidFill>
              <a:schemeClr val="accent1">
                <a:alpha val="29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65909" y="3862242"/>
            <a:ext cx="8136904" cy="0"/>
          </a:xfrm>
          <a:prstGeom prst="line">
            <a:avLst/>
          </a:prstGeom>
          <a:ln w="3175">
            <a:solidFill>
              <a:schemeClr val="accent1">
                <a:alpha val="29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93901" y="4415950"/>
            <a:ext cx="8208912" cy="0"/>
          </a:xfrm>
          <a:prstGeom prst="line">
            <a:avLst/>
          </a:prstGeom>
          <a:ln w="3175">
            <a:solidFill>
              <a:schemeClr val="accent1">
                <a:alpha val="29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93901" y="4969658"/>
            <a:ext cx="8208912" cy="0"/>
          </a:xfrm>
          <a:prstGeom prst="line">
            <a:avLst/>
          </a:prstGeom>
          <a:ln w="3175">
            <a:solidFill>
              <a:schemeClr val="accent1">
                <a:alpha val="29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5909" y="5523364"/>
            <a:ext cx="8136904" cy="0"/>
          </a:xfrm>
          <a:prstGeom prst="line">
            <a:avLst/>
          </a:prstGeom>
          <a:ln w="3175">
            <a:solidFill>
              <a:schemeClr val="accent1">
                <a:alpha val="29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817637" y="5709618"/>
            <a:ext cx="2048161" cy="523948"/>
          </a:xfrm>
          <a:prstGeom prst="rect">
            <a:avLst/>
          </a:prstGeom>
        </p:spPr>
      </p:pic>
    </p:spTree>
    <p:extLst>
      <p:ext uri="{BB962C8B-B14F-4D97-AF65-F5344CB8AC3E}">
        <p14:creationId xmlns:p14="http://schemas.microsoft.com/office/powerpoint/2010/main" val="2307004584"/>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Hans-Juergen Fuks; Stephan Schnellinger</External_x0020_Speaker>
    <Session_x0020_Code xmlns="e36bfbf9-5e42-489c-a259-4c54eb22cb57">CDP-B298</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http://schemas.microsoft.com/office/2006/documentManagement/types"/>
    <ds:schemaRef ds:uri="e36bfbf9-5e42-489c-a259-4c54eb22cb57"/>
    <ds:schemaRef ds:uri="230e9df3-be65-4c73-a93b-d1236ebd677e"/>
    <ds:schemaRef ds:uri="http://www.w3.org/XML/1998/namespace"/>
    <ds:schemaRef ds:uri="http://purl.org/dc/dcmitype/"/>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90</TotalTime>
  <Words>5656</Words>
  <Application>Microsoft Office PowerPoint</Application>
  <PresentationFormat>Custom</PresentationFormat>
  <Paragraphs>765</Paragraphs>
  <Slides>52</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Calibri</vt:lpstr>
      <vt:lpstr>Futura Hv</vt:lpstr>
      <vt:lpstr>HP Simplified</vt:lpstr>
      <vt:lpstr>Lucida Grande</vt:lpstr>
      <vt:lpstr>Segoe</vt:lpstr>
      <vt:lpstr>Segoe Light</vt:lpstr>
      <vt:lpstr>Segoe UI</vt:lpstr>
      <vt:lpstr>Segoe UI Light</vt:lpstr>
      <vt:lpstr>Segoe UI Semibold</vt:lpstr>
      <vt:lpstr>Wingdings</vt:lpstr>
      <vt:lpstr>TEE14 Speaker PPT Template</vt:lpstr>
      <vt:lpstr>PowerPoint Presentation</vt:lpstr>
      <vt:lpstr>Converged Systems engineered for Microsoft Windows  Server 2012</vt:lpstr>
      <vt:lpstr>Agenda</vt:lpstr>
      <vt:lpstr>Converged System overview</vt:lpstr>
      <vt:lpstr>PowerPoint Presentation</vt:lpstr>
      <vt:lpstr>What’s a Converged System?</vt:lpstr>
      <vt:lpstr>The new HP ConvergedSystem portfolio</vt:lpstr>
      <vt:lpstr>HP ConvergedSystem CS700x for Virtualization</vt:lpstr>
      <vt:lpstr>HP ConvergedSystem CS700x for DB consolidation  </vt:lpstr>
      <vt:lpstr>HP Converged System 300 for Microsoft Analytics Platform</vt:lpstr>
      <vt:lpstr>Agenda</vt:lpstr>
      <vt:lpstr>Microsoft SQL Server 2012 </vt:lpstr>
      <vt:lpstr>HP Factory Express services for Fast Track </vt:lpstr>
      <vt:lpstr>The Traditional Data Warehouse</vt:lpstr>
      <vt:lpstr>The Traditional Data Warehouse</vt:lpstr>
      <vt:lpstr>PowerPoint Presentation</vt:lpstr>
      <vt:lpstr>Moving from SQL  Server to APS</vt:lpstr>
      <vt:lpstr>Parallel or not parallel?</vt:lpstr>
      <vt:lpstr>Analytics Platform System Microsoft’s Big Data Appliance</vt:lpstr>
      <vt:lpstr>Giving you what you need … when you need it ..</vt:lpstr>
      <vt:lpstr>HP ConvergedSystem 300 for Microsoft Analytics Platform</vt:lpstr>
      <vt:lpstr>Integrated, enterprise-ready Apache Hadoop</vt:lpstr>
      <vt:lpstr>A single appliance for rapid time-to-value</vt:lpstr>
      <vt:lpstr>Base Parallel Data Warehouse (PDW) components</vt:lpstr>
      <vt:lpstr>PLUS integrated analysis with Hadoop-based HDInsight</vt:lpstr>
      <vt:lpstr>On-premise upgrade options</vt:lpstr>
      <vt:lpstr>Flexible, mix-and-match PDW and HDInsight</vt:lpstr>
      <vt:lpstr>Massive scalability</vt:lpstr>
      <vt:lpstr>High-availability features for increased uptime</vt:lpstr>
      <vt:lpstr>Inside a Scale Unit – Physical View</vt:lpstr>
      <vt:lpstr>Inside a PDW Scale Unit – Fabric View</vt:lpstr>
      <vt:lpstr>Inside the HDI Scale Unit – Fabric View</vt:lpstr>
      <vt:lpstr>Simplified management for increased ROI</vt:lpstr>
      <vt:lpstr>Accelerated time-to-information-value</vt:lpstr>
      <vt:lpstr>HP ConvergedSystem 300 for Microsoft Analytics Platform</vt:lpstr>
      <vt:lpstr>Results: Reporting</vt:lpstr>
      <vt:lpstr>Results: ETL for Current Database With limited ETL tuning on 25% packages</vt:lpstr>
      <vt:lpstr>For more information</vt:lpstr>
      <vt:lpstr>MS SQL Server 2014 on the HP ProLiant DL580 Gen8</vt:lpstr>
      <vt:lpstr>Unleash the power of your business data with HP ProLiant DL580 Gen8</vt:lpstr>
      <vt:lpstr>Demo</vt:lpstr>
      <vt:lpstr>Fewer memory and processor based outages</vt:lpstr>
      <vt:lpstr>Demo</vt:lpstr>
      <vt:lpstr>HP Universal Database Solution</vt:lpstr>
      <vt:lpstr>MS SQL Server 2014 Data Warehouse Fast Track</vt:lpstr>
      <vt:lpstr>Thank you for your attention, please visit us on our booth for any question you might have!</vt:lpstr>
      <vt:lpstr>Backup</vt:lpstr>
      <vt:lpstr>For more information</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Converged Systems Engineered for Microsoft Windows Server</dc:title>
  <dc:subject>TechEd 2014</dc:subject>
  <dc:creator>Shows</dc:creator>
  <cp:keywords/>
  <dc:description>Template: Jordan Cayabyab, Artitudes Design
Formatting: 
Audience Type:</dc:description>
  <cp:lastModifiedBy>Sylvia Tedjo</cp:lastModifiedBy>
  <cp:revision>5</cp:revision>
  <dcterms:created xsi:type="dcterms:W3CDTF">2014-10-28T12:28:57Z</dcterms:created>
  <dcterms:modified xsi:type="dcterms:W3CDTF">2014-10-30T10:59:09Z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