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33"/>
  </p:notesMasterIdLst>
  <p:handoutMasterIdLst>
    <p:handoutMasterId r:id="rId34"/>
  </p:handout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80" r:id="rId28"/>
    <p:sldId id="284" r:id="rId29"/>
    <p:sldId id="285" r:id="rId30"/>
    <p:sldId id="286" r:id="rId31"/>
    <p:sldId id="283" r:id="rId3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80"/>
            <p14:sldId id="284"/>
            <p14:sldId id="285"/>
            <p14:sldId id="286"/>
            <p14:sldId id="283"/>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702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10/31/2014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07785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535140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812500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95982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05008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45171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860033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40857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29686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47338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77181622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9072975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480153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33181326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2073004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39531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1838410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99739734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133928514"/>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5047648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788837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3561750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6724620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1556019"/>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475079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145901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745800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785645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300070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12496049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7842459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69507439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525631782"/>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74878119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79579371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2730197070"/>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3006798135"/>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14660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41575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2822850"/>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37547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0846788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8563011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2.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669308813"/>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hyperlink" Target="http://azure.microsoft.com/en-us/services/event-hubs/" TargetMode="Externa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7.xml"/><Relationship Id="rId1" Type="http://schemas.openxmlformats.org/officeDocument/2006/relationships/slideLayout" Target="../slideLayouts/slideLayout52.xml"/><Relationship Id="rId6" Type="http://schemas.openxmlformats.org/officeDocument/2006/relationships/hyperlink" Target="http://technet.microsoft.com/en-us/library/hh546785.aspx"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library/dn765472.aspx"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microsoft.com/learning/en/us/Course.aspx?ID=10751AB&amp;Locale=en-us" TargetMode="External"/><Relationship Id="rId3" Type="http://schemas.openxmlformats.org/officeDocument/2006/relationships/hyperlink" Target="http://www.microsoft.com/learning/en/us/Exam.aspx?ID=70-247&amp;Locale=en-us" TargetMode="External"/><Relationship Id="rId7" Type="http://schemas.openxmlformats.org/officeDocument/2006/relationships/hyperlink" Target="http://www.microsoft.com/learning/en/us/Course.aspx?ID=10750AB&amp;Locale=en-us" TargetMode="External"/><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microsoft.com/learning/en/us/classlocator.aspx" TargetMode="External"/><Relationship Id="rId9" Type="http://schemas.openxmlformats.org/officeDocument/2006/relationships/image" Target="../media/image21.wmf"/></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47186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Introducing</a:t>
            </a:r>
            <a:r>
              <a:rPr lang="en-US" baseline="0" dirty="0" smtClean="0"/>
              <a:t> Azure Event Hubs</a:t>
            </a:r>
            <a:endParaRPr lang="en-US" dirty="0"/>
          </a:p>
        </p:txBody>
      </p:sp>
      <p:sp>
        <p:nvSpPr>
          <p:cNvPr id="4" name="Rectangle 3"/>
          <p:cNvSpPr/>
          <p:nvPr/>
        </p:nvSpPr>
        <p:spPr bwMode="auto">
          <a:xfrm>
            <a:off x="316718" y="4280667"/>
            <a:ext cx="1572613" cy="609600"/>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rgbClr val="FFFFFF"/>
                </a:solidFill>
                <a:ea typeface="Segoe UI" pitchFamily="34" charset="0"/>
                <a:cs typeface="Segoe UI" pitchFamily="34" charset="0"/>
              </a:rPr>
              <a:t>Event Producers</a:t>
            </a:r>
          </a:p>
        </p:txBody>
      </p:sp>
      <p:sp>
        <p:nvSpPr>
          <p:cNvPr id="11" name="Arc 10"/>
          <p:cNvSpPr/>
          <p:nvPr/>
        </p:nvSpPr>
        <p:spPr>
          <a:xfrm flipH="1" flipV="1">
            <a:off x="953925" y="1135995"/>
            <a:ext cx="3986601" cy="1077076"/>
          </a:xfrm>
          <a:prstGeom prst="arc">
            <a:avLst>
              <a:gd name="adj1" fmla="val 16200000"/>
              <a:gd name="adj2" fmla="val 2155834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2" name="Arc 11"/>
          <p:cNvSpPr/>
          <p:nvPr/>
        </p:nvSpPr>
        <p:spPr>
          <a:xfrm flipH="1">
            <a:off x="953925" y="4793595"/>
            <a:ext cx="3986601" cy="1218267"/>
          </a:xfrm>
          <a:prstGeom prst="arc">
            <a:avLst>
              <a:gd name="adj1" fmla="val 16200000"/>
              <a:gd name="adj2" fmla="val 2155834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nvGrpSpPr>
          <p:cNvPr id="197" name="Group 196"/>
          <p:cNvGrpSpPr/>
          <p:nvPr/>
        </p:nvGrpSpPr>
        <p:grpSpPr>
          <a:xfrm>
            <a:off x="311728" y="2659684"/>
            <a:ext cx="1577675" cy="1554656"/>
            <a:chOff x="427037" y="1439862"/>
            <a:chExt cx="1765029" cy="1656444"/>
          </a:xfrm>
          <a:solidFill>
            <a:srgbClr val="FCD116"/>
          </a:solidFill>
        </p:grpSpPr>
        <p:grpSp>
          <p:nvGrpSpPr>
            <p:cNvPr id="198" name="Group 197"/>
            <p:cNvGrpSpPr/>
            <p:nvPr/>
          </p:nvGrpSpPr>
          <p:grpSpPr>
            <a:xfrm>
              <a:off x="427037" y="1439862"/>
              <a:ext cx="1764948" cy="152400"/>
              <a:chOff x="427037" y="1439862"/>
              <a:chExt cx="1764948" cy="152400"/>
            </a:xfrm>
            <a:grpFill/>
          </p:grpSpPr>
          <p:sp>
            <p:nvSpPr>
              <p:cNvPr id="298" name="Rectangle 29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99" name="Rectangle 29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0" name="Rectangle 29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1" name="Rectangle 30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2" name="Rectangle 30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3" name="Rectangle 30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Rectangle 30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5" name="Rectangle 30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6" name="Rectangle 30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7" name="Rectangle 30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99" name="Group 198"/>
            <p:cNvGrpSpPr/>
            <p:nvPr/>
          </p:nvGrpSpPr>
          <p:grpSpPr>
            <a:xfrm>
              <a:off x="427046" y="1606978"/>
              <a:ext cx="1764948" cy="152400"/>
              <a:chOff x="427037" y="1439862"/>
              <a:chExt cx="1764948" cy="152400"/>
            </a:xfrm>
            <a:grpFill/>
          </p:grpSpPr>
          <p:sp>
            <p:nvSpPr>
              <p:cNvPr id="288" name="Rectangle 28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3" name="Rectangle 29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6" name="Rectangle 29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7" name="Rectangle 29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0" name="Group 199"/>
            <p:cNvGrpSpPr/>
            <p:nvPr/>
          </p:nvGrpSpPr>
          <p:grpSpPr>
            <a:xfrm>
              <a:off x="427055" y="1774094"/>
              <a:ext cx="1764948" cy="152400"/>
              <a:chOff x="427037" y="1439862"/>
              <a:chExt cx="1764948" cy="152400"/>
            </a:xfrm>
            <a:grpFill/>
          </p:grpSpPr>
          <p:sp>
            <p:nvSpPr>
              <p:cNvPr id="278" name="Rectangle 27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1" name="Group 200"/>
            <p:cNvGrpSpPr/>
            <p:nvPr/>
          </p:nvGrpSpPr>
          <p:grpSpPr>
            <a:xfrm>
              <a:off x="427064" y="1941210"/>
              <a:ext cx="1764948" cy="152400"/>
              <a:chOff x="427037" y="1439862"/>
              <a:chExt cx="1764948" cy="152400"/>
            </a:xfrm>
            <a:grpFill/>
          </p:grpSpPr>
          <p:sp>
            <p:nvSpPr>
              <p:cNvPr id="268" name="Rectangle 26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Rectangle 27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Rectangle 27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Rectangle 27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Rectangle 27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2" name="Group 201"/>
            <p:cNvGrpSpPr/>
            <p:nvPr/>
          </p:nvGrpSpPr>
          <p:grpSpPr>
            <a:xfrm>
              <a:off x="427073" y="2108326"/>
              <a:ext cx="1764948" cy="152400"/>
              <a:chOff x="427037" y="1439862"/>
              <a:chExt cx="1764948" cy="152400"/>
            </a:xfrm>
            <a:grpFill/>
          </p:grpSpPr>
          <p:sp>
            <p:nvSpPr>
              <p:cNvPr id="258" name="Rectangle 25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Rectangle 25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3" name="Group 202"/>
            <p:cNvGrpSpPr/>
            <p:nvPr/>
          </p:nvGrpSpPr>
          <p:grpSpPr>
            <a:xfrm>
              <a:off x="427082" y="2275442"/>
              <a:ext cx="1764948" cy="152400"/>
              <a:chOff x="427037" y="1439862"/>
              <a:chExt cx="1764948" cy="152400"/>
            </a:xfrm>
            <a:grpFill/>
          </p:grpSpPr>
          <p:sp>
            <p:nvSpPr>
              <p:cNvPr id="248" name="Rectangle 24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Rectangle 25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2" name="Rectangle 25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3" name="Rectangle 25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Rectangle 25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Rectangle 25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4" name="Group 203"/>
            <p:cNvGrpSpPr/>
            <p:nvPr/>
          </p:nvGrpSpPr>
          <p:grpSpPr>
            <a:xfrm>
              <a:off x="427091" y="2442558"/>
              <a:ext cx="1764948" cy="152400"/>
              <a:chOff x="427037" y="1439862"/>
              <a:chExt cx="1764948" cy="152400"/>
            </a:xfrm>
            <a:grpFill/>
          </p:grpSpPr>
          <p:sp>
            <p:nvSpPr>
              <p:cNvPr id="238" name="Rectangle 23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Rectangle 23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4" name="Rectangle 24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5" name="Group 204"/>
            <p:cNvGrpSpPr/>
            <p:nvPr/>
          </p:nvGrpSpPr>
          <p:grpSpPr>
            <a:xfrm>
              <a:off x="427100" y="2609674"/>
              <a:ext cx="1764948" cy="152400"/>
              <a:chOff x="427037" y="1439862"/>
              <a:chExt cx="1764948" cy="152400"/>
            </a:xfrm>
            <a:grpFill/>
          </p:grpSpPr>
          <p:sp>
            <p:nvSpPr>
              <p:cNvPr id="228" name="Rectangle 22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6" name="Group 205"/>
            <p:cNvGrpSpPr/>
            <p:nvPr/>
          </p:nvGrpSpPr>
          <p:grpSpPr>
            <a:xfrm>
              <a:off x="427109" y="2776790"/>
              <a:ext cx="1764948" cy="152400"/>
              <a:chOff x="427037" y="1439862"/>
              <a:chExt cx="1764948" cy="152400"/>
            </a:xfrm>
            <a:grpFill/>
          </p:grpSpPr>
          <p:sp>
            <p:nvSpPr>
              <p:cNvPr id="218" name="Rectangle 21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Rectangle 21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7" name="Group 206"/>
            <p:cNvGrpSpPr/>
            <p:nvPr/>
          </p:nvGrpSpPr>
          <p:grpSpPr>
            <a:xfrm>
              <a:off x="427118" y="2943906"/>
              <a:ext cx="1764948" cy="152400"/>
              <a:chOff x="427037" y="1439862"/>
              <a:chExt cx="1764948" cy="152400"/>
            </a:xfrm>
            <a:grpFill/>
          </p:grpSpPr>
          <p:sp>
            <p:nvSpPr>
              <p:cNvPr id="208" name="Rectangle 20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08" name="Right Arrow 307"/>
          <p:cNvSpPr/>
          <p:nvPr/>
        </p:nvSpPr>
        <p:spPr bwMode="auto">
          <a:xfrm>
            <a:off x="2103437" y="2422131"/>
            <a:ext cx="1371600" cy="2053324"/>
          </a:xfrm>
          <a:prstGeom prst="rightArrow">
            <a:avLst>
              <a:gd name="adj1" fmla="val 75275"/>
              <a:gd name="adj2" fmla="val 50000"/>
            </a:avLst>
          </a:prstGeom>
          <a:noFill/>
          <a:ln>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4248087" y="1277186"/>
            <a:ext cx="2808350" cy="5371729"/>
          </a:xfrm>
          <a:prstGeom prst="rect">
            <a:avLst/>
          </a:prstGeom>
          <a:solidFill>
            <a:srgbClr val="00BE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Azure Event Hub</a:t>
            </a:r>
          </a:p>
        </p:txBody>
      </p:sp>
      <p:cxnSp>
        <p:nvCxnSpPr>
          <p:cNvPr id="311" name="Straight Connector 310"/>
          <p:cNvCxnSpPr/>
          <p:nvPr/>
        </p:nvCxnSpPr>
        <p:spPr>
          <a:xfrm>
            <a:off x="4208958" y="1277186"/>
            <a:ext cx="0" cy="5371729"/>
          </a:xfrm>
          <a:prstGeom prst="line">
            <a:avLst/>
          </a:prstGeom>
          <a:ln w="19050">
            <a:solidFill>
              <a:schemeClr val="accent3">
                <a:lumMod val="50000"/>
                <a:lumOff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12" name="TextBox 311"/>
          <p:cNvSpPr txBox="1"/>
          <p:nvPr/>
        </p:nvSpPr>
        <p:spPr>
          <a:xfrm>
            <a:off x="5986848" y="3039762"/>
            <a:ext cx="914400" cy="914400"/>
          </a:xfrm>
          <a:prstGeom prst="rect">
            <a:avLst/>
          </a:prstGeom>
          <a:noFill/>
        </p:spPr>
        <p:txBody>
          <a:bodyPr wrap="square" lIns="182880" tIns="146304" rIns="182880" bIns="146304" rtlCol="0">
            <a:spAutoFit/>
          </a:bodyPr>
          <a:lstStyle/>
          <a:p>
            <a:pPr>
              <a:lnSpc>
                <a:spcPct val="90000"/>
              </a:lnSpc>
              <a:spcAft>
                <a:spcPts val="600"/>
              </a:spcAft>
            </a:pPr>
            <a:endParaRPr lang="en-US" sz="2400" dirty="0" err="1" smtClean="0">
              <a:gradFill>
                <a:gsLst>
                  <a:gs pos="2917">
                    <a:srgbClr val="FFFFFF"/>
                  </a:gs>
                  <a:gs pos="30000">
                    <a:srgbClr val="FFFFFF"/>
                  </a:gs>
                </a:gsLst>
                <a:lin ang="5400000" scaled="0"/>
              </a:gradFill>
            </a:endParaRPr>
          </a:p>
        </p:txBody>
      </p:sp>
      <p:sp>
        <p:nvSpPr>
          <p:cNvPr id="313" name="TextBox 312"/>
          <p:cNvSpPr txBox="1"/>
          <p:nvPr/>
        </p:nvSpPr>
        <p:spPr>
          <a:xfrm>
            <a:off x="2008727" y="2981792"/>
            <a:ext cx="1466310" cy="960263"/>
          </a:xfrm>
          <a:prstGeom prst="rect">
            <a:avLst/>
          </a:prstGeom>
          <a:noFill/>
        </p:spPr>
        <p:txBody>
          <a:bodyPr wrap="square" lIns="182880" tIns="146304" rIns="182880" bIns="146304" rtlCol="0">
            <a:spAutoFit/>
          </a:bodyPr>
          <a:lstStyle/>
          <a:p>
            <a:pPr>
              <a:lnSpc>
                <a:spcPct val="90000"/>
              </a:lnSpc>
              <a:spcAft>
                <a:spcPts val="600"/>
              </a:spcAft>
            </a:pPr>
            <a:r>
              <a:rPr lang="en-US" sz="1200" dirty="0" smtClean="0">
                <a:gradFill>
                  <a:gsLst>
                    <a:gs pos="2917">
                      <a:srgbClr val="FFFFFF"/>
                    </a:gs>
                    <a:gs pos="30000">
                      <a:srgbClr val="FFFFFF"/>
                    </a:gs>
                  </a:gsLst>
                  <a:lin ang="5400000" scaled="0"/>
                </a:gradFill>
              </a:rPr>
              <a:t>&gt; 1M Producers</a:t>
            </a:r>
            <a:br>
              <a:rPr lang="en-US" sz="12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&gt; 1GB/sec </a:t>
            </a:r>
            <a:br>
              <a:rPr lang="en-US" sz="12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    Aggregate </a:t>
            </a:r>
            <a:br>
              <a:rPr lang="en-US" sz="1200" dirty="0" smtClean="0">
                <a:gradFill>
                  <a:gsLst>
                    <a:gs pos="2917">
                      <a:srgbClr val="FFFFFF"/>
                    </a:gs>
                    <a:gs pos="30000">
                      <a:srgbClr val="FFFFFF"/>
                    </a:gs>
                  </a:gsLst>
                  <a:lin ang="5400000" scaled="0"/>
                </a:gradFill>
              </a:rPr>
            </a:br>
            <a:r>
              <a:rPr lang="en-US" sz="1200" dirty="0" smtClean="0">
                <a:gradFill>
                  <a:gsLst>
                    <a:gs pos="2917">
                      <a:srgbClr val="FFFFFF"/>
                    </a:gs>
                    <a:gs pos="30000">
                      <a:srgbClr val="FFFFFF"/>
                    </a:gs>
                  </a:gsLst>
                  <a:lin ang="5400000" scaled="0"/>
                </a:gradFill>
              </a:rPr>
              <a:t>    Throughput</a:t>
            </a:r>
          </a:p>
        </p:txBody>
      </p:sp>
      <p:grpSp>
        <p:nvGrpSpPr>
          <p:cNvPr id="316" name="Group 315"/>
          <p:cNvGrpSpPr/>
          <p:nvPr/>
        </p:nvGrpSpPr>
        <p:grpSpPr>
          <a:xfrm>
            <a:off x="4866373" y="1973262"/>
            <a:ext cx="1577603" cy="143035"/>
            <a:chOff x="427037" y="1439862"/>
            <a:chExt cx="1764948" cy="152400"/>
          </a:xfrm>
          <a:solidFill>
            <a:srgbClr val="FCD116"/>
          </a:solidFill>
        </p:grpSpPr>
        <p:sp>
          <p:nvSpPr>
            <p:cNvPr id="416" name="Rectangle 415"/>
            <p:cNvSpPr/>
            <p:nvPr/>
          </p:nvSpPr>
          <p:spPr bwMode="auto">
            <a:xfrm>
              <a:off x="42703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7" name="Rectangle 416"/>
            <p:cNvSpPr/>
            <p:nvPr/>
          </p:nvSpPr>
          <p:spPr bwMode="auto">
            <a:xfrm>
              <a:off x="60620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8" name="Rectangle 417"/>
            <p:cNvSpPr/>
            <p:nvPr/>
          </p:nvSpPr>
          <p:spPr bwMode="auto">
            <a:xfrm>
              <a:off x="78538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9" name="Rectangle 418"/>
            <p:cNvSpPr/>
            <p:nvPr/>
          </p:nvSpPr>
          <p:spPr bwMode="auto">
            <a:xfrm>
              <a:off x="96455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0" name="Rectangle 419"/>
            <p:cNvSpPr/>
            <p:nvPr/>
          </p:nvSpPr>
          <p:spPr bwMode="auto">
            <a:xfrm>
              <a:off x="114372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1" name="Rectangle 420"/>
            <p:cNvSpPr/>
            <p:nvPr/>
          </p:nvSpPr>
          <p:spPr bwMode="auto">
            <a:xfrm>
              <a:off x="132289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2" name="Rectangle 421"/>
            <p:cNvSpPr/>
            <p:nvPr/>
          </p:nvSpPr>
          <p:spPr bwMode="auto">
            <a:xfrm>
              <a:off x="150206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3" name="Rectangle 422"/>
            <p:cNvSpPr/>
            <p:nvPr/>
          </p:nvSpPr>
          <p:spPr bwMode="auto">
            <a:xfrm>
              <a:off x="168124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4" name="Rectangle 423"/>
            <p:cNvSpPr/>
            <p:nvPr/>
          </p:nvSpPr>
          <p:spPr bwMode="auto">
            <a:xfrm>
              <a:off x="186041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5" name="Rectangle 424"/>
            <p:cNvSpPr/>
            <p:nvPr/>
          </p:nvSpPr>
          <p:spPr bwMode="auto">
            <a:xfrm>
              <a:off x="203958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17" name="Group 316"/>
          <p:cNvGrpSpPr/>
          <p:nvPr/>
        </p:nvGrpSpPr>
        <p:grpSpPr>
          <a:xfrm>
            <a:off x="4866381" y="2130109"/>
            <a:ext cx="1577603" cy="143035"/>
            <a:chOff x="427037" y="1439862"/>
            <a:chExt cx="1764948" cy="152400"/>
          </a:xfrm>
          <a:solidFill>
            <a:srgbClr val="FCD116"/>
          </a:solidFill>
        </p:grpSpPr>
        <p:sp>
          <p:nvSpPr>
            <p:cNvPr id="406" name="Rectangle 405"/>
            <p:cNvSpPr/>
            <p:nvPr/>
          </p:nvSpPr>
          <p:spPr bwMode="auto">
            <a:xfrm>
              <a:off x="42703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7" name="Rectangle 406"/>
            <p:cNvSpPr/>
            <p:nvPr/>
          </p:nvSpPr>
          <p:spPr bwMode="auto">
            <a:xfrm>
              <a:off x="60620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8" name="Rectangle 407"/>
            <p:cNvSpPr/>
            <p:nvPr/>
          </p:nvSpPr>
          <p:spPr bwMode="auto">
            <a:xfrm>
              <a:off x="78538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9" name="Rectangle 408"/>
            <p:cNvSpPr/>
            <p:nvPr/>
          </p:nvSpPr>
          <p:spPr bwMode="auto">
            <a:xfrm>
              <a:off x="96455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0" name="Rectangle 409"/>
            <p:cNvSpPr/>
            <p:nvPr/>
          </p:nvSpPr>
          <p:spPr bwMode="auto">
            <a:xfrm>
              <a:off x="114372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1" name="Rectangle 410"/>
            <p:cNvSpPr/>
            <p:nvPr/>
          </p:nvSpPr>
          <p:spPr bwMode="auto">
            <a:xfrm>
              <a:off x="132289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2" name="Rectangle 411"/>
            <p:cNvSpPr/>
            <p:nvPr/>
          </p:nvSpPr>
          <p:spPr bwMode="auto">
            <a:xfrm>
              <a:off x="150206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3" name="Rectangle 412"/>
            <p:cNvSpPr/>
            <p:nvPr/>
          </p:nvSpPr>
          <p:spPr bwMode="auto">
            <a:xfrm>
              <a:off x="168124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Rectangle 413"/>
            <p:cNvSpPr/>
            <p:nvPr/>
          </p:nvSpPr>
          <p:spPr bwMode="auto">
            <a:xfrm>
              <a:off x="186041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5" name="Rectangle 414"/>
            <p:cNvSpPr/>
            <p:nvPr/>
          </p:nvSpPr>
          <p:spPr bwMode="auto">
            <a:xfrm>
              <a:off x="203958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18" name="Group 317"/>
          <p:cNvGrpSpPr/>
          <p:nvPr/>
        </p:nvGrpSpPr>
        <p:grpSpPr>
          <a:xfrm>
            <a:off x="4866389" y="2286956"/>
            <a:ext cx="1577603" cy="143035"/>
            <a:chOff x="427037" y="1439862"/>
            <a:chExt cx="1764948" cy="152400"/>
          </a:xfrm>
          <a:solidFill>
            <a:srgbClr val="FCD116"/>
          </a:solidFill>
        </p:grpSpPr>
        <p:sp>
          <p:nvSpPr>
            <p:cNvPr id="396" name="Rectangle 395"/>
            <p:cNvSpPr/>
            <p:nvPr/>
          </p:nvSpPr>
          <p:spPr bwMode="auto">
            <a:xfrm>
              <a:off x="42703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7" name="Rectangle 396"/>
            <p:cNvSpPr/>
            <p:nvPr/>
          </p:nvSpPr>
          <p:spPr bwMode="auto">
            <a:xfrm>
              <a:off x="60620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8" name="Rectangle 397"/>
            <p:cNvSpPr/>
            <p:nvPr/>
          </p:nvSpPr>
          <p:spPr bwMode="auto">
            <a:xfrm>
              <a:off x="78538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9" name="Rectangle 398"/>
            <p:cNvSpPr/>
            <p:nvPr/>
          </p:nvSpPr>
          <p:spPr bwMode="auto">
            <a:xfrm>
              <a:off x="96455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0" name="Rectangle 399"/>
            <p:cNvSpPr/>
            <p:nvPr/>
          </p:nvSpPr>
          <p:spPr bwMode="auto">
            <a:xfrm>
              <a:off x="114372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1" name="Rectangle 400"/>
            <p:cNvSpPr/>
            <p:nvPr/>
          </p:nvSpPr>
          <p:spPr bwMode="auto">
            <a:xfrm>
              <a:off x="132289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2" name="Rectangle 401"/>
            <p:cNvSpPr/>
            <p:nvPr/>
          </p:nvSpPr>
          <p:spPr bwMode="auto">
            <a:xfrm>
              <a:off x="150206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3" name="Rectangle 402"/>
            <p:cNvSpPr/>
            <p:nvPr/>
          </p:nvSpPr>
          <p:spPr bwMode="auto">
            <a:xfrm>
              <a:off x="168124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4" name="Rectangle 403"/>
            <p:cNvSpPr/>
            <p:nvPr/>
          </p:nvSpPr>
          <p:spPr bwMode="auto">
            <a:xfrm>
              <a:off x="186041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5" name="Rectangle 404"/>
            <p:cNvSpPr/>
            <p:nvPr/>
          </p:nvSpPr>
          <p:spPr bwMode="auto">
            <a:xfrm>
              <a:off x="203958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19" name="Group 318"/>
          <p:cNvGrpSpPr/>
          <p:nvPr/>
        </p:nvGrpSpPr>
        <p:grpSpPr>
          <a:xfrm>
            <a:off x="4866397" y="2443802"/>
            <a:ext cx="1577603" cy="143035"/>
            <a:chOff x="427037" y="1439862"/>
            <a:chExt cx="1764948" cy="152400"/>
          </a:xfrm>
        </p:grpSpPr>
        <p:sp>
          <p:nvSpPr>
            <p:cNvPr id="386" name="Rectangle 385"/>
            <p:cNvSpPr/>
            <p:nvPr/>
          </p:nvSpPr>
          <p:spPr bwMode="auto">
            <a:xfrm>
              <a:off x="427037" y="1439862"/>
              <a:ext cx="152400" cy="152400"/>
            </a:xfrm>
            <a:prstGeom prst="rect">
              <a:avLst/>
            </a:prstGeom>
            <a:solidFill>
              <a:srgbClr val="FCD11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7" name="Rectangle 386"/>
            <p:cNvSpPr/>
            <p:nvPr/>
          </p:nvSpPr>
          <p:spPr bwMode="auto">
            <a:xfrm>
              <a:off x="606209" y="1439862"/>
              <a:ext cx="152400" cy="152400"/>
            </a:xfrm>
            <a:prstGeom prst="rect">
              <a:avLst/>
            </a:prstGeom>
            <a:solidFill>
              <a:srgbClr val="FCD11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8" name="Rectangle 38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9" name="Rectangle 38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0" name="Rectangle 38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1" name="Rectangle 39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2" name="Rectangle 39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3" name="Rectangle 39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4" name="Rectangle 39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5" name="Rectangle 39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20" name="Group 319"/>
          <p:cNvGrpSpPr/>
          <p:nvPr/>
        </p:nvGrpSpPr>
        <p:grpSpPr>
          <a:xfrm>
            <a:off x="4866405" y="2600649"/>
            <a:ext cx="1577603" cy="143035"/>
            <a:chOff x="427037" y="1439862"/>
            <a:chExt cx="1764948" cy="152400"/>
          </a:xfrm>
        </p:grpSpPr>
        <p:sp>
          <p:nvSpPr>
            <p:cNvPr id="376" name="Rectangle 37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7" name="Rectangle 37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8" name="Rectangle 37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9" name="Rectangle 37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0" name="Rectangle 37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1" name="Rectangle 38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2" name="Rectangle 38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3" name="Rectangle 38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4" name="Rectangle 38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85" name="Rectangle 38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21" name="Group 320"/>
          <p:cNvGrpSpPr/>
          <p:nvPr/>
        </p:nvGrpSpPr>
        <p:grpSpPr>
          <a:xfrm>
            <a:off x="4866413" y="2757496"/>
            <a:ext cx="1577603" cy="143035"/>
            <a:chOff x="427037" y="1439862"/>
            <a:chExt cx="1764948" cy="152400"/>
          </a:xfrm>
        </p:grpSpPr>
        <p:sp>
          <p:nvSpPr>
            <p:cNvPr id="366" name="Rectangle 36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7" name="Rectangle 36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8" name="Rectangle 36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9" name="Rectangle 36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0" name="Rectangle 36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1" name="Rectangle 37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2" name="Rectangle 37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3" name="Rectangle 37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4" name="Rectangle 37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5" name="Rectangle 37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22" name="Group 321"/>
          <p:cNvGrpSpPr/>
          <p:nvPr/>
        </p:nvGrpSpPr>
        <p:grpSpPr>
          <a:xfrm>
            <a:off x="4866421" y="2914343"/>
            <a:ext cx="1577603" cy="143035"/>
            <a:chOff x="427037" y="1439862"/>
            <a:chExt cx="1764948" cy="152400"/>
          </a:xfrm>
        </p:grpSpPr>
        <p:sp>
          <p:nvSpPr>
            <p:cNvPr id="356" name="Rectangle 35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7" name="Rectangle 35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8" name="Rectangle 35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9" name="Rectangle 35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0" name="Rectangle 35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1" name="Rectangle 36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2" name="Rectangle 36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3" name="Rectangle 36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4" name="Rectangle 36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5" name="Rectangle 36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23" name="Group 322"/>
          <p:cNvGrpSpPr/>
          <p:nvPr/>
        </p:nvGrpSpPr>
        <p:grpSpPr>
          <a:xfrm>
            <a:off x="4866429" y="3071189"/>
            <a:ext cx="1577603" cy="143035"/>
            <a:chOff x="427037" y="1439862"/>
            <a:chExt cx="1764948" cy="152400"/>
          </a:xfrm>
        </p:grpSpPr>
        <p:sp>
          <p:nvSpPr>
            <p:cNvPr id="346" name="Rectangle 34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7" name="Rectangle 34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8" name="Rectangle 34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9" name="Rectangle 34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0" name="Rectangle 34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1" name="Rectangle 35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2" name="Rectangle 35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3" name="Rectangle 35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4" name="Rectangle 35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5" name="Rectangle 35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24" name="Group 323"/>
          <p:cNvGrpSpPr/>
          <p:nvPr/>
        </p:nvGrpSpPr>
        <p:grpSpPr>
          <a:xfrm>
            <a:off x="4866437" y="3228036"/>
            <a:ext cx="1577603" cy="143035"/>
            <a:chOff x="427037" y="1439862"/>
            <a:chExt cx="1764948" cy="152400"/>
          </a:xfrm>
        </p:grpSpPr>
        <p:sp>
          <p:nvSpPr>
            <p:cNvPr id="336" name="Rectangle 33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7" name="Rectangle 33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8" name="Rectangle 33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9" name="Rectangle 33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0" name="Rectangle 33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1" name="Rectangle 34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2" name="Rectangle 34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3" name="Rectangle 34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4" name="Rectangle 34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5" name="Rectangle 34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25" name="Group 324"/>
          <p:cNvGrpSpPr/>
          <p:nvPr/>
        </p:nvGrpSpPr>
        <p:grpSpPr>
          <a:xfrm>
            <a:off x="4866445" y="3384883"/>
            <a:ext cx="1577603" cy="143035"/>
            <a:chOff x="427037" y="1439862"/>
            <a:chExt cx="1764948" cy="152400"/>
          </a:xfrm>
        </p:grpSpPr>
        <p:sp>
          <p:nvSpPr>
            <p:cNvPr id="326" name="Rectangle 32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2" name="Rectangle 33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3" name="Rectangle 33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5" name="Rectangle 33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26" name="Group 425"/>
          <p:cNvGrpSpPr/>
          <p:nvPr/>
        </p:nvGrpSpPr>
        <p:grpSpPr>
          <a:xfrm>
            <a:off x="4873409" y="3558535"/>
            <a:ext cx="1577675" cy="1554656"/>
            <a:chOff x="427037" y="1439862"/>
            <a:chExt cx="1765029" cy="1656444"/>
          </a:xfrm>
        </p:grpSpPr>
        <p:grpSp>
          <p:nvGrpSpPr>
            <p:cNvPr id="427" name="Group 426"/>
            <p:cNvGrpSpPr/>
            <p:nvPr/>
          </p:nvGrpSpPr>
          <p:grpSpPr>
            <a:xfrm>
              <a:off x="427037" y="1439862"/>
              <a:ext cx="1764948" cy="152400"/>
              <a:chOff x="427037" y="1439862"/>
              <a:chExt cx="1764948" cy="152400"/>
            </a:xfrm>
          </p:grpSpPr>
          <p:sp>
            <p:nvSpPr>
              <p:cNvPr id="527" name="Rectangle 526"/>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8" name="Rectangle 527"/>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9" name="Rectangle 528"/>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0" name="Rectangle 529"/>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1" name="Rectangle 530"/>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2" name="Rectangle 531"/>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3" name="Rectangle 532"/>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4" name="Rectangle 533"/>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5" name="Rectangle 534"/>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6" name="Rectangle 535"/>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28" name="Group 427"/>
            <p:cNvGrpSpPr/>
            <p:nvPr/>
          </p:nvGrpSpPr>
          <p:grpSpPr>
            <a:xfrm>
              <a:off x="427046" y="1606978"/>
              <a:ext cx="1764948" cy="152400"/>
              <a:chOff x="427037" y="1439862"/>
              <a:chExt cx="1764948" cy="152400"/>
            </a:xfrm>
          </p:grpSpPr>
          <p:sp>
            <p:nvSpPr>
              <p:cNvPr id="517" name="Rectangle 516"/>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8" name="Rectangle 517"/>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9" name="Rectangle 518"/>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0" name="Rectangle 519"/>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1" name="Rectangle 520"/>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2" name="Rectangle 521"/>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3" name="Rectangle 522"/>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4" name="Rectangle 523"/>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5" name="Rectangle 524"/>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6" name="Rectangle 525"/>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29" name="Group 428"/>
            <p:cNvGrpSpPr/>
            <p:nvPr/>
          </p:nvGrpSpPr>
          <p:grpSpPr>
            <a:xfrm>
              <a:off x="427055" y="1774094"/>
              <a:ext cx="1764948" cy="152400"/>
              <a:chOff x="427037" y="1439862"/>
              <a:chExt cx="1764948" cy="152400"/>
            </a:xfrm>
          </p:grpSpPr>
          <p:sp>
            <p:nvSpPr>
              <p:cNvPr id="507" name="Rectangle 506"/>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8" name="Rectangle 507"/>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9" name="Rectangle 508"/>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0" name="Rectangle 509"/>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1" name="Rectangle 510"/>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2" name="Rectangle 511"/>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3" name="Rectangle 512"/>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4" name="Rectangle 513"/>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5" name="Rectangle 514"/>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6" name="Rectangle 515"/>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0" name="Group 429"/>
            <p:cNvGrpSpPr/>
            <p:nvPr/>
          </p:nvGrpSpPr>
          <p:grpSpPr>
            <a:xfrm>
              <a:off x="427064" y="1941210"/>
              <a:ext cx="1764948" cy="152400"/>
              <a:chOff x="427037" y="1439862"/>
              <a:chExt cx="1764948" cy="152400"/>
            </a:xfrm>
          </p:grpSpPr>
          <p:sp>
            <p:nvSpPr>
              <p:cNvPr id="497" name="Rectangle 496"/>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8" name="Rectangle 497"/>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9" name="Rectangle 498"/>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0" name="Rectangle 499"/>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1" name="Rectangle 500"/>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2" name="Rectangle 501"/>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3" name="Rectangle 502"/>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4" name="Rectangle 503"/>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5" name="Rectangle 504"/>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6" name="Rectangle 505"/>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1" name="Group 430"/>
            <p:cNvGrpSpPr/>
            <p:nvPr/>
          </p:nvGrpSpPr>
          <p:grpSpPr>
            <a:xfrm>
              <a:off x="427073" y="2108326"/>
              <a:ext cx="1764948" cy="152400"/>
              <a:chOff x="427037" y="1439862"/>
              <a:chExt cx="1764948" cy="152400"/>
            </a:xfrm>
          </p:grpSpPr>
          <p:sp>
            <p:nvSpPr>
              <p:cNvPr id="487" name="Rectangle 486"/>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8" name="Rectangle 487"/>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9" name="Rectangle 488"/>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0" name="Rectangle 489"/>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1" name="Rectangle 490"/>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2" name="Rectangle 491"/>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3" name="Rectangle 492"/>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4" name="Rectangle 493"/>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5" name="Rectangle 494"/>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6" name="Rectangle 495"/>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2" name="Group 431"/>
            <p:cNvGrpSpPr/>
            <p:nvPr/>
          </p:nvGrpSpPr>
          <p:grpSpPr>
            <a:xfrm>
              <a:off x="427082" y="2275442"/>
              <a:ext cx="1764948" cy="152400"/>
              <a:chOff x="427037" y="1439862"/>
              <a:chExt cx="1764948" cy="152400"/>
            </a:xfrm>
          </p:grpSpPr>
          <p:sp>
            <p:nvSpPr>
              <p:cNvPr id="477" name="Rectangle 476"/>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8" name="Rectangle 477"/>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9" name="Rectangle 478"/>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0" name="Rectangle 479"/>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1" name="Rectangle 480"/>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2" name="Rectangle 481"/>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3" name="Rectangle 482"/>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4" name="Rectangle 483"/>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5" name="Rectangle 484"/>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6" name="Rectangle 485"/>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3" name="Group 432"/>
            <p:cNvGrpSpPr/>
            <p:nvPr/>
          </p:nvGrpSpPr>
          <p:grpSpPr>
            <a:xfrm>
              <a:off x="427091" y="2442558"/>
              <a:ext cx="1764948" cy="152400"/>
              <a:chOff x="427037" y="1439862"/>
              <a:chExt cx="1764948" cy="152400"/>
            </a:xfrm>
          </p:grpSpPr>
          <p:sp>
            <p:nvSpPr>
              <p:cNvPr id="467" name="Rectangle 466"/>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8" name="Rectangle 467"/>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9" name="Rectangle 468"/>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0" name="Rectangle 469"/>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1" name="Rectangle 470"/>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2" name="Rectangle 471"/>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3" name="Rectangle 472"/>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4" name="Rectangle 473"/>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5" name="Rectangle 474"/>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6" name="Rectangle 475"/>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4" name="Group 433"/>
            <p:cNvGrpSpPr/>
            <p:nvPr/>
          </p:nvGrpSpPr>
          <p:grpSpPr>
            <a:xfrm>
              <a:off x="427100" y="2609674"/>
              <a:ext cx="1764948" cy="152400"/>
              <a:chOff x="427037" y="1439862"/>
              <a:chExt cx="1764948" cy="152400"/>
            </a:xfrm>
          </p:grpSpPr>
          <p:sp>
            <p:nvSpPr>
              <p:cNvPr id="457" name="Rectangle 456"/>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8" name="Rectangle 457"/>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9" name="Rectangle 458"/>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0" name="Rectangle 459"/>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1" name="Rectangle 460"/>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2" name="Rectangle 461"/>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3" name="Rectangle 462"/>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4" name="Rectangle 463"/>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5" name="Rectangle 464"/>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6" name="Rectangle 465"/>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5" name="Group 434"/>
            <p:cNvGrpSpPr/>
            <p:nvPr/>
          </p:nvGrpSpPr>
          <p:grpSpPr>
            <a:xfrm>
              <a:off x="427109" y="2776790"/>
              <a:ext cx="1764948" cy="152400"/>
              <a:chOff x="427037" y="1439862"/>
              <a:chExt cx="1764948" cy="152400"/>
            </a:xfrm>
          </p:grpSpPr>
          <p:sp>
            <p:nvSpPr>
              <p:cNvPr id="447" name="Rectangle 446"/>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8" name="Rectangle 447"/>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9" name="Rectangle 448"/>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0" name="Rectangle 449"/>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1" name="Rectangle 450"/>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2" name="Rectangle 451"/>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3" name="Rectangle 452"/>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4" name="Rectangle 453"/>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5" name="Rectangle 454"/>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6" name="Rectangle 455"/>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36" name="Group 435"/>
            <p:cNvGrpSpPr/>
            <p:nvPr/>
          </p:nvGrpSpPr>
          <p:grpSpPr>
            <a:xfrm>
              <a:off x="427118" y="2943906"/>
              <a:ext cx="1764948" cy="152400"/>
              <a:chOff x="427037" y="1439862"/>
              <a:chExt cx="1764948" cy="152400"/>
            </a:xfrm>
          </p:grpSpPr>
          <p:sp>
            <p:nvSpPr>
              <p:cNvPr id="437" name="Rectangle 436"/>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8" name="Rectangle 437"/>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9" name="Rectangle 438"/>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0" name="Rectangle 439"/>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1" name="Rectangle 440"/>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2" name="Rectangle 441"/>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3" name="Rectangle 442"/>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4" name="Rectangle 443"/>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5" name="Rectangle 444"/>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6" name="Rectangle 445"/>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548" name="Group 547"/>
          <p:cNvGrpSpPr/>
          <p:nvPr/>
        </p:nvGrpSpPr>
        <p:grpSpPr>
          <a:xfrm>
            <a:off x="4869234" y="5134533"/>
            <a:ext cx="1577603" cy="143035"/>
            <a:chOff x="427037" y="1439862"/>
            <a:chExt cx="1764948" cy="152400"/>
          </a:xfrm>
          <a:solidFill>
            <a:srgbClr val="00B0F0"/>
          </a:solidFill>
        </p:grpSpPr>
        <p:sp>
          <p:nvSpPr>
            <p:cNvPr id="549" name="Rectangle 548"/>
            <p:cNvSpPr/>
            <p:nvPr/>
          </p:nvSpPr>
          <p:spPr bwMode="auto">
            <a:xfrm>
              <a:off x="42703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0" name="Rectangle 549"/>
            <p:cNvSpPr/>
            <p:nvPr/>
          </p:nvSpPr>
          <p:spPr bwMode="auto">
            <a:xfrm>
              <a:off x="60620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1" name="Rectangle 550"/>
            <p:cNvSpPr/>
            <p:nvPr/>
          </p:nvSpPr>
          <p:spPr bwMode="auto">
            <a:xfrm>
              <a:off x="78538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2" name="Rectangle 551"/>
            <p:cNvSpPr/>
            <p:nvPr/>
          </p:nvSpPr>
          <p:spPr bwMode="auto">
            <a:xfrm>
              <a:off x="96455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3" name="Rectangle 552"/>
            <p:cNvSpPr/>
            <p:nvPr/>
          </p:nvSpPr>
          <p:spPr bwMode="auto">
            <a:xfrm>
              <a:off x="114372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4" name="Rectangle 553"/>
            <p:cNvSpPr/>
            <p:nvPr/>
          </p:nvSpPr>
          <p:spPr bwMode="auto">
            <a:xfrm>
              <a:off x="132289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5" name="Rectangle 554"/>
            <p:cNvSpPr/>
            <p:nvPr/>
          </p:nvSpPr>
          <p:spPr bwMode="auto">
            <a:xfrm>
              <a:off x="150206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6" name="Rectangle 555"/>
            <p:cNvSpPr/>
            <p:nvPr/>
          </p:nvSpPr>
          <p:spPr bwMode="auto">
            <a:xfrm>
              <a:off x="168124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7" name="Rectangle 556"/>
            <p:cNvSpPr/>
            <p:nvPr/>
          </p:nvSpPr>
          <p:spPr bwMode="auto">
            <a:xfrm>
              <a:off x="186041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8" name="Rectangle 557"/>
            <p:cNvSpPr/>
            <p:nvPr/>
          </p:nvSpPr>
          <p:spPr bwMode="auto">
            <a:xfrm>
              <a:off x="203958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59" name="TextBox 558"/>
          <p:cNvSpPr txBox="1"/>
          <p:nvPr/>
        </p:nvSpPr>
        <p:spPr>
          <a:xfrm>
            <a:off x="4468426" y="5432599"/>
            <a:ext cx="2359411" cy="1043363"/>
          </a:xfrm>
          <a:prstGeom prst="rect">
            <a:avLst/>
          </a:prstGeom>
          <a:noFill/>
        </p:spPr>
        <p:txBody>
          <a:bodyPr wrap="square" lIns="182880" tIns="146304" rIns="182880" bIns="146304" rtlCol="0">
            <a:spAutoFit/>
          </a:bodyPr>
          <a:lstStyle/>
          <a:p>
            <a:pPr algn="ctr">
              <a:lnSpc>
                <a:spcPct val="90000"/>
              </a:lnSpc>
              <a:spcAft>
                <a:spcPts val="600"/>
              </a:spcAft>
            </a:pPr>
            <a:r>
              <a:rPr lang="en-US" dirty="0" smtClean="0">
                <a:gradFill>
                  <a:gsLst>
                    <a:gs pos="2917">
                      <a:srgbClr val="FFFFFF"/>
                    </a:gs>
                    <a:gs pos="30000">
                      <a:srgbClr val="FFFFFF"/>
                    </a:gs>
                  </a:gsLst>
                  <a:lin ang="5400000" scaled="0"/>
                </a:gradFill>
              </a:rPr>
              <a:t>Up to 32 partitions via portal, more on request</a:t>
            </a:r>
          </a:p>
        </p:txBody>
      </p:sp>
      <p:sp>
        <p:nvSpPr>
          <p:cNvPr id="560" name="Rectangle 559"/>
          <p:cNvSpPr/>
          <p:nvPr/>
        </p:nvSpPr>
        <p:spPr>
          <a:xfrm rot="16200000">
            <a:off x="4017555" y="3301866"/>
            <a:ext cx="1215846" cy="369332"/>
          </a:xfrm>
          <a:prstGeom prst="rect">
            <a:avLst/>
          </a:prstGeom>
        </p:spPr>
        <p:txBody>
          <a:bodyPr wrap="none">
            <a:spAutoFit/>
          </a:bodyPr>
          <a:lstStyle/>
          <a:p>
            <a:r>
              <a:rPr lang="en-US" dirty="0" smtClean="0">
                <a:gradFill>
                  <a:gsLst>
                    <a:gs pos="2917">
                      <a:srgbClr val="FFFFFF"/>
                    </a:gs>
                    <a:gs pos="30000">
                      <a:srgbClr val="FFFFFF"/>
                    </a:gs>
                  </a:gsLst>
                  <a:lin ang="5400000" scaled="0"/>
                </a:gradFill>
              </a:rPr>
              <a:t>Partitions </a:t>
            </a:r>
            <a:endParaRPr lang="en-US" dirty="0">
              <a:solidFill>
                <a:srgbClr val="FFFFFF"/>
              </a:solidFill>
            </a:endParaRPr>
          </a:p>
        </p:txBody>
      </p:sp>
      <p:cxnSp>
        <p:nvCxnSpPr>
          <p:cNvPr id="562" name="Straight Arrow Connector 561"/>
          <p:cNvCxnSpPr/>
          <p:nvPr/>
        </p:nvCxnSpPr>
        <p:spPr>
          <a:xfrm>
            <a:off x="3094037" y="2494255"/>
            <a:ext cx="165932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3" name="TextBox 562"/>
          <p:cNvSpPr txBox="1"/>
          <p:nvPr/>
        </p:nvSpPr>
        <p:spPr>
          <a:xfrm>
            <a:off x="3246437" y="2126595"/>
            <a:ext cx="887935"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Direct </a:t>
            </a:r>
          </a:p>
        </p:txBody>
      </p:sp>
      <p:cxnSp>
        <p:nvCxnSpPr>
          <p:cNvPr id="564" name="Straight Arrow Connector 563"/>
          <p:cNvCxnSpPr/>
          <p:nvPr/>
        </p:nvCxnSpPr>
        <p:spPr>
          <a:xfrm>
            <a:off x="3094037" y="4536502"/>
            <a:ext cx="1353757"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5" name="TextBox 564"/>
          <p:cNvSpPr txBox="1"/>
          <p:nvPr/>
        </p:nvSpPr>
        <p:spPr>
          <a:xfrm>
            <a:off x="3017837" y="4168842"/>
            <a:ext cx="1321772" cy="489365"/>
          </a:xfrm>
          <a:prstGeom prst="rect">
            <a:avLst/>
          </a:prstGeom>
          <a:noFill/>
        </p:spPr>
        <p:txBody>
          <a:bodyPr wrap="none" lIns="182880" tIns="146304" rIns="182880" bIns="146304" rtlCol="0">
            <a:spAutoFit/>
          </a:bodyPr>
          <a:lstStyle/>
          <a:p>
            <a:pPr>
              <a:lnSpc>
                <a:spcPct val="90000"/>
              </a:lnSpc>
              <a:spcAft>
                <a:spcPts val="600"/>
              </a:spcAft>
            </a:pPr>
            <a:r>
              <a:rPr lang="en-US" sz="1400" dirty="0" err="1" smtClean="0">
                <a:gradFill>
                  <a:gsLst>
                    <a:gs pos="2917">
                      <a:srgbClr val="FFFFFF"/>
                    </a:gs>
                    <a:gs pos="30000">
                      <a:srgbClr val="FFFFFF"/>
                    </a:gs>
                  </a:gsLst>
                  <a:lin ang="5400000" scaled="0"/>
                </a:gradFill>
              </a:rPr>
              <a:t>PartitionKey</a:t>
            </a:r>
            <a:endParaRPr lang="en-US" sz="1400" dirty="0" smtClean="0">
              <a:gradFill>
                <a:gsLst>
                  <a:gs pos="2917">
                    <a:srgbClr val="FFFFFF"/>
                  </a:gs>
                  <a:gs pos="30000">
                    <a:srgbClr val="FFFFFF"/>
                  </a:gs>
                </a:gsLst>
                <a:lin ang="5400000" scaled="0"/>
              </a:gradFill>
            </a:endParaRPr>
          </a:p>
        </p:txBody>
      </p:sp>
      <p:cxnSp>
        <p:nvCxnSpPr>
          <p:cNvPr id="568" name="Straight Connector 567"/>
          <p:cNvCxnSpPr/>
          <p:nvPr/>
        </p:nvCxnSpPr>
        <p:spPr>
          <a:xfrm>
            <a:off x="4468426" y="4288373"/>
            <a:ext cx="0" cy="49188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9" name="TextBox 568"/>
          <p:cNvSpPr txBox="1"/>
          <p:nvPr/>
        </p:nvSpPr>
        <p:spPr>
          <a:xfrm>
            <a:off x="3317760" y="4399255"/>
            <a:ext cx="766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Hash</a:t>
            </a:r>
          </a:p>
        </p:txBody>
      </p:sp>
      <p:cxnSp>
        <p:nvCxnSpPr>
          <p:cNvPr id="570" name="Straight Arrow Connector 569"/>
          <p:cNvCxnSpPr/>
          <p:nvPr/>
        </p:nvCxnSpPr>
        <p:spPr>
          <a:xfrm flipV="1">
            <a:off x="4553149" y="3940233"/>
            <a:ext cx="800752" cy="58215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3" name="TextBox 572"/>
          <p:cNvSpPr txBox="1"/>
          <p:nvPr/>
        </p:nvSpPr>
        <p:spPr>
          <a:xfrm>
            <a:off x="51229" y="5472921"/>
            <a:ext cx="4033408" cy="1148541"/>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Throughput Units:</a:t>
            </a:r>
          </a:p>
          <a:p>
            <a:pPr marL="342900" indent="-34290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rPr>
              <a:t>1 ≤ TUs ≤ Partition Count</a:t>
            </a:r>
          </a:p>
          <a:p>
            <a:pPr marL="342900" indent="-342900">
              <a:lnSpc>
                <a:spcPct val="90000"/>
              </a:lnSpc>
              <a:spcAft>
                <a:spcPts val="600"/>
              </a:spcAft>
              <a:buFont typeface="Arial" panose="020B0604020202020204" pitchFamily="34" charset="0"/>
              <a:buChar char="•"/>
            </a:pPr>
            <a:r>
              <a:rPr lang="en-US" dirty="0" smtClean="0">
                <a:gradFill>
                  <a:gsLst>
                    <a:gs pos="2917">
                      <a:srgbClr val="FFFFFF"/>
                    </a:gs>
                    <a:gs pos="30000">
                      <a:srgbClr val="FFFFFF"/>
                    </a:gs>
                  </a:gsLst>
                  <a:lin ang="5400000" scaled="0"/>
                </a:gradFill>
              </a:rPr>
              <a:t>TU: 1 MB/s writes, 2 MB/s reads</a:t>
            </a:r>
          </a:p>
          <a:p>
            <a:pPr marL="342900" indent="-342900">
              <a:lnSpc>
                <a:spcPct val="90000"/>
              </a:lnSpc>
              <a:spcAft>
                <a:spcPts val="600"/>
              </a:spcAft>
              <a:buFont typeface="Arial" panose="020B0604020202020204" pitchFamily="34" charset="0"/>
              <a:buChar char="•"/>
            </a:pPr>
            <a:endParaRPr lang="en-US" dirty="0" smtClean="0">
              <a:gradFill>
                <a:gsLst>
                  <a:gs pos="2917">
                    <a:srgbClr val="FFFFFF"/>
                  </a:gs>
                  <a:gs pos="30000">
                    <a:srgbClr val="FFFFFF"/>
                  </a:gs>
                </a:gsLst>
                <a:lin ang="5400000" scaled="0"/>
              </a:gradFill>
            </a:endParaRPr>
          </a:p>
          <a:p>
            <a:pPr>
              <a:lnSpc>
                <a:spcPct val="90000"/>
              </a:lnSpc>
              <a:spcAft>
                <a:spcPts val="600"/>
              </a:spcAft>
            </a:pPr>
            <a:endParaRPr lang="en-US" dirty="0" smtClean="0">
              <a:gradFill>
                <a:gsLst>
                  <a:gs pos="2917">
                    <a:srgbClr val="FFFFFF"/>
                  </a:gs>
                  <a:gs pos="30000">
                    <a:srgbClr val="FFFFFF"/>
                  </a:gs>
                </a:gsLst>
                <a:lin ang="5400000" scaled="0"/>
              </a:gradFill>
            </a:endParaRPr>
          </a:p>
        </p:txBody>
      </p:sp>
      <p:sp>
        <p:nvSpPr>
          <p:cNvPr id="575" name="Rectangle 574"/>
          <p:cNvSpPr/>
          <p:nvPr/>
        </p:nvSpPr>
        <p:spPr bwMode="auto">
          <a:xfrm>
            <a:off x="6751899" y="3107162"/>
            <a:ext cx="1523738" cy="1035258"/>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Consumer Group(s)</a:t>
            </a:r>
          </a:p>
        </p:txBody>
      </p:sp>
      <p:sp>
        <p:nvSpPr>
          <p:cNvPr id="576" name="Rectangle 575"/>
          <p:cNvSpPr/>
          <p:nvPr/>
        </p:nvSpPr>
        <p:spPr bwMode="auto">
          <a:xfrm>
            <a:off x="6751899" y="2807888"/>
            <a:ext cx="1523738" cy="155989"/>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6751899" y="2579288"/>
            <a:ext cx="1523738" cy="155989"/>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78" name="Rectangle 577"/>
          <p:cNvSpPr/>
          <p:nvPr/>
        </p:nvSpPr>
        <p:spPr bwMode="auto">
          <a:xfrm>
            <a:off x="6751899" y="2350688"/>
            <a:ext cx="1523738" cy="155989"/>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0" name="Rectangle 579"/>
          <p:cNvSpPr/>
          <p:nvPr/>
        </p:nvSpPr>
        <p:spPr bwMode="auto">
          <a:xfrm>
            <a:off x="6751899" y="4297606"/>
            <a:ext cx="1523738" cy="155989"/>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81" name="Rectangle 580"/>
          <p:cNvSpPr/>
          <p:nvPr/>
        </p:nvSpPr>
        <p:spPr bwMode="auto">
          <a:xfrm>
            <a:off x="6751899" y="4524804"/>
            <a:ext cx="1523738" cy="155989"/>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87" name="Elbow Connector 586"/>
          <p:cNvCxnSpPr/>
          <p:nvPr/>
        </p:nvCxnSpPr>
        <p:spPr>
          <a:xfrm>
            <a:off x="8275637" y="4142420"/>
            <a:ext cx="838200" cy="497842"/>
          </a:xfrm>
          <a:prstGeom prst="bentConnector3">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8" name="Elbow Connector 587"/>
          <p:cNvCxnSpPr/>
          <p:nvPr/>
        </p:nvCxnSpPr>
        <p:spPr>
          <a:xfrm flipV="1">
            <a:off x="8275637" y="2368475"/>
            <a:ext cx="838200" cy="738687"/>
          </a:xfrm>
          <a:prstGeom prst="bentConnector3">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593" name="Group 592"/>
          <p:cNvGrpSpPr/>
          <p:nvPr/>
        </p:nvGrpSpPr>
        <p:grpSpPr>
          <a:xfrm>
            <a:off x="9740594" y="2659958"/>
            <a:ext cx="1735363" cy="157339"/>
            <a:chOff x="427037" y="1439862"/>
            <a:chExt cx="1764948" cy="152400"/>
          </a:xfrm>
          <a:solidFill>
            <a:srgbClr val="FFF100"/>
          </a:solidFill>
        </p:grpSpPr>
        <p:sp>
          <p:nvSpPr>
            <p:cNvPr id="693" name="Rectangle 692"/>
            <p:cNvSpPr/>
            <p:nvPr/>
          </p:nvSpPr>
          <p:spPr bwMode="auto">
            <a:xfrm>
              <a:off x="42703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4" name="Rectangle 693"/>
            <p:cNvSpPr/>
            <p:nvPr/>
          </p:nvSpPr>
          <p:spPr bwMode="auto">
            <a:xfrm>
              <a:off x="60620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5" name="Rectangle 694"/>
            <p:cNvSpPr/>
            <p:nvPr/>
          </p:nvSpPr>
          <p:spPr bwMode="auto">
            <a:xfrm>
              <a:off x="78538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6" name="Rectangle 695"/>
            <p:cNvSpPr/>
            <p:nvPr/>
          </p:nvSpPr>
          <p:spPr bwMode="auto">
            <a:xfrm>
              <a:off x="96455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7" name="Rectangle 696"/>
            <p:cNvSpPr/>
            <p:nvPr/>
          </p:nvSpPr>
          <p:spPr bwMode="auto">
            <a:xfrm>
              <a:off x="114372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8" name="Rectangle 697"/>
            <p:cNvSpPr/>
            <p:nvPr/>
          </p:nvSpPr>
          <p:spPr bwMode="auto">
            <a:xfrm>
              <a:off x="132289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9" name="Rectangle 698"/>
            <p:cNvSpPr/>
            <p:nvPr/>
          </p:nvSpPr>
          <p:spPr bwMode="auto">
            <a:xfrm>
              <a:off x="150206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0" name="Rectangle 699"/>
            <p:cNvSpPr/>
            <p:nvPr/>
          </p:nvSpPr>
          <p:spPr bwMode="auto">
            <a:xfrm>
              <a:off x="168124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1" name="Rectangle 700"/>
            <p:cNvSpPr/>
            <p:nvPr/>
          </p:nvSpPr>
          <p:spPr bwMode="auto">
            <a:xfrm>
              <a:off x="186041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2" name="Rectangle 701"/>
            <p:cNvSpPr/>
            <p:nvPr/>
          </p:nvSpPr>
          <p:spPr bwMode="auto">
            <a:xfrm>
              <a:off x="203958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94" name="Group 593"/>
          <p:cNvGrpSpPr/>
          <p:nvPr/>
        </p:nvGrpSpPr>
        <p:grpSpPr>
          <a:xfrm>
            <a:off x="9740603" y="2832489"/>
            <a:ext cx="1735363" cy="157339"/>
            <a:chOff x="427037" y="1439862"/>
            <a:chExt cx="1764948" cy="152400"/>
          </a:xfrm>
          <a:solidFill>
            <a:srgbClr val="FFF100"/>
          </a:solidFill>
        </p:grpSpPr>
        <p:sp>
          <p:nvSpPr>
            <p:cNvPr id="683" name="Rectangle 682"/>
            <p:cNvSpPr/>
            <p:nvPr/>
          </p:nvSpPr>
          <p:spPr bwMode="auto">
            <a:xfrm>
              <a:off x="42703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4" name="Rectangle 683"/>
            <p:cNvSpPr/>
            <p:nvPr/>
          </p:nvSpPr>
          <p:spPr bwMode="auto">
            <a:xfrm>
              <a:off x="60620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5" name="Rectangle 684"/>
            <p:cNvSpPr/>
            <p:nvPr/>
          </p:nvSpPr>
          <p:spPr bwMode="auto">
            <a:xfrm>
              <a:off x="78538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6" name="Rectangle 685"/>
            <p:cNvSpPr/>
            <p:nvPr/>
          </p:nvSpPr>
          <p:spPr bwMode="auto">
            <a:xfrm>
              <a:off x="96455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7" name="Rectangle 686"/>
            <p:cNvSpPr/>
            <p:nvPr/>
          </p:nvSpPr>
          <p:spPr bwMode="auto">
            <a:xfrm>
              <a:off x="114372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8" name="Rectangle 687"/>
            <p:cNvSpPr/>
            <p:nvPr/>
          </p:nvSpPr>
          <p:spPr bwMode="auto">
            <a:xfrm>
              <a:off x="132289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9" name="Rectangle 688"/>
            <p:cNvSpPr/>
            <p:nvPr/>
          </p:nvSpPr>
          <p:spPr bwMode="auto">
            <a:xfrm>
              <a:off x="150206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0" name="Rectangle 689"/>
            <p:cNvSpPr/>
            <p:nvPr/>
          </p:nvSpPr>
          <p:spPr bwMode="auto">
            <a:xfrm>
              <a:off x="168124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1" name="Rectangle 690"/>
            <p:cNvSpPr/>
            <p:nvPr/>
          </p:nvSpPr>
          <p:spPr bwMode="auto">
            <a:xfrm>
              <a:off x="186041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2" name="Rectangle 691"/>
            <p:cNvSpPr/>
            <p:nvPr/>
          </p:nvSpPr>
          <p:spPr bwMode="auto">
            <a:xfrm>
              <a:off x="203958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95" name="Group 594"/>
          <p:cNvGrpSpPr/>
          <p:nvPr/>
        </p:nvGrpSpPr>
        <p:grpSpPr>
          <a:xfrm>
            <a:off x="9740612" y="3005021"/>
            <a:ext cx="1735363" cy="157339"/>
            <a:chOff x="427037" y="1439862"/>
            <a:chExt cx="1764948" cy="152400"/>
          </a:xfrm>
          <a:solidFill>
            <a:srgbClr val="FFF100"/>
          </a:solidFill>
        </p:grpSpPr>
        <p:sp>
          <p:nvSpPr>
            <p:cNvPr id="673" name="Rectangle 672"/>
            <p:cNvSpPr/>
            <p:nvPr/>
          </p:nvSpPr>
          <p:spPr bwMode="auto">
            <a:xfrm>
              <a:off x="42703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4" name="Rectangle 673"/>
            <p:cNvSpPr/>
            <p:nvPr/>
          </p:nvSpPr>
          <p:spPr bwMode="auto">
            <a:xfrm>
              <a:off x="60620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5" name="Rectangle 674"/>
            <p:cNvSpPr/>
            <p:nvPr/>
          </p:nvSpPr>
          <p:spPr bwMode="auto">
            <a:xfrm>
              <a:off x="78538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6" name="Rectangle 675"/>
            <p:cNvSpPr/>
            <p:nvPr/>
          </p:nvSpPr>
          <p:spPr bwMode="auto">
            <a:xfrm>
              <a:off x="96455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7" name="Rectangle 676"/>
            <p:cNvSpPr/>
            <p:nvPr/>
          </p:nvSpPr>
          <p:spPr bwMode="auto">
            <a:xfrm>
              <a:off x="114372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8" name="Rectangle 677"/>
            <p:cNvSpPr/>
            <p:nvPr/>
          </p:nvSpPr>
          <p:spPr bwMode="auto">
            <a:xfrm>
              <a:off x="132289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9" name="Rectangle 678"/>
            <p:cNvSpPr/>
            <p:nvPr/>
          </p:nvSpPr>
          <p:spPr bwMode="auto">
            <a:xfrm>
              <a:off x="150206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0" name="Rectangle 679"/>
            <p:cNvSpPr/>
            <p:nvPr/>
          </p:nvSpPr>
          <p:spPr bwMode="auto">
            <a:xfrm>
              <a:off x="168124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1" name="Rectangle 680"/>
            <p:cNvSpPr/>
            <p:nvPr/>
          </p:nvSpPr>
          <p:spPr bwMode="auto">
            <a:xfrm>
              <a:off x="186041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2" name="Rectangle 681"/>
            <p:cNvSpPr/>
            <p:nvPr/>
          </p:nvSpPr>
          <p:spPr bwMode="auto">
            <a:xfrm>
              <a:off x="203958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96" name="Group 595"/>
          <p:cNvGrpSpPr/>
          <p:nvPr/>
        </p:nvGrpSpPr>
        <p:grpSpPr>
          <a:xfrm>
            <a:off x="9740621" y="3177552"/>
            <a:ext cx="1735363" cy="157339"/>
            <a:chOff x="427037" y="1439862"/>
            <a:chExt cx="1764948" cy="152400"/>
          </a:xfrm>
          <a:solidFill>
            <a:srgbClr val="BAD80A"/>
          </a:solidFill>
        </p:grpSpPr>
        <p:sp>
          <p:nvSpPr>
            <p:cNvPr id="663" name="Rectangle 662"/>
            <p:cNvSpPr/>
            <p:nvPr/>
          </p:nvSpPr>
          <p:spPr bwMode="auto">
            <a:xfrm>
              <a:off x="427037" y="1439862"/>
              <a:ext cx="152400" cy="152400"/>
            </a:xfrm>
            <a:prstGeom prst="rect">
              <a:avLst/>
            </a:prstGeom>
            <a:solidFill>
              <a:srgbClr val="FFF10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4" name="Rectangle 663"/>
            <p:cNvSpPr/>
            <p:nvPr/>
          </p:nvSpPr>
          <p:spPr bwMode="auto">
            <a:xfrm>
              <a:off x="606209" y="1439862"/>
              <a:ext cx="152400" cy="152400"/>
            </a:xfrm>
            <a:prstGeom prst="rect">
              <a:avLst/>
            </a:prstGeom>
            <a:solidFill>
              <a:srgbClr val="FFF100"/>
            </a:solid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5" name="Rectangle 664"/>
            <p:cNvSpPr/>
            <p:nvPr/>
          </p:nvSpPr>
          <p:spPr bwMode="auto">
            <a:xfrm>
              <a:off x="78538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6" name="Rectangle 665"/>
            <p:cNvSpPr/>
            <p:nvPr/>
          </p:nvSpPr>
          <p:spPr bwMode="auto">
            <a:xfrm>
              <a:off x="96455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7" name="Rectangle 666"/>
            <p:cNvSpPr/>
            <p:nvPr/>
          </p:nvSpPr>
          <p:spPr bwMode="auto">
            <a:xfrm>
              <a:off x="114372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8" name="Rectangle 667"/>
            <p:cNvSpPr/>
            <p:nvPr/>
          </p:nvSpPr>
          <p:spPr bwMode="auto">
            <a:xfrm>
              <a:off x="132289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9" name="Rectangle 668"/>
            <p:cNvSpPr/>
            <p:nvPr/>
          </p:nvSpPr>
          <p:spPr bwMode="auto">
            <a:xfrm>
              <a:off x="150206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0" name="Rectangle 669"/>
            <p:cNvSpPr/>
            <p:nvPr/>
          </p:nvSpPr>
          <p:spPr bwMode="auto">
            <a:xfrm>
              <a:off x="168124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1" name="Rectangle 670"/>
            <p:cNvSpPr/>
            <p:nvPr/>
          </p:nvSpPr>
          <p:spPr bwMode="auto">
            <a:xfrm>
              <a:off x="186041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2" name="Rectangle 671"/>
            <p:cNvSpPr/>
            <p:nvPr/>
          </p:nvSpPr>
          <p:spPr bwMode="auto">
            <a:xfrm>
              <a:off x="203958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97" name="Group 596"/>
          <p:cNvGrpSpPr/>
          <p:nvPr/>
        </p:nvGrpSpPr>
        <p:grpSpPr>
          <a:xfrm>
            <a:off x="9740629" y="3350084"/>
            <a:ext cx="1735363" cy="157339"/>
            <a:chOff x="427037" y="1439862"/>
            <a:chExt cx="1764948" cy="152400"/>
          </a:xfrm>
          <a:solidFill>
            <a:srgbClr val="BAD80A"/>
          </a:solidFill>
        </p:grpSpPr>
        <p:sp>
          <p:nvSpPr>
            <p:cNvPr id="653" name="Rectangle 652"/>
            <p:cNvSpPr/>
            <p:nvPr/>
          </p:nvSpPr>
          <p:spPr bwMode="auto">
            <a:xfrm>
              <a:off x="42703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4" name="Rectangle 653"/>
            <p:cNvSpPr/>
            <p:nvPr/>
          </p:nvSpPr>
          <p:spPr bwMode="auto">
            <a:xfrm>
              <a:off x="60620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5" name="Rectangle 654"/>
            <p:cNvSpPr/>
            <p:nvPr/>
          </p:nvSpPr>
          <p:spPr bwMode="auto">
            <a:xfrm>
              <a:off x="78538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6" name="Rectangle 655"/>
            <p:cNvSpPr/>
            <p:nvPr/>
          </p:nvSpPr>
          <p:spPr bwMode="auto">
            <a:xfrm>
              <a:off x="96455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7" name="Rectangle 656"/>
            <p:cNvSpPr/>
            <p:nvPr/>
          </p:nvSpPr>
          <p:spPr bwMode="auto">
            <a:xfrm>
              <a:off x="114372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8" name="Rectangle 657"/>
            <p:cNvSpPr/>
            <p:nvPr/>
          </p:nvSpPr>
          <p:spPr bwMode="auto">
            <a:xfrm>
              <a:off x="132289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9" name="Rectangle 658"/>
            <p:cNvSpPr/>
            <p:nvPr/>
          </p:nvSpPr>
          <p:spPr bwMode="auto">
            <a:xfrm>
              <a:off x="150206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Rectangle 659"/>
            <p:cNvSpPr/>
            <p:nvPr/>
          </p:nvSpPr>
          <p:spPr bwMode="auto">
            <a:xfrm>
              <a:off x="168124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1" name="Rectangle 660"/>
            <p:cNvSpPr/>
            <p:nvPr/>
          </p:nvSpPr>
          <p:spPr bwMode="auto">
            <a:xfrm>
              <a:off x="186041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2" name="Rectangle 661"/>
            <p:cNvSpPr/>
            <p:nvPr/>
          </p:nvSpPr>
          <p:spPr bwMode="auto">
            <a:xfrm>
              <a:off x="203958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98" name="Group 597"/>
          <p:cNvGrpSpPr/>
          <p:nvPr/>
        </p:nvGrpSpPr>
        <p:grpSpPr>
          <a:xfrm>
            <a:off x="9740638" y="3522615"/>
            <a:ext cx="1735363" cy="157339"/>
            <a:chOff x="427037" y="1439862"/>
            <a:chExt cx="1764948" cy="152400"/>
          </a:xfrm>
          <a:solidFill>
            <a:srgbClr val="BAD80A"/>
          </a:solidFill>
        </p:grpSpPr>
        <p:sp>
          <p:nvSpPr>
            <p:cNvPr id="643" name="Rectangle 642"/>
            <p:cNvSpPr/>
            <p:nvPr/>
          </p:nvSpPr>
          <p:spPr bwMode="auto">
            <a:xfrm>
              <a:off x="42703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4" name="Rectangle 643"/>
            <p:cNvSpPr/>
            <p:nvPr/>
          </p:nvSpPr>
          <p:spPr bwMode="auto">
            <a:xfrm>
              <a:off x="60620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78538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96455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7" name="Rectangle 646"/>
            <p:cNvSpPr/>
            <p:nvPr/>
          </p:nvSpPr>
          <p:spPr bwMode="auto">
            <a:xfrm>
              <a:off x="114372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8" name="Rectangle 647"/>
            <p:cNvSpPr/>
            <p:nvPr/>
          </p:nvSpPr>
          <p:spPr bwMode="auto">
            <a:xfrm>
              <a:off x="132289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9" name="Rectangle 648"/>
            <p:cNvSpPr/>
            <p:nvPr/>
          </p:nvSpPr>
          <p:spPr bwMode="auto">
            <a:xfrm>
              <a:off x="150206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0" name="Rectangle 649"/>
            <p:cNvSpPr/>
            <p:nvPr/>
          </p:nvSpPr>
          <p:spPr bwMode="auto">
            <a:xfrm>
              <a:off x="168124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1" name="Rectangle 650"/>
            <p:cNvSpPr/>
            <p:nvPr/>
          </p:nvSpPr>
          <p:spPr bwMode="auto">
            <a:xfrm>
              <a:off x="186041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2" name="Rectangle 651"/>
            <p:cNvSpPr/>
            <p:nvPr/>
          </p:nvSpPr>
          <p:spPr bwMode="auto">
            <a:xfrm>
              <a:off x="203958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99" name="Group 598"/>
          <p:cNvGrpSpPr/>
          <p:nvPr/>
        </p:nvGrpSpPr>
        <p:grpSpPr>
          <a:xfrm>
            <a:off x="9740647" y="3695147"/>
            <a:ext cx="1735363" cy="157339"/>
            <a:chOff x="427037" y="1439862"/>
            <a:chExt cx="1764948" cy="152400"/>
          </a:xfrm>
          <a:solidFill>
            <a:srgbClr val="BAD80A"/>
          </a:solidFill>
        </p:grpSpPr>
        <p:sp>
          <p:nvSpPr>
            <p:cNvPr id="633" name="Rectangle 632"/>
            <p:cNvSpPr/>
            <p:nvPr/>
          </p:nvSpPr>
          <p:spPr bwMode="auto">
            <a:xfrm>
              <a:off x="42703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4" name="Rectangle 633"/>
            <p:cNvSpPr/>
            <p:nvPr/>
          </p:nvSpPr>
          <p:spPr bwMode="auto">
            <a:xfrm>
              <a:off x="60620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5" name="Rectangle 634"/>
            <p:cNvSpPr/>
            <p:nvPr/>
          </p:nvSpPr>
          <p:spPr bwMode="auto">
            <a:xfrm>
              <a:off x="78538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6" name="Rectangle 635"/>
            <p:cNvSpPr/>
            <p:nvPr/>
          </p:nvSpPr>
          <p:spPr bwMode="auto">
            <a:xfrm>
              <a:off x="96455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7" name="Rectangle 636"/>
            <p:cNvSpPr/>
            <p:nvPr/>
          </p:nvSpPr>
          <p:spPr bwMode="auto">
            <a:xfrm>
              <a:off x="114372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132289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9" name="Rectangle 638"/>
            <p:cNvSpPr/>
            <p:nvPr/>
          </p:nvSpPr>
          <p:spPr bwMode="auto">
            <a:xfrm>
              <a:off x="150206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0" name="Rectangle 639"/>
            <p:cNvSpPr/>
            <p:nvPr/>
          </p:nvSpPr>
          <p:spPr bwMode="auto">
            <a:xfrm>
              <a:off x="168124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1" name="Rectangle 640"/>
            <p:cNvSpPr/>
            <p:nvPr/>
          </p:nvSpPr>
          <p:spPr bwMode="auto">
            <a:xfrm>
              <a:off x="186041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Rectangle 641"/>
            <p:cNvSpPr/>
            <p:nvPr/>
          </p:nvSpPr>
          <p:spPr bwMode="auto">
            <a:xfrm>
              <a:off x="203958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00" name="Group 599"/>
          <p:cNvGrpSpPr/>
          <p:nvPr/>
        </p:nvGrpSpPr>
        <p:grpSpPr>
          <a:xfrm>
            <a:off x="9740656" y="3867678"/>
            <a:ext cx="1735363" cy="157339"/>
            <a:chOff x="427037" y="1439862"/>
            <a:chExt cx="1764948" cy="152400"/>
          </a:xfrm>
          <a:solidFill>
            <a:srgbClr val="BAD80A"/>
          </a:solidFill>
        </p:grpSpPr>
        <p:sp>
          <p:nvSpPr>
            <p:cNvPr id="623" name="Rectangle 622"/>
            <p:cNvSpPr/>
            <p:nvPr/>
          </p:nvSpPr>
          <p:spPr bwMode="auto">
            <a:xfrm>
              <a:off x="42703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4" name="Rectangle 623"/>
            <p:cNvSpPr/>
            <p:nvPr/>
          </p:nvSpPr>
          <p:spPr bwMode="auto">
            <a:xfrm>
              <a:off x="60620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5" name="Rectangle 624"/>
            <p:cNvSpPr/>
            <p:nvPr/>
          </p:nvSpPr>
          <p:spPr bwMode="auto">
            <a:xfrm>
              <a:off x="78538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6" name="Rectangle 625"/>
            <p:cNvSpPr/>
            <p:nvPr/>
          </p:nvSpPr>
          <p:spPr bwMode="auto">
            <a:xfrm>
              <a:off x="96455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7" name="Rectangle 626"/>
            <p:cNvSpPr/>
            <p:nvPr/>
          </p:nvSpPr>
          <p:spPr bwMode="auto">
            <a:xfrm>
              <a:off x="114372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8" name="Rectangle 627"/>
            <p:cNvSpPr/>
            <p:nvPr/>
          </p:nvSpPr>
          <p:spPr bwMode="auto">
            <a:xfrm>
              <a:off x="132289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9" name="Rectangle 628"/>
            <p:cNvSpPr/>
            <p:nvPr/>
          </p:nvSpPr>
          <p:spPr bwMode="auto">
            <a:xfrm>
              <a:off x="150206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0" name="Rectangle 629"/>
            <p:cNvSpPr/>
            <p:nvPr/>
          </p:nvSpPr>
          <p:spPr bwMode="auto">
            <a:xfrm>
              <a:off x="168124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1" name="Rectangle 630"/>
            <p:cNvSpPr/>
            <p:nvPr/>
          </p:nvSpPr>
          <p:spPr bwMode="auto">
            <a:xfrm>
              <a:off x="186041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2" name="Rectangle 631"/>
            <p:cNvSpPr/>
            <p:nvPr/>
          </p:nvSpPr>
          <p:spPr bwMode="auto">
            <a:xfrm>
              <a:off x="203958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01" name="Group 600"/>
          <p:cNvGrpSpPr/>
          <p:nvPr/>
        </p:nvGrpSpPr>
        <p:grpSpPr>
          <a:xfrm>
            <a:off x="9740665" y="4040210"/>
            <a:ext cx="1735363" cy="157339"/>
            <a:chOff x="427037" y="1439862"/>
            <a:chExt cx="1764948" cy="152400"/>
          </a:xfrm>
          <a:solidFill>
            <a:srgbClr val="BAD80A"/>
          </a:solidFill>
        </p:grpSpPr>
        <p:sp>
          <p:nvSpPr>
            <p:cNvPr id="613" name="Rectangle 612"/>
            <p:cNvSpPr/>
            <p:nvPr/>
          </p:nvSpPr>
          <p:spPr bwMode="auto">
            <a:xfrm>
              <a:off x="42703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4" name="Rectangle 613"/>
            <p:cNvSpPr/>
            <p:nvPr/>
          </p:nvSpPr>
          <p:spPr bwMode="auto">
            <a:xfrm>
              <a:off x="60620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5" name="Rectangle 614"/>
            <p:cNvSpPr/>
            <p:nvPr/>
          </p:nvSpPr>
          <p:spPr bwMode="auto">
            <a:xfrm>
              <a:off x="78538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6" name="Rectangle 615"/>
            <p:cNvSpPr/>
            <p:nvPr/>
          </p:nvSpPr>
          <p:spPr bwMode="auto">
            <a:xfrm>
              <a:off x="96455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7" name="Rectangle 616"/>
            <p:cNvSpPr/>
            <p:nvPr/>
          </p:nvSpPr>
          <p:spPr bwMode="auto">
            <a:xfrm>
              <a:off x="114372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8" name="Rectangle 617"/>
            <p:cNvSpPr/>
            <p:nvPr/>
          </p:nvSpPr>
          <p:spPr bwMode="auto">
            <a:xfrm>
              <a:off x="132289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9" name="Rectangle 618"/>
            <p:cNvSpPr/>
            <p:nvPr/>
          </p:nvSpPr>
          <p:spPr bwMode="auto">
            <a:xfrm>
              <a:off x="150206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0" name="Rectangle 619"/>
            <p:cNvSpPr/>
            <p:nvPr/>
          </p:nvSpPr>
          <p:spPr bwMode="auto">
            <a:xfrm>
              <a:off x="168124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1" name="Rectangle 620"/>
            <p:cNvSpPr/>
            <p:nvPr/>
          </p:nvSpPr>
          <p:spPr bwMode="auto">
            <a:xfrm>
              <a:off x="186041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2" name="Rectangle 621"/>
            <p:cNvSpPr/>
            <p:nvPr/>
          </p:nvSpPr>
          <p:spPr bwMode="auto">
            <a:xfrm>
              <a:off x="203958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02" name="Group 601"/>
          <p:cNvGrpSpPr/>
          <p:nvPr/>
        </p:nvGrpSpPr>
        <p:grpSpPr>
          <a:xfrm>
            <a:off x="9740674" y="4212741"/>
            <a:ext cx="1735363" cy="157339"/>
            <a:chOff x="427037" y="1439862"/>
            <a:chExt cx="1764948" cy="152400"/>
          </a:xfrm>
          <a:solidFill>
            <a:srgbClr val="BAD80A"/>
          </a:solidFill>
        </p:grpSpPr>
        <p:sp>
          <p:nvSpPr>
            <p:cNvPr id="603" name="Rectangle 602"/>
            <p:cNvSpPr/>
            <p:nvPr/>
          </p:nvSpPr>
          <p:spPr bwMode="auto">
            <a:xfrm>
              <a:off x="42703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60620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78538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6" name="Rectangle 605"/>
            <p:cNvSpPr/>
            <p:nvPr/>
          </p:nvSpPr>
          <p:spPr bwMode="auto">
            <a:xfrm>
              <a:off x="96455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bwMode="auto">
            <a:xfrm>
              <a:off x="114372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8" name="Rectangle 607"/>
            <p:cNvSpPr/>
            <p:nvPr/>
          </p:nvSpPr>
          <p:spPr bwMode="auto">
            <a:xfrm>
              <a:off x="1322897"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9" name="Rectangle 608"/>
            <p:cNvSpPr/>
            <p:nvPr/>
          </p:nvSpPr>
          <p:spPr bwMode="auto">
            <a:xfrm>
              <a:off x="1502069"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0" name="Rectangle 609"/>
            <p:cNvSpPr/>
            <p:nvPr/>
          </p:nvSpPr>
          <p:spPr bwMode="auto">
            <a:xfrm>
              <a:off x="1681241"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1" name="Rectangle 610"/>
            <p:cNvSpPr/>
            <p:nvPr/>
          </p:nvSpPr>
          <p:spPr bwMode="auto">
            <a:xfrm>
              <a:off x="1860413"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2" name="Rectangle 611"/>
            <p:cNvSpPr/>
            <p:nvPr/>
          </p:nvSpPr>
          <p:spPr bwMode="auto">
            <a:xfrm>
              <a:off x="2039585" y="1439862"/>
              <a:ext cx="152400" cy="152400"/>
            </a:xfrm>
            <a:prstGeom prst="rect">
              <a:avLst/>
            </a:prstGeom>
            <a:grpFill/>
            <a:ln>
              <a:noFill/>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03" name="Rectangle 702"/>
          <p:cNvSpPr/>
          <p:nvPr/>
        </p:nvSpPr>
        <p:spPr>
          <a:xfrm>
            <a:off x="10346945" y="2161456"/>
            <a:ext cx="1129092" cy="341632"/>
          </a:xfrm>
          <a:prstGeom prst="rect">
            <a:avLst/>
          </a:prstGeom>
        </p:spPr>
        <p:txBody>
          <a:bodyPr wrap="none">
            <a:sp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Receivers</a:t>
            </a:r>
            <a:endParaRPr lang="en-US" dirty="0">
              <a:gradFill>
                <a:gsLst>
                  <a:gs pos="0">
                    <a:srgbClr val="FFFFFF"/>
                  </a:gs>
                  <a:gs pos="100000">
                    <a:srgbClr val="FFFFFF"/>
                  </a:gs>
                </a:gsLst>
                <a:lin ang="5400000" scaled="0"/>
              </a:gradFill>
              <a:ea typeface="Segoe UI" pitchFamily="34" charset="0"/>
              <a:cs typeface="Segoe UI" pitchFamily="34" charset="0"/>
            </a:endParaRPr>
          </a:p>
        </p:txBody>
      </p:sp>
      <p:cxnSp>
        <p:nvCxnSpPr>
          <p:cNvPr id="705" name="Straight Arrow Connector 704"/>
          <p:cNvCxnSpPr>
            <a:stCxn id="693" idx="3"/>
            <a:endCxn id="416" idx="1"/>
          </p:cNvCxnSpPr>
          <p:nvPr/>
        </p:nvCxnSpPr>
        <p:spPr>
          <a:xfrm flipH="1" flipV="1">
            <a:off x="4866373" y="2044780"/>
            <a:ext cx="5024066" cy="693848"/>
          </a:xfrm>
          <a:prstGeom prst="bentConnector5">
            <a:avLst>
              <a:gd name="adj1" fmla="val 17832"/>
              <a:gd name="adj2" fmla="val -68806"/>
              <a:gd name="adj3" fmla="val 64952"/>
            </a:avLst>
          </a:prstGeom>
          <a:ln w="28575">
            <a:headEnd type="diamond" w="med" len="med"/>
            <a:tailEnd type="triangle" w="med" len="med"/>
          </a:ln>
        </p:spPr>
        <p:style>
          <a:lnRef idx="2">
            <a:schemeClr val="accent4"/>
          </a:lnRef>
          <a:fillRef idx="0">
            <a:schemeClr val="accent4"/>
          </a:fillRef>
          <a:effectRef idx="1">
            <a:schemeClr val="accent4"/>
          </a:effectRef>
          <a:fontRef idx="minor">
            <a:schemeClr val="tx1"/>
          </a:fontRef>
        </p:style>
      </p:cxnSp>
      <p:grpSp>
        <p:nvGrpSpPr>
          <p:cNvPr id="726" name="Group 725"/>
          <p:cNvGrpSpPr/>
          <p:nvPr/>
        </p:nvGrpSpPr>
        <p:grpSpPr>
          <a:xfrm>
            <a:off x="7780048" y="4956344"/>
            <a:ext cx="3675785" cy="1843028"/>
            <a:chOff x="7190652" y="4945062"/>
            <a:chExt cx="3675785" cy="1843028"/>
          </a:xfrm>
        </p:grpSpPr>
        <p:sp>
          <p:nvSpPr>
            <p:cNvPr id="711" name="Right Arrow 710"/>
            <p:cNvSpPr/>
            <p:nvPr/>
          </p:nvSpPr>
          <p:spPr bwMode="auto">
            <a:xfrm>
              <a:off x="7190652" y="4945062"/>
              <a:ext cx="3675785" cy="1843028"/>
            </a:xfrm>
            <a:prstGeom prst="rightArrow">
              <a:avLst>
                <a:gd name="adj1" fmla="val 75275"/>
                <a:gd name="adj2" fmla="val 50000"/>
              </a:avLst>
            </a:prstGeom>
            <a:noFill/>
            <a:ln>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12" name="TextBox 711"/>
            <p:cNvSpPr txBox="1"/>
            <p:nvPr/>
          </p:nvSpPr>
          <p:spPr>
            <a:xfrm>
              <a:off x="7228842" y="5173662"/>
              <a:ext cx="2724144" cy="1412694"/>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rgbClr val="FFFFFF"/>
                      </a:gs>
                      <a:gs pos="30000">
                        <a:srgbClr val="FFFFFF"/>
                      </a:gs>
                    </a:gsLst>
                    <a:lin ang="5400000" scaled="0"/>
                  </a:gradFill>
                </a:rPr>
                <a:t>AMQP 1.0</a:t>
              </a:r>
            </a:p>
            <a:p>
              <a:pPr>
                <a:lnSpc>
                  <a:spcPct val="90000"/>
                </a:lnSpc>
                <a:spcAft>
                  <a:spcPts val="600"/>
                </a:spcAft>
              </a:pPr>
              <a:r>
                <a:rPr lang="en-US" sz="1600" dirty="0" smtClean="0">
                  <a:gradFill>
                    <a:gsLst>
                      <a:gs pos="2917">
                        <a:srgbClr val="FFFFFF"/>
                      </a:gs>
                      <a:gs pos="30000">
                        <a:srgbClr val="FFFFFF"/>
                      </a:gs>
                    </a:gsLst>
                    <a:lin ang="5400000" scaled="0"/>
                  </a:gradFill>
                </a:rPr>
                <a:t>Credit-based flow control</a:t>
              </a:r>
            </a:p>
            <a:p>
              <a:pPr>
                <a:lnSpc>
                  <a:spcPct val="90000"/>
                </a:lnSpc>
                <a:spcAft>
                  <a:spcPts val="600"/>
                </a:spcAft>
              </a:pPr>
              <a:r>
                <a:rPr lang="en-US" sz="1600" dirty="0" smtClean="0">
                  <a:gradFill>
                    <a:gsLst>
                      <a:gs pos="2917">
                        <a:srgbClr val="FFFFFF"/>
                      </a:gs>
                      <a:gs pos="30000">
                        <a:srgbClr val="FFFFFF"/>
                      </a:gs>
                    </a:gsLst>
                    <a:lin ang="5400000" scaled="0"/>
                  </a:gradFill>
                </a:rPr>
                <a:t>Client-side cursors</a:t>
              </a:r>
            </a:p>
            <a:p>
              <a:pPr>
                <a:lnSpc>
                  <a:spcPct val="90000"/>
                </a:lnSpc>
                <a:spcAft>
                  <a:spcPts val="600"/>
                </a:spcAft>
              </a:pPr>
              <a:r>
                <a:rPr lang="en-US" sz="1600" dirty="0" smtClean="0">
                  <a:gradFill>
                    <a:gsLst>
                      <a:gs pos="2917">
                        <a:srgbClr val="FFFFFF"/>
                      </a:gs>
                      <a:gs pos="30000">
                        <a:srgbClr val="FFFFFF"/>
                      </a:gs>
                    </a:gsLst>
                    <a:lin ang="5400000" scaled="0"/>
                  </a:gradFill>
                </a:rPr>
                <a:t>Offset by Id or Timestamp</a:t>
              </a:r>
            </a:p>
          </p:txBody>
        </p:sp>
      </p:grpSp>
      <p:grpSp>
        <p:nvGrpSpPr>
          <p:cNvPr id="714" name="Group 713"/>
          <p:cNvGrpSpPr/>
          <p:nvPr/>
        </p:nvGrpSpPr>
        <p:grpSpPr>
          <a:xfrm>
            <a:off x="8961699" y="1089721"/>
            <a:ext cx="2895338" cy="3519799"/>
            <a:chOff x="8199699" y="1089721"/>
            <a:chExt cx="2895338" cy="3519799"/>
          </a:xfrm>
        </p:grpSpPr>
        <p:sp>
          <p:nvSpPr>
            <p:cNvPr id="709" name="Rectangle 708"/>
            <p:cNvSpPr/>
            <p:nvPr/>
          </p:nvSpPr>
          <p:spPr bwMode="auto">
            <a:xfrm>
              <a:off x="8199699" y="1089721"/>
              <a:ext cx="2895338" cy="813641"/>
            </a:xfrm>
            <a:prstGeom prst="rect">
              <a:avLst/>
            </a:prstGeom>
            <a:solidFill>
              <a:srgbClr val="F472D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Event Processor Host</a:t>
              </a:r>
            </a:p>
          </p:txBody>
        </p:sp>
        <p:sp>
          <p:nvSpPr>
            <p:cNvPr id="713" name="Rectangle 712"/>
            <p:cNvSpPr/>
            <p:nvPr/>
          </p:nvSpPr>
          <p:spPr bwMode="auto">
            <a:xfrm>
              <a:off x="10968087" y="1884168"/>
              <a:ext cx="126950" cy="2725352"/>
            </a:xfrm>
            <a:prstGeom prst="rect">
              <a:avLst/>
            </a:prstGeom>
            <a:solidFill>
              <a:srgbClr val="F472D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710" name="Rectangle 709"/>
          <p:cNvSpPr/>
          <p:nvPr/>
        </p:nvSpPr>
        <p:spPr bwMode="auto">
          <a:xfrm>
            <a:off x="9435721" y="982662"/>
            <a:ext cx="2116516" cy="417526"/>
          </a:xfrm>
          <a:prstGeom prst="rect">
            <a:avLst/>
          </a:prstGeom>
          <a:solidFill>
            <a:srgbClr val="984B9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dirty="0" err="1" smtClean="0">
                <a:gradFill>
                  <a:gsLst>
                    <a:gs pos="0">
                      <a:srgbClr val="FFFFFF"/>
                    </a:gs>
                    <a:gs pos="100000">
                      <a:srgbClr val="FFFFFF"/>
                    </a:gs>
                  </a:gsLst>
                  <a:lin ang="5400000" scaled="0"/>
                </a:gradFill>
                <a:ea typeface="Segoe UI" pitchFamily="34" charset="0"/>
                <a:cs typeface="Segoe UI" pitchFamily="34" charset="0"/>
              </a:rPr>
              <a:t>IEventProcessor</a:t>
            </a: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722" name="Straight Arrow Connector 704"/>
          <p:cNvCxnSpPr/>
          <p:nvPr/>
        </p:nvCxnSpPr>
        <p:spPr>
          <a:xfrm flipH="1" flipV="1">
            <a:off x="4851771" y="2206171"/>
            <a:ext cx="5024066" cy="693848"/>
          </a:xfrm>
          <a:prstGeom prst="bentConnector5">
            <a:avLst>
              <a:gd name="adj1" fmla="val 15618"/>
              <a:gd name="adj2" fmla="val -68806"/>
              <a:gd name="adj3" fmla="val 66428"/>
            </a:avLst>
          </a:prstGeom>
          <a:ln w="28575">
            <a:headEnd type="diamond" w="med" len="med"/>
            <a:tailEnd type="triangle" w="med" len="med"/>
          </a:ln>
        </p:spPr>
        <p:style>
          <a:lnRef idx="2">
            <a:schemeClr val="accent4"/>
          </a:lnRef>
          <a:fillRef idx="0">
            <a:schemeClr val="accent4"/>
          </a:fillRef>
          <a:effectRef idx="1">
            <a:schemeClr val="accent4"/>
          </a:effectRef>
          <a:fontRef idx="minor">
            <a:schemeClr val="tx1"/>
          </a:fontRef>
        </p:style>
      </p:cxnSp>
      <p:sp>
        <p:nvSpPr>
          <p:cNvPr id="727" name="Rectangle 726"/>
          <p:cNvSpPr/>
          <p:nvPr/>
        </p:nvSpPr>
        <p:spPr bwMode="auto">
          <a:xfrm>
            <a:off x="6751899" y="4752002"/>
            <a:ext cx="1523738" cy="155989"/>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94006931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912938" y="3963159"/>
            <a:ext cx="8305800" cy="19921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Connection + Session</a:t>
            </a:r>
          </a:p>
        </p:txBody>
      </p:sp>
      <p:sp>
        <p:nvSpPr>
          <p:cNvPr id="20" name="Text Placeholder 19"/>
          <p:cNvSpPr>
            <a:spLocks noGrp="1"/>
          </p:cNvSpPr>
          <p:nvPr>
            <p:ph type="body" sz="quarter" idx="10"/>
          </p:nvPr>
        </p:nvSpPr>
        <p:spPr>
          <a:xfrm>
            <a:off x="274638" y="1212850"/>
            <a:ext cx="11887200" cy="2696123"/>
          </a:xfrm>
        </p:spPr>
        <p:txBody>
          <a:bodyPr/>
          <a:lstStyle/>
          <a:p>
            <a:r>
              <a:rPr lang="en-US" sz="3200" dirty="0" smtClean="0"/>
              <a:t>Advanced Message Queueing Protocol v1.0, ISO/IEC 19464:2014</a:t>
            </a:r>
          </a:p>
          <a:p>
            <a:r>
              <a:rPr lang="en-US" sz="3200" dirty="0" smtClean="0"/>
              <a:t>Bi-Directional, Reliable, Multiplexed Message Transfer</a:t>
            </a:r>
          </a:p>
          <a:p>
            <a:r>
              <a:rPr lang="en-US" sz="3200" dirty="0" smtClean="0"/>
              <a:t>Common Type System: structure like JSON, richer value types for scientific and business apps, compact binary encoding</a:t>
            </a:r>
          </a:p>
          <a:p>
            <a:r>
              <a:rPr lang="en-US" sz="3200" dirty="0" smtClean="0"/>
              <a:t>Credit-based flow control model, delivery settlement</a:t>
            </a:r>
            <a:endParaRPr lang="en-US" sz="3200" dirty="0"/>
          </a:p>
        </p:txBody>
      </p:sp>
      <p:sp>
        <p:nvSpPr>
          <p:cNvPr id="3" name="Title 2"/>
          <p:cNvSpPr>
            <a:spLocks noGrp="1"/>
          </p:cNvSpPr>
          <p:nvPr>
            <p:ph type="title"/>
          </p:nvPr>
        </p:nvSpPr>
        <p:spPr/>
        <p:txBody>
          <a:bodyPr/>
          <a:lstStyle/>
          <a:p>
            <a:r>
              <a:rPr lang="en-US" smtClean="0"/>
              <a:t>Quick Excursion: What is AMQP 1.0?</a:t>
            </a:r>
            <a:endParaRPr lang="en-US" dirty="0"/>
          </a:p>
        </p:txBody>
      </p:sp>
      <p:sp>
        <p:nvSpPr>
          <p:cNvPr id="5" name="Rectangle 4"/>
          <p:cNvSpPr/>
          <p:nvPr/>
        </p:nvSpPr>
        <p:spPr bwMode="auto">
          <a:xfrm>
            <a:off x="1227138" y="3963159"/>
            <a:ext cx="533400" cy="1992126"/>
          </a:xfrm>
          <a:prstGeom prst="rect">
            <a:avLst/>
          </a:prstGeom>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a:t>
            </a:r>
          </a:p>
        </p:txBody>
      </p:sp>
      <p:sp>
        <p:nvSpPr>
          <p:cNvPr id="6" name="Rectangle 5"/>
          <p:cNvSpPr/>
          <p:nvPr/>
        </p:nvSpPr>
        <p:spPr bwMode="auto">
          <a:xfrm>
            <a:off x="10371138" y="3963159"/>
            <a:ext cx="533400" cy="1969772"/>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B</a:t>
            </a:r>
          </a:p>
        </p:txBody>
      </p:sp>
      <p:sp>
        <p:nvSpPr>
          <p:cNvPr id="7" name="Left Arrow 6"/>
          <p:cNvSpPr/>
          <p:nvPr/>
        </p:nvSpPr>
        <p:spPr bwMode="auto">
          <a:xfrm>
            <a:off x="2223314" y="4306889"/>
            <a:ext cx="7315200" cy="790573"/>
          </a:xfrm>
          <a:prstGeom prst="leftArrow">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Link</a:t>
            </a:r>
          </a:p>
        </p:txBody>
      </p:sp>
      <p:sp>
        <p:nvSpPr>
          <p:cNvPr id="8" name="Right Arrow 7"/>
          <p:cNvSpPr/>
          <p:nvPr/>
        </p:nvSpPr>
        <p:spPr bwMode="auto">
          <a:xfrm>
            <a:off x="2223314" y="4887304"/>
            <a:ext cx="7315200" cy="790573"/>
          </a:xfrm>
          <a:prstGeom prst="rightArrow">
            <a:avLst/>
          </a:prstGeom>
          <a:ln>
            <a:headEnd type="none" w="med" len="med"/>
            <a:tailEnd type="none" w="med" len="med"/>
          </a:ln>
        </p:spPr>
        <p:style>
          <a:lnRef idx="3">
            <a:schemeClr val="lt1"/>
          </a:lnRef>
          <a:fillRef idx="1">
            <a:schemeClr val="accent4"/>
          </a:fillRef>
          <a:effectRef idx="1">
            <a:schemeClr val="accent4"/>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Oval 9"/>
          <p:cNvSpPr/>
          <p:nvPr/>
        </p:nvSpPr>
        <p:spPr bwMode="auto">
          <a:xfrm>
            <a:off x="2255703" y="5240414"/>
            <a:ext cx="1219200" cy="1219200"/>
          </a:xfrm>
          <a:prstGeom prst="ellipse">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Link Credit</a:t>
            </a:r>
          </a:p>
        </p:txBody>
      </p:sp>
      <p:cxnSp>
        <p:nvCxnSpPr>
          <p:cNvPr id="12" name="Elbow Connector 11"/>
          <p:cNvCxnSpPr>
            <a:stCxn id="6" idx="2"/>
            <a:endCxn id="10" idx="4"/>
          </p:cNvCxnSpPr>
          <p:nvPr/>
        </p:nvCxnSpPr>
        <p:spPr>
          <a:xfrm rot="5400000">
            <a:off x="6488230" y="2310005"/>
            <a:ext cx="526683" cy="7772535"/>
          </a:xfrm>
          <a:prstGeom prst="bentConnector3">
            <a:avLst>
              <a:gd name="adj1" fmla="val 143404"/>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8085138" y="5334744"/>
            <a:ext cx="912800" cy="725565"/>
          </a:xfrm>
          <a:prstGeom prst="rect">
            <a:avLst/>
          </a:prstGeom>
          <a:solidFill>
            <a:schemeClr val="accent6">
              <a:lumMod val="75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14" name="TextBox 13"/>
          <p:cNvSpPr txBox="1"/>
          <p:nvPr/>
        </p:nvSpPr>
        <p:spPr>
          <a:xfrm>
            <a:off x="1912938" y="6298398"/>
            <a:ext cx="74603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+5</a:t>
            </a:r>
          </a:p>
        </p:txBody>
      </p:sp>
      <p:sp>
        <p:nvSpPr>
          <p:cNvPr id="15" name="Rectangle 14"/>
          <p:cNvSpPr/>
          <p:nvPr/>
        </p:nvSpPr>
        <p:spPr bwMode="auto">
          <a:xfrm>
            <a:off x="7088162" y="5334744"/>
            <a:ext cx="912800" cy="725565"/>
          </a:xfrm>
          <a:prstGeom prst="rect">
            <a:avLst/>
          </a:prstGeom>
          <a:solidFill>
            <a:schemeClr val="accent6">
              <a:lumMod val="75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16" name="Rectangle 15"/>
          <p:cNvSpPr/>
          <p:nvPr/>
        </p:nvSpPr>
        <p:spPr bwMode="auto">
          <a:xfrm>
            <a:off x="6091186" y="5334744"/>
            <a:ext cx="912800" cy="725565"/>
          </a:xfrm>
          <a:prstGeom prst="rect">
            <a:avLst/>
          </a:prstGeom>
          <a:solidFill>
            <a:schemeClr val="accent6">
              <a:lumMod val="75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17" name="Rectangle 16"/>
          <p:cNvSpPr/>
          <p:nvPr/>
        </p:nvSpPr>
        <p:spPr bwMode="auto">
          <a:xfrm>
            <a:off x="5094210" y="5334744"/>
            <a:ext cx="912800" cy="725565"/>
          </a:xfrm>
          <a:prstGeom prst="rect">
            <a:avLst/>
          </a:prstGeom>
          <a:solidFill>
            <a:schemeClr val="accent6">
              <a:lumMod val="75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a:t>
            </a:r>
          </a:p>
        </p:txBody>
      </p:sp>
      <p:sp>
        <p:nvSpPr>
          <p:cNvPr id="18" name="Rectangle 17"/>
          <p:cNvSpPr/>
          <p:nvPr/>
        </p:nvSpPr>
        <p:spPr bwMode="auto">
          <a:xfrm>
            <a:off x="4097234" y="5334744"/>
            <a:ext cx="912800" cy="725565"/>
          </a:xfrm>
          <a:prstGeom prst="rect">
            <a:avLst/>
          </a:prstGeom>
          <a:solidFill>
            <a:schemeClr val="accent6">
              <a:lumMod val="75000"/>
            </a:schemeClr>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-1</a:t>
            </a:r>
          </a:p>
        </p:txBody>
      </p:sp>
    </p:spTree>
    <p:extLst>
      <p:ext uri="{BB962C8B-B14F-4D97-AF65-F5344CB8AC3E}">
        <p14:creationId xmlns:p14="http://schemas.microsoft.com/office/powerpoint/2010/main" val="305918992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998291"/>
          </a:xfrm>
        </p:spPr>
        <p:txBody>
          <a:bodyPr/>
          <a:lstStyle/>
          <a:p>
            <a:r>
              <a:rPr lang="en-US" dirty="0" smtClean="0"/>
              <a:t>Sender Side</a:t>
            </a:r>
          </a:p>
          <a:p>
            <a:pPr lvl="1"/>
            <a:r>
              <a:rPr lang="en-US" dirty="0" smtClean="0"/>
              <a:t>Same sender model as Service Bus Queues and Topics at the protocol level</a:t>
            </a:r>
          </a:p>
          <a:p>
            <a:pPr lvl="1"/>
            <a:r>
              <a:rPr lang="en-US" dirty="0" smtClean="0"/>
              <a:t>Leverages the existing AMQP 1.0 and HTTPS protocol surface area for ‘send’</a:t>
            </a:r>
          </a:p>
          <a:p>
            <a:pPr lvl="1"/>
            <a:r>
              <a:rPr lang="en-US" dirty="0" smtClean="0"/>
              <a:t>Consistent security model with Service Bus, extended by publisher policies</a:t>
            </a:r>
          </a:p>
          <a:p>
            <a:pPr lvl="1"/>
            <a:r>
              <a:rPr lang="en-US" dirty="0" smtClean="0"/>
              <a:t>Simplified .NET programming model surface area (</a:t>
            </a:r>
            <a:r>
              <a:rPr lang="en-US" dirty="0" err="1" smtClean="0"/>
              <a:t>EventData</a:t>
            </a:r>
            <a:r>
              <a:rPr lang="en-US" dirty="0" smtClean="0"/>
              <a:t>)</a:t>
            </a:r>
          </a:p>
          <a:p>
            <a:r>
              <a:rPr lang="en-US" dirty="0" smtClean="0"/>
              <a:t>Receiver Side</a:t>
            </a:r>
          </a:p>
          <a:p>
            <a:pPr lvl="1"/>
            <a:r>
              <a:rPr lang="en-US" dirty="0" smtClean="0"/>
              <a:t>Accommodates partitioned consumption with failover and leader election</a:t>
            </a:r>
          </a:p>
          <a:p>
            <a:pPr lvl="1"/>
            <a:r>
              <a:rPr lang="en-US" dirty="0" smtClean="0"/>
              <a:t>Efficient AMQP 1.0 consumer model with link-credit flow control </a:t>
            </a:r>
          </a:p>
          <a:p>
            <a:pPr lvl="2"/>
            <a:r>
              <a:rPr lang="en-US" dirty="0" smtClean="0"/>
              <a:t>Allows for one-by-one delivery to “endless push”</a:t>
            </a:r>
          </a:p>
          <a:p>
            <a:pPr lvl="1"/>
            <a:r>
              <a:rPr lang="en-US" dirty="0" smtClean="0"/>
              <a:t>Client-side cursors allowing to freely process and repeatedly reprocess the available retained event stream based on offsets or timestamps</a:t>
            </a:r>
          </a:p>
        </p:txBody>
      </p:sp>
      <p:sp>
        <p:nvSpPr>
          <p:cNvPr id="3" name="Title 2"/>
          <p:cNvSpPr>
            <a:spLocks noGrp="1"/>
          </p:cNvSpPr>
          <p:nvPr>
            <p:ph type="title"/>
          </p:nvPr>
        </p:nvSpPr>
        <p:spPr/>
        <p:txBody>
          <a:bodyPr/>
          <a:lstStyle/>
          <a:p>
            <a:r>
              <a:rPr lang="en-US" dirty="0" smtClean="0"/>
              <a:t>Send/Receive Fundamentals</a:t>
            </a:r>
            <a:endParaRPr lang="en-US" dirty="0"/>
          </a:p>
        </p:txBody>
      </p:sp>
    </p:spTree>
    <p:extLst>
      <p:ext uri="{BB962C8B-B14F-4D97-AF65-F5344CB8AC3E}">
        <p14:creationId xmlns:p14="http://schemas.microsoft.com/office/powerpoint/2010/main" val="130302238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650972"/>
            <a:ext cx="9963583" cy="4271939"/>
          </a:xfrm>
        </p:spPr>
        <p:txBody>
          <a:bodyPr/>
          <a:lstStyle/>
          <a:p>
            <a:r>
              <a:rPr lang="en-US" sz="3600" dirty="0" smtClean="0"/>
              <a:t>Segmentation of the event stream for scale-out</a:t>
            </a:r>
          </a:p>
          <a:p>
            <a:pPr lvl="1"/>
            <a:r>
              <a:rPr lang="en-US" sz="2000" dirty="0" smtClean="0"/>
              <a:t>Parallelism for consumers pulling events for processing</a:t>
            </a:r>
          </a:p>
          <a:p>
            <a:pPr lvl="1"/>
            <a:r>
              <a:rPr lang="en-US" sz="2000" dirty="0" smtClean="0"/>
              <a:t>Parallelism for producers sub mitting events</a:t>
            </a:r>
          </a:p>
          <a:p>
            <a:r>
              <a:rPr lang="en-US" sz="3600" dirty="0" smtClean="0"/>
              <a:t>Default 16, minimum 8, self-service </a:t>
            </a:r>
            <a:r>
              <a:rPr lang="en-US" sz="3600" dirty="0"/>
              <a:t>m</a:t>
            </a:r>
            <a:r>
              <a:rPr lang="en-US" sz="3600" dirty="0" smtClean="0"/>
              <a:t>aximum 32</a:t>
            </a:r>
          </a:p>
          <a:p>
            <a:pPr lvl="1"/>
            <a:r>
              <a:rPr lang="en-US" sz="2000" dirty="0" smtClean="0"/>
              <a:t>Azure Support can enable up to 1024 (or more under special conditions)</a:t>
            </a:r>
          </a:p>
          <a:p>
            <a:pPr lvl="1"/>
            <a:r>
              <a:rPr lang="en-US" sz="2000" dirty="0" smtClean="0"/>
              <a:t>Maximum 10 Event Hubs per namespace</a:t>
            </a:r>
          </a:p>
          <a:p>
            <a:r>
              <a:rPr lang="en-US" sz="3600" dirty="0" smtClean="0"/>
              <a:t>Sender usage of partitions</a:t>
            </a:r>
          </a:p>
          <a:p>
            <a:pPr lvl="1"/>
            <a:r>
              <a:rPr lang="en-US" sz="2000" dirty="0" smtClean="0"/>
              <a:t>Direct targeting with partition-id allowing for sender controlled segmentation</a:t>
            </a:r>
          </a:p>
          <a:p>
            <a:pPr lvl="1"/>
            <a:r>
              <a:rPr lang="en-US" sz="2000" dirty="0" smtClean="0"/>
              <a:t>Automatic hash-based distribution by </a:t>
            </a:r>
            <a:r>
              <a:rPr lang="en-US" sz="2000" dirty="0" err="1" smtClean="0"/>
              <a:t>PartitionKey</a:t>
            </a:r>
            <a:r>
              <a:rPr lang="en-US" sz="2000" dirty="0" smtClean="0"/>
              <a:t> or Publisher Identity</a:t>
            </a:r>
          </a:p>
          <a:p>
            <a:pPr lvl="1"/>
            <a:r>
              <a:rPr lang="en-US" sz="2000" dirty="0" smtClean="0"/>
              <a:t>Automatic random distribution</a:t>
            </a:r>
          </a:p>
        </p:txBody>
      </p:sp>
      <p:sp>
        <p:nvSpPr>
          <p:cNvPr id="3" name="Title 2"/>
          <p:cNvSpPr>
            <a:spLocks noGrp="1"/>
          </p:cNvSpPr>
          <p:nvPr>
            <p:ph type="title"/>
          </p:nvPr>
        </p:nvSpPr>
        <p:spPr/>
        <p:txBody>
          <a:bodyPr/>
          <a:lstStyle/>
          <a:p>
            <a:r>
              <a:rPr lang="en-US" dirty="0" smtClean="0"/>
              <a:t>Partitions</a:t>
            </a:r>
            <a:endParaRPr lang="en-US" dirty="0"/>
          </a:p>
        </p:txBody>
      </p:sp>
      <p:sp>
        <p:nvSpPr>
          <p:cNvPr id="4" name="TextBox 3"/>
          <p:cNvSpPr txBox="1"/>
          <p:nvPr/>
        </p:nvSpPr>
        <p:spPr>
          <a:xfrm>
            <a:off x="11481589" y="3385024"/>
            <a:ext cx="914400" cy="914400"/>
          </a:xfrm>
          <a:prstGeom prst="rect">
            <a:avLst/>
          </a:prstGeom>
          <a:noFill/>
        </p:spPr>
        <p:txBody>
          <a:bodyPr wrap="square" lIns="182880" tIns="146304" rIns="182880" bIns="146304" rtlCol="0">
            <a:spAutoFit/>
          </a:bodyPr>
          <a:lstStyle/>
          <a:p>
            <a:pPr>
              <a:lnSpc>
                <a:spcPct val="90000"/>
              </a:lnSpc>
              <a:spcAft>
                <a:spcPts val="600"/>
              </a:spcAft>
            </a:pPr>
            <a:endParaRPr lang="en-US" sz="2400" dirty="0" err="1" smtClean="0">
              <a:gradFill>
                <a:gsLst>
                  <a:gs pos="2917">
                    <a:srgbClr val="FFFFFF"/>
                  </a:gs>
                  <a:gs pos="30000">
                    <a:srgbClr val="FFFFFF"/>
                  </a:gs>
                </a:gsLst>
                <a:lin ang="5400000" scaled="0"/>
              </a:gradFill>
            </a:endParaRPr>
          </a:p>
        </p:txBody>
      </p:sp>
      <p:grpSp>
        <p:nvGrpSpPr>
          <p:cNvPr id="5" name="Group 4"/>
          <p:cNvGrpSpPr/>
          <p:nvPr/>
        </p:nvGrpSpPr>
        <p:grpSpPr>
          <a:xfrm>
            <a:off x="10409237" y="1877984"/>
            <a:ext cx="1577603" cy="143035"/>
            <a:chOff x="427037" y="1439862"/>
            <a:chExt cx="1764948" cy="152400"/>
          </a:xfrm>
          <a:solidFill>
            <a:srgbClr val="FCD116"/>
          </a:solidFill>
        </p:grpSpPr>
        <p:sp>
          <p:nvSpPr>
            <p:cNvPr id="6" name="Rectangle 5"/>
            <p:cNvSpPr/>
            <p:nvPr/>
          </p:nvSpPr>
          <p:spPr bwMode="auto">
            <a:xfrm>
              <a:off x="42703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60620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78538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96455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14372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32289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150206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168124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bwMode="auto">
            <a:xfrm>
              <a:off x="186041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p:cNvSpPr/>
            <p:nvPr/>
          </p:nvSpPr>
          <p:spPr bwMode="auto">
            <a:xfrm>
              <a:off x="203958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 name="Group 15"/>
          <p:cNvGrpSpPr/>
          <p:nvPr/>
        </p:nvGrpSpPr>
        <p:grpSpPr>
          <a:xfrm>
            <a:off x="10409245" y="2034831"/>
            <a:ext cx="1577603" cy="143035"/>
            <a:chOff x="427037" y="1439862"/>
            <a:chExt cx="1764948" cy="152400"/>
          </a:xfrm>
          <a:solidFill>
            <a:srgbClr val="FCD116"/>
          </a:solidFill>
        </p:grpSpPr>
        <p:sp>
          <p:nvSpPr>
            <p:cNvPr id="17" name="Rectangle 16"/>
            <p:cNvSpPr/>
            <p:nvPr/>
          </p:nvSpPr>
          <p:spPr bwMode="auto">
            <a:xfrm>
              <a:off x="42703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60620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78538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96455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114372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132289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150206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168124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186041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203958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7" name="Group 26"/>
          <p:cNvGrpSpPr/>
          <p:nvPr/>
        </p:nvGrpSpPr>
        <p:grpSpPr>
          <a:xfrm>
            <a:off x="10409253" y="2191678"/>
            <a:ext cx="1577603" cy="143035"/>
            <a:chOff x="427037" y="1439862"/>
            <a:chExt cx="1764948" cy="152400"/>
          </a:xfrm>
          <a:solidFill>
            <a:srgbClr val="FCD116"/>
          </a:solidFill>
        </p:grpSpPr>
        <p:sp>
          <p:nvSpPr>
            <p:cNvPr id="28" name="Rectangle 27"/>
            <p:cNvSpPr/>
            <p:nvPr/>
          </p:nvSpPr>
          <p:spPr bwMode="auto">
            <a:xfrm>
              <a:off x="42703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60620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78538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96455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114372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32289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50206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168124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186041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203958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8" name="Group 37"/>
          <p:cNvGrpSpPr/>
          <p:nvPr/>
        </p:nvGrpSpPr>
        <p:grpSpPr>
          <a:xfrm>
            <a:off x="10409261" y="2348524"/>
            <a:ext cx="1577603" cy="143035"/>
            <a:chOff x="427037" y="1439862"/>
            <a:chExt cx="1764948" cy="152400"/>
          </a:xfrm>
        </p:grpSpPr>
        <p:sp>
          <p:nvSpPr>
            <p:cNvPr id="39" name="Rectangle 38"/>
            <p:cNvSpPr/>
            <p:nvPr/>
          </p:nvSpPr>
          <p:spPr bwMode="auto">
            <a:xfrm>
              <a:off x="427037" y="1439862"/>
              <a:ext cx="152400" cy="152400"/>
            </a:xfrm>
            <a:prstGeom prst="rect">
              <a:avLst/>
            </a:prstGeom>
            <a:solidFill>
              <a:srgbClr val="FCD11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606209" y="1439862"/>
              <a:ext cx="152400" cy="152400"/>
            </a:xfrm>
            <a:prstGeom prst="rect">
              <a:avLst/>
            </a:prstGeom>
            <a:solidFill>
              <a:srgbClr val="FCD11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8" name="Rectangle 47"/>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9" name="Group 48"/>
          <p:cNvGrpSpPr/>
          <p:nvPr/>
        </p:nvGrpSpPr>
        <p:grpSpPr>
          <a:xfrm>
            <a:off x="10409269" y="2505371"/>
            <a:ext cx="1577603" cy="143035"/>
            <a:chOff x="427037" y="1439862"/>
            <a:chExt cx="1764948" cy="152400"/>
          </a:xfrm>
        </p:grpSpPr>
        <p:sp>
          <p:nvSpPr>
            <p:cNvPr id="50" name="Rectangle 49"/>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0" name="Group 59"/>
          <p:cNvGrpSpPr/>
          <p:nvPr/>
        </p:nvGrpSpPr>
        <p:grpSpPr>
          <a:xfrm>
            <a:off x="10409277" y="2662218"/>
            <a:ext cx="1577603" cy="143035"/>
            <a:chOff x="427037" y="1439862"/>
            <a:chExt cx="1764948" cy="152400"/>
          </a:xfrm>
        </p:grpSpPr>
        <p:sp>
          <p:nvSpPr>
            <p:cNvPr id="61" name="Rectangle 60"/>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1" name="Group 70"/>
          <p:cNvGrpSpPr/>
          <p:nvPr/>
        </p:nvGrpSpPr>
        <p:grpSpPr>
          <a:xfrm>
            <a:off x="10409285" y="2819065"/>
            <a:ext cx="1577603" cy="143035"/>
            <a:chOff x="427037" y="1439862"/>
            <a:chExt cx="1764948" cy="152400"/>
          </a:xfrm>
        </p:grpSpPr>
        <p:sp>
          <p:nvSpPr>
            <p:cNvPr id="72" name="Rectangle 71"/>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2" name="Group 81"/>
          <p:cNvGrpSpPr/>
          <p:nvPr/>
        </p:nvGrpSpPr>
        <p:grpSpPr>
          <a:xfrm>
            <a:off x="10409293" y="2975911"/>
            <a:ext cx="1577603" cy="143035"/>
            <a:chOff x="427037" y="1439862"/>
            <a:chExt cx="1764948" cy="152400"/>
          </a:xfrm>
        </p:grpSpPr>
        <p:sp>
          <p:nvSpPr>
            <p:cNvPr id="83" name="Rectangle 82"/>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3" name="Group 92"/>
          <p:cNvGrpSpPr/>
          <p:nvPr/>
        </p:nvGrpSpPr>
        <p:grpSpPr>
          <a:xfrm>
            <a:off x="10409301" y="3132758"/>
            <a:ext cx="1577603" cy="143035"/>
            <a:chOff x="427037" y="1439862"/>
            <a:chExt cx="1764948" cy="152400"/>
          </a:xfrm>
        </p:grpSpPr>
        <p:sp>
          <p:nvSpPr>
            <p:cNvPr id="94" name="Rectangle 93"/>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4" name="Group 103"/>
          <p:cNvGrpSpPr/>
          <p:nvPr/>
        </p:nvGrpSpPr>
        <p:grpSpPr>
          <a:xfrm>
            <a:off x="10409309" y="3289605"/>
            <a:ext cx="1577603" cy="143035"/>
            <a:chOff x="427037" y="1439862"/>
            <a:chExt cx="1764948" cy="152400"/>
          </a:xfrm>
        </p:grpSpPr>
        <p:sp>
          <p:nvSpPr>
            <p:cNvPr id="105" name="Rectangle 104"/>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5" name="Group 114"/>
          <p:cNvGrpSpPr/>
          <p:nvPr/>
        </p:nvGrpSpPr>
        <p:grpSpPr>
          <a:xfrm>
            <a:off x="10416273" y="3463257"/>
            <a:ext cx="1577675" cy="1554656"/>
            <a:chOff x="427037" y="1439862"/>
            <a:chExt cx="1765029" cy="1656444"/>
          </a:xfrm>
        </p:grpSpPr>
        <p:grpSp>
          <p:nvGrpSpPr>
            <p:cNvPr id="116" name="Group 115"/>
            <p:cNvGrpSpPr/>
            <p:nvPr/>
          </p:nvGrpSpPr>
          <p:grpSpPr>
            <a:xfrm>
              <a:off x="427037" y="1439862"/>
              <a:ext cx="1764948" cy="152400"/>
              <a:chOff x="427037" y="1439862"/>
              <a:chExt cx="1764948" cy="152400"/>
            </a:xfrm>
          </p:grpSpPr>
          <p:sp>
            <p:nvSpPr>
              <p:cNvPr id="216" name="Rectangle 21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Rectangle 21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7" name="Group 116"/>
            <p:cNvGrpSpPr/>
            <p:nvPr/>
          </p:nvGrpSpPr>
          <p:grpSpPr>
            <a:xfrm>
              <a:off x="427046" y="1606978"/>
              <a:ext cx="1764948" cy="152400"/>
              <a:chOff x="427037" y="1439862"/>
              <a:chExt cx="1764948" cy="152400"/>
            </a:xfrm>
          </p:grpSpPr>
          <p:sp>
            <p:nvSpPr>
              <p:cNvPr id="206" name="Rectangle 20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8" name="Group 117"/>
            <p:cNvGrpSpPr/>
            <p:nvPr/>
          </p:nvGrpSpPr>
          <p:grpSpPr>
            <a:xfrm>
              <a:off x="427055" y="1774094"/>
              <a:ext cx="1764948" cy="152400"/>
              <a:chOff x="427037" y="1439862"/>
              <a:chExt cx="1764948" cy="152400"/>
            </a:xfrm>
          </p:grpSpPr>
          <p:sp>
            <p:nvSpPr>
              <p:cNvPr id="196" name="Rectangle 19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Rectangle 19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9" name="Group 118"/>
            <p:cNvGrpSpPr/>
            <p:nvPr/>
          </p:nvGrpSpPr>
          <p:grpSpPr>
            <a:xfrm>
              <a:off x="427064" y="1941210"/>
              <a:ext cx="1764948" cy="152400"/>
              <a:chOff x="427037" y="1439862"/>
              <a:chExt cx="1764948" cy="152400"/>
            </a:xfrm>
          </p:grpSpPr>
          <p:sp>
            <p:nvSpPr>
              <p:cNvPr id="186" name="Rectangle 18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8" name="Rectangle 18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Rectangle 18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0" name="Group 119"/>
            <p:cNvGrpSpPr/>
            <p:nvPr/>
          </p:nvGrpSpPr>
          <p:grpSpPr>
            <a:xfrm>
              <a:off x="427073" y="2108326"/>
              <a:ext cx="1764948" cy="152400"/>
              <a:chOff x="427037" y="1439862"/>
              <a:chExt cx="1764948" cy="152400"/>
            </a:xfrm>
          </p:grpSpPr>
          <p:sp>
            <p:nvSpPr>
              <p:cNvPr id="176" name="Rectangle 17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1" name="Group 120"/>
            <p:cNvGrpSpPr/>
            <p:nvPr/>
          </p:nvGrpSpPr>
          <p:grpSpPr>
            <a:xfrm>
              <a:off x="427082" y="2275442"/>
              <a:ext cx="1764948" cy="152400"/>
              <a:chOff x="427037" y="1439862"/>
              <a:chExt cx="1764948" cy="152400"/>
            </a:xfrm>
          </p:grpSpPr>
          <p:sp>
            <p:nvSpPr>
              <p:cNvPr id="166" name="Rectangle 16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9" name="Rectangle 16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0" name="Rectangle 16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1" name="Rectangle 17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2" name="Group 121"/>
            <p:cNvGrpSpPr/>
            <p:nvPr/>
          </p:nvGrpSpPr>
          <p:grpSpPr>
            <a:xfrm>
              <a:off x="427091" y="2442558"/>
              <a:ext cx="1764948" cy="152400"/>
              <a:chOff x="427037" y="1439862"/>
              <a:chExt cx="1764948" cy="152400"/>
            </a:xfrm>
          </p:grpSpPr>
          <p:sp>
            <p:nvSpPr>
              <p:cNvPr id="156" name="Rectangle 15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Rectangle 15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3" name="Group 122"/>
            <p:cNvGrpSpPr/>
            <p:nvPr/>
          </p:nvGrpSpPr>
          <p:grpSpPr>
            <a:xfrm>
              <a:off x="427100" y="2609674"/>
              <a:ext cx="1764948" cy="152400"/>
              <a:chOff x="427037" y="1439862"/>
              <a:chExt cx="1764948" cy="152400"/>
            </a:xfrm>
          </p:grpSpPr>
          <p:sp>
            <p:nvSpPr>
              <p:cNvPr id="146" name="Rectangle 14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0" name="Rectangle 14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4" name="Group 123"/>
            <p:cNvGrpSpPr/>
            <p:nvPr/>
          </p:nvGrpSpPr>
          <p:grpSpPr>
            <a:xfrm>
              <a:off x="427109" y="2776790"/>
              <a:ext cx="1764948" cy="152400"/>
              <a:chOff x="427037" y="1439862"/>
              <a:chExt cx="1764948" cy="152400"/>
            </a:xfrm>
          </p:grpSpPr>
          <p:sp>
            <p:nvSpPr>
              <p:cNvPr id="136" name="Rectangle 13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0" name="Rectangle 13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5" name="Group 124"/>
            <p:cNvGrpSpPr/>
            <p:nvPr/>
          </p:nvGrpSpPr>
          <p:grpSpPr>
            <a:xfrm>
              <a:off x="427118" y="2943906"/>
              <a:ext cx="1764948" cy="152400"/>
              <a:chOff x="427037" y="1439862"/>
              <a:chExt cx="1764948" cy="152400"/>
            </a:xfrm>
          </p:grpSpPr>
          <p:sp>
            <p:nvSpPr>
              <p:cNvPr id="126" name="Rectangle 125"/>
              <p:cNvSpPr/>
              <p:nvPr/>
            </p:nvSpPr>
            <p:spPr bwMode="auto">
              <a:xfrm>
                <a:off x="42703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60620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78538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96455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114372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1322897"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2" name="Rectangle 131"/>
              <p:cNvSpPr/>
              <p:nvPr/>
            </p:nvSpPr>
            <p:spPr bwMode="auto">
              <a:xfrm>
                <a:off x="1502069"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1681241"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1860413"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2039585" y="1439862"/>
                <a:ext cx="152400" cy="152400"/>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226" name="Group 225"/>
          <p:cNvGrpSpPr/>
          <p:nvPr/>
        </p:nvGrpSpPr>
        <p:grpSpPr>
          <a:xfrm>
            <a:off x="10412098" y="5039255"/>
            <a:ext cx="1577603" cy="143035"/>
            <a:chOff x="427037" y="1439862"/>
            <a:chExt cx="1764948" cy="152400"/>
          </a:xfrm>
          <a:solidFill>
            <a:srgbClr val="00B0F0"/>
          </a:solidFill>
        </p:grpSpPr>
        <p:sp>
          <p:nvSpPr>
            <p:cNvPr id="227" name="Rectangle 226"/>
            <p:cNvSpPr/>
            <p:nvPr/>
          </p:nvSpPr>
          <p:spPr bwMode="auto">
            <a:xfrm>
              <a:off x="42703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60620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78538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96455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114372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1322897"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1502069"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1681241"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1860413"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2039585" y="1439862"/>
              <a:ext cx="152400" cy="152400"/>
            </a:xfrm>
            <a:prstGeom prst="rect">
              <a:avLst/>
            </a:prstGeom>
            <a:grp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9355425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530745"/>
          </a:xfrm>
        </p:spPr>
        <p:txBody>
          <a:bodyPr/>
          <a:lstStyle/>
          <a:p>
            <a:r>
              <a:rPr lang="en-US" sz="2800" dirty="0" smtClean="0"/>
              <a:t>Throughput Unit (TU): Quota and Billing Concept</a:t>
            </a:r>
          </a:p>
          <a:p>
            <a:pPr lvl="1"/>
            <a:r>
              <a:rPr lang="en-US" sz="1800" dirty="0" smtClean="0"/>
              <a:t>Write: Lesser of 1MByte/sec or 1000 message operations/sec (incl. management)</a:t>
            </a:r>
          </a:p>
          <a:p>
            <a:pPr lvl="1"/>
            <a:r>
              <a:rPr lang="en-US" sz="1800" dirty="0" smtClean="0"/>
              <a:t>Read: 2MByte/sec </a:t>
            </a:r>
          </a:p>
          <a:p>
            <a:pPr lvl="1"/>
            <a:r>
              <a:rPr lang="en-US" sz="1800" dirty="0" smtClean="0"/>
              <a:t>Included retention: 84GByte/day (24h at full ingress rate)</a:t>
            </a:r>
          </a:p>
          <a:p>
            <a:pPr lvl="2"/>
            <a:r>
              <a:rPr lang="en-US" sz="1800" dirty="0" smtClean="0"/>
              <a:t>Retention can be expanded w/ </a:t>
            </a:r>
            <a:r>
              <a:rPr lang="en-US" sz="1800" dirty="0"/>
              <a:t>self-service up to 7 days, via Azure support up to 30 </a:t>
            </a:r>
            <a:r>
              <a:rPr lang="en-US" sz="1800" dirty="0" smtClean="0"/>
              <a:t>days</a:t>
            </a:r>
          </a:p>
          <a:p>
            <a:pPr lvl="2"/>
            <a:r>
              <a:rPr lang="en-US" sz="1800" dirty="0" smtClean="0"/>
              <a:t>Local-redundant Azure storage pricing for overages applies</a:t>
            </a:r>
            <a:endParaRPr lang="en-US" sz="1800" dirty="0"/>
          </a:p>
          <a:p>
            <a:r>
              <a:rPr lang="en-US" sz="2800" dirty="0" smtClean="0"/>
              <a:t>Number of Partitions ≥ Throughput Units</a:t>
            </a:r>
          </a:p>
          <a:p>
            <a:pPr lvl="1"/>
            <a:r>
              <a:rPr lang="en-US" sz="1800" dirty="0" smtClean="0"/>
              <a:t>At most one throughput unit per partition, minimum is one</a:t>
            </a:r>
          </a:p>
          <a:p>
            <a:pPr lvl="1"/>
            <a:r>
              <a:rPr lang="en-US" sz="1800" dirty="0" smtClean="0"/>
              <a:t>10 partitions have 10 TU = 10 </a:t>
            </a:r>
            <a:r>
              <a:rPr lang="en-US" sz="1800" dirty="0" err="1" smtClean="0"/>
              <a:t>MByte</a:t>
            </a:r>
            <a:r>
              <a:rPr lang="en-US" sz="1800" dirty="0" smtClean="0"/>
              <a:t>/sec throughput ceiling</a:t>
            </a:r>
          </a:p>
          <a:p>
            <a:r>
              <a:rPr lang="en-US" sz="2800" dirty="0" smtClean="0"/>
              <a:t>TUs are applied and enforced at the namespace level, i.e. across Event Hubs</a:t>
            </a:r>
          </a:p>
          <a:p>
            <a:pPr lvl="1"/>
            <a:r>
              <a:rPr lang="en-US" sz="1800" dirty="0" smtClean="0"/>
              <a:t>Maximum of 20 TUs per account in self-service. </a:t>
            </a:r>
          </a:p>
          <a:p>
            <a:pPr lvl="1"/>
            <a:r>
              <a:rPr lang="en-US" sz="1800" dirty="0" smtClean="0"/>
              <a:t>Further w/ commitments through Azure support (blocks of 20</a:t>
            </a:r>
            <a:r>
              <a:rPr lang="en-US" sz="1800" dirty="0"/>
              <a:t> </a:t>
            </a:r>
            <a:r>
              <a:rPr lang="en-US" sz="1800" dirty="0" smtClean="0"/>
              <a:t>up to 100, blocks of 100)</a:t>
            </a:r>
          </a:p>
          <a:p>
            <a:r>
              <a:rPr lang="en-US" sz="2800" dirty="0" smtClean="0"/>
              <a:t>Billing</a:t>
            </a:r>
          </a:p>
          <a:p>
            <a:pPr lvl="1"/>
            <a:r>
              <a:rPr lang="en-US" sz="1800" dirty="0" smtClean="0"/>
              <a:t>TUs are billed by the hour (!) they are applied to a namespace (more on pricing later)</a:t>
            </a:r>
            <a:endParaRPr lang="en-US" sz="2800" dirty="0" smtClean="0"/>
          </a:p>
        </p:txBody>
      </p:sp>
      <p:sp>
        <p:nvSpPr>
          <p:cNvPr id="3" name="Title 2"/>
          <p:cNvSpPr>
            <a:spLocks noGrp="1"/>
          </p:cNvSpPr>
          <p:nvPr>
            <p:ph type="title"/>
          </p:nvPr>
        </p:nvSpPr>
        <p:spPr/>
        <p:txBody>
          <a:bodyPr/>
          <a:lstStyle/>
          <a:p>
            <a:r>
              <a:rPr lang="en-US" dirty="0" smtClean="0"/>
              <a:t>Throughput Units</a:t>
            </a:r>
            <a:endParaRPr lang="en-US" dirty="0"/>
          </a:p>
        </p:txBody>
      </p:sp>
    </p:spTree>
    <p:extLst>
      <p:ext uri="{BB962C8B-B14F-4D97-AF65-F5344CB8AC3E}">
        <p14:creationId xmlns:p14="http://schemas.microsoft.com/office/powerpoint/2010/main" val="320943195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71643" y="906462"/>
            <a:ext cx="6816490" cy="5736955"/>
          </a:xfrm>
        </p:spPr>
        <p:txBody>
          <a:bodyPr/>
          <a:lstStyle/>
          <a:p>
            <a:r>
              <a:rPr lang="en-US" dirty="0" smtClean="0"/>
              <a:t>Very many publishers</a:t>
            </a:r>
          </a:p>
          <a:p>
            <a:pPr lvl="1"/>
            <a:r>
              <a:rPr lang="en-US" dirty="0" smtClean="0"/>
              <a:t>Short-lived, low throughput: HTTPS</a:t>
            </a:r>
          </a:p>
          <a:p>
            <a:pPr lvl="1"/>
            <a:r>
              <a:rPr lang="en-US" dirty="0" smtClean="0"/>
              <a:t>Long-lived, high throughput: AMQP</a:t>
            </a:r>
          </a:p>
          <a:p>
            <a:pPr lvl="2"/>
            <a:r>
              <a:rPr lang="en-US" dirty="0" smtClean="0"/>
              <a:t>Long lived AMQP connections are billable, HTTPS requests are not; AMQP connection allowance included in tier</a:t>
            </a:r>
          </a:p>
          <a:p>
            <a:r>
              <a:rPr lang="en-US" dirty="0" smtClean="0"/>
              <a:t>Publish to …</a:t>
            </a:r>
          </a:p>
          <a:p>
            <a:pPr lvl="1"/>
            <a:r>
              <a:rPr lang="en-US" dirty="0" err="1" smtClean="0"/>
              <a:t>PartitionId</a:t>
            </a:r>
            <a:endParaRPr lang="en-US" dirty="0" smtClean="0"/>
          </a:p>
          <a:p>
            <a:pPr lvl="2"/>
            <a:r>
              <a:rPr lang="en-US" dirty="0" smtClean="0"/>
              <a:t>Direct</a:t>
            </a:r>
          </a:p>
          <a:p>
            <a:pPr lvl="1"/>
            <a:r>
              <a:rPr lang="en-US" dirty="0" err="1" smtClean="0"/>
              <a:t>PartitionKey</a:t>
            </a:r>
            <a:endParaRPr lang="en-US" dirty="0" smtClean="0"/>
          </a:p>
          <a:p>
            <a:pPr lvl="2"/>
            <a:r>
              <a:rPr lang="en-US" dirty="0" err="1" smtClean="0"/>
              <a:t>PartitionKey</a:t>
            </a:r>
            <a:r>
              <a:rPr lang="en-US" dirty="0" smtClean="0"/>
              <a:t> selecting </a:t>
            </a:r>
            <a:r>
              <a:rPr lang="en-US" dirty="0" err="1" smtClean="0"/>
              <a:t>PartitionId</a:t>
            </a:r>
            <a:endParaRPr lang="en-US" dirty="0" smtClean="0"/>
          </a:p>
          <a:p>
            <a:pPr lvl="1"/>
            <a:r>
              <a:rPr lang="en-US" dirty="0" smtClean="0"/>
              <a:t>Publisher Policy (&lt;eh&gt;/publishers/&lt;name&gt;)</a:t>
            </a:r>
          </a:p>
          <a:p>
            <a:pPr lvl="2"/>
            <a:r>
              <a:rPr lang="en-US" dirty="0" smtClean="0"/>
              <a:t>&lt;name&gt; overriding </a:t>
            </a:r>
            <a:r>
              <a:rPr lang="en-US" dirty="0" err="1" smtClean="0"/>
              <a:t>PartitionKey</a:t>
            </a:r>
            <a:endParaRPr lang="en-US" dirty="0" smtClean="0"/>
          </a:p>
        </p:txBody>
      </p:sp>
      <p:sp>
        <p:nvSpPr>
          <p:cNvPr id="3" name="Title 2"/>
          <p:cNvSpPr>
            <a:spLocks noGrp="1"/>
          </p:cNvSpPr>
          <p:nvPr>
            <p:ph type="title"/>
          </p:nvPr>
        </p:nvSpPr>
        <p:spPr/>
        <p:txBody>
          <a:bodyPr/>
          <a:lstStyle/>
          <a:p>
            <a:r>
              <a:rPr lang="en-US" dirty="0" smtClean="0"/>
              <a:t>Publishers</a:t>
            </a:r>
            <a:endParaRPr lang="en-US" dirty="0"/>
          </a:p>
        </p:txBody>
      </p:sp>
      <p:sp>
        <p:nvSpPr>
          <p:cNvPr id="4" name="Rectangle 3"/>
          <p:cNvSpPr/>
          <p:nvPr/>
        </p:nvSpPr>
        <p:spPr bwMode="auto">
          <a:xfrm>
            <a:off x="316718" y="4280667"/>
            <a:ext cx="1572613" cy="609600"/>
          </a:xfrm>
          <a:prstGeom prst="rect">
            <a:avLst/>
          </a:prstGeom>
          <a:no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smtClean="0">
                <a:solidFill>
                  <a:srgbClr val="FFFFFF"/>
                </a:solidFill>
                <a:ea typeface="Segoe UI" pitchFamily="34" charset="0"/>
                <a:cs typeface="Segoe UI" pitchFamily="34" charset="0"/>
              </a:rPr>
              <a:t>Event Producers</a:t>
            </a:r>
          </a:p>
        </p:txBody>
      </p:sp>
      <p:grpSp>
        <p:nvGrpSpPr>
          <p:cNvPr id="7" name="Group 6"/>
          <p:cNvGrpSpPr/>
          <p:nvPr/>
        </p:nvGrpSpPr>
        <p:grpSpPr>
          <a:xfrm>
            <a:off x="311728" y="2659684"/>
            <a:ext cx="1577675" cy="1554656"/>
            <a:chOff x="427037" y="1439862"/>
            <a:chExt cx="1765029" cy="1656444"/>
          </a:xfrm>
          <a:solidFill>
            <a:srgbClr val="FCD116"/>
          </a:solidFill>
        </p:grpSpPr>
        <p:grpSp>
          <p:nvGrpSpPr>
            <p:cNvPr id="8" name="Group 7"/>
            <p:cNvGrpSpPr/>
            <p:nvPr/>
          </p:nvGrpSpPr>
          <p:grpSpPr>
            <a:xfrm>
              <a:off x="427037" y="1439862"/>
              <a:ext cx="1764948" cy="152400"/>
              <a:chOff x="427037" y="1439862"/>
              <a:chExt cx="1764948" cy="152400"/>
            </a:xfrm>
            <a:grpFill/>
          </p:grpSpPr>
          <p:sp>
            <p:nvSpPr>
              <p:cNvPr id="108" name="Rectangle 10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Rectangle 11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 name="Group 8"/>
            <p:cNvGrpSpPr/>
            <p:nvPr/>
          </p:nvGrpSpPr>
          <p:grpSpPr>
            <a:xfrm>
              <a:off x="427046" y="1606978"/>
              <a:ext cx="1764948" cy="152400"/>
              <a:chOff x="427037" y="1439862"/>
              <a:chExt cx="1764948" cy="152400"/>
            </a:xfrm>
            <a:grpFill/>
          </p:grpSpPr>
          <p:sp>
            <p:nvSpPr>
              <p:cNvPr id="98" name="Rectangle 9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 name="Group 9"/>
            <p:cNvGrpSpPr/>
            <p:nvPr/>
          </p:nvGrpSpPr>
          <p:grpSpPr>
            <a:xfrm>
              <a:off x="427055" y="1774094"/>
              <a:ext cx="1764948" cy="152400"/>
              <a:chOff x="427037" y="1439862"/>
              <a:chExt cx="1764948" cy="152400"/>
            </a:xfrm>
            <a:grpFill/>
          </p:grpSpPr>
          <p:sp>
            <p:nvSpPr>
              <p:cNvPr id="88" name="Rectangle 8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427064" y="1941210"/>
              <a:ext cx="1764948" cy="152400"/>
              <a:chOff x="427037" y="1439862"/>
              <a:chExt cx="1764948" cy="152400"/>
            </a:xfrm>
            <a:grpFill/>
          </p:grpSpPr>
          <p:sp>
            <p:nvSpPr>
              <p:cNvPr id="78" name="Rectangle 7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2" name="Group 11"/>
            <p:cNvGrpSpPr/>
            <p:nvPr/>
          </p:nvGrpSpPr>
          <p:grpSpPr>
            <a:xfrm>
              <a:off x="427073" y="2108326"/>
              <a:ext cx="1764948" cy="152400"/>
              <a:chOff x="427037" y="1439862"/>
              <a:chExt cx="1764948" cy="152400"/>
            </a:xfrm>
            <a:grpFill/>
          </p:grpSpPr>
          <p:sp>
            <p:nvSpPr>
              <p:cNvPr id="68" name="Rectangle 6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3" name="Group 12"/>
            <p:cNvGrpSpPr/>
            <p:nvPr/>
          </p:nvGrpSpPr>
          <p:grpSpPr>
            <a:xfrm>
              <a:off x="427082" y="2275442"/>
              <a:ext cx="1764948" cy="152400"/>
              <a:chOff x="427037" y="1439862"/>
              <a:chExt cx="1764948" cy="152400"/>
            </a:xfrm>
            <a:grpFill/>
          </p:grpSpPr>
          <p:sp>
            <p:nvSpPr>
              <p:cNvPr id="58" name="Rectangle 5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4" name="Group 13"/>
            <p:cNvGrpSpPr/>
            <p:nvPr/>
          </p:nvGrpSpPr>
          <p:grpSpPr>
            <a:xfrm>
              <a:off x="427091" y="2442558"/>
              <a:ext cx="1764948" cy="152400"/>
              <a:chOff x="427037" y="1439862"/>
              <a:chExt cx="1764948" cy="152400"/>
            </a:xfrm>
            <a:grpFill/>
          </p:grpSpPr>
          <p:sp>
            <p:nvSpPr>
              <p:cNvPr id="48" name="Rectangle 4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9" name="Rectangle 4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27100" y="2609674"/>
              <a:ext cx="1764948" cy="152400"/>
              <a:chOff x="427037" y="1439862"/>
              <a:chExt cx="1764948" cy="152400"/>
            </a:xfrm>
            <a:grpFill/>
          </p:grpSpPr>
          <p:sp>
            <p:nvSpPr>
              <p:cNvPr id="38" name="Rectangle 3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 name="Group 15"/>
            <p:cNvGrpSpPr/>
            <p:nvPr/>
          </p:nvGrpSpPr>
          <p:grpSpPr>
            <a:xfrm>
              <a:off x="427109" y="2776790"/>
              <a:ext cx="1764948" cy="152400"/>
              <a:chOff x="427037" y="1439862"/>
              <a:chExt cx="1764948" cy="152400"/>
            </a:xfrm>
            <a:grpFill/>
          </p:grpSpPr>
          <p:sp>
            <p:nvSpPr>
              <p:cNvPr id="28" name="Rectangle 2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7" name="Group 16"/>
            <p:cNvGrpSpPr/>
            <p:nvPr/>
          </p:nvGrpSpPr>
          <p:grpSpPr>
            <a:xfrm>
              <a:off x="427118" y="2943906"/>
              <a:ext cx="1764948" cy="152400"/>
              <a:chOff x="427037" y="1439862"/>
              <a:chExt cx="1764948" cy="152400"/>
            </a:xfrm>
            <a:grpFill/>
          </p:grpSpPr>
          <p:sp>
            <p:nvSpPr>
              <p:cNvPr id="18" name="Rectangle 17"/>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18" name="Right Arrow 117"/>
          <p:cNvSpPr/>
          <p:nvPr/>
        </p:nvSpPr>
        <p:spPr bwMode="auto">
          <a:xfrm>
            <a:off x="2103437" y="2422131"/>
            <a:ext cx="1371600" cy="2053324"/>
          </a:xfrm>
          <a:prstGeom prst="rightArrow">
            <a:avLst>
              <a:gd name="adj1" fmla="val 75275"/>
              <a:gd name="adj2" fmla="val 50000"/>
            </a:avLst>
          </a:prstGeom>
          <a:noFill/>
          <a:ln>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p:cNvSpPr/>
          <p:nvPr/>
        </p:nvSpPr>
        <p:spPr bwMode="auto">
          <a:xfrm>
            <a:off x="4248087" y="1277186"/>
            <a:ext cx="916162" cy="5371729"/>
          </a:xfrm>
          <a:prstGeom prst="rect">
            <a:avLst/>
          </a:prstGeom>
          <a:solidFill>
            <a:srgbClr val="00BE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20" name="Straight Connector 119"/>
          <p:cNvCxnSpPr/>
          <p:nvPr/>
        </p:nvCxnSpPr>
        <p:spPr>
          <a:xfrm>
            <a:off x="4208958" y="1277186"/>
            <a:ext cx="0" cy="5371729"/>
          </a:xfrm>
          <a:prstGeom prst="line">
            <a:avLst/>
          </a:prstGeom>
          <a:ln w="19050">
            <a:solidFill>
              <a:schemeClr val="accent3">
                <a:lumMod val="50000"/>
                <a:lumOff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bwMode="auto">
          <a:xfrm>
            <a:off x="4866373" y="1973262"/>
            <a:ext cx="136223" cy="143035"/>
          </a:xfrm>
          <a:prstGeom prst="rect">
            <a:avLst/>
          </a:prstGeom>
          <a:solidFill>
            <a:srgbClr val="FCD11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4866381" y="2130109"/>
            <a:ext cx="136223" cy="143035"/>
          </a:xfrm>
          <a:prstGeom prst="rect">
            <a:avLst/>
          </a:prstGeom>
          <a:solidFill>
            <a:srgbClr val="FCD11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4866389" y="2286956"/>
            <a:ext cx="136223" cy="143035"/>
          </a:xfrm>
          <a:prstGeom prst="rect">
            <a:avLst/>
          </a:prstGeom>
          <a:solidFill>
            <a:srgbClr val="FCD11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4866397" y="2443802"/>
            <a:ext cx="136223" cy="143035"/>
          </a:xfrm>
          <a:prstGeom prst="rect">
            <a:avLst/>
          </a:prstGeom>
          <a:solidFill>
            <a:srgbClr val="FCD11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8" name="Rectangle 167"/>
          <p:cNvSpPr/>
          <p:nvPr/>
        </p:nvSpPr>
        <p:spPr bwMode="auto">
          <a:xfrm>
            <a:off x="4866405" y="2600649"/>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4866413" y="2757496"/>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4866421" y="2914343"/>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4866429" y="3071189"/>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4866437" y="3228036"/>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4866445" y="3384883"/>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4873409" y="3558535"/>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4" name="Rectangle 323"/>
          <p:cNvSpPr/>
          <p:nvPr/>
        </p:nvSpPr>
        <p:spPr bwMode="auto">
          <a:xfrm>
            <a:off x="4873417" y="3715382"/>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4873425" y="3872229"/>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4" name="Rectangle 303"/>
          <p:cNvSpPr/>
          <p:nvPr/>
        </p:nvSpPr>
        <p:spPr bwMode="auto">
          <a:xfrm>
            <a:off x="4873433" y="4029075"/>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4873441" y="4185922"/>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4873449" y="4342769"/>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4873457" y="4499616"/>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4873465" y="4656462"/>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4873473" y="4813309"/>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4" name="Rectangle 243"/>
          <p:cNvSpPr/>
          <p:nvPr/>
        </p:nvSpPr>
        <p:spPr bwMode="auto">
          <a:xfrm>
            <a:off x="4873481" y="4970156"/>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5" name="Rectangle 344"/>
          <p:cNvSpPr/>
          <p:nvPr/>
        </p:nvSpPr>
        <p:spPr bwMode="auto">
          <a:xfrm>
            <a:off x="4869234" y="5134533"/>
            <a:ext cx="136223" cy="143035"/>
          </a:xfrm>
          <a:prstGeom prst="rect">
            <a:avLst/>
          </a:prstGeom>
          <a:solidFill>
            <a:srgbClr val="00B0F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57" name="Straight Arrow Connector 356"/>
          <p:cNvCxnSpPr/>
          <p:nvPr/>
        </p:nvCxnSpPr>
        <p:spPr>
          <a:xfrm>
            <a:off x="3094037" y="2494255"/>
            <a:ext cx="165932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8" name="TextBox 357"/>
          <p:cNvSpPr txBox="1"/>
          <p:nvPr/>
        </p:nvSpPr>
        <p:spPr>
          <a:xfrm>
            <a:off x="3246437" y="2126595"/>
            <a:ext cx="887935"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Direct </a:t>
            </a:r>
          </a:p>
        </p:txBody>
      </p:sp>
      <p:cxnSp>
        <p:nvCxnSpPr>
          <p:cNvPr id="359" name="Straight Arrow Connector 358"/>
          <p:cNvCxnSpPr/>
          <p:nvPr/>
        </p:nvCxnSpPr>
        <p:spPr>
          <a:xfrm>
            <a:off x="3094037" y="4536502"/>
            <a:ext cx="1353757"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0" name="TextBox 359"/>
          <p:cNvSpPr txBox="1"/>
          <p:nvPr/>
        </p:nvSpPr>
        <p:spPr>
          <a:xfrm>
            <a:off x="3017837" y="4168842"/>
            <a:ext cx="1321772" cy="489365"/>
          </a:xfrm>
          <a:prstGeom prst="rect">
            <a:avLst/>
          </a:prstGeom>
          <a:noFill/>
        </p:spPr>
        <p:txBody>
          <a:bodyPr wrap="none" lIns="182880" tIns="146304" rIns="182880" bIns="146304" rtlCol="0">
            <a:spAutoFit/>
          </a:bodyPr>
          <a:lstStyle/>
          <a:p>
            <a:pPr>
              <a:lnSpc>
                <a:spcPct val="90000"/>
              </a:lnSpc>
              <a:spcAft>
                <a:spcPts val="600"/>
              </a:spcAft>
            </a:pPr>
            <a:r>
              <a:rPr lang="en-US" sz="1400" dirty="0" err="1" smtClean="0">
                <a:gradFill>
                  <a:gsLst>
                    <a:gs pos="2917">
                      <a:srgbClr val="FFFFFF"/>
                    </a:gs>
                    <a:gs pos="30000">
                      <a:srgbClr val="FFFFFF"/>
                    </a:gs>
                  </a:gsLst>
                  <a:lin ang="5400000" scaled="0"/>
                </a:gradFill>
              </a:rPr>
              <a:t>PartitionKey</a:t>
            </a:r>
            <a:endParaRPr lang="en-US" sz="1400" dirty="0" smtClean="0">
              <a:gradFill>
                <a:gsLst>
                  <a:gs pos="2917">
                    <a:srgbClr val="FFFFFF"/>
                  </a:gs>
                  <a:gs pos="30000">
                    <a:srgbClr val="FFFFFF"/>
                  </a:gs>
                </a:gsLst>
                <a:lin ang="5400000" scaled="0"/>
              </a:gradFill>
            </a:endParaRPr>
          </a:p>
        </p:txBody>
      </p:sp>
      <p:cxnSp>
        <p:nvCxnSpPr>
          <p:cNvPr id="361" name="Straight Connector 360"/>
          <p:cNvCxnSpPr/>
          <p:nvPr/>
        </p:nvCxnSpPr>
        <p:spPr>
          <a:xfrm>
            <a:off x="4468426" y="4288373"/>
            <a:ext cx="0" cy="49188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62" name="TextBox 361"/>
          <p:cNvSpPr txBox="1"/>
          <p:nvPr/>
        </p:nvSpPr>
        <p:spPr>
          <a:xfrm>
            <a:off x="3317760" y="4399255"/>
            <a:ext cx="766877" cy="489365"/>
          </a:xfrm>
          <a:prstGeom prst="rect">
            <a:avLst/>
          </a:prstGeom>
          <a:noFill/>
        </p:spPr>
        <p:txBody>
          <a:bodyPr wrap="none" lIns="182880" tIns="146304" rIns="182880" bIns="146304" rtlCol="0">
            <a:spAutoFit/>
          </a:bodyPr>
          <a:lstStyle/>
          <a:p>
            <a:pPr>
              <a:lnSpc>
                <a:spcPct val="90000"/>
              </a:lnSpc>
              <a:spcAft>
                <a:spcPts val="600"/>
              </a:spcAft>
            </a:pPr>
            <a:r>
              <a:rPr lang="en-US" sz="1400" dirty="0" smtClean="0">
                <a:gradFill>
                  <a:gsLst>
                    <a:gs pos="2917">
                      <a:srgbClr val="FFFFFF"/>
                    </a:gs>
                    <a:gs pos="30000">
                      <a:srgbClr val="FFFFFF"/>
                    </a:gs>
                  </a:gsLst>
                  <a:lin ang="5400000" scaled="0"/>
                </a:gradFill>
              </a:rPr>
              <a:t>Hash</a:t>
            </a:r>
          </a:p>
        </p:txBody>
      </p:sp>
      <p:cxnSp>
        <p:nvCxnSpPr>
          <p:cNvPr id="363" name="Straight Arrow Connector 362"/>
          <p:cNvCxnSpPr>
            <a:endCxn id="304" idx="1"/>
          </p:cNvCxnSpPr>
          <p:nvPr/>
        </p:nvCxnSpPr>
        <p:spPr>
          <a:xfrm flipV="1">
            <a:off x="4553149" y="4100593"/>
            <a:ext cx="320284" cy="42179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rot="16200000">
            <a:off x="4017555" y="3082319"/>
            <a:ext cx="1215846" cy="369332"/>
          </a:xfrm>
          <a:prstGeom prst="rect">
            <a:avLst/>
          </a:prstGeom>
        </p:spPr>
        <p:txBody>
          <a:bodyPr wrap="none">
            <a:spAutoFit/>
          </a:bodyPr>
          <a:lstStyle/>
          <a:p>
            <a:r>
              <a:rPr lang="en-US" dirty="0" smtClean="0">
                <a:gradFill>
                  <a:gsLst>
                    <a:gs pos="2917">
                      <a:srgbClr val="FFFFFF"/>
                    </a:gs>
                    <a:gs pos="30000">
                      <a:srgbClr val="FFFFFF"/>
                    </a:gs>
                  </a:gsLst>
                  <a:lin ang="5400000" scaled="0"/>
                </a:gradFill>
              </a:rPr>
              <a:t>Partitions </a:t>
            </a:r>
            <a:endParaRPr lang="en-US" dirty="0">
              <a:solidFill>
                <a:srgbClr val="FFFFFF"/>
              </a:solidFill>
            </a:endParaRPr>
          </a:p>
        </p:txBody>
      </p:sp>
    </p:spTree>
    <p:extLst>
      <p:ext uri="{BB962C8B-B14F-4D97-AF65-F5344CB8AC3E}">
        <p14:creationId xmlns:p14="http://schemas.microsoft.com/office/powerpoint/2010/main" val="361941540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334762" y="1308869"/>
            <a:ext cx="7827076" cy="5416868"/>
          </a:xfrm>
        </p:spPr>
        <p:txBody>
          <a:bodyPr/>
          <a:lstStyle/>
          <a:p>
            <a:r>
              <a:rPr lang="en-US" dirty="0" smtClean="0"/>
              <a:t>Views on the Event Stream </a:t>
            </a:r>
          </a:p>
          <a:p>
            <a:pPr lvl="1"/>
            <a:r>
              <a:rPr lang="en-US" dirty="0" smtClean="0"/>
              <a:t>Conceptually similar to Topic subscriptions in that they are a ‘view’ on the event stream</a:t>
            </a:r>
          </a:p>
          <a:p>
            <a:pPr lvl="1"/>
            <a:r>
              <a:rPr lang="en-US" dirty="0" smtClean="0"/>
              <a:t>Organizational anchor for </a:t>
            </a:r>
            <a:r>
              <a:rPr lang="en-US" dirty="0" err="1" smtClean="0"/>
              <a:t>checkpointing</a:t>
            </a:r>
            <a:r>
              <a:rPr lang="en-US" dirty="0" smtClean="0"/>
              <a:t> (you) </a:t>
            </a:r>
          </a:p>
          <a:p>
            <a:pPr lvl="1"/>
            <a:r>
              <a:rPr lang="en-US" dirty="0" smtClean="0"/>
              <a:t>Anchor for creating per-partition receivers </a:t>
            </a:r>
          </a:p>
          <a:p>
            <a:pPr lvl="1"/>
            <a:r>
              <a:rPr lang="en-US" dirty="0" smtClean="0"/>
              <a:t>Default consumer group always present</a:t>
            </a:r>
          </a:p>
          <a:p>
            <a:pPr lvl="1"/>
            <a:r>
              <a:rPr lang="en-US" dirty="0" smtClean="0"/>
              <a:t>Can create up to 20 named consumer groups</a:t>
            </a:r>
          </a:p>
          <a:p>
            <a:pPr marL="0" indent="0">
              <a:buNone/>
            </a:pPr>
            <a:endParaRPr lang="en-US" i="1" dirty="0" smtClean="0"/>
          </a:p>
          <a:p>
            <a:pPr marL="0" indent="0" algn="ctr">
              <a:buNone/>
            </a:pPr>
            <a:r>
              <a:rPr lang="en-US" i="1" dirty="0" smtClean="0"/>
              <a:t>“Receivers read through a consumer group”</a:t>
            </a:r>
          </a:p>
          <a:p>
            <a:pPr lvl="1"/>
            <a:endParaRPr lang="en-US" dirty="0"/>
          </a:p>
        </p:txBody>
      </p:sp>
      <p:sp>
        <p:nvSpPr>
          <p:cNvPr id="3" name="Title 2"/>
          <p:cNvSpPr>
            <a:spLocks noGrp="1"/>
          </p:cNvSpPr>
          <p:nvPr>
            <p:ph type="title"/>
          </p:nvPr>
        </p:nvSpPr>
        <p:spPr/>
        <p:txBody>
          <a:bodyPr/>
          <a:lstStyle/>
          <a:p>
            <a:r>
              <a:rPr lang="en-US" dirty="0" smtClean="0"/>
              <a:t>Consumer</a:t>
            </a:r>
            <a:r>
              <a:rPr lang="en-US" baseline="0" dirty="0" smtClean="0"/>
              <a:t> Groups</a:t>
            </a:r>
            <a:endParaRPr lang="en-US" dirty="0"/>
          </a:p>
        </p:txBody>
      </p:sp>
      <p:sp>
        <p:nvSpPr>
          <p:cNvPr id="4" name="Rectangle 3"/>
          <p:cNvSpPr/>
          <p:nvPr/>
        </p:nvSpPr>
        <p:spPr bwMode="auto">
          <a:xfrm>
            <a:off x="503237" y="1325933"/>
            <a:ext cx="1071955" cy="5371729"/>
          </a:xfrm>
          <a:prstGeom prst="rect">
            <a:avLst/>
          </a:prstGeom>
          <a:solidFill>
            <a:srgbClr val="00BE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5" name="Straight Connector 4"/>
          <p:cNvCxnSpPr/>
          <p:nvPr/>
        </p:nvCxnSpPr>
        <p:spPr>
          <a:xfrm>
            <a:off x="432193" y="1374680"/>
            <a:ext cx="0" cy="5371729"/>
          </a:xfrm>
          <a:prstGeom prst="line">
            <a:avLst/>
          </a:prstGeom>
          <a:ln w="19050">
            <a:solidFill>
              <a:schemeClr val="accent3">
                <a:lumMod val="50000"/>
                <a:lumOff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5604" y="3088509"/>
            <a:ext cx="914400" cy="914400"/>
          </a:xfrm>
          <a:prstGeom prst="rect">
            <a:avLst/>
          </a:prstGeom>
          <a:noFill/>
        </p:spPr>
        <p:txBody>
          <a:bodyPr wrap="square" lIns="182880" tIns="146304" rIns="182880" bIns="146304" rtlCol="0">
            <a:spAutoFit/>
          </a:bodyPr>
          <a:lstStyle/>
          <a:p>
            <a:pPr>
              <a:lnSpc>
                <a:spcPct val="90000"/>
              </a:lnSpc>
              <a:spcAft>
                <a:spcPts val="600"/>
              </a:spcAft>
            </a:pPr>
            <a:endParaRPr lang="en-US" sz="2400" dirty="0" err="1" smtClean="0">
              <a:gradFill>
                <a:gsLst>
                  <a:gs pos="2917">
                    <a:srgbClr val="FFFFFF"/>
                  </a:gs>
                  <a:gs pos="30000">
                    <a:srgbClr val="FFFFFF"/>
                  </a:gs>
                </a:gsLst>
                <a:lin ang="5400000" scaled="0"/>
              </a:gradFill>
            </a:endParaRPr>
          </a:p>
        </p:txBody>
      </p:sp>
      <p:sp>
        <p:nvSpPr>
          <p:cNvPr id="17" name="Rectangle 16"/>
          <p:cNvSpPr/>
          <p:nvPr/>
        </p:nvSpPr>
        <p:spPr bwMode="auto">
          <a:xfrm>
            <a:off x="826509" y="2022009"/>
            <a:ext cx="136223" cy="143035"/>
          </a:xfrm>
          <a:prstGeom prst="rect">
            <a:avLst/>
          </a:prstGeom>
          <a:solidFill>
            <a:srgbClr val="FCD11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826509" y="2178856"/>
            <a:ext cx="136223" cy="143035"/>
          </a:xfrm>
          <a:prstGeom prst="rect">
            <a:avLst/>
          </a:prstGeom>
          <a:solidFill>
            <a:srgbClr val="FCD11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826509" y="2335703"/>
            <a:ext cx="136223" cy="143035"/>
          </a:xfrm>
          <a:prstGeom prst="rect">
            <a:avLst/>
          </a:prstGeom>
          <a:solidFill>
            <a:srgbClr val="FCD11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826509" y="2492549"/>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826509" y="2649396"/>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826509" y="2806243"/>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826509" y="2963090"/>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826509" y="3119936"/>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826509" y="3276783"/>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bwMode="auto">
          <a:xfrm>
            <a:off x="826509" y="3433630"/>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826509" y="3607282"/>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826509" y="3764129"/>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826509" y="3920976"/>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826509" y="4077822"/>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7" name="Rectangle 186"/>
          <p:cNvSpPr/>
          <p:nvPr/>
        </p:nvSpPr>
        <p:spPr bwMode="auto">
          <a:xfrm>
            <a:off x="826509" y="4234669"/>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826509" y="4391516"/>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7" name="Rectangle 166"/>
          <p:cNvSpPr/>
          <p:nvPr/>
        </p:nvSpPr>
        <p:spPr bwMode="auto">
          <a:xfrm>
            <a:off x="826509" y="4548363"/>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826509" y="4705209"/>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826509" y="4862056"/>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826509" y="5018903"/>
            <a:ext cx="136223" cy="143035"/>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826509" y="5183280"/>
            <a:ext cx="136223" cy="143035"/>
          </a:xfrm>
          <a:prstGeom prst="rect">
            <a:avLst/>
          </a:prstGeom>
          <a:solidFill>
            <a:srgbClr val="00B0F0"/>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1270655" y="3155909"/>
            <a:ext cx="1523738" cy="1035258"/>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gradFill>
                  <a:gsLst>
                    <a:gs pos="0">
                      <a:srgbClr val="FFFFFF"/>
                    </a:gs>
                    <a:gs pos="100000">
                      <a:srgbClr val="FFFFFF"/>
                    </a:gs>
                  </a:gsLst>
                  <a:lin ang="5400000" scaled="0"/>
                </a:gradFill>
                <a:ea typeface="Segoe UI" pitchFamily="34" charset="0"/>
                <a:cs typeface="Segoe UI" pitchFamily="34" charset="0"/>
              </a:rPr>
              <a:t>Consumer Group(s)</a:t>
            </a:r>
          </a:p>
        </p:txBody>
      </p:sp>
      <p:sp>
        <p:nvSpPr>
          <p:cNvPr id="244" name="Rectangle 243"/>
          <p:cNvSpPr/>
          <p:nvPr/>
        </p:nvSpPr>
        <p:spPr bwMode="auto">
          <a:xfrm>
            <a:off x="1270655" y="2856635"/>
            <a:ext cx="1523738" cy="155989"/>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1270655" y="2628035"/>
            <a:ext cx="1523738" cy="155989"/>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1270655" y="2399435"/>
            <a:ext cx="1523738" cy="155989"/>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1270655" y="4346353"/>
            <a:ext cx="1523738" cy="155989"/>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1270655" y="4573551"/>
            <a:ext cx="1523738" cy="155989"/>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1270655" y="4800749"/>
            <a:ext cx="1523738" cy="155989"/>
          </a:xfrm>
          <a:prstGeom prst="rect">
            <a:avLst/>
          </a:prstGeom>
          <a:solidFill>
            <a:schemeClr val="accent1"/>
          </a:solidFill>
          <a:ln>
            <a:solidFill>
              <a:srgbClr val="BAD80A"/>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250" name="Elbow Connector 249"/>
          <p:cNvCxnSpPr/>
          <p:nvPr/>
        </p:nvCxnSpPr>
        <p:spPr>
          <a:xfrm>
            <a:off x="2731509" y="4204910"/>
            <a:ext cx="838200" cy="497842"/>
          </a:xfrm>
          <a:prstGeom prst="bentConnector3">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1" name="Elbow Connector 250"/>
          <p:cNvCxnSpPr/>
          <p:nvPr/>
        </p:nvCxnSpPr>
        <p:spPr>
          <a:xfrm flipV="1">
            <a:off x="2731509" y="2430965"/>
            <a:ext cx="838200" cy="738687"/>
          </a:xfrm>
          <a:prstGeom prst="bentConnector3">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2" name="Straight Arrow Connector 704"/>
          <p:cNvCxnSpPr/>
          <p:nvPr/>
        </p:nvCxnSpPr>
        <p:spPr>
          <a:xfrm rot="10800000">
            <a:off x="960441" y="3327826"/>
            <a:ext cx="2609269" cy="8915"/>
          </a:xfrm>
          <a:prstGeom prst="bentConnector3">
            <a:avLst>
              <a:gd name="adj1" fmla="val 50000"/>
            </a:avLst>
          </a:prstGeom>
          <a:ln w="28575">
            <a:headEnd type="diamond"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253" name="Straight Arrow Connector 704"/>
          <p:cNvCxnSpPr/>
          <p:nvPr/>
        </p:nvCxnSpPr>
        <p:spPr>
          <a:xfrm rot="10800000" flipV="1">
            <a:off x="960442" y="3489217"/>
            <a:ext cx="2609268" cy="1"/>
          </a:xfrm>
          <a:prstGeom prst="bentConnector3">
            <a:avLst>
              <a:gd name="adj1" fmla="val 50000"/>
            </a:avLst>
          </a:prstGeom>
          <a:ln w="28575">
            <a:headEnd type="diamond" w="med" len="med"/>
            <a:tailEnd type="triangle" w="med" len="med"/>
          </a:ln>
        </p:spPr>
        <p:style>
          <a:lnRef idx="2">
            <a:schemeClr val="accent4"/>
          </a:lnRef>
          <a:fillRef idx="0">
            <a:schemeClr val="accent4"/>
          </a:fillRef>
          <a:effectRef idx="1">
            <a:schemeClr val="accent4"/>
          </a:effectRef>
          <a:fontRef idx="minor">
            <a:schemeClr val="tx1"/>
          </a:fontRef>
        </p:style>
      </p:cxnSp>
      <p:sp>
        <p:nvSpPr>
          <p:cNvPr id="260" name="Rectangle 259"/>
          <p:cNvSpPr/>
          <p:nvPr/>
        </p:nvSpPr>
        <p:spPr bwMode="auto">
          <a:xfrm>
            <a:off x="3627437" y="3221938"/>
            <a:ext cx="136223" cy="143035"/>
          </a:xfrm>
          <a:prstGeom prst="rect">
            <a:avLst/>
          </a:prstGeom>
          <a:solidFill>
            <a:srgbClr val="FCD11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3627437" y="3430427"/>
            <a:ext cx="136223" cy="143035"/>
          </a:xfrm>
          <a:prstGeom prst="rect">
            <a:avLst/>
          </a:prstGeom>
          <a:solidFill>
            <a:srgbClr val="FCD116"/>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u="sng"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62770662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8960" y="906462"/>
            <a:ext cx="7952877" cy="5706177"/>
          </a:xfrm>
        </p:spPr>
        <p:txBody>
          <a:bodyPr/>
          <a:lstStyle/>
          <a:p>
            <a:r>
              <a:rPr lang="en-US" sz="3600" dirty="0" smtClean="0"/>
              <a:t>Receive from partitions via consumer groups</a:t>
            </a:r>
          </a:p>
          <a:p>
            <a:pPr lvl="1"/>
            <a:r>
              <a:rPr lang="en-US" sz="2000" dirty="0" smtClean="0"/>
              <a:t>Using .NET API or using generic AMQP 1.0 client (e.g. Apache Proton-C/J)</a:t>
            </a:r>
          </a:p>
          <a:p>
            <a:r>
              <a:rPr lang="en-US" sz="3600" dirty="0" smtClean="0"/>
              <a:t>Cursors (offsets) solely maintained by clients; not like Queue/Topic</a:t>
            </a:r>
          </a:p>
          <a:p>
            <a:pPr lvl="1"/>
            <a:r>
              <a:rPr lang="en-US" sz="2000" dirty="0" smtClean="0"/>
              <a:t>Maximum flexibility for consumption</a:t>
            </a:r>
          </a:p>
          <a:p>
            <a:pPr lvl="1"/>
            <a:r>
              <a:rPr lang="en-US" sz="2000" dirty="0" smtClean="0"/>
              <a:t>Can act as raw event history store for retention duration</a:t>
            </a:r>
          </a:p>
          <a:p>
            <a:pPr lvl="2"/>
            <a:r>
              <a:rPr lang="en-US" sz="2000" dirty="0" smtClean="0"/>
              <a:t>Not an archive, but raw data value often deteriorates quickly</a:t>
            </a:r>
          </a:p>
          <a:p>
            <a:pPr lvl="1"/>
            <a:r>
              <a:rPr lang="en-US" sz="2000" dirty="0" smtClean="0"/>
              <a:t>Can synchronize across streams by timestamp</a:t>
            </a:r>
          </a:p>
          <a:p>
            <a:pPr lvl="1"/>
            <a:r>
              <a:rPr lang="en-US" sz="2000" dirty="0" smtClean="0"/>
              <a:t>Checkpoints must be maintained by clients</a:t>
            </a:r>
          </a:p>
          <a:p>
            <a:r>
              <a:rPr lang="en-US" sz="3600" dirty="0" smtClean="0"/>
              <a:t>Direct support for external leader election models with epochs </a:t>
            </a:r>
          </a:p>
        </p:txBody>
      </p:sp>
      <p:sp>
        <p:nvSpPr>
          <p:cNvPr id="3" name="Title 2"/>
          <p:cNvSpPr>
            <a:spLocks noGrp="1"/>
          </p:cNvSpPr>
          <p:nvPr>
            <p:ph type="title"/>
          </p:nvPr>
        </p:nvSpPr>
        <p:spPr/>
        <p:txBody>
          <a:bodyPr/>
          <a:lstStyle/>
          <a:p>
            <a:r>
              <a:rPr lang="en-US" dirty="0" smtClean="0"/>
              <a:t>Consumers</a:t>
            </a:r>
            <a:endParaRPr lang="en-US" dirty="0"/>
          </a:p>
        </p:txBody>
      </p:sp>
      <p:sp>
        <p:nvSpPr>
          <p:cNvPr id="4" name="Rectangle 3"/>
          <p:cNvSpPr/>
          <p:nvPr/>
        </p:nvSpPr>
        <p:spPr bwMode="auto">
          <a:xfrm>
            <a:off x="579437" y="1439862"/>
            <a:ext cx="2438400" cy="49530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Partition</a:t>
            </a:r>
          </a:p>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Event Log</a:t>
            </a:r>
          </a:p>
        </p:txBody>
      </p:sp>
      <p:sp>
        <p:nvSpPr>
          <p:cNvPr id="5" name="Rectangle 4"/>
          <p:cNvSpPr/>
          <p:nvPr/>
        </p:nvSpPr>
        <p:spPr bwMode="auto">
          <a:xfrm>
            <a:off x="731837" y="2357779"/>
            <a:ext cx="2133600" cy="52988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ea typeface="Segoe UI" pitchFamily="34" charset="0"/>
                <a:cs typeface="Segoe UI" pitchFamily="34" charset="0"/>
              </a:rPr>
              <a:t>ID, Time, [Data]</a:t>
            </a:r>
          </a:p>
        </p:txBody>
      </p:sp>
      <p:sp>
        <p:nvSpPr>
          <p:cNvPr id="6" name="Rectangle 5"/>
          <p:cNvSpPr/>
          <p:nvPr/>
        </p:nvSpPr>
        <p:spPr bwMode="auto">
          <a:xfrm>
            <a:off x="731837" y="3040062"/>
            <a:ext cx="2133600" cy="52988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ID, Time, [Data]</a:t>
            </a:r>
          </a:p>
        </p:txBody>
      </p:sp>
      <p:sp>
        <p:nvSpPr>
          <p:cNvPr id="7" name="Rectangle 6"/>
          <p:cNvSpPr/>
          <p:nvPr/>
        </p:nvSpPr>
        <p:spPr bwMode="auto">
          <a:xfrm>
            <a:off x="731837" y="3722345"/>
            <a:ext cx="2133600" cy="52988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ID, Time, [Data]</a:t>
            </a:r>
          </a:p>
        </p:txBody>
      </p:sp>
      <p:sp>
        <p:nvSpPr>
          <p:cNvPr id="8" name="Rectangle 7"/>
          <p:cNvSpPr/>
          <p:nvPr/>
        </p:nvSpPr>
        <p:spPr bwMode="auto">
          <a:xfrm>
            <a:off x="731837" y="4404628"/>
            <a:ext cx="2133600" cy="52988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ID, Time, [Data]</a:t>
            </a:r>
          </a:p>
        </p:txBody>
      </p:sp>
      <p:sp>
        <p:nvSpPr>
          <p:cNvPr id="9" name="Rectangle 8"/>
          <p:cNvSpPr/>
          <p:nvPr/>
        </p:nvSpPr>
        <p:spPr bwMode="auto">
          <a:xfrm>
            <a:off x="731837" y="5086911"/>
            <a:ext cx="2133600" cy="52988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a:gradFill>
                  <a:gsLst>
                    <a:gs pos="0">
                      <a:srgbClr val="FFFFFF"/>
                    </a:gs>
                    <a:gs pos="100000">
                      <a:srgbClr val="FFFFFF"/>
                    </a:gs>
                  </a:gsLst>
                  <a:lin ang="5400000" scaled="0"/>
                </a:gradFill>
                <a:ea typeface="Segoe UI" pitchFamily="34" charset="0"/>
                <a:cs typeface="Segoe UI" pitchFamily="34" charset="0"/>
              </a:rPr>
              <a:t>ID, Time, [Data]</a:t>
            </a:r>
          </a:p>
        </p:txBody>
      </p:sp>
      <p:cxnSp>
        <p:nvCxnSpPr>
          <p:cNvPr id="11" name="Straight Arrow Connector 10"/>
          <p:cNvCxnSpPr/>
          <p:nvPr/>
        </p:nvCxnSpPr>
        <p:spPr>
          <a:xfrm>
            <a:off x="427037" y="2357779"/>
            <a:ext cx="0" cy="373028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Left Arrow 11"/>
          <p:cNvSpPr/>
          <p:nvPr/>
        </p:nvSpPr>
        <p:spPr bwMode="auto">
          <a:xfrm>
            <a:off x="3134211" y="3172532"/>
            <a:ext cx="609599" cy="264942"/>
          </a:xfrm>
          <a:prstGeom prst="lef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Left Arrow 12"/>
          <p:cNvSpPr/>
          <p:nvPr/>
        </p:nvSpPr>
        <p:spPr bwMode="auto">
          <a:xfrm>
            <a:off x="3134210" y="5219381"/>
            <a:ext cx="609599" cy="264942"/>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a:off x="3177587" y="3345129"/>
            <a:ext cx="103137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Time</a:t>
            </a:r>
          </a:p>
        </p:txBody>
      </p:sp>
      <p:sp>
        <p:nvSpPr>
          <p:cNvPr id="15" name="TextBox 14"/>
          <p:cNvSpPr txBox="1"/>
          <p:nvPr/>
        </p:nvSpPr>
        <p:spPr>
          <a:xfrm>
            <a:off x="3359528" y="5447077"/>
            <a:ext cx="66749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ID</a:t>
            </a:r>
          </a:p>
        </p:txBody>
      </p:sp>
    </p:spTree>
    <p:extLst>
      <p:ext uri="{BB962C8B-B14F-4D97-AF65-F5344CB8AC3E}">
        <p14:creationId xmlns:p14="http://schemas.microsoft.com/office/powerpoint/2010/main" val="1977317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439862"/>
            <a:ext cx="11887200" cy="5423023"/>
          </a:xfrm>
        </p:spPr>
        <p:txBody>
          <a:bodyPr/>
          <a:lstStyle/>
          <a:p>
            <a:r>
              <a:rPr lang="en-US" sz="3600" dirty="0" smtClean="0"/>
              <a:t>.NET API abstraction (considering for other SDKs)</a:t>
            </a:r>
          </a:p>
          <a:p>
            <a:r>
              <a:rPr lang="en-US" sz="3600" dirty="0" smtClean="0"/>
              <a:t>Lease</a:t>
            </a:r>
          </a:p>
          <a:p>
            <a:pPr lvl="1"/>
            <a:r>
              <a:rPr lang="en-US" sz="2000" dirty="0"/>
              <a:t>Partition lease abstraction for failover and scale inflate/deflate management</a:t>
            </a:r>
          </a:p>
          <a:p>
            <a:pPr lvl="1"/>
            <a:r>
              <a:rPr lang="en-US" sz="2000" dirty="0" smtClean="0"/>
              <a:t>Base class, represents externally acquired lease on leadership for the partition</a:t>
            </a:r>
          </a:p>
          <a:p>
            <a:r>
              <a:rPr lang="en-US" sz="3600" dirty="0" err="1" smtClean="0"/>
              <a:t>ICheckpointManager</a:t>
            </a:r>
            <a:endParaRPr lang="en-US" sz="3600" dirty="0" smtClean="0"/>
          </a:p>
          <a:p>
            <a:pPr marL="558800" lvl="2"/>
            <a:r>
              <a:rPr lang="en-US" sz="2000" dirty="0"/>
              <a:t>Checkpoint storage abstraction for storing client offset in scale-out </a:t>
            </a:r>
            <a:r>
              <a:rPr lang="en-US" sz="2000" dirty="0" smtClean="0"/>
              <a:t>fabric</a:t>
            </a:r>
          </a:p>
          <a:p>
            <a:pPr lvl="1"/>
            <a:r>
              <a:rPr lang="en-US" sz="2000" dirty="0" smtClean="0"/>
              <a:t>Stores checkpoints (offsets for consumed events) in externally supplied store</a:t>
            </a:r>
          </a:p>
          <a:p>
            <a:r>
              <a:rPr lang="en-US" sz="3600" dirty="0" err="1" smtClean="0"/>
              <a:t>IEventProcessor</a:t>
            </a:r>
            <a:endParaRPr lang="en-US" sz="3600" dirty="0" smtClean="0"/>
          </a:p>
          <a:p>
            <a:pPr lvl="1"/>
            <a:r>
              <a:rPr lang="en-US" sz="2000" dirty="0"/>
              <a:t>Event processor to handle batches of messages</a:t>
            </a:r>
          </a:p>
          <a:p>
            <a:pPr lvl="1"/>
            <a:r>
              <a:rPr lang="en-US" sz="2000" dirty="0" err="1" smtClean="0"/>
              <a:t>OpenAsync</a:t>
            </a:r>
            <a:r>
              <a:rPr lang="en-US" sz="2000" dirty="0" smtClean="0"/>
              <a:t>/</a:t>
            </a:r>
            <a:r>
              <a:rPr lang="en-US" sz="2000" dirty="0" err="1" smtClean="0"/>
              <a:t>ProcessEventsAsync</a:t>
            </a:r>
            <a:r>
              <a:rPr lang="en-US" sz="2000" dirty="0" smtClean="0"/>
              <a:t>/</a:t>
            </a:r>
            <a:r>
              <a:rPr lang="en-US" sz="2000" dirty="0" err="1" smtClean="0"/>
              <a:t>CloseAsync</a:t>
            </a:r>
            <a:endParaRPr lang="en-US" sz="2000" dirty="0" smtClean="0"/>
          </a:p>
          <a:p>
            <a:pPr lvl="1"/>
            <a:r>
              <a:rPr lang="en-US" sz="2000" dirty="0" smtClean="0"/>
              <a:t>Registered on Consumer Group Client</a:t>
            </a:r>
          </a:p>
          <a:p>
            <a:pPr lvl="1"/>
            <a:endParaRPr lang="en-US" sz="2000" dirty="0"/>
          </a:p>
        </p:txBody>
      </p:sp>
      <p:sp>
        <p:nvSpPr>
          <p:cNvPr id="3" name="Title 2"/>
          <p:cNvSpPr>
            <a:spLocks noGrp="1"/>
          </p:cNvSpPr>
          <p:nvPr>
            <p:ph type="title"/>
          </p:nvPr>
        </p:nvSpPr>
        <p:spPr/>
        <p:txBody>
          <a:bodyPr/>
          <a:lstStyle/>
          <a:p>
            <a:r>
              <a:rPr lang="en-US" sz="4800" dirty="0" smtClean="0"/>
              <a:t>Lease, </a:t>
            </a:r>
            <a:r>
              <a:rPr lang="en-US" sz="4800" dirty="0" err="1" smtClean="0"/>
              <a:t>IEventProcessor</a:t>
            </a:r>
            <a:r>
              <a:rPr lang="en-US" sz="4800" dirty="0" smtClean="0"/>
              <a:t>, </a:t>
            </a:r>
            <a:r>
              <a:rPr lang="en-US" sz="4800" dirty="0" err="1" smtClean="0"/>
              <a:t>ICheckpointManager</a:t>
            </a:r>
            <a:endParaRPr lang="en-US" sz="4800" dirty="0"/>
          </a:p>
        </p:txBody>
      </p:sp>
    </p:spTree>
    <p:extLst>
      <p:ext uri="{BB962C8B-B14F-4D97-AF65-F5344CB8AC3E}">
        <p14:creationId xmlns:p14="http://schemas.microsoft.com/office/powerpoint/2010/main" val="407749512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439862"/>
            <a:ext cx="11887200" cy="5356055"/>
          </a:xfrm>
        </p:spPr>
        <p:txBody>
          <a:bodyPr/>
          <a:lstStyle/>
          <a:p>
            <a:r>
              <a:rPr lang="en-US" sz="3600" dirty="0" smtClean="0"/>
              <a:t>NuGet package separate from SDK</a:t>
            </a:r>
          </a:p>
          <a:p>
            <a:r>
              <a:rPr lang="en-US" sz="3600" dirty="0" smtClean="0"/>
              <a:t>Implements scale-out event processing over minimal dependencies on Azure</a:t>
            </a:r>
          </a:p>
          <a:p>
            <a:pPr lvl="1"/>
            <a:r>
              <a:rPr lang="en-US" dirty="0" smtClean="0"/>
              <a:t>Leader election through blob leases and blob lease breaking (stealing)</a:t>
            </a:r>
          </a:p>
          <a:p>
            <a:pPr lvl="1"/>
            <a:r>
              <a:rPr lang="en-US" dirty="0" err="1" smtClean="0"/>
              <a:t>Checkpointing</a:t>
            </a:r>
            <a:r>
              <a:rPr lang="en-US" dirty="0" smtClean="0"/>
              <a:t> in Azure Storage Blobs</a:t>
            </a:r>
          </a:p>
          <a:p>
            <a:pPr lvl="1"/>
            <a:r>
              <a:rPr lang="en-US" dirty="0" err="1" smtClean="0"/>
              <a:t>IEventProcessor</a:t>
            </a:r>
            <a:r>
              <a:rPr lang="en-US" dirty="0" smtClean="0"/>
              <a:t> supplied by user application</a:t>
            </a:r>
          </a:p>
          <a:p>
            <a:r>
              <a:rPr lang="en-US" dirty="0" smtClean="0"/>
              <a:t>Alternatives</a:t>
            </a:r>
          </a:p>
          <a:p>
            <a:pPr lvl="1"/>
            <a:r>
              <a:rPr lang="en-US" dirty="0" smtClean="0"/>
              <a:t>Leader election via and </a:t>
            </a:r>
            <a:r>
              <a:rPr lang="en-US" dirty="0" err="1" smtClean="0"/>
              <a:t>checkpointing</a:t>
            </a:r>
            <a:r>
              <a:rPr lang="en-US" dirty="0" smtClean="0"/>
              <a:t> in </a:t>
            </a:r>
            <a:r>
              <a:rPr lang="en-US" dirty="0" err="1" smtClean="0"/>
              <a:t>ZooKeeper</a:t>
            </a:r>
            <a:r>
              <a:rPr lang="en-US" dirty="0" smtClean="0"/>
              <a:t> or DHTs</a:t>
            </a:r>
          </a:p>
          <a:p>
            <a:r>
              <a:rPr lang="en-US" dirty="0" smtClean="0"/>
              <a:t>Coming very soon</a:t>
            </a:r>
          </a:p>
          <a:p>
            <a:pPr lvl="1"/>
            <a:r>
              <a:rPr lang="en-US" dirty="0" smtClean="0"/>
              <a:t>Storm Spout for Java using ZK</a:t>
            </a:r>
          </a:p>
          <a:p>
            <a:pPr lvl="1"/>
            <a:endParaRPr lang="en-US" sz="2000" dirty="0"/>
          </a:p>
        </p:txBody>
      </p:sp>
      <p:sp>
        <p:nvSpPr>
          <p:cNvPr id="3" name="Title 2"/>
          <p:cNvSpPr>
            <a:spLocks noGrp="1"/>
          </p:cNvSpPr>
          <p:nvPr>
            <p:ph type="title"/>
          </p:nvPr>
        </p:nvSpPr>
        <p:spPr/>
        <p:txBody>
          <a:bodyPr/>
          <a:lstStyle/>
          <a:p>
            <a:r>
              <a:rPr lang="en-US" dirty="0" smtClean="0"/>
              <a:t>Event Processor Host</a:t>
            </a:r>
            <a:endParaRPr lang="en-US" dirty="0"/>
          </a:p>
        </p:txBody>
      </p:sp>
    </p:spTree>
    <p:extLst>
      <p:ext uri="{BB962C8B-B14F-4D97-AF65-F5344CB8AC3E}">
        <p14:creationId xmlns:p14="http://schemas.microsoft.com/office/powerpoint/2010/main" val="35669690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Telemetry and Data Flow at Hyper-Scale: Azure </a:t>
            </a:r>
            <a:r>
              <a:rPr lang="en-US" sz="3600"/>
              <a:t>Event </a:t>
            </a:r>
            <a:r>
              <a:rPr lang="en-US" sz="3600" smtClean="0"/>
              <a:t>Hubs</a:t>
            </a:r>
            <a:endParaRPr lang="en-US" sz="3600" dirty="0"/>
          </a:p>
        </p:txBody>
      </p:sp>
      <p:sp>
        <p:nvSpPr>
          <p:cNvPr id="3" name="Text Placeholder 2"/>
          <p:cNvSpPr>
            <a:spLocks noGrp="1"/>
          </p:cNvSpPr>
          <p:nvPr>
            <p:ph type="body" sz="quarter" idx="14"/>
          </p:nvPr>
        </p:nvSpPr>
        <p:spPr/>
        <p:txBody>
          <a:bodyPr/>
          <a:lstStyle/>
          <a:p>
            <a:r>
              <a:rPr lang="en-US" dirty="0" smtClean="0"/>
              <a:t>Clemens Vasters</a:t>
            </a:r>
            <a:br>
              <a:rPr lang="en-US" dirty="0" smtClean="0"/>
            </a:br>
            <a:r>
              <a:rPr lang="en-US" dirty="0" smtClean="0"/>
              <a:t>Architect, </a:t>
            </a:r>
            <a:r>
              <a:rPr lang="en-US" smtClean="0"/>
              <a:t>Microsoft Azure</a:t>
            </a:r>
            <a:r>
              <a:rPr lang="en-US" dirty="0" smtClean="0"/>
              <a:t/>
            </a:r>
            <a:br>
              <a:rPr lang="en-US" dirty="0" smtClean="0"/>
            </a:br>
            <a:r>
              <a:rPr lang="en-US" dirty="0" smtClean="0"/>
              <a:t>@</a:t>
            </a:r>
            <a:r>
              <a:rPr lang="en-US" dirty="0" err="1" smtClean="0"/>
              <a:t>clemensv</a:t>
            </a:r>
            <a:endParaRPr lang="en-US" dirty="0"/>
          </a:p>
        </p:txBody>
      </p:sp>
      <p:sp>
        <p:nvSpPr>
          <p:cNvPr id="4" name="Text Placeholder 2"/>
          <p:cNvSpPr txBox="1">
            <a:spLocks/>
          </p:cNvSpPr>
          <p:nvPr/>
        </p:nvSpPr>
        <p:spPr bwMode="ltGray">
          <a:xfrm>
            <a:off x="274638" y="3390584"/>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a:t>CDP-B307</a:t>
            </a:r>
          </a:p>
        </p:txBody>
      </p:sp>
    </p:spTree>
    <p:extLst>
      <p:ext uri="{BB962C8B-B14F-4D97-AF65-F5344CB8AC3E}">
        <p14:creationId xmlns:p14="http://schemas.microsoft.com/office/powerpoint/2010/main" val="21964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Demos</a:t>
            </a:r>
            <a:endParaRPr lang="en-US" dirty="0"/>
          </a:p>
        </p:txBody>
      </p:sp>
      <p:sp>
        <p:nvSpPr>
          <p:cNvPr id="5" name="Text Placeholder 4"/>
          <p:cNvSpPr>
            <a:spLocks noGrp="1"/>
          </p:cNvSpPr>
          <p:nvPr>
            <p:ph type="body" sz="quarter" idx="12"/>
          </p:nvPr>
        </p:nvSpPr>
        <p:spPr/>
        <p:txBody>
          <a:bodyPr/>
          <a:lstStyle/>
          <a:p>
            <a:r>
              <a:rPr lang="en-US" dirty="0" smtClean="0"/>
              <a:t>Enough said. Let’s see it.</a:t>
            </a:r>
            <a:endParaRPr lang="en-US" dirty="0"/>
          </a:p>
        </p:txBody>
      </p:sp>
    </p:spTree>
    <p:extLst>
      <p:ext uri="{BB962C8B-B14F-4D97-AF65-F5344CB8AC3E}">
        <p14:creationId xmlns:p14="http://schemas.microsoft.com/office/powerpoint/2010/main" val="173926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Pricing</a:t>
            </a:r>
            <a:endParaRPr lang="en-US" dirty="0"/>
          </a:p>
        </p:txBody>
      </p:sp>
      <p:graphicFrame>
        <p:nvGraphicFramePr>
          <p:cNvPr id="8" name="Table 7"/>
          <p:cNvGraphicFramePr>
            <a:graphicFrameLocks noGrp="1"/>
          </p:cNvGraphicFramePr>
          <p:nvPr>
            <p:extLst/>
          </p:nvPr>
        </p:nvGraphicFramePr>
        <p:xfrm>
          <a:off x="655637" y="1212849"/>
          <a:ext cx="10972797" cy="5560464"/>
        </p:xfrm>
        <a:graphic>
          <a:graphicData uri="http://schemas.openxmlformats.org/drawingml/2006/table">
            <a:tbl>
              <a:tblPr firstRow="1" bandCol="1">
                <a:tableStyleId>{B301B821-A1FF-4177-AEE7-76D212191A09}</a:tableStyleId>
              </a:tblPr>
              <a:tblGrid>
                <a:gridCol w="5562600"/>
                <a:gridCol w="1828800"/>
                <a:gridCol w="3581397"/>
              </a:tblGrid>
              <a:tr h="751791">
                <a:tc>
                  <a:txBody>
                    <a:bodyPr/>
                    <a:lstStyle/>
                    <a:p>
                      <a:pPr algn="l" fontAlgn="ctr"/>
                      <a:r>
                        <a:rPr lang="en-US" sz="2400" b="0" i="0" u="none" strike="noStrike" dirty="0" smtClean="0">
                          <a:solidFill>
                            <a:schemeClr val="tx1"/>
                          </a:solidFill>
                          <a:effectLst/>
                          <a:latin typeface="Calibri" panose="020F0502020204030204" pitchFamily="34" charset="0"/>
                        </a:rPr>
                        <a:t>Basic: Up to 100 connections, no extension</a:t>
                      </a:r>
                      <a:br>
                        <a:rPr lang="en-US" sz="2400" b="0" i="0" u="none" strike="noStrike" dirty="0" smtClean="0">
                          <a:solidFill>
                            <a:schemeClr val="tx1"/>
                          </a:solidFill>
                          <a:effectLst/>
                          <a:latin typeface="Calibri" panose="020F0502020204030204" pitchFamily="34" charset="0"/>
                        </a:rPr>
                      </a:br>
                      <a:r>
                        <a:rPr lang="en-US" sz="2400" b="0" i="0" u="none" strike="noStrike" dirty="0" smtClean="0">
                          <a:solidFill>
                            <a:schemeClr val="tx1"/>
                          </a:solidFill>
                          <a:effectLst/>
                          <a:latin typeface="Calibri" panose="020F0502020204030204" pitchFamily="34" charset="0"/>
                        </a:rPr>
                        <a:t>Standard:</a:t>
                      </a:r>
                      <a:r>
                        <a:rPr lang="en-US" sz="2400" b="0" i="0" u="none" strike="noStrike" baseline="0" dirty="0" smtClean="0">
                          <a:solidFill>
                            <a:schemeClr val="tx1"/>
                          </a:solidFill>
                          <a:effectLst/>
                          <a:latin typeface="Calibri" panose="020F0502020204030204" pitchFamily="34" charset="0"/>
                        </a:rPr>
                        <a:t> 1000 connections incl.</a:t>
                      </a:r>
                      <a:endParaRPr lang="en-US" sz="2400" b="0" i="0" u="none" strike="noStrike" dirty="0">
                        <a:solidFill>
                          <a:schemeClr val="tx1"/>
                        </a:solidFill>
                        <a:effectLst/>
                        <a:latin typeface="Calibri" panose="020F0502020204030204" pitchFamily="34" charset="0"/>
                      </a:endParaRPr>
                    </a:p>
                  </a:txBody>
                  <a:tcPr anchor="ctr"/>
                </a:tc>
                <a:tc>
                  <a:txBody>
                    <a:bodyPr/>
                    <a:lstStyle/>
                    <a:p>
                      <a:pPr algn="r" fontAlgn="ctr"/>
                      <a:r>
                        <a:rPr lang="en-US" sz="2400" u="none" strike="noStrike" dirty="0" smtClean="0">
                          <a:effectLst/>
                        </a:rPr>
                        <a:t>Price </a:t>
                      </a:r>
                      <a:br>
                        <a:rPr lang="en-US" sz="2400" u="none" strike="noStrike" dirty="0" smtClean="0">
                          <a:effectLst/>
                        </a:rPr>
                      </a:br>
                      <a:r>
                        <a:rPr lang="en-US" sz="2400" u="none" strike="noStrike" dirty="0" smtClean="0">
                          <a:effectLst/>
                        </a:rPr>
                        <a:t>(US Dollars)</a:t>
                      </a:r>
                      <a:endParaRPr lang="en-US" sz="2400" b="0" i="0" u="none" strike="noStrike" dirty="0">
                        <a:solidFill>
                          <a:srgbClr val="000000"/>
                        </a:solidFill>
                        <a:effectLst/>
                        <a:latin typeface="Calibri" panose="020F0502020204030204" pitchFamily="34" charset="0"/>
                      </a:endParaRPr>
                    </a:p>
                  </a:txBody>
                  <a:tcPr anchor="ctr"/>
                </a:tc>
                <a:tc>
                  <a:txBody>
                    <a:bodyPr/>
                    <a:lstStyle/>
                    <a:p>
                      <a:pPr algn="l" fontAlgn="ctr"/>
                      <a:endParaRPr lang="en-US" sz="2400" b="0" i="0" u="none" strike="noStrike" dirty="0">
                        <a:solidFill>
                          <a:srgbClr val="000000"/>
                        </a:solidFill>
                        <a:effectLst/>
                        <a:latin typeface="Calibri" panose="020F0502020204030204" pitchFamily="34" charset="0"/>
                      </a:endParaRPr>
                    </a:p>
                  </a:txBody>
                  <a:tcPr anchor="ctr"/>
                </a:tc>
              </a:tr>
              <a:tr h="621944">
                <a:tc>
                  <a:txBody>
                    <a:bodyPr/>
                    <a:lstStyle/>
                    <a:p>
                      <a:pPr algn="l" fontAlgn="ctr"/>
                      <a:r>
                        <a:rPr lang="en-US" sz="2400" u="none" strike="noStrike" dirty="0">
                          <a:effectLst/>
                        </a:rPr>
                        <a:t>Throughput Unit Hour (Basic)</a:t>
                      </a:r>
                      <a:endParaRPr lang="en-US" sz="2400" b="0" i="0" u="none" strike="noStrike" dirty="0">
                        <a:solidFill>
                          <a:srgbClr val="000000"/>
                        </a:solidFill>
                        <a:effectLst/>
                        <a:latin typeface="Calibri" panose="020F0502020204030204" pitchFamily="34" charset="0"/>
                      </a:endParaRPr>
                    </a:p>
                  </a:txBody>
                  <a:tcPr anchor="ctr"/>
                </a:tc>
                <a:tc>
                  <a:txBody>
                    <a:bodyPr/>
                    <a:lstStyle/>
                    <a:p>
                      <a:pPr algn="r" fontAlgn="ctr"/>
                      <a:r>
                        <a:rPr lang="en-US" sz="2400" u="none" strike="noStrike" dirty="0">
                          <a:effectLst/>
                        </a:rPr>
                        <a:t>0.015</a:t>
                      </a:r>
                      <a:endParaRPr lang="en-US" sz="2400" b="0" i="0" u="none" strike="noStrike" dirty="0">
                        <a:solidFill>
                          <a:srgbClr val="000000"/>
                        </a:solidFill>
                        <a:effectLst/>
                        <a:latin typeface="Calibri" panose="020F0502020204030204" pitchFamily="34" charset="0"/>
                      </a:endParaRPr>
                    </a:p>
                  </a:txBody>
                  <a:tcPr anchor="ctr"/>
                </a:tc>
                <a:tc>
                  <a:txBody>
                    <a:bodyPr/>
                    <a:lstStyle/>
                    <a:p>
                      <a:pPr algn="l" fontAlgn="ctr"/>
                      <a:r>
                        <a:rPr lang="en-US" sz="2400" u="none" strike="noStrike" dirty="0">
                          <a:effectLst/>
                        </a:rPr>
                        <a:t>TU per hour</a:t>
                      </a:r>
                      <a:endParaRPr lang="en-US" sz="2400" b="0" i="0" u="none" strike="noStrike" dirty="0">
                        <a:solidFill>
                          <a:srgbClr val="000000"/>
                        </a:solidFill>
                        <a:effectLst/>
                        <a:latin typeface="Calibri" panose="020F0502020204030204" pitchFamily="34" charset="0"/>
                      </a:endParaRPr>
                    </a:p>
                  </a:txBody>
                  <a:tcPr anchor="ctr"/>
                </a:tc>
              </a:tr>
              <a:tr h="621944">
                <a:tc>
                  <a:txBody>
                    <a:bodyPr/>
                    <a:lstStyle/>
                    <a:p>
                      <a:pPr algn="l" fontAlgn="ctr"/>
                      <a:r>
                        <a:rPr lang="en-US" sz="2400" u="none" strike="noStrike" dirty="0">
                          <a:effectLst/>
                        </a:rPr>
                        <a:t>Throughput Unit Hour (Standard)</a:t>
                      </a:r>
                      <a:endParaRPr lang="en-US" sz="2400" b="0" i="0" u="none" strike="noStrike" dirty="0">
                        <a:solidFill>
                          <a:srgbClr val="000000"/>
                        </a:solidFill>
                        <a:effectLst/>
                        <a:latin typeface="Calibri" panose="020F0502020204030204" pitchFamily="34" charset="0"/>
                      </a:endParaRPr>
                    </a:p>
                  </a:txBody>
                  <a:tcPr anchor="ctr"/>
                </a:tc>
                <a:tc>
                  <a:txBody>
                    <a:bodyPr/>
                    <a:lstStyle/>
                    <a:p>
                      <a:pPr algn="r" fontAlgn="ctr"/>
                      <a:r>
                        <a:rPr lang="en-US" sz="2400" u="none" strike="noStrike">
                          <a:effectLst/>
                        </a:rPr>
                        <a:t>0.03</a:t>
                      </a:r>
                      <a:endParaRPr lang="en-US" sz="2400" b="0" i="0" u="none" strike="noStrike">
                        <a:solidFill>
                          <a:srgbClr val="000000"/>
                        </a:solidFill>
                        <a:effectLst/>
                        <a:latin typeface="Calibri" panose="020F0502020204030204" pitchFamily="34" charset="0"/>
                      </a:endParaRPr>
                    </a:p>
                  </a:txBody>
                  <a:tcPr anchor="ctr"/>
                </a:tc>
                <a:tc>
                  <a:txBody>
                    <a:bodyPr/>
                    <a:lstStyle/>
                    <a:p>
                      <a:pPr algn="l" fontAlgn="ctr"/>
                      <a:r>
                        <a:rPr lang="en-US" sz="2400" u="none" strike="noStrike" dirty="0">
                          <a:effectLst/>
                        </a:rPr>
                        <a:t>TU per hour</a:t>
                      </a:r>
                      <a:endParaRPr lang="en-US" sz="2400" b="0" i="0" u="none" strike="noStrike" dirty="0">
                        <a:solidFill>
                          <a:srgbClr val="000000"/>
                        </a:solidFill>
                        <a:effectLst/>
                        <a:latin typeface="Calibri" panose="020F0502020204030204" pitchFamily="34" charset="0"/>
                      </a:endParaRPr>
                    </a:p>
                  </a:txBody>
                  <a:tcPr anchor="ctr"/>
                </a:tc>
              </a:tr>
              <a:tr h="621944">
                <a:tc>
                  <a:txBody>
                    <a:bodyPr/>
                    <a:lstStyle/>
                    <a:p>
                      <a:pPr algn="l" fontAlgn="ctr"/>
                      <a:r>
                        <a:rPr lang="en-US" sz="2400" u="none" strike="noStrike" dirty="0">
                          <a:effectLst/>
                        </a:rPr>
                        <a:t>Ingress Events</a:t>
                      </a:r>
                      <a:endParaRPr lang="en-US" sz="2400" b="0" i="0" u="none" strike="noStrike" dirty="0">
                        <a:solidFill>
                          <a:srgbClr val="000000"/>
                        </a:solidFill>
                        <a:effectLst/>
                        <a:latin typeface="Calibri" panose="020F0502020204030204" pitchFamily="34" charset="0"/>
                      </a:endParaRPr>
                    </a:p>
                  </a:txBody>
                  <a:tcPr anchor="ctr"/>
                </a:tc>
                <a:tc>
                  <a:txBody>
                    <a:bodyPr/>
                    <a:lstStyle/>
                    <a:p>
                      <a:pPr algn="r" fontAlgn="ctr"/>
                      <a:r>
                        <a:rPr lang="en-US" sz="2400" u="none" strike="noStrike" dirty="0" smtClean="0">
                          <a:effectLst/>
                        </a:rPr>
                        <a:t>0.028</a:t>
                      </a:r>
                      <a:endParaRPr lang="en-US" sz="2400" b="0" i="0" u="none" strike="noStrike" dirty="0">
                        <a:solidFill>
                          <a:srgbClr val="000000"/>
                        </a:solidFill>
                        <a:effectLst/>
                        <a:latin typeface="Calibri" panose="020F0502020204030204" pitchFamily="34" charset="0"/>
                      </a:endParaRPr>
                    </a:p>
                  </a:txBody>
                  <a:tcPr anchor="ctr"/>
                </a:tc>
                <a:tc>
                  <a:txBody>
                    <a:bodyPr/>
                    <a:lstStyle/>
                    <a:p>
                      <a:pPr algn="l" fontAlgn="ctr"/>
                      <a:r>
                        <a:rPr lang="en-US" sz="2400" u="none" strike="noStrike" dirty="0">
                          <a:effectLst/>
                        </a:rPr>
                        <a:t>per </a:t>
                      </a:r>
                      <a:r>
                        <a:rPr lang="en-US" sz="2400" u="none" strike="noStrike" dirty="0" smtClean="0">
                          <a:effectLst/>
                        </a:rPr>
                        <a:t>1,000,000 </a:t>
                      </a:r>
                      <a:r>
                        <a:rPr lang="en-US" sz="2400" u="none" strike="noStrike" dirty="0">
                          <a:effectLst/>
                        </a:rPr>
                        <a:t>events</a:t>
                      </a:r>
                      <a:endParaRPr lang="en-US" sz="2400" b="0" i="0" u="none" strike="noStrike" dirty="0">
                        <a:solidFill>
                          <a:srgbClr val="000000"/>
                        </a:solidFill>
                        <a:effectLst/>
                        <a:latin typeface="Calibri" panose="020F0502020204030204" pitchFamily="34" charset="0"/>
                      </a:endParaRPr>
                    </a:p>
                  </a:txBody>
                  <a:tcPr anchor="ctr"/>
                </a:tc>
              </a:tr>
              <a:tr h="621944">
                <a:tc>
                  <a:txBody>
                    <a:bodyPr/>
                    <a:lstStyle/>
                    <a:p>
                      <a:pPr algn="l" fontAlgn="ctr"/>
                      <a:r>
                        <a:rPr lang="en-US" sz="2400" u="none" strike="noStrike" dirty="0">
                          <a:effectLst/>
                        </a:rPr>
                        <a:t>Cost Brokered Connections (1k-100k)</a:t>
                      </a:r>
                      <a:endParaRPr lang="en-US" sz="2400" b="0" i="0" u="none" strike="noStrike" dirty="0">
                        <a:solidFill>
                          <a:srgbClr val="000000"/>
                        </a:solidFill>
                        <a:effectLst/>
                        <a:latin typeface="Calibri" panose="020F0502020204030204" pitchFamily="34" charset="0"/>
                      </a:endParaRPr>
                    </a:p>
                  </a:txBody>
                  <a:tcPr anchor="ctr"/>
                </a:tc>
                <a:tc>
                  <a:txBody>
                    <a:bodyPr/>
                    <a:lstStyle/>
                    <a:p>
                      <a:pPr algn="r" fontAlgn="ctr"/>
                      <a:r>
                        <a:rPr lang="en-US" sz="2400" u="none" strike="noStrike" dirty="0">
                          <a:effectLst/>
                        </a:rPr>
                        <a:t>0.00004</a:t>
                      </a:r>
                      <a:endParaRPr lang="en-US" sz="2400" b="0" i="0" u="none" strike="noStrike" dirty="0">
                        <a:solidFill>
                          <a:srgbClr val="000000"/>
                        </a:solidFill>
                        <a:effectLst/>
                        <a:latin typeface="Calibri" panose="020F0502020204030204" pitchFamily="34" charset="0"/>
                      </a:endParaRPr>
                    </a:p>
                  </a:txBody>
                  <a:tcPr anchor="ctr"/>
                </a:tc>
                <a:tc>
                  <a:txBody>
                    <a:bodyPr/>
                    <a:lstStyle/>
                    <a:p>
                      <a:pPr algn="l" fontAlgn="ctr"/>
                      <a:r>
                        <a:rPr lang="en-US" sz="2400" u="none" strike="noStrike" dirty="0">
                          <a:effectLst/>
                        </a:rPr>
                        <a:t>connection/hour</a:t>
                      </a:r>
                      <a:endParaRPr lang="en-US" sz="2400" b="0" i="0" u="none" strike="noStrike" dirty="0">
                        <a:solidFill>
                          <a:srgbClr val="000000"/>
                        </a:solidFill>
                        <a:effectLst/>
                        <a:latin typeface="Calibri" panose="020F0502020204030204" pitchFamily="34" charset="0"/>
                      </a:endParaRPr>
                    </a:p>
                  </a:txBody>
                  <a:tcPr anchor="ctr"/>
                </a:tc>
              </a:tr>
              <a:tr h="621944">
                <a:tc>
                  <a:txBody>
                    <a:bodyPr/>
                    <a:lstStyle/>
                    <a:p>
                      <a:pPr algn="l" fontAlgn="ctr"/>
                      <a:r>
                        <a:rPr lang="en-US" sz="2400" u="none" strike="noStrike" dirty="0">
                          <a:effectLst/>
                        </a:rPr>
                        <a:t>Cost Brokered Connections (100k-500k)</a:t>
                      </a:r>
                      <a:endParaRPr lang="en-US" sz="2400" b="0" i="0" u="none" strike="noStrike" dirty="0">
                        <a:solidFill>
                          <a:srgbClr val="000000"/>
                        </a:solidFill>
                        <a:effectLst/>
                        <a:latin typeface="Calibri" panose="020F0502020204030204" pitchFamily="34" charset="0"/>
                      </a:endParaRPr>
                    </a:p>
                  </a:txBody>
                  <a:tcPr anchor="ctr"/>
                </a:tc>
                <a:tc>
                  <a:txBody>
                    <a:bodyPr/>
                    <a:lstStyle/>
                    <a:p>
                      <a:pPr algn="r" fontAlgn="ctr"/>
                      <a:r>
                        <a:rPr lang="en-US" sz="2400" u="none" strike="noStrike" dirty="0" smtClean="0">
                          <a:effectLst/>
                        </a:rPr>
                        <a:t>0.00003</a:t>
                      </a:r>
                      <a:endParaRPr lang="en-US" sz="2400" b="0" i="0" u="none" strike="noStrike" dirty="0">
                        <a:solidFill>
                          <a:srgbClr val="000000"/>
                        </a:solidFill>
                        <a:effectLst/>
                        <a:latin typeface="Calibri" panose="020F0502020204030204" pitchFamily="34" charset="0"/>
                      </a:endParaRPr>
                    </a:p>
                  </a:txBody>
                  <a:tcPr anchor="ctr"/>
                </a:tc>
                <a:tc>
                  <a:txBody>
                    <a:bodyPr/>
                    <a:lstStyle/>
                    <a:p>
                      <a:pPr algn="l" fontAlgn="ctr"/>
                      <a:r>
                        <a:rPr lang="en-US" sz="2400" u="none" strike="noStrike" dirty="0">
                          <a:effectLst/>
                        </a:rPr>
                        <a:t>connection/hour</a:t>
                      </a:r>
                      <a:endParaRPr lang="en-US" sz="2400" b="0" i="0" u="none" strike="noStrike" dirty="0">
                        <a:solidFill>
                          <a:srgbClr val="000000"/>
                        </a:solidFill>
                        <a:effectLst/>
                        <a:latin typeface="Calibri" panose="020F0502020204030204" pitchFamily="34" charset="0"/>
                      </a:endParaRPr>
                    </a:p>
                  </a:txBody>
                  <a:tcPr anchor="ctr"/>
                </a:tc>
              </a:tr>
              <a:tr h="621944">
                <a:tc>
                  <a:txBody>
                    <a:bodyPr/>
                    <a:lstStyle/>
                    <a:p>
                      <a:pPr algn="l" fontAlgn="ctr"/>
                      <a:r>
                        <a:rPr lang="en-US" sz="2400" u="none" strike="noStrike" dirty="0">
                          <a:effectLst/>
                        </a:rPr>
                        <a:t>Cost Brokered Connections (500k+)</a:t>
                      </a:r>
                      <a:endParaRPr lang="en-US" sz="2400" b="0" i="0" u="none" strike="noStrike" dirty="0">
                        <a:solidFill>
                          <a:srgbClr val="000000"/>
                        </a:solidFill>
                        <a:effectLst/>
                        <a:latin typeface="Calibri" panose="020F0502020204030204" pitchFamily="34" charset="0"/>
                      </a:endParaRPr>
                    </a:p>
                  </a:txBody>
                  <a:tcPr anchor="ctr"/>
                </a:tc>
                <a:tc>
                  <a:txBody>
                    <a:bodyPr/>
                    <a:lstStyle/>
                    <a:p>
                      <a:pPr algn="r" fontAlgn="ctr"/>
                      <a:r>
                        <a:rPr lang="en-US" sz="2400" u="none" strike="noStrike" dirty="0">
                          <a:effectLst/>
                        </a:rPr>
                        <a:t>0.00002</a:t>
                      </a:r>
                      <a:endParaRPr lang="en-US" sz="2400" b="0" i="0" u="none" strike="noStrike" dirty="0">
                        <a:solidFill>
                          <a:srgbClr val="000000"/>
                        </a:solidFill>
                        <a:effectLst/>
                        <a:latin typeface="Calibri" panose="020F0502020204030204" pitchFamily="34" charset="0"/>
                      </a:endParaRPr>
                    </a:p>
                  </a:txBody>
                  <a:tcPr anchor="ctr"/>
                </a:tc>
                <a:tc>
                  <a:txBody>
                    <a:bodyPr/>
                    <a:lstStyle/>
                    <a:p>
                      <a:pPr algn="l" fontAlgn="ctr"/>
                      <a:r>
                        <a:rPr lang="en-US" sz="2400" u="none" strike="noStrike" dirty="0">
                          <a:effectLst/>
                        </a:rPr>
                        <a:t>connection/hour</a:t>
                      </a:r>
                      <a:endParaRPr lang="en-US" sz="2400" b="0" i="0" u="none" strike="noStrike" dirty="0">
                        <a:solidFill>
                          <a:srgbClr val="000000"/>
                        </a:solidFill>
                        <a:effectLst/>
                        <a:latin typeface="Calibri" panose="020F0502020204030204" pitchFamily="34" charset="0"/>
                      </a:endParaRPr>
                    </a:p>
                  </a:txBody>
                  <a:tcPr anchor="ctr"/>
                </a:tc>
              </a:tr>
              <a:tr h="621944">
                <a:tc>
                  <a:txBody>
                    <a:bodyPr/>
                    <a:lstStyle/>
                    <a:p>
                      <a:pPr algn="l" fontAlgn="ctr"/>
                      <a:r>
                        <a:rPr lang="en-US" sz="2400" u="none" strike="noStrike" dirty="0" smtClean="0">
                          <a:effectLst/>
                        </a:rPr>
                        <a:t>Storage Overage &gt;TUs*84GB</a:t>
                      </a:r>
                      <a:endParaRPr lang="en-US" sz="2400" b="0" i="0" u="none" strike="noStrike" dirty="0">
                        <a:solidFill>
                          <a:srgbClr val="000000"/>
                        </a:solidFill>
                        <a:effectLst/>
                        <a:latin typeface="Calibri" panose="020F0502020204030204" pitchFamily="34" charset="0"/>
                      </a:endParaRPr>
                    </a:p>
                  </a:txBody>
                  <a:tcPr anchor="ctr"/>
                </a:tc>
                <a:tc>
                  <a:txBody>
                    <a:bodyPr/>
                    <a:lstStyle/>
                    <a:p>
                      <a:pPr algn="r" fontAlgn="ctr"/>
                      <a:endParaRPr lang="en-US" sz="2400" b="0" i="0" u="none" strike="noStrike" dirty="0">
                        <a:solidFill>
                          <a:srgbClr val="000000"/>
                        </a:solidFill>
                        <a:effectLst/>
                        <a:latin typeface="Calibri" panose="020F0502020204030204" pitchFamily="34" charset="0"/>
                      </a:endParaRPr>
                    </a:p>
                  </a:txBody>
                  <a:tcPr anchor="ctr"/>
                </a:tc>
                <a:tc>
                  <a:txBody>
                    <a:bodyPr/>
                    <a:lstStyle/>
                    <a:p>
                      <a:pPr marL="0" marR="0" indent="0" algn="l" defTabSz="932742" rtl="0" eaLnBrk="1" fontAlgn="ctr" latinLnBrk="0" hangingPunct="1">
                        <a:lnSpc>
                          <a:spcPct val="100000"/>
                        </a:lnSpc>
                        <a:spcBef>
                          <a:spcPts val="0"/>
                        </a:spcBef>
                        <a:spcAft>
                          <a:spcPts val="0"/>
                        </a:spcAft>
                        <a:buClrTx/>
                        <a:buSzTx/>
                        <a:buFontTx/>
                        <a:buNone/>
                        <a:tabLst/>
                        <a:defRPr/>
                      </a:pPr>
                      <a:r>
                        <a:rPr lang="en-US" sz="1800" u="none" strike="noStrike" dirty="0" smtClean="0">
                          <a:effectLst/>
                        </a:rPr>
                        <a:t>local-redundant</a:t>
                      </a:r>
                      <a:r>
                        <a:rPr lang="en-US" sz="1800" u="none" strike="noStrike" baseline="0" dirty="0" smtClean="0">
                          <a:effectLst/>
                        </a:rPr>
                        <a:t> Azure storage charge-through</a:t>
                      </a:r>
                      <a:endParaRPr lang="en-US" sz="1800" b="0" i="0" u="none" strike="noStrike" dirty="0" smtClean="0">
                        <a:solidFill>
                          <a:srgbClr val="000000"/>
                        </a:solidFill>
                        <a:effectLst/>
                        <a:latin typeface="Calibri" panose="020F0502020204030204" pitchFamily="34" charset="0"/>
                      </a:endParaRPr>
                    </a:p>
                  </a:txBody>
                  <a:tcPr anchor="ctr"/>
                </a:tc>
              </a:tr>
            </a:tbl>
          </a:graphicData>
        </a:graphic>
      </p:graphicFrame>
    </p:spTree>
    <p:extLst>
      <p:ext uri="{BB962C8B-B14F-4D97-AF65-F5344CB8AC3E}">
        <p14:creationId xmlns:p14="http://schemas.microsoft.com/office/powerpoint/2010/main" val="155384219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439862"/>
            <a:ext cx="11887200" cy="4936736"/>
          </a:xfrm>
        </p:spPr>
        <p:txBody>
          <a:bodyPr/>
          <a:lstStyle/>
          <a:p>
            <a:r>
              <a:rPr lang="en-US" dirty="0" smtClean="0"/>
              <a:t>Massive scale event ingestion into the cloud</a:t>
            </a:r>
          </a:p>
          <a:p>
            <a:r>
              <a:rPr lang="en-US" dirty="0" smtClean="0"/>
              <a:t>Unprecedented ease and scale</a:t>
            </a:r>
          </a:p>
          <a:p>
            <a:endParaRPr lang="en-US" dirty="0" smtClean="0"/>
          </a:p>
          <a:p>
            <a:r>
              <a:rPr lang="en-US" dirty="0" smtClean="0"/>
              <a:t>When can you have it? </a:t>
            </a:r>
            <a:r>
              <a:rPr lang="en-US" u="sng" dirty="0" smtClean="0"/>
              <a:t>Now </a:t>
            </a:r>
          </a:p>
          <a:p>
            <a:pPr lvl="1"/>
            <a:r>
              <a:rPr lang="en-US" dirty="0" smtClean="0"/>
              <a:t>Service went into production this week</a:t>
            </a:r>
          </a:p>
          <a:p>
            <a:r>
              <a:rPr lang="en-US" dirty="0" smtClean="0"/>
              <a:t>Where can you get information?</a:t>
            </a:r>
          </a:p>
          <a:p>
            <a:pPr lvl="1"/>
            <a:r>
              <a:rPr lang="en-US" dirty="0">
                <a:hlinkClick r:id="rId2"/>
              </a:rPr>
              <a:t>http://azure.microsoft.com/en-us/services/event-hubs</a:t>
            </a:r>
            <a:r>
              <a:rPr lang="en-US" dirty="0" smtClean="0">
                <a:hlinkClick r:id="rId2"/>
              </a:rPr>
              <a:t>/</a:t>
            </a:r>
            <a:endParaRPr lang="en-US" dirty="0" smtClean="0"/>
          </a:p>
          <a:p>
            <a:pPr marL="0" indent="0">
              <a:buNone/>
            </a:pPr>
            <a:endParaRPr lang="en-US" dirty="0" smtClean="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050578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8950020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274638" y="5605099"/>
            <a:ext cx="10058400" cy="10925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Come </a:t>
            </a:r>
            <a:r>
              <a:rPr lang="en-US" sz="2600" spc="-51" dirty="0" smtClean="0">
                <a:gradFill>
                  <a:gsLst>
                    <a:gs pos="0">
                      <a:schemeClr val="tx1"/>
                    </a:gs>
                    <a:gs pos="100000">
                      <a:schemeClr val="tx1"/>
                    </a:gs>
                  </a:gsLst>
                  <a:lin ang="5400000" scaled="0"/>
                </a:gradFill>
                <a:latin typeface="+mj-lt"/>
              </a:rPr>
              <a:t>visit us </a:t>
            </a:r>
            <a:r>
              <a:rPr lang="en-US" sz="2600" spc="-51" dirty="0">
                <a:gradFill>
                  <a:gsLst>
                    <a:gs pos="0">
                      <a:schemeClr val="tx1"/>
                    </a:gs>
                    <a:gs pos="100000">
                      <a:schemeClr val="tx1"/>
                    </a:gs>
                  </a:gsLst>
                  <a:lin ang="5400000" scaled="0"/>
                </a:gradFill>
                <a:latin typeface="+mj-lt"/>
              </a:rPr>
              <a:t>in the Microsoft Solutions Experience (MSE)!</a:t>
            </a:r>
          </a:p>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Look for the </a:t>
            </a:r>
            <a:r>
              <a:rPr lang="en-US" sz="2600" b="1" spc="-51" dirty="0">
                <a:gradFill>
                  <a:gsLst>
                    <a:gs pos="0">
                      <a:schemeClr val="tx1"/>
                    </a:gs>
                    <a:gs pos="100000">
                      <a:schemeClr val="tx1"/>
                    </a:gs>
                  </a:gsLst>
                  <a:lin ang="5400000" scaled="0"/>
                </a:gradFill>
              </a:rPr>
              <a:t>Cloud and Datacenter Platform</a:t>
            </a:r>
            <a:r>
              <a:rPr lang="en-US" sz="2600" spc="-51" dirty="0">
                <a:gradFill>
                  <a:gsLst>
                    <a:gs pos="0">
                      <a:schemeClr val="tx1"/>
                    </a:gs>
                    <a:gs pos="100000">
                      <a:schemeClr val="tx1"/>
                    </a:gs>
                  </a:gsLst>
                  <a:lin ang="5400000" scaled="0"/>
                </a:gradFill>
              </a:rPr>
              <a:t> </a:t>
            </a:r>
            <a:r>
              <a:rPr lang="en-US" sz="2600" spc="-51" dirty="0" smtClean="0">
                <a:gradFill>
                  <a:gsLst>
                    <a:gs pos="0">
                      <a:schemeClr val="tx1"/>
                    </a:gs>
                    <a:gs pos="100000">
                      <a:schemeClr val="tx1"/>
                    </a:gs>
                  </a:gsLst>
                  <a:lin ang="5400000" scaled="0"/>
                </a:gradFill>
                <a:latin typeface="+mj-lt"/>
              </a:rPr>
              <a:t>area </a:t>
            </a:r>
            <a:r>
              <a:rPr lang="en-US" sz="2600" spc="-51" dirty="0" err="1" smtClean="0">
                <a:gradFill>
                  <a:gsLst>
                    <a:gs pos="0">
                      <a:schemeClr val="tx1"/>
                    </a:gs>
                    <a:gs pos="100000">
                      <a:schemeClr val="tx1"/>
                    </a:gs>
                  </a:gsLst>
                  <a:lin ang="5400000" scaled="0"/>
                </a:gradFill>
                <a:latin typeface="+mj-lt"/>
              </a:rPr>
              <a:t>TechExpo</a:t>
            </a:r>
            <a:r>
              <a:rPr lang="en-US" sz="2600" spc="-51" dirty="0" smtClean="0">
                <a:gradFill>
                  <a:gsLst>
                    <a:gs pos="0">
                      <a:schemeClr val="tx1"/>
                    </a:gs>
                    <a:gs pos="100000">
                      <a:schemeClr val="tx1"/>
                    </a:gs>
                  </a:gsLst>
                  <a:lin ang="5400000" scaled="0"/>
                </a:gradFill>
                <a:latin typeface="+mj-lt"/>
              </a:rPr>
              <a:t> </a:t>
            </a:r>
            <a:r>
              <a:rPr lang="en-US" sz="2600" spc="-51" dirty="0">
                <a:gradFill>
                  <a:gsLst>
                    <a:gs pos="0">
                      <a:schemeClr val="tx1"/>
                    </a:gs>
                    <a:gs pos="100000">
                      <a:schemeClr val="tx1"/>
                    </a:gs>
                  </a:gsLst>
                  <a:lin ang="5400000" scaled="0"/>
                </a:gradFill>
                <a:latin typeface="+mj-lt"/>
              </a:rPr>
              <a:t>Hall 7</a:t>
            </a:r>
          </a:p>
        </p:txBody>
      </p:sp>
      <p:sp>
        <p:nvSpPr>
          <p:cNvPr id="6" name="Title 5"/>
          <p:cNvSpPr>
            <a:spLocks noGrp="1"/>
          </p:cNvSpPr>
          <p:nvPr>
            <p:ph type="title"/>
          </p:nvPr>
        </p:nvSpPr>
        <p:spPr>
          <a:xfrm>
            <a:off x="274639" y="295274"/>
            <a:ext cx="11889564" cy="917575"/>
          </a:xfrm>
        </p:spPr>
        <p:txBody>
          <a:bodyPr/>
          <a:lstStyle/>
          <a:p>
            <a:r>
              <a:rPr lang="en-US" dirty="0"/>
              <a:t>For </a:t>
            </a:r>
            <a:r>
              <a:rPr lang="en-US" dirty="0" smtClean="0"/>
              <a:t>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grpSp>
        <p:nvGrpSpPr>
          <p:cNvPr id="27" name="Group 26"/>
          <p:cNvGrpSpPr/>
          <p:nvPr/>
        </p:nvGrpSpPr>
        <p:grpSpPr>
          <a:xfrm>
            <a:off x="274639" y="1223909"/>
            <a:ext cx="10338819" cy="821763"/>
            <a:chOff x="274639" y="1545485"/>
            <a:chExt cx="10338819" cy="821763"/>
          </a:xfrm>
        </p:grpSpPr>
        <p:sp>
          <p:nvSpPr>
            <p:cNvPr id="2" name="Rectangle 1"/>
            <p:cNvSpPr/>
            <p:nvPr/>
          </p:nvSpPr>
          <p:spPr>
            <a:xfrm>
              <a:off x="4981168" y="154548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Windows Server Technical Preview</a:t>
              </a:r>
            </a:p>
            <a:p>
              <a:pPr defTabSz="932418">
                <a:lnSpc>
                  <a:spcPct val="90000"/>
                </a:lnSpc>
              </a:pPr>
              <a:r>
                <a:rPr lang="en-US" dirty="0">
                  <a:gradFill>
                    <a:gsLst>
                      <a:gs pos="0">
                        <a:schemeClr val="tx1"/>
                      </a:gs>
                      <a:gs pos="100000">
                        <a:schemeClr val="tx1"/>
                      </a:gs>
                    </a:gsLst>
                    <a:lin ang="5400000" scaled="0"/>
                  </a:gradFill>
                  <a:hlinkClick r:id="rId4"/>
                </a:rPr>
                <a:t>http://technet.microsoft.com/library/dn765472.aspx</a:t>
              </a:r>
              <a:endParaRPr lang="en-US" dirty="0">
                <a:gradFill>
                  <a:gsLst>
                    <a:gs pos="0">
                      <a:schemeClr val="tx1"/>
                    </a:gs>
                    <a:gs pos="100000">
                      <a:schemeClr val="tx1"/>
                    </a:gs>
                  </a:gsLst>
                  <a:lin ang="5400000" scaled="0"/>
                </a:gradFill>
              </a:endParaRPr>
            </a:p>
          </p:txBody>
        </p:sp>
        <p:sp>
          <p:nvSpPr>
            <p:cNvPr id="11" name="Freeform 9"/>
            <p:cNvSpPr>
              <a:spLocks noEditPoints="1"/>
            </p:cNvSpPr>
            <p:nvPr/>
          </p:nvSpPr>
          <p:spPr bwMode="black">
            <a:xfrm>
              <a:off x="4107231" y="167937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9" name="TextBox 18"/>
            <p:cNvSpPr txBox="1"/>
            <p:nvPr/>
          </p:nvSpPr>
          <p:spPr>
            <a:xfrm>
              <a:off x="274639" y="154548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Windows Server</a:t>
              </a:r>
            </a:p>
          </p:txBody>
        </p:sp>
      </p:grpSp>
      <p:grpSp>
        <p:nvGrpSpPr>
          <p:cNvPr id="7" name="Group 6"/>
          <p:cNvGrpSpPr/>
          <p:nvPr/>
        </p:nvGrpSpPr>
        <p:grpSpPr>
          <a:xfrm>
            <a:off x="274639" y="4115269"/>
            <a:ext cx="10338819" cy="821763"/>
            <a:chOff x="274639" y="4906595"/>
            <a:chExt cx="10338819" cy="821763"/>
          </a:xfrm>
        </p:grpSpPr>
        <p:sp>
          <p:nvSpPr>
            <p:cNvPr id="20" name="Freeform 9"/>
            <p:cNvSpPr>
              <a:spLocks noEditPoints="1"/>
            </p:cNvSpPr>
            <p:nvPr/>
          </p:nvSpPr>
          <p:spPr bwMode="black">
            <a:xfrm>
              <a:off x="4107231" y="504048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21" name="TextBox 20"/>
            <p:cNvSpPr txBox="1"/>
            <p:nvPr/>
          </p:nvSpPr>
          <p:spPr>
            <a:xfrm>
              <a:off x="274639" y="490659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Microsoft Azure</a:t>
              </a:r>
            </a:p>
          </p:txBody>
        </p:sp>
        <p:sp>
          <p:nvSpPr>
            <p:cNvPr id="22" name="Rectangle 21"/>
            <p:cNvSpPr/>
            <p:nvPr/>
          </p:nvSpPr>
          <p:spPr>
            <a:xfrm>
              <a:off x="4981168" y="490659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dirty="0">
                  <a:gradFill>
                    <a:gsLst>
                      <a:gs pos="0">
                        <a:schemeClr val="tx1"/>
                      </a:gs>
                      <a:gs pos="100000">
                        <a:schemeClr val="tx1"/>
                      </a:gs>
                    </a:gsLst>
                    <a:lin ang="5400000" scaled="0"/>
                  </a:gradFill>
                  <a:hlinkClick r:id="rId5"/>
                </a:rPr>
                <a:t>http://azure.microsoft.com/en-us/</a:t>
              </a:r>
              <a:r>
                <a:rPr lang="en-US" dirty="0">
                  <a:gradFill>
                    <a:gsLst>
                      <a:gs pos="0">
                        <a:schemeClr val="tx1"/>
                      </a:gs>
                      <a:gs pos="100000">
                        <a:schemeClr val="tx1"/>
                      </a:gs>
                    </a:gsLst>
                    <a:lin ang="5400000" scaled="0"/>
                  </a:gradFill>
                </a:rPr>
                <a:t> </a:t>
              </a:r>
            </a:p>
          </p:txBody>
        </p:sp>
      </p:grpSp>
      <p:grpSp>
        <p:nvGrpSpPr>
          <p:cNvPr id="23" name="Group 22"/>
          <p:cNvGrpSpPr/>
          <p:nvPr/>
        </p:nvGrpSpPr>
        <p:grpSpPr>
          <a:xfrm>
            <a:off x="274639" y="2104596"/>
            <a:ext cx="11646039" cy="821763"/>
            <a:chOff x="274639" y="2582755"/>
            <a:chExt cx="11646039" cy="821763"/>
          </a:xfrm>
        </p:grpSpPr>
        <p:sp>
          <p:nvSpPr>
            <p:cNvPr id="12" name="Freeform 9"/>
            <p:cNvSpPr>
              <a:spLocks noEditPoints="1"/>
            </p:cNvSpPr>
            <p:nvPr/>
          </p:nvSpPr>
          <p:spPr bwMode="black">
            <a:xfrm>
              <a:off x="4107231" y="271664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3" name="TextBox 2"/>
            <p:cNvSpPr txBox="1"/>
            <p:nvPr/>
          </p:nvSpPr>
          <p:spPr>
            <a:xfrm>
              <a:off x="274639" y="258275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System Center</a:t>
              </a:r>
            </a:p>
          </p:txBody>
        </p:sp>
        <p:sp>
          <p:nvSpPr>
            <p:cNvPr id="24" name="Rectangle 23"/>
            <p:cNvSpPr/>
            <p:nvPr/>
          </p:nvSpPr>
          <p:spPr>
            <a:xfrm>
              <a:off x="4981168" y="2582755"/>
              <a:ext cx="693951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System Center Technical Preview</a:t>
              </a:r>
            </a:p>
            <a:p>
              <a:pPr defTabSz="932418">
                <a:lnSpc>
                  <a:spcPct val="90000"/>
                </a:lnSpc>
              </a:pPr>
              <a:r>
                <a:rPr lang="en-US" dirty="0">
                  <a:gradFill>
                    <a:gsLst>
                      <a:gs pos="0">
                        <a:schemeClr val="tx1"/>
                      </a:gs>
                      <a:gs pos="100000">
                        <a:schemeClr val="tx1"/>
                      </a:gs>
                    </a:gsLst>
                    <a:lin ang="5400000" scaled="0"/>
                  </a:gradFill>
                  <a:hlinkClick r:id="rId6"/>
                </a:rPr>
                <a:t>http://</a:t>
              </a:r>
              <a:r>
                <a:rPr lang="en-US" dirty="0" smtClean="0">
                  <a:gradFill>
                    <a:gsLst>
                      <a:gs pos="0">
                        <a:schemeClr val="tx1"/>
                      </a:gs>
                      <a:gs pos="100000">
                        <a:schemeClr val="tx1"/>
                      </a:gs>
                    </a:gsLst>
                    <a:lin ang="5400000" scaled="0"/>
                  </a:gradFill>
                  <a:hlinkClick r:id="rId6"/>
                </a:rPr>
                <a:t>technet.microsoft.com/en-us/library/hh546785.aspx</a:t>
              </a:r>
              <a:endParaRPr lang="en-US" dirty="0">
                <a:gradFill>
                  <a:gsLst>
                    <a:gs pos="0">
                      <a:schemeClr val="tx1"/>
                    </a:gs>
                    <a:gs pos="100000">
                      <a:schemeClr val="tx1"/>
                    </a:gs>
                  </a:gsLst>
                  <a:lin ang="5400000" scaled="0"/>
                </a:gradFill>
              </a:endParaRPr>
            </a:p>
          </p:txBody>
        </p:sp>
      </p:grpSp>
      <p:grpSp>
        <p:nvGrpSpPr>
          <p:cNvPr id="17" name="Group 16"/>
          <p:cNvGrpSpPr/>
          <p:nvPr/>
        </p:nvGrpSpPr>
        <p:grpSpPr>
          <a:xfrm>
            <a:off x="274639" y="2985283"/>
            <a:ext cx="11648403" cy="1071062"/>
            <a:chOff x="274639" y="3620025"/>
            <a:chExt cx="11648403" cy="1071062"/>
          </a:xfrm>
        </p:grpSpPr>
        <p:sp>
          <p:nvSpPr>
            <p:cNvPr id="13" name="Freeform 9"/>
            <p:cNvSpPr>
              <a:spLocks noEditPoints="1"/>
            </p:cNvSpPr>
            <p:nvPr/>
          </p:nvSpPr>
          <p:spPr bwMode="black">
            <a:xfrm>
              <a:off x="4107231" y="375391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8" name="TextBox 17"/>
            <p:cNvSpPr txBox="1"/>
            <p:nvPr/>
          </p:nvSpPr>
          <p:spPr>
            <a:xfrm>
              <a:off x="274639" y="362002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Azure Pack</a:t>
              </a:r>
            </a:p>
          </p:txBody>
        </p:sp>
        <p:sp>
          <p:nvSpPr>
            <p:cNvPr id="25" name="Rectangle 24"/>
            <p:cNvSpPr/>
            <p:nvPr/>
          </p:nvSpPr>
          <p:spPr>
            <a:xfrm>
              <a:off x="4981168" y="3620025"/>
              <a:ext cx="6941874" cy="1071062"/>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u="sng" dirty="0">
                  <a:gradFill>
                    <a:gsLst>
                      <a:gs pos="0">
                        <a:schemeClr val="tx1"/>
                      </a:gs>
                      <a:gs pos="100000">
                        <a:schemeClr val="tx1"/>
                      </a:gs>
                    </a:gsLst>
                    <a:lin ang="5400000" scaled="0"/>
                  </a:gradFill>
                  <a:hlinkClick r:id="rId7"/>
                </a:rPr>
                <a:t>http://</a:t>
              </a:r>
              <a:r>
                <a:rPr lang="en-US" u="sng" dirty="0" smtClean="0">
                  <a:gradFill>
                    <a:gsLst>
                      <a:gs pos="0">
                        <a:schemeClr val="tx1"/>
                      </a:gs>
                      <a:gs pos="100000">
                        <a:schemeClr val="tx1"/>
                      </a:gs>
                    </a:gsLst>
                    <a:lin ang="5400000" scaled="0"/>
                  </a:gradFill>
                  <a:hlinkClick r:id="rId7"/>
                </a:rPr>
                <a:t>www.microsoft.com/en-us/server-cloud/products/</a:t>
              </a:r>
              <a:br>
                <a:rPr lang="en-US" u="sng" dirty="0" smtClean="0">
                  <a:gradFill>
                    <a:gsLst>
                      <a:gs pos="0">
                        <a:schemeClr val="tx1"/>
                      </a:gs>
                      <a:gs pos="100000">
                        <a:schemeClr val="tx1"/>
                      </a:gs>
                    </a:gsLst>
                    <a:lin ang="5400000" scaled="0"/>
                  </a:gradFill>
                  <a:hlinkClick r:id="rId7"/>
                </a:rPr>
              </a:br>
              <a:r>
                <a:rPr lang="en-US" u="sng" dirty="0" smtClean="0">
                  <a:gradFill>
                    <a:gsLst>
                      <a:gs pos="0">
                        <a:schemeClr val="tx1"/>
                      </a:gs>
                      <a:gs pos="100000">
                        <a:schemeClr val="tx1"/>
                      </a:gs>
                    </a:gsLst>
                    <a:lin ang="5400000" scaled="0"/>
                  </a:gradFill>
                  <a:hlinkClick r:id="rId7"/>
                </a:rPr>
                <a:t>windows-azure-pack</a:t>
              </a:r>
              <a:endParaRPr lang="en-US"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172910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childTnLst>
                                </p:cTn>
                              </p:par>
                              <p:par>
                                <p:cTn id="8" presetID="63" presetClass="path" presetSubtype="0" decel="100000" fill="hold" nodeType="withEffect">
                                  <p:stCondLst>
                                    <p:cond delay="0"/>
                                  </p:stCondLst>
                                  <p:childTnLst>
                                    <p:animMotion origin="layout" path="M -0.02413 -2.12892E-6 L 2.57085E-6 -2.12892E-6 " pathEditMode="relative" rAng="0" ptsTypes="AA">
                                      <p:cBhvr>
                                        <p:cTn id="9" dur="1000" fill="hold"/>
                                        <p:tgtEl>
                                          <p:spTgt spid="27"/>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600"/>
                                        <p:tgtEl>
                                          <p:spTgt spid="23"/>
                                        </p:tgtEl>
                                      </p:cBhvr>
                                    </p:animEffect>
                                  </p:childTnLst>
                                </p:cTn>
                              </p:par>
                              <p:par>
                                <p:cTn id="13" presetID="63" presetClass="path" presetSubtype="0" decel="100000" fill="hold" nodeType="withEffect">
                                  <p:stCondLst>
                                    <p:cond delay="100"/>
                                  </p:stCondLst>
                                  <p:childTnLst>
                                    <p:animMotion origin="layout" path="M -0.02413 2.40581E-7 L 1.30202E-6 2.40581E-7 " pathEditMode="relative" rAng="0" ptsTypes="AA">
                                      <p:cBhvr>
                                        <p:cTn id="14" dur="1000" fill="hold"/>
                                        <p:tgtEl>
                                          <p:spTgt spid="2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600"/>
                                        <p:tgtEl>
                                          <p:spTgt spid="17"/>
                                        </p:tgtEl>
                                      </p:cBhvr>
                                    </p:animEffect>
                                  </p:childTnLst>
                                </p:cTn>
                              </p:par>
                              <p:par>
                                <p:cTn id="18" presetID="63" presetClass="path" presetSubtype="0" decel="100000" fill="hold" nodeType="withEffect">
                                  <p:stCondLst>
                                    <p:cond delay="200"/>
                                  </p:stCondLst>
                                  <p:childTnLst>
                                    <p:animMotion origin="layout" path="M -0.02413 2.51475E-6 L 3.65331E-6 2.51475E-6 " pathEditMode="relative" rAng="0" ptsTypes="AA">
                                      <p:cBhvr>
                                        <p:cTn id="19" dur="1000" fill="hold"/>
                                        <p:tgtEl>
                                          <p:spTgt spid="17"/>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600"/>
                                        <p:tgtEl>
                                          <p:spTgt spid="7"/>
                                        </p:tgtEl>
                                      </p:cBhvr>
                                    </p:animEffect>
                                  </p:childTnLst>
                                </p:cTn>
                              </p:par>
                              <p:par>
                                <p:cTn id="23" presetID="63" presetClass="path" presetSubtype="0" decel="100000" fill="hold" nodeType="withEffect">
                                  <p:stCondLst>
                                    <p:cond delay="300"/>
                                  </p:stCondLst>
                                  <p:childTnLst>
                                    <p:animMotion origin="layout" path="M -0.02413 -2.17431E-6 L 2.57085E-6 -2.17431E-6 " pathEditMode="relative" rAng="0" ptsTypes="AA">
                                      <p:cBhvr>
                                        <p:cTn id="24" dur="1000" fill="hold"/>
                                        <p:tgtEl>
                                          <p:spTgt spid="7"/>
                                        </p:tgtEl>
                                        <p:attrNameLst>
                                          <p:attrName>ppt_x</p:attrName>
                                          <p:attrName>ppt_y</p:attrName>
                                        </p:attrNameLst>
                                      </p:cBhvr>
                                      <p:rCtr x="1200" y="0"/>
                                    </p:animMotion>
                                  </p:childTnLst>
                                </p:cTn>
                              </p:par>
                              <p:par>
                                <p:cTn id="25" presetID="10" presetClass="entr" presetSubtype="0"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600"/>
                                        <p:tgtEl>
                                          <p:spTgt spid="16"/>
                                        </p:tgtEl>
                                      </p:cBhvr>
                                    </p:animEffect>
                                  </p:childTnLst>
                                </p:cTn>
                              </p:par>
                              <p:par>
                                <p:cTn id="28" presetID="63" presetClass="path" presetSubtype="0" decel="100000" fill="hold" grpId="1" nodeType="withEffect">
                                  <p:stCondLst>
                                    <p:cond delay="400"/>
                                  </p:stCondLst>
                                  <p:childTnLst>
                                    <p:animMotion origin="layout" path="M -0.02413 -2.17431E-6 L 2.57085E-6 -2.17431E-6 " pathEditMode="relative" rAng="0" ptsTypes="AA">
                                      <p:cBhvr>
                                        <p:cTn id="29"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5"/>
            <a:ext cx="11889564" cy="917575"/>
          </a:xfrm>
        </p:spPr>
        <p:txBody>
          <a:bodyPr/>
          <a:lstStyle/>
          <a:p>
            <a:r>
              <a:rPr lang="en-US" dirty="0" smtClean="0"/>
              <a:t>Azure</a:t>
            </a:r>
            <a:endParaRPr lang="en-US" dirty="0"/>
          </a:p>
        </p:txBody>
      </p:sp>
      <p:sp>
        <p:nvSpPr>
          <p:cNvPr id="20" name="Rectangle 19">
            <a:hlinkClick r:id="rId3"/>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85" name="Rectangle 84">
            <a:hlinkClick r:id="rId4"/>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pic>
        <p:nvPicPr>
          <p:cNvPr id="86" name="Picture 85"/>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6"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7"/>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62" name="Rectangle 61">
            <a:hlinkClick r:id="rId3"/>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10979</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104" name="Rectangle 103">
            <a:hlinkClick r:id="rId8"/>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45" name="Rectangle 44">
            <a:hlinkClick r:id="rId4"/>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sp>
        <p:nvSpPr>
          <p:cNvPr id="42" name="Rectangle 41">
            <a:hlinkClick r:id="rId3"/>
          </p:cNvPr>
          <p:cNvSpPr>
            <a:spLocks/>
          </p:cNvSpPr>
          <p:nvPr/>
        </p:nvSpPr>
        <p:spPr bwMode="auto">
          <a:xfrm>
            <a:off x="7601134"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sp>
        <p:nvSpPr>
          <p:cNvPr id="53" name="Rectangle 52">
            <a:hlinkClick r:id="rId8"/>
          </p:cNvPr>
          <p:cNvSpPr>
            <a:spLocks/>
          </p:cNvSpPr>
          <p:nvPr/>
        </p:nvSpPr>
        <p:spPr bwMode="auto">
          <a:xfrm>
            <a:off x="5769511"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66" name="Rectangle 65">
            <a:hlinkClick r:id="rId8"/>
          </p:cNvPr>
          <p:cNvSpPr>
            <a:spLocks/>
          </p:cNvSpPr>
          <p:nvPr/>
        </p:nvSpPr>
        <p:spPr bwMode="auto">
          <a:xfrm>
            <a:off x="3937887"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72" name="Rectangle 71">
            <a:hlinkClick r:id="rId7"/>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Azure-Train</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chemeClr val="tx1"/>
                    </a:gs>
                    <a:gs pos="25424">
                      <a:schemeClr val="tx1"/>
                    </a:gs>
                  </a:gsLst>
                  <a:lin ang="5400000" scaled="0"/>
                </a:gradFill>
                <a:latin typeface="+mj-lt"/>
              </a:rPr>
              <a:t>Get </a:t>
            </a:r>
            <a:r>
              <a:rPr lang="en-US" sz="3200" spc="-40" dirty="0" smtClean="0">
                <a:gradFill>
                  <a:gsLst>
                    <a:gs pos="11864">
                      <a:schemeClr val="tx1"/>
                    </a:gs>
                    <a:gs pos="25424">
                      <a:schemeClr val="tx1"/>
                    </a:gs>
                  </a:gsLst>
                  <a:lin ang="5400000" scaled="0"/>
                </a:gradFill>
                <a:latin typeface="+mj-lt"/>
              </a:rPr>
              <a:t>certified for </a:t>
            </a:r>
            <a:r>
              <a:rPr lang="en-US" sz="3200" spc="-40" dirty="0">
                <a:gradFill>
                  <a:gsLst>
                    <a:gs pos="11864">
                      <a:schemeClr val="tx1"/>
                    </a:gs>
                    <a:gs pos="25424">
                      <a:schemeClr val="tx1"/>
                    </a:gs>
                  </a:gsLst>
                  <a:lin ang="5400000" scaled="0"/>
                </a:gradFill>
                <a:latin typeface="+mj-l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12" name="Freeform 5"/>
          <p:cNvSpPr>
            <a:spLocks noChangeAspect="1" noEditPoints="1"/>
          </p:cNvSpPr>
          <p:nvPr/>
        </p:nvSpPr>
        <p:spPr bwMode="auto">
          <a:xfrm>
            <a:off x="3423211"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2</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64" name="Freeform 5"/>
          <p:cNvSpPr>
            <a:spLocks noChangeAspect="1" noEditPoints="1"/>
          </p:cNvSpPr>
          <p:nvPr/>
        </p:nvSpPr>
        <p:spPr bwMode="auto">
          <a:xfrm>
            <a:off x="5254835"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20532</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20533</a:t>
            </a:r>
          </a:p>
        </p:txBody>
      </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532</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533</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0" name="TextBox 79"/>
          <p:cNvSpPr txBox="1"/>
          <p:nvPr/>
        </p:nvSpPr>
        <p:spPr>
          <a:xfrm>
            <a:off x="7601134"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534</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5769511"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16263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884493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45825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26125"/>
            <a:ext cx="12386778" cy="7020650"/>
          </a:xfrm>
          <a:prstGeom prst="rect">
            <a:avLst/>
          </a:prstGeom>
        </p:spPr>
      </p:pic>
      <p:sp>
        <p:nvSpPr>
          <p:cNvPr id="3" name="Title 2"/>
          <p:cNvSpPr>
            <a:spLocks noGrp="1"/>
          </p:cNvSpPr>
          <p:nvPr>
            <p:ph type="title"/>
          </p:nvPr>
        </p:nvSpPr>
        <p:spPr>
          <a:xfrm>
            <a:off x="312738" y="905668"/>
            <a:ext cx="10782299" cy="4648994"/>
          </a:xfrm>
        </p:spPr>
        <p:txBody>
          <a:bodyPr anchor="ctr"/>
          <a:lstStyle/>
          <a:p>
            <a:pPr algn="ctr"/>
            <a:r>
              <a:rPr lang="en-US" sz="7200" dirty="0" smtClean="0"/>
              <a:t>Thank you</a:t>
            </a:r>
            <a:br>
              <a:rPr lang="en-US" sz="7200" dirty="0" smtClean="0"/>
            </a:br>
            <a:r>
              <a:rPr lang="en-US" sz="7200" dirty="0" smtClean="0"/>
              <a:t>for</a:t>
            </a:r>
            <a:r>
              <a:rPr lang="en-US" sz="7200" dirty="0"/>
              <a:t> </a:t>
            </a:r>
            <a:r>
              <a:rPr lang="en-US" sz="7200" dirty="0" smtClean="0"/>
              <a:t>being here for </a:t>
            </a:r>
            <a:br>
              <a:rPr lang="en-US" sz="7200" dirty="0" smtClean="0"/>
            </a:br>
            <a:r>
              <a:rPr lang="en-US" sz="7200" dirty="0" smtClean="0"/>
              <a:t>the last session </a:t>
            </a:r>
            <a:br>
              <a:rPr lang="en-US" sz="7200" dirty="0" smtClean="0"/>
            </a:br>
            <a:r>
              <a:rPr lang="en-US" sz="7200" dirty="0" smtClean="0"/>
              <a:t>of TechEd!</a:t>
            </a:r>
            <a:endParaRPr lang="en-US" sz="7200" dirty="0"/>
          </a:p>
        </p:txBody>
      </p:sp>
    </p:spTree>
    <p:extLst>
      <p:ext uri="{BB962C8B-B14F-4D97-AF65-F5344CB8AC3E}">
        <p14:creationId xmlns:p14="http://schemas.microsoft.com/office/powerpoint/2010/main" val="70546520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Azure Service Bus</a:t>
            </a:r>
            <a:endParaRPr lang="en-US" dirty="0"/>
          </a:p>
        </p:txBody>
      </p:sp>
      <p:sp>
        <p:nvSpPr>
          <p:cNvPr id="4" name="Rectangle 3"/>
          <p:cNvSpPr/>
          <p:nvPr/>
        </p:nvSpPr>
        <p:spPr bwMode="auto">
          <a:xfrm>
            <a:off x="2698796" y="1249733"/>
            <a:ext cx="2808350" cy="5371729"/>
          </a:xfrm>
          <a:prstGeom prst="rect">
            <a:avLst/>
          </a:prstGeom>
          <a:solidFill>
            <a:srgbClr val="00BE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Azure Service Bus</a:t>
            </a:r>
          </a:p>
        </p:txBody>
      </p:sp>
      <p:sp>
        <p:nvSpPr>
          <p:cNvPr id="5" name="Rectangle 4"/>
          <p:cNvSpPr/>
          <p:nvPr/>
        </p:nvSpPr>
        <p:spPr bwMode="auto">
          <a:xfrm>
            <a:off x="2914043" y="1893517"/>
            <a:ext cx="2430780" cy="838200"/>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rgbClr val="505050">
                    <a:lumMod val="50000"/>
                  </a:srgbClr>
                </a:solidFill>
                <a:ea typeface="Segoe UI" pitchFamily="34" charset="0"/>
                <a:cs typeface="Segoe UI" pitchFamily="34" charset="0"/>
              </a:rPr>
              <a:t>Relay</a:t>
            </a:r>
          </a:p>
        </p:txBody>
      </p:sp>
      <p:sp>
        <p:nvSpPr>
          <p:cNvPr id="6" name="Rectangle 5"/>
          <p:cNvSpPr/>
          <p:nvPr/>
        </p:nvSpPr>
        <p:spPr bwMode="auto">
          <a:xfrm>
            <a:off x="2914043" y="2830445"/>
            <a:ext cx="2430780" cy="838200"/>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rgbClr val="505050">
                    <a:lumMod val="50000"/>
                  </a:srgbClr>
                </a:solidFill>
                <a:ea typeface="Segoe UI" pitchFamily="34" charset="0"/>
                <a:cs typeface="Segoe UI" pitchFamily="34" charset="0"/>
              </a:rPr>
              <a:t>Queue</a:t>
            </a:r>
          </a:p>
        </p:txBody>
      </p:sp>
      <p:sp>
        <p:nvSpPr>
          <p:cNvPr id="7" name="Rectangle 6"/>
          <p:cNvSpPr/>
          <p:nvPr/>
        </p:nvSpPr>
        <p:spPr bwMode="auto">
          <a:xfrm>
            <a:off x="2914043" y="3744335"/>
            <a:ext cx="2430780" cy="838200"/>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rgbClr val="505050">
                    <a:lumMod val="50000"/>
                  </a:srgbClr>
                </a:solidFill>
                <a:ea typeface="Segoe UI" pitchFamily="34" charset="0"/>
                <a:cs typeface="Segoe UI" pitchFamily="34" charset="0"/>
              </a:rPr>
              <a:t>Topic</a:t>
            </a:r>
          </a:p>
        </p:txBody>
      </p:sp>
      <p:sp>
        <p:nvSpPr>
          <p:cNvPr id="8" name="Rectangle 7"/>
          <p:cNvSpPr/>
          <p:nvPr/>
        </p:nvSpPr>
        <p:spPr bwMode="auto">
          <a:xfrm>
            <a:off x="2914043" y="4651699"/>
            <a:ext cx="2430780" cy="838200"/>
          </a:xfrm>
          <a:prstGeom prst="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rgbClr val="505050">
                    <a:lumMod val="50000"/>
                  </a:srgbClr>
                </a:solidFill>
                <a:ea typeface="Segoe UI" pitchFamily="34" charset="0"/>
                <a:cs typeface="Segoe UI" pitchFamily="34" charset="0"/>
              </a:rPr>
              <a:t>Notification Hub</a:t>
            </a:r>
          </a:p>
        </p:txBody>
      </p:sp>
      <p:sp>
        <p:nvSpPr>
          <p:cNvPr id="9" name="Rectangle 8"/>
          <p:cNvSpPr/>
          <p:nvPr/>
        </p:nvSpPr>
        <p:spPr bwMode="auto">
          <a:xfrm>
            <a:off x="2914043" y="5554772"/>
            <a:ext cx="2430780" cy="838200"/>
          </a:xfrm>
          <a:prstGeom prst="rect">
            <a:avLst/>
          </a:prstGeom>
          <a:solidFill>
            <a:srgbClr val="FFF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solidFill>
                  <a:srgbClr val="505050">
                    <a:lumMod val="50000"/>
                  </a:srgbClr>
                </a:solidFill>
                <a:ea typeface="Segoe UI" pitchFamily="34" charset="0"/>
                <a:cs typeface="Segoe UI" pitchFamily="34" charset="0"/>
              </a:rPr>
              <a:t>Event Hub</a:t>
            </a:r>
          </a:p>
        </p:txBody>
      </p:sp>
      <p:sp>
        <p:nvSpPr>
          <p:cNvPr id="12" name="Rectangle 11"/>
          <p:cNvSpPr/>
          <p:nvPr/>
        </p:nvSpPr>
        <p:spPr bwMode="auto">
          <a:xfrm>
            <a:off x="6954530" y="2823988"/>
            <a:ext cx="849799" cy="8511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7" name="Group 166"/>
          <p:cNvGrpSpPr/>
          <p:nvPr/>
        </p:nvGrpSpPr>
        <p:grpSpPr>
          <a:xfrm>
            <a:off x="6940421" y="4653940"/>
            <a:ext cx="878016" cy="833718"/>
            <a:chOff x="8149037" y="2613179"/>
            <a:chExt cx="1577675" cy="1554656"/>
          </a:xfrm>
        </p:grpSpPr>
        <p:sp>
          <p:nvSpPr>
            <p:cNvPr id="140" name="Rectangle 139"/>
            <p:cNvSpPr/>
            <p:nvPr/>
          </p:nvSpPr>
          <p:spPr bwMode="auto">
            <a:xfrm>
              <a:off x="8149037" y="26131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Rectangle 140"/>
            <p:cNvSpPr/>
            <p:nvPr/>
          </p:nvSpPr>
          <p:spPr bwMode="auto">
            <a:xfrm>
              <a:off x="8309190" y="26131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Rectangle 141"/>
            <p:cNvSpPr/>
            <p:nvPr/>
          </p:nvSpPr>
          <p:spPr bwMode="auto">
            <a:xfrm>
              <a:off x="8469344" y="26131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3" name="Rectangle 142"/>
            <p:cNvSpPr/>
            <p:nvPr/>
          </p:nvSpPr>
          <p:spPr bwMode="auto">
            <a:xfrm>
              <a:off x="8629497" y="26131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4" name="Rectangle 143"/>
            <p:cNvSpPr/>
            <p:nvPr/>
          </p:nvSpPr>
          <p:spPr bwMode="auto">
            <a:xfrm>
              <a:off x="8789650" y="26131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5" name="Rectangle 144"/>
            <p:cNvSpPr/>
            <p:nvPr/>
          </p:nvSpPr>
          <p:spPr bwMode="auto">
            <a:xfrm>
              <a:off x="8949804" y="26131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6" name="Rectangle 145"/>
            <p:cNvSpPr/>
            <p:nvPr/>
          </p:nvSpPr>
          <p:spPr bwMode="auto">
            <a:xfrm>
              <a:off x="9109957" y="26131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7" name="Rectangle 146"/>
            <p:cNvSpPr/>
            <p:nvPr/>
          </p:nvSpPr>
          <p:spPr bwMode="auto">
            <a:xfrm>
              <a:off x="9270110" y="26131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8" name="Rectangle 147"/>
            <p:cNvSpPr/>
            <p:nvPr/>
          </p:nvSpPr>
          <p:spPr bwMode="auto">
            <a:xfrm>
              <a:off x="9430264" y="26131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9" name="Rectangle 148"/>
            <p:cNvSpPr/>
            <p:nvPr/>
          </p:nvSpPr>
          <p:spPr bwMode="auto">
            <a:xfrm>
              <a:off x="9590417" y="26131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8149045" y="27700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1" name="Rectangle 130"/>
            <p:cNvSpPr/>
            <p:nvPr/>
          </p:nvSpPr>
          <p:spPr bwMode="auto">
            <a:xfrm>
              <a:off x="8309198" y="27700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2" name="Rectangle 131"/>
            <p:cNvSpPr/>
            <p:nvPr/>
          </p:nvSpPr>
          <p:spPr bwMode="auto">
            <a:xfrm>
              <a:off x="8469352" y="27700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3" name="Rectangle 132"/>
            <p:cNvSpPr/>
            <p:nvPr/>
          </p:nvSpPr>
          <p:spPr bwMode="auto">
            <a:xfrm>
              <a:off x="8629505" y="27700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8789658" y="27700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8949812" y="27700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6" name="Rectangle 135"/>
            <p:cNvSpPr/>
            <p:nvPr/>
          </p:nvSpPr>
          <p:spPr bwMode="auto">
            <a:xfrm>
              <a:off x="9109965" y="27700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36"/>
            <p:cNvSpPr/>
            <p:nvPr/>
          </p:nvSpPr>
          <p:spPr bwMode="auto">
            <a:xfrm>
              <a:off x="9270118" y="27700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8" name="Rectangle 137"/>
            <p:cNvSpPr/>
            <p:nvPr/>
          </p:nvSpPr>
          <p:spPr bwMode="auto">
            <a:xfrm>
              <a:off x="9430272" y="27700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a:off x="9590425" y="27700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0" name="Rectangle 119"/>
            <p:cNvSpPr/>
            <p:nvPr/>
          </p:nvSpPr>
          <p:spPr bwMode="auto">
            <a:xfrm>
              <a:off x="8149053" y="29268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1" name="Rectangle 120"/>
            <p:cNvSpPr/>
            <p:nvPr/>
          </p:nvSpPr>
          <p:spPr bwMode="auto">
            <a:xfrm>
              <a:off x="8309206" y="29268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21"/>
            <p:cNvSpPr/>
            <p:nvPr/>
          </p:nvSpPr>
          <p:spPr bwMode="auto">
            <a:xfrm>
              <a:off x="8469360" y="29268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8629513" y="29268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8789666" y="29268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5" name="Rectangle 124"/>
            <p:cNvSpPr/>
            <p:nvPr/>
          </p:nvSpPr>
          <p:spPr bwMode="auto">
            <a:xfrm>
              <a:off x="8949820" y="29268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6" name="Rectangle 125"/>
            <p:cNvSpPr/>
            <p:nvPr/>
          </p:nvSpPr>
          <p:spPr bwMode="auto">
            <a:xfrm>
              <a:off x="9109973" y="29268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9270126" y="29268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Rectangle 127"/>
            <p:cNvSpPr/>
            <p:nvPr/>
          </p:nvSpPr>
          <p:spPr bwMode="auto">
            <a:xfrm>
              <a:off x="9430280" y="29268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Rectangle 128"/>
            <p:cNvSpPr/>
            <p:nvPr/>
          </p:nvSpPr>
          <p:spPr bwMode="auto">
            <a:xfrm>
              <a:off x="9590433" y="29268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8149061" y="30837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8309214" y="30837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8469368" y="30837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8629521" y="30837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4" name="Rectangle 113"/>
            <p:cNvSpPr/>
            <p:nvPr/>
          </p:nvSpPr>
          <p:spPr bwMode="auto">
            <a:xfrm>
              <a:off x="8789674" y="30837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Rectangle 114"/>
            <p:cNvSpPr/>
            <p:nvPr/>
          </p:nvSpPr>
          <p:spPr bwMode="auto">
            <a:xfrm>
              <a:off x="8949828" y="30837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Rectangle 115"/>
            <p:cNvSpPr/>
            <p:nvPr/>
          </p:nvSpPr>
          <p:spPr bwMode="auto">
            <a:xfrm>
              <a:off x="9109981" y="30837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7" name="Rectangle 116"/>
            <p:cNvSpPr/>
            <p:nvPr/>
          </p:nvSpPr>
          <p:spPr bwMode="auto">
            <a:xfrm>
              <a:off x="9270134" y="30837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8" name="Rectangle 117"/>
            <p:cNvSpPr/>
            <p:nvPr/>
          </p:nvSpPr>
          <p:spPr bwMode="auto">
            <a:xfrm>
              <a:off x="9430288" y="30837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9" name="Rectangle 118"/>
            <p:cNvSpPr/>
            <p:nvPr/>
          </p:nvSpPr>
          <p:spPr bwMode="auto">
            <a:xfrm>
              <a:off x="9590441" y="30837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8149069" y="324056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8309222" y="324056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8469376" y="324056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3" name="Rectangle 102"/>
            <p:cNvSpPr/>
            <p:nvPr/>
          </p:nvSpPr>
          <p:spPr bwMode="auto">
            <a:xfrm>
              <a:off x="8629529" y="324056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4" name="Rectangle 103"/>
            <p:cNvSpPr/>
            <p:nvPr/>
          </p:nvSpPr>
          <p:spPr bwMode="auto">
            <a:xfrm>
              <a:off x="8789682" y="324056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8949836" y="324056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9109989" y="324056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9270142" y="324056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9430296" y="324056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9590449" y="324056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8149077" y="339741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8309230" y="339741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2" name="Rectangle 91"/>
            <p:cNvSpPr/>
            <p:nvPr/>
          </p:nvSpPr>
          <p:spPr bwMode="auto">
            <a:xfrm>
              <a:off x="8469384" y="339741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92"/>
            <p:cNvSpPr/>
            <p:nvPr/>
          </p:nvSpPr>
          <p:spPr bwMode="auto">
            <a:xfrm>
              <a:off x="8629537" y="339741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8789690" y="339741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8949844" y="339741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9109997" y="339741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9270150" y="339741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9430304" y="339741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9590457" y="339741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8149085" y="355426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8309238" y="355426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Rectangle 81"/>
            <p:cNvSpPr/>
            <p:nvPr/>
          </p:nvSpPr>
          <p:spPr bwMode="auto">
            <a:xfrm>
              <a:off x="8469392" y="355426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8629545" y="355426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8789698" y="355426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8949852" y="355426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9110005" y="355426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9270158" y="355426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9430312" y="355426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9590465" y="355426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 name="Rectangle 69"/>
            <p:cNvSpPr/>
            <p:nvPr/>
          </p:nvSpPr>
          <p:spPr bwMode="auto">
            <a:xfrm>
              <a:off x="8149093" y="371110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 name="Rectangle 70"/>
            <p:cNvSpPr/>
            <p:nvPr/>
          </p:nvSpPr>
          <p:spPr bwMode="auto">
            <a:xfrm>
              <a:off x="8309246" y="371110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8469400" y="371110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8629553" y="371110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8789706" y="371110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8949860" y="371110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9110013" y="371110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9270166" y="371110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9430320" y="371110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9590473" y="371110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 name="Rectangle 59"/>
            <p:cNvSpPr/>
            <p:nvPr/>
          </p:nvSpPr>
          <p:spPr bwMode="auto">
            <a:xfrm>
              <a:off x="8149101" y="386795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8309254" y="386795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8469408" y="386795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8629561" y="386795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8789714" y="386795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8949868" y="386795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9110021" y="386795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9270174" y="386795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9430328" y="386795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9590481" y="386795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8149109" y="402480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8309262" y="402480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8469416" y="402480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8629569" y="402480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8789722" y="402480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8949876" y="402480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9110029" y="402480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9270182" y="402480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9430336" y="402480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 name="Rectangle 58"/>
            <p:cNvSpPr/>
            <p:nvPr/>
          </p:nvSpPr>
          <p:spPr bwMode="auto">
            <a:xfrm>
              <a:off x="9590489" y="4024800"/>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66" name="Group 165"/>
          <p:cNvGrpSpPr/>
          <p:nvPr/>
        </p:nvGrpSpPr>
        <p:grpSpPr>
          <a:xfrm>
            <a:off x="6952690" y="3745537"/>
            <a:ext cx="853478" cy="835796"/>
            <a:chOff x="8301437" y="2765579"/>
            <a:chExt cx="616707" cy="613575"/>
          </a:xfrm>
        </p:grpSpPr>
        <p:sp>
          <p:nvSpPr>
            <p:cNvPr id="150" name="Rectangle 149"/>
            <p:cNvSpPr/>
            <p:nvPr/>
          </p:nvSpPr>
          <p:spPr bwMode="auto">
            <a:xfrm>
              <a:off x="8301437"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1" name="Rectangle 150"/>
            <p:cNvSpPr/>
            <p:nvPr/>
          </p:nvSpPr>
          <p:spPr bwMode="auto">
            <a:xfrm>
              <a:off x="8461590"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2" name="Rectangle 151"/>
            <p:cNvSpPr/>
            <p:nvPr/>
          </p:nvSpPr>
          <p:spPr bwMode="auto">
            <a:xfrm>
              <a:off x="8621744"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3" name="Rectangle 152"/>
            <p:cNvSpPr/>
            <p:nvPr/>
          </p:nvSpPr>
          <p:spPr bwMode="auto">
            <a:xfrm>
              <a:off x="8781897"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4" name="Rectangle 153"/>
            <p:cNvSpPr/>
            <p:nvPr/>
          </p:nvSpPr>
          <p:spPr bwMode="auto">
            <a:xfrm>
              <a:off x="8301445"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5" name="Rectangle 154"/>
            <p:cNvSpPr/>
            <p:nvPr/>
          </p:nvSpPr>
          <p:spPr bwMode="auto">
            <a:xfrm>
              <a:off x="8461598"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6" name="Rectangle 155"/>
            <p:cNvSpPr/>
            <p:nvPr/>
          </p:nvSpPr>
          <p:spPr bwMode="auto">
            <a:xfrm>
              <a:off x="8621752"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7" name="Rectangle 156"/>
            <p:cNvSpPr/>
            <p:nvPr/>
          </p:nvSpPr>
          <p:spPr bwMode="auto">
            <a:xfrm>
              <a:off x="8781905"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8" name="Rectangle 157"/>
            <p:cNvSpPr/>
            <p:nvPr/>
          </p:nvSpPr>
          <p:spPr bwMode="auto">
            <a:xfrm>
              <a:off x="8301453"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9" name="Rectangle 158"/>
            <p:cNvSpPr/>
            <p:nvPr/>
          </p:nvSpPr>
          <p:spPr bwMode="auto">
            <a:xfrm>
              <a:off x="8461606"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0" name="Rectangle 159"/>
            <p:cNvSpPr/>
            <p:nvPr/>
          </p:nvSpPr>
          <p:spPr bwMode="auto">
            <a:xfrm>
              <a:off x="8621760"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1" name="Rectangle 160"/>
            <p:cNvSpPr/>
            <p:nvPr/>
          </p:nvSpPr>
          <p:spPr bwMode="auto">
            <a:xfrm>
              <a:off x="8781913"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2" name="Rectangle 161"/>
            <p:cNvSpPr/>
            <p:nvPr/>
          </p:nvSpPr>
          <p:spPr bwMode="auto">
            <a:xfrm>
              <a:off x="8301461"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Rectangle 162"/>
            <p:cNvSpPr/>
            <p:nvPr/>
          </p:nvSpPr>
          <p:spPr bwMode="auto">
            <a:xfrm>
              <a:off x="8461614"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Rectangle 163"/>
            <p:cNvSpPr/>
            <p:nvPr/>
          </p:nvSpPr>
          <p:spPr bwMode="auto">
            <a:xfrm>
              <a:off x="8621768"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5" name="Rectangle 164"/>
            <p:cNvSpPr/>
            <p:nvPr/>
          </p:nvSpPr>
          <p:spPr bwMode="auto">
            <a:xfrm>
              <a:off x="8781921"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69" name="Rectangle 168"/>
          <p:cNvSpPr/>
          <p:nvPr/>
        </p:nvSpPr>
        <p:spPr bwMode="auto">
          <a:xfrm>
            <a:off x="6954530" y="1887060"/>
            <a:ext cx="849799" cy="8511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70" name="Group 169"/>
          <p:cNvGrpSpPr/>
          <p:nvPr/>
        </p:nvGrpSpPr>
        <p:grpSpPr>
          <a:xfrm>
            <a:off x="6952690" y="5555974"/>
            <a:ext cx="853478" cy="835796"/>
            <a:chOff x="8301437" y="2765579"/>
            <a:chExt cx="616707" cy="613575"/>
          </a:xfrm>
          <a:solidFill>
            <a:srgbClr val="FFFF00"/>
          </a:solidFill>
        </p:grpSpPr>
        <p:sp>
          <p:nvSpPr>
            <p:cNvPr id="171" name="Rectangle 170"/>
            <p:cNvSpPr/>
            <p:nvPr/>
          </p:nvSpPr>
          <p:spPr bwMode="auto">
            <a:xfrm>
              <a:off x="8301437" y="27655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2" name="Rectangle 171"/>
            <p:cNvSpPr/>
            <p:nvPr/>
          </p:nvSpPr>
          <p:spPr bwMode="auto">
            <a:xfrm>
              <a:off x="8461590" y="27655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3" name="Rectangle 172"/>
            <p:cNvSpPr/>
            <p:nvPr/>
          </p:nvSpPr>
          <p:spPr bwMode="auto">
            <a:xfrm>
              <a:off x="8621744" y="27655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4" name="Rectangle 173"/>
            <p:cNvSpPr/>
            <p:nvPr/>
          </p:nvSpPr>
          <p:spPr bwMode="auto">
            <a:xfrm>
              <a:off x="8781897" y="27655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5" name="Rectangle 174"/>
            <p:cNvSpPr/>
            <p:nvPr/>
          </p:nvSpPr>
          <p:spPr bwMode="auto">
            <a:xfrm>
              <a:off x="8301445" y="29224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6" name="Rectangle 175"/>
            <p:cNvSpPr/>
            <p:nvPr/>
          </p:nvSpPr>
          <p:spPr bwMode="auto">
            <a:xfrm>
              <a:off x="8461598" y="29224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176"/>
            <p:cNvSpPr/>
            <p:nvPr/>
          </p:nvSpPr>
          <p:spPr bwMode="auto">
            <a:xfrm>
              <a:off x="8621752" y="29224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8" name="Rectangle 177"/>
            <p:cNvSpPr/>
            <p:nvPr/>
          </p:nvSpPr>
          <p:spPr bwMode="auto">
            <a:xfrm>
              <a:off x="8781905" y="29224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Rectangle 178"/>
            <p:cNvSpPr/>
            <p:nvPr/>
          </p:nvSpPr>
          <p:spPr bwMode="auto">
            <a:xfrm>
              <a:off x="8301453" y="30792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0" name="Rectangle 179"/>
            <p:cNvSpPr/>
            <p:nvPr/>
          </p:nvSpPr>
          <p:spPr bwMode="auto">
            <a:xfrm>
              <a:off x="8461606" y="30792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8621760" y="30792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2" name="Rectangle 181"/>
            <p:cNvSpPr/>
            <p:nvPr/>
          </p:nvSpPr>
          <p:spPr bwMode="auto">
            <a:xfrm>
              <a:off x="8781913" y="30792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82"/>
            <p:cNvSpPr/>
            <p:nvPr/>
          </p:nvSpPr>
          <p:spPr bwMode="auto">
            <a:xfrm>
              <a:off x="8301461" y="32361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83"/>
            <p:cNvSpPr/>
            <p:nvPr/>
          </p:nvSpPr>
          <p:spPr bwMode="auto">
            <a:xfrm>
              <a:off x="8461614" y="32361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8621768" y="32361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6" name="Rectangle 185"/>
            <p:cNvSpPr/>
            <p:nvPr/>
          </p:nvSpPr>
          <p:spPr bwMode="auto">
            <a:xfrm>
              <a:off x="8781921" y="32361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88" name="Group 187"/>
          <p:cNvGrpSpPr/>
          <p:nvPr/>
        </p:nvGrpSpPr>
        <p:grpSpPr>
          <a:xfrm>
            <a:off x="580607" y="5557013"/>
            <a:ext cx="878016" cy="833718"/>
            <a:chOff x="8149037" y="2613179"/>
            <a:chExt cx="1577675" cy="1554656"/>
          </a:xfrm>
          <a:solidFill>
            <a:srgbClr val="FFFF00"/>
          </a:solidFill>
        </p:grpSpPr>
        <p:sp>
          <p:nvSpPr>
            <p:cNvPr id="189" name="Rectangle 188"/>
            <p:cNvSpPr/>
            <p:nvPr/>
          </p:nvSpPr>
          <p:spPr bwMode="auto">
            <a:xfrm>
              <a:off x="8149037" y="26131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Rectangle 189"/>
            <p:cNvSpPr/>
            <p:nvPr/>
          </p:nvSpPr>
          <p:spPr bwMode="auto">
            <a:xfrm>
              <a:off x="8309190" y="26131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1" name="Rectangle 190"/>
            <p:cNvSpPr/>
            <p:nvPr/>
          </p:nvSpPr>
          <p:spPr bwMode="auto">
            <a:xfrm>
              <a:off x="8469344" y="26131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2" name="Rectangle 191"/>
            <p:cNvSpPr/>
            <p:nvPr/>
          </p:nvSpPr>
          <p:spPr bwMode="auto">
            <a:xfrm>
              <a:off x="8629497" y="26131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192"/>
            <p:cNvSpPr/>
            <p:nvPr/>
          </p:nvSpPr>
          <p:spPr bwMode="auto">
            <a:xfrm>
              <a:off x="8789650" y="26131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4" name="Rectangle 193"/>
            <p:cNvSpPr/>
            <p:nvPr/>
          </p:nvSpPr>
          <p:spPr bwMode="auto">
            <a:xfrm>
              <a:off x="8949804" y="26131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5" name="Rectangle 194"/>
            <p:cNvSpPr/>
            <p:nvPr/>
          </p:nvSpPr>
          <p:spPr bwMode="auto">
            <a:xfrm>
              <a:off x="9109957" y="26131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6" name="Rectangle 195"/>
            <p:cNvSpPr/>
            <p:nvPr/>
          </p:nvSpPr>
          <p:spPr bwMode="auto">
            <a:xfrm>
              <a:off x="9270110" y="26131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7" name="Rectangle 196"/>
            <p:cNvSpPr/>
            <p:nvPr/>
          </p:nvSpPr>
          <p:spPr bwMode="auto">
            <a:xfrm>
              <a:off x="9430264" y="26131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8" name="Rectangle 197"/>
            <p:cNvSpPr/>
            <p:nvPr/>
          </p:nvSpPr>
          <p:spPr bwMode="auto">
            <a:xfrm>
              <a:off x="9590417" y="261317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9" name="Rectangle 198"/>
            <p:cNvSpPr/>
            <p:nvPr/>
          </p:nvSpPr>
          <p:spPr bwMode="auto">
            <a:xfrm>
              <a:off x="8149045" y="27700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0" name="Rectangle 199"/>
            <p:cNvSpPr/>
            <p:nvPr/>
          </p:nvSpPr>
          <p:spPr bwMode="auto">
            <a:xfrm>
              <a:off x="8309198" y="27700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1" name="Rectangle 200"/>
            <p:cNvSpPr/>
            <p:nvPr/>
          </p:nvSpPr>
          <p:spPr bwMode="auto">
            <a:xfrm>
              <a:off x="8469352" y="27700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2" name="Rectangle 201"/>
            <p:cNvSpPr/>
            <p:nvPr/>
          </p:nvSpPr>
          <p:spPr bwMode="auto">
            <a:xfrm>
              <a:off x="8629505" y="27700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3" name="Rectangle 202"/>
            <p:cNvSpPr/>
            <p:nvPr/>
          </p:nvSpPr>
          <p:spPr bwMode="auto">
            <a:xfrm>
              <a:off x="8789658" y="27700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4" name="Rectangle 203"/>
            <p:cNvSpPr/>
            <p:nvPr/>
          </p:nvSpPr>
          <p:spPr bwMode="auto">
            <a:xfrm>
              <a:off x="8949812" y="27700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5" name="Rectangle 204"/>
            <p:cNvSpPr/>
            <p:nvPr/>
          </p:nvSpPr>
          <p:spPr bwMode="auto">
            <a:xfrm>
              <a:off x="9109965" y="27700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6" name="Rectangle 205"/>
            <p:cNvSpPr/>
            <p:nvPr/>
          </p:nvSpPr>
          <p:spPr bwMode="auto">
            <a:xfrm>
              <a:off x="9270118" y="27700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7" name="Rectangle 206"/>
            <p:cNvSpPr/>
            <p:nvPr/>
          </p:nvSpPr>
          <p:spPr bwMode="auto">
            <a:xfrm>
              <a:off x="9430272" y="27700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8" name="Rectangle 207"/>
            <p:cNvSpPr/>
            <p:nvPr/>
          </p:nvSpPr>
          <p:spPr bwMode="auto">
            <a:xfrm>
              <a:off x="9590425" y="277002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9" name="Rectangle 208"/>
            <p:cNvSpPr/>
            <p:nvPr/>
          </p:nvSpPr>
          <p:spPr bwMode="auto">
            <a:xfrm>
              <a:off x="8149053" y="29268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0" name="Rectangle 209"/>
            <p:cNvSpPr/>
            <p:nvPr/>
          </p:nvSpPr>
          <p:spPr bwMode="auto">
            <a:xfrm>
              <a:off x="8309206" y="29268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1" name="Rectangle 210"/>
            <p:cNvSpPr/>
            <p:nvPr/>
          </p:nvSpPr>
          <p:spPr bwMode="auto">
            <a:xfrm>
              <a:off x="8469360" y="29268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2" name="Rectangle 211"/>
            <p:cNvSpPr/>
            <p:nvPr/>
          </p:nvSpPr>
          <p:spPr bwMode="auto">
            <a:xfrm>
              <a:off x="8629513" y="29268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212"/>
            <p:cNvSpPr/>
            <p:nvPr/>
          </p:nvSpPr>
          <p:spPr bwMode="auto">
            <a:xfrm>
              <a:off x="8789666" y="29268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4" name="Rectangle 213"/>
            <p:cNvSpPr/>
            <p:nvPr/>
          </p:nvSpPr>
          <p:spPr bwMode="auto">
            <a:xfrm>
              <a:off x="8949820" y="29268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5" name="Rectangle 214"/>
            <p:cNvSpPr/>
            <p:nvPr/>
          </p:nvSpPr>
          <p:spPr bwMode="auto">
            <a:xfrm>
              <a:off x="9109973" y="29268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6" name="Rectangle 215"/>
            <p:cNvSpPr/>
            <p:nvPr/>
          </p:nvSpPr>
          <p:spPr bwMode="auto">
            <a:xfrm>
              <a:off x="9270126" y="29268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a:off x="9430280" y="29268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8" name="Rectangle 217"/>
            <p:cNvSpPr/>
            <p:nvPr/>
          </p:nvSpPr>
          <p:spPr bwMode="auto">
            <a:xfrm>
              <a:off x="9590433" y="292687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9" name="Rectangle 218"/>
            <p:cNvSpPr/>
            <p:nvPr/>
          </p:nvSpPr>
          <p:spPr bwMode="auto">
            <a:xfrm>
              <a:off x="8149061" y="30837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0" name="Rectangle 219"/>
            <p:cNvSpPr/>
            <p:nvPr/>
          </p:nvSpPr>
          <p:spPr bwMode="auto">
            <a:xfrm>
              <a:off x="8309214" y="30837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1" name="Rectangle 220"/>
            <p:cNvSpPr/>
            <p:nvPr/>
          </p:nvSpPr>
          <p:spPr bwMode="auto">
            <a:xfrm>
              <a:off x="8469368" y="30837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2" name="Rectangle 221"/>
            <p:cNvSpPr/>
            <p:nvPr/>
          </p:nvSpPr>
          <p:spPr bwMode="auto">
            <a:xfrm>
              <a:off x="8629521" y="30837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3" name="Rectangle 222"/>
            <p:cNvSpPr/>
            <p:nvPr/>
          </p:nvSpPr>
          <p:spPr bwMode="auto">
            <a:xfrm>
              <a:off x="8789674" y="30837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4" name="Rectangle 223"/>
            <p:cNvSpPr/>
            <p:nvPr/>
          </p:nvSpPr>
          <p:spPr bwMode="auto">
            <a:xfrm>
              <a:off x="8949828" y="30837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5" name="Rectangle 224"/>
            <p:cNvSpPr/>
            <p:nvPr/>
          </p:nvSpPr>
          <p:spPr bwMode="auto">
            <a:xfrm>
              <a:off x="9109981" y="30837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6" name="Rectangle 225"/>
            <p:cNvSpPr/>
            <p:nvPr/>
          </p:nvSpPr>
          <p:spPr bwMode="auto">
            <a:xfrm>
              <a:off x="9270134" y="30837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7" name="Rectangle 226"/>
            <p:cNvSpPr/>
            <p:nvPr/>
          </p:nvSpPr>
          <p:spPr bwMode="auto">
            <a:xfrm>
              <a:off x="9430288" y="30837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8" name="Rectangle 227"/>
            <p:cNvSpPr/>
            <p:nvPr/>
          </p:nvSpPr>
          <p:spPr bwMode="auto">
            <a:xfrm>
              <a:off x="9590441" y="3083719"/>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9" name="Rectangle 228"/>
            <p:cNvSpPr/>
            <p:nvPr/>
          </p:nvSpPr>
          <p:spPr bwMode="auto">
            <a:xfrm>
              <a:off x="8149069" y="324056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0" name="Rectangle 229"/>
            <p:cNvSpPr/>
            <p:nvPr/>
          </p:nvSpPr>
          <p:spPr bwMode="auto">
            <a:xfrm>
              <a:off x="8309222" y="324056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1" name="Rectangle 230"/>
            <p:cNvSpPr/>
            <p:nvPr/>
          </p:nvSpPr>
          <p:spPr bwMode="auto">
            <a:xfrm>
              <a:off x="8469376" y="324056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2" name="Rectangle 231"/>
            <p:cNvSpPr/>
            <p:nvPr/>
          </p:nvSpPr>
          <p:spPr bwMode="auto">
            <a:xfrm>
              <a:off x="8629529" y="324056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3" name="Rectangle 232"/>
            <p:cNvSpPr/>
            <p:nvPr/>
          </p:nvSpPr>
          <p:spPr bwMode="auto">
            <a:xfrm>
              <a:off x="8789682" y="324056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4" name="Rectangle 233"/>
            <p:cNvSpPr/>
            <p:nvPr/>
          </p:nvSpPr>
          <p:spPr bwMode="auto">
            <a:xfrm>
              <a:off x="8949836" y="324056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5" name="Rectangle 234"/>
            <p:cNvSpPr/>
            <p:nvPr/>
          </p:nvSpPr>
          <p:spPr bwMode="auto">
            <a:xfrm>
              <a:off x="9109989" y="324056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6" name="Rectangle 235"/>
            <p:cNvSpPr/>
            <p:nvPr/>
          </p:nvSpPr>
          <p:spPr bwMode="auto">
            <a:xfrm>
              <a:off x="9270142" y="324056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7" name="Rectangle 236"/>
            <p:cNvSpPr/>
            <p:nvPr/>
          </p:nvSpPr>
          <p:spPr bwMode="auto">
            <a:xfrm>
              <a:off x="9430296" y="324056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237"/>
            <p:cNvSpPr/>
            <p:nvPr/>
          </p:nvSpPr>
          <p:spPr bwMode="auto">
            <a:xfrm>
              <a:off x="9590449" y="324056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9" name="Rectangle 238"/>
            <p:cNvSpPr/>
            <p:nvPr/>
          </p:nvSpPr>
          <p:spPr bwMode="auto">
            <a:xfrm>
              <a:off x="8149077" y="339741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0" name="Rectangle 239"/>
            <p:cNvSpPr/>
            <p:nvPr/>
          </p:nvSpPr>
          <p:spPr bwMode="auto">
            <a:xfrm>
              <a:off x="8309230" y="339741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1" name="Rectangle 240"/>
            <p:cNvSpPr/>
            <p:nvPr/>
          </p:nvSpPr>
          <p:spPr bwMode="auto">
            <a:xfrm>
              <a:off x="8469384" y="339741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2" name="Rectangle 241"/>
            <p:cNvSpPr/>
            <p:nvPr/>
          </p:nvSpPr>
          <p:spPr bwMode="auto">
            <a:xfrm>
              <a:off x="8629537" y="339741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3" name="Rectangle 242"/>
            <p:cNvSpPr/>
            <p:nvPr/>
          </p:nvSpPr>
          <p:spPr bwMode="auto">
            <a:xfrm>
              <a:off x="8789690" y="339741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4" name="Rectangle 243"/>
            <p:cNvSpPr/>
            <p:nvPr/>
          </p:nvSpPr>
          <p:spPr bwMode="auto">
            <a:xfrm>
              <a:off x="8949844" y="339741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5" name="Rectangle 244"/>
            <p:cNvSpPr/>
            <p:nvPr/>
          </p:nvSpPr>
          <p:spPr bwMode="auto">
            <a:xfrm>
              <a:off x="9109997" y="339741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6" name="Rectangle 245"/>
            <p:cNvSpPr/>
            <p:nvPr/>
          </p:nvSpPr>
          <p:spPr bwMode="auto">
            <a:xfrm>
              <a:off x="9270150" y="339741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7" name="Rectangle 246"/>
            <p:cNvSpPr/>
            <p:nvPr/>
          </p:nvSpPr>
          <p:spPr bwMode="auto">
            <a:xfrm>
              <a:off x="9430304" y="339741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8" name="Rectangle 247"/>
            <p:cNvSpPr/>
            <p:nvPr/>
          </p:nvSpPr>
          <p:spPr bwMode="auto">
            <a:xfrm>
              <a:off x="9590457" y="339741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9" name="Rectangle 248"/>
            <p:cNvSpPr/>
            <p:nvPr/>
          </p:nvSpPr>
          <p:spPr bwMode="auto">
            <a:xfrm>
              <a:off x="8149085" y="355426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0" name="Rectangle 249"/>
            <p:cNvSpPr/>
            <p:nvPr/>
          </p:nvSpPr>
          <p:spPr bwMode="auto">
            <a:xfrm>
              <a:off x="8309238" y="355426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1" name="Rectangle 250"/>
            <p:cNvSpPr/>
            <p:nvPr/>
          </p:nvSpPr>
          <p:spPr bwMode="auto">
            <a:xfrm>
              <a:off x="8469392" y="355426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2" name="Rectangle 251"/>
            <p:cNvSpPr/>
            <p:nvPr/>
          </p:nvSpPr>
          <p:spPr bwMode="auto">
            <a:xfrm>
              <a:off x="8629545" y="355426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3" name="Rectangle 252"/>
            <p:cNvSpPr/>
            <p:nvPr/>
          </p:nvSpPr>
          <p:spPr bwMode="auto">
            <a:xfrm>
              <a:off x="8789698" y="355426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4" name="Rectangle 253"/>
            <p:cNvSpPr/>
            <p:nvPr/>
          </p:nvSpPr>
          <p:spPr bwMode="auto">
            <a:xfrm>
              <a:off x="8949852" y="355426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5" name="Rectangle 254"/>
            <p:cNvSpPr/>
            <p:nvPr/>
          </p:nvSpPr>
          <p:spPr bwMode="auto">
            <a:xfrm>
              <a:off x="9110005" y="355426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6" name="Rectangle 255"/>
            <p:cNvSpPr/>
            <p:nvPr/>
          </p:nvSpPr>
          <p:spPr bwMode="auto">
            <a:xfrm>
              <a:off x="9270158" y="355426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7" name="Rectangle 256"/>
            <p:cNvSpPr/>
            <p:nvPr/>
          </p:nvSpPr>
          <p:spPr bwMode="auto">
            <a:xfrm>
              <a:off x="9430312" y="355426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8" name="Rectangle 257"/>
            <p:cNvSpPr/>
            <p:nvPr/>
          </p:nvSpPr>
          <p:spPr bwMode="auto">
            <a:xfrm>
              <a:off x="9590465" y="355426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9" name="Rectangle 258"/>
            <p:cNvSpPr/>
            <p:nvPr/>
          </p:nvSpPr>
          <p:spPr bwMode="auto">
            <a:xfrm>
              <a:off x="8149093" y="371110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0" name="Rectangle 259"/>
            <p:cNvSpPr/>
            <p:nvPr/>
          </p:nvSpPr>
          <p:spPr bwMode="auto">
            <a:xfrm>
              <a:off x="8309246" y="371110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1" name="Rectangle 260"/>
            <p:cNvSpPr/>
            <p:nvPr/>
          </p:nvSpPr>
          <p:spPr bwMode="auto">
            <a:xfrm>
              <a:off x="8469400" y="371110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2" name="Rectangle 261"/>
            <p:cNvSpPr/>
            <p:nvPr/>
          </p:nvSpPr>
          <p:spPr bwMode="auto">
            <a:xfrm>
              <a:off x="8629553" y="371110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3" name="Rectangle 262"/>
            <p:cNvSpPr/>
            <p:nvPr/>
          </p:nvSpPr>
          <p:spPr bwMode="auto">
            <a:xfrm>
              <a:off x="8789706" y="371110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4" name="Rectangle 263"/>
            <p:cNvSpPr/>
            <p:nvPr/>
          </p:nvSpPr>
          <p:spPr bwMode="auto">
            <a:xfrm>
              <a:off x="8949860" y="371110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5" name="Rectangle 264"/>
            <p:cNvSpPr/>
            <p:nvPr/>
          </p:nvSpPr>
          <p:spPr bwMode="auto">
            <a:xfrm>
              <a:off x="9110013" y="371110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6" name="Rectangle 265"/>
            <p:cNvSpPr/>
            <p:nvPr/>
          </p:nvSpPr>
          <p:spPr bwMode="auto">
            <a:xfrm>
              <a:off x="9270166" y="371110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7" name="Rectangle 266"/>
            <p:cNvSpPr/>
            <p:nvPr/>
          </p:nvSpPr>
          <p:spPr bwMode="auto">
            <a:xfrm>
              <a:off x="9430320" y="371110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8" name="Rectangle 267"/>
            <p:cNvSpPr/>
            <p:nvPr/>
          </p:nvSpPr>
          <p:spPr bwMode="auto">
            <a:xfrm>
              <a:off x="9590473" y="3711106"/>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9" name="Rectangle 268"/>
            <p:cNvSpPr/>
            <p:nvPr/>
          </p:nvSpPr>
          <p:spPr bwMode="auto">
            <a:xfrm>
              <a:off x="8149101" y="386795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0" name="Rectangle 269"/>
            <p:cNvSpPr/>
            <p:nvPr/>
          </p:nvSpPr>
          <p:spPr bwMode="auto">
            <a:xfrm>
              <a:off x="8309254" y="386795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1" name="Rectangle 270"/>
            <p:cNvSpPr/>
            <p:nvPr/>
          </p:nvSpPr>
          <p:spPr bwMode="auto">
            <a:xfrm>
              <a:off x="8469408" y="386795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2" name="Rectangle 271"/>
            <p:cNvSpPr/>
            <p:nvPr/>
          </p:nvSpPr>
          <p:spPr bwMode="auto">
            <a:xfrm>
              <a:off x="8629561" y="386795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3" name="Rectangle 272"/>
            <p:cNvSpPr/>
            <p:nvPr/>
          </p:nvSpPr>
          <p:spPr bwMode="auto">
            <a:xfrm>
              <a:off x="8789714" y="386795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4" name="Rectangle 273"/>
            <p:cNvSpPr/>
            <p:nvPr/>
          </p:nvSpPr>
          <p:spPr bwMode="auto">
            <a:xfrm>
              <a:off x="8949868" y="386795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5" name="Rectangle 274"/>
            <p:cNvSpPr/>
            <p:nvPr/>
          </p:nvSpPr>
          <p:spPr bwMode="auto">
            <a:xfrm>
              <a:off x="9110021" y="386795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6" name="Rectangle 275"/>
            <p:cNvSpPr/>
            <p:nvPr/>
          </p:nvSpPr>
          <p:spPr bwMode="auto">
            <a:xfrm>
              <a:off x="9270174" y="386795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7" name="Rectangle 276"/>
            <p:cNvSpPr/>
            <p:nvPr/>
          </p:nvSpPr>
          <p:spPr bwMode="auto">
            <a:xfrm>
              <a:off x="9430328" y="386795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8" name="Rectangle 277"/>
            <p:cNvSpPr/>
            <p:nvPr/>
          </p:nvSpPr>
          <p:spPr bwMode="auto">
            <a:xfrm>
              <a:off x="9590481" y="3867953"/>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9" name="Rectangle 278"/>
            <p:cNvSpPr/>
            <p:nvPr/>
          </p:nvSpPr>
          <p:spPr bwMode="auto">
            <a:xfrm>
              <a:off x="8149109" y="402480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0" name="Rectangle 279"/>
            <p:cNvSpPr/>
            <p:nvPr/>
          </p:nvSpPr>
          <p:spPr bwMode="auto">
            <a:xfrm>
              <a:off x="8309262" y="402480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1" name="Rectangle 280"/>
            <p:cNvSpPr/>
            <p:nvPr/>
          </p:nvSpPr>
          <p:spPr bwMode="auto">
            <a:xfrm>
              <a:off x="8469416" y="402480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2" name="Rectangle 281"/>
            <p:cNvSpPr/>
            <p:nvPr/>
          </p:nvSpPr>
          <p:spPr bwMode="auto">
            <a:xfrm>
              <a:off x="8629569" y="402480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3" name="Rectangle 282"/>
            <p:cNvSpPr/>
            <p:nvPr/>
          </p:nvSpPr>
          <p:spPr bwMode="auto">
            <a:xfrm>
              <a:off x="8789722" y="402480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4" name="Rectangle 283"/>
            <p:cNvSpPr/>
            <p:nvPr/>
          </p:nvSpPr>
          <p:spPr bwMode="auto">
            <a:xfrm>
              <a:off x="8949876" y="402480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5" name="Rectangle 284"/>
            <p:cNvSpPr/>
            <p:nvPr/>
          </p:nvSpPr>
          <p:spPr bwMode="auto">
            <a:xfrm>
              <a:off x="9110029" y="402480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6" name="Rectangle 285"/>
            <p:cNvSpPr/>
            <p:nvPr/>
          </p:nvSpPr>
          <p:spPr bwMode="auto">
            <a:xfrm>
              <a:off x="9270182" y="402480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7" name="Rectangle 286"/>
            <p:cNvSpPr/>
            <p:nvPr/>
          </p:nvSpPr>
          <p:spPr bwMode="auto">
            <a:xfrm>
              <a:off x="9430336" y="402480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8" name="Rectangle 287"/>
            <p:cNvSpPr/>
            <p:nvPr/>
          </p:nvSpPr>
          <p:spPr bwMode="auto">
            <a:xfrm>
              <a:off x="9590489" y="4024800"/>
              <a:ext cx="136223" cy="143035"/>
            </a:xfrm>
            <a:prstGeom prst="rect">
              <a:avLst/>
            </a:prstGeom>
            <a:grp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07" name="Group 306"/>
          <p:cNvGrpSpPr/>
          <p:nvPr/>
        </p:nvGrpSpPr>
        <p:grpSpPr>
          <a:xfrm>
            <a:off x="592876" y="2831647"/>
            <a:ext cx="853478" cy="835796"/>
            <a:chOff x="8301437" y="2765579"/>
            <a:chExt cx="616707" cy="613575"/>
          </a:xfrm>
        </p:grpSpPr>
        <p:sp>
          <p:nvSpPr>
            <p:cNvPr id="308" name="Rectangle 307"/>
            <p:cNvSpPr/>
            <p:nvPr/>
          </p:nvSpPr>
          <p:spPr bwMode="auto">
            <a:xfrm>
              <a:off x="8301437"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9" name="Rectangle 308"/>
            <p:cNvSpPr/>
            <p:nvPr/>
          </p:nvSpPr>
          <p:spPr bwMode="auto">
            <a:xfrm>
              <a:off x="8461590"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0" name="Rectangle 309"/>
            <p:cNvSpPr/>
            <p:nvPr/>
          </p:nvSpPr>
          <p:spPr bwMode="auto">
            <a:xfrm>
              <a:off x="8621744"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1" name="Rectangle 310"/>
            <p:cNvSpPr/>
            <p:nvPr/>
          </p:nvSpPr>
          <p:spPr bwMode="auto">
            <a:xfrm>
              <a:off x="8781897"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2" name="Rectangle 311"/>
            <p:cNvSpPr/>
            <p:nvPr/>
          </p:nvSpPr>
          <p:spPr bwMode="auto">
            <a:xfrm>
              <a:off x="8301445"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3" name="Rectangle 312"/>
            <p:cNvSpPr/>
            <p:nvPr/>
          </p:nvSpPr>
          <p:spPr bwMode="auto">
            <a:xfrm>
              <a:off x="8461598"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4" name="Rectangle 313"/>
            <p:cNvSpPr/>
            <p:nvPr/>
          </p:nvSpPr>
          <p:spPr bwMode="auto">
            <a:xfrm>
              <a:off x="8621752"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5" name="Rectangle 314"/>
            <p:cNvSpPr/>
            <p:nvPr/>
          </p:nvSpPr>
          <p:spPr bwMode="auto">
            <a:xfrm>
              <a:off x="8781905"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6" name="Rectangle 315"/>
            <p:cNvSpPr/>
            <p:nvPr/>
          </p:nvSpPr>
          <p:spPr bwMode="auto">
            <a:xfrm>
              <a:off x="8301453"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7" name="Rectangle 316"/>
            <p:cNvSpPr/>
            <p:nvPr/>
          </p:nvSpPr>
          <p:spPr bwMode="auto">
            <a:xfrm>
              <a:off x="8461606"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8" name="Rectangle 317"/>
            <p:cNvSpPr/>
            <p:nvPr/>
          </p:nvSpPr>
          <p:spPr bwMode="auto">
            <a:xfrm>
              <a:off x="8621760"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9" name="Rectangle 318"/>
            <p:cNvSpPr/>
            <p:nvPr/>
          </p:nvSpPr>
          <p:spPr bwMode="auto">
            <a:xfrm>
              <a:off x="8781913"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0" name="Rectangle 319"/>
            <p:cNvSpPr/>
            <p:nvPr/>
          </p:nvSpPr>
          <p:spPr bwMode="auto">
            <a:xfrm>
              <a:off x="8301461"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1" name="Rectangle 320"/>
            <p:cNvSpPr/>
            <p:nvPr/>
          </p:nvSpPr>
          <p:spPr bwMode="auto">
            <a:xfrm>
              <a:off x="8461614"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2" name="Rectangle 321"/>
            <p:cNvSpPr/>
            <p:nvPr/>
          </p:nvSpPr>
          <p:spPr bwMode="auto">
            <a:xfrm>
              <a:off x="8621768"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3" name="Rectangle 322"/>
            <p:cNvSpPr/>
            <p:nvPr/>
          </p:nvSpPr>
          <p:spPr bwMode="auto">
            <a:xfrm>
              <a:off x="8781921"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24" name="Group 323"/>
          <p:cNvGrpSpPr/>
          <p:nvPr/>
        </p:nvGrpSpPr>
        <p:grpSpPr>
          <a:xfrm>
            <a:off x="592876" y="3745537"/>
            <a:ext cx="853478" cy="835796"/>
            <a:chOff x="8301437" y="2765579"/>
            <a:chExt cx="616707" cy="613575"/>
          </a:xfrm>
        </p:grpSpPr>
        <p:sp>
          <p:nvSpPr>
            <p:cNvPr id="325" name="Rectangle 324"/>
            <p:cNvSpPr/>
            <p:nvPr/>
          </p:nvSpPr>
          <p:spPr bwMode="auto">
            <a:xfrm>
              <a:off x="8301437"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6" name="Rectangle 325"/>
            <p:cNvSpPr/>
            <p:nvPr/>
          </p:nvSpPr>
          <p:spPr bwMode="auto">
            <a:xfrm>
              <a:off x="8461590"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7" name="Rectangle 326"/>
            <p:cNvSpPr/>
            <p:nvPr/>
          </p:nvSpPr>
          <p:spPr bwMode="auto">
            <a:xfrm>
              <a:off x="8621744"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8" name="Rectangle 327"/>
            <p:cNvSpPr/>
            <p:nvPr/>
          </p:nvSpPr>
          <p:spPr bwMode="auto">
            <a:xfrm>
              <a:off x="8781897"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9" name="Rectangle 328"/>
            <p:cNvSpPr/>
            <p:nvPr/>
          </p:nvSpPr>
          <p:spPr bwMode="auto">
            <a:xfrm>
              <a:off x="8301445"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0" name="Rectangle 329"/>
            <p:cNvSpPr/>
            <p:nvPr/>
          </p:nvSpPr>
          <p:spPr bwMode="auto">
            <a:xfrm>
              <a:off x="8461598"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8621752"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2" name="Rectangle 331"/>
            <p:cNvSpPr/>
            <p:nvPr/>
          </p:nvSpPr>
          <p:spPr bwMode="auto">
            <a:xfrm>
              <a:off x="8781905"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3" name="Rectangle 332"/>
            <p:cNvSpPr/>
            <p:nvPr/>
          </p:nvSpPr>
          <p:spPr bwMode="auto">
            <a:xfrm>
              <a:off x="8301453"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8461606"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5" name="Rectangle 334"/>
            <p:cNvSpPr/>
            <p:nvPr/>
          </p:nvSpPr>
          <p:spPr bwMode="auto">
            <a:xfrm>
              <a:off x="8621760"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6" name="Rectangle 335"/>
            <p:cNvSpPr/>
            <p:nvPr/>
          </p:nvSpPr>
          <p:spPr bwMode="auto">
            <a:xfrm>
              <a:off x="8781913"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7" name="Rectangle 336"/>
            <p:cNvSpPr/>
            <p:nvPr/>
          </p:nvSpPr>
          <p:spPr bwMode="auto">
            <a:xfrm>
              <a:off x="8301461"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8" name="Rectangle 337"/>
            <p:cNvSpPr/>
            <p:nvPr/>
          </p:nvSpPr>
          <p:spPr bwMode="auto">
            <a:xfrm>
              <a:off x="8461614"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9" name="Rectangle 338"/>
            <p:cNvSpPr/>
            <p:nvPr/>
          </p:nvSpPr>
          <p:spPr bwMode="auto">
            <a:xfrm>
              <a:off x="8621768"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0" name="Rectangle 339"/>
            <p:cNvSpPr/>
            <p:nvPr/>
          </p:nvSpPr>
          <p:spPr bwMode="auto">
            <a:xfrm>
              <a:off x="8781921"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41" name="Group 340"/>
          <p:cNvGrpSpPr/>
          <p:nvPr/>
        </p:nvGrpSpPr>
        <p:grpSpPr>
          <a:xfrm>
            <a:off x="592876" y="1894719"/>
            <a:ext cx="853478" cy="835796"/>
            <a:chOff x="8301437" y="2765579"/>
            <a:chExt cx="616707" cy="613575"/>
          </a:xfrm>
        </p:grpSpPr>
        <p:sp>
          <p:nvSpPr>
            <p:cNvPr id="342" name="Rectangle 341"/>
            <p:cNvSpPr/>
            <p:nvPr/>
          </p:nvSpPr>
          <p:spPr bwMode="auto">
            <a:xfrm>
              <a:off x="8301437"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3" name="Rectangle 342"/>
            <p:cNvSpPr/>
            <p:nvPr/>
          </p:nvSpPr>
          <p:spPr bwMode="auto">
            <a:xfrm>
              <a:off x="8461590"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4" name="Rectangle 343"/>
            <p:cNvSpPr/>
            <p:nvPr/>
          </p:nvSpPr>
          <p:spPr bwMode="auto">
            <a:xfrm>
              <a:off x="8621744"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5" name="Rectangle 344"/>
            <p:cNvSpPr/>
            <p:nvPr/>
          </p:nvSpPr>
          <p:spPr bwMode="auto">
            <a:xfrm>
              <a:off x="8781897" y="276557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6" name="Rectangle 345"/>
            <p:cNvSpPr/>
            <p:nvPr/>
          </p:nvSpPr>
          <p:spPr bwMode="auto">
            <a:xfrm>
              <a:off x="8301445"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7" name="Rectangle 346"/>
            <p:cNvSpPr/>
            <p:nvPr/>
          </p:nvSpPr>
          <p:spPr bwMode="auto">
            <a:xfrm>
              <a:off x="8461598"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8" name="Rectangle 347"/>
            <p:cNvSpPr/>
            <p:nvPr/>
          </p:nvSpPr>
          <p:spPr bwMode="auto">
            <a:xfrm>
              <a:off x="8621752"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9" name="Rectangle 348"/>
            <p:cNvSpPr/>
            <p:nvPr/>
          </p:nvSpPr>
          <p:spPr bwMode="auto">
            <a:xfrm>
              <a:off x="8781905" y="2922426"/>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0" name="Rectangle 349"/>
            <p:cNvSpPr/>
            <p:nvPr/>
          </p:nvSpPr>
          <p:spPr bwMode="auto">
            <a:xfrm>
              <a:off x="8301453"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1" name="Rectangle 350"/>
            <p:cNvSpPr/>
            <p:nvPr/>
          </p:nvSpPr>
          <p:spPr bwMode="auto">
            <a:xfrm>
              <a:off x="8461606"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2" name="Rectangle 351"/>
            <p:cNvSpPr/>
            <p:nvPr/>
          </p:nvSpPr>
          <p:spPr bwMode="auto">
            <a:xfrm>
              <a:off x="8621760"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3" name="Rectangle 352"/>
            <p:cNvSpPr/>
            <p:nvPr/>
          </p:nvSpPr>
          <p:spPr bwMode="auto">
            <a:xfrm>
              <a:off x="8781913" y="3079273"/>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4" name="Rectangle 353"/>
            <p:cNvSpPr/>
            <p:nvPr/>
          </p:nvSpPr>
          <p:spPr bwMode="auto">
            <a:xfrm>
              <a:off x="8301461"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5" name="Rectangle 354"/>
            <p:cNvSpPr/>
            <p:nvPr/>
          </p:nvSpPr>
          <p:spPr bwMode="auto">
            <a:xfrm>
              <a:off x="8461614"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6" name="Rectangle 355"/>
            <p:cNvSpPr/>
            <p:nvPr/>
          </p:nvSpPr>
          <p:spPr bwMode="auto">
            <a:xfrm>
              <a:off x="8621768"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7" name="Rectangle 356"/>
            <p:cNvSpPr/>
            <p:nvPr/>
          </p:nvSpPr>
          <p:spPr bwMode="auto">
            <a:xfrm>
              <a:off x="8781921" y="3236119"/>
              <a:ext cx="136223" cy="143035"/>
            </a:xfrm>
            <a:prstGeom prst="rect">
              <a:avLst/>
            </a:prstGeom>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358" name="Rectangle 357"/>
          <p:cNvSpPr/>
          <p:nvPr/>
        </p:nvSpPr>
        <p:spPr bwMode="auto">
          <a:xfrm>
            <a:off x="594716" y="4645242"/>
            <a:ext cx="849799" cy="8511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9" name="Left Arrow 358"/>
          <p:cNvSpPr/>
          <p:nvPr/>
        </p:nvSpPr>
        <p:spPr bwMode="auto">
          <a:xfrm>
            <a:off x="5344823" y="1897062"/>
            <a:ext cx="1483014" cy="794921"/>
          </a:xfrm>
          <a:prstGeom prst="leftArrow">
            <a:avLst>
              <a:gd name="adj1" fmla="val 81855"/>
              <a:gd name="adj2" fmla="val 50000"/>
            </a:avLst>
          </a:prstGeom>
          <a:noFill/>
          <a:ln>
            <a:solidFill>
              <a:schemeClr val="accent1">
                <a:lumMod val="40000"/>
                <a:lumOff val="6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61" name="Straight Arrow Connector 360"/>
          <p:cNvCxnSpPr>
            <a:endCxn id="5" idx="1"/>
          </p:cNvCxnSpPr>
          <p:nvPr/>
        </p:nvCxnSpPr>
        <p:spPr>
          <a:xfrm flipV="1">
            <a:off x="1534823" y="2312617"/>
            <a:ext cx="1379220" cy="9408"/>
          </a:xfrm>
          <a:prstGeom prst="straightConnector1">
            <a:avLst/>
          </a:prstGeom>
          <a:ln w="57150">
            <a:solidFill>
              <a:schemeClr val="accent1">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5548341" y="2297061"/>
            <a:ext cx="1320482" cy="6150"/>
          </a:xfrm>
          <a:prstGeom prst="straightConnector1">
            <a:avLst/>
          </a:prstGeom>
          <a:ln w="57150">
            <a:solidFill>
              <a:schemeClr val="accent1">
                <a:lumMod val="40000"/>
                <a:lumOff val="6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a:off x="8147882" y="1904265"/>
            <a:ext cx="3238772" cy="830997"/>
          </a:xfrm>
          <a:prstGeom prst="rect">
            <a:avLst/>
          </a:prstGeom>
        </p:spPr>
        <p:txBody>
          <a:bodyPr wrap="none">
            <a:spAutoFit/>
          </a:bodyPr>
          <a:lstStyle/>
          <a:p>
            <a:r>
              <a:rPr lang="en-US" sz="1600" dirty="0" smtClean="0">
                <a:gradFill>
                  <a:gsLst>
                    <a:gs pos="0">
                      <a:srgbClr val="FFFFFF"/>
                    </a:gs>
                    <a:gs pos="100000">
                      <a:srgbClr val="FFFFFF"/>
                    </a:gs>
                  </a:gsLst>
                  <a:lin ang="5400000" scaled="0"/>
                </a:gradFill>
                <a:cs typeface="Segoe UI" pitchFamily="34" charset="0"/>
              </a:rPr>
              <a:t>NAT and Firewall Traversal Service</a:t>
            </a:r>
            <a:br>
              <a:rPr lang="en-US" sz="1600" dirty="0" smtClean="0">
                <a:gradFill>
                  <a:gsLst>
                    <a:gs pos="0">
                      <a:srgbClr val="FFFFFF"/>
                    </a:gs>
                    <a:gs pos="100000">
                      <a:srgbClr val="FFFFFF"/>
                    </a:gs>
                  </a:gsLst>
                  <a:lin ang="5400000" scaled="0"/>
                </a:gradFill>
                <a:cs typeface="Segoe UI" pitchFamily="34" charset="0"/>
              </a:rPr>
            </a:br>
            <a:r>
              <a:rPr lang="en-US" sz="1600" dirty="0" smtClean="0">
                <a:gradFill>
                  <a:gsLst>
                    <a:gs pos="0">
                      <a:srgbClr val="FFFFFF"/>
                    </a:gs>
                    <a:gs pos="100000">
                      <a:srgbClr val="FFFFFF"/>
                    </a:gs>
                  </a:gsLst>
                  <a:lin ang="5400000" scaled="0"/>
                </a:gradFill>
                <a:cs typeface="Segoe UI" pitchFamily="34" charset="0"/>
              </a:rPr>
              <a:t>Request/Response Services</a:t>
            </a:r>
            <a:br>
              <a:rPr lang="en-US" sz="1600" dirty="0" smtClean="0">
                <a:gradFill>
                  <a:gsLst>
                    <a:gs pos="0">
                      <a:srgbClr val="FFFFFF"/>
                    </a:gs>
                    <a:gs pos="100000">
                      <a:srgbClr val="FFFFFF"/>
                    </a:gs>
                  </a:gsLst>
                  <a:lin ang="5400000" scaled="0"/>
                </a:gradFill>
                <a:cs typeface="Segoe UI" pitchFamily="34" charset="0"/>
              </a:rPr>
            </a:br>
            <a:r>
              <a:rPr lang="en-US" sz="1600" dirty="0" err="1" smtClean="0">
                <a:gradFill>
                  <a:gsLst>
                    <a:gs pos="0">
                      <a:srgbClr val="FFFFFF"/>
                    </a:gs>
                    <a:gs pos="100000">
                      <a:srgbClr val="FFFFFF"/>
                    </a:gs>
                  </a:gsLst>
                  <a:lin ang="5400000" scaled="0"/>
                </a:gradFill>
                <a:cs typeface="Segoe UI" pitchFamily="34" charset="0"/>
              </a:rPr>
              <a:t>Unbuffered</a:t>
            </a:r>
            <a:r>
              <a:rPr lang="en-US" sz="1600" dirty="0" smtClean="0">
                <a:gradFill>
                  <a:gsLst>
                    <a:gs pos="0">
                      <a:srgbClr val="FFFFFF"/>
                    </a:gs>
                    <a:gs pos="100000">
                      <a:srgbClr val="FFFFFF"/>
                    </a:gs>
                  </a:gsLst>
                  <a:lin ang="5400000" scaled="0"/>
                </a:gradFill>
                <a:cs typeface="Segoe UI" pitchFamily="34" charset="0"/>
              </a:rPr>
              <a:t> with TCP Throttling</a:t>
            </a:r>
            <a:endParaRPr lang="en-US" sz="1600" dirty="0">
              <a:solidFill>
                <a:srgbClr val="FFFFFF"/>
              </a:solidFill>
            </a:endParaRPr>
          </a:p>
        </p:txBody>
      </p:sp>
      <p:cxnSp>
        <p:nvCxnSpPr>
          <p:cNvPr id="367" name="Straight Arrow Connector 366"/>
          <p:cNvCxnSpPr/>
          <p:nvPr/>
        </p:nvCxnSpPr>
        <p:spPr>
          <a:xfrm flipV="1">
            <a:off x="1516935" y="3254249"/>
            <a:ext cx="1379220" cy="9408"/>
          </a:xfrm>
          <a:prstGeom prst="straightConnector1">
            <a:avLst/>
          </a:prstGeom>
          <a:ln w="571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9" name="U-Turn Arrow 368"/>
          <p:cNvSpPr/>
          <p:nvPr/>
        </p:nvSpPr>
        <p:spPr bwMode="auto">
          <a:xfrm rot="16200000" flipH="1">
            <a:off x="6117291" y="2575814"/>
            <a:ext cx="246297" cy="1327195"/>
          </a:xfrm>
          <a:prstGeom prst="uturnArrow">
            <a:avLst/>
          </a:prstGeom>
          <a:solidFill>
            <a:srgbClr val="D6FF7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70" name="U-Turn Arrow 369"/>
          <p:cNvSpPr/>
          <p:nvPr/>
        </p:nvSpPr>
        <p:spPr bwMode="auto">
          <a:xfrm rot="16200000" flipH="1">
            <a:off x="6149086" y="3490214"/>
            <a:ext cx="246297" cy="1327195"/>
          </a:xfrm>
          <a:prstGeom prst="uturnArrow">
            <a:avLst/>
          </a:prstGeom>
          <a:solidFill>
            <a:srgbClr val="D6FF7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71" name="Straight Arrow Connector 370"/>
          <p:cNvCxnSpPr/>
          <p:nvPr/>
        </p:nvCxnSpPr>
        <p:spPr>
          <a:xfrm flipV="1">
            <a:off x="1501656" y="4153811"/>
            <a:ext cx="1379220" cy="9408"/>
          </a:xfrm>
          <a:prstGeom prst="straightConnector1">
            <a:avLst/>
          </a:prstGeom>
          <a:ln w="571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2" name="Rectangle 371"/>
          <p:cNvSpPr/>
          <p:nvPr/>
        </p:nvSpPr>
        <p:spPr>
          <a:xfrm>
            <a:off x="8163439" y="2816184"/>
            <a:ext cx="3793154" cy="830997"/>
          </a:xfrm>
          <a:prstGeom prst="rect">
            <a:avLst/>
          </a:prstGeom>
        </p:spPr>
        <p:txBody>
          <a:bodyPr wrap="none">
            <a:spAutoFit/>
          </a:bodyPr>
          <a:lstStyle/>
          <a:p>
            <a:r>
              <a:rPr lang="en-US" sz="1600" dirty="0" smtClean="0">
                <a:gradFill>
                  <a:gsLst>
                    <a:gs pos="0">
                      <a:srgbClr val="FFFFFF"/>
                    </a:gs>
                    <a:gs pos="100000">
                      <a:srgbClr val="FFFFFF"/>
                    </a:gs>
                  </a:gsLst>
                  <a:lin ang="5400000" scaled="0"/>
                </a:gradFill>
                <a:cs typeface="Segoe UI" pitchFamily="34" charset="0"/>
              </a:rPr>
              <a:t>Transactional Cloud AMQP/HTTP Broker</a:t>
            </a:r>
            <a:br>
              <a:rPr lang="en-US" sz="1600" dirty="0" smtClean="0">
                <a:gradFill>
                  <a:gsLst>
                    <a:gs pos="0">
                      <a:srgbClr val="FFFFFF"/>
                    </a:gs>
                    <a:gs pos="100000">
                      <a:srgbClr val="FFFFFF"/>
                    </a:gs>
                  </a:gsLst>
                  <a:lin ang="5400000" scaled="0"/>
                </a:gradFill>
                <a:cs typeface="Segoe UI" pitchFamily="34" charset="0"/>
              </a:rPr>
            </a:br>
            <a:r>
              <a:rPr lang="en-US" sz="1600" dirty="0" smtClean="0">
                <a:gradFill>
                  <a:gsLst>
                    <a:gs pos="0">
                      <a:srgbClr val="FFFFFF"/>
                    </a:gs>
                    <a:gs pos="100000">
                      <a:srgbClr val="FFFFFF"/>
                    </a:gs>
                  </a:gsLst>
                  <a:lin ang="5400000" scaled="0"/>
                </a:gradFill>
                <a:cs typeface="Segoe UI" pitchFamily="34" charset="0"/>
              </a:rPr>
              <a:t>High-Scale, High-Reliability Messaging</a:t>
            </a:r>
            <a:br>
              <a:rPr lang="en-US" sz="1600" dirty="0" smtClean="0">
                <a:gradFill>
                  <a:gsLst>
                    <a:gs pos="0">
                      <a:srgbClr val="FFFFFF"/>
                    </a:gs>
                    <a:gs pos="100000">
                      <a:srgbClr val="FFFFFF"/>
                    </a:gs>
                  </a:gsLst>
                  <a:lin ang="5400000" scaled="0"/>
                </a:gradFill>
                <a:cs typeface="Segoe UI" pitchFamily="34" charset="0"/>
              </a:rPr>
            </a:br>
            <a:r>
              <a:rPr lang="en-US" sz="1600" dirty="0" smtClean="0">
                <a:gradFill>
                  <a:gsLst>
                    <a:gs pos="0">
                      <a:srgbClr val="FFFFFF"/>
                    </a:gs>
                    <a:gs pos="100000">
                      <a:srgbClr val="FFFFFF"/>
                    </a:gs>
                  </a:gsLst>
                  <a:lin ang="5400000" scaled="0"/>
                </a:gradFill>
                <a:cs typeface="Segoe UI" pitchFamily="34" charset="0"/>
              </a:rPr>
              <a:t>Sessions, Scheduled Delivery, etc.</a:t>
            </a:r>
            <a:endParaRPr lang="en-US" sz="1600" dirty="0">
              <a:solidFill>
                <a:srgbClr val="FFFFFF"/>
              </a:solidFill>
            </a:endParaRPr>
          </a:p>
        </p:txBody>
      </p:sp>
      <p:sp>
        <p:nvSpPr>
          <p:cNvPr id="373" name="Rectangle 372"/>
          <p:cNvSpPr/>
          <p:nvPr/>
        </p:nvSpPr>
        <p:spPr>
          <a:xfrm>
            <a:off x="8178996" y="3728103"/>
            <a:ext cx="3970959" cy="830997"/>
          </a:xfrm>
          <a:prstGeom prst="rect">
            <a:avLst/>
          </a:prstGeom>
        </p:spPr>
        <p:txBody>
          <a:bodyPr wrap="none">
            <a:spAutoFit/>
          </a:bodyPr>
          <a:lstStyle/>
          <a:p>
            <a:r>
              <a:rPr lang="en-US" sz="1600" dirty="0" smtClean="0">
                <a:gradFill>
                  <a:gsLst>
                    <a:gs pos="0">
                      <a:srgbClr val="FFFFFF"/>
                    </a:gs>
                    <a:gs pos="100000">
                      <a:srgbClr val="FFFFFF"/>
                    </a:gs>
                  </a:gsLst>
                  <a:lin ang="5400000" scaled="0"/>
                </a:gradFill>
                <a:cs typeface="Segoe UI" pitchFamily="34" charset="0"/>
              </a:rPr>
              <a:t>Transactional Message Distribution</a:t>
            </a:r>
          </a:p>
          <a:p>
            <a:r>
              <a:rPr lang="en-US" sz="1600" dirty="0" smtClean="0">
                <a:gradFill>
                  <a:gsLst>
                    <a:gs pos="0">
                      <a:srgbClr val="FFFFFF"/>
                    </a:gs>
                    <a:gs pos="100000">
                      <a:srgbClr val="FFFFFF"/>
                    </a:gs>
                  </a:gsLst>
                  <a:lin ang="5400000" scaled="0"/>
                </a:gradFill>
                <a:cs typeface="Segoe UI" pitchFamily="34" charset="0"/>
              </a:rPr>
              <a:t>Up to 2000 subscriptions per Topic</a:t>
            </a:r>
          </a:p>
          <a:p>
            <a:r>
              <a:rPr lang="en-US" sz="1600" dirty="0" smtClean="0">
                <a:gradFill>
                  <a:gsLst>
                    <a:gs pos="0">
                      <a:srgbClr val="FFFFFF"/>
                    </a:gs>
                    <a:gs pos="100000">
                      <a:srgbClr val="FFFFFF"/>
                    </a:gs>
                  </a:gsLst>
                  <a:lin ang="5400000" scaled="0"/>
                </a:gradFill>
                <a:cs typeface="Segoe UI" pitchFamily="34" charset="0"/>
              </a:rPr>
              <a:t>Up to 2K/100K filter rules per subscription</a:t>
            </a:r>
            <a:endParaRPr lang="en-US" sz="1600" dirty="0">
              <a:solidFill>
                <a:srgbClr val="FFFFFF"/>
              </a:solidFill>
            </a:endParaRPr>
          </a:p>
        </p:txBody>
      </p:sp>
      <p:sp>
        <p:nvSpPr>
          <p:cNvPr id="374" name="Rectangle 373"/>
          <p:cNvSpPr/>
          <p:nvPr/>
        </p:nvSpPr>
        <p:spPr>
          <a:xfrm>
            <a:off x="8194553" y="4640022"/>
            <a:ext cx="3661772" cy="830997"/>
          </a:xfrm>
          <a:prstGeom prst="rect">
            <a:avLst/>
          </a:prstGeom>
        </p:spPr>
        <p:txBody>
          <a:bodyPr wrap="none">
            <a:spAutoFit/>
          </a:bodyPr>
          <a:lstStyle/>
          <a:p>
            <a:r>
              <a:rPr lang="en-US" sz="1600" dirty="0" smtClean="0">
                <a:gradFill>
                  <a:gsLst>
                    <a:gs pos="0">
                      <a:srgbClr val="FFFFFF"/>
                    </a:gs>
                    <a:gs pos="100000">
                      <a:srgbClr val="FFFFFF"/>
                    </a:gs>
                  </a:gsLst>
                  <a:lin ang="5400000" scaled="0"/>
                </a:gradFill>
                <a:cs typeface="Segoe UI" pitchFamily="34" charset="0"/>
              </a:rPr>
              <a:t>High-scale notification distribution</a:t>
            </a:r>
          </a:p>
          <a:p>
            <a:r>
              <a:rPr lang="en-US" sz="1600" dirty="0" smtClean="0">
                <a:gradFill>
                  <a:gsLst>
                    <a:gs pos="0">
                      <a:srgbClr val="FFFFFF"/>
                    </a:gs>
                    <a:gs pos="100000">
                      <a:srgbClr val="FFFFFF"/>
                    </a:gs>
                  </a:gsLst>
                  <a:lin ang="5400000" scaled="0"/>
                </a:gradFill>
                <a:cs typeface="Segoe UI" pitchFamily="34" charset="0"/>
              </a:rPr>
              <a:t>Most mobile push notification services</a:t>
            </a:r>
          </a:p>
          <a:p>
            <a:r>
              <a:rPr lang="en-US" sz="1600" i="1" dirty="0" smtClean="0">
                <a:gradFill>
                  <a:gsLst>
                    <a:gs pos="0">
                      <a:srgbClr val="FFFFFF"/>
                    </a:gs>
                    <a:gs pos="100000">
                      <a:srgbClr val="FFFFFF"/>
                    </a:gs>
                  </a:gsLst>
                  <a:lin ang="5400000" scaled="0"/>
                </a:gradFill>
                <a:cs typeface="Segoe UI" pitchFamily="34" charset="0"/>
              </a:rPr>
              <a:t>Millions</a:t>
            </a:r>
            <a:r>
              <a:rPr lang="en-US" sz="1600" dirty="0" smtClean="0">
                <a:gradFill>
                  <a:gsLst>
                    <a:gs pos="0">
                      <a:srgbClr val="FFFFFF"/>
                    </a:gs>
                    <a:gs pos="100000">
                      <a:srgbClr val="FFFFFF"/>
                    </a:gs>
                  </a:gsLst>
                  <a:lin ang="5400000" scaled="0"/>
                </a:gradFill>
                <a:cs typeface="Segoe UI" pitchFamily="34" charset="0"/>
              </a:rPr>
              <a:t> of notification targets</a:t>
            </a:r>
            <a:endParaRPr lang="en-US" sz="1600" dirty="0">
              <a:solidFill>
                <a:srgbClr val="FFFFFF"/>
              </a:solidFill>
            </a:endParaRPr>
          </a:p>
        </p:txBody>
      </p:sp>
      <p:cxnSp>
        <p:nvCxnSpPr>
          <p:cNvPr id="375" name="Straight Arrow Connector 374"/>
          <p:cNvCxnSpPr/>
          <p:nvPr/>
        </p:nvCxnSpPr>
        <p:spPr>
          <a:xfrm flipV="1">
            <a:off x="1500099" y="5100284"/>
            <a:ext cx="1379220" cy="9408"/>
          </a:xfrm>
          <a:prstGeom prst="straightConnector1">
            <a:avLst/>
          </a:prstGeom>
          <a:ln w="571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6" name="Straight Arrow Connector 375"/>
          <p:cNvCxnSpPr/>
          <p:nvPr/>
        </p:nvCxnSpPr>
        <p:spPr>
          <a:xfrm flipV="1">
            <a:off x="5492005" y="5090876"/>
            <a:ext cx="1379220" cy="9408"/>
          </a:xfrm>
          <a:prstGeom prst="straightConnector1">
            <a:avLst/>
          </a:prstGeom>
          <a:ln w="571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p:nvPr/>
        </p:nvCxnSpPr>
        <p:spPr>
          <a:xfrm flipV="1">
            <a:off x="1543388" y="5970169"/>
            <a:ext cx="1379220" cy="9408"/>
          </a:xfrm>
          <a:prstGeom prst="straightConnector1">
            <a:avLst/>
          </a:prstGeom>
          <a:ln w="571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nvCxnSpPr>
        <p:spPr>
          <a:xfrm flipV="1">
            <a:off x="5456072" y="5995868"/>
            <a:ext cx="1379220" cy="9408"/>
          </a:xfrm>
          <a:prstGeom prst="straightConnector1">
            <a:avLst/>
          </a:prstGeom>
          <a:ln w="571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9" name="Rectangle 378"/>
          <p:cNvSpPr/>
          <p:nvPr/>
        </p:nvSpPr>
        <p:spPr>
          <a:xfrm>
            <a:off x="8194553" y="5731887"/>
            <a:ext cx="3081293" cy="584775"/>
          </a:xfrm>
          <a:prstGeom prst="rect">
            <a:avLst/>
          </a:prstGeom>
        </p:spPr>
        <p:txBody>
          <a:bodyPr wrap="none">
            <a:spAutoFit/>
          </a:bodyPr>
          <a:lstStyle/>
          <a:p>
            <a:r>
              <a:rPr lang="en-US" sz="3200" dirty="0" smtClean="0">
                <a:gradFill>
                  <a:gsLst>
                    <a:gs pos="0">
                      <a:srgbClr val="FFFFFF"/>
                    </a:gs>
                    <a:gs pos="100000">
                      <a:srgbClr val="FFFFFF"/>
                    </a:gs>
                  </a:gsLst>
                  <a:lin ang="5400000" scaled="0"/>
                </a:gradFill>
                <a:cs typeface="Segoe UI" pitchFamily="34" charset="0"/>
              </a:rPr>
              <a:t>… this session …</a:t>
            </a:r>
            <a:endParaRPr lang="en-US" sz="3200" dirty="0">
              <a:solidFill>
                <a:srgbClr val="FFFFFF"/>
              </a:solidFill>
            </a:endParaRPr>
          </a:p>
        </p:txBody>
      </p:sp>
    </p:spTree>
    <p:extLst>
      <p:ext uri="{BB962C8B-B14F-4D97-AF65-F5344CB8AC3E}">
        <p14:creationId xmlns:p14="http://schemas.microsoft.com/office/powerpoint/2010/main" val="8438240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241" y="-11430"/>
            <a:ext cx="12451715" cy="7009912"/>
          </a:xfrm>
          <a:prstGeom prst="rect">
            <a:avLst/>
          </a:prstGeom>
        </p:spPr>
      </p:pic>
      <p:sp>
        <p:nvSpPr>
          <p:cNvPr id="3" name="Title 2"/>
          <p:cNvSpPr>
            <a:spLocks noGrp="1"/>
          </p:cNvSpPr>
          <p:nvPr>
            <p:ph type="title"/>
          </p:nvPr>
        </p:nvSpPr>
        <p:spPr>
          <a:xfrm>
            <a:off x="274639" y="295274"/>
            <a:ext cx="11889564" cy="3201988"/>
          </a:xfrm>
        </p:spPr>
        <p:txBody>
          <a:bodyPr anchor="t"/>
          <a:lstStyle/>
          <a:p>
            <a:r>
              <a:rPr lang="en-US" sz="8800" b="1" dirty="0" smtClean="0">
                <a:ln w="3175">
                  <a:solidFill>
                    <a:sysClr val="windowText" lastClr="000000"/>
                  </a:solidFill>
                </a:ln>
              </a:rPr>
              <a:t>Intelligent Mobility and</a:t>
            </a:r>
            <a:br>
              <a:rPr lang="en-US" sz="8800" b="1" dirty="0" smtClean="0">
                <a:ln w="3175">
                  <a:solidFill>
                    <a:sysClr val="windowText" lastClr="000000"/>
                  </a:solidFill>
                </a:ln>
              </a:rPr>
            </a:br>
            <a:r>
              <a:rPr lang="en-US" sz="8800" b="1" dirty="0" smtClean="0">
                <a:ln w="3175">
                  <a:solidFill>
                    <a:sysClr val="windowText" lastClr="000000"/>
                  </a:solidFill>
                </a:ln>
              </a:rPr>
              <a:t>Connected Car</a:t>
            </a:r>
            <a:br>
              <a:rPr lang="en-US" sz="8800" b="1" dirty="0" smtClean="0">
                <a:ln w="3175">
                  <a:solidFill>
                    <a:sysClr val="windowText" lastClr="000000"/>
                  </a:solidFill>
                </a:ln>
              </a:rPr>
            </a:br>
            <a:endParaRPr lang="en-US" sz="8800" b="1" dirty="0">
              <a:ln w="3175">
                <a:solidFill>
                  <a:sysClr val="windowText" lastClr="000000"/>
                </a:solidFill>
              </a:ln>
            </a:endParaRPr>
          </a:p>
        </p:txBody>
      </p:sp>
    </p:spTree>
    <p:extLst>
      <p:ext uri="{BB962C8B-B14F-4D97-AF65-F5344CB8AC3E}">
        <p14:creationId xmlns:p14="http://schemas.microsoft.com/office/powerpoint/2010/main" val="381538051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316"/>
          <a:stretch/>
        </p:blipFill>
        <p:spPr>
          <a:xfrm>
            <a:off x="-30163" y="0"/>
            <a:ext cx="12466638" cy="7014792"/>
          </a:xfrm>
          <a:prstGeom prst="rect">
            <a:avLst/>
          </a:prstGeom>
        </p:spPr>
      </p:pic>
      <p:sp>
        <p:nvSpPr>
          <p:cNvPr id="3" name="Title 2"/>
          <p:cNvSpPr>
            <a:spLocks noGrp="1"/>
          </p:cNvSpPr>
          <p:nvPr>
            <p:ph type="title"/>
          </p:nvPr>
        </p:nvSpPr>
        <p:spPr>
          <a:xfrm>
            <a:off x="274639" y="4259262"/>
            <a:ext cx="11889564" cy="2743200"/>
          </a:xfrm>
        </p:spPr>
        <p:txBody>
          <a:bodyPr anchor="ctr"/>
          <a:lstStyle/>
          <a:p>
            <a:r>
              <a:rPr lang="en-US" sz="7200" b="1" dirty="0" smtClean="0">
                <a:ln w="3175">
                  <a:solidFill>
                    <a:sysClr val="windowText" lastClr="000000"/>
                  </a:solidFill>
                </a:ln>
                <a:solidFill>
                  <a:schemeClr val="bg1">
                    <a:lumMod val="50000"/>
                  </a:schemeClr>
                </a:solidFill>
              </a:rPr>
              <a:t>Industrial Automation</a:t>
            </a:r>
            <a:endParaRPr lang="en-US" sz="7200" b="1" dirty="0">
              <a:ln w="3175">
                <a:solidFill>
                  <a:sysClr val="windowText" lastClr="000000"/>
                </a:solidFill>
              </a:ln>
              <a:solidFill>
                <a:schemeClr val="bg1">
                  <a:lumMod val="50000"/>
                </a:schemeClr>
              </a:solidFill>
            </a:endParaRPr>
          </a:p>
        </p:txBody>
      </p:sp>
    </p:spTree>
    <p:extLst>
      <p:ext uri="{BB962C8B-B14F-4D97-AF65-F5344CB8AC3E}">
        <p14:creationId xmlns:p14="http://schemas.microsoft.com/office/powerpoint/2010/main" val="42257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68450" y="-887343"/>
            <a:ext cx="12521760" cy="8323288"/>
          </a:xfrm>
          <a:prstGeom prst="rect">
            <a:avLst/>
          </a:prstGeom>
        </p:spPr>
      </p:pic>
      <p:sp>
        <p:nvSpPr>
          <p:cNvPr id="3" name="Title 2"/>
          <p:cNvSpPr>
            <a:spLocks noGrp="1"/>
          </p:cNvSpPr>
          <p:nvPr>
            <p:ph type="title"/>
          </p:nvPr>
        </p:nvSpPr>
        <p:spPr>
          <a:xfrm>
            <a:off x="274639" y="4487862"/>
            <a:ext cx="11889564" cy="2133600"/>
          </a:xfrm>
        </p:spPr>
        <p:txBody>
          <a:bodyPr/>
          <a:lstStyle/>
          <a:p>
            <a:pPr algn="r"/>
            <a:r>
              <a:rPr lang="en-US" sz="8800" b="1" dirty="0" smtClean="0">
                <a:ln w="3175">
                  <a:solidFill>
                    <a:sysClr val="windowText" lastClr="000000"/>
                  </a:solidFill>
                </a:ln>
              </a:rPr>
              <a:t>Energy Grid </a:t>
            </a:r>
            <a:br>
              <a:rPr lang="en-US" sz="8800" b="1" dirty="0" smtClean="0">
                <a:ln w="3175">
                  <a:solidFill>
                    <a:sysClr val="windowText" lastClr="000000"/>
                  </a:solidFill>
                </a:ln>
              </a:rPr>
            </a:br>
            <a:r>
              <a:rPr lang="en-US" sz="8800" b="1" dirty="0" smtClean="0">
                <a:ln w="3175">
                  <a:solidFill>
                    <a:sysClr val="windowText" lastClr="000000"/>
                  </a:solidFill>
                </a:ln>
              </a:rPr>
              <a:t>and Natural Resources</a:t>
            </a:r>
            <a:endParaRPr lang="en-US" sz="8800" b="1" dirty="0">
              <a:ln w="3175">
                <a:solidFill>
                  <a:sysClr val="windowText" lastClr="000000"/>
                </a:solidFill>
              </a:ln>
            </a:endParaRPr>
          </a:p>
        </p:txBody>
      </p:sp>
    </p:spTree>
    <p:extLst>
      <p:ext uri="{BB962C8B-B14F-4D97-AF65-F5344CB8AC3E}">
        <p14:creationId xmlns:p14="http://schemas.microsoft.com/office/powerpoint/2010/main" val="28871056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 y="0"/>
            <a:ext cx="12434711" cy="6994525"/>
          </a:xfrm>
          <a:prstGeom prst="rect">
            <a:avLst/>
          </a:prstGeom>
        </p:spPr>
      </p:pic>
      <p:sp>
        <p:nvSpPr>
          <p:cNvPr id="6" name="Title 2"/>
          <p:cNvSpPr txBox="1">
            <a:spLocks/>
          </p:cNvSpPr>
          <p:nvPr/>
        </p:nvSpPr>
        <p:spPr>
          <a:xfrm>
            <a:off x="122239" y="1057274"/>
            <a:ext cx="11582398" cy="4725988"/>
          </a:xfrm>
          <a:prstGeom prst="rect">
            <a:avLst/>
          </a:prstGeom>
        </p:spPr>
        <p:txBody>
          <a:bodyPr vert="horz" wrap="square" lIns="146304" tIns="91440" rIns="146304" bIns="91440" rtlCol="0" anchor="ctr">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8000" b="1">
                <a:ln w="3175">
                  <a:solidFill>
                    <a:sysClr val="windowText" lastClr="000000"/>
                  </a:solidFill>
                </a:ln>
                <a:gradFill>
                  <a:gsLst>
                    <a:gs pos="1250">
                      <a:srgbClr val="FFFFFF"/>
                    </a:gs>
                    <a:gs pos="100000">
                      <a:srgbClr val="FFFFFF"/>
                    </a:gs>
                  </a:gsLst>
                  <a:lin ang="5400000" scaled="0"/>
                </a:gradFill>
              </a:rPr>
              <a:t>Games,</a:t>
            </a:r>
            <a:br>
              <a:rPr sz="8000" b="1">
                <a:ln w="3175">
                  <a:solidFill>
                    <a:sysClr val="windowText" lastClr="000000"/>
                  </a:solidFill>
                </a:ln>
                <a:gradFill>
                  <a:gsLst>
                    <a:gs pos="1250">
                      <a:srgbClr val="FFFFFF"/>
                    </a:gs>
                    <a:gs pos="100000">
                      <a:srgbClr val="FFFFFF"/>
                    </a:gs>
                  </a:gsLst>
                  <a:lin ang="5400000" scaled="0"/>
                </a:gradFill>
              </a:rPr>
            </a:br>
            <a:r>
              <a:rPr sz="8000" b="1">
                <a:ln w="3175">
                  <a:solidFill>
                    <a:sysClr val="windowText" lastClr="000000"/>
                  </a:solidFill>
                </a:ln>
                <a:gradFill>
                  <a:gsLst>
                    <a:gs pos="1250">
                      <a:srgbClr val="FFFFFF"/>
                    </a:gs>
                    <a:gs pos="100000">
                      <a:srgbClr val="FFFFFF"/>
                    </a:gs>
                  </a:gsLst>
                  <a:lin ang="5400000" scaled="0"/>
                </a:gradFill>
              </a:rPr>
              <a:t>Television,</a:t>
            </a:r>
          </a:p>
          <a:p>
            <a:r>
              <a:rPr sz="8000" b="1">
                <a:ln w="3175">
                  <a:solidFill>
                    <a:sysClr val="windowText" lastClr="000000"/>
                  </a:solidFill>
                </a:ln>
                <a:gradFill>
                  <a:gsLst>
                    <a:gs pos="1250">
                      <a:srgbClr val="FFFFFF"/>
                    </a:gs>
                    <a:gs pos="100000">
                      <a:srgbClr val="FFFFFF"/>
                    </a:gs>
                  </a:gsLst>
                  <a:lin ang="5400000" scaled="0"/>
                </a:gradFill>
              </a:rPr>
              <a:t>Consumer Web</a:t>
            </a:r>
          </a:p>
        </p:txBody>
      </p:sp>
    </p:spTree>
    <p:extLst>
      <p:ext uri="{BB962C8B-B14F-4D97-AF65-F5344CB8AC3E}">
        <p14:creationId xmlns:p14="http://schemas.microsoft.com/office/powerpoint/2010/main" val="201086771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295274"/>
            <a:ext cx="11889564" cy="6249988"/>
          </a:xfrm>
        </p:spPr>
        <p:txBody>
          <a:bodyPr anchor="ctr"/>
          <a:lstStyle/>
          <a:p>
            <a:r>
              <a:rPr lang="en-US" dirty="0" smtClean="0"/>
              <a:t>Hyper Scale. </a:t>
            </a:r>
            <a:br>
              <a:rPr lang="en-US" dirty="0" smtClean="0"/>
            </a:br>
            <a:r>
              <a:rPr lang="en-US" dirty="0"/>
              <a:t/>
            </a:r>
            <a:br>
              <a:rPr lang="en-US" dirty="0"/>
            </a:br>
            <a:r>
              <a:rPr lang="en-US" dirty="0" smtClean="0"/>
              <a:t>A Million Clients. </a:t>
            </a:r>
            <a:br>
              <a:rPr lang="en-US" dirty="0" smtClean="0"/>
            </a:br>
            <a:r>
              <a:rPr lang="en-US" dirty="0"/>
              <a:t/>
            </a:r>
            <a:br>
              <a:rPr lang="en-US" dirty="0"/>
            </a:br>
            <a:r>
              <a:rPr lang="en-US" dirty="0" smtClean="0"/>
              <a:t>Concurrent.</a:t>
            </a:r>
            <a:endParaRPr lang="en-US" dirty="0"/>
          </a:p>
        </p:txBody>
      </p:sp>
      <p:grpSp>
        <p:nvGrpSpPr>
          <p:cNvPr id="114" name="Group 113"/>
          <p:cNvGrpSpPr/>
          <p:nvPr/>
        </p:nvGrpSpPr>
        <p:grpSpPr>
          <a:xfrm>
            <a:off x="6236334" y="2463238"/>
            <a:ext cx="1577675" cy="1554656"/>
            <a:chOff x="427037" y="1439862"/>
            <a:chExt cx="1765029" cy="1656444"/>
          </a:xfrm>
        </p:grpSpPr>
        <p:grpSp>
          <p:nvGrpSpPr>
            <p:cNvPr id="14" name="Group 13"/>
            <p:cNvGrpSpPr/>
            <p:nvPr/>
          </p:nvGrpSpPr>
          <p:grpSpPr>
            <a:xfrm>
              <a:off x="427037" y="1439862"/>
              <a:ext cx="1764948" cy="152400"/>
              <a:chOff x="427037" y="1439862"/>
              <a:chExt cx="1764948" cy="152400"/>
            </a:xfrm>
          </p:grpSpPr>
          <p:sp>
            <p:nvSpPr>
              <p:cNvPr id="4" name="Rectangle 3"/>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5" name="Group 14"/>
            <p:cNvGrpSpPr/>
            <p:nvPr/>
          </p:nvGrpSpPr>
          <p:grpSpPr>
            <a:xfrm>
              <a:off x="427046" y="1606978"/>
              <a:ext cx="1764948" cy="152400"/>
              <a:chOff x="427037" y="1439862"/>
              <a:chExt cx="1764948" cy="152400"/>
            </a:xfrm>
          </p:grpSpPr>
          <p:sp>
            <p:nvSpPr>
              <p:cNvPr id="16" name="Rectangle 15"/>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19"/>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ectangle 20"/>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2" name="Rectangle 21"/>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3" name="Rectangle 22"/>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26" name="Group 25"/>
            <p:cNvGrpSpPr/>
            <p:nvPr/>
          </p:nvGrpSpPr>
          <p:grpSpPr>
            <a:xfrm>
              <a:off x="427055" y="1774094"/>
              <a:ext cx="1764948" cy="152400"/>
              <a:chOff x="427037" y="1439862"/>
              <a:chExt cx="1764948" cy="152400"/>
            </a:xfrm>
          </p:grpSpPr>
          <p:sp>
            <p:nvSpPr>
              <p:cNvPr id="27" name="Rectangle 26"/>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8" name="Rectangle 27"/>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Rectangle 30"/>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37" name="Group 36"/>
            <p:cNvGrpSpPr/>
            <p:nvPr/>
          </p:nvGrpSpPr>
          <p:grpSpPr>
            <a:xfrm>
              <a:off x="427064" y="1941210"/>
              <a:ext cx="1764948" cy="152400"/>
              <a:chOff x="427037" y="1439862"/>
              <a:chExt cx="1764948" cy="152400"/>
            </a:xfrm>
          </p:grpSpPr>
          <p:sp>
            <p:nvSpPr>
              <p:cNvPr id="38" name="Rectangle 37"/>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2" name="Rectangle 41"/>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Rectangle 42"/>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43"/>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Rectangle 44"/>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6" name="Rectangle 45"/>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7" name="Rectangle 46"/>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8" name="Group 47"/>
            <p:cNvGrpSpPr/>
            <p:nvPr/>
          </p:nvGrpSpPr>
          <p:grpSpPr>
            <a:xfrm>
              <a:off x="427073" y="2108326"/>
              <a:ext cx="1764948" cy="152400"/>
              <a:chOff x="427037" y="1439862"/>
              <a:chExt cx="1764948" cy="152400"/>
            </a:xfrm>
          </p:grpSpPr>
          <p:sp>
            <p:nvSpPr>
              <p:cNvPr id="49" name="Rectangle 48"/>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0" name="Rectangle 49"/>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1" name="Rectangle 50"/>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3" name="Rectangle 52"/>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9" name="Group 58"/>
            <p:cNvGrpSpPr/>
            <p:nvPr/>
          </p:nvGrpSpPr>
          <p:grpSpPr>
            <a:xfrm>
              <a:off x="427082" y="2275442"/>
              <a:ext cx="1764948" cy="152400"/>
              <a:chOff x="427037" y="1439862"/>
              <a:chExt cx="1764948" cy="152400"/>
            </a:xfrm>
          </p:grpSpPr>
          <p:sp>
            <p:nvSpPr>
              <p:cNvPr id="60" name="Rectangle 59"/>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 name="Rectangle 62"/>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 name="Rectangle 67"/>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 name="Rectangle 68"/>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70" name="Group 69"/>
            <p:cNvGrpSpPr/>
            <p:nvPr/>
          </p:nvGrpSpPr>
          <p:grpSpPr>
            <a:xfrm>
              <a:off x="427091" y="2442558"/>
              <a:ext cx="1764948" cy="152400"/>
              <a:chOff x="427037" y="1439862"/>
              <a:chExt cx="1764948" cy="152400"/>
            </a:xfrm>
          </p:grpSpPr>
          <p:sp>
            <p:nvSpPr>
              <p:cNvPr id="71" name="Rectangle 70"/>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 name="Rectangle 71"/>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Rectangle 72"/>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 name="Rectangle 73"/>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 name="Rectangle 74"/>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75"/>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76"/>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 name="Rectangle 77"/>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9" name="Rectangle 78"/>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0" name="Rectangle 79"/>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81" name="Group 80"/>
            <p:cNvGrpSpPr/>
            <p:nvPr/>
          </p:nvGrpSpPr>
          <p:grpSpPr>
            <a:xfrm>
              <a:off x="427100" y="2609674"/>
              <a:ext cx="1764948" cy="152400"/>
              <a:chOff x="427037" y="1439862"/>
              <a:chExt cx="1764948" cy="152400"/>
            </a:xfrm>
          </p:grpSpPr>
          <p:sp>
            <p:nvSpPr>
              <p:cNvPr id="82" name="Rectangle 81"/>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3" name="Rectangle 82"/>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4" name="Rectangle 83"/>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Rectangle 84"/>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6" name="Rectangle 85"/>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7" name="Rectangle 86"/>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8" name="Rectangle 87"/>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Rectangle 88"/>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0" name="Rectangle 89"/>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1" name="Rectangle 90"/>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92" name="Group 91"/>
            <p:cNvGrpSpPr/>
            <p:nvPr/>
          </p:nvGrpSpPr>
          <p:grpSpPr>
            <a:xfrm>
              <a:off x="427109" y="2776790"/>
              <a:ext cx="1764948" cy="152400"/>
              <a:chOff x="427037" y="1439862"/>
              <a:chExt cx="1764948" cy="152400"/>
            </a:xfrm>
          </p:grpSpPr>
          <p:sp>
            <p:nvSpPr>
              <p:cNvPr id="93" name="Rectangle 92"/>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93"/>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5" name="Rectangle 94"/>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6" name="Rectangle 95"/>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Rectangle 96"/>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8" name="Rectangle 97"/>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9" name="Rectangle 98"/>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0" name="Rectangle 99"/>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Rectangle 100"/>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2" name="Rectangle 101"/>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3" name="Group 102"/>
            <p:cNvGrpSpPr/>
            <p:nvPr/>
          </p:nvGrpSpPr>
          <p:grpSpPr>
            <a:xfrm>
              <a:off x="427118" y="2943906"/>
              <a:ext cx="1764948" cy="152400"/>
              <a:chOff x="427037" y="1439862"/>
              <a:chExt cx="1764948" cy="152400"/>
            </a:xfrm>
          </p:grpSpPr>
          <p:sp>
            <p:nvSpPr>
              <p:cNvPr id="104" name="Rectangle 103"/>
              <p:cNvSpPr/>
              <p:nvPr/>
            </p:nvSpPr>
            <p:spPr bwMode="auto">
              <a:xfrm>
                <a:off x="42703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60620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6" name="Rectangle 105"/>
              <p:cNvSpPr/>
              <p:nvPr/>
            </p:nvSpPr>
            <p:spPr bwMode="auto">
              <a:xfrm>
                <a:off x="78538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7" name="Rectangle 106"/>
              <p:cNvSpPr/>
              <p:nvPr/>
            </p:nvSpPr>
            <p:spPr bwMode="auto">
              <a:xfrm>
                <a:off x="96455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07"/>
              <p:cNvSpPr/>
              <p:nvPr/>
            </p:nvSpPr>
            <p:spPr bwMode="auto">
              <a:xfrm>
                <a:off x="114372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08"/>
              <p:cNvSpPr/>
              <p:nvPr/>
            </p:nvSpPr>
            <p:spPr bwMode="auto">
              <a:xfrm>
                <a:off x="1322897"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Rectangle 109"/>
              <p:cNvSpPr/>
              <p:nvPr/>
            </p:nvSpPr>
            <p:spPr bwMode="auto">
              <a:xfrm>
                <a:off x="1502069"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1" name="Rectangle 110"/>
              <p:cNvSpPr/>
              <p:nvPr/>
            </p:nvSpPr>
            <p:spPr bwMode="auto">
              <a:xfrm>
                <a:off x="1681241"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2" name="Rectangle 111"/>
              <p:cNvSpPr/>
              <p:nvPr/>
            </p:nvSpPr>
            <p:spPr bwMode="auto">
              <a:xfrm>
                <a:off x="1860413"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3" name="Rectangle 112"/>
              <p:cNvSpPr/>
              <p:nvPr/>
            </p:nvSpPr>
            <p:spPr bwMode="auto">
              <a:xfrm>
                <a:off x="2039585" y="1439862"/>
                <a:ext cx="152400" cy="152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59" name="TextBox 558"/>
          <p:cNvSpPr txBox="1"/>
          <p:nvPr/>
        </p:nvSpPr>
        <p:spPr>
          <a:xfrm>
            <a:off x="6590437" y="4177264"/>
            <a:ext cx="8694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100</a:t>
            </a:r>
          </a:p>
        </p:txBody>
      </p:sp>
      <p:grpSp>
        <p:nvGrpSpPr>
          <p:cNvPr id="560" name="Group 559"/>
          <p:cNvGrpSpPr/>
          <p:nvPr/>
        </p:nvGrpSpPr>
        <p:grpSpPr>
          <a:xfrm>
            <a:off x="8064042" y="2456332"/>
            <a:ext cx="1577675" cy="1554656"/>
            <a:chOff x="427037" y="1439862"/>
            <a:chExt cx="1765029" cy="1656444"/>
          </a:xfrm>
        </p:grpSpPr>
        <p:grpSp>
          <p:nvGrpSpPr>
            <p:cNvPr id="561" name="Group 560"/>
            <p:cNvGrpSpPr/>
            <p:nvPr/>
          </p:nvGrpSpPr>
          <p:grpSpPr>
            <a:xfrm>
              <a:off x="427037" y="1439862"/>
              <a:ext cx="1764948" cy="152400"/>
              <a:chOff x="427037" y="1439862"/>
              <a:chExt cx="1764948" cy="152400"/>
            </a:xfrm>
          </p:grpSpPr>
          <p:sp>
            <p:nvSpPr>
              <p:cNvPr id="661" name="Rectangle 660"/>
              <p:cNvSpPr/>
              <p:nvPr/>
            </p:nvSpPr>
            <p:spPr bwMode="auto">
              <a:xfrm>
                <a:off x="427037" y="1439862"/>
                <a:ext cx="152400" cy="152400"/>
              </a:xfrm>
              <a:prstGeom prst="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2" name="Rectangle 66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3" name="Rectangle 66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4" name="Rectangle 66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5" name="Rectangle 66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6" name="Rectangle 66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7" name="Rectangle 66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8" name="Rectangle 66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9" name="Rectangle 66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70" name="Rectangle 66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2" name="Group 561"/>
            <p:cNvGrpSpPr/>
            <p:nvPr/>
          </p:nvGrpSpPr>
          <p:grpSpPr>
            <a:xfrm>
              <a:off x="427046" y="1606978"/>
              <a:ext cx="1764948" cy="152400"/>
              <a:chOff x="427037" y="1439862"/>
              <a:chExt cx="1764948" cy="152400"/>
            </a:xfrm>
          </p:grpSpPr>
          <p:sp>
            <p:nvSpPr>
              <p:cNvPr id="651" name="Rectangle 65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2" name="Rectangle 65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3" name="Rectangle 65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4" name="Rectangle 65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5" name="Rectangle 65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6" name="Rectangle 65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7" name="Rectangle 65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8" name="Rectangle 65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9" name="Rectangle 65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60" name="Rectangle 65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3" name="Group 562"/>
            <p:cNvGrpSpPr/>
            <p:nvPr/>
          </p:nvGrpSpPr>
          <p:grpSpPr>
            <a:xfrm>
              <a:off x="427055" y="1774094"/>
              <a:ext cx="1764948" cy="152400"/>
              <a:chOff x="427037" y="1439862"/>
              <a:chExt cx="1764948" cy="152400"/>
            </a:xfrm>
          </p:grpSpPr>
          <p:sp>
            <p:nvSpPr>
              <p:cNvPr id="641" name="Rectangle 64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2" name="Rectangle 64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3" name="Rectangle 64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4" name="Rectangle 64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5" name="Rectangle 64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6" name="Rectangle 64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7" name="Rectangle 64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8" name="Rectangle 64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9" name="Rectangle 64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50" name="Rectangle 64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4" name="Group 563"/>
            <p:cNvGrpSpPr/>
            <p:nvPr/>
          </p:nvGrpSpPr>
          <p:grpSpPr>
            <a:xfrm>
              <a:off x="427064" y="1941210"/>
              <a:ext cx="1764948" cy="152400"/>
              <a:chOff x="427037" y="1439862"/>
              <a:chExt cx="1764948" cy="152400"/>
            </a:xfrm>
          </p:grpSpPr>
          <p:sp>
            <p:nvSpPr>
              <p:cNvPr id="631" name="Rectangle 63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2" name="Rectangle 63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3" name="Rectangle 63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4" name="Rectangle 63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5" name="Rectangle 63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6" name="Rectangle 63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7" name="Rectangle 63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8" name="Rectangle 63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9" name="Rectangle 63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40" name="Rectangle 63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5" name="Group 564"/>
            <p:cNvGrpSpPr/>
            <p:nvPr/>
          </p:nvGrpSpPr>
          <p:grpSpPr>
            <a:xfrm>
              <a:off x="427073" y="2108326"/>
              <a:ext cx="1764948" cy="152400"/>
              <a:chOff x="427037" y="1439862"/>
              <a:chExt cx="1764948" cy="152400"/>
            </a:xfrm>
          </p:grpSpPr>
          <p:sp>
            <p:nvSpPr>
              <p:cNvPr id="621" name="Rectangle 62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2" name="Rectangle 62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3" name="Rectangle 62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4" name="Rectangle 62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5" name="Rectangle 62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6" name="Rectangle 62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7" name="Rectangle 62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8" name="Rectangle 62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9" name="Rectangle 62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30" name="Rectangle 62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6" name="Group 565"/>
            <p:cNvGrpSpPr/>
            <p:nvPr/>
          </p:nvGrpSpPr>
          <p:grpSpPr>
            <a:xfrm>
              <a:off x="427082" y="2275442"/>
              <a:ext cx="1764948" cy="152400"/>
              <a:chOff x="427037" y="1439862"/>
              <a:chExt cx="1764948" cy="152400"/>
            </a:xfrm>
          </p:grpSpPr>
          <p:sp>
            <p:nvSpPr>
              <p:cNvPr id="611" name="Rectangle 61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2" name="Rectangle 61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3" name="Rectangle 61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4" name="Rectangle 61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5" name="Rectangle 61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6" name="Rectangle 61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7" name="Rectangle 61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8" name="Rectangle 61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9" name="Rectangle 61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20" name="Rectangle 61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7" name="Group 566"/>
            <p:cNvGrpSpPr/>
            <p:nvPr/>
          </p:nvGrpSpPr>
          <p:grpSpPr>
            <a:xfrm>
              <a:off x="427091" y="2442558"/>
              <a:ext cx="1764948" cy="152400"/>
              <a:chOff x="427037" y="1439862"/>
              <a:chExt cx="1764948" cy="152400"/>
            </a:xfrm>
          </p:grpSpPr>
          <p:sp>
            <p:nvSpPr>
              <p:cNvPr id="601" name="Rectangle 60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2" name="Rectangle 60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3" name="Rectangle 60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4" name="Rectangle 60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5" name="Rectangle 60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6" name="Rectangle 60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7" name="Rectangle 60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8" name="Rectangle 60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9" name="Rectangle 60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10" name="Rectangle 60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8" name="Group 567"/>
            <p:cNvGrpSpPr/>
            <p:nvPr/>
          </p:nvGrpSpPr>
          <p:grpSpPr>
            <a:xfrm>
              <a:off x="427100" y="2609674"/>
              <a:ext cx="1764948" cy="152400"/>
              <a:chOff x="427037" y="1439862"/>
              <a:chExt cx="1764948" cy="152400"/>
            </a:xfrm>
          </p:grpSpPr>
          <p:sp>
            <p:nvSpPr>
              <p:cNvPr id="591" name="Rectangle 59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2" name="Rectangle 59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3" name="Rectangle 59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4" name="Rectangle 59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5" name="Rectangle 59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6" name="Rectangle 59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7" name="Rectangle 59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8" name="Rectangle 59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9" name="Rectangle 59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00" name="Rectangle 59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69" name="Group 568"/>
            <p:cNvGrpSpPr/>
            <p:nvPr/>
          </p:nvGrpSpPr>
          <p:grpSpPr>
            <a:xfrm>
              <a:off x="427109" y="2776790"/>
              <a:ext cx="1764948" cy="152400"/>
              <a:chOff x="427037" y="1439862"/>
              <a:chExt cx="1764948" cy="152400"/>
            </a:xfrm>
          </p:grpSpPr>
          <p:sp>
            <p:nvSpPr>
              <p:cNvPr id="581" name="Rectangle 58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2" name="Rectangle 58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3" name="Rectangle 58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4" name="Rectangle 58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5" name="Rectangle 58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6" name="Rectangle 58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7" name="Rectangle 58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8" name="Rectangle 58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9" name="Rectangle 58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90" name="Rectangle 58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570" name="Group 569"/>
            <p:cNvGrpSpPr/>
            <p:nvPr/>
          </p:nvGrpSpPr>
          <p:grpSpPr>
            <a:xfrm>
              <a:off x="427118" y="2943906"/>
              <a:ext cx="1764948" cy="152400"/>
              <a:chOff x="427037" y="1439862"/>
              <a:chExt cx="1764948" cy="152400"/>
            </a:xfrm>
          </p:grpSpPr>
          <p:sp>
            <p:nvSpPr>
              <p:cNvPr id="571" name="Rectangle 570"/>
              <p:cNvSpPr/>
              <p:nvPr/>
            </p:nvSpPr>
            <p:spPr bwMode="auto">
              <a:xfrm>
                <a:off x="42703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2" name="Rectangle 571"/>
              <p:cNvSpPr/>
              <p:nvPr/>
            </p:nvSpPr>
            <p:spPr bwMode="auto">
              <a:xfrm>
                <a:off x="60620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3" name="Rectangle 572"/>
              <p:cNvSpPr/>
              <p:nvPr/>
            </p:nvSpPr>
            <p:spPr bwMode="auto">
              <a:xfrm>
                <a:off x="78538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4" name="Rectangle 573"/>
              <p:cNvSpPr/>
              <p:nvPr/>
            </p:nvSpPr>
            <p:spPr bwMode="auto">
              <a:xfrm>
                <a:off x="96455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5" name="Rectangle 574"/>
              <p:cNvSpPr/>
              <p:nvPr/>
            </p:nvSpPr>
            <p:spPr bwMode="auto">
              <a:xfrm>
                <a:off x="114372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6" name="Rectangle 575"/>
              <p:cNvSpPr/>
              <p:nvPr/>
            </p:nvSpPr>
            <p:spPr bwMode="auto">
              <a:xfrm>
                <a:off x="1322897"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7" name="Rectangle 576"/>
              <p:cNvSpPr/>
              <p:nvPr/>
            </p:nvSpPr>
            <p:spPr bwMode="auto">
              <a:xfrm>
                <a:off x="1502069"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8" name="Rectangle 577"/>
              <p:cNvSpPr/>
              <p:nvPr/>
            </p:nvSpPr>
            <p:spPr bwMode="auto">
              <a:xfrm>
                <a:off x="1681241"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9" name="Rectangle 578"/>
              <p:cNvSpPr/>
              <p:nvPr/>
            </p:nvSpPr>
            <p:spPr bwMode="auto">
              <a:xfrm>
                <a:off x="1860413"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0" name="Rectangle 579"/>
              <p:cNvSpPr/>
              <p:nvPr/>
            </p:nvSpPr>
            <p:spPr bwMode="auto">
              <a:xfrm>
                <a:off x="2039585" y="1439862"/>
                <a:ext cx="152400" cy="152400"/>
              </a:xfrm>
              <a:prstGeom prst="rect">
                <a:avLst/>
              </a:prstGeom>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671" name="TextBox 670"/>
          <p:cNvSpPr txBox="1"/>
          <p:nvPr/>
        </p:nvSpPr>
        <p:spPr>
          <a:xfrm>
            <a:off x="8217769" y="4177264"/>
            <a:ext cx="12702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10,000</a:t>
            </a:r>
          </a:p>
        </p:txBody>
      </p:sp>
      <p:grpSp>
        <p:nvGrpSpPr>
          <p:cNvPr id="672" name="Group 671"/>
          <p:cNvGrpSpPr/>
          <p:nvPr/>
        </p:nvGrpSpPr>
        <p:grpSpPr>
          <a:xfrm>
            <a:off x="9903680" y="2470144"/>
            <a:ext cx="1577675" cy="1554656"/>
            <a:chOff x="427037" y="1439862"/>
            <a:chExt cx="1765029" cy="1656444"/>
          </a:xfrm>
          <a:solidFill>
            <a:srgbClr val="FCD116"/>
          </a:solidFill>
        </p:grpSpPr>
        <p:grpSp>
          <p:nvGrpSpPr>
            <p:cNvPr id="673" name="Group 672"/>
            <p:cNvGrpSpPr/>
            <p:nvPr/>
          </p:nvGrpSpPr>
          <p:grpSpPr>
            <a:xfrm>
              <a:off x="427037" y="1439862"/>
              <a:ext cx="1764948" cy="152400"/>
              <a:chOff x="427037" y="1439862"/>
              <a:chExt cx="1764948" cy="152400"/>
            </a:xfrm>
            <a:grpFill/>
          </p:grpSpPr>
          <p:sp>
            <p:nvSpPr>
              <p:cNvPr id="773" name="Rectangle 772"/>
              <p:cNvSpPr/>
              <p:nvPr/>
            </p:nvSpPr>
            <p:spPr bwMode="auto">
              <a:xfrm>
                <a:off x="427037" y="1439862"/>
                <a:ext cx="152400" cy="1524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4" name="Rectangle 77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5" name="Rectangle 77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6" name="Rectangle 77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7" name="Rectangle 77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8" name="Rectangle 77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9" name="Rectangle 77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0" name="Rectangle 77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1" name="Rectangle 78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82" name="Rectangle 78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4" name="Group 673"/>
            <p:cNvGrpSpPr/>
            <p:nvPr/>
          </p:nvGrpSpPr>
          <p:grpSpPr>
            <a:xfrm>
              <a:off x="427046" y="1606978"/>
              <a:ext cx="1764948" cy="152400"/>
              <a:chOff x="427037" y="1439862"/>
              <a:chExt cx="1764948" cy="152400"/>
            </a:xfrm>
            <a:grpFill/>
          </p:grpSpPr>
          <p:sp>
            <p:nvSpPr>
              <p:cNvPr id="763" name="Rectangle 76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4" name="Rectangle 76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5" name="Rectangle 76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6" name="Rectangle 76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7" name="Rectangle 76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8" name="Rectangle 76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9" name="Rectangle 76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0" name="Rectangle 76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1" name="Rectangle 77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72" name="Rectangle 77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5" name="Group 674"/>
            <p:cNvGrpSpPr/>
            <p:nvPr/>
          </p:nvGrpSpPr>
          <p:grpSpPr>
            <a:xfrm>
              <a:off x="427055" y="1774094"/>
              <a:ext cx="1764948" cy="152400"/>
              <a:chOff x="427037" y="1439862"/>
              <a:chExt cx="1764948" cy="152400"/>
            </a:xfrm>
            <a:grpFill/>
          </p:grpSpPr>
          <p:sp>
            <p:nvSpPr>
              <p:cNvPr id="753" name="Rectangle 75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4" name="Rectangle 75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5" name="Rectangle 75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6" name="Rectangle 75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7" name="Rectangle 75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8" name="Rectangle 75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9" name="Rectangle 75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0" name="Rectangle 75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1" name="Rectangle 76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62" name="Rectangle 76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6" name="Group 675"/>
            <p:cNvGrpSpPr/>
            <p:nvPr/>
          </p:nvGrpSpPr>
          <p:grpSpPr>
            <a:xfrm>
              <a:off x="427064" y="1941210"/>
              <a:ext cx="1764948" cy="152400"/>
              <a:chOff x="427037" y="1439862"/>
              <a:chExt cx="1764948" cy="152400"/>
            </a:xfrm>
            <a:grpFill/>
          </p:grpSpPr>
          <p:sp>
            <p:nvSpPr>
              <p:cNvPr id="743" name="Rectangle 74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4" name="Rectangle 74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5" name="Rectangle 74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6" name="Rectangle 74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7" name="Rectangle 74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8" name="Rectangle 74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9" name="Rectangle 74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0" name="Rectangle 74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1" name="Rectangle 75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52" name="Rectangle 75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7" name="Group 676"/>
            <p:cNvGrpSpPr/>
            <p:nvPr/>
          </p:nvGrpSpPr>
          <p:grpSpPr>
            <a:xfrm>
              <a:off x="427073" y="2108326"/>
              <a:ext cx="1764948" cy="152400"/>
              <a:chOff x="427037" y="1439862"/>
              <a:chExt cx="1764948" cy="152400"/>
            </a:xfrm>
            <a:grpFill/>
          </p:grpSpPr>
          <p:sp>
            <p:nvSpPr>
              <p:cNvPr id="733" name="Rectangle 73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4" name="Rectangle 73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5" name="Rectangle 73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6" name="Rectangle 73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7" name="Rectangle 73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8" name="Rectangle 73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9" name="Rectangle 73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0" name="Rectangle 73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1" name="Rectangle 74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42" name="Rectangle 74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8" name="Group 677"/>
            <p:cNvGrpSpPr/>
            <p:nvPr/>
          </p:nvGrpSpPr>
          <p:grpSpPr>
            <a:xfrm>
              <a:off x="427082" y="2275442"/>
              <a:ext cx="1764948" cy="152400"/>
              <a:chOff x="427037" y="1439862"/>
              <a:chExt cx="1764948" cy="152400"/>
            </a:xfrm>
            <a:grpFill/>
          </p:grpSpPr>
          <p:sp>
            <p:nvSpPr>
              <p:cNvPr id="723" name="Rectangle 72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4" name="Rectangle 72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5" name="Rectangle 72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6" name="Rectangle 72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7" name="Rectangle 72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8" name="Rectangle 72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9" name="Rectangle 72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0" name="Rectangle 72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1" name="Rectangle 73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32" name="Rectangle 73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79" name="Group 678"/>
            <p:cNvGrpSpPr/>
            <p:nvPr/>
          </p:nvGrpSpPr>
          <p:grpSpPr>
            <a:xfrm>
              <a:off x="427091" y="2442558"/>
              <a:ext cx="1764948" cy="152400"/>
              <a:chOff x="427037" y="1439862"/>
              <a:chExt cx="1764948" cy="152400"/>
            </a:xfrm>
            <a:grpFill/>
          </p:grpSpPr>
          <p:sp>
            <p:nvSpPr>
              <p:cNvPr id="713" name="Rectangle 71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4" name="Rectangle 71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5" name="Rectangle 71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6" name="Rectangle 71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7" name="Rectangle 71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8" name="Rectangle 71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9" name="Rectangle 71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0" name="Rectangle 71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1" name="Rectangle 72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22" name="Rectangle 72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80" name="Group 679"/>
            <p:cNvGrpSpPr/>
            <p:nvPr/>
          </p:nvGrpSpPr>
          <p:grpSpPr>
            <a:xfrm>
              <a:off x="427100" y="2609674"/>
              <a:ext cx="1764948" cy="152400"/>
              <a:chOff x="427037" y="1439862"/>
              <a:chExt cx="1764948" cy="152400"/>
            </a:xfrm>
            <a:grpFill/>
          </p:grpSpPr>
          <p:sp>
            <p:nvSpPr>
              <p:cNvPr id="703" name="Rectangle 70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4" name="Rectangle 70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5" name="Rectangle 70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6" name="Rectangle 70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7" name="Rectangle 70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8" name="Rectangle 70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9" name="Rectangle 70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0" name="Rectangle 70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1" name="Rectangle 71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12" name="Rectangle 71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81" name="Group 680"/>
            <p:cNvGrpSpPr/>
            <p:nvPr/>
          </p:nvGrpSpPr>
          <p:grpSpPr>
            <a:xfrm>
              <a:off x="427109" y="2776790"/>
              <a:ext cx="1764948" cy="152400"/>
              <a:chOff x="427037" y="1439862"/>
              <a:chExt cx="1764948" cy="152400"/>
            </a:xfrm>
            <a:grpFill/>
          </p:grpSpPr>
          <p:sp>
            <p:nvSpPr>
              <p:cNvPr id="693" name="Rectangle 69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4" name="Rectangle 69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5" name="Rectangle 69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6" name="Rectangle 69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7" name="Rectangle 69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8" name="Rectangle 69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9" name="Rectangle 69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0" name="Rectangle 69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1" name="Rectangle 70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02" name="Rectangle 70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682" name="Group 681"/>
            <p:cNvGrpSpPr/>
            <p:nvPr/>
          </p:nvGrpSpPr>
          <p:grpSpPr>
            <a:xfrm>
              <a:off x="427118" y="2943906"/>
              <a:ext cx="1764948" cy="152400"/>
              <a:chOff x="427037" y="1439862"/>
              <a:chExt cx="1764948" cy="152400"/>
            </a:xfrm>
            <a:grpFill/>
          </p:grpSpPr>
          <p:sp>
            <p:nvSpPr>
              <p:cNvPr id="683" name="Rectangle 682"/>
              <p:cNvSpPr/>
              <p:nvPr/>
            </p:nvSpPr>
            <p:spPr bwMode="auto">
              <a:xfrm>
                <a:off x="42703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4" name="Rectangle 683"/>
              <p:cNvSpPr/>
              <p:nvPr/>
            </p:nvSpPr>
            <p:spPr bwMode="auto">
              <a:xfrm>
                <a:off x="60620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5" name="Rectangle 684"/>
              <p:cNvSpPr/>
              <p:nvPr/>
            </p:nvSpPr>
            <p:spPr bwMode="auto">
              <a:xfrm>
                <a:off x="78538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6" name="Rectangle 685"/>
              <p:cNvSpPr/>
              <p:nvPr/>
            </p:nvSpPr>
            <p:spPr bwMode="auto">
              <a:xfrm>
                <a:off x="96455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7" name="Rectangle 686"/>
              <p:cNvSpPr/>
              <p:nvPr/>
            </p:nvSpPr>
            <p:spPr bwMode="auto">
              <a:xfrm>
                <a:off x="114372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8" name="Rectangle 687"/>
              <p:cNvSpPr/>
              <p:nvPr/>
            </p:nvSpPr>
            <p:spPr bwMode="auto">
              <a:xfrm>
                <a:off x="1322897"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89" name="Rectangle 688"/>
              <p:cNvSpPr/>
              <p:nvPr/>
            </p:nvSpPr>
            <p:spPr bwMode="auto">
              <a:xfrm>
                <a:off x="1502069"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0" name="Rectangle 689"/>
              <p:cNvSpPr/>
              <p:nvPr/>
            </p:nvSpPr>
            <p:spPr bwMode="auto">
              <a:xfrm>
                <a:off x="1681241"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1" name="Rectangle 690"/>
              <p:cNvSpPr/>
              <p:nvPr/>
            </p:nvSpPr>
            <p:spPr bwMode="auto">
              <a:xfrm>
                <a:off x="1860413"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92" name="Rectangle 691"/>
              <p:cNvSpPr/>
              <p:nvPr/>
            </p:nvSpPr>
            <p:spPr bwMode="auto">
              <a:xfrm>
                <a:off x="2039585" y="1439862"/>
                <a:ext cx="152400" cy="152400"/>
              </a:xfrm>
              <a:prstGeom prst="rect">
                <a:avLst/>
              </a:prstGeom>
              <a:grpFill/>
              <a:ln>
                <a:no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783" name="TextBox 782"/>
          <p:cNvSpPr txBox="1"/>
          <p:nvPr/>
        </p:nvSpPr>
        <p:spPr>
          <a:xfrm>
            <a:off x="9857032" y="4177264"/>
            <a:ext cx="167097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1,000,000</a:t>
            </a:r>
          </a:p>
        </p:txBody>
      </p:sp>
    </p:spTree>
    <p:extLst>
      <p:ext uri="{BB962C8B-B14F-4D97-AF65-F5344CB8AC3E}">
        <p14:creationId xmlns:p14="http://schemas.microsoft.com/office/powerpoint/2010/main" val="91396416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2014-10-22-EventHub-ClemensV.pptx.potx" id="{7699F0DF-C0A3-4768-99EC-FFCC1E999BA9}" vid="{1E37DD43-0B4F-45F2-A4F7-D410CCA5DC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Clemens Vasters; Todd Holmquist-Sutherland</External_x0020_Speaker>
    <Session_x0020_Code xmlns="e36bfbf9-5e42-489c-a259-4c54eb22cb57">CDP-B307</Session_x0020_Code>
    <Presentation_x0020_Date xmlns="e36bfbf9-5e42-489c-a259-4c54eb22cb57">2014-10-31T00:00:00+01:00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openxmlformats.org/package/2006/metadata/core-properties"/>
    <ds:schemaRef ds:uri="http://schemas.microsoft.com/sharepoint/v3"/>
    <ds:schemaRef ds:uri="http://schemas.microsoft.com/office/infopath/2007/PartnerControls"/>
    <ds:schemaRef ds:uri="http://purl.org/dc/terms/"/>
    <ds:schemaRef ds:uri="230e9df3-be65-4c73-a93b-d1236ebd677e"/>
    <ds:schemaRef ds:uri="http://schemas.microsoft.com/office/2006/documentManagement/types"/>
    <ds:schemaRef ds:uri="e36bfbf9-5e42-489c-a259-4c54eb22cb57"/>
    <ds:schemaRef ds:uri="http://www.w3.org/XML/1998/namespace"/>
    <ds:schemaRef ds:uri="http://purl.org/dc/dcmitype/"/>
  </ds:schemaRefs>
</ds:datastoreItem>
</file>

<file path=customXml/itemProps2.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TotalTime>
  <Words>2307</Words>
  <Application>Microsoft Office PowerPoint</Application>
  <PresentationFormat>Custom</PresentationFormat>
  <Paragraphs>304</Paragraphs>
  <Slides>27</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Arial</vt:lpstr>
      <vt:lpstr>Calibri</vt:lpstr>
      <vt:lpstr>Segoe Semibold</vt:lpstr>
      <vt:lpstr>Segoe UI</vt:lpstr>
      <vt:lpstr>Segoe UI Black</vt:lpstr>
      <vt:lpstr>Segoe UI Light</vt:lpstr>
      <vt:lpstr>Segoe UI Semibold</vt:lpstr>
      <vt:lpstr>Wingdings</vt:lpstr>
      <vt:lpstr>TEE14 Speaker PPT Template</vt:lpstr>
      <vt:lpstr>1_TEE14 Speaker PPT Template</vt:lpstr>
      <vt:lpstr>PowerPoint Presentation</vt:lpstr>
      <vt:lpstr>Telemetry and Data Flow at Hyper-Scale: Azure Event Hubs</vt:lpstr>
      <vt:lpstr>Thank you for being here for  the last session  of TechEd!</vt:lpstr>
      <vt:lpstr>Azure Service Bus</vt:lpstr>
      <vt:lpstr>Intelligent Mobility and Connected Car </vt:lpstr>
      <vt:lpstr>Industrial Automation</vt:lpstr>
      <vt:lpstr>Energy Grid  and Natural Resources</vt:lpstr>
      <vt:lpstr>PowerPoint Presentation</vt:lpstr>
      <vt:lpstr>Hyper Scale.   A Million Clients.   Concurrent.</vt:lpstr>
      <vt:lpstr>Introducing Azure Event Hubs</vt:lpstr>
      <vt:lpstr>Quick Excursion: What is AMQP 1.0?</vt:lpstr>
      <vt:lpstr>Send/Receive Fundamentals</vt:lpstr>
      <vt:lpstr>Partitions</vt:lpstr>
      <vt:lpstr>Throughput Units</vt:lpstr>
      <vt:lpstr>Publishers</vt:lpstr>
      <vt:lpstr>Consumer Groups</vt:lpstr>
      <vt:lpstr>Consumers</vt:lpstr>
      <vt:lpstr>Lease, IEventProcessor, ICheckpointManager</vt:lpstr>
      <vt:lpstr>Event Processor Host</vt:lpstr>
      <vt:lpstr>Demos</vt:lpstr>
      <vt:lpstr>Pricing</vt:lpstr>
      <vt:lpstr>Summary</vt:lpstr>
      <vt:lpstr>Resources</vt:lpstr>
      <vt:lpstr>For more information</vt:lpstr>
      <vt:lpstr>Azure</vt:lpstr>
      <vt:lpstr>SUBMIT YOUR TECHED EVALUATIONS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Telemetry and Data Flow at Hyper-Scale: Azure Event Hub</dc:title>
  <dc:subject>TechEd 2014</dc:subject>
  <dc:creator>Shows</dc:creator>
  <cp:keywords/>
  <dc:description>Template: Jordan Cayabyab, Artitudes Design
Formatting: 
Audience Type:</dc:description>
  <cp:lastModifiedBy>Sylvia Tedjo</cp:lastModifiedBy>
  <cp:revision>5</cp:revision>
  <dcterms:created xsi:type="dcterms:W3CDTF">2014-10-26T11:35:15Z</dcterms:created>
  <dcterms:modified xsi:type="dcterms:W3CDTF">2014-10-31T14:09:32Z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