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51"/>
  </p:notesMasterIdLst>
  <p:handoutMasterIdLst>
    <p:handoutMasterId r:id="rId5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300" r:id="rId39"/>
    <p:sldId id="289" r:id="rId40"/>
    <p:sldId id="301" r:id="rId41"/>
    <p:sldId id="302" r:id="rId42"/>
    <p:sldId id="292" r:id="rId43"/>
    <p:sldId id="293" r:id="rId44"/>
    <p:sldId id="294" r:id="rId45"/>
    <p:sldId id="295" r:id="rId46"/>
    <p:sldId id="296" r:id="rId47"/>
    <p:sldId id="297" r:id="rId48"/>
    <p:sldId id="298" r:id="rId49"/>
    <p:sldId id="299"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1952"/>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696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CDF9F0-4022-4E8B-9AFE-09F4606C7166}"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4122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3728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52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106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10/30/2014 5:46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103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06" lvl="1" inden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8161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424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49" eaLnBrk="0" fontAlgn="base" hangingPunct="0">
              <a:lnSpc>
                <a:spcPts val="1415"/>
              </a:lnSpc>
              <a:spcBef>
                <a:spcPts val="607"/>
              </a:spcBef>
              <a:spcAft>
                <a:spcPts val="607"/>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9A3F53-83EA-4321-A021-241C34BEC48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1958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748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181E7D-5029-48B2-9558-281A9B07E711}" type="datetime1">
              <a:rPr lang="en-US">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6043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5714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70801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470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8975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9505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087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80816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14133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GB" sz="800" b="1"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44483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01818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8367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94359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37629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9296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08870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224100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79490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21160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41004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9A3F53-83EA-4321-A021-241C34BEC48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831231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83863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9A3F53-83EA-4321-A021-241C34BEC48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0856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72890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094141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9A3F53-83EA-4321-A021-241C34BEC48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69631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53">
              <a:spcAft>
                <a:spcPts val="337"/>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8282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9535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9468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9336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8909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5556431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697573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544730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670466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38660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09679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7261049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7522577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458515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71297796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23764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781783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549052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047389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69338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91490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311706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369874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836318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94489027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7953527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40373169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71911800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89698291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1002431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54855771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40071688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25106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19942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34416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4035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14673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838548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chemeClr val="accent1"/>
                </a:solidFill>
              </a:defRPr>
            </a:lvl1pPr>
          </a:lstStyle>
          <a:p>
            <a:r>
              <a:rPr lang="en-US" smtClean="0"/>
              <a:t>Lorem ipsum dolor sit.</a:t>
            </a:r>
            <a:endParaRPr lang="en-US"/>
          </a:p>
        </p:txBody>
      </p:sp>
      <p:sp>
        <p:nvSpPr>
          <p:cNvPr id="3" name="Footer Placeholder 2"/>
          <p:cNvSpPr>
            <a:spLocks noGrp="1"/>
          </p:cNvSpPr>
          <p:nvPr>
            <p:ph type="ftr" sz="quarter" idx="10"/>
          </p:nvPr>
        </p:nvSpPr>
        <p:spPr>
          <a:xfrm>
            <a:off x="7431024" y="6723888"/>
            <a:ext cx="3937000" cy="137160"/>
          </a:xfrm>
          <a:prstGeom prst="rect">
            <a:avLst/>
          </a:prstGeom>
        </p:spPr>
        <p:txBody>
          <a:bodyPr/>
          <a:lstStyle/>
          <a:p>
            <a:r>
              <a:rPr lang="en-US" smtClean="0">
                <a:solidFill>
                  <a:srgbClr val="FFFFFF"/>
                </a:solidFill>
              </a:rPr>
              <a:t>Microsoft Confidential</a:t>
            </a:r>
            <a:endParaRPr lang="en-US" dirty="0">
              <a:solidFill>
                <a:srgbClr val="FFFFFF"/>
              </a:solidFill>
            </a:endParaRPr>
          </a:p>
        </p:txBody>
      </p:sp>
    </p:spTree>
    <p:extLst>
      <p:ext uri="{BB962C8B-B14F-4D97-AF65-F5344CB8AC3E}">
        <p14:creationId xmlns:p14="http://schemas.microsoft.com/office/powerpoint/2010/main" val="864320530"/>
      </p:ext>
    </p:extLst>
  </p:cSld>
  <p:clrMapOvr>
    <a:masterClrMapping/>
  </p:clrMapOvr>
  <p:transition spd="slow">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3"/>
            <a:ext cx="11375536"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1"/>
          </p:nvPr>
        </p:nvSpPr>
        <p:spPr>
          <a:xfrm>
            <a:off x="11670345" y="1"/>
            <a:ext cx="766132" cy="372394"/>
          </a:xfrm>
          <a:prstGeom prst="rect">
            <a:avLst/>
          </a:prstGeom>
        </p:spPr>
        <p:txBody>
          <a:bodyPr/>
          <a:lstStyle>
            <a:lvl1pPr>
              <a:defRPr sz="1428"/>
            </a:lvl1pPr>
          </a:lstStyle>
          <a:p>
            <a:pPr defTabSz="932559"/>
            <a:fld id="{7AE1772D-5D02-45F1-9CEE-C02AF742B23E}" type="slidenum">
              <a:rPr lang="en-US" smtClean="0">
                <a:solidFill>
                  <a:srgbClr val="505050"/>
                </a:solidFill>
              </a:rPr>
              <a:pPr defTabSz="932559"/>
              <a:t>‹#›</a:t>
            </a:fld>
            <a:r>
              <a:rPr lang="en-US" smtClean="0">
                <a:solidFill>
                  <a:srgbClr val="505050"/>
                </a:solidFill>
              </a:rPr>
              <a:t> of x</a:t>
            </a:r>
            <a:endParaRPr lang="en-US" dirty="0">
              <a:solidFill>
                <a:srgbClr val="505050"/>
              </a:solidFill>
            </a:endParaRPr>
          </a:p>
        </p:txBody>
      </p:sp>
    </p:spTree>
    <p:extLst>
      <p:ext uri="{BB962C8B-B14F-4D97-AF65-F5344CB8AC3E}">
        <p14:creationId xmlns:p14="http://schemas.microsoft.com/office/powerpoint/2010/main" val="347614611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92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2.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504073454"/>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image" Target="../media/image3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2.xml"/><Relationship Id="rId5" Type="http://schemas.openxmlformats.org/officeDocument/2006/relationships/image" Target="../media/image3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6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2.emf"/><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45.png"/><Relationship Id="rId4" Type="http://schemas.openxmlformats.org/officeDocument/2006/relationships/image" Target="../media/image17.emf"/><Relationship Id="rId9"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8" Type="http://schemas.openxmlformats.org/officeDocument/2006/relationships/hyperlink" Target="http://blogs.technet.com/b/virtualization/archive/tags/hvr/" TargetMode="External"/><Relationship Id="rId3" Type="http://schemas.openxmlformats.org/officeDocument/2006/relationships/hyperlink" Target="mailto:MKJain@microsoft.com" TargetMode="External"/><Relationship Id="rId7" Type="http://schemas.openxmlformats.org/officeDocument/2006/relationships/hyperlink" Target="http://blogs.technet.com/b/scvmm/archive/tags/windows+azure+hyper_2d00_v+recovery+manager/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47.xml"/><Relationship Id="rId6" Type="http://schemas.openxmlformats.org/officeDocument/2006/relationships/hyperlink" Target="http://msdn.microsoft.com/library/azure/dn168841.aspx" TargetMode="External"/><Relationship Id="rId11" Type="http://schemas.openxmlformats.org/officeDocument/2006/relationships/hyperlink" Target="http://blogs.technet.com/b/windowsserver/archive/2014/01/16/windows-azure-hyper-v-recovery-manager-is-now-generally-available.aspx" TargetMode="External"/><Relationship Id="rId5" Type="http://schemas.openxmlformats.org/officeDocument/2006/relationships/hyperlink" Target="http://msdn.microsoft.com/library/azure/dn469074.aspx" TargetMode="External"/><Relationship Id="rId10" Type="http://schemas.openxmlformats.org/officeDocument/2006/relationships/hyperlink" Target="http://aka.ms/scotts-hrm-ga-blog" TargetMode="External"/><Relationship Id="rId4" Type="http://schemas.openxmlformats.org/officeDocument/2006/relationships/hyperlink" Target="http://msdn.microsoft.com/en-us/library/dn788903.aspx" TargetMode="External"/><Relationship Id="rId9" Type="http://schemas.openxmlformats.org/officeDocument/2006/relationships/hyperlink" Target="http://blogs.technet.com/b/in_the_cloud/archive/2013/08/14/what-s-new-in-2012-r2-cloud-integrated-disaster-recovery.asp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ocial.msdn.microsoft.com/Forums/windowsazure/en-US/home?forum=hypervrecovmgr" TargetMode="External"/><Relationship Id="rId3" Type="http://schemas.openxmlformats.org/officeDocument/2006/relationships/hyperlink" Target="http://www.microsoft.com/en-us/download/details.aspx?id=39057" TargetMode="External"/><Relationship Id="rId7" Type="http://schemas.openxmlformats.org/officeDocument/2006/relationships/hyperlink" Target="http://www.inmage.com/" TargetMode="External"/><Relationship Id="rId2" Type="http://schemas.openxmlformats.org/officeDocument/2006/relationships/notesSlide" Target="../notesSlides/notesSlide30.xml"/><Relationship Id="rId1" Type="http://schemas.openxmlformats.org/officeDocument/2006/relationships/slideLayout" Target="../slideLayouts/slideLayout47.xml"/><Relationship Id="rId6" Type="http://schemas.openxmlformats.org/officeDocument/2006/relationships/hyperlink" Target="http://www.microsoft.com/en-us/download/details.aspx?id=42627" TargetMode="External"/><Relationship Id="rId11" Type="http://schemas.openxmlformats.org/officeDocument/2006/relationships/image" Target="../media/image2.png"/><Relationship Id="rId5" Type="http://schemas.openxmlformats.org/officeDocument/2006/relationships/hyperlink" Target="http://www.windowsazure.com/en-us/documentation/articles/hyper-v-recovery-manager-configure-vault/" TargetMode="External"/><Relationship Id="rId10" Type="http://schemas.openxmlformats.org/officeDocument/2006/relationships/hyperlink" Target="http://social.technet.microsoft.com/wiki/contents/articles/27000.the-azure-site-recovery-wiki-asr.aspx" TargetMode="External"/><Relationship Id="rId4" Type="http://schemas.openxmlformats.org/officeDocument/2006/relationships/hyperlink" Target="http://msdn.microsoft.com/en-us/library/windowsazure/dn168841.aspx" TargetMode="External"/><Relationship Id="rId9" Type="http://schemas.openxmlformats.org/officeDocument/2006/relationships/hyperlink" Target="http://feedback.azure.com/forums/256299-site-recover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1.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33.xml"/><Relationship Id="rId1" Type="http://schemas.openxmlformats.org/officeDocument/2006/relationships/slideLayout" Target="../slideLayouts/slideLayout5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microsoft.com/learning/en/us/classlocator.aspx" TargetMode="External"/><Relationship Id="rId9"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5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2.xml"/><Relationship Id="rId5" Type="http://schemas.openxmlformats.org/officeDocument/2006/relationships/image" Target="../media/image32.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5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2.xml"/><Relationship Id="rId5" Type="http://schemas.openxmlformats.org/officeDocument/2006/relationships/image" Target="../media/image61.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5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 Id="rId1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14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0805" y="2220661"/>
            <a:ext cx="5484792" cy="3113952"/>
            <a:chOff x="6695023" y="2164615"/>
            <a:chExt cx="5377735" cy="3053171"/>
          </a:xfrm>
        </p:grpSpPr>
        <p:sp>
          <p:nvSpPr>
            <p:cNvPr id="123" name="Rectangle 5"/>
            <p:cNvSpPr>
              <a:spLocks noChangeArrowheads="1"/>
            </p:cNvSpPr>
            <p:nvPr/>
          </p:nvSpPr>
          <p:spPr bwMode="auto">
            <a:xfrm>
              <a:off x="11061735" y="4698953"/>
              <a:ext cx="420294" cy="502907"/>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24" name="Rectangle 5"/>
            <p:cNvSpPr>
              <a:spLocks noChangeArrowheads="1"/>
            </p:cNvSpPr>
            <p:nvPr/>
          </p:nvSpPr>
          <p:spPr bwMode="auto">
            <a:xfrm>
              <a:off x="10758967" y="4504719"/>
              <a:ext cx="521430" cy="682948"/>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25" name="Left-Right Arrow 124"/>
            <p:cNvSpPr/>
            <p:nvPr/>
          </p:nvSpPr>
          <p:spPr bwMode="auto">
            <a:xfrm rot="16200000">
              <a:off x="10313071" y="3499606"/>
              <a:ext cx="918098" cy="227512"/>
            </a:xfrm>
            <a:prstGeom prst="leftRightArrow">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979" tIns="109584" rIns="136979" bIns="109584" numCol="1" spcCol="0" rtlCol="0" fromWordArt="0" anchor="t" anchorCtr="0" forceAA="0" compatLnSpc="1">
              <a:prstTxWarp prst="textNoShape">
                <a:avLst/>
              </a:prstTxWarp>
              <a:noAutofit/>
            </a:bodyPr>
            <a:lstStyle/>
            <a:p>
              <a:pPr algn="ctr" defTabSz="698363"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26" name="TextBox 125"/>
            <p:cNvSpPr txBox="1"/>
            <p:nvPr/>
          </p:nvSpPr>
          <p:spPr>
            <a:xfrm>
              <a:off x="9368822" y="3471996"/>
              <a:ext cx="1337192" cy="457180"/>
            </a:xfrm>
            <a:prstGeom prst="rect">
              <a:avLst/>
            </a:prstGeom>
            <a:noFill/>
          </p:spPr>
          <p:txBody>
            <a:bodyPr wrap="square" lIns="136979" tIns="0" rIns="136979" bIns="0" rtlCol="0">
              <a:spAutoFit/>
            </a:bodyPr>
            <a:lstStyle/>
            <a:p>
              <a:pPr defTabSz="698591">
                <a:lnSpc>
                  <a:spcPct val="90000"/>
                </a:lnSpc>
                <a:spcAft>
                  <a:spcPts val="450"/>
                </a:spcAft>
              </a:pPr>
              <a:r>
                <a:rPr lang="en-US" sz="1122" b="1" dirty="0">
                  <a:solidFill>
                    <a:srgbClr val="FFFFFF"/>
                  </a:solidFill>
                </a:rPr>
                <a:t>Orchestration and Replication: </a:t>
              </a:r>
              <a:r>
                <a:rPr lang="en-US" sz="1122" b="1" dirty="0" smtClean="0">
                  <a:solidFill>
                    <a:srgbClr val="FFFFFF"/>
                  </a:solidFill>
                </a:rPr>
                <a:t>InMage Scout</a:t>
              </a:r>
              <a:endParaRPr lang="en-US" sz="1122" b="1" dirty="0">
                <a:solidFill>
                  <a:srgbClr val="FFFFFF"/>
                </a:solidFill>
              </a:endParaRPr>
            </a:p>
          </p:txBody>
        </p:sp>
        <p:grpSp>
          <p:nvGrpSpPr>
            <p:cNvPr id="127" name="Group 126"/>
            <p:cNvGrpSpPr/>
            <p:nvPr/>
          </p:nvGrpSpPr>
          <p:grpSpPr>
            <a:xfrm>
              <a:off x="9592805" y="2164615"/>
              <a:ext cx="2479953" cy="980289"/>
              <a:chOff x="616226" y="1630760"/>
              <a:chExt cx="4596553" cy="1801531"/>
            </a:xfrm>
          </p:grpSpPr>
          <p:sp>
            <p:nvSpPr>
              <p:cNvPr id="159"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60"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61"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kern="0">
                  <a:solidFill>
                    <a:srgbClr val="505050"/>
                  </a:solidFill>
                </a:endParaRPr>
              </a:p>
            </p:txBody>
          </p:sp>
          <p:sp>
            <p:nvSpPr>
              <p:cNvPr id="162" name="TextBox 161"/>
              <p:cNvSpPr txBox="1"/>
              <p:nvPr/>
            </p:nvSpPr>
            <p:spPr>
              <a:xfrm>
                <a:off x="1458990" y="2418609"/>
                <a:ext cx="2493770" cy="944183"/>
              </a:xfrm>
              <a:prstGeom prst="rect">
                <a:avLst/>
              </a:prstGeom>
              <a:noFill/>
              <a:ln>
                <a:noFill/>
              </a:ln>
            </p:spPr>
            <p:txBody>
              <a:bodyPr wrap="none" lIns="137082" tIns="109666" rIns="137082" bIns="109666" rtlCol="0">
                <a:spAutoFit/>
              </a:bodyPr>
              <a:lstStyle/>
              <a:p>
                <a:pPr algn="ctr" defTabSz="698591">
                  <a:lnSpc>
                    <a:spcPct val="90000"/>
                  </a:lnSpc>
                  <a:spcAft>
                    <a:spcPts val="450"/>
                  </a:spcAft>
                </a:pPr>
                <a:r>
                  <a:rPr lang="en-US" sz="1071" b="1" kern="0" dirty="0">
                    <a:solidFill>
                      <a:srgbClr val="FFFFFF"/>
                    </a:solidFill>
                  </a:rPr>
                  <a:t>Microsoft Azure </a:t>
                </a:r>
                <a:br>
                  <a:rPr lang="en-US" sz="1071" b="1" kern="0" dirty="0">
                    <a:solidFill>
                      <a:srgbClr val="FFFFFF"/>
                    </a:solidFill>
                  </a:rPr>
                </a:br>
                <a:r>
                  <a:rPr lang="en-US" sz="1071" b="1" kern="0" dirty="0">
                    <a:solidFill>
                      <a:srgbClr val="FFFFFF"/>
                    </a:solidFill>
                  </a:rPr>
                  <a:t>Site Recovery</a:t>
                </a:r>
              </a:p>
            </p:txBody>
          </p:sp>
        </p:grpSp>
        <p:sp>
          <p:nvSpPr>
            <p:cNvPr id="128" name="TextBox 127"/>
            <p:cNvSpPr txBox="1"/>
            <p:nvPr/>
          </p:nvSpPr>
          <p:spPr>
            <a:xfrm>
              <a:off x="9940932" y="4603267"/>
              <a:ext cx="519662" cy="518156"/>
            </a:xfrm>
            <a:prstGeom prst="rect">
              <a:avLst/>
            </a:prstGeom>
            <a:noFill/>
          </p:spPr>
          <p:txBody>
            <a:bodyPr wrap="square" lIns="0" tIns="111881" rIns="0" bIns="111881" rtlCol="0">
              <a:spAutoFit/>
            </a:bodyPr>
            <a:lstStyle/>
            <a:p>
              <a:pPr algn="r" defTabSz="699251">
                <a:lnSpc>
                  <a:spcPct val="90000"/>
                </a:lnSpc>
                <a:spcAft>
                  <a:spcPts val="459"/>
                </a:spcAft>
              </a:pPr>
              <a:r>
                <a:rPr lang="en-US" sz="1071" b="1" kern="0" dirty="0" smtClean="0">
                  <a:solidFill>
                    <a:srgbClr val="FFFFFF"/>
                  </a:solidFill>
                </a:rPr>
                <a:t>Primary Site</a:t>
              </a:r>
              <a:endParaRPr lang="en-US" sz="1071" b="1" kern="0" dirty="0">
                <a:solidFill>
                  <a:srgbClr val="FFFFFF"/>
                </a:solidFill>
              </a:endParaRPr>
            </a:p>
          </p:txBody>
        </p:sp>
        <p:sp>
          <p:nvSpPr>
            <p:cNvPr id="146" name="Rectangle 5"/>
            <p:cNvSpPr>
              <a:spLocks noChangeArrowheads="1"/>
            </p:cNvSpPr>
            <p:nvPr/>
          </p:nvSpPr>
          <p:spPr bwMode="auto">
            <a:xfrm>
              <a:off x="10498585" y="4353493"/>
              <a:ext cx="521431" cy="836310"/>
            </a:xfrm>
            <a:prstGeom prst="rect">
              <a:avLst/>
            </a:prstGeom>
            <a:solidFill>
              <a:srgbClr val="00B294"/>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47" name="Freeform 6"/>
            <p:cNvSpPr>
              <a:spLocks/>
            </p:cNvSpPr>
            <p:nvPr/>
          </p:nvSpPr>
          <p:spPr bwMode="auto">
            <a:xfrm>
              <a:off x="10554434" y="4444713"/>
              <a:ext cx="409733" cy="7430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48" name="Freeform 7"/>
            <p:cNvSpPr>
              <a:spLocks/>
            </p:cNvSpPr>
            <p:nvPr/>
          </p:nvSpPr>
          <p:spPr bwMode="auto">
            <a:xfrm>
              <a:off x="10554434" y="4576100"/>
              <a:ext cx="409733" cy="74309"/>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3" name="Freeform 8"/>
            <p:cNvSpPr>
              <a:spLocks/>
            </p:cNvSpPr>
            <p:nvPr/>
          </p:nvSpPr>
          <p:spPr bwMode="auto">
            <a:xfrm>
              <a:off x="10554434" y="4706409"/>
              <a:ext cx="409733" cy="74309"/>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4" name="Freeform 9"/>
            <p:cNvSpPr>
              <a:spLocks/>
            </p:cNvSpPr>
            <p:nvPr/>
          </p:nvSpPr>
          <p:spPr bwMode="auto">
            <a:xfrm>
              <a:off x="10554434" y="4837796"/>
              <a:ext cx="409733" cy="7430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5" name="Oval 14"/>
            <p:cNvSpPr>
              <a:spLocks noChangeArrowheads="1"/>
            </p:cNvSpPr>
            <p:nvPr/>
          </p:nvSpPr>
          <p:spPr bwMode="auto">
            <a:xfrm>
              <a:off x="10885874" y="4460329"/>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6" name="Oval 15"/>
            <p:cNvSpPr>
              <a:spLocks noChangeArrowheads="1"/>
            </p:cNvSpPr>
            <p:nvPr/>
          </p:nvSpPr>
          <p:spPr bwMode="auto">
            <a:xfrm>
              <a:off x="10885874" y="4591716"/>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7" name="Oval 16"/>
            <p:cNvSpPr>
              <a:spLocks noChangeArrowheads="1"/>
            </p:cNvSpPr>
            <p:nvPr/>
          </p:nvSpPr>
          <p:spPr bwMode="auto">
            <a:xfrm>
              <a:off x="10885874" y="4723102"/>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58" name="Oval 17"/>
            <p:cNvSpPr>
              <a:spLocks noChangeArrowheads="1"/>
            </p:cNvSpPr>
            <p:nvPr/>
          </p:nvSpPr>
          <p:spPr bwMode="auto">
            <a:xfrm>
              <a:off x="10885874" y="4854489"/>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31" name="Rectangle 130"/>
            <p:cNvSpPr/>
            <p:nvPr/>
          </p:nvSpPr>
          <p:spPr bwMode="auto">
            <a:xfrm>
              <a:off x="10498585" y="4076912"/>
              <a:ext cx="521097" cy="277509"/>
            </a:xfrm>
            <a:prstGeom prst="rect">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2" name="Group 131"/>
            <p:cNvGrpSpPr/>
            <p:nvPr/>
          </p:nvGrpSpPr>
          <p:grpSpPr>
            <a:xfrm>
              <a:off x="11527330" y="4950479"/>
              <a:ext cx="123335" cy="238812"/>
              <a:chOff x="7791149" y="4987730"/>
              <a:chExt cx="192916" cy="370370"/>
            </a:xfrm>
          </p:grpSpPr>
          <p:sp>
            <p:nvSpPr>
              <p:cNvPr id="143"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44"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45"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sp>
          <p:nvSpPr>
            <p:cNvPr id="133" name="TextBox 132"/>
            <p:cNvSpPr txBox="1"/>
            <p:nvPr/>
          </p:nvSpPr>
          <p:spPr>
            <a:xfrm>
              <a:off x="10549287" y="4119073"/>
              <a:ext cx="437634" cy="221549"/>
            </a:xfrm>
            <a:prstGeom prst="rect">
              <a:avLst/>
            </a:prstGeom>
            <a:noFill/>
          </p:spPr>
          <p:txBody>
            <a:bodyPr wrap="square" lIns="0" tIns="0" rIns="0" bIns="0" rtlCol="0">
              <a:spAutoFit/>
            </a:bodyPr>
            <a:lstStyle/>
            <a:p>
              <a:pPr algn="ctr" defTabSz="699251">
                <a:lnSpc>
                  <a:spcPct val="90000"/>
                </a:lnSpc>
              </a:pPr>
              <a:r>
                <a:rPr lang="en-US" sz="816" dirty="0" smtClean="0">
                  <a:solidFill>
                    <a:srgbClr val="FFFFFF"/>
                  </a:solidFill>
                </a:rPr>
                <a:t>InMage Scout</a:t>
              </a:r>
              <a:endParaRPr lang="en-US" sz="816" dirty="0">
                <a:solidFill>
                  <a:srgbClr val="FFFFFF"/>
                </a:solidFill>
              </a:endParaRPr>
            </a:p>
          </p:txBody>
        </p:sp>
        <p:grpSp>
          <p:nvGrpSpPr>
            <p:cNvPr id="134" name="Group 133"/>
            <p:cNvGrpSpPr/>
            <p:nvPr/>
          </p:nvGrpSpPr>
          <p:grpSpPr>
            <a:xfrm>
              <a:off x="9802865" y="4925178"/>
              <a:ext cx="227525" cy="238812"/>
              <a:chOff x="868162" y="4855982"/>
              <a:chExt cx="325205" cy="341338"/>
            </a:xfrm>
          </p:grpSpPr>
          <p:grpSp>
            <p:nvGrpSpPr>
              <p:cNvPr id="135" name="Group 134"/>
              <p:cNvGrpSpPr/>
              <p:nvPr/>
            </p:nvGrpSpPr>
            <p:grpSpPr>
              <a:xfrm>
                <a:off x="1017082" y="4855982"/>
                <a:ext cx="176285" cy="341338"/>
                <a:chOff x="7791149" y="4987730"/>
                <a:chExt cx="192916" cy="370370"/>
              </a:xfrm>
            </p:grpSpPr>
            <p:sp>
              <p:nvSpPr>
                <p:cNvPr id="140"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41"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42"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nvGrpSpPr>
              <p:cNvPr id="136" name="Group 135"/>
              <p:cNvGrpSpPr/>
              <p:nvPr/>
            </p:nvGrpSpPr>
            <p:grpSpPr>
              <a:xfrm>
                <a:off x="868162" y="4855982"/>
                <a:ext cx="176285" cy="341338"/>
                <a:chOff x="7791149" y="4987730"/>
                <a:chExt cx="192916" cy="370370"/>
              </a:xfrm>
            </p:grpSpPr>
            <p:sp>
              <p:nvSpPr>
                <p:cNvPr id="13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3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3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sp>
          <p:nvSpPr>
            <p:cNvPr id="165" name="Rectangle 5"/>
            <p:cNvSpPr>
              <a:spLocks noChangeArrowheads="1"/>
            </p:cNvSpPr>
            <p:nvPr/>
          </p:nvSpPr>
          <p:spPr bwMode="auto">
            <a:xfrm>
              <a:off x="8313810" y="4714879"/>
              <a:ext cx="420294" cy="502907"/>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66" name="Rectangle 5"/>
            <p:cNvSpPr>
              <a:spLocks noChangeArrowheads="1"/>
            </p:cNvSpPr>
            <p:nvPr/>
          </p:nvSpPr>
          <p:spPr bwMode="auto">
            <a:xfrm>
              <a:off x="8011042" y="4520645"/>
              <a:ext cx="521430" cy="682948"/>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67" name="Left-Right Arrow 166"/>
            <p:cNvSpPr/>
            <p:nvPr/>
          </p:nvSpPr>
          <p:spPr bwMode="auto">
            <a:xfrm rot="16200000">
              <a:off x="7535965" y="3529113"/>
              <a:ext cx="933697" cy="184749"/>
            </a:xfrm>
            <a:prstGeom prst="lef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979" tIns="109584" rIns="136979" bIns="109584" numCol="1" spcCol="0" rtlCol="0" fromWordArt="0" anchor="t" anchorCtr="0" forceAA="0" compatLnSpc="1">
              <a:prstTxWarp prst="textNoShape">
                <a:avLst/>
              </a:prstTxWarp>
              <a:noAutofit/>
            </a:bodyPr>
            <a:lstStyle/>
            <a:p>
              <a:pPr algn="ctr" defTabSz="698363"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6695023" y="3453727"/>
              <a:ext cx="1402846" cy="609574"/>
            </a:xfrm>
            <a:prstGeom prst="rect">
              <a:avLst/>
            </a:prstGeom>
            <a:noFill/>
          </p:spPr>
          <p:txBody>
            <a:bodyPr wrap="square" lIns="136979" tIns="0" rIns="136979" bIns="0" rtlCol="0">
              <a:spAutoFit/>
            </a:bodyPr>
            <a:lstStyle/>
            <a:p>
              <a:pPr defTabSz="698591">
                <a:lnSpc>
                  <a:spcPct val="90000"/>
                </a:lnSpc>
                <a:spcAft>
                  <a:spcPts val="450"/>
                </a:spcAft>
              </a:pPr>
              <a:r>
                <a:rPr lang="en-US" sz="1122" b="1" dirty="0">
                  <a:solidFill>
                    <a:srgbClr val="FFFFFF"/>
                  </a:solidFill>
                </a:rPr>
                <a:t>Orchestration and Replication: Hyper-V </a:t>
              </a:r>
              <a:r>
                <a:rPr lang="en-US" sz="1122" b="1" dirty="0" smtClean="0">
                  <a:solidFill>
                    <a:srgbClr val="FFFFFF"/>
                  </a:solidFill>
                </a:rPr>
                <a:t>Replica, SQL </a:t>
              </a:r>
              <a:r>
                <a:rPr lang="en-US" sz="1122" b="1" dirty="0" err="1" smtClean="0">
                  <a:solidFill>
                    <a:srgbClr val="FFFFFF"/>
                  </a:solidFill>
                </a:rPr>
                <a:t>AlwaysOn</a:t>
              </a:r>
              <a:endParaRPr lang="en-US" sz="1122" b="1" dirty="0">
                <a:solidFill>
                  <a:srgbClr val="FFFFFF"/>
                </a:solidFill>
              </a:endParaRPr>
            </a:p>
          </p:txBody>
        </p:sp>
        <p:grpSp>
          <p:nvGrpSpPr>
            <p:cNvPr id="169" name="Group 168"/>
            <p:cNvGrpSpPr/>
            <p:nvPr/>
          </p:nvGrpSpPr>
          <p:grpSpPr>
            <a:xfrm>
              <a:off x="6893814" y="2164615"/>
              <a:ext cx="2479953" cy="980289"/>
              <a:chOff x="616226" y="1630760"/>
              <a:chExt cx="4596553" cy="1801531"/>
            </a:xfrm>
          </p:grpSpPr>
          <p:sp>
            <p:nvSpPr>
              <p:cNvPr id="189"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90"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91"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kern="0">
                  <a:solidFill>
                    <a:srgbClr val="505050"/>
                  </a:solidFill>
                </a:endParaRPr>
              </a:p>
            </p:txBody>
          </p:sp>
          <p:sp>
            <p:nvSpPr>
              <p:cNvPr id="192" name="TextBox 191"/>
              <p:cNvSpPr txBox="1"/>
              <p:nvPr/>
            </p:nvSpPr>
            <p:spPr>
              <a:xfrm>
                <a:off x="1458990" y="2418609"/>
                <a:ext cx="2493770" cy="944183"/>
              </a:xfrm>
              <a:prstGeom prst="rect">
                <a:avLst/>
              </a:prstGeom>
              <a:noFill/>
              <a:ln>
                <a:noFill/>
              </a:ln>
            </p:spPr>
            <p:txBody>
              <a:bodyPr wrap="none" lIns="137082" tIns="109666" rIns="137082" bIns="109666" rtlCol="0">
                <a:spAutoFit/>
              </a:bodyPr>
              <a:lstStyle/>
              <a:p>
                <a:pPr algn="ctr" defTabSz="698591">
                  <a:lnSpc>
                    <a:spcPct val="90000"/>
                  </a:lnSpc>
                  <a:spcAft>
                    <a:spcPts val="450"/>
                  </a:spcAft>
                </a:pPr>
                <a:r>
                  <a:rPr lang="en-US" sz="1071" b="1" kern="0" dirty="0">
                    <a:solidFill>
                      <a:srgbClr val="FFFFFF"/>
                    </a:solidFill>
                  </a:rPr>
                  <a:t>Microsoft Azure </a:t>
                </a:r>
                <a:br>
                  <a:rPr lang="en-US" sz="1071" b="1" kern="0" dirty="0">
                    <a:solidFill>
                      <a:srgbClr val="FFFFFF"/>
                    </a:solidFill>
                  </a:rPr>
                </a:br>
                <a:r>
                  <a:rPr lang="en-US" sz="1071" b="1" kern="0" dirty="0">
                    <a:solidFill>
                      <a:srgbClr val="FFFFFF"/>
                    </a:solidFill>
                  </a:rPr>
                  <a:t>Site Recovery</a:t>
                </a:r>
              </a:p>
            </p:txBody>
          </p:sp>
        </p:grpSp>
        <p:sp>
          <p:nvSpPr>
            <p:cNvPr id="175" name="TextBox 174"/>
            <p:cNvSpPr txBox="1"/>
            <p:nvPr/>
          </p:nvSpPr>
          <p:spPr>
            <a:xfrm>
              <a:off x="7173316" y="4604581"/>
              <a:ext cx="529390" cy="518156"/>
            </a:xfrm>
            <a:prstGeom prst="rect">
              <a:avLst/>
            </a:prstGeom>
            <a:noFill/>
          </p:spPr>
          <p:txBody>
            <a:bodyPr wrap="square" lIns="0" tIns="111881" rIns="0" bIns="111881" rtlCol="0">
              <a:spAutoFit/>
            </a:bodyPr>
            <a:lstStyle/>
            <a:p>
              <a:pPr algn="r" defTabSz="699251">
                <a:lnSpc>
                  <a:spcPct val="90000"/>
                </a:lnSpc>
                <a:spcAft>
                  <a:spcPts val="459"/>
                </a:spcAft>
              </a:pPr>
              <a:r>
                <a:rPr lang="en-US" sz="1071" b="1" kern="0" dirty="0">
                  <a:solidFill>
                    <a:srgbClr val="FFFFFF"/>
                  </a:solidFill>
                </a:rPr>
                <a:t>Primary </a:t>
              </a:r>
              <a:r>
                <a:rPr lang="en-US" sz="1071" b="1" kern="0" dirty="0" smtClean="0">
                  <a:solidFill>
                    <a:srgbClr val="FFFFFF"/>
                  </a:solidFill>
                </a:rPr>
                <a:t>Site</a:t>
              </a:r>
              <a:endParaRPr lang="en-US" sz="1071" b="1" kern="0" dirty="0">
                <a:solidFill>
                  <a:srgbClr val="FFFFFF"/>
                </a:solidFill>
              </a:endParaRPr>
            </a:p>
          </p:txBody>
        </p:sp>
        <p:grpSp>
          <p:nvGrpSpPr>
            <p:cNvPr id="176" name="Group 175"/>
            <p:cNvGrpSpPr/>
            <p:nvPr/>
          </p:nvGrpSpPr>
          <p:grpSpPr>
            <a:xfrm>
              <a:off x="7750660" y="4369420"/>
              <a:ext cx="521431" cy="836309"/>
              <a:chOff x="13103226" y="2763958"/>
              <a:chExt cx="1039812" cy="1616572"/>
            </a:xfrm>
          </p:grpSpPr>
          <p:sp>
            <p:nvSpPr>
              <p:cNvPr id="180"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1"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2"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3"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4"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5"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6"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7"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88"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grpSp>
        <p:sp>
          <p:nvSpPr>
            <p:cNvPr id="177" name="TextBox 176"/>
            <p:cNvSpPr txBox="1"/>
            <p:nvPr/>
          </p:nvSpPr>
          <p:spPr>
            <a:xfrm>
              <a:off x="7792559" y="5013677"/>
              <a:ext cx="437634" cy="112980"/>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Hyper-V</a:t>
              </a:r>
            </a:p>
          </p:txBody>
        </p:sp>
        <p:sp>
          <p:nvSpPr>
            <p:cNvPr id="178" name="Rectangle 177"/>
            <p:cNvSpPr/>
            <p:nvPr/>
          </p:nvSpPr>
          <p:spPr bwMode="auto">
            <a:xfrm>
              <a:off x="7750660" y="4092838"/>
              <a:ext cx="521097" cy="2775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9" name="Picture 1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308" y="4119073"/>
              <a:ext cx="540851" cy="217177"/>
            </a:xfrm>
            <a:prstGeom prst="rect">
              <a:avLst/>
            </a:prstGeom>
          </p:spPr>
        </p:pic>
        <p:grpSp>
          <p:nvGrpSpPr>
            <p:cNvPr id="171" name="Group 170"/>
            <p:cNvGrpSpPr/>
            <p:nvPr/>
          </p:nvGrpSpPr>
          <p:grpSpPr>
            <a:xfrm>
              <a:off x="8779405" y="4966405"/>
              <a:ext cx="123335" cy="238812"/>
              <a:chOff x="7791149" y="4987730"/>
              <a:chExt cx="192916" cy="370370"/>
            </a:xfrm>
          </p:grpSpPr>
          <p:sp>
            <p:nvSpPr>
              <p:cNvPr id="172"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73"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174"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sp>
        <p:nvSpPr>
          <p:cNvPr id="2" name="Title 1"/>
          <p:cNvSpPr>
            <a:spLocks noGrp="1"/>
          </p:cNvSpPr>
          <p:nvPr>
            <p:ph type="title"/>
          </p:nvPr>
        </p:nvSpPr>
        <p:spPr>
          <a:xfrm>
            <a:off x="894509" y="1212915"/>
            <a:ext cx="5268014" cy="565027"/>
          </a:xfrm>
        </p:spPr>
        <p:txBody>
          <a:bodyPr/>
          <a:lstStyle/>
          <a:p>
            <a:pPr algn="ctr"/>
            <a:r>
              <a:rPr lang="en-US" sz="2448" b="1" dirty="0"/>
              <a:t>On-premises to On-premises </a:t>
            </a:r>
            <a:r>
              <a:rPr lang="en-US" sz="2448" b="1" dirty="0" smtClean="0"/>
              <a:t>protection (Site-to-Site)</a:t>
            </a:r>
            <a:endParaRPr lang="en-US" sz="1632" b="1" dirty="0"/>
          </a:p>
        </p:txBody>
      </p:sp>
      <p:sp>
        <p:nvSpPr>
          <p:cNvPr id="4" name="Rectangle 3"/>
          <p:cNvSpPr/>
          <p:nvPr/>
        </p:nvSpPr>
        <p:spPr bwMode="auto">
          <a:xfrm>
            <a:off x="2503" y="5307035"/>
            <a:ext cx="12431473" cy="10657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87" name="Title 3"/>
          <p:cNvSpPr txBox="1">
            <a:spLocks/>
          </p:cNvSpPr>
          <p:nvPr/>
        </p:nvSpPr>
        <p:spPr>
          <a:xfrm>
            <a:off x="531949" y="233150"/>
            <a:ext cx="11370961" cy="565027"/>
          </a:xfrm>
          <a:prstGeom prst="rect">
            <a:avLst/>
          </a:prstGeom>
        </p:spPr>
        <p:txBody>
          <a:bodyPr vert="horz" wrap="square" lIns="149217" tIns="93260" rIns="149217" bIns="93260" rtlCol="0" anchor="t">
            <a:noAutofit/>
          </a:bodyPr>
          <a:lstStyle>
            <a:lvl1pPr algn="l" defTabSz="914180" rtl="0" eaLnBrk="1" latinLnBrk="0" hangingPunct="1">
              <a:lnSpc>
                <a:spcPct val="90000"/>
              </a:lnSpc>
              <a:spcBef>
                <a:spcPct val="0"/>
              </a:spcBef>
              <a:buNone/>
              <a:defRPr lang="en-US" sz="5293" b="0" kern="1200" cap="none" spc="-100" baseline="0" dirty="0" smtClean="0">
                <a:ln w="3175">
                  <a:noFill/>
                </a:ln>
                <a:gradFill>
                  <a:gsLst>
                    <a:gs pos="13139">
                      <a:schemeClr val="tx2"/>
                    </a:gs>
                    <a:gs pos="45000">
                      <a:schemeClr val="tx2"/>
                    </a:gs>
                  </a:gsLst>
                  <a:lin ang="5400000" scaled="0"/>
                </a:gradFill>
                <a:effectLst/>
                <a:latin typeface="+mj-lt"/>
                <a:ea typeface="+mn-ea"/>
                <a:cs typeface="Segoe UI" pitchFamily="34" charset="0"/>
              </a:defRPr>
            </a:lvl1pPr>
          </a:lstStyle>
          <a:p>
            <a:r>
              <a:rPr sz="5398">
                <a:solidFill>
                  <a:srgbClr val="92D050"/>
                </a:solidFill>
              </a:rPr>
              <a:t>Orchestrated Disaster Recovery</a:t>
            </a:r>
          </a:p>
        </p:txBody>
      </p:sp>
      <p:grpSp>
        <p:nvGrpSpPr>
          <p:cNvPr id="3" name="Group 2"/>
          <p:cNvGrpSpPr/>
          <p:nvPr/>
        </p:nvGrpSpPr>
        <p:grpSpPr>
          <a:xfrm>
            <a:off x="2503" y="2207708"/>
            <a:ext cx="6900833" cy="3118470"/>
            <a:chOff x="0" y="2164615"/>
            <a:chExt cx="6766137" cy="3057601"/>
          </a:xfrm>
        </p:grpSpPr>
        <p:sp>
          <p:nvSpPr>
            <p:cNvPr id="51" name="Rectangle 5"/>
            <p:cNvSpPr>
              <a:spLocks noChangeArrowheads="1"/>
            </p:cNvSpPr>
            <p:nvPr/>
          </p:nvSpPr>
          <p:spPr bwMode="auto">
            <a:xfrm>
              <a:off x="2176132" y="4526950"/>
              <a:ext cx="521430" cy="682948"/>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52" name="Rectangle 5"/>
            <p:cNvSpPr>
              <a:spLocks noChangeArrowheads="1"/>
            </p:cNvSpPr>
            <p:nvPr/>
          </p:nvSpPr>
          <p:spPr bwMode="auto">
            <a:xfrm>
              <a:off x="284086" y="4719309"/>
              <a:ext cx="420294" cy="502907"/>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cxnSp>
          <p:nvCxnSpPr>
            <p:cNvPr id="57" name="Straight Arrow Connector 56"/>
            <p:cNvCxnSpPr>
              <a:stCxn id="106" idx="14"/>
            </p:cNvCxnSpPr>
            <p:nvPr/>
          </p:nvCxnSpPr>
          <p:spPr>
            <a:xfrm>
              <a:off x="917548" y="3121504"/>
              <a:ext cx="2748" cy="957902"/>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329751" y="3121504"/>
              <a:ext cx="0" cy="977784"/>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619804" y="2164615"/>
              <a:ext cx="2479953" cy="980288"/>
              <a:chOff x="616226" y="1630760"/>
              <a:chExt cx="4596553" cy="1801531"/>
            </a:xfrm>
          </p:grpSpPr>
          <p:sp>
            <p:nvSpPr>
              <p:cNvPr id="106"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07"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108"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kern="0">
                  <a:solidFill>
                    <a:srgbClr val="505050"/>
                  </a:solidFill>
                </a:endParaRPr>
              </a:p>
            </p:txBody>
          </p:sp>
          <p:sp>
            <p:nvSpPr>
              <p:cNvPr id="109" name="TextBox 108"/>
              <p:cNvSpPr txBox="1"/>
              <p:nvPr/>
            </p:nvSpPr>
            <p:spPr>
              <a:xfrm>
                <a:off x="1447701" y="2418608"/>
                <a:ext cx="2493770" cy="944184"/>
              </a:xfrm>
              <a:prstGeom prst="rect">
                <a:avLst/>
              </a:prstGeom>
              <a:noFill/>
              <a:ln>
                <a:noFill/>
              </a:ln>
            </p:spPr>
            <p:txBody>
              <a:bodyPr wrap="none" lIns="137082" tIns="109666" rIns="137082" bIns="109666" rtlCol="0">
                <a:spAutoFit/>
              </a:bodyPr>
              <a:lstStyle/>
              <a:p>
                <a:pPr algn="ctr" defTabSz="698591">
                  <a:lnSpc>
                    <a:spcPct val="90000"/>
                  </a:lnSpc>
                  <a:spcAft>
                    <a:spcPts val="450"/>
                  </a:spcAft>
                </a:pPr>
                <a:r>
                  <a:rPr lang="en-US" sz="1071" b="1" kern="0" dirty="0">
                    <a:solidFill>
                      <a:srgbClr val="FFFFFF"/>
                    </a:solidFill>
                  </a:rPr>
                  <a:t>Microsoft Azure </a:t>
                </a:r>
                <a:br>
                  <a:rPr lang="en-US" sz="1071" b="1" kern="0" dirty="0">
                    <a:solidFill>
                      <a:srgbClr val="FFFFFF"/>
                    </a:solidFill>
                  </a:rPr>
                </a:br>
                <a:r>
                  <a:rPr lang="en-US" sz="1071" b="1" kern="0" dirty="0">
                    <a:solidFill>
                      <a:srgbClr val="FFFFFF"/>
                    </a:solidFill>
                  </a:rPr>
                  <a:t>Site Recovery</a:t>
                </a:r>
              </a:p>
            </p:txBody>
          </p:sp>
        </p:grpSp>
        <p:sp>
          <p:nvSpPr>
            <p:cNvPr id="60" name="Left-Right Arrow 59"/>
            <p:cNvSpPr/>
            <p:nvPr/>
          </p:nvSpPr>
          <p:spPr bwMode="auto">
            <a:xfrm>
              <a:off x="1174590" y="4699517"/>
              <a:ext cx="882133" cy="114693"/>
            </a:xfrm>
            <a:prstGeom prst="leftRightArrow">
              <a:avLst>
                <a:gd name="adj1" fmla="val 54971"/>
                <a:gd name="adj2" fmla="val 50215"/>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70" fontAlgn="base">
                <a:lnSpc>
                  <a:spcPct val="90000"/>
                </a:lnSpc>
                <a:spcBef>
                  <a:spcPct val="0"/>
                </a:spcBef>
                <a:spcAft>
                  <a:spcPct val="0"/>
                </a:spcAft>
              </a:pPr>
              <a:endParaRPr lang="en-US" sz="765" dirty="0">
                <a:gradFill>
                  <a:gsLst>
                    <a:gs pos="0">
                      <a:srgbClr val="FFFFFF"/>
                    </a:gs>
                    <a:gs pos="100000">
                      <a:srgbClr val="FFFFFF"/>
                    </a:gs>
                  </a:gsLst>
                  <a:lin ang="5400000" scaled="0"/>
                </a:gradFill>
                <a:ea typeface="Segoe UI" pitchFamily="34" charset="0"/>
                <a:cs typeface="Segoe UI" pitchFamily="34" charset="0"/>
              </a:endParaRPr>
            </a:p>
          </p:txBody>
        </p:sp>
        <p:sp>
          <p:nvSpPr>
            <p:cNvPr id="61" name="TextBox 60"/>
            <p:cNvSpPr txBox="1"/>
            <p:nvPr/>
          </p:nvSpPr>
          <p:spPr>
            <a:xfrm>
              <a:off x="965877" y="3357945"/>
              <a:ext cx="1351909" cy="310854"/>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122" b="1" dirty="0">
                  <a:solidFill>
                    <a:srgbClr val="FFFFFF"/>
                  </a:solidFill>
                </a:rPr>
                <a:t>Orchestration Channel</a:t>
              </a:r>
            </a:p>
          </p:txBody>
        </p:sp>
        <p:sp>
          <p:nvSpPr>
            <p:cNvPr id="62" name="Rectangle 61"/>
            <p:cNvSpPr/>
            <p:nvPr/>
          </p:nvSpPr>
          <p:spPr>
            <a:xfrm>
              <a:off x="1013949" y="4386466"/>
              <a:ext cx="1193784" cy="810879"/>
            </a:xfrm>
            <a:prstGeom prst="rect">
              <a:avLst/>
            </a:prstGeom>
            <a:noFill/>
          </p:spPr>
          <p:txBody>
            <a:bodyPr wrap="square" lIns="136979" tIns="0" rIns="136979" bIns="0" rtlCol="0">
              <a:spAutoFit/>
            </a:bodyPr>
            <a:lstStyle/>
            <a:p>
              <a:pPr algn="ctr" defTabSz="698591">
                <a:lnSpc>
                  <a:spcPct val="90000"/>
                </a:lnSpc>
                <a:spcAft>
                  <a:spcPts val="450"/>
                </a:spcAft>
              </a:pPr>
              <a:r>
                <a:rPr lang="en-US" sz="918" b="1" dirty="0">
                  <a:solidFill>
                    <a:srgbClr val="FFFFFF"/>
                  </a:solidFill>
                </a:rPr>
                <a:t>Replication </a:t>
              </a:r>
              <a:r>
                <a:rPr lang="en-US" sz="918" b="1" dirty="0" smtClean="0">
                  <a:solidFill>
                    <a:srgbClr val="FFFFFF"/>
                  </a:solidFill>
                </a:rPr>
                <a:t>channels:</a:t>
              </a:r>
            </a:p>
            <a:p>
              <a:pPr algn="ctr" defTabSz="698591">
                <a:lnSpc>
                  <a:spcPct val="90000"/>
                </a:lnSpc>
                <a:spcAft>
                  <a:spcPts val="450"/>
                </a:spcAft>
              </a:pPr>
              <a:r>
                <a:rPr lang="en-US" sz="918" b="1" dirty="0" smtClean="0">
                  <a:solidFill>
                    <a:srgbClr val="FFFFFF"/>
                  </a:solidFill>
                </a:rPr>
                <a:t> </a:t>
              </a:r>
              <a:r>
                <a:rPr lang="en-US" sz="918" b="1" dirty="0">
                  <a:solidFill>
                    <a:srgbClr val="FFFFFF"/>
                  </a:solidFill>
                </a:rPr>
                <a:t/>
              </a:r>
              <a:br>
                <a:rPr lang="en-US" sz="918" b="1" dirty="0">
                  <a:solidFill>
                    <a:srgbClr val="FFFFFF"/>
                  </a:solidFill>
                </a:rPr>
              </a:br>
              <a:r>
                <a:rPr lang="en-US" sz="918" b="1" dirty="0">
                  <a:solidFill>
                    <a:srgbClr val="FFFFFF"/>
                  </a:solidFill>
                </a:rPr>
                <a:t>Hyper-V </a:t>
              </a:r>
              <a:r>
                <a:rPr lang="en-US" sz="918" b="1" dirty="0" smtClean="0">
                  <a:solidFill>
                    <a:srgbClr val="FFFFFF"/>
                  </a:solidFill>
                </a:rPr>
                <a:t>Replica, SQL </a:t>
              </a:r>
              <a:r>
                <a:rPr lang="en-US" sz="918" b="1" dirty="0" err="1" smtClean="0">
                  <a:solidFill>
                    <a:srgbClr val="FFFFFF"/>
                  </a:solidFill>
                </a:rPr>
                <a:t>AlwaysOn</a:t>
              </a:r>
              <a:r>
                <a:rPr lang="en-US" sz="918" b="1" dirty="0" smtClean="0">
                  <a:solidFill>
                    <a:srgbClr val="FFFFFF"/>
                  </a:solidFill>
                </a:rPr>
                <a:t>, SAN</a:t>
              </a:r>
            </a:p>
          </p:txBody>
        </p:sp>
        <p:sp>
          <p:nvSpPr>
            <p:cNvPr id="92" name="TextBox 91"/>
            <p:cNvSpPr txBox="1"/>
            <p:nvPr/>
          </p:nvSpPr>
          <p:spPr>
            <a:xfrm>
              <a:off x="78856" y="4617281"/>
              <a:ext cx="518608" cy="532391"/>
            </a:xfrm>
            <a:prstGeom prst="rect">
              <a:avLst/>
            </a:prstGeom>
            <a:noFill/>
          </p:spPr>
          <p:txBody>
            <a:bodyPr wrap="square" lIns="0" tIns="111881" rIns="0" bIns="111881" rtlCol="0">
              <a:spAutoFit/>
            </a:bodyPr>
            <a:lstStyle/>
            <a:p>
              <a:pPr defTabSz="699251">
                <a:lnSpc>
                  <a:spcPct val="90000"/>
                </a:lnSpc>
                <a:spcAft>
                  <a:spcPts val="459"/>
                </a:spcAft>
              </a:pPr>
              <a:r>
                <a:rPr lang="en-US" sz="1122" b="1" kern="0" dirty="0">
                  <a:solidFill>
                    <a:srgbClr val="FFFFFF"/>
                  </a:solidFill>
                </a:rPr>
                <a:t>Primary Site</a:t>
              </a:r>
            </a:p>
          </p:txBody>
        </p:sp>
        <p:grpSp>
          <p:nvGrpSpPr>
            <p:cNvPr id="93" name="Group 92"/>
            <p:cNvGrpSpPr/>
            <p:nvPr/>
          </p:nvGrpSpPr>
          <p:grpSpPr>
            <a:xfrm>
              <a:off x="653494" y="4374409"/>
              <a:ext cx="521430" cy="836309"/>
              <a:chOff x="13103226" y="2775830"/>
              <a:chExt cx="1039812" cy="1616572"/>
            </a:xfrm>
          </p:grpSpPr>
          <p:sp>
            <p:nvSpPr>
              <p:cNvPr id="97"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9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9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2"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3"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4"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105"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grpSp>
        <p:sp>
          <p:nvSpPr>
            <p:cNvPr id="94" name="TextBox 93"/>
            <p:cNvSpPr txBox="1"/>
            <p:nvPr/>
          </p:nvSpPr>
          <p:spPr>
            <a:xfrm>
              <a:off x="695393" y="4998671"/>
              <a:ext cx="437634" cy="112980"/>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Hyper-V</a:t>
              </a:r>
            </a:p>
          </p:txBody>
        </p:sp>
        <p:sp>
          <p:nvSpPr>
            <p:cNvPr id="95" name="Rectangle 94"/>
            <p:cNvSpPr/>
            <p:nvPr/>
          </p:nvSpPr>
          <p:spPr bwMode="auto">
            <a:xfrm>
              <a:off x="653494" y="4100486"/>
              <a:ext cx="521096" cy="2775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6" name="Picture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142" y="4119073"/>
              <a:ext cx="540850" cy="217177"/>
            </a:xfrm>
            <a:prstGeom prst="rect">
              <a:avLst/>
            </a:prstGeom>
          </p:spPr>
        </p:pic>
        <p:sp>
          <p:nvSpPr>
            <p:cNvPr id="77" name="TextBox 76"/>
            <p:cNvSpPr txBox="1"/>
            <p:nvPr/>
          </p:nvSpPr>
          <p:spPr>
            <a:xfrm>
              <a:off x="2654783" y="4604581"/>
              <a:ext cx="619630" cy="532391"/>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l" defTabSz="699251"/>
              <a:r>
                <a:rPr lang="en-US" sz="1122" b="1" dirty="0">
                  <a:solidFill>
                    <a:srgbClr val="FFFFFF"/>
                  </a:solidFill>
                </a:rPr>
                <a:t>Recovery </a:t>
              </a:r>
              <a:r>
                <a:rPr lang="en-US" sz="1122" b="1" dirty="0" smtClean="0">
                  <a:solidFill>
                    <a:srgbClr val="FFFFFF"/>
                  </a:solidFill>
                </a:rPr>
                <a:t>Site</a:t>
              </a:r>
              <a:endParaRPr lang="en-US" sz="1122" b="1" dirty="0">
                <a:solidFill>
                  <a:srgbClr val="FFFFFF"/>
                </a:solidFill>
              </a:endParaRPr>
            </a:p>
          </p:txBody>
        </p:sp>
        <p:grpSp>
          <p:nvGrpSpPr>
            <p:cNvPr id="78" name="Group 77"/>
            <p:cNvGrpSpPr/>
            <p:nvPr/>
          </p:nvGrpSpPr>
          <p:grpSpPr>
            <a:xfrm>
              <a:off x="2057418" y="4377337"/>
              <a:ext cx="521431" cy="832561"/>
              <a:chOff x="13103226" y="2775830"/>
              <a:chExt cx="1039812" cy="1616572"/>
            </a:xfrm>
          </p:grpSpPr>
          <p:sp>
            <p:nvSpPr>
              <p:cNvPr id="83"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8"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89"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90"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91"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grpSp>
        <p:sp>
          <p:nvSpPr>
            <p:cNvPr id="79" name="TextBox 78"/>
            <p:cNvSpPr txBox="1"/>
            <p:nvPr/>
          </p:nvSpPr>
          <p:spPr>
            <a:xfrm>
              <a:off x="2099317" y="4998472"/>
              <a:ext cx="437633" cy="112980"/>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Hyper-V</a:t>
              </a:r>
            </a:p>
          </p:txBody>
        </p:sp>
        <p:sp>
          <p:nvSpPr>
            <p:cNvPr id="81" name="Rectangle 80"/>
            <p:cNvSpPr/>
            <p:nvPr/>
          </p:nvSpPr>
          <p:spPr bwMode="auto">
            <a:xfrm>
              <a:off x="2056724" y="4098668"/>
              <a:ext cx="522124" cy="2775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5" name="Group 64"/>
            <p:cNvGrpSpPr/>
            <p:nvPr/>
          </p:nvGrpSpPr>
          <p:grpSpPr>
            <a:xfrm>
              <a:off x="134005" y="4966567"/>
              <a:ext cx="123335" cy="238812"/>
              <a:chOff x="7791149" y="4987730"/>
              <a:chExt cx="192916" cy="370370"/>
            </a:xfrm>
          </p:grpSpPr>
          <p:sp>
            <p:nvSpPr>
              <p:cNvPr id="74"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75"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76"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nvGrpSpPr>
            <p:cNvPr id="66" name="Group 65"/>
            <p:cNvGrpSpPr/>
            <p:nvPr/>
          </p:nvGrpSpPr>
          <p:grpSpPr>
            <a:xfrm>
              <a:off x="0" y="4967602"/>
              <a:ext cx="123335" cy="238812"/>
              <a:chOff x="7791149" y="4987730"/>
              <a:chExt cx="192916" cy="370370"/>
            </a:xfrm>
          </p:grpSpPr>
          <p:sp>
            <p:nvSpPr>
              <p:cNvPr id="71"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72"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73"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nvGrpSpPr>
            <p:cNvPr id="67" name="Group 66"/>
            <p:cNvGrpSpPr/>
            <p:nvPr/>
          </p:nvGrpSpPr>
          <p:grpSpPr>
            <a:xfrm>
              <a:off x="2881617" y="4961461"/>
              <a:ext cx="123335" cy="238812"/>
              <a:chOff x="7791149" y="4987730"/>
              <a:chExt cx="192916" cy="370370"/>
            </a:xfrm>
          </p:grpSpPr>
          <p:sp>
            <p:nvSpPr>
              <p:cNvPr id="68"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69"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70"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sp>
          <p:nvSpPr>
            <p:cNvPr id="288" name="Rectangle 5"/>
            <p:cNvSpPr>
              <a:spLocks noChangeArrowheads="1"/>
            </p:cNvSpPr>
            <p:nvPr/>
          </p:nvSpPr>
          <p:spPr bwMode="auto">
            <a:xfrm>
              <a:off x="3767940" y="4709358"/>
              <a:ext cx="420294" cy="502907"/>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36" name="Rectangle 5"/>
            <p:cNvSpPr>
              <a:spLocks noChangeArrowheads="1"/>
            </p:cNvSpPr>
            <p:nvPr/>
          </p:nvSpPr>
          <p:spPr bwMode="auto">
            <a:xfrm>
              <a:off x="5714738" y="4526950"/>
              <a:ext cx="521430" cy="682948"/>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grpSp>
          <p:nvGrpSpPr>
            <p:cNvPr id="239" name="Group 238"/>
            <p:cNvGrpSpPr/>
            <p:nvPr/>
          </p:nvGrpSpPr>
          <p:grpSpPr>
            <a:xfrm>
              <a:off x="4058519" y="2164615"/>
              <a:ext cx="2479953" cy="980288"/>
              <a:chOff x="616226" y="1630760"/>
              <a:chExt cx="4596553" cy="1801531"/>
            </a:xfrm>
          </p:grpSpPr>
          <p:sp>
            <p:nvSpPr>
              <p:cNvPr id="283"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284"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51"/>
                <a:endParaRPr lang="en-US" sz="1377">
                  <a:solidFill>
                    <a:srgbClr val="000000"/>
                  </a:solidFill>
                </a:endParaRPr>
              </a:p>
            </p:txBody>
          </p:sp>
          <p:sp>
            <p:nvSpPr>
              <p:cNvPr id="285"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kern="0">
                  <a:solidFill>
                    <a:srgbClr val="505050"/>
                  </a:solidFill>
                </a:endParaRPr>
              </a:p>
            </p:txBody>
          </p:sp>
          <p:sp>
            <p:nvSpPr>
              <p:cNvPr id="286" name="TextBox 285"/>
              <p:cNvSpPr txBox="1"/>
              <p:nvPr/>
            </p:nvSpPr>
            <p:spPr>
              <a:xfrm>
                <a:off x="1447701" y="2418608"/>
                <a:ext cx="2493770" cy="944184"/>
              </a:xfrm>
              <a:prstGeom prst="rect">
                <a:avLst/>
              </a:prstGeom>
              <a:noFill/>
              <a:ln>
                <a:noFill/>
              </a:ln>
            </p:spPr>
            <p:txBody>
              <a:bodyPr wrap="none" lIns="137082" tIns="109666" rIns="137082" bIns="109666" rtlCol="0">
                <a:spAutoFit/>
              </a:bodyPr>
              <a:lstStyle/>
              <a:p>
                <a:pPr algn="ctr" defTabSz="698591">
                  <a:lnSpc>
                    <a:spcPct val="90000"/>
                  </a:lnSpc>
                  <a:spcAft>
                    <a:spcPts val="450"/>
                  </a:spcAft>
                </a:pPr>
                <a:r>
                  <a:rPr lang="en-US" sz="1071" b="1" kern="0" dirty="0">
                    <a:solidFill>
                      <a:srgbClr val="FFFFFF"/>
                    </a:solidFill>
                  </a:rPr>
                  <a:t>Microsoft Azure </a:t>
                </a:r>
                <a:br>
                  <a:rPr lang="en-US" sz="1071" b="1" kern="0" dirty="0">
                    <a:solidFill>
                      <a:srgbClr val="FFFFFF"/>
                    </a:solidFill>
                  </a:rPr>
                </a:br>
                <a:r>
                  <a:rPr lang="en-US" sz="1071" b="1" kern="0" dirty="0">
                    <a:solidFill>
                      <a:srgbClr val="FFFFFF"/>
                    </a:solidFill>
                  </a:rPr>
                  <a:t>Site Recovery</a:t>
                </a:r>
              </a:p>
            </p:txBody>
          </p:sp>
        </p:grpSp>
        <p:sp>
          <p:nvSpPr>
            <p:cNvPr id="240" name="Left-Right Arrow 239"/>
            <p:cNvSpPr/>
            <p:nvPr/>
          </p:nvSpPr>
          <p:spPr bwMode="auto">
            <a:xfrm>
              <a:off x="4713196" y="4699517"/>
              <a:ext cx="882133" cy="114693"/>
            </a:xfrm>
            <a:prstGeom prst="leftRightArrow">
              <a:avLst>
                <a:gd name="adj1" fmla="val 54971"/>
                <a:gd name="adj2" fmla="val 50215"/>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70" fontAlgn="base">
                <a:lnSpc>
                  <a:spcPct val="90000"/>
                </a:lnSpc>
                <a:spcBef>
                  <a:spcPct val="0"/>
                </a:spcBef>
                <a:spcAft>
                  <a:spcPct val="0"/>
                </a:spcAft>
              </a:pPr>
              <a:endParaRPr lang="en-US" sz="765" dirty="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a:xfrm>
              <a:off x="4674811" y="4044114"/>
              <a:ext cx="1030204" cy="635751"/>
            </a:xfrm>
            <a:prstGeom prst="rect">
              <a:avLst/>
            </a:prstGeom>
            <a:noFill/>
          </p:spPr>
          <p:txBody>
            <a:bodyPr wrap="square" lIns="136979" tIns="0" rIns="136979" bIns="0" rtlCol="0">
              <a:spAutoFit/>
            </a:bodyPr>
            <a:lstStyle/>
            <a:p>
              <a:pPr algn="ctr" defTabSz="698591">
                <a:lnSpc>
                  <a:spcPct val="90000"/>
                </a:lnSpc>
                <a:spcAft>
                  <a:spcPts val="450"/>
                </a:spcAft>
              </a:pPr>
              <a:r>
                <a:rPr lang="en-US" sz="918" b="1" dirty="0">
                  <a:solidFill>
                    <a:srgbClr val="FFFFFF"/>
                  </a:solidFill>
                </a:rPr>
                <a:t>Orchestration and Replication channel: </a:t>
              </a:r>
              <a:r>
                <a:rPr lang="en-US" sz="918" b="1" dirty="0" smtClean="0">
                  <a:solidFill>
                    <a:srgbClr val="FFFFFF"/>
                  </a:solidFill>
                </a:rPr>
                <a:t>InMage Scout</a:t>
              </a:r>
              <a:endParaRPr lang="en-US" sz="918" b="1" dirty="0">
                <a:solidFill>
                  <a:srgbClr val="FFFFFF"/>
                </a:solidFill>
              </a:endParaRPr>
            </a:p>
          </p:txBody>
        </p:sp>
        <p:sp>
          <p:nvSpPr>
            <p:cNvPr id="243" name="TextBox 242"/>
            <p:cNvSpPr txBox="1"/>
            <p:nvPr/>
          </p:nvSpPr>
          <p:spPr>
            <a:xfrm>
              <a:off x="3668497" y="4604581"/>
              <a:ext cx="563713" cy="532391"/>
            </a:xfrm>
            <a:prstGeom prst="rect">
              <a:avLst/>
            </a:prstGeom>
            <a:noFill/>
          </p:spPr>
          <p:txBody>
            <a:bodyPr wrap="square" lIns="0" tIns="111881" rIns="0" bIns="111881" rtlCol="0">
              <a:spAutoFit/>
            </a:bodyPr>
            <a:lstStyle/>
            <a:p>
              <a:pPr defTabSz="699251">
                <a:lnSpc>
                  <a:spcPct val="90000"/>
                </a:lnSpc>
                <a:spcAft>
                  <a:spcPts val="459"/>
                </a:spcAft>
              </a:pPr>
              <a:r>
                <a:rPr lang="en-US" sz="1122" b="1" kern="0" dirty="0">
                  <a:solidFill>
                    <a:srgbClr val="FFFFFF"/>
                  </a:solidFill>
                </a:rPr>
                <a:t>Primary Site</a:t>
              </a:r>
            </a:p>
          </p:txBody>
        </p:sp>
        <p:sp>
          <p:nvSpPr>
            <p:cNvPr id="274" name="Rectangle 5"/>
            <p:cNvSpPr>
              <a:spLocks noChangeArrowheads="1"/>
            </p:cNvSpPr>
            <p:nvPr/>
          </p:nvSpPr>
          <p:spPr bwMode="auto">
            <a:xfrm>
              <a:off x="4192100" y="4374409"/>
              <a:ext cx="521431" cy="836309"/>
            </a:xfrm>
            <a:prstGeom prst="rect">
              <a:avLst/>
            </a:prstGeom>
            <a:solidFill>
              <a:srgbClr val="00B294"/>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5" name="Freeform 6"/>
            <p:cNvSpPr>
              <a:spLocks/>
            </p:cNvSpPr>
            <p:nvPr/>
          </p:nvSpPr>
          <p:spPr bwMode="auto">
            <a:xfrm>
              <a:off x="4247949" y="4459487"/>
              <a:ext cx="409733" cy="7430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6" name="Freeform 7"/>
            <p:cNvSpPr>
              <a:spLocks/>
            </p:cNvSpPr>
            <p:nvPr/>
          </p:nvSpPr>
          <p:spPr bwMode="auto">
            <a:xfrm>
              <a:off x="4247949" y="4590874"/>
              <a:ext cx="409733" cy="74309"/>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7" name="Freeform 8"/>
            <p:cNvSpPr>
              <a:spLocks/>
            </p:cNvSpPr>
            <p:nvPr/>
          </p:nvSpPr>
          <p:spPr bwMode="auto">
            <a:xfrm>
              <a:off x="4247949" y="4721183"/>
              <a:ext cx="409733" cy="74309"/>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8" name="Freeform 9"/>
            <p:cNvSpPr>
              <a:spLocks/>
            </p:cNvSpPr>
            <p:nvPr/>
          </p:nvSpPr>
          <p:spPr bwMode="auto">
            <a:xfrm>
              <a:off x="4247949" y="4852570"/>
              <a:ext cx="409733" cy="7430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9" name="Oval 14"/>
            <p:cNvSpPr>
              <a:spLocks noChangeArrowheads="1"/>
            </p:cNvSpPr>
            <p:nvPr/>
          </p:nvSpPr>
          <p:spPr bwMode="auto">
            <a:xfrm>
              <a:off x="4579389" y="4475103"/>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80" name="Oval 15"/>
            <p:cNvSpPr>
              <a:spLocks noChangeArrowheads="1"/>
            </p:cNvSpPr>
            <p:nvPr/>
          </p:nvSpPr>
          <p:spPr bwMode="auto">
            <a:xfrm>
              <a:off x="4579389" y="4606490"/>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81" name="Oval 16"/>
            <p:cNvSpPr>
              <a:spLocks noChangeArrowheads="1"/>
            </p:cNvSpPr>
            <p:nvPr/>
          </p:nvSpPr>
          <p:spPr bwMode="auto">
            <a:xfrm>
              <a:off x="4579389" y="4737876"/>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82" name="Oval 17"/>
            <p:cNvSpPr>
              <a:spLocks noChangeArrowheads="1"/>
            </p:cNvSpPr>
            <p:nvPr/>
          </p:nvSpPr>
          <p:spPr bwMode="auto">
            <a:xfrm>
              <a:off x="4579389" y="4869263"/>
              <a:ext cx="39669" cy="40924"/>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45" name="TextBox 244"/>
            <p:cNvSpPr txBox="1"/>
            <p:nvPr/>
          </p:nvSpPr>
          <p:spPr>
            <a:xfrm>
              <a:off x="4234026" y="4976157"/>
              <a:ext cx="437634" cy="225959"/>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VMware / Physical</a:t>
              </a:r>
              <a:endParaRPr lang="en-US" sz="918" dirty="0">
                <a:solidFill>
                  <a:srgbClr val="FFFFFF"/>
                </a:solidFill>
              </a:endParaRPr>
            </a:p>
          </p:txBody>
        </p:sp>
        <p:sp>
          <p:nvSpPr>
            <p:cNvPr id="246" name="Rectangle 245"/>
            <p:cNvSpPr/>
            <p:nvPr/>
          </p:nvSpPr>
          <p:spPr bwMode="auto">
            <a:xfrm>
              <a:off x="4192100" y="4100486"/>
              <a:ext cx="521097" cy="277508"/>
            </a:xfrm>
            <a:prstGeom prst="rect">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sp>
          <p:nvSpPr>
            <p:cNvPr id="247" name="TextBox 246"/>
            <p:cNvSpPr txBox="1"/>
            <p:nvPr/>
          </p:nvSpPr>
          <p:spPr>
            <a:xfrm>
              <a:off x="6160207" y="4604581"/>
              <a:ext cx="605930" cy="532391"/>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l" defTabSz="699251"/>
              <a:r>
                <a:rPr lang="en-US" sz="1122" b="1" dirty="0">
                  <a:solidFill>
                    <a:srgbClr val="FFFFFF"/>
                  </a:solidFill>
                </a:rPr>
                <a:t>Recovery Site</a:t>
              </a:r>
            </a:p>
          </p:txBody>
        </p:sp>
        <p:sp>
          <p:nvSpPr>
            <p:cNvPr id="265" name="Rectangle 5"/>
            <p:cNvSpPr>
              <a:spLocks noChangeArrowheads="1"/>
            </p:cNvSpPr>
            <p:nvPr/>
          </p:nvSpPr>
          <p:spPr bwMode="auto">
            <a:xfrm>
              <a:off x="5596023" y="4377337"/>
              <a:ext cx="521431" cy="832561"/>
            </a:xfrm>
            <a:prstGeom prst="rect">
              <a:avLst/>
            </a:prstGeom>
            <a:solidFill>
              <a:srgbClr val="00B294"/>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66" name="Freeform 6"/>
            <p:cNvSpPr>
              <a:spLocks/>
            </p:cNvSpPr>
            <p:nvPr/>
          </p:nvSpPr>
          <p:spPr bwMode="auto">
            <a:xfrm>
              <a:off x="5651872" y="4462034"/>
              <a:ext cx="409733" cy="73976"/>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67" name="Freeform 7"/>
            <p:cNvSpPr>
              <a:spLocks/>
            </p:cNvSpPr>
            <p:nvPr/>
          </p:nvSpPr>
          <p:spPr bwMode="auto">
            <a:xfrm>
              <a:off x="5651872" y="4592832"/>
              <a:ext cx="409733" cy="73976"/>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68" name="Freeform 8"/>
            <p:cNvSpPr>
              <a:spLocks/>
            </p:cNvSpPr>
            <p:nvPr/>
          </p:nvSpPr>
          <p:spPr bwMode="auto">
            <a:xfrm>
              <a:off x="5651872" y="4722557"/>
              <a:ext cx="409733" cy="73976"/>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69" name="Freeform 9"/>
            <p:cNvSpPr>
              <a:spLocks/>
            </p:cNvSpPr>
            <p:nvPr/>
          </p:nvSpPr>
          <p:spPr bwMode="auto">
            <a:xfrm>
              <a:off x="5651872" y="4853355"/>
              <a:ext cx="409733" cy="73976"/>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0" name="Oval 14"/>
            <p:cNvSpPr>
              <a:spLocks noChangeArrowheads="1"/>
            </p:cNvSpPr>
            <p:nvPr/>
          </p:nvSpPr>
          <p:spPr bwMode="auto">
            <a:xfrm>
              <a:off x="5983312" y="4477580"/>
              <a:ext cx="39669" cy="40740"/>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1" name="Oval 15"/>
            <p:cNvSpPr>
              <a:spLocks noChangeArrowheads="1"/>
            </p:cNvSpPr>
            <p:nvPr/>
          </p:nvSpPr>
          <p:spPr bwMode="auto">
            <a:xfrm>
              <a:off x="5983312" y="4608377"/>
              <a:ext cx="39669" cy="40740"/>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2" name="Oval 16"/>
            <p:cNvSpPr>
              <a:spLocks noChangeArrowheads="1"/>
            </p:cNvSpPr>
            <p:nvPr/>
          </p:nvSpPr>
          <p:spPr bwMode="auto">
            <a:xfrm>
              <a:off x="5983312" y="4739175"/>
              <a:ext cx="39669" cy="40740"/>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73" name="Oval 17"/>
            <p:cNvSpPr>
              <a:spLocks noChangeArrowheads="1"/>
            </p:cNvSpPr>
            <p:nvPr/>
          </p:nvSpPr>
          <p:spPr bwMode="auto">
            <a:xfrm>
              <a:off x="5983312" y="4869973"/>
              <a:ext cx="39669" cy="40740"/>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51"/>
              <a:endParaRPr lang="en-US" sz="1224">
                <a:solidFill>
                  <a:srgbClr val="000000"/>
                </a:solidFill>
              </a:endParaRPr>
            </a:p>
          </p:txBody>
        </p:sp>
        <p:sp>
          <p:nvSpPr>
            <p:cNvPr id="250" name="Rectangle 249"/>
            <p:cNvSpPr/>
            <p:nvPr/>
          </p:nvSpPr>
          <p:spPr bwMode="auto">
            <a:xfrm>
              <a:off x="5595330" y="4098668"/>
              <a:ext cx="522124" cy="277508"/>
            </a:xfrm>
            <a:prstGeom prst="rect">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pPr>
              <a:endParaRPr lang="en-US" sz="153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51" name="Group 250"/>
            <p:cNvGrpSpPr/>
            <p:nvPr/>
          </p:nvGrpSpPr>
          <p:grpSpPr>
            <a:xfrm>
              <a:off x="3672611" y="4966567"/>
              <a:ext cx="123335" cy="238812"/>
              <a:chOff x="7791149" y="4987730"/>
              <a:chExt cx="192916" cy="370370"/>
            </a:xfrm>
          </p:grpSpPr>
          <p:sp>
            <p:nvSpPr>
              <p:cNvPr id="262"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63"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64"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nvGrpSpPr>
            <p:cNvPr id="252" name="Group 251"/>
            <p:cNvGrpSpPr/>
            <p:nvPr/>
          </p:nvGrpSpPr>
          <p:grpSpPr>
            <a:xfrm>
              <a:off x="3538606" y="4967602"/>
              <a:ext cx="123335" cy="238812"/>
              <a:chOff x="7791149" y="4987730"/>
              <a:chExt cx="192916" cy="370370"/>
            </a:xfrm>
          </p:grpSpPr>
          <p:sp>
            <p:nvSpPr>
              <p:cNvPr id="259"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60"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61"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grpSp>
          <p:nvGrpSpPr>
            <p:cNvPr id="253" name="Group 252"/>
            <p:cNvGrpSpPr/>
            <p:nvPr/>
          </p:nvGrpSpPr>
          <p:grpSpPr>
            <a:xfrm>
              <a:off x="6588079" y="4950406"/>
              <a:ext cx="123335" cy="238812"/>
              <a:chOff x="7791149" y="4987730"/>
              <a:chExt cx="192916" cy="370370"/>
            </a:xfrm>
          </p:grpSpPr>
          <p:sp>
            <p:nvSpPr>
              <p:cNvPr id="256"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57"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sp>
            <p:nvSpPr>
              <p:cNvPr id="258"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51"/>
                <a:endParaRPr lang="en-US" sz="1377">
                  <a:solidFill>
                    <a:srgbClr val="505050"/>
                  </a:solidFill>
                </a:endParaRPr>
              </a:p>
            </p:txBody>
          </p:sp>
        </p:grpSp>
        <p:sp>
          <p:nvSpPr>
            <p:cNvPr id="254" name="TextBox 253"/>
            <p:cNvSpPr txBox="1"/>
            <p:nvPr/>
          </p:nvSpPr>
          <p:spPr>
            <a:xfrm>
              <a:off x="5645103" y="4119073"/>
              <a:ext cx="437633" cy="225959"/>
            </a:xfrm>
            <a:prstGeom prst="rect">
              <a:avLst/>
            </a:prstGeom>
            <a:noFill/>
          </p:spPr>
          <p:txBody>
            <a:bodyPr wrap="square" lIns="0" tIns="0" rIns="0" bIns="0" rtlCol="0">
              <a:spAutoFit/>
            </a:bodyPr>
            <a:lstStyle/>
            <a:p>
              <a:pPr algn="ctr" defTabSz="699251">
                <a:lnSpc>
                  <a:spcPct val="90000"/>
                </a:lnSpc>
              </a:pPr>
              <a:r>
                <a:rPr lang="en-US" sz="816" dirty="0" err="1">
                  <a:solidFill>
                    <a:srgbClr val="FFFFFF"/>
                  </a:solidFill>
                </a:rPr>
                <a:t>InMage</a:t>
              </a:r>
              <a:r>
                <a:rPr lang="en-US" sz="816" dirty="0">
                  <a:solidFill>
                    <a:srgbClr val="FFFFFF"/>
                  </a:solidFill>
                </a:rPr>
                <a:t> Scout</a:t>
              </a:r>
            </a:p>
          </p:txBody>
        </p:sp>
        <p:sp>
          <p:nvSpPr>
            <p:cNvPr id="255" name="TextBox 254"/>
            <p:cNvSpPr txBox="1"/>
            <p:nvPr/>
          </p:nvSpPr>
          <p:spPr>
            <a:xfrm>
              <a:off x="4225301" y="4119073"/>
              <a:ext cx="437633" cy="225959"/>
            </a:xfrm>
            <a:prstGeom prst="rect">
              <a:avLst/>
            </a:prstGeom>
            <a:noFill/>
          </p:spPr>
          <p:txBody>
            <a:bodyPr wrap="square" lIns="0" tIns="0" rIns="0" bIns="0" rtlCol="0">
              <a:spAutoFit/>
            </a:bodyPr>
            <a:lstStyle/>
            <a:p>
              <a:pPr algn="ctr" defTabSz="699251">
                <a:lnSpc>
                  <a:spcPct val="90000"/>
                </a:lnSpc>
              </a:pPr>
              <a:r>
                <a:rPr lang="en-US" sz="816" dirty="0" err="1">
                  <a:solidFill>
                    <a:srgbClr val="FFFFFF"/>
                  </a:solidFill>
                </a:rPr>
                <a:t>InMage</a:t>
              </a:r>
              <a:r>
                <a:rPr lang="en-US" sz="816" dirty="0">
                  <a:solidFill>
                    <a:srgbClr val="FFFFFF"/>
                  </a:solidFill>
                </a:rPr>
                <a:t> Scout</a:t>
              </a:r>
            </a:p>
          </p:txBody>
        </p:sp>
        <p:pic>
          <p:nvPicPr>
            <p:cNvPr id="196" name="Picture 1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277" y="4119073"/>
              <a:ext cx="540850" cy="217177"/>
            </a:xfrm>
            <a:prstGeom prst="rect">
              <a:avLst/>
            </a:prstGeom>
          </p:spPr>
        </p:pic>
      </p:grpSp>
      <p:grpSp>
        <p:nvGrpSpPr>
          <p:cNvPr id="6" name="Group 5"/>
          <p:cNvGrpSpPr/>
          <p:nvPr/>
        </p:nvGrpSpPr>
        <p:grpSpPr>
          <a:xfrm>
            <a:off x="1863069" y="5322712"/>
            <a:ext cx="8708719" cy="1054799"/>
            <a:chOff x="1824250" y="5218819"/>
            <a:chExt cx="8538735" cy="1034211"/>
          </a:xfrm>
        </p:grpSpPr>
        <p:sp>
          <p:nvSpPr>
            <p:cNvPr id="150" name="Rectangle 149"/>
            <p:cNvSpPr/>
            <p:nvPr/>
          </p:nvSpPr>
          <p:spPr bwMode="auto">
            <a:xfrm>
              <a:off x="1824250" y="5329941"/>
              <a:ext cx="8538735" cy="85783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70" fontAlgn="base">
                <a:lnSpc>
                  <a:spcPct val="90000"/>
                </a:lnSpc>
                <a:spcBef>
                  <a:spcPct val="0"/>
                </a:spcBef>
                <a:spcAft>
                  <a:spcPct val="0"/>
                </a:spcAft>
                <a:defRPr/>
              </a:pPr>
              <a:endParaRPr lang="en-US" sz="1836"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a:xfrm>
              <a:off x="2012971" y="5218819"/>
              <a:ext cx="3618298" cy="97358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676" tIns="111739" rIns="0" bIns="139676" numCol="1" rtlCol="0" anchor="t" anchorCtr="0" compatLnSpc="1">
              <a:prstTxWarp prst="textNoShape">
                <a:avLst/>
              </a:prstTxWarp>
            </a:bodyPr>
            <a:lstStyle/>
            <a:p>
              <a:pPr defTabSz="712120" fontAlgn="base">
                <a:lnSpc>
                  <a:spcPct val="90000"/>
                </a:lnSpc>
                <a:spcAft>
                  <a:spcPts val="459"/>
                </a:spcAft>
              </a:pPr>
              <a:r>
                <a:rPr lang="en-US" sz="1377" dirty="0">
                  <a:solidFill>
                    <a:srgbClr val="FFFFFF"/>
                  </a:solidFill>
                  <a:latin typeface="Segoe UI Light"/>
                </a:rPr>
                <a:t>Key features include:</a:t>
              </a:r>
            </a:p>
            <a:p>
              <a:pPr defTabSz="712120" fontAlgn="base">
                <a:lnSpc>
                  <a:spcPct val="90000"/>
                </a:lnSpc>
                <a:spcAft>
                  <a:spcPts val="459"/>
                </a:spcAft>
              </a:pPr>
              <a:endParaRPr lang="en-US" sz="102" dirty="0">
                <a:solidFill>
                  <a:srgbClr val="FFFFFF"/>
                </a:solidFill>
                <a:cs typeface="Segoe UI" panose="020B0502040204020203" pitchFamily="34" charset="0"/>
              </a:endParaRPr>
            </a:p>
            <a:p>
              <a:pPr defTabSz="712120" fontAlgn="base">
                <a:lnSpc>
                  <a:spcPct val="90000"/>
                </a:lnSpc>
                <a:spcAft>
                  <a:spcPts val="459"/>
                </a:spcAft>
              </a:pPr>
              <a:r>
                <a:rPr lang="en-US" sz="1020" dirty="0">
                  <a:solidFill>
                    <a:srgbClr val="FFFFFF"/>
                  </a:solidFill>
                  <a:cs typeface="Segoe UI" panose="020B0502040204020203" pitchFamily="34" charset="0"/>
                </a:rPr>
                <a:t>Automated VM protection and replication</a:t>
              </a:r>
            </a:p>
            <a:p>
              <a:pPr defTabSz="712120" fontAlgn="base">
                <a:lnSpc>
                  <a:spcPct val="90000"/>
                </a:lnSpc>
                <a:spcAft>
                  <a:spcPts val="459"/>
                </a:spcAft>
              </a:pPr>
              <a:r>
                <a:rPr lang="en-US" sz="1020" dirty="0">
                  <a:solidFill>
                    <a:srgbClr val="FFFFFF"/>
                  </a:solidFill>
                  <a:cs typeface="Segoe UI" panose="020B0502040204020203" pitchFamily="34" charset="0"/>
                </a:rPr>
                <a:t>Remote health monitoring</a:t>
              </a:r>
            </a:p>
            <a:p>
              <a:pPr defTabSz="712120" fontAlgn="base">
                <a:lnSpc>
                  <a:spcPct val="90000"/>
                </a:lnSpc>
                <a:spcAft>
                  <a:spcPts val="459"/>
                </a:spcAft>
              </a:pPr>
              <a:r>
                <a:rPr lang="en-US" sz="1020" dirty="0">
                  <a:solidFill>
                    <a:srgbClr val="FFFFFF"/>
                  </a:solidFill>
                  <a:cs typeface="Segoe UI" panose="020B0502040204020203" pitchFamily="34" charset="0"/>
                </a:rPr>
                <a:t>Near zero RPO</a:t>
              </a:r>
            </a:p>
          </p:txBody>
        </p:sp>
        <p:sp>
          <p:nvSpPr>
            <p:cNvPr id="152" name="Rectangle 151"/>
            <p:cNvSpPr/>
            <p:nvPr/>
          </p:nvSpPr>
          <p:spPr>
            <a:xfrm>
              <a:off x="4938848" y="5608686"/>
              <a:ext cx="2555880" cy="644344"/>
            </a:xfrm>
            <a:prstGeom prst="rect">
              <a:avLst/>
            </a:prstGeom>
            <a:noFill/>
          </p:spPr>
          <p:txBody>
            <a:bodyPr wrap="square">
              <a:spAutoFit/>
            </a:bodyPr>
            <a:lstStyle/>
            <a:p>
              <a:pPr defTabSz="712120" fontAlgn="base">
                <a:lnSpc>
                  <a:spcPct val="90000"/>
                </a:lnSpc>
                <a:spcAft>
                  <a:spcPts val="459"/>
                </a:spcAft>
              </a:pPr>
              <a:r>
                <a:rPr lang="en-US" sz="1020" dirty="0">
                  <a:solidFill>
                    <a:srgbClr val="FFFFFF"/>
                  </a:solidFill>
                  <a:cs typeface="Segoe UI" panose="020B0502040204020203" pitchFamily="34" charset="0"/>
                </a:rPr>
                <a:t>No-impact recovery plan testing</a:t>
              </a:r>
            </a:p>
            <a:p>
              <a:pPr defTabSz="712120" fontAlgn="base">
                <a:lnSpc>
                  <a:spcPct val="90000"/>
                </a:lnSpc>
                <a:spcAft>
                  <a:spcPts val="459"/>
                </a:spcAft>
              </a:pPr>
              <a:r>
                <a:rPr lang="en-US" sz="1020" dirty="0">
                  <a:solidFill>
                    <a:srgbClr val="FFFFFF"/>
                  </a:solidFill>
                  <a:cs typeface="Segoe UI" panose="020B0502040204020203" pitchFamily="34" charset="0"/>
                </a:rPr>
                <a:t>Customizable recovery plans</a:t>
              </a:r>
            </a:p>
            <a:p>
              <a:pPr defTabSz="712120" fontAlgn="base">
                <a:lnSpc>
                  <a:spcPct val="90000"/>
                </a:lnSpc>
                <a:spcAft>
                  <a:spcPts val="459"/>
                </a:spcAft>
              </a:pPr>
              <a:r>
                <a:rPr lang="en-US" sz="1020" dirty="0">
                  <a:solidFill>
                    <a:srgbClr val="FFFFFF"/>
                  </a:solidFill>
                  <a:cs typeface="Segoe UI" panose="020B0502040204020203" pitchFamily="34" charset="0"/>
                </a:rPr>
                <a:t>Minimal RTO – few minutes to hours</a:t>
              </a:r>
            </a:p>
          </p:txBody>
        </p:sp>
        <p:sp>
          <p:nvSpPr>
            <p:cNvPr id="201" name="Rectangle 200"/>
            <p:cNvSpPr/>
            <p:nvPr/>
          </p:nvSpPr>
          <p:spPr>
            <a:xfrm>
              <a:off x="7471246" y="5594448"/>
              <a:ext cx="2862987" cy="644344"/>
            </a:xfrm>
            <a:prstGeom prst="rect">
              <a:avLst/>
            </a:prstGeom>
            <a:noFill/>
          </p:spPr>
          <p:txBody>
            <a:bodyPr wrap="square">
              <a:spAutoFit/>
            </a:bodyPr>
            <a:lstStyle/>
            <a:p>
              <a:pPr defTabSz="712120" fontAlgn="base">
                <a:lnSpc>
                  <a:spcPct val="90000"/>
                </a:lnSpc>
                <a:spcAft>
                  <a:spcPts val="459"/>
                </a:spcAft>
              </a:pPr>
              <a:r>
                <a:rPr lang="en-US" sz="1020" dirty="0">
                  <a:solidFill>
                    <a:srgbClr val="FFFFFF"/>
                  </a:solidFill>
                  <a:cs typeface="Segoe UI" panose="020B0502040204020203" pitchFamily="34" charset="0"/>
                </a:rPr>
                <a:t>Orchestrated recovery when needed</a:t>
              </a:r>
            </a:p>
            <a:p>
              <a:pPr defTabSz="712120" fontAlgn="base">
                <a:lnSpc>
                  <a:spcPct val="90000"/>
                </a:lnSpc>
                <a:spcAft>
                  <a:spcPts val="459"/>
                </a:spcAft>
              </a:pPr>
              <a:r>
                <a:rPr lang="en-US" sz="1020" dirty="0">
                  <a:solidFill>
                    <a:srgbClr val="FFFFFF"/>
                  </a:solidFill>
                  <a:cs typeface="Segoe UI" panose="020B0502040204020203" pitchFamily="34" charset="0"/>
                </a:rPr>
                <a:t>Replicate to – and recover in – Azure</a:t>
              </a:r>
            </a:p>
            <a:p>
              <a:pPr defTabSz="712120" fontAlgn="base">
                <a:lnSpc>
                  <a:spcPct val="90000"/>
                </a:lnSpc>
                <a:spcAft>
                  <a:spcPts val="459"/>
                </a:spcAft>
              </a:pPr>
              <a:r>
                <a:rPr lang="en-US" sz="1020" dirty="0">
                  <a:solidFill>
                    <a:srgbClr val="FFFFFF"/>
                  </a:solidFill>
                  <a:cs typeface="Segoe UI" panose="020B0502040204020203" pitchFamily="34" charset="0"/>
                </a:rPr>
                <a:t>Heterogeneous  physical and virtual support </a:t>
              </a:r>
            </a:p>
          </p:txBody>
        </p:sp>
      </p:grpSp>
      <p:sp>
        <p:nvSpPr>
          <p:cNvPr id="202" name="Title 1"/>
          <p:cNvSpPr txBox="1">
            <a:spLocks/>
          </p:cNvSpPr>
          <p:nvPr/>
        </p:nvSpPr>
        <p:spPr>
          <a:xfrm>
            <a:off x="7766470" y="1212915"/>
            <a:ext cx="4386516" cy="565027"/>
          </a:xfrm>
          <a:prstGeom prst="rect">
            <a:avLst/>
          </a:prstGeom>
        </p:spPr>
        <p:txBody>
          <a:bodyPr vert="horz" wrap="square" lIns="149217" tIns="93260" rIns="149217" bIns="93260" rtlCol="0" anchor="t">
            <a:noAutofit/>
          </a:bodyPr>
          <a:lstStyle>
            <a:lvl1pPr algn="l" defTabSz="914180" rtl="0" eaLnBrk="1" latinLnBrk="0" hangingPunct="1">
              <a:lnSpc>
                <a:spcPct val="90000"/>
              </a:lnSpc>
              <a:spcBef>
                <a:spcPct val="0"/>
              </a:spcBef>
              <a:buNone/>
              <a:defRPr lang="en-US" sz="5293" b="0" kern="1200" cap="none" spc="-100" baseline="0" dirty="0" smtClean="0">
                <a:ln w="3175">
                  <a:noFill/>
                </a:ln>
                <a:gradFill>
                  <a:gsLst>
                    <a:gs pos="13139">
                      <a:schemeClr val="tx2"/>
                    </a:gs>
                    <a:gs pos="45000">
                      <a:schemeClr val="tx2"/>
                    </a:gs>
                  </a:gsLst>
                  <a:lin ang="5400000" scaled="0"/>
                </a:gradFill>
                <a:effectLst/>
                <a:latin typeface="+mj-lt"/>
                <a:ea typeface="+mn-ea"/>
                <a:cs typeface="Segoe UI" pitchFamily="34" charset="0"/>
              </a:defRPr>
            </a:lvl1pPr>
          </a:lstStyle>
          <a:p>
            <a:pPr algn="ctr"/>
            <a:r>
              <a:rPr sz="2448" b="1">
                <a:solidFill>
                  <a:srgbClr val="FFFFFF"/>
                </a:solidFill>
              </a:rPr>
              <a:t>On-premises to Azure protection (Site-to-Azure)</a:t>
            </a:r>
            <a:endParaRPr sz="1632" b="1">
              <a:solidFill>
                <a:srgbClr val="FFFFFF"/>
              </a:solidFill>
            </a:endParaRPr>
          </a:p>
        </p:txBody>
      </p:sp>
      <p:sp>
        <p:nvSpPr>
          <p:cNvPr id="193" name="TextBox 192"/>
          <p:cNvSpPr txBox="1"/>
          <p:nvPr/>
        </p:nvSpPr>
        <p:spPr>
          <a:xfrm>
            <a:off x="5747593" y="5060628"/>
            <a:ext cx="446346" cy="230457"/>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VMware / Physical</a:t>
            </a:r>
            <a:endParaRPr lang="en-US" sz="918" dirty="0">
              <a:solidFill>
                <a:srgbClr val="FFFFFF"/>
              </a:solidFill>
            </a:endParaRPr>
          </a:p>
        </p:txBody>
      </p:sp>
      <p:sp>
        <p:nvSpPr>
          <p:cNvPr id="194" name="TextBox 193"/>
          <p:cNvSpPr txBox="1"/>
          <p:nvPr/>
        </p:nvSpPr>
        <p:spPr>
          <a:xfrm>
            <a:off x="10766110" y="5060627"/>
            <a:ext cx="446346" cy="230457"/>
          </a:xfrm>
          <a:prstGeom prst="rect">
            <a:avLst/>
          </a:prstGeom>
          <a:noFill/>
        </p:spPr>
        <p:txBody>
          <a:bodyPr wrap="square" lIns="0" tIns="0" rIns="0" bIns="0" rtlCol="0">
            <a:spAutoFit/>
          </a:bodyPr>
          <a:lstStyle/>
          <a:p>
            <a:pPr algn="ctr" defTabSz="699251">
              <a:lnSpc>
                <a:spcPct val="90000"/>
              </a:lnSpc>
            </a:pPr>
            <a:r>
              <a:rPr lang="en-US" sz="816" dirty="0">
                <a:solidFill>
                  <a:srgbClr val="FFFFFF"/>
                </a:solidFill>
              </a:rPr>
              <a:t>VMware / Physical</a:t>
            </a:r>
            <a:endParaRPr lang="en-US" sz="918" dirty="0">
              <a:solidFill>
                <a:srgbClr val="FFFFFF"/>
              </a:solidFill>
            </a:endParaRPr>
          </a:p>
        </p:txBody>
      </p:sp>
      <p:sp>
        <p:nvSpPr>
          <p:cNvPr id="195" name="TextBox 194"/>
          <p:cNvSpPr txBox="1"/>
          <p:nvPr/>
        </p:nvSpPr>
        <p:spPr>
          <a:xfrm>
            <a:off x="11013640" y="3638533"/>
            <a:ext cx="1363812" cy="155427"/>
          </a:xfrm>
          <a:prstGeom prst="rect">
            <a:avLst/>
          </a:prstGeom>
          <a:noFill/>
        </p:spPr>
        <p:txBody>
          <a:bodyPr wrap="square" lIns="136979" tIns="0" rIns="136979" bIns="0" rtlCol="0">
            <a:spAutoFit/>
          </a:bodyPr>
          <a:lstStyle/>
          <a:p>
            <a:pPr defTabSz="698591">
              <a:lnSpc>
                <a:spcPct val="90000"/>
              </a:lnSpc>
              <a:spcAft>
                <a:spcPts val="450"/>
              </a:spcAft>
            </a:pPr>
            <a:r>
              <a:rPr lang="en-US" sz="1122" b="1" i="1" dirty="0">
                <a:solidFill>
                  <a:srgbClr val="FFFFFF"/>
                </a:solidFill>
              </a:rPr>
              <a:t>COMING SOON!</a:t>
            </a:r>
          </a:p>
        </p:txBody>
      </p:sp>
      <p:cxnSp>
        <p:nvCxnSpPr>
          <p:cNvPr id="197" name="Straight Arrow Connector 196"/>
          <p:cNvCxnSpPr/>
          <p:nvPr/>
        </p:nvCxnSpPr>
        <p:spPr>
          <a:xfrm>
            <a:off x="4549321" y="3116262"/>
            <a:ext cx="2803" cy="976971"/>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5989637" y="3116262"/>
            <a:ext cx="0" cy="997249"/>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4598612" y="3357410"/>
            <a:ext cx="1378822" cy="310854"/>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122" b="1" dirty="0" smtClean="0">
                <a:solidFill>
                  <a:srgbClr val="FFFFFF"/>
                </a:solidFill>
              </a:rPr>
              <a:t>Download InMage Scout</a:t>
            </a:r>
            <a:endParaRPr lang="en-US" sz="1122" b="1" dirty="0">
              <a:solidFill>
                <a:srgbClr val="FFFFFF"/>
              </a:solidFill>
            </a:endParaRPr>
          </a:p>
        </p:txBody>
      </p:sp>
    </p:spTree>
    <p:custDataLst>
      <p:tags r:id="rId1"/>
    </p:custDataLst>
    <p:extLst>
      <p:ext uri="{BB962C8B-B14F-4D97-AF65-F5344CB8AC3E}">
        <p14:creationId xmlns:p14="http://schemas.microsoft.com/office/powerpoint/2010/main" val="36967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3000">
        <p15:prstTrans prst="curtains"/>
      </p:transition>
    </mc:Choice>
    <mc:Fallback xmlns="">
      <p:transition spd="slow" advTm="1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Azure as your DR site</a:t>
            </a:r>
            <a:endParaRPr lang="en-US" dirty="0"/>
          </a:p>
        </p:txBody>
      </p:sp>
    </p:spTree>
    <p:extLst>
      <p:ext uri="{BB962C8B-B14F-4D97-AF65-F5344CB8AC3E}">
        <p14:creationId xmlns:p14="http://schemas.microsoft.com/office/powerpoint/2010/main" val="13948813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75484" y="264964"/>
            <a:ext cx="11393367" cy="1097302"/>
          </a:xfrm>
        </p:spPr>
        <p:txBody>
          <a:bodyPr/>
          <a:lstStyle/>
          <a:p>
            <a:r>
              <a:rPr lang="en-US" sz="5440" dirty="0"/>
              <a:t>Customer Workloads to Azure</a:t>
            </a:r>
            <a:endParaRPr lang="en-US" dirty="0"/>
          </a:p>
        </p:txBody>
      </p:sp>
      <p:pic>
        <p:nvPicPr>
          <p:cNvPr id="28" name="Picture 98" descr="Cloud"/>
          <p:cNvPicPr>
            <a:picLocks noChangeAspect="1" noChangeArrowheads="1"/>
          </p:cNvPicPr>
          <p:nvPr/>
        </p:nvPicPr>
        <p:blipFill>
          <a:blip r:embed="rId3" cstate="screen">
            <a:duotone>
              <a:prstClr val="black"/>
              <a:srgbClr val="969696">
                <a:tint val="45000"/>
                <a:satMod val="400000"/>
              </a:srgbClr>
            </a:duotone>
            <a:extLst>
              <a:ext uri="{28A0092B-C50C-407E-A947-70E740481C1C}">
                <a14:useLocalDpi xmlns:a14="http://schemas.microsoft.com/office/drawing/2010/main"/>
              </a:ext>
            </a:extLst>
          </a:blip>
          <a:srcRect/>
          <a:stretch>
            <a:fillRect/>
          </a:stretch>
        </p:blipFill>
        <p:spPr bwMode="auto">
          <a:xfrm>
            <a:off x="6952780" y="3238201"/>
            <a:ext cx="5247489" cy="2349486"/>
          </a:xfrm>
          <a:prstGeom prst="rect">
            <a:avLst/>
          </a:prstGeom>
          <a:noFill/>
          <a:ln w="9525">
            <a:noFill/>
            <a:miter lim="800000"/>
            <a:headEnd/>
            <a:tailEnd/>
          </a:ln>
        </p:spPr>
      </p:pic>
      <p:cxnSp>
        <p:nvCxnSpPr>
          <p:cNvPr id="46" name="Straight Connector 45"/>
          <p:cNvCxnSpPr>
            <a:stCxn id="3" idx="3"/>
          </p:cNvCxnSpPr>
          <p:nvPr/>
        </p:nvCxnSpPr>
        <p:spPr>
          <a:xfrm>
            <a:off x="4888444" y="4004821"/>
            <a:ext cx="2255423" cy="125873"/>
          </a:xfrm>
          <a:prstGeom prst="line">
            <a:avLst/>
          </a:prstGeom>
          <a:ln w="762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Bent Arrow 76"/>
          <p:cNvSpPr/>
          <p:nvPr/>
        </p:nvSpPr>
        <p:spPr bwMode="auto">
          <a:xfrm rot="16200000" flipH="1" flipV="1">
            <a:off x="8302943" y="1430845"/>
            <a:ext cx="969716" cy="2440667"/>
          </a:xfrm>
          <a:prstGeom prst="bentArrow">
            <a:avLst>
              <a:gd name="adj1" fmla="val 18820"/>
              <a:gd name="adj2" fmla="val 25000"/>
              <a:gd name="adj3" fmla="val 25000"/>
              <a:gd name="adj4" fmla="val 43750"/>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95"/>
          <p:cNvSpPr>
            <a:spLocks/>
          </p:cNvSpPr>
          <p:nvPr/>
        </p:nvSpPr>
        <p:spPr bwMode="auto">
          <a:xfrm flipH="1">
            <a:off x="6390529" y="1812911"/>
            <a:ext cx="1839440" cy="119457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93233" tIns="46617" rIns="93233" bIns="46617" numCol="1" anchor="t" anchorCtr="0" compatLnSpc="1">
            <a:prstTxWarp prst="textNoShape">
              <a:avLst/>
            </a:prstTxWarp>
          </a:bodyPr>
          <a:lstStyle/>
          <a:p>
            <a:pPr defTabSz="932357"/>
            <a:endParaRPr lang="en-US" sz="1836">
              <a:solidFill>
                <a:srgbClr val="000000"/>
              </a:solidFill>
            </a:endParaRPr>
          </a:p>
        </p:txBody>
      </p:sp>
      <p:grpSp>
        <p:nvGrpSpPr>
          <p:cNvPr id="2" name="Group 1"/>
          <p:cNvGrpSpPr>
            <a:grpSpLocks noChangeAspect="1"/>
          </p:cNvGrpSpPr>
          <p:nvPr/>
        </p:nvGrpSpPr>
        <p:grpSpPr>
          <a:xfrm>
            <a:off x="367560" y="2999393"/>
            <a:ext cx="4520884" cy="2010855"/>
            <a:chOff x="208832" y="2324868"/>
            <a:chExt cx="3858798" cy="1716364"/>
          </a:xfrm>
        </p:grpSpPr>
        <p:pic>
          <p:nvPicPr>
            <p:cNvPr id="3" name="Picture 98" descr="Cloud"/>
            <p:cNvPicPr>
              <a:picLocks noChangeAspect="1" noChangeArrowheads="1"/>
            </p:cNvPicPr>
            <p:nvPr/>
          </p:nvPicPr>
          <p:blipFill>
            <a:blip r:embed="rId3" cstate="screen">
              <a:duotone>
                <a:prstClr val="black"/>
                <a:srgbClr val="969696">
                  <a:tint val="45000"/>
                  <a:satMod val="400000"/>
                </a:srgbClr>
              </a:duotone>
              <a:extLst>
                <a:ext uri="{28A0092B-C50C-407E-A947-70E740481C1C}">
                  <a14:useLocalDpi xmlns:a14="http://schemas.microsoft.com/office/drawing/2010/main"/>
                </a:ext>
              </a:extLst>
            </a:blip>
            <a:srcRect/>
            <a:stretch>
              <a:fillRect/>
            </a:stretch>
          </p:blipFill>
          <p:spPr bwMode="auto">
            <a:xfrm>
              <a:off x="208832" y="2324868"/>
              <a:ext cx="3858798" cy="1716364"/>
            </a:xfrm>
            <a:prstGeom prst="rect">
              <a:avLst/>
            </a:prstGeom>
            <a:noFill/>
            <a:ln w="9525">
              <a:noFill/>
              <a:miter lim="800000"/>
              <a:headEnd/>
              <a:tailEnd/>
            </a:ln>
          </p:spPr>
        </p:pic>
        <p:sp>
          <p:nvSpPr>
            <p:cNvPr id="5" name="Freeform 207"/>
            <p:cNvSpPr>
              <a:spLocks noEditPoints="1"/>
            </p:cNvSpPr>
            <p:nvPr/>
          </p:nvSpPr>
          <p:spPr bwMode="gray">
            <a:xfrm>
              <a:off x="942599"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6" name="Freeform 207"/>
            <p:cNvSpPr>
              <a:spLocks noEditPoints="1"/>
            </p:cNvSpPr>
            <p:nvPr/>
          </p:nvSpPr>
          <p:spPr bwMode="gray">
            <a:xfrm>
              <a:off x="1637325"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7" name="Freeform 207"/>
            <p:cNvSpPr>
              <a:spLocks noEditPoints="1"/>
            </p:cNvSpPr>
            <p:nvPr/>
          </p:nvSpPr>
          <p:spPr bwMode="gray">
            <a:xfrm>
              <a:off x="2332051"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pic>
          <p:nvPicPr>
            <p:cNvPr id="10"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777653" y="2723566"/>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897002" y="2798847"/>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448579" y="2723003"/>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567928" y="2798284"/>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 name="TextBox 92"/>
          <p:cNvSpPr txBox="1"/>
          <p:nvPr/>
        </p:nvSpPr>
        <p:spPr>
          <a:xfrm>
            <a:off x="1241269" y="4385169"/>
            <a:ext cx="2887881" cy="376706"/>
          </a:xfrm>
          <a:prstGeom prst="rect">
            <a:avLst/>
          </a:prstGeom>
          <a:noFill/>
        </p:spPr>
        <p:txBody>
          <a:bodyPr wrap="square" lIns="0" tIns="0" rIns="0" bIns="0" rtlCol="0">
            <a:spAutoFit/>
          </a:bodyPr>
          <a:lstStyle/>
          <a:p>
            <a:pPr algn="ctr"/>
            <a:r>
              <a:rPr lang="en-US" sz="2448" dirty="0">
                <a:solidFill>
                  <a:srgbClr val="FFFFFF"/>
                </a:solidFill>
                <a:latin typeface="Segoe UI Light" pitchFamily="34" charset="0"/>
              </a:rPr>
              <a:t>Customer 1 DC</a:t>
            </a:r>
          </a:p>
        </p:txBody>
      </p:sp>
      <p:sp>
        <p:nvSpPr>
          <p:cNvPr id="53" name="Bent Arrow 52"/>
          <p:cNvSpPr/>
          <p:nvPr/>
        </p:nvSpPr>
        <p:spPr bwMode="auto">
          <a:xfrm rot="5400000" flipV="1">
            <a:off x="3306628" y="1282259"/>
            <a:ext cx="969716" cy="2746428"/>
          </a:xfrm>
          <a:prstGeom prst="bentArrow">
            <a:avLst>
              <a:gd name="adj1" fmla="val 18820"/>
              <a:gd name="adj2" fmla="val 25000"/>
              <a:gd name="adj3" fmla="val 25000"/>
              <a:gd name="adj4" fmla="val 43750"/>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95"/>
          <p:cNvSpPr>
            <a:spLocks/>
          </p:cNvSpPr>
          <p:nvPr/>
        </p:nvSpPr>
        <p:spPr bwMode="auto">
          <a:xfrm flipH="1">
            <a:off x="4274835" y="1992442"/>
            <a:ext cx="1839440" cy="119457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93233" tIns="46617" rIns="93233" bIns="46617" numCol="1" anchor="t" anchorCtr="0" compatLnSpc="1">
            <a:prstTxWarp prst="textNoShape">
              <a:avLst/>
            </a:prstTxWarp>
          </a:bodyPr>
          <a:lstStyle/>
          <a:p>
            <a:pPr defTabSz="932357"/>
            <a:endParaRPr lang="en-US" sz="1836">
              <a:solidFill>
                <a:srgbClr val="000000"/>
              </a:solidFill>
            </a:endParaRPr>
          </a:p>
        </p:txBody>
      </p:sp>
      <p:sp>
        <p:nvSpPr>
          <p:cNvPr id="23" name="Freeform 95"/>
          <p:cNvSpPr>
            <a:spLocks/>
          </p:cNvSpPr>
          <p:nvPr/>
        </p:nvSpPr>
        <p:spPr bwMode="auto">
          <a:xfrm flipH="1">
            <a:off x="4847441" y="1673877"/>
            <a:ext cx="2386953" cy="15501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3" tIns="46617" rIns="93233" bIns="46617" numCol="1" anchor="t" anchorCtr="0" compatLnSpc="1">
            <a:prstTxWarp prst="textNoShape">
              <a:avLst/>
            </a:prstTxWarp>
          </a:bodyPr>
          <a:lstStyle/>
          <a:p>
            <a:pPr defTabSz="932357"/>
            <a:endParaRPr lang="en-US" sz="1836" kern="0">
              <a:solidFill>
                <a:srgbClr val="505050"/>
              </a:solidFill>
            </a:endParaRPr>
          </a:p>
        </p:txBody>
      </p:sp>
      <p:sp>
        <p:nvSpPr>
          <p:cNvPr id="24" name="TextBox 23"/>
          <p:cNvSpPr txBox="1"/>
          <p:nvPr/>
        </p:nvSpPr>
        <p:spPr>
          <a:xfrm>
            <a:off x="5162069" y="2351786"/>
            <a:ext cx="1802206" cy="690791"/>
          </a:xfrm>
          <a:prstGeom prst="rect">
            <a:avLst/>
          </a:prstGeom>
          <a:noFill/>
          <a:ln>
            <a:noFill/>
          </a:ln>
        </p:spPr>
        <p:txBody>
          <a:bodyPr wrap="none" lIns="182776" tIns="146221" rIns="182776" bIns="146221" rtlCol="0">
            <a:spAutoFit/>
          </a:bodyPr>
          <a:lstStyle/>
          <a:p>
            <a:pPr algn="ctr" defTabSz="931477">
              <a:lnSpc>
                <a:spcPct val="90000"/>
              </a:lnSpc>
              <a:spcAft>
                <a:spcPts val="600"/>
              </a:spcAft>
            </a:pPr>
            <a:r>
              <a:rPr lang="en-US" sz="1428" b="1" kern="0" dirty="0">
                <a:solidFill>
                  <a:srgbClr val="FFFFFF"/>
                </a:solidFill>
              </a:rPr>
              <a:t>Microsoft Azure </a:t>
            </a:r>
            <a:br>
              <a:rPr lang="en-US" sz="1428" b="1" kern="0" dirty="0">
                <a:solidFill>
                  <a:srgbClr val="FFFFFF"/>
                </a:solidFill>
              </a:rPr>
            </a:br>
            <a:r>
              <a:rPr lang="en-US" sz="1428" b="1" kern="0" dirty="0">
                <a:solidFill>
                  <a:srgbClr val="FFFFFF"/>
                </a:solidFill>
              </a:rPr>
              <a:t>Site Recovery</a:t>
            </a:r>
          </a:p>
        </p:txBody>
      </p:sp>
      <p:sp>
        <p:nvSpPr>
          <p:cNvPr id="94" name="TextBox 93"/>
          <p:cNvSpPr txBox="1"/>
          <p:nvPr/>
        </p:nvSpPr>
        <p:spPr>
          <a:xfrm>
            <a:off x="8374816" y="5768498"/>
            <a:ext cx="2819000" cy="376706"/>
          </a:xfrm>
          <a:prstGeom prst="rect">
            <a:avLst/>
          </a:prstGeom>
          <a:noFill/>
        </p:spPr>
        <p:txBody>
          <a:bodyPr wrap="square" lIns="0" tIns="0" rIns="0" bIns="0" rtlCol="0">
            <a:spAutoFit/>
          </a:bodyPr>
          <a:lstStyle/>
          <a:p>
            <a:pPr algn="ctr"/>
            <a:r>
              <a:rPr lang="en-US" sz="2448" dirty="0">
                <a:solidFill>
                  <a:srgbClr val="FFFFFF"/>
                </a:solidFill>
                <a:latin typeface="Segoe UI Light" pitchFamily="34" charset="0"/>
              </a:rPr>
              <a:t>Microsoft Azure</a:t>
            </a:r>
          </a:p>
        </p:txBody>
      </p:sp>
      <p:cxnSp>
        <p:nvCxnSpPr>
          <p:cNvPr id="80" name="Straight Connector 79"/>
          <p:cNvCxnSpPr/>
          <p:nvPr/>
        </p:nvCxnSpPr>
        <p:spPr>
          <a:xfrm flipV="1">
            <a:off x="4952163" y="5177334"/>
            <a:ext cx="2175669" cy="816254"/>
          </a:xfrm>
          <a:prstGeom prst="line">
            <a:avLst/>
          </a:prstGeom>
          <a:ln w="762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4" name="Group 113"/>
          <p:cNvGrpSpPr>
            <a:grpSpLocks noChangeAspect="1"/>
          </p:cNvGrpSpPr>
          <p:nvPr/>
        </p:nvGrpSpPr>
        <p:grpSpPr>
          <a:xfrm>
            <a:off x="420645" y="4991731"/>
            <a:ext cx="4520884" cy="2010855"/>
            <a:chOff x="208832" y="2324868"/>
            <a:chExt cx="3858798" cy="1716364"/>
          </a:xfrm>
        </p:grpSpPr>
        <p:pic>
          <p:nvPicPr>
            <p:cNvPr id="115" name="Picture 98" descr="Cloud"/>
            <p:cNvPicPr>
              <a:picLocks noChangeAspect="1" noChangeArrowheads="1"/>
            </p:cNvPicPr>
            <p:nvPr/>
          </p:nvPicPr>
          <p:blipFill>
            <a:blip r:embed="rId3" cstate="screen">
              <a:duotone>
                <a:prstClr val="black"/>
                <a:srgbClr val="969696">
                  <a:tint val="45000"/>
                  <a:satMod val="400000"/>
                </a:srgbClr>
              </a:duotone>
              <a:extLst>
                <a:ext uri="{28A0092B-C50C-407E-A947-70E740481C1C}">
                  <a14:useLocalDpi xmlns:a14="http://schemas.microsoft.com/office/drawing/2010/main"/>
                </a:ext>
              </a:extLst>
            </a:blip>
            <a:srcRect/>
            <a:stretch>
              <a:fillRect/>
            </a:stretch>
          </p:blipFill>
          <p:spPr bwMode="auto">
            <a:xfrm>
              <a:off x="208832" y="2324868"/>
              <a:ext cx="3858798" cy="1716364"/>
            </a:xfrm>
            <a:prstGeom prst="rect">
              <a:avLst/>
            </a:prstGeom>
            <a:noFill/>
            <a:ln w="9525">
              <a:noFill/>
              <a:miter lim="800000"/>
              <a:headEnd/>
              <a:tailEnd/>
            </a:ln>
          </p:spPr>
        </p:pic>
        <p:sp>
          <p:nvSpPr>
            <p:cNvPr id="116" name="Freeform 207"/>
            <p:cNvSpPr>
              <a:spLocks noEditPoints="1"/>
            </p:cNvSpPr>
            <p:nvPr/>
          </p:nvSpPr>
          <p:spPr bwMode="gray">
            <a:xfrm>
              <a:off x="942599"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117" name="Freeform 207"/>
            <p:cNvSpPr>
              <a:spLocks noEditPoints="1"/>
            </p:cNvSpPr>
            <p:nvPr/>
          </p:nvSpPr>
          <p:spPr bwMode="gray">
            <a:xfrm>
              <a:off x="1637325"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118" name="Freeform 207"/>
            <p:cNvSpPr>
              <a:spLocks noEditPoints="1"/>
            </p:cNvSpPr>
            <p:nvPr/>
          </p:nvSpPr>
          <p:spPr bwMode="gray">
            <a:xfrm>
              <a:off x="2332051" y="2950488"/>
              <a:ext cx="654645" cy="50212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pic>
          <p:nvPicPr>
            <p:cNvPr id="119"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777653" y="2723566"/>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897002" y="2798847"/>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448579" y="2723003"/>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567928" y="2798284"/>
              <a:ext cx="285479" cy="4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Box 81"/>
          <p:cNvSpPr txBox="1"/>
          <p:nvPr/>
        </p:nvSpPr>
        <p:spPr>
          <a:xfrm>
            <a:off x="1309162" y="6376208"/>
            <a:ext cx="2887881" cy="376706"/>
          </a:xfrm>
          <a:prstGeom prst="rect">
            <a:avLst/>
          </a:prstGeom>
          <a:noFill/>
        </p:spPr>
        <p:txBody>
          <a:bodyPr wrap="square" lIns="0" tIns="0" rIns="0" bIns="0" rtlCol="0">
            <a:spAutoFit/>
          </a:bodyPr>
          <a:lstStyle/>
          <a:p>
            <a:pPr algn="ctr"/>
            <a:r>
              <a:rPr lang="en-US" sz="2448" dirty="0">
                <a:solidFill>
                  <a:srgbClr val="FFFFFF"/>
                </a:solidFill>
                <a:latin typeface="Segoe UI Light" pitchFamily="34" charset="0"/>
              </a:rPr>
              <a:t>Customer 2 DC</a:t>
            </a:r>
          </a:p>
        </p:txBody>
      </p:sp>
      <p:sp>
        <p:nvSpPr>
          <p:cNvPr id="97" name="TextBox 96"/>
          <p:cNvSpPr txBox="1"/>
          <p:nvPr/>
        </p:nvSpPr>
        <p:spPr>
          <a:xfrm flipH="1">
            <a:off x="9944743" y="2266207"/>
            <a:ext cx="1457966" cy="207173"/>
          </a:xfrm>
          <a:prstGeom prst="rect">
            <a:avLst/>
          </a:prstGeom>
          <a:noFill/>
        </p:spPr>
        <p:txBody>
          <a:bodyPr wrap="square" lIns="0" tIns="0" rIns="0" bIns="0" rtlCol="0">
            <a:spAutoFit/>
          </a:bodyPr>
          <a:lstStyle/>
          <a:p>
            <a:pPr defTabSz="932581">
              <a:lnSpc>
                <a:spcPct val="90000"/>
              </a:lnSpc>
            </a:pPr>
            <a:r>
              <a:rPr lang="en-US" sz="1496" b="1" spc="-52" dirty="0">
                <a:solidFill>
                  <a:srgbClr val="FFFFFF"/>
                </a:solidFill>
              </a:rPr>
              <a:t>DR Orchestration</a:t>
            </a:r>
            <a:endParaRPr lang="en-US" sz="1496" b="1" spc="-52" baseline="-25000" dirty="0">
              <a:solidFill>
                <a:srgbClr val="FFFFFF"/>
              </a:solidFill>
            </a:endParaRPr>
          </a:p>
        </p:txBody>
      </p:sp>
      <p:sp>
        <p:nvSpPr>
          <p:cNvPr id="98" name="TextBox 97"/>
          <p:cNvSpPr txBox="1"/>
          <p:nvPr/>
        </p:nvSpPr>
        <p:spPr>
          <a:xfrm>
            <a:off x="327486" y="2266207"/>
            <a:ext cx="2139982" cy="207173"/>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solidFill>
              </a:rPr>
              <a:t>DR Orchestration</a:t>
            </a:r>
            <a:endParaRPr lang="en-US" sz="1496" b="1" spc="-52" baseline="-25000" dirty="0">
              <a:solidFill>
                <a:srgbClr val="FFFFFF"/>
              </a:solidFill>
            </a:endParaRPr>
          </a:p>
        </p:txBody>
      </p:sp>
      <p:sp>
        <p:nvSpPr>
          <p:cNvPr id="99" name="TextBox 98"/>
          <p:cNvSpPr txBox="1"/>
          <p:nvPr/>
        </p:nvSpPr>
        <p:spPr>
          <a:xfrm>
            <a:off x="7913630" y="4940532"/>
            <a:ext cx="3839452" cy="188385"/>
          </a:xfrm>
          <a:prstGeom prst="rect">
            <a:avLst/>
          </a:prstGeom>
          <a:noFill/>
        </p:spPr>
        <p:txBody>
          <a:bodyPr wrap="square" lIns="0" tIns="0" rIns="0" bIns="0" rtlCol="0">
            <a:spAutoFit/>
          </a:bodyPr>
          <a:lstStyle/>
          <a:p>
            <a:pPr algn="ctr" defTabSz="932581">
              <a:lnSpc>
                <a:spcPct val="90000"/>
              </a:lnSpc>
            </a:pPr>
            <a:r>
              <a:rPr lang="en-US" sz="1360" b="1" spc="-52" dirty="0">
                <a:solidFill>
                  <a:srgbClr val="FFFFFF"/>
                </a:solidFill>
              </a:rPr>
              <a:t>Target: Microsoft Azure</a:t>
            </a:r>
            <a:endParaRPr lang="en-US" sz="1360" b="1" spc="-52" baseline="-25000" dirty="0">
              <a:solidFill>
                <a:srgbClr val="FFFFFF"/>
              </a:solidFill>
            </a:endParaRPr>
          </a:p>
        </p:txBody>
      </p:sp>
      <p:grpSp>
        <p:nvGrpSpPr>
          <p:cNvPr id="100" name="Group 99"/>
          <p:cNvGrpSpPr>
            <a:grpSpLocks noChangeAspect="1"/>
          </p:cNvGrpSpPr>
          <p:nvPr/>
        </p:nvGrpSpPr>
        <p:grpSpPr>
          <a:xfrm>
            <a:off x="8878051" y="3795423"/>
            <a:ext cx="2032316" cy="1119124"/>
            <a:chOff x="2629767" y="2540878"/>
            <a:chExt cx="1788199" cy="984697"/>
          </a:xfrm>
        </p:grpSpPr>
        <p:sp>
          <p:nvSpPr>
            <p:cNvPr id="10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102" name="Picture 101"/>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
        <p:nvSpPr>
          <p:cNvPr id="103" name="Title 1"/>
          <p:cNvSpPr txBox="1">
            <a:spLocks/>
          </p:cNvSpPr>
          <p:nvPr/>
        </p:nvSpPr>
        <p:spPr>
          <a:xfrm>
            <a:off x="299862" y="769390"/>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FFFFFF"/>
                </a:solidFill>
              </a:rPr>
              <a:t>for Windows Server 2012+ Hyper-V </a:t>
            </a:r>
          </a:p>
        </p:txBody>
      </p:sp>
      <p:sp>
        <p:nvSpPr>
          <p:cNvPr id="15" name="Rectangle 14"/>
          <p:cNvSpPr/>
          <p:nvPr/>
        </p:nvSpPr>
        <p:spPr>
          <a:xfrm>
            <a:off x="5164698" y="4519204"/>
            <a:ext cx="1674275" cy="531812"/>
          </a:xfrm>
          <a:prstGeom prst="rect">
            <a:avLst/>
          </a:prstGeom>
        </p:spPr>
        <p:txBody>
          <a:bodyPr wrap="square">
            <a:spAutoFit/>
          </a:bodyPr>
          <a:lstStyle/>
          <a:p>
            <a:pPr algn="ctr" defTabSz="932167"/>
            <a:r>
              <a:rPr lang="en-US" sz="1428" b="1" dirty="0">
                <a:solidFill>
                  <a:srgbClr val="FFFFFF"/>
                </a:solidFill>
              </a:rPr>
              <a:t>Extensible Data Channel</a:t>
            </a:r>
          </a:p>
        </p:txBody>
      </p:sp>
      <p:sp>
        <p:nvSpPr>
          <p:cNvPr id="104" name="Right Brace 103"/>
          <p:cNvSpPr/>
          <p:nvPr/>
        </p:nvSpPr>
        <p:spPr>
          <a:xfrm>
            <a:off x="3675129" y="3554038"/>
            <a:ext cx="256726" cy="766596"/>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solidFill>
                <a:srgbClr val="FFFFFF"/>
              </a:solidFill>
            </a:endParaRPr>
          </a:p>
        </p:txBody>
      </p:sp>
      <p:sp>
        <p:nvSpPr>
          <p:cNvPr id="105" name="TextBox 104"/>
          <p:cNvSpPr txBox="1"/>
          <p:nvPr/>
        </p:nvSpPr>
        <p:spPr>
          <a:xfrm>
            <a:off x="3759052" y="3583904"/>
            <a:ext cx="1077222" cy="1115581"/>
          </a:xfrm>
          <a:prstGeom prst="rect">
            <a:avLst/>
          </a:prstGeom>
          <a:noFill/>
        </p:spPr>
        <p:txBody>
          <a:bodyPr wrap="square" lIns="248694" tIns="198955" rIns="248694" bIns="198955" rtlCol="0">
            <a:spAutoFit/>
          </a:bodyPr>
          <a:lstStyle/>
          <a:p>
            <a:pPr algn="ctr">
              <a:lnSpc>
                <a:spcPct val="90000"/>
              </a:lnSpc>
              <a:spcAft>
                <a:spcPts val="816"/>
              </a:spcAft>
            </a:pPr>
            <a:r>
              <a:rPr lang="en-US" sz="1224" dirty="0">
                <a:gradFill>
                  <a:gsLst>
                    <a:gs pos="2917">
                      <a:srgbClr val="FFFFFF"/>
                    </a:gs>
                    <a:gs pos="30000">
                      <a:srgbClr val="FFFFFF"/>
                    </a:gs>
                  </a:gsLst>
                  <a:lin ang="5400000" scaled="0"/>
                </a:gradFill>
              </a:rPr>
              <a:t>SCVMM</a:t>
            </a:r>
          </a:p>
          <a:p>
            <a:pPr algn="ctr">
              <a:lnSpc>
                <a:spcPct val="90000"/>
              </a:lnSpc>
              <a:spcAft>
                <a:spcPts val="816"/>
              </a:spcAft>
            </a:pPr>
            <a:r>
              <a:rPr lang="en-US" sz="1224" dirty="0">
                <a:gradFill>
                  <a:gsLst>
                    <a:gs pos="2917">
                      <a:srgbClr val="FFFFFF"/>
                    </a:gs>
                    <a:gs pos="30000">
                      <a:srgbClr val="FFFFFF"/>
                    </a:gs>
                  </a:gsLst>
                  <a:lin ang="5400000" scaled="0"/>
                </a:gradFill>
              </a:rPr>
              <a:t>&amp;</a:t>
            </a:r>
          </a:p>
          <a:p>
            <a:pPr algn="ctr">
              <a:lnSpc>
                <a:spcPct val="90000"/>
              </a:lnSpc>
              <a:spcAft>
                <a:spcPts val="816"/>
              </a:spcAft>
            </a:pPr>
            <a:r>
              <a:rPr lang="en-US" sz="1224" dirty="0">
                <a:gradFill>
                  <a:gsLst>
                    <a:gs pos="2917">
                      <a:srgbClr val="FFFFFF"/>
                    </a:gs>
                    <a:gs pos="30000">
                      <a:srgbClr val="FFFFFF"/>
                    </a:gs>
                  </a:gsLst>
                  <a:lin ang="5400000" scaled="0"/>
                </a:gradFill>
              </a:rPr>
              <a:t>DRP</a:t>
            </a:r>
          </a:p>
        </p:txBody>
      </p:sp>
      <p:sp>
        <p:nvSpPr>
          <p:cNvPr id="106" name="Right Brace 105"/>
          <p:cNvSpPr/>
          <p:nvPr/>
        </p:nvSpPr>
        <p:spPr>
          <a:xfrm>
            <a:off x="3680588" y="5535692"/>
            <a:ext cx="256726" cy="766596"/>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solidFill>
                <a:srgbClr val="FFFFFF"/>
              </a:solidFill>
            </a:endParaRPr>
          </a:p>
        </p:txBody>
      </p:sp>
      <p:sp>
        <p:nvSpPr>
          <p:cNvPr id="107" name="TextBox 106"/>
          <p:cNvSpPr txBox="1"/>
          <p:nvPr/>
        </p:nvSpPr>
        <p:spPr>
          <a:xfrm>
            <a:off x="3764511" y="5565558"/>
            <a:ext cx="1077222" cy="1115581"/>
          </a:xfrm>
          <a:prstGeom prst="rect">
            <a:avLst/>
          </a:prstGeom>
          <a:noFill/>
        </p:spPr>
        <p:txBody>
          <a:bodyPr wrap="square" lIns="248694" tIns="198955" rIns="248694" bIns="198955" rtlCol="0">
            <a:spAutoFit/>
          </a:bodyPr>
          <a:lstStyle/>
          <a:p>
            <a:pPr algn="ctr">
              <a:lnSpc>
                <a:spcPct val="90000"/>
              </a:lnSpc>
              <a:spcAft>
                <a:spcPts val="816"/>
              </a:spcAft>
            </a:pPr>
            <a:r>
              <a:rPr lang="en-US" sz="1224" dirty="0">
                <a:gradFill>
                  <a:gsLst>
                    <a:gs pos="2917">
                      <a:srgbClr val="FFFFFF"/>
                    </a:gs>
                    <a:gs pos="30000">
                      <a:srgbClr val="FFFFFF"/>
                    </a:gs>
                  </a:gsLst>
                  <a:lin ang="5400000" scaled="0"/>
                </a:gradFill>
              </a:rPr>
              <a:t>SCVMM</a:t>
            </a:r>
          </a:p>
          <a:p>
            <a:pPr algn="ctr">
              <a:lnSpc>
                <a:spcPct val="90000"/>
              </a:lnSpc>
              <a:spcAft>
                <a:spcPts val="816"/>
              </a:spcAft>
            </a:pPr>
            <a:r>
              <a:rPr lang="en-US" sz="1224" dirty="0">
                <a:gradFill>
                  <a:gsLst>
                    <a:gs pos="2917">
                      <a:srgbClr val="FFFFFF"/>
                    </a:gs>
                    <a:gs pos="30000">
                      <a:srgbClr val="FFFFFF"/>
                    </a:gs>
                  </a:gsLst>
                  <a:lin ang="5400000" scaled="0"/>
                </a:gradFill>
              </a:rPr>
              <a:t>&amp;</a:t>
            </a:r>
          </a:p>
          <a:p>
            <a:pPr algn="ctr">
              <a:lnSpc>
                <a:spcPct val="90000"/>
              </a:lnSpc>
              <a:spcAft>
                <a:spcPts val="816"/>
              </a:spcAft>
            </a:pPr>
            <a:r>
              <a:rPr lang="en-US" sz="1224" dirty="0">
                <a:gradFill>
                  <a:gsLst>
                    <a:gs pos="2917">
                      <a:srgbClr val="FFFFFF"/>
                    </a:gs>
                    <a:gs pos="30000">
                      <a:srgbClr val="FFFFFF"/>
                    </a:gs>
                  </a:gsLst>
                  <a:lin ang="5400000" scaled="0"/>
                </a:gradFill>
              </a:rPr>
              <a:t>DRP</a:t>
            </a:r>
          </a:p>
        </p:txBody>
      </p:sp>
    </p:spTree>
    <p:extLst>
      <p:ext uri="{BB962C8B-B14F-4D97-AF65-F5344CB8AC3E}">
        <p14:creationId xmlns:p14="http://schemas.microsoft.com/office/powerpoint/2010/main" val="476997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1363662"/>
            <a:ext cx="11887200" cy="4050340"/>
          </a:xfrm>
        </p:spPr>
        <p:txBody>
          <a:bodyPr/>
          <a:lstStyle/>
          <a:p>
            <a:pPr marL="0" indent="0">
              <a:spcBef>
                <a:spcPct val="0"/>
              </a:spcBef>
              <a:buNone/>
            </a:pPr>
            <a:r>
              <a:rPr lang="en-US" sz="3400" spc="-102" dirty="0">
                <a:ln w="3175">
                  <a:noFill/>
                </a:ln>
                <a:gradFill>
                  <a:gsLst>
                    <a:gs pos="2655">
                      <a:schemeClr val="accent1"/>
                    </a:gs>
                    <a:gs pos="31000">
                      <a:schemeClr val="accent1"/>
                    </a:gs>
                  </a:gsLst>
                  <a:lin ang="0" scaled="0"/>
                </a:gradFill>
                <a:cs typeface="Segoe UI" pitchFamily="34" charset="0"/>
              </a:rPr>
              <a:t>Disaster Recovery to Azure</a:t>
            </a:r>
          </a:p>
          <a:p>
            <a:pPr lvl="1"/>
            <a:r>
              <a:rPr lang="en-US" sz="2800" dirty="0" smtClean="0"/>
              <a:t>Single click Application recovery</a:t>
            </a:r>
          </a:p>
          <a:p>
            <a:pPr lvl="1"/>
            <a:r>
              <a:rPr lang="en-US" sz="2800" dirty="0" smtClean="0"/>
              <a:t>Compliance Assurance without impacting Production</a:t>
            </a:r>
          </a:p>
          <a:p>
            <a:pPr lvl="1"/>
            <a:r>
              <a:rPr lang="en-US" sz="2800" dirty="0" smtClean="0"/>
              <a:t>Disaster Avoidance – Hurricane warning</a:t>
            </a:r>
          </a:p>
          <a:p>
            <a:pPr lvl="1"/>
            <a:r>
              <a:rPr lang="en-US" sz="2800" dirty="0" smtClean="0"/>
              <a:t>Failover </a:t>
            </a:r>
            <a:r>
              <a:rPr lang="en-US" sz="2800" dirty="0"/>
              <a:t>during real disasters – Fire, Earthquake etc.</a:t>
            </a:r>
          </a:p>
          <a:p>
            <a:pPr lvl="1"/>
            <a:r>
              <a:rPr lang="en-US" sz="2800" dirty="0" smtClean="0"/>
              <a:t>Failback to on-premises</a:t>
            </a:r>
          </a:p>
          <a:p>
            <a:pPr marL="0" indent="0">
              <a:spcBef>
                <a:spcPct val="0"/>
              </a:spcBef>
              <a:buNone/>
            </a:pPr>
            <a:r>
              <a:rPr lang="en-US" sz="3400" spc="-102" dirty="0">
                <a:ln w="3175">
                  <a:noFill/>
                </a:ln>
                <a:gradFill>
                  <a:gsLst>
                    <a:gs pos="2655">
                      <a:schemeClr val="accent1"/>
                    </a:gs>
                    <a:gs pos="31000">
                      <a:schemeClr val="accent1"/>
                    </a:gs>
                  </a:gsLst>
                  <a:lin ang="0" scaled="0"/>
                </a:gradFill>
                <a:cs typeface="Segoe UI" pitchFamily="34" charset="0"/>
              </a:rPr>
              <a:t>Azure as a staging environment</a:t>
            </a:r>
          </a:p>
          <a:p>
            <a:pPr marL="0" indent="0">
              <a:spcBef>
                <a:spcPct val="0"/>
              </a:spcBef>
              <a:buNone/>
            </a:pPr>
            <a:r>
              <a:rPr lang="en-US" sz="3400" spc="-102" dirty="0">
                <a:ln w="3175">
                  <a:noFill/>
                </a:ln>
                <a:gradFill>
                  <a:gsLst>
                    <a:gs pos="2655">
                      <a:schemeClr val="accent1"/>
                    </a:gs>
                    <a:gs pos="31000">
                      <a:schemeClr val="accent1"/>
                    </a:gs>
                  </a:gsLst>
                  <a:lin ang="0" scaled="0"/>
                </a:gradFill>
                <a:cs typeface="Segoe UI" pitchFamily="34" charset="0"/>
              </a:rPr>
              <a:t>Planned Migration to Azure</a:t>
            </a:r>
          </a:p>
        </p:txBody>
      </p:sp>
      <p:sp>
        <p:nvSpPr>
          <p:cNvPr id="3" name="Title 2"/>
          <p:cNvSpPr>
            <a:spLocks noGrp="1"/>
          </p:cNvSpPr>
          <p:nvPr>
            <p:ph type="title"/>
          </p:nvPr>
        </p:nvSpPr>
        <p:spPr/>
        <p:txBody>
          <a:bodyPr/>
          <a:lstStyle/>
          <a:p>
            <a:r>
              <a:rPr lang="en-US" dirty="0" smtClean="0"/>
              <a:t>Use Cases</a:t>
            </a:r>
            <a:endParaRPr lang="en-US" dirty="0"/>
          </a:p>
        </p:txBody>
      </p:sp>
    </p:spTree>
    <p:extLst>
      <p:ext uri="{BB962C8B-B14F-4D97-AF65-F5344CB8AC3E}">
        <p14:creationId xmlns:p14="http://schemas.microsoft.com/office/powerpoint/2010/main" val="22546749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250"/>
          <p:cNvSpPr txBox="1"/>
          <p:nvPr/>
        </p:nvSpPr>
        <p:spPr>
          <a:xfrm>
            <a:off x="5851641" y="3954463"/>
            <a:ext cx="2671642" cy="542965"/>
          </a:xfrm>
          <a:prstGeom prst="rect">
            <a:avLst/>
          </a:prstGeom>
          <a:noFill/>
        </p:spPr>
        <p:txBody>
          <a:bodyPr wrap="square" lIns="110996" tIns="55497" rIns="110996" bIns="55497" rtlCol="0">
            <a:spAutoFit/>
          </a:bodyPr>
          <a:lstStyle/>
          <a:p>
            <a:pPr defTabSz="932681">
              <a:defRPr/>
            </a:pPr>
            <a:r>
              <a:rPr lang="en-US" sz="1400" kern="0" dirty="0">
                <a:gradFill>
                  <a:gsLst>
                    <a:gs pos="0">
                      <a:srgbClr val="FFFFFF"/>
                    </a:gs>
                    <a:gs pos="100000">
                      <a:srgbClr val="FFFFFF"/>
                    </a:gs>
                  </a:gsLst>
                  <a:lin ang="5400000" scaled="0"/>
                </a:gradFill>
              </a:rPr>
              <a:t>3. </a:t>
            </a:r>
            <a:r>
              <a:rPr lang="en-US" sz="1400" kern="0" dirty="0" smtClean="0">
                <a:gradFill>
                  <a:gsLst>
                    <a:gs pos="0">
                      <a:srgbClr val="FFFFFF"/>
                    </a:gs>
                    <a:gs pos="100000">
                      <a:srgbClr val="FFFFFF"/>
                    </a:gs>
                  </a:gsLst>
                  <a:lin ang="5400000" scaled="0"/>
                </a:gradFill>
              </a:rPr>
              <a:t>Deploy Provider on VMM and Host Agent on Hosts</a:t>
            </a:r>
            <a:endParaRPr lang="en-US" sz="1400" kern="0" dirty="0">
              <a:gradFill>
                <a:gsLst>
                  <a:gs pos="0">
                    <a:srgbClr val="FFFFFF"/>
                  </a:gs>
                  <a:gs pos="100000">
                    <a:srgbClr val="FFFFFF"/>
                  </a:gs>
                </a:gsLst>
                <a:lin ang="5400000" scaled="0"/>
              </a:gradFill>
            </a:endParaRPr>
          </a:p>
        </p:txBody>
      </p:sp>
      <p:cxnSp>
        <p:nvCxnSpPr>
          <p:cNvPr id="244" name="Straight Arrow Connector 243"/>
          <p:cNvCxnSpPr>
            <a:endCxn id="155" idx="1"/>
          </p:cNvCxnSpPr>
          <p:nvPr/>
        </p:nvCxnSpPr>
        <p:spPr>
          <a:xfrm flipV="1">
            <a:off x="4872240" y="2735206"/>
            <a:ext cx="2910251" cy="1509134"/>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0" name="Curved Connector 209"/>
          <p:cNvCxnSpPr/>
          <p:nvPr/>
        </p:nvCxnSpPr>
        <p:spPr>
          <a:xfrm rot="5400000" flipH="1">
            <a:off x="3147491" y="4505305"/>
            <a:ext cx="539198" cy="17270"/>
          </a:xfrm>
          <a:prstGeom prst="curvedConnector5">
            <a:avLst>
              <a:gd name="adj1" fmla="val -124917"/>
              <a:gd name="adj2" fmla="val 7553228"/>
              <a:gd name="adj3" fmla="val 212906"/>
            </a:avLst>
          </a:prstGeom>
          <a:ln w="571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Microsoft Azure Site Recovery</a:t>
            </a:r>
            <a:br>
              <a:rPr lang="en-US" dirty="0" smtClean="0"/>
            </a:br>
            <a:r>
              <a:rPr lang="en-US" sz="3400" dirty="0" smtClean="0">
                <a:gradFill>
                  <a:gsLst>
                    <a:gs pos="2655">
                      <a:schemeClr val="accent1"/>
                    </a:gs>
                    <a:gs pos="31000">
                      <a:schemeClr val="accent1"/>
                    </a:gs>
                  </a:gsLst>
                  <a:lin ang="0" scaled="0"/>
                </a:gradFill>
              </a:rPr>
              <a:t>How </a:t>
            </a:r>
            <a:r>
              <a:rPr lang="en-US" sz="3400" dirty="0">
                <a:gradFill>
                  <a:gsLst>
                    <a:gs pos="2655">
                      <a:schemeClr val="accent1"/>
                    </a:gs>
                    <a:gs pos="31000">
                      <a:schemeClr val="accent1"/>
                    </a:gs>
                  </a:gsLst>
                  <a:lin ang="0" scaled="0"/>
                </a:gradFill>
              </a:rPr>
              <a:t>it works: </a:t>
            </a:r>
            <a:r>
              <a:rPr lang="en-US" sz="3400" dirty="0" smtClean="0">
                <a:gradFill>
                  <a:gsLst>
                    <a:gs pos="2655">
                      <a:schemeClr val="accent1"/>
                    </a:gs>
                    <a:gs pos="31000">
                      <a:schemeClr val="accent1"/>
                    </a:gs>
                  </a:gsLst>
                  <a:lin ang="0" scaled="0"/>
                </a:gradFill>
              </a:rPr>
              <a:t>initial configuration</a:t>
            </a:r>
            <a:endParaRPr lang="en-US" sz="3400" dirty="0">
              <a:gradFill>
                <a:gsLst>
                  <a:gs pos="2655">
                    <a:schemeClr val="accent1"/>
                  </a:gs>
                  <a:gs pos="31000">
                    <a:schemeClr val="accent1"/>
                  </a:gs>
                </a:gsLst>
                <a:lin ang="0" scaled="0"/>
              </a:gradFill>
            </a:endParaRPr>
          </a:p>
        </p:txBody>
      </p:sp>
      <p:grpSp>
        <p:nvGrpSpPr>
          <p:cNvPr id="138" name="Group 137"/>
          <p:cNvGrpSpPr/>
          <p:nvPr/>
        </p:nvGrpSpPr>
        <p:grpSpPr>
          <a:xfrm>
            <a:off x="530294" y="1791373"/>
            <a:ext cx="736497" cy="777765"/>
            <a:chOff x="252413" y="1214438"/>
            <a:chExt cx="736601" cy="777875"/>
          </a:xfrm>
        </p:grpSpPr>
        <p:sp>
          <p:nvSpPr>
            <p:cNvPr id="13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1"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252" name="Group 251"/>
          <p:cNvGrpSpPr/>
          <p:nvPr/>
        </p:nvGrpSpPr>
        <p:grpSpPr>
          <a:xfrm>
            <a:off x="7768055" y="1684527"/>
            <a:ext cx="4352298" cy="1734583"/>
            <a:chOff x="5711675" y="1238735"/>
            <a:chExt cx="3200510" cy="1275544"/>
          </a:xfrm>
        </p:grpSpPr>
        <p:sp>
          <p:nvSpPr>
            <p:cNvPr id="154" name="Rectangle 153"/>
            <p:cNvSpPr/>
            <p:nvPr/>
          </p:nvSpPr>
          <p:spPr bwMode="auto">
            <a:xfrm>
              <a:off x="7319047" y="1508448"/>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5" name="Rectangle 154"/>
            <p:cNvSpPr/>
            <p:nvPr/>
          </p:nvSpPr>
          <p:spPr bwMode="auto">
            <a:xfrm>
              <a:off x="5722291" y="1508448"/>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6" name="TextBox 155"/>
            <p:cNvSpPr txBox="1"/>
            <p:nvPr/>
          </p:nvSpPr>
          <p:spPr>
            <a:xfrm>
              <a:off x="5711675" y="1238735"/>
              <a:ext cx="3200510"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Primary Site</a:t>
              </a:r>
            </a:p>
          </p:txBody>
        </p:sp>
        <p:sp>
          <p:nvSpPr>
            <p:cNvPr id="158" name="TextBox 157"/>
            <p:cNvSpPr txBox="1"/>
            <p:nvPr/>
          </p:nvSpPr>
          <p:spPr>
            <a:xfrm>
              <a:off x="6183033" y="1742974"/>
              <a:ext cx="1159714" cy="557421"/>
            </a:xfrm>
            <a:prstGeom prst="rect">
              <a:avLst/>
            </a:prstGeom>
            <a:noFill/>
          </p:spPr>
          <p:txBody>
            <a:bodyPr wrap="square" lIns="110996" tIns="55497" rIns="110996" bIns="55497" rtlCol="0">
              <a:spAutoFit/>
            </a:bodyPr>
            <a:lstStyle/>
            <a:p>
              <a:pPr defTabSz="932681">
                <a:defRPr/>
              </a:pPr>
              <a:r>
                <a:rPr lang="en-US" sz="1399" kern="0" dirty="0">
                  <a:solidFill>
                    <a:srgbClr val="FFFFFF"/>
                  </a:solidFill>
                </a:rPr>
                <a:t>System Center </a:t>
              </a:r>
            </a:p>
            <a:p>
              <a:pPr defTabSz="932681">
                <a:defRPr/>
              </a:pPr>
              <a:r>
                <a:rPr lang="en-US" sz="1399" kern="0" dirty="0">
                  <a:solidFill>
                    <a:srgbClr val="FFFFFF"/>
                  </a:solidFill>
                </a:rPr>
                <a:t>Virtual Machine</a:t>
              </a:r>
            </a:p>
            <a:p>
              <a:pPr defTabSz="932681">
                <a:defRPr/>
              </a:pPr>
              <a:r>
                <a:rPr lang="en-US" sz="1399" kern="0" dirty="0">
                  <a:solidFill>
                    <a:srgbClr val="FFFFFF"/>
                  </a:solidFill>
                </a:rPr>
                <a:t>Manager</a:t>
              </a:r>
            </a:p>
          </p:txBody>
        </p:sp>
        <p:sp>
          <p:nvSpPr>
            <p:cNvPr id="159" name="Freeform 5"/>
            <p:cNvSpPr>
              <a:spLocks noEditPoints="1"/>
            </p:cNvSpPr>
            <p:nvPr/>
          </p:nvSpPr>
          <p:spPr bwMode="auto">
            <a:xfrm>
              <a:off x="5826233" y="1653392"/>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2700" cap="flat" cmpd="sng">
              <a:solidFill>
                <a:srgbClr val="FFFFFF"/>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242" name="Group 241"/>
          <p:cNvGrpSpPr/>
          <p:nvPr/>
        </p:nvGrpSpPr>
        <p:grpSpPr>
          <a:xfrm>
            <a:off x="1376117" y="1727790"/>
            <a:ext cx="3701670" cy="1727490"/>
            <a:chOff x="1011294" y="1270550"/>
            <a:chExt cx="2722063" cy="1270328"/>
          </a:xfrm>
        </p:grpSpPr>
        <p:sp>
          <p:nvSpPr>
            <p:cNvPr id="137" name="TextBox 136"/>
            <p:cNvSpPr txBox="1"/>
            <p:nvPr/>
          </p:nvSpPr>
          <p:spPr>
            <a:xfrm>
              <a:off x="2601579" y="1867276"/>
              <a:ext cx="1131778" cy="240847"/>
            </a:xfrm>
            <a:prstGeom prst="rect">
              <a:avLst/>
            </a:prstGeom>
            <a:noFill/>
          </p:spPr>
          <p:txBody>
            <a:bodyPr wrap="square" lIns="110996" tIns="55497" rIns="110996" bIns="55497" rtlCol="0">
              <a:spAutoFit/>
            </a:bodyPr>
            <a:lstStyle/>
            <a:p>
              <a:pPr algn="ctr" defTabSz="932681">
                <a:defRPr/>
              </a:pPr>
              <a:r>
                <a:rPr lang="en-US" sz="1400" kern="0" dirty="0">
                  <a:gradFill>
                    <a:gsLst>
                      <a:gs pos="2655">
                        <a:srgbClr val="FFFFFF"/>
                      </a:gs>
                      <a:gs pos="31000">
                        <a:srgbClr val="FFFFFF"/>
                      </a:gs>
                    </a:gsLst>
                    <a:lin ang="5400000" scaled="0"/>
                  </a:gradFill>
                </a:rPr>
                <a:t>1. Sign up</a:t>
              </a:r>
            </a:p>
          </p:txBody>
        </p:sp>
        <p:grpSp>
          <p:nvGrpSpPr>
            <p:cNvPr id="142" name="Group 141"/>
            <p:cNvGrpSpPr/>
            <p:nvPr/>
          </p:nvGrpSpPr>
          <p:grpSpPr>
            <a:xfrm>
              <a:off x="1482432" y="1270550"/>
              <a:ext cx="848218" cy="771337"/>
              <a:chOff x="1851471" y="3193430"/>
              <a:chExt cx="1487750" cy="1352904"/>
            </a:xfrm>
          </p:grpSpPr>
          <p:sp>
            <p:nvSpPr>
              <p:cNvPr id="143" name="Rectangle 142"/>
              <p:cNvSpPr/>
              <p:nvPr/>
            </p:nvSpPr>
            <p:spPr bwMode="auto">
              <a:xfrm>
                <a:off x="1851471" y="3193430"/>
                <a:ext cx="1487750" cy="1352904"/>
              </a:xfrm>
              <a:prstGeom prst="rect">
                <a:avLst/>
              </a:prstGeom>
              <a:solidFill>
                <a:srgbClr val="0072C6"/>
              </a:solidFill>
              <a:ln w="10795" cap="flat" cmpd="sng" algn="ctr">
                <a:noFill/>
                <a:prstDash val="solid"/>
                <a:headEnd type="none" w="med" len="med"/>
                <a:tailEnd type="none" w="med" len="med"/>
              </a:ln>
              <a:effectLst/>
            </p:spPr>
            <p:txBody>
              <a:bodyPr vert="horz" wrap="square" lIns="0" tIns="46630" rIns="0" bIns="46630" numCol="1" rtlCol="0" anchor="ctr" anchorCtr="1" compatLnSpc="1">
                <a:prstTxWarp prst="textNoShape">
                  <a:avLst/>
                </a:prstTxWarp>
              </a:bodyPr>
              <a:lstStyle/>
              <a:p>
                <a:pPr algn="ctr" defTabSz="932411" fontAlgn="base">
                  <a:spcBef>
                    <a:spcPct val="0"/>
                  </a:spcBef>
                  <a:spcAft>
                    <a:spcPct val="0"/>
                  </a:spcAft>
                  <a:defRPr/>
                </a:pPr>
                <a:endParaRPr lang="en-US" sz="2800" kern="0" dirty="0">
                  <a:gradFill>
                    <a:gsLst>
                      <a:gs pos="0">
                        <a:srgbClr val="FFFFFF"/>
                      </a:gs>
                      <a:gs pos="100000">
                        <a:srgbClr val="FFFFFF"/>
                      </a:gs>
                    </a:gsLst>
                    <a:lin ang="5400000" scaled="0"/>
                  </a:gradFill>
                </a:endParaRPr>
              </a:p>
            </p:txBody>
          </p:sp>
          <p:pic>
            <p:nvPicPr>
              <p:cNvPr id="144"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61530" y="3302135"/>
                <a:ext cx="1267631" cy="1141586"/>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145" name="Straight Connector 144"/>
            <p:cNvCxnSpPr/>
            <p:nvPr/>
          </p:nvCxnSpPr>
          <p:spPr>
            <a:xfrm flipH="1">
              <a:off x="1011294" y="1603274"/>
              <a:ext cx="392708" cy="0"/>
            </a:xfrm>
            <a:prstGeom prst="line">
              <a:avLst/>
            </a:prstGeom>
            <a:noFill/>
            <a:ln w="60325" cap="flat" cmpd="sng" algn="ctr">
              <a:solidFill>
                <a:schemeClr val="tx1"/>
              </a:solidFill>
              <a:prstDash val="sysDash"/>
              <a:headEnd type="triangle"/>
              <a:tailEnd type="none"/>
            </a:ln>
            <a:effectLst/>
          </p:spPr>
        </p:cxnSp>
        <p:cxnSp>
          <p:nvCxnSpPr>
            <p:cNvPr id="183" name="Elbow Connector 182"/>
            <p:cNvCxnSpPr/>
            <p:nvPr/>
          </p:nvCxnSpPr>
          <p:spPr>
            <a:xfrm>
              <a:off x="2277426" y="1657955"/>
              <a:ext cx="462544" cy="882923"/>
            </a:xfrm>
            <a:prstGeom prst="bentConnector3">
              <a:avLst>
                <a:gd name="adj1" fmla="val 98286"/>
              </a:avLst>
            </a:prstGeom>
            <a:noFill/>
            <a:ln w="60325" cap="flat" cmpd="sng" algn="ctr">
              <a:solidFill>
                <a:schemeClr val="tx1"/>
              </a:solidFill>
              <a:prstDash val="sysDash"/>
              <a:headEnd type="none"/>
              <a:tailEnd type="triangle"/>
            </a:ln>
            <a:effectLst/>
          </p:spPr>
        </p:cxnSp>
      </p:grpSp>
      <p:grpSp>
        <p:nvGrpSpPr>
          <p:cNvPr id="250" name="Group 249"/>
          <p:cNvGrpSpPr/>
          <p:nvPr/>
        </p:nvGrpSpPr>
        <p:grpSpPr>
          <a:xfrm>
            <a:off x="7768054" y="4794347"/>
            <a:ext cx="4503525" cy="1776857"/>
            <a:chOff x="5711675" y="3525575"/>
            <a:chExt cx="3311716" cy="1306631"/>
          </a:xfrm>
        </p:grpSpPr>
        <p:sp>
          <p:nvSpPr>
            <p:cNvPr id="184" name="Rectangle 183"/>
            <p:cNvSpPr/>
            <p:nvPr/>
          </p:nvSpPr>
          <p:spPr bwMode="auto">
            <a:xfrm>
              <a:off x="7311506"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85" name="Rectangle 184"/>
            <p:cNvSpPr/>
            <p:nvPr/>
          </p:nvSpPr>
          <p:spPr bwMode="auto">
            <a:xfrm>
              <a:off x="5711675"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207" name="TextBox 206"/>
            <p:cNvSpPr txBox="1"/>
            <p:nvPr/>
          </p:nvSpPr>
          <p:spPr>
            <a:xfrm>
              <a:off x="5722069" y="4523462"/>
              <a:ext cx="3301322"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Secondary Site</a:t>
              </a:r>
            </a:p>
          </p:txBody>
        </p:sp>
      </p:grpSp>
      <p:grpSp>
        <p:nvGrpSpPr>
          <p:cNvPr id="6" name="Group 5"/>
          <p:cNvGrpSpPr/>
          <p:nvPr/>
        </p:nvGrpSpPr>
        <p:grpSpPr>
          <a:xfrm>
            <a:off x="2605579" y="3455281"/>
            <a:ext cx="2431730" cy="1339066"/>
            <a:chOff x="2629767" y="2540878"/>
            <a:chExt cx="1788199" cy="984697"/>
          </a:xfrm>
        </p:grpSpPr>
        <p:sp>
          <p:nvSpPr>
            <p:cNvPr id="15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208" name="Picture 207"/>
            <p:cNvPicPr>
              <a:picLocks noChangeAspect="1"/>
            </p:cNvPicPr>
            <p:nvPr/>
          </p:nvPicPr>
          <p:blipFill>
            <a:blip r:embed="rId4" cstate="screen">
              <a:grayscl/>
              <a:extLst>
                <a:ext uri="{28A0092B-C50C-407E-A947-70E740481C1C}">
                  <a14:useLocalDpi xmlns:a14="http://schemas.microsoft.com/office/drawing/2010/main" val="0"/>
                </a:ext>
              </a:extLst>
            </a:blip>
            <a:stretch>
              <a:fillRect/>
            </a:stretch>
          </p:blipFill>
          <p:spPr>
            <a:xfrm>
              <a:off x="2883209" y="3010625"/>
              <a:ext cx="1342947" cy="311374"/>
            </a:xfrm>
            <a:prstGeom prst="rect">
              <a:avLst/>
            </a:prstGeom>
            <a:noFill/>
            <a:ln>
              <a:noFill/>
            </a:ln>
          </p:spPr>
        </p:pic>
      </p:grpSp>
      <p:sp>
        <p:nvSpPr>
          <p:cNvPr id="235" name="TextBox 234"/>
          <p:cNvSpPr txBox="1"/>
          <p:nvPr/>
        </p:nvSpPr>
        <p:spPr>
          <a:xfrm>
            <a:off x="429899" y="4056110"/>
            <a:ext cx="1539078" cy="1189296"/>
          </a:xfrm>
          <a:prstGeom prst="rect">
            <a:avLst/>
          </a:prstGeom>
          <a:noFill/>
        </p:spPr>
        <p:txBody>
          <a:bodyPr wrap="square" lIns="110996" tIns="55497" rIns="110996" bIns="55497" rtlCol="0">
            <a:spAutoFit/>
          </a:bodyPr>
          <a:lstStyle/>
          <a:p>
            <a:pPr algn="r" defTabSz="932681">
              <a:defRPr/>
            </a:pPr>
            <a:r>
              <a:rPr lang="en-US" sz="1400" kern="0" dirty="0">
                <a:gradFill>
                  <a:gsLst>
                    <a:gs pos="2655">
                      <a:srgbClr val="FFFFFF"/>
                    </a:gs>
                    <a:gs pos="31000">
                      <a:srgbClr val="FFFFFF"/>
                    </a:gs>
                  </a:gsLst>
                  <a:lin ang="5400000" scaled="0"/>
                </a:gradFill>
              </a:rPr>
              <a:t>2. Create Recovery Vault </a:t>
            </a:r>
            <a:r>
              <a:rPr lang="en-US" sz="1400" kern="0" dirty="0" smtClean="0">
                <a:gradFill>
                  <a:gsLst>
                    <a:gs pos="2655">
                      <a:srgbClr val="FFFFFF"/>
                    </a:gs>
                    <a:gs pos="31000">
                      <a:srgbClr val="FFFFFF"/>
                    </a:gs>
                  </a:gsLst>
                  <a:lin ang="5400000" scaled="0"/>
                </a:gradFill>
              </a:rPr>
              <a:t>and Download Provider + Registration file</a:t>
            </a:r>
            <a:endParaRPr lang="en-US" sz="1400" kern="0" dirty="0">
              <a:gradFill>
                <a:gsLst>
                  <a:gs pos="2655">
                    <a:srgbClr val="FFFFFF"/>
                  </a:gs>
                  <a:gs pos="31000">
                    <a:srgbClr val="FFFFFF"/>
                  </a:gs>
                </a:gsLst>
                <a:lin ang="5400000" scaled="0"/>
              </a:gradFill>
            </a:endParaRPr>
          </a:p>
        </p:txBody>
      </p:sp>
      <p:sp>
        <p:nvSpPr>
          <p:cNvPr id="36" name="TextBox 35"/>
          <p:cNvSpPr txBox="1"/>
          <p:nvPr/>
        </p:nvSpPr>
        <p:spPr>
          <a:xfrm>
            <a:off x="6594894" y="3709191"/>
            <a:ext cx="3979814" cy="542965"/>
          </a:xfrm>
          <a:prstGeom prst="rect">
            <a:avLst/>
          </a:prstGeom>
          <a:noFill/>
        </p:spPr>
        <p:txBody>
          <a:bodyPr wrap="square" lIns="110996" tIns="55497" rIns="110996" bIns="55497" rtlCol="0">
            <a:spAutoFit/>
          </a:bodyPr>
          <a:lstStyle/>
          <a:p>
            <a:pPr defTabSz="932681">
              <a:defRPr/>
            </a:pPr>
            <a:r>
              <a:rPr lang="en-US" sz="1400" kern="0" dirty="0" smtClean="0">
                <a:gradFill>
                  <a:gsLst>
                    <a:gs pos="0">
                      <a:srgbClr val="FFFFFF"/>
                    </a:gs>
                    <a:gs pos="100000">
                      <a:srgbClr val="FFFFFF"/>
                    </a:gs>
                  </a:gsLst>
                </a:gradFill>
              </a:rPr>
              <a:t>4. VMM Metadata pushed to Azure Site Recovery</a:t>
            </a:r>
            <a:r>
              <a:rPr lang="en-US" sz="1400" kern="0" dirty="0">
                <a:gradFill>
                  <a:gsLst>
                    <a:gs pos="0">
                      <a:srgbClr val="FFFFFF"/>
                    </a:gs>
                    <a:gs pos="100000">
                      <a:srgbClr val="FFFFFF"/>
                    </a:gs>
                  </a:gsLst>
                </a:gradFill>
              </a:rPr>
              <a:t>, outbound, over HTTPS</a:t>
            </a:r>
          </a:p>
        </p:txBody>
      </p:sp>
      <p:cxnSp>
        <p:nvCxnSpPr>
          <p:cNvPr id="37" name="Straight Arrow Connector 36"/>
          <p:cNvCxnSpPr/>
          <p:nvPr/>
        </p:nvCxnSpPr>
        <p:spPr>
          <a:xfrm flipV="1">
            <a:off x="5360634" y="2972350"/>
            <a:ext cx="2436294" cy="1271270"/>
          </a:xfrm>
          <a:prstGeom prst="straightConnector1">
            <a:avLst/>
          </a:prstGeom>
          <a:ln w="571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953756" y="5172925"/>
            <a:ext cx="1220041" cy="569066"/>
            <a:chOff x="2629767" y="2540878"/>
            <a:chExt cx="1788199" cy="984697"/>
          </a:xfrm>
        </p:grpSpPr>
        <p:sp>
          <p:nvSpPr>
            <p:cNvPr id="42"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43" name="Picture 42"/>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pic>
        <p:nvPicPr>
          <p:cNvPr id="9" name="Picture 8"/>
          <p:cNvPicPr>
            <a:picLocks noChangeAspect="1"/>
          </p:cNvPicPr>
          <p:nvPr/>
        </p:nvPicPr>
        <p:blipFill>
          <a:blip r:embed="rId5"/>
          <a:stretch>
            <a:fillRect/>
          </a:stretch>
        </p:blipFill>
        <p:spPr>
          <a:xfrm>
            <a:off x="5266329" y="1622208"/>
            <a:ext cx="7087030" cy="4667958"/>
          </a:xfrm>
          <a:prstGeom prst="rect">
            <a:avLst/>
          </a:prstGeom>
        </p:spPr>
      </p:pic>
    </p:spTree>
    <p:extLst>
      <p:ext uri="{BB962C8B-B14F-4D97-AF65-F5344CB8AC3E}">
        <p14:creationId xmlns:p14="http://schemas.microsoft.com/office/powerpoint/2010/main" val="4192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wipe(left)">
                                      <p:cBhvr>
                                        <p:cTn id="7" dur="500"/>
                                        <p:tgtEl>
                                          <p:spTgt spid="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wipe(up)">
                                      <p:cBhvr>
                                        <p:cTn id="16" dur="500"/>
                                        <p:tgtEl>
                                          <p:spTgt spid="2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fade">
                                      <p:cBhvr>
                                        <p:cTn id="19" dur="500"/>
                                        <p:tgtEl>
                                          <p:spTgt spid="235"/>
                                        </p:tgtEl>
                                      </p:cBhvr>
                                    </p:animEffec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4"/>
                                        </p:tgtEl>
                                        <p:attrNameLst>
                                          <p:attrName>style.visibility</p:attrName>
                                        </p:attrNameLst>
                                      </p:cBhvr>
                                      <p:to>
                                        <p:strVal val="visible"/>
                                      </p:to>
                                    </p:set>
                                    <p:animEffect transition="in" filter="wipe(left)">
                                      <p:cBhvr>
                                        <p:cTn id="26" dur="500"/>
                                        <p:tgtEl>
                                          <p:spTgt spid="244"/>
                                        </p:tgtEl>
                                      </p:cBhvr>
                                    </p:animEffec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51"/>
                                        </p:tgtEl>
                                        <p:attrNameLst>
                                          <p:attrName>style.visibility</p:attrName>
                                        </p:attrNameLst>
                                      </p:cBhvr>
                                      <p:to>
                                        <p:strVal val="visible"/>
                                      </p:to>
                                    </p:set>
                                    <p:animEffect transition="in" filter="fade">
                                      <p:cBhvr>
                                        <p:cTn id="31" dur="500"/>
                                        <p:tgtEl>
                                          <p:spTgt spid="25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0"/>
                                        </p:tgtEl>
                                        <p:attrNameLst>
                                          <p:attrName>style.visibility</p:attrName>
                                        </p:attrNameLst>
                                      </p:cBhvr>
                                      <p:to>
                                        <p:strVal val="visible"/>
                                      </p:to>
                                    </p:set>
                                    <p:animEffect transition="in" filter="fade">
                                      <p:cBhvr>
                                        <p:cTn id="35" dur="500"/>
                                        <p:tgtEl>
                                          <p:spTgt spid="250"/>
                                        </p:tgtEl>
                                      </p:cBhvr>
                                    </p:animEffect>
                                  </p:childTnLst>
                                </p:cTn>
                              </p:par>
                              <p:par>
                                <p:cTn id="36" presetID="10" presetClass="entr" presetSubtype="0" fill="hold" nodeType="withEffect">
                                  <p:stCondLst>
                                    <p:cond delay="0"/>
                                  </p:stCondLst>
                                  <p:childTnLst>
                                    <p:set>
                                      <p:cBhvr>
                                        <p:cTn id="37" dur="1" fill="hold">
                                          <p:stCondLst>
                                            <p:cond delay="0"/>
                                          </p:stCondLst>
                                        </p:cTn>
                                        <p:tgtEl>
                                          <p:spTgt spid="252"/>
                                        </p:tgtEl>
                                        <p:attrNameLst>
                                          <p:attrName>style.visibility</p:attrName>
                                        </p:attrNameLst>
                                      </p:cBhvr>
                                      <p:to>
                                        <p:strVal val="visible"/>
                                      </p:to>
                                    </p:set>
                                    <p:animEffect transition="in" filter="fade">
                                      <p:cBhvr>
                                        <p:cTn id="38" dur="500"/>
                                        <p:tgtEl>
                                          <p:spTgt spid="252"/>
                                        </p:tgtEl>
                                      </p:cBhvr>
                                    </p:animEffec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1"/>
                                        </p:tgtEl>
                                      </p:cBhvr>
                                    </p:animEffect>
                                    <p:set>
                                      <p:cBhvr>
                                        <p:cTn id="45" dur="1" fill="hold">
                                          <p:stCondLst>
                                            <p:cond delay="499"/>
                                          </p:stCondLst>
                                        </p:cTn>
                                        <p:tgtEl>
                                          <p:spTgt spid="251"/>
                                        </p:tgtEl>
                                        <p:attrNameLst>
                                          <p:attrName>style.visibility</p:attrName>
                                        </p:attrNameLst>
                                      </p:cBhvr>
                                      <p:to>
                                        <p:strVal val="hidden"/>
                                      </p:to>
                                    </p:se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right)">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1" grpId="1"/>
      <p:bldP spid="2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4" name="Straight Arrow Connector 243"/>
          <p:cNvCxnSpPr>
            <a:endCxn id="155" idx="1"/>
          </p:cNvCxnSpPr>
          <p:nvPr/>
        </p:nvCxnSpPr>
        <p:spPr>
          <a:xfrm flipV="1">
            <a:off x="4872240" y="2735206"/>
            <a:ext cx="2910251" cy="1509134"/>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endCxn id="185" idx="1"/>
          </p:cNvCxnSpPr>
          <p:nvPr/>
        </p:nvCxnSpPr>
        <p:spPr>
          <a:xfrm>
            <a:off x="4872240" y="4324588"/>
            <a:ext cx="2895815" cy="1153662"/>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Microsoft Azure Site Recovery</a:t>
            </a:r>
            <a:br>
              <a:rPr lang="en-US" dirty="0" smtClean="0"/>
            </a:br>
            <a:r>
              <a:rPr lang="en-US" sz="3400" dirty="0">
                <a:gradFill>
                  <a:gsLst>
                    <a:gs pos="2655">
                      <a:schemeClr val="accent1"/>
                    </a:gs>
                    <a:gs pos="31000">
                      <a:schemeClr val="accent1"/>
                    </a:gs>
                  </a:gsLst>
                  <a:lin ang="0" scaled="0"/>
                </a:gradFill>
              </a:rPr>
              <a:t>How it works: </a:t>
            </a:r>
            <a:r>
              <a:rPr lang="en-US" sz="3400" dirty="0" smtClean="0">
                <a:gradFill>
                  <a:gsLst>
                    <a:gs pos="2655">
                      <a:schemeClr val="accent1"/>
                    </a:gs>
                    <a:gs pos="31000">
                      <a:schemeClr val="accent1"/>
                    </a:gs>
                  </a:gsLst>
                  <a:lin ang="0" scaled="0"/>
                </a:gradFill>
              </a:rPr>
              <a:t>configuring </a:t>
            </a:r>
            <a:r>
              <a:rPr lang="en-US" sz="3400" dirty="0">
                <a:gradFill>
                  <a:gsLst>
                    <a:gs pos="2655">
                      <a:schemeClr val="accent1"/>
                    </a:gs>
                    <a:gs pos="31000">
                      <a:schemeClr val="accent1"/>
                    </a:gs>
                  </a:gsLst>
                  <a:lin ang="0" scaled="0"/>
                </a:gradFill>
              </a:rPr>
              <a:t>p</a:t>
            </a:r>
            <a:r>
              <a:rPr lang="en-US" sz="3400" dirty="0" smtClean="0">
                <a:gradFill>
                  <a:gsLst>
                    <a:gs pos="2655">
                      <a:schemeClr val="accent1"/>
                    </a:gs>
                    <a:gs pos="31000">
                      <a:schemeClr val="accent1"/>
                    </a:gs>
                  </a:gsLst>
                  <a:lin ang="0" scaled="0"/>
                </a:gradFill>
              </a:rPr>
              <a:t>rotection and </a:t>
            </a:r>
            <a:r>
              <a:rPr lang="en-US" sz="3400" dirty="0">
                <a:gradFill>
                  <a:gsLst>
                    <a:gs pos="2655">
                      <a:schemeClr val="accent1"/>
                    </a:gs>
                    <a:gs pos="31000">
                      <a:schemeClr val="accent1"/>
                    </a:gs>
                  </a:gsLst>
                  <a:lin ang="0" scaled="0"/>
                </a:gradFill>
              </a:rPr>
              <a:t>m</a:t>
            </a:r>
            <a:r>
              <a:rPr lang="en-US" sz="3400" dirty="0" smtClean="0">
                <a:gradFill>
                  <a:gsLst>
                    <a:gs pos="2655">
                      <a:schemeClr val="accent1"/>
                    </a:gs>
                    <a:gs pos="31000">
                      <a:schemeClr val="accent1"/>
                    </a:gs>
                  </a:gsLst>
                  <a:lin ang="0" scaled="0"/>
                </a:gradFill>
              </a:rPr>
              <a:t>ap networks</a:t>
            </a:r>
            <a:endParaRPr lang="en-US" sz="3400" dirty="0">
              <a:gradFill>
                <a:gsLst>
                  <a:gs pos="2655">
                    <a:schemeClr val="accent1"/>
                  </a:gs>
                  <a:gs pos="31000">
                    <a:schemeClr val="accent1"/>
                  </a:gs>
                </a:gsLst>
                <a:lin ang="0" scaled="0"/>
              </a:gradFill>
            </a:endParaRPr>
          </a:p>
        </p:txBody>
      </p:sp>
      <p:grpSp>
        <p:nvGrpSpPr>
          <p:cNvPr id="138" name="Group 137"/>
          <p:cNvGrpSpPr/>
          <p:nvPr/>
        </p:nvGrpSpPr>
        <p:grpSpPr>
          <a:xfrm>
            <a:off x="530294" y="1791373"/>
            <a:ext cx="736497" cy="777765"/>
            <a:chOff x="252413" y="1214438"/>
            <a:chExt cx="736601" cy="777875"/>
          </a:xfrm>
        </p:grpSpPr>
        <p:sp>
          <p:nvSpPr>
            <p:cNvPr id="13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1"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54" name="Rectangle 153"/>
          <p:cNvSpPr/>
          <p:nvPr/>
        </p:nvSpPr>
        <p:spPr bwMode="auto">
          <a:xfrm>
            <a:off x="9953882"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5" name="Rectangle 154"/>
          <p:cNvSpPr/>
          <p:nvPr/>
        </p:nvSpPr>
        <p:spPr bwMode="auto">
          <a:xfrm>
            <a:off x="7782491"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6" name="TextBox 155"/>
          <p:cNvSpPr txBox="1"/>
          <p:nvPr/>
        </p:nvSpPr>
        <p:spPr>
          <a:xfrm>
            <a:off x="7768055" y="1684526"/>
            <a:ext cx="4352298" cy="41985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Primary Site</a:t>
            </a:r>
          </a:p>
        </p:txBody>
      </p:sp>
      <p:sp>
        <p:nvSpPr>
          <p:cNvPr id="163" name="Freeform 19"/>
          <p:cNvSpPr>
            <a:spLocks/>
          </p:cNvSpPr>
          <p:nvPr/>
        </p:nvSpPr>
        <p:spPr bwMode="auto">
          <a:xfrm>
            <a:off x="10095232" y="2168191"/>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grpSp>
        <p:nvGrpSpPr>
          <p:cNvPr id="164" name="Group 163"/>
          <p:cNvGrpSpPr/>
          <p:nvPr/>
        </p:nvGrpSpPr>
        <p:grpSpPr>
          <a:xfrm>
            <a:off x="10499782" y="2303497"/>
            <a:ext cx="1030421" cy="864346"/>
            <a:chOff x="1413912" y="3757526"/>
            <a:chExt cx="1030567" cy="864469"/>
          </a:xfrm>
        </p:grpSpPr>
        <p:sp>
          <p:nvSpPr>
            <p:cNvPr id="165"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6"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67" name="Group 166"/>
            <p:cNvGrpSpPr/>
            <p:nvPr/>
          </p:nvGrpSpPr>
          <p:grpSpPr>
            <a:xfrm>
              <a:off x="1484014" y="3794829"/>
              <a:ext cx="918101" cy="202105"/>
              <a:chOff x="685800" y="4027488"/>
              <a:chExt cx="2617788" cy="576263"/>
            </a:xfrm>
          </p:grpSpPr>
          <p:sp>
            <p:nvSpPr>
              <p:cNvPr id="179"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0"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1"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2"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68" name="Group 167"/>
            <p:cNvGrpSpPr/>
            <p:nvPr/>
          </p:nvGrpSpPr>
          <p:grpSpPr>
            <a:xfrm>
              <a:off x="1484014" y="4093810"/>
              <a:ext cx="918101" cy="202105"/>
              <a:chOff x="685800" y="4879976"/>
              <a:chExt cx="2617788" cy="576263"/>
            </a:xfrm>
          </p:grpSpPr>
          <p:sp>
            <p:nvSpPr>
              <p:cNvPr id="175"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6"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7"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8"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69"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70" name="Group 169"/>
            <p:cNvGrpSpPr/>
            <p:nvPr/>
          </p:nvGrpSpPr>
          <p:grpSpPr>
            <a:xfrm>
              <a:off x="1485326" y="4391345"/>
              <a:ext cx="912125" cy="196129"/>
              <a:chOff x="685800" y="4897015"/>
              <a:chExt cx="2600749" cy="559224"/>
            </a:xfrm>
          </p:grpSpPr>
          <p:sp>
            <p:nvSpPr>
              <p:cNvPr id="171"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2"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3"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4"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58" name="TextBox 157"/>
          <p:cNvSpPr txBox="1"/>
          <p:nvPr/>
        </p:nvSpPr>
        <p:spPr>
          <a:xfrm>
            <a:off x="8409043" y="2370229"/>
            <a:ext cx="1577068" cy="758024"/>
          </a:xfrm>
          <a:prstGeom prst="rect">
            <a:avLst/>
          </a:prstGeom>
          <a:noFill/>
        </p:spPr>
        <p:txBody>
          <a:bodyPr wrap="square" lIns="110996" tIns="55497" rIns="110996" bIns="55497" rtlCol="0">
            <a:spAutoFit/>
          </a:bodyPr>
          <a:lstStyle/>
          <a:p>
            <a:pPr defTabSz="932681">
              <a:defRPr/>
            </a:pPr>
            <a:r>
              <a:rPr lang="en-US" sz="1399" kern="0" dirty="0">
                <a:solidFill>
                  <a:srgbClr val="FFFFFF"/>
                </a:solidFill>
              </a:rPr>
              <a:t>System Center </a:t>
            </a:r>
          </a:p>
          <a:p>
            <a:pPr defTabSz="932681">
              <a:defRPr/>
            </a:pPr>
            <a:r>
              <a:rPr lang="en-US" sz="1399" kern="0" dirty="0">
                <a:solidFill>
                  <a:srgbClr val="FFFFFF"/>
                </a:solidFill>
              </a:rPr>
              <a:t>Virtual Machine</a:t>
            </a:r>
          </a:p>
          <a:p>
            <a:pPr defTabSz="932681">
              <a:defRPr/>
            </a:pPr>
            <a:r>
              <a:rPr lang="en-US" sz="1399" kern="0" dirty="0">
                <a:solidFill>
                  <a:srgbClr val="FFFFFF"/>
                </a:solidFill>
              </a:rPr>
              <a:t>Manager</a:t>
            </a:r>
          </a:p>
        </p:txBody>
      </p:sp>
      <p:sp>
        <p:nvSpPr>
          <p:cNvPr id="159" name="Freeform 5"/>
          <p:cNvSpPr>
            <a:spLocks noEditPoints="1"/>
          </p:cNvSpPr>
          <p:nvPr/>
        </p:nvSpPr>
        <p:spPr bwMode="auto">
          <a:xfrm>
            <a:off x="7923839" y="2248409"/>
            <a:ext cx="513275" cy="982996"/>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2700" cap="flat" cmpd="sng">
            <a:solidFill>
              <a:srgbClr val="FFFFFF"/>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0" name="TextBox 159"/>
          <p:cNvSpPr txBox="1"/>
          <p:nvPr/>
        </p:nvSpPr>
        <p:spPr>
          <a:xfrm>
            <a:off x="10617493" y="2284449"/>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61" name="TextBox 160"/>
          <p:cNvSpPr txBox="1"/>
          <p:nvPr/>
        </p:nvSpPr>
        <p:spPr>
          <a:xfrm>
            <a:off x="10617493" y="2579681"/>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62" name="TextBox 161"/>
          <p:cNvSpPr txBox="1"/>
          <p:nvPr/>
        </p:nvSpPr>
        <p:spPr>
          <a:xfrm>
            <a:off x="10617494" y="2874914"/>
            <a:ext cx="617059"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sp>
        <p:nvSpPr>
          <p:cNvPr id="143" name="Rectangle 142"/>
          <p:cNvSpPr/>
          <p:nvPr/>
        </p:nvSpPr>
        <p:spPr bwMode="auto">
          <a:xfrm>
            <a:off x="2016806" y="1727791"/>
            <a:ext cx="1153472" cy="1048923"/>
          </a:xfrm>
          <a:prstGeom prst="rect">
            <a:avLst/>
          </a:prstGeom>
          <a:solidFill>
            <a:srgbClr val="0072C6"/>
          </a:solidFill>
          <a:ln w="10795" cap="flat" cmpd="sng" algn="ctr">
            <a:noFill/>
            <a:prstDash val="solid"/>
            <a:headEnd type="none" w="med" len="med"/>
            <a:tailEnd type="none" w="med" len="med"/>
          </a:ln>
          <a:effectLst/>
        </p:spPr>
        <p:txBody>
          <a:bodyPr vert="horz" wrap="square" lIns="0" tIns="46630" rIns="0" bIns="46630" numCol="1" rtlCol="0" anchor="ctr" anchorCtr="1" compatLnSpc="1">
            <a:prstTxWarp prst="textNoShape">
              <a:avLst/>
            </a:prstTxWarp>
          </a:bodyPr>
          <a:lstStyle/>
          <a:p>
            <a:pPr algn="ctr" defTabSz="932411" fontAlgn="base">
              <a:spcBef>
                <a:spcPct val="0"/>
              </a:spcBef>
              <a:spcAft>
                <a:spcPct val="0"/>
              </a:spcAft>
              <a:defRPr/>
            </a:pPr>
            <a:endParaRPr lang="en-US" sz="2800" kern="0" dirty="0">
              <a:gradFill>
                <a:gsLst>
                  <a:gs pos="0">
                    <a:srgbClr val="FFFFFF"/>
                  </a:gs>
                  <a:gs pos="100000">
                    <a:srgbClr val="FFFFFF"/>
                  </a:gs>
                </a:gsLst>
                <a:lin ang="5400000" scaled="0"/>
              </a:gradFill>
            </a:endParaRPr>
          </a:p>
        </p:txBody>
      </p:sp>
      <p:pic>
        <p:nvPicPr>
          <p:cNvPr id="14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2136" y="1812071"/>
            <a:ext cx="982811" cy="885085"/>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cxnSp>
        <p:nvCxnSpPr>
          <p:cNvPr id="145" name="Straight Connector 144"/>
          <p:cNvCxnSpPr/>
          <p:nvPr/>
        </p:nvCxnSpPr>
        <p:spPr>
          <a:xfrm flipH="1">
            <a:off x="1376117" y="2180254"/>
            <a:ext cx="534034" cy="0"/>
          </a:xfrm>
          <a:prstGeom prst="line">
            <a:avLst/>
          </a:prstGeom>
          <a:noFill/>
          <a:ln w="60325" cap="flat" cmpd="sng" algn="ctr">
            <a:solidFill>
              <a:schemeClr val="tx1"/>
            </a:solidFill>
            <a:prstDash val="sysDash"/>
            <a:headEnd type="triangle"/>
            <a:tailEnd type="none"/>
          </a:ln>
          <a:effectLst/>
        </p:spPr>
      </p:cxnSp>
      <p:cxnSp>
        <p:nvCxnSpPr>
          <p:cNvPr id="183" name="Elbow Connector 182"/>
          <p:cNvCxnSpPr/>
          <p:nvPr/>
        </p:nvCxnSpPr>
        <p:spPr>
          <a:xfrm>
            <a:off x="3097900" y="2254614"/>
            <a:ext cx="629003" cy="1200666"/>
          </a:xfrm>
          <a:prstGeom prst="bentConnector3">
            <a:avLst>
              <a:gd name="adj1" fmla="val 98286"/>
            </a:avLst>
          </a:prstGeom>
          <a:noFill/>
          <a:ln w="60325" cap="flat" cmpd="sng" algn="ctr">
            <a:solidFill>
              <a:schemeClr val="tx1"/>
            </a:solidFill>
            <a:prstDash val="sysDash"/>
            <a:headEnd type="none"/>
            <a:tailEnd type="triangle"/>
          </a:ln>
          <a:effectLst/>
        </p:spPr>
      </p:cxnSp>
      <p:grpSp>
        <p:nvGrpSpPr>
          <p:cNvPr id="250" name="Group 249"/>
          <p:cNvGrpSpPr/>
          <p:nvPr/>
        </p:nvGrpSpPr>
        <p:grpSpPr>
          <a:xfrm>
            <a:off x="7768054" y="4794347"/>
            <a:ext cx="4503525" cy="1776857"/>
            <a:chOff x="5711675" y="3525575"/>
            <a:chExt cx="3311716" cy="1306631"/>
          </a:xfrm>
        </p:grpSpPr>
        <p:sp>
          <p:nvSpPr>
            <p:cNvPr id="184" name="Rectangle 183"/>
            <p:cNvSpPr/>
            <p:nvPr/>
          </p:nvSpPr>
          <p:spPr bwMode="auto">
            <a:xfrm>
              <a:off x="7311506"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85" name="Rectangle 184"/>
            <p:cNvSpPr/>
            <p:nvPr/>
          </p:nvSpPr>
          <p:spPr bwMode="auto">
            <a:xfrm>
              <a:off x="5711675"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207" name="TextBox 206"/>
            <p:cNvSpPr txBox="1"/>
            <p:nvPr/>
          </p:nvSpPr>
          <p:spPr>
            <a:xfrm>
              <a:off x="5722069" y="4523462"/>
              <a:ext cx="3301322"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Secondary Site</a:t>
              </a:r>
            </a:p>
          </p:txBody>
        </p:sp>
      </p:grpSp>
      <p:grpSp>
        <p:nvGrpSpPr>
          <p:cNvPr id="6" name="Group 5"/>
          <p:cNvGrpSpPr/>
          <p:nvPr/>
        </p:nvGrpSpPr>
        <p:grpSpPr>
          <a:xfrm>
            <a:off x="2605579" y="3455281"/>
            <a:ext cx="2431730" cy="1339066"/>
            <a:chOff x="2629767" y="2540878"/>
            <a:chExt cx="1788199" cy="984697"/>
          </a:xfrm>
        </p:grpSpPr>
        <p:sp>
          <p:nvSpPr>
            <p:cNvPr id="15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208" name="Picture 20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
        <p:nvSpPr>
          <p:cNvPr id="60" name="TextBox 59"/>
          <p:cNvSpPr txBox="1"/>
          <p:nvPr/>
        </p:nvSpPr>
        <p:spPr>
          <a:xfrm>
            <a:off x="9128734" y="3438902"/>
            <a:ext cx="3004572"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5. On Primary Site, create VMM Clouds &amp; add VMs</a:t>
            </a:r>
          </a:p>
        </p:txBody>
      </p:sp>
      <p:sp>
        <p:nvSpPr>
          <p:cNvPr id="61" name="TextBox 60"/>
          <p:cNvSpPr txBox="1"/>
          <p:nvPr/>
        </p:nvSpPr>
        <p:spPr>
          <a:xfrm>
            <a:off x="338583" y="2941791"/>
            <a:ext cx="2887588" cy="758409"/>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7. Configure </a:t>
            </a:r>
            <a:r>
              <a:rPr lang="en-US" sz="1400" kern="0" dirty="0" smtClean="0">
                <a:gradFill>
                  <a:gsLst>
                    <a:gs pos="0">
                      <a:srgbClr val="FFFFFF"/>
                    </a:gs>
                    <a:gs pos="100000">
                      <a:srgbClr val="FFFFFF"/>
                    </a:gs>
                  </a:gsLst>
                  <a:lin ang="5400000" scaled="0"/>
                </a:gradFill>
              </a:rPr>
              <a:t/>
            </a:r>
            <a:br>
              <a:rPr lang="en-US" sz="1400" kern="0" dirty="0" smtClean="0">
                <a:gradFill>
                  <a:gsLst>
                    <a:gs pos="0">
                      <a:srgbClr val="FFFFFF"/>
                    </a:gs>
                    <a:gs pos="100000">
                      <a:srgbClr val="FFFFFF"/>
                    </a:gs>
                  </a:gsLst>
                  <a:lin ang="5400000" scaled="0"/>
                </a:gradFill>
              </a:rPr>
            </a:br>
            <a:r>
              <a:rPr lang="en-US" sz="1400" kern="0" dirty="0" smtClean="0">
                <a:gradFill>
                  <a:gsLst>
                    <a:gs pos="0">
                      <a:srgbClr val="FFFFFF"/>
                    </a:gs>
                    <a:gs pos="100000">
                      <a:srgbClr val="FFFFFF"/>
                    </a:gs>
                  </a:gsLst>
                  <a:lin ang="5400000" scaled="0"/>
                </a:gradFill>
              </a:rPr>
              <a:t>Protection</a:t>
            </a:r>
            <a:r>
              <a:rPr lang="en-US" sz="1400" kern="0" dirty="0">
                <a:gradFill>
                  <a:gsLst>
                    <a:gs pos="0">
                      <a:srgbClr val="FFFFFF"/>
                    </a:gs>
                    <a:gs pos="100000">
                      <a:srgbClr val="FFFFFF"/>
                    </a:gs>
                  </a:gsLst>
                  <a:lin ang="5400000" scaled="0"/>
                </a:gradFill>
              </a:rPr>
              <a:t/>
            </a:r>
            <a:br>
              <a:rPr lang="en-US" sz="1400" kern="0" dirty="0">
                <a:gradFill>
                  <a:gsLst>
                    <a:gs pos="0">
                      <a:srgbClr val="FFFFFF"/>
                    </a:gs>
                    <a:gs pos="100000">
                      <a:srgbClr val="FFFFFF"/>
                    </a:gs>
                  </a:gsLst>
                  <a:lin ang="5400000" scaled="0"/>
                </a:gradFill>
              </a:rPr>
            </a:br>
            <a:r>
              <a:rPr lang="en-US" sz="1400" kern="0" dirty="0">
                <a:gradFill>
                  <a:gsLst>
                    <a:gs pos="0">
                      <a:srgbClr val="FFFFFF"/>
                    </a:gs>
                    <a:gs pos="100000">
                      <a:srgbClr val="FFFFFF"/>
                    </a:gs>
                  </a:gsLst>
                  <a:lin ang="5400000" scaled="0"/>
                </a:gradFill>
              </a:rPr>
              <a:t>of Clouds</a:t>
            </a:r>
          </a:p>
        </p:txBody>
      </p:sp>
      <p:sp>
        <p:nvSpPr>
          <p:cNvPr id="62" name="Freeform 19"/>
          <p:cNvSpPr>
            <a:spLocks/>
          </p:cNvSpPr>
          <p:nvPr/>
        </p:nvSpPr>
        <p:spPr bwMode="auto">
          <a:xfrm>
            <a:off x="10079087" y="4915967"/>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sp>
        <p:nvSpPr>
          <p:cNvPr id="63" name="TextBox 62"/>
          <p:cNvSpPr txBox="1"/>
          <p:nvPr/>
        </p:nvSpPr>
        <p:spPr>
          <a:xfrm>
            <a:off x="9417221" y="4061532"/>
            <a:ext cx="2733270" cy="758409"/>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6. On Secondary Site, create corresponding </a:t>
            </a:r>
            <a:r>
              <a:rPr lang="en-US" sz="1400" kern="0" dirty="0" smtClean="0">
                <a:gradFill>
                  <a:gsLst>
                    <a:gs pos="0">
                      <a:srgbClr val="FFFFFF"/>
                    </a:gs>
                    <a:gs pos="100000">
                      <a:srgbClr val="FFFFFF"/>
                    </a:gs>
                  </a:gsLst>
                  <a:lin ang="5400000" scaled="0"/>
                </a:gradFill>
              </a:rPr>
              <a:t>Storage Accounts</a:t>
            </a:r>
            <a:endParaRPr lang="en-US" sz="1400" kern="0" dirty="0">
              <a:gradFill>
                <a:gsLst>
                  <a:gs pos="0">
                    <a:srgbClr val="FFFFFF"/>
                  </a:gs>
                  <a:gs pos="100000">
                    <a:srgbClr val="FFFFFF"/>
                  </a:gs>
                </a:gsLst>
                <a:lin ang="5400000" scaled="0"/>
              </a:gradFill>
            </a:endParaRPr>
          </a:p>
        </p:txBody>
      </p:sp>
      <p:sp>
        <p:nvSpPr>
          <p:cNvPr id="65" name="TextBox 64"/>
          <p:cNvSpPr txBox="1"/>
          <p:nvPr/>
        </p:nvSpPr>
        <p:spPr>
          <a:xfrm>
            <a:off x="4345664" y="3930733"/>
            <a:ext cx="2887588"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8. Continuous</a:t>
            </a:r>
            <a:br>
              <a:rPr lang="en-US" sz="1400" kern="0" dirty="0">
                <a:gradFill>
                  <a:gsLst>
                    <a:gs pos="0">
                      <a:srgbClr val="FFFFFF"/>
                    </a:gs>
                    <a:gs pos="100000">
                      <a:srgbClr val="FFFFFF"/>
                    </a:gs>
                  </a:gsLst>
                  <a:lin ang="5400000" scaled="0"/>
                </a:gradFill>
              </a:rPr>
            </a:br>
            <a:r>
              <a:rPr lang="en-US" sz="1400" kern="0" dirty="0">
                <a:gradFill>
                  <a:gsLst>
                    <a:gs pos="0">
                      <a:srgbClr val="FFFFFF"/>
                    </a:gs>
                    <a:gs pos="100000">
                      <a:srgbClr val="FFFFFF"/>
                    </a:gs>
                  </a:gsLst>
                  <a:lin ang="5400000" scaled="0"/>
                </a:gradFill>
              </a:rPr>
              <a:t>Health Monitoring</a:t>
            </a:r>
          </a:p>
        </p:txBody>
      </p:sp>
      <p:grpSp>
        <p:nvGrpSpPr>
          <p:cNvPr id="66" name="Group 65"/>
          <p:cNvGrpSpPr/>
          <p:nvPr/>
        </p:nvGrpSpPr>
        <p:grpSpPr>
          <a:xfrm rot="19915922">
            <a:off x="6254991" y="3306059"/>
            <a:ext cx="379854" cy="250126"/>
            <a:chOff x="5416944" y="3344862"/>
            <a:chExt cx="1028279" cy="677101"/>
          </a:xfrm>
        </p:grpSpPr>
        <p:sp>
          <p:nvSpPr>
            <p:cNvPr id="67" name="Rectangle 66"/>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68" name="Group 67"/>
            <p:cNvGrpSpPr/>
            <p:nvPr/>
          </p:nvGrpSpPr>
          <p:grpSpPr>
            <a:xfrm>
              <a:off x="5451552" y="3480839"/>
              <a:ext cx="959063" cy="402846"/>
              <a:chOff x="5451552" y="3480839"/>
              <a:chExt cx="959063" cy="402846"/>
            </a:xfrm>
          </p:grpSpPr>
          <p:cxnSp>
            <p:nvCxnSpPr>
              <p:cNvPr id="69" name="Straight Connector 68"/>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rot="1285364">
            <a:off x="6254991" y="4829496"/>
            <a:ext cx="379854" cy="250126"/>
            <a:chOff x="5416944" y="3344862"/>
            <a:chExt cx="1028279" cy="677101"/>
          </a:xfrm>
        </p:grpSpPr>
        <p:sp>
          <p:nvSpPr>
            <p:cNvPr id="75" name="Rectangle 74"/>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76" name="Group 75"/>
            <p:cNvGrpSpPr/>
            <p:nvPr/>
          </p:nvGrpSpPr>
          <p:grpSpPr>
            <a:xfrm>
              <a:off x="5451552" y="3480839"/>
              <a:ext cx="959063" cy="402846"/>
              <a:chOff x="5451552" y="3480839"/>
              <a:chExt cx="959063" cy="402846"/>
            </a:xfrm>
          </p:grpSpPr>
          <p:cxnSp>
            <p:nvCxnSpPr>
              <p:cNvPr id="77" name="Straight Connector 76"/>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82" name="TextBox 81"/>
          <p:cNvSpPr txBox="1"/>
          <p:nvPr/>
        </p:nvSpPr>
        <p:spPr>
          <a:xfrm>
            <a:off x="9318886" y="3774820"/>
            <a:ext cx="2849678"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9. Map VM Networks from Primary to Secondary</a:t>
            </a:r>
          </a:p>
        </p:txBody>
      </p:sp>
      <p:cxnSp>
        <p:nvCxnSpPr>
          <p:cNvPr id="83" name="Straight Arrow Connector 82"/>
          <p:cNvCxnSpPr/>
          <p:nvPr/>
        </p:nvCxnSpPr>
        <p:spPr>
          <a:xfrm flipH="1">
            <a:off x="8166042" y="3406457"/>
            <a:ext cx="10255" cy="1375238"/>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Freeform 73"/>
          <p:cNvSpPr>
            <a:spLocks noEditPoints="1"/>
          </p:cNvSpPr>
          <p:nvPr/>
        </p:nvSpPr>
        <p:spPr bwMode="black">
          <a:xfrm>
            <a:off x="8514248" y="3733663"/>
            <a:ext cx="902973" cy="720826"/>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accent1"/>
          </a:solidFill>
          <a:ln>
            <a:noFill/>
          </a:ln>
        </p:spPr>
        <p:txBody>
          <a:bodyPr vert="horz" wrap="square" lIns="114152" tIns="57077" rIns="114152" bIns="57077" numCol="1" anchor="t" anchorCtr="0" compatLnSpc="1">
            <a:prstTxWarp prst="textNoShape">
              <a:avLst/>
            </a:prstTxWarp>
          </a:bodyPr>
          <a:lstStyle/>
          <a:p>
            <a:pPr defTabSz="932562"/>
            <a:endParaRPr lang="en-US" sz="2219" dirty="0">
              <a:solidFill>
                <a:srgbClr val="000000"/>
              </a:solidFill>
            </a:endParaRPr>
          </a:p>
        </p:txBody>
      </p:sp>
      <p:grpSp>
        <p:nvGrpSpPr>
          <p:cNvPr id="85" name="Group 84"/>
          <p:cNvGrpSpPr/>
          <p:nvPr/>
        </p:nvGrpSpPr>
        <p:grpSpPr>
          <a:xfrm>
            <a:off x="7953756" y="5172925"/>
            <a:ext cx="1220041" cy="569066"/>
            <a:chOff x="2629767" y="2540878"/>
            <a:chExt cx="1788199" cy="984697"/>
          </a:xfrm>
        </p:grpSpPr>
        <p:sp>
          <p:nvSpPr>
            <p:cNvPr id="86"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87" name="Picture 86"/>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Tree>
    <p:extLst>
      <p:ext uri="{BB962C8B-B14F-4D97-AF65-F5344CB8AC3E}">
        <p14:creationId xmlns:p14="http://schemas.microsoft.com/office/powerpoint/2010/main" val="237900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wipe(down)">
                                      <p:cBhvr>
                                        <p:cTn id="10" dur="500"/>
                                        <p:tgtEl>
                                          <p:spTgt spid="16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500"/>
                                        <p:tgtEl>
                                          <p:spTgt spid="16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par>
                                <p:cTn id="36" presetID="10" presetClass="entr" presetSubtype="0"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60"/>
                                        </p:tgtEl>
                                      </p:cBhvr>
                                    </p:animEffect>
                                    <p:set>
                                      <p:cBhvr>
                                        <p:cTn id="43" dur="1" fill="hold">
                                          <p:stCondLst>
                                            <p:cond delay="499"/>
                                          </p:stCondLst>
                                        </p:cTn>
                                        <p:tgtEl>
                                          <p:spTgt spid="6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3"/>
                                        </p:tgtEl>
                                      </p:cBhvr>
                                    </p:animEffect>
                                    <p:set>
                                      <p:cBhvr>
                                        <p:cTn id="46" dur="1" fill="hold">
                                          <p:stCondLst>
                                            <p:cond delay="499"/>
                                          </p:stCondLst>
                                        </p:cTn>
                                        <p:tgtEl>
                                          <p:spTgt spid="63"/>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par>
                                <p:cTn id="51" presetID="22" presetClass="entr" presetSubtype="1"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up)">
                                      <p:cBhvr>
                                        <p:cTn id="53" dur="500"/>
                                        <p:tgtEl>
                                          <p:spTgt spid="8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60" grpId="0"/>
      <p:bldP spid="60" grpId="1"/>
      <p:bldP spid="61" grpId="0"/>
      <p:bldP spid="62" grpId="0" animBg="1"/>
      <p:bldP spid="63" grpId="0"/>
      <p:bldP spid="63" grpId="1"/>
      <p:bldP spid="65" grpId="0"/>
      <p:bldP spid="82" grpId="0"/>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urved Connector 68"/>
          <p:cNvCxnSpPr/>
          <p:nvPr/>
        </p:nvCxnSpPr>
        <p:spPr>
          <a:xfrm flipV="1">
            <a:off x="2062109" y="2484462"/>
            <a:ext cx="7783435" cy="10195"/>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cxnSp>
        <p:nvCxnSpPr>
          <p:cNvPr id="73" name="Curved Connector 72"/>
          <p:cNvCxnSpPr/>
          <p:nvPr/>
        </p:nvCxnSpPr>
        <p:spPr>
          <a:xfrm>
            <a:off x="2050866" y="6237550"/>
            <a:ext cx="7912860" cy="10976"/>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5145356" y="6248526"/>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grpSp>
        <p:nvGrpSpPr>
          <p:cNvPr id="38" name="Group 37"/>
          <p:cNvGrpSpPr/>
          <p:nvPr/>
        </p:nvGrpSpPr>
        <p:grpSpPr>
          <a:xfrm>
            <a:off x="1005272" y="3182096"/>
            <a:ext cx="2857368" cy="2065200"/>
            <a:chOff x="2024417" y="1706151"/>
            <a:chExt cx="2857368" cy="2065200"/>
          </a:xfrm>
        </p:grpSpPr>
        <p:pic>
          <p:nvPicPr>
            <p:cNvPr id="2" name="Picture 1"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024417" y="1706151"/>
              <a:ext cx="2857368" cy="197020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569388" y="3586685"/>
              <a:ext cx="1180972" cy="184666"/>
            </a:xfrm>
            <a:prstGeom prst="rect">
              <a:avLst/>
            </a:prstGeom>
            <a:noFill/>
          </p:spPr>
          <p:txBody>
            <a:bodyPr wrap="square" lIns="0" tIns="0" rIns="0" bIns="0" rtlCol="0">
              <a:spAutoFit/>
            </a:bodyPr>
            <a:lstStyle/>
            <a:p>
              <a:pPr algn="ctr" defTabSz="932345"/>
              <a:r>
                <a:rPr lang="en-US" sz="1200" b="1" dirty="0" smtClean="0">
                  <a:gradFill>
                    <a:gsLst>
                      <a:gs pos="0">
                        <a:srgbClr val="FFFFFF"/>
                      </a:gs>
                      <a:gs pos="86000">
                        <a:srgbClr val="FFFFFF"/>
                      </a:gs>
                    </a:gsLst>
                    <a:lin ang="5400000" scaled="0"/>
                  </a:gradFill>
                  <a:cs typeface="Segoe UI" panose="020B0502040204020203" pitchFamily="34" charset="0"/>
                </a:rPr>
                <a:t>Windows Gold</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9" name="Group 38"/>
          <p:cNvGrpSpPr/>
          <p:nvPr/>
        </p:nvGrpSpPr>
        <p:grpSpPr>
          <a:xfrm>
            <a:off x="7719063" y="3466925"/>
            <a:ext cx="2797083" cy="1662802"/>
            <a:chOff x="2801751" y="2092217"/>
            <a:chExt cx="2797086" cy="1662802"/>
          </a:xfrm>
        </p:grpSpPr>
        <p:pic>
          <p:nvPicPr>
            <p:cNvPr id="40" name="Picture 39"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801751" y="2092217"/>
              <a:ext cx="2142769" cy="14774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50698" y="3570353"/>
              <a:ext cx="1648139" cy="184666"/>
            </a:xfrm>
            <a:prstGeom prst="rect">
              <a:avLst/>
            </a:prstGeom>
            <a:noFill/>
          </p:spPr>
          <p:txBody>
            <a:bodyPr wrap="square" lIns="0" tIns="0" rIns="0" bIns="0" rtlCol="0">
              <a:spAutoFit/>
            </a:bodyPr>
            <a:lstStyle/>
            <a:p>
              <a:pPr algn="ctr" defTabSz="932345"/>
              <a:r>
                <a:rPr lang="en-US" sz="1200" b="1" dirty="0" smtClean="0">
                  <a:gradFill>
                    <a:gsLst>
                      <a:gs pos="0">
                        <a:srgbClr val="FFFFFF"/>
                      </a:gs>
                      <a:gs pos="86000">
                        <a:srgbClr val="FFFFFF"/>
                      </a:gs>
                    </a:gsLst>
                    <a:lin ang="5400000" scaled="0"/>
                  </a:gradFill>
                  <a:cs typeface="Segoe UI" panose="020B0502040204020203" pitchFamily="34" charset="0"/>
                </a:rPr>
                <a:t>Microsoft Azure</a:t>
              </a:r>
              <a:endParaRPr lang="en-US" sz="1200" b="1" dirty="0">
                <a:gradFill>
                  <a:gsLst>
                    <a:gs pos="0">
                      <a:srgbClr val="FFFFFF"/>
                    </a:gs>
                    <a:gs pos="86000">
                      <a:srgbClr val="FFFFFF"/>
                    </a:gs>
                  </a:gsLst>
                  <a:lin ang="5400000" scaled="0"/>
                </a:gradFill>
                <a:cs typeface="Segoe UI" panose="020B0502040204020203" pitchFamily="34" charset="0"/>
              </a:endParaRPr>
            </a:p>
          </p:txBody>
        </p:sp>
      </p:grpSp>
      <p:cxnSp>
        <p:nvCxnSpPr>
          <p:cNvPr id="4" name="Straight Connector 3"/>
          <p:cNvCxnSpPr/>
          <p:nvPr/>
        </p:nvCxnSpPr>
        <p:spPr>
          <a:xfrm>
            <a:off x="6194214" y="-77717"/>
            <a:ext cx="48047" cy="7149959"/>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274321" y="296903"/>
            <a:ext cx="11889564" cy="917575"/>
          </a:xfrm>
          <a:prstGeom prst="rect">
            <a:avLst/>
          </a:prstGeom>
        </p:spPr>
        <p:txBody>
          <a:bodyPr/>
          <a:lst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Resource mapping - networks</a:t>
            </a:r>
          </a:p>
        </p:txBody>
      </p:sp>
      <p:sp>
        <p:nvSpPr>
          <p:cNvPr id="47" name="TextBox 46"/>
          <p:cNvSpPr txBox="1"/>
          <p:nvPr/>
        </p:nvSpPr>
        <p:spPr>
          <a:xfrm>
            <a:off x="5145356" y="2080634"/>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sp>
        <p:nvSpPr>
          <p:cNvPr id="45" name="TextBox 44"/>
          <p:cNvSpPr txBox="1"/>
          <p:nvPr/>
        </p:nvSpPr>
        <p:spPr>
          <a:xfrm>
            <a:off x="605674" y="1263906"/>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Contoso</a:t>
            </a:r>
            <a:endParaRPr lang="en-US" sz="2400" b="1" dirty="0">
              <a:gradFill>
                <a:gsLst>
                  <a:gs pos="0">
                    <a:srgbClr val="FFFFFF"/>
                  </a:gs>
                  <a:gs pos="86000">
                    <a:srgbClr val="FFFFFF"/>
                  </a:gs>
                </a:gsLst>
                <a:lin ang="5400000" scaled="0"/>
              </a:gradFill>
              <a:cs typeface="Segoe UI" panose="020B0502040204020203" pitchFamily="34" charset="0"/>
            </a:endParaRPr>
          </a:p>
        </p:txBody>
      </p:sp>
      <p:sp>
        <p:nvSpPr>
          <p:cNvPr id="49" name="TextBox 48"/>
          <p:cNvSpPr txBox="1"/>
          <p:nvPr/>
        </p:nvSpPr>
        <p:spPr>
          <a:xfrm>
            <a:off x="7709796" y="1247060"/>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Microsoft Azure</a:t>
            </a:r>
            <a:endParaRPr lang="en-US" sz="2400" b="1" dirty="0">
              <a:gradFill>
                <a:gsLst>
                  <a:gs pos="0">
                    <a:srgbClr val="FFFFFF"/>
                  </a:gs>
                  <a:gs pos="86000">
                    <a:srgbClr val="FFFFFF"/>
                  </a:gs>
                </a:gsLst>
                <a:lin ang="5400000" scaled="0"/>
              </a:gradFill>
              <a:cs typeface="Segoe UI" panose="020B0502040204020203" pitchFamily="34" charset="0"/>
            </a:endParaRPr>
          </a:p>
        </p:txBody>
      </p:sp>
      <p:grpSp>
        <p:nvGrpSpPr>
          <p:cNvPr id="46" name="Group 45"/>
          <p:cNvGrpSpPr/>
          <p:nvPr/>
        </p:nvGrpSpPr>
        <p:grpSpPr bwMode="black">
          <a:xfrm>
            <a:off x="2381341" y="3814402"/>
            <a:ext cx="655262" cy="477307"/>
            <a:chOff x="7010405" y="2133600"/>
            <a:chExt cx="1379538" cy="1065212"/>
          </a:xfrm>
          <a:solidFill>
            <a:srgbClr val="C00000"/>
          </a:solidFill>
        </p:grpSpPr>
        <p:sp>
          <p:nvSpPr>
            <p:cNvPr id="50"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1"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2"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3"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4"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5"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6"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7"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8"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9"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0"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1"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2"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3"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4"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5"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6"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7"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8"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6"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7"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9"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0"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1"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2"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3"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4"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5"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6"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7"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8"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9"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0"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1"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2"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3"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4"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5"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6"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7"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8"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9"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0"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1"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110" name="Group 109"/>
          <p:cNvGrpSpPr/>
          <p:nvPr/>
        </p:nvGrpSpPr>
        <p:grpSpPr bwMode="black">
          <a:xfrm>
            <a:off x="8601409" y="3824716"/>
            <a:ext cx="655262" cy="477307"/>
            <a:chOff x="7010405" y="2133600"/>
            <a:chExt cx="1379538" cy="1065212"/>
          </a:xfrm>
          <a:solidFill>
            <a:srgbClr val="C00000"/>
          </a:solidFill>
        </p:grpSpPr>
        <p:sp>
          <p:nvSpPr>
            <p:cNvPr id="11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159" name="Straight Arrow Connector 158"/>
          <p:cNvCxnSpPr>
            <a:endCxn id="32" idx="15"/>
          </p:cNvCxnSpPr>
          <p:nvPr/>
        </p:nvCxnSpPr>
        <p:spPr>
          <a:xfrm flipH="1" flipV="1">
            <a:off x="1902826" y="2632066"/>
            <a:ext cx="887788" cy="1104061"/>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160" name="Curved Connector 159"/>
          <p:cNvCxnSpPr/>
          <p:nvPr/>
        </p:nvCxnSpPr>
        <p:spPr>
          <a:xfrm flipV="1">
            <a:off x="3263092" y="3963071"/>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4934414" y="3683803"/>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Failover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162" name="Straight Arrow Connector 161"/>
          <p:cNvCxnSpPr>
            <a:stCxn id="157" idx="1"/>
          </p:cNvCxnSpPr>
          <p:nvPr/>
        </p:nvCxnSpPr>
        <p:spPr>
          <a:xfrm flipV="1">
            <a:off x="8964989" y="2723186"/>
            <a:ext cx="1150867" cy="113697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212" name="Group 211"/>
          <p:cNvGrpSpPr/>
          <p:nvPr/>
        </p:nvGrpSpPr>
        <p:grpSpPr bwMode="black">
          <a:xfrm>
            <a:off x="2379078" y="4407776"/>
            <a:ext cx="655262" cy="477307"/>
            <a:chOff x="7010405" y="2133600"/>
            <a:chExt cx="1379538" cy="1065212"/>
          </a:xfrm>
          <a:solidFill>
            <a:srgbClr val="00B0F0"/>
          </a:solidFill>
        </p:grpSpPr>
        <p:sp>
          <p:nvSpPr>
            <p:cNvPr id="213"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4"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5"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6"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7"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8"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9"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0"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1"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2"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3"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4"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5"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6"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7"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8"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9"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0"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1"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2"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3"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4"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5"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6"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7"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8"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9"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0"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1"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2"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3"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4"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5"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6"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7"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8"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9"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0"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1"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2"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3"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4"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5"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6"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7"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8"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9"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260" name="Group 259"/>
          <p:cNvGrpSpPr/>
          <p:nvPr/>
        </p:nvGrpSpPr>
        <p:grpSpPr bwMode="black">
          <a:xfrm>
            <a:off x="8488146" y="4418090"/>
            <a:ext cx="655262" cy="477307"/>
            <a:chOff x="7010405" y="2133600"/>
            <a:chExt cx="1379538" cy="1065212"/>
          </a:xfrm>
          <a:solidFill>
            <a:srgbClr val="00B0F0"/>
          </a:solidFill>
        </p:grpSpPr>
        <p:sp>
          <p:nvSpPr>
            <p:cNvPr id="26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308" name="Straight Arrow Connector 307"/>
          <p:cNvCxnSpPr>
            <a:stCxn id="259" idx="20"/>
          </p:cNvCxnSpPr>
          <p:nvPr/>
        </p:nvCxnSpPr>
        <p:spPr>
          <a:xfrm flipH="1">
            <a:off x="1421754" y="4665766"/>
            <a:ext cx="1573374" cy="128325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09" name="Curved Connector 308"/>
          <p:cNvCxnSpPr>
            <a:stCxn id="259" idx="20"/>
          </p:cNvCxnSpPr>
          <p:nvPr/>
        </p:nvCxnSpPr>
        <p:spPr>
          <a:xfrm flipV="1">
            <a:off x="2995128" y="4650896"/>
            <a:ext cx="4723935" cy="14870"/>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310" name="TextBox 309"/>
          <p:cNvSpPr txBox="1"/>
          <p:nvPr/>
        </p:nvSpPr>
        <p:spPr>
          <a:xfrm>
            <a:off x="4237402" y="4403619"/>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Failover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311" name="Straight Arrow Connector 310"/>
          <p:cNvCxnSpPr>
            <a:stCxn id="307" idx="0"/>
            <a:endCxn id="35" idx="5"/>
          </p:cNvCxnSpPr>
          <p:nvPr/>
        </p:nvCxnSpPr>
        <p:spPr>
          <a:xfrm>
            <a:off x="9097795" y="4588808"/>
            <a:ext cx="1012112" cy="1343033"/>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29" name="Curved Connector 328"/>
          <p:cNvCxnSpPr/>
          <p:nvPr/>
        </p:nvCxnSpPr>
        <p:spPr>
          <a:xfrm flipV="1">
            <a:off x="3052874" y="4320429"/>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grpSp>
        <p:nvGrpSpPr>
          <p:cNvPr id="5" name="Group 4"/>
          <p:cNvGrpSpPr/>
          <p:nvPr/>
        </p:nvGrpSpPr>
        <p:grpSpPr>
          <a:xfrm>
            <a:off x="910478" y="1924800"/>
            <a:ext cx="1469353" cy="4666239"/>
            <a:chOff x="863141" y="2019079"/>
            <a:chExt cx="1469353" cy="4666239"/>
          </a:xfrm>
        </p:grpSpPr>
        <p:grpSp>
          <p:nvGrpSpPr>
            <p:cNvPr id="30" name="Group 29"/>
            <p:cNvGrpSpPr/>
            <p:nvPr/>
          </p:nvGrpSpPr>
          <p:grpSpPr>
            <a:xfrm>
              <a:off x="1005272" y="5886114"/>
              <a:ext cx="1171111" cy="799204"/>
              <a:chOff x="1636939" y="4689121"/>
              <a:chExt cx="1171111" cy="799204"/>
            </a:xfrm>
          </p:grpSpPr>
          <p:sp>
            <p:nvSpPr>
              <p:cNvPr id="23" name="Freeform 73"/>
              <p:cNvSpPr>
                <a:spLocks noEditPoints="1"/>
              </p:cNvSpPr>
              <p:nvPr/>
            </p:nvSpPr>
            <p:spPr bwMode="black">
              <a:xfrm>
                <a:off x="1877176" y="46891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7" name="TextBox 26"/>
              <p:cNvSpPr txBox="1"/>
              <p:nvPr/>
            </p:nvSpPr>
            <p:spPr>
              <a:xfrm>
                <a:off x="1636939" y="5303659"/>
                <a:ext cx="117111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Sales</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1" name="Group 30"/>
            <p:cNvGrpSpPr/>
            <p:nvPr/>
          </p:nvGrpSpPr>
          <p:grpSpPr>
            <a:xfrm>
              <a:off x="863141" y="2019079"/>
              <a:ext cx="1469353" cy="815413"/>
              <a:chOff x="1829540" y="1193029"/>
              <a:chExt cx="1469353" cy="815413"/>
            </a:xfrm>
          </p:grpSpPr>
          <p:sp>
            <p:nvSpPr>
              <p:cNvPr id="3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3" name="TextBox 32"/>
              <p:cNvSpPr txBox="1"/>
              <p:nvPr/>
            </p:nvSpPr>
            <p:spPr>
              <a:xfrm>
                <a:off x="1829540" y="1193029"/>
                <a:ext cx="1469353"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Marketing</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grpSp>
        <p:nvGrpSpPr>
          <p:cNvPr id="7" name="Group 6"/>
          <p:cNvGrpSpPr/>
          <p:nvPr/>
        </p:nvGrpSpPr>
        <p:grpSpPr>
          <a:xfrm>
            <a:off x="9144498" y="1876547"/>
            <a:ext cx="2466356" cy="4810325"/>
            <a:chOff x="9144498" y="1876547"/>
            <a:chExt cx="2466356" cy="4810325"/>
          </a:xfrm>
        </p:grpSpPr>
        <p:grpSp>
          <p:nvGrpSpPr>
            <p:cNvPr id="29" name="Group 28"/>
            <p:cNvGrpSpPr/>
            <p:nvPr/>
          </p:nvGrpSpPr>
          <p:grpSpPr>
            <a:xfrm>
              <a:off x="9144498" y="1876547"/>
              <a:ext cx="2466356" cy="877968"/>
              <a:chOff x="1465439" y="1130474"/>
              <a:chExt cx="2466357" cy="877968"/>
            </a:xfrm>
          </p:grpSpPr>
          <p:sp>
            <p:nvSpPr>
              <p:cNvPr id="2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8" name="TextBox 27"/>
              <p:cNvSpPr txBox="1"/>
              <p:nvPr/>
            </p:nvSpPr>
            <p:spPr>
              <a:xfrm>
                <a:off x="1465439" y="1130474"/>
                <a:ext cx="2466357"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Marketing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4" name="Group 33"/>
            <p:cNvGrpSpPr/>
            <p:nvPr/>
          </p:nvGrpSpPr>
          <p:grpSpPr>
            <a:xfrm>
              <a:off x="9500623" y="5855099"/>
              <a:ext cx="1970200" cy="831773"/>
              <a:chOff x="1821564" y="1488721"/>
              <a:chExt cx="1970201" cy="831773"/>
            </a:xfrm>
          </p:grpSpPr>
          <p:sp>
            <p:nvSpPr>
              <p:cNvPr id="35"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6" name="TextBox 35"/>
              <p:cNvSpPr txBox="1"/>
              <p:nvPr/>
            </p:nvSpPr>
            <p:spPr>
              <a:xfrm>
                <a:off x="1821564" y="2135828"/>
                <a:ext cx="197020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Sales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spTree>
    <p:extLst>
      <p:ext uri="{BB962C8B-B14F-4D97-AF65-F5344CB8AC3E}">
        <p14:creationId xmlns:p14="http://schemas.microsoft.com/office/powerpoint/2010/main" val="426126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500" fill="hold"/>
                                        <p:tgtEl>
                                          <p:spTgt spid="161"/>
                                        </p:tgtEl>
                                        <p:attrNameLst>
                                          <p:attrName>ppt_x</p:attrName>
                                        </p:attrNameLst>
                                      </p:cBhvr>
                                      <p:tavLst>
                                        <p:tav tm="0">
                                          <p:val>
                                            <p:strVal val="#ppt_x"/>
                                          </p:val>
                                        </p:tav>
                                        <p:tav tm="100000">
                                          <p:val>
                                            <p:strVal val="#ppt_x"/>
                                          </p:val>
                                        </p:tav>
                                      </p:tavLst>
                                    </p:anim>
                                    <p:anim calcmode="lin" valueType="num">
                                      <p:cBhvr additive="base">
                                        <p:cTn id="28" dur="500" fill="hold"/>
                                        <p:tgtEl>
                                          <p:spTgt spid="1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500" fill="hold"/>
                                        <p:tgtEl>
                                          <p:spTgt spid="160"/>
                                        </p:tgtEl>
                                        <p:attrNameLst>
                                          <p:attrName>ppt_x</p:attrName>
                                        </p:attrNameLst>
                                      </p:cBhvr>
                                      <p:tavLst>
                                        <p:tav tm="0">
                                          <p:val>
                                            <p:strVal val="#ppt_x"/>
                                          </p:val>
                                        </p:tav>
                                        <p:tav tm="100000">
                                          <p:val>
                                            <p:strVal val="#ppt_x"/>
                                          </p:val>
                                        </p:tav>
                                      </p:tavLst>
                                    </p:anim>
                                    <p:anim calcmode="lin" valueType="num">
                                      <p:cBhvr additive="base">
                                        <p:cTn id="32"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0"/>
                                        </p:tgtEl>
                                        <p:attrNameLst>
                                          <p:attrName>style.visibility</p:attrName>
                                        </p:attrNameLst>
                                      </p:cBhvr>
                                      <p:to>
                                        <p:strVal val="visible"/>
                                      </p:to>
                                    </p:set>
                                    <p:anim calcmode="lin" valueType="num">
                                      <p:cBhvr additive="base">
                                        <p:cTn id="45" dur="500" fill="hold"/>
                                        <p:tgtEl>
                                          <p:spTgt spid="310"/>
                                        </p:tgtEl>
                                        <p:attrNameLst>
                                          <p:attrName>ppt_x</p:attrName>
                                        </p:attrNameLst>
                                      </p:cBhvr>
                                      <p:tavLst>
                                        <p:tav tm="0">
                                          <p:val>
                                            <p:strVal val="#ppt_x"/>
                                          </p:val>
                                        </p:tav>
                                        <p:tav tm="100000">
                                          <p:val>
                                            <p:strVal val="#ppt_x"/>
                                          </p:val>
                                        </p:tav>
                                      </p:tavLst>
                                    </p:anim>
                                    <p:anim calcmode="lin" valueType="num">
                                      <p:cBhvr additive="base">
                                        <p:cTn id="46" dur="500" fill="hold"/>
                                        <p:tgtEl>
                                          <p:spTgt spid="3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9"/>
                                        </p:tgtEl>
                                        <p:attrNameLst>
                                          <p:attrName>style.visibility</p:attrName>
                                        </p:attrNameLst>
                                      </p:cBhvr>
                                      <p:to>
                                        <p:strVal val="visible"/>
                                      </p:to>
                                    </p:set>
                                    <p:anim calcmode="lin" valueType="num">
                                      <p:cBhvr additive="base">
                                        <p:cTn id="49" dur="500" fill="hold"/>
                                        <p:tgtEl>
                                          <p:spTgt spid="309"/>
                                        </p:tgtEl>
                                        <p:attrNameLst>
                                          <p:attrName>ppt_x</p:attrName>
                                        </p:attrNameLst>
                                      </p:cBhvr>
                                      <p:tavLst>
                                        <p:tav tm="0">
                                          <p:val>
                                            <p:strVal val="#ppt_x"/>
                                          </p:val>
                                        </p:tav>
                                        <p:tav tm="100000">
                                          <p:val>
                                            <p:strVal val="#ppt_x"/>
                                          </p:val>
                                        </p:tav>
                                      </p:tavLst>
                                    </p:anim>
                                    <p:anim calcmode="lin" valueType="num">
                                      <p:cBhvr additive="base">
                                        <p:cTn id="50" dur="500" fill="hold"/>
                                        <p:tgtEl>
                                          <p:spTgt spid="30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7" grpId="0"/>
      <p:bldP spid="161" grpId="0"/>
      <p:bldP spid="3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39862"/>
            <a:ext cx="12436475" cy="5318379"/>
          </a:xfrm>
        </p:spPr>
        <p:txBody>
          <a:bodyPr/>
          <a:lstStyle/>
          <a:p>
            <a:pPr marL="0" indent="0">
              <a:buNone/>
            </a:pPr>
            <a:r>
              <a:rPr lang="en-US" sz="2400" b="1" dirty="0">
                <a:gradFill>
                  <a:gsLst>
                    <a:gs pos="0">
                      <a:schemeClr val="accent1"/>
                    </a:gs>
                    <a:gs pos="100000">
                      <a:schemeClr val="accent1"/>
                    </a:gs>
                  </a:gsLst>
                  <a:lin ang="5400000" scaled="0"/>
                </a:gradFill>
                <a:latin typeface="+mn-lt"/>
                <a:cs typeface="Segoe UI" pitchFamily="34" charset="0"/>
              </a:rPr>
              <a:t>Network Mapping</a:t>
            </a:r>
          </a:p>
          <a:p>
            <a:pPr lvl="1"/>
            <a:r>
              <a:rPr lang="en-US" dirty="0" smtClean="0"/>
              <a:t>Connects VMs to mapped Azure network post failover</a:t>
            </a:r>
            <a:endParaRPr lang="en-US" dirty="0"/>
          </a:p>
          <a:p>
            <a:pPr lvl="1"/>
            <a:r>
              <a:rPr lang="en-US" dirty="0" smtClean="0"/>
              <a:t>IP: On Failover dynamic IP to failed over VM is assigned from range specified in Azure virtual network</a:t>
            </a:r>
            <a:endParaRPr lang="en-US" dirty="0"/>
          </a:p>
          <a:p>
            <a:pPr marL="0" indent="0">
              <a:buNone/>
            </a:pPr>
            <a:endParaRPr lang="en-US" sz="2400" b="1" dirty="0" smtClean="0">
              <a:gradFill>
                <a:gsLst>
                  <a:gs pos="0">
                    <a:schemeClr val="accent1"/>
                  </a:gs>
                  <a:gs pos="100000">
                    <a:schemeClr val="accent1"/>
                  </a:gs>
                </a:gsLst>
                <a:lin ang="5400000" scaled="0"/>
              </a:gradFill>
              <a:latin typeface="+mn-lt"/>
              <a:cs typeface="Segoe UI" pitchFamily="34" charset="0"/>
            </a:endParaRPr>
          </a:p>
          <a:p>
            <a:pPr marL="0" indent="0">
              <a:buNone/>
            </a:pPr>
            <a:r>
              <a:rPr lang="en-US" sz="2400" b="1" dirty="0" smtClean="0">
                <a:gradFill>
                  <a:gsLst>
                    <a:gs pos="0">
                      <a:schemeClr val="accent1"/>
                    </a:gs>
                    <a:gs pos="100000">
                      <a:schemeClr val="accent1"/>
                    </a:gs>
                  </a:gsLst>
                  <a:lin ang="5400000" scaled="0"/>
                </a:gradFill>
                <a:latin typeface="+mn-lt"/>
                <a:cs typeface="Segoe UI" pitchFamily="34" charset="0"/>
              </a:rPr>
              <a:t>Connecting </a:t>
            </a:r>
            <a:r>
              <a:rPr lang="en-US" sz="2400" b="1" dirty="0">
                <a:gradFill>
                  <a:gsLst>
                    <a:gs pos="0">
                      <a:schemeClr val="accent1"/>
                    </a:gs>
                    <a:gs pos="100000">
                      <a:schemeClr val="accent1"/>
                    </a:gs>
                  </a:gsLst>
                  <a:lin ang="5400000" scaled="0"/>
                </a:gradFill>
                <a:latin typeface="+mn-lt"/>
                <a:cs typeface="Segoe UI" pitchFamily="34" charset="0"/>
              </a:rPr>
              <a:t>back to OnPrem</a:t>
            </a:r>
          </a:p>
          <a:p>
            <a:pPr lvl="1"/>
            <a:r>
              <a:rPr lang="en-US" sz="2000" dirty="0" smtClean="0"/>
              <a:t>Site to Site connection</a:t>
            </a:r>
          </a:p>
          <a:p>
            <a:pPr lvl="1"/>
            <a:r>
              <a:rPr lang="en-US" sz="2000" dirty="0" smtClean="0"/>
              <a:t>Point to Site connection</a:t>
            </a:r>
          </a:p>
          <a:p>
            <a:pPr marL="0" indent="0">
              <a:buNone/>
            </a:pPr>
            <a:endParaRPr lang="en-US" sz="2400" b="1" dirty="0" smtClean="0">
              <a:gradFill>
                <a:gsLst>
                  <a:gs pos="0">
                    <a:schemeClr val="accent1"/>
                  </a:gs>
                  <a:gs pos="100000">
                    <a:schemeClr val="accent1"/>
                  </a:gs>
                </a:gsLst>
                <a:lin ang="5400000" scaled="0"/>
              </a:gradFill>
              <a:latin typeface="+mn-lt"/>
              <a:cs typeface="Segoe UI" pitchFamily="34" charset="0"/>
            </a:endParaRPr>
          </a:p>
          <a:p>
            <a:pPr marL="0" indent="0">
              <a:buNone/>
            </a:pPr>
            <a:r>
              <a:rPr lang="en-US" sz="2400" b="1" dirty="0" smtClean="0">
                <a:gradFill>
                  <a:gsLst>
                    <a:gs pos="0">
                      <a:schemeClr val="accent1"/>
                    </a:gs>
                    <a:gs pos="100000">
                      <a:schemeClr val="accent1"/>
                    </a:gs>
                  </a:gsLst>
                  <a:lin ang="5400000" scaled="0"/>
                </a:gradFill>
                <a:latin typeface="+mn-lt"/>
                <a:cs typeface="Segoe UI" pitchFamily="34" charset="0"/>
              </a:rPr>
              <a:t>Transfer </a:t>
            </a:r>
            <a:r>
              <a:rPr lang="en-US" sz="2400" b="1" dirty="0">
                <a:gradFill>
                  <a:gsLst>
                    <a:gs pos="0">
                      <a:schemeClr val="accent1"/>
                    </a:gs>
                    <a:gs pos="100000">
                      <a:schemeClr val="accent1"/>
                    </a:gs>
                  </a:gsLst>
                  <a:lin ang="5400000" scaled="0"/>
                </a:gradFill>
                <a:latin typeface="+mn-lt"/>
                <a:cs typeface="Segoe UI" pitchFamily="34" charset="0"/>
              </a:rPr>
              <a:t>large data to Azure</a:t>
            </a:r>
          </a:p>
          <a:p>
            <a:pPr lvl="1"/>
            <a:r>
              <a:rPr lang="en-US" sz="2000" dirty="0" smtClean="0"/>
              <a:t>Use Express Route</a:t>
            </a:r>
          </a:p>
          <a:p>
            <a:pPr lvl="1"/>
            <a:r>
              <a:rPr lang="en-US" sz="2000" dirty="0" smtClean="0"/>
              <a:t>Inbuilt optimization to transfer only used blocks</a:t>
            </a:r>
          </a:p>
          <a:p>
            <a:pPr lvl="1"/>
            <a:r>
              <a:rPr lang="en-US" sz="2000" dirty="0" smtClean="0"/>
              <a:t>Certification with WAN Optimizers like Riverbed (</a:t>
            </a:r>
            <a:r>
              <a:rPr lang="en-US" sz="2000" b="1" dirty="0" smtClean="0"/>
              <a:t>74%</a:t>
            </a:r>
            <a:r>
              <a:rPr lang="en-US" sz="2000" dirty="0" smtClean="0"/>
              <a:t>)</a:t>
            </a:r>
          </a:p>
          <a:p>
            <a:pPr lvl="1"/>
            <a:r>
              <a:rPr lang="en-US" sz="2000" dirty="0" smtClean="0"/>
              <a:t>Throttling supported through Host Agent</a:t>
            </a:r>
            <a:endParaRPr lang="en-US" sz="2000" dirty="0"/>
          </a:p>
        </p:txBody>
      </p:sp>
      <p:sp>
        <p:nvSpPr>
          <p:cNvPr id="3" name="Title 2"/>
          <p:cNvSpPr>
            <a:spLocks noGrp="1"/>
          </p:cNvSpPr>
          <p:nvPr>
            <p:ph type="title"/>
          </p:nvPr>
        </p:nvSpPr>
        <p:spPr>
          <a:xfrm>
            <a:off x="273455" y="144462"/>
            <a:ext cx="11889564" cy="917575"/>
          </a:xfrm>
        </p:spPr>
        <p:txBody>
          <a:bodyPr/>
          <a:lstStyle/>
          <a:p>
            <a:r>
              <a:rPr lang="en-US" dirty="0">
                <a:gradFill>
                  <a:gsLst>
                    <a:gs pos="1250">
                      <a:srgbClr val="FFFFFF"/>
                    </a:gs>
                    <a:gs pos="100000">
                      <a:srgbClr val="FFFFFF"/>
                    </a:gs>
                  </a:gsLst>
                  <a:lin ang="5400000" scaled="0"/>
                </a:gradFill>
              </a:rPr>
              <a:t>Networking considerations</a:t>
            </a:r>
            <a:br>
              <a:rPr lang="en-US" dirty="0">
                <a:gradFill>
                  <a:gsLst>
                    <a:gs pos="1250">
                      <a:srgbClr val="FFFFFF"/>
                    </a:gs>
                    <a:gs pos="100000">
                      <a:srgbClr val="FFFFFF"/>
                    </a:gs>
                  </a:gsLst>
                  <a:lin ang="5400000" scaled="0"/>
                </a:gradFill>
              </a:rPr>
            </a:br>
            <a:endParaRPr lang="en-US" sz="5800" dirty="0">
              <a:solidFill>
                <a:srgbClr val="FFFFFF"/>
              </a:solidFill>
            </a:endParaRPr>
          </a:p>
        </p:txBody>
      </p:sp>
    </p:spTree>
    <p:extLst>
      <p:ext uri="{BB962C8B-B14F-4D97-AF65-F5344CB8AC3E}">
        <p14:creationId xmlns:p14="http://schemas.microsoft.com/office/powerpoint/2010/main" val="4057134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8509" y="297331"/>
            <a:ext cx="11887100" cy="917444"/>
          </a:xfrm>
        </p:spPr>
        <p:txBody>
          <a:bodyPr/>
          <a:lstStyle/>
          <a:p>
            <a:r>
              <a:rPr lang="en-US" dirty="0" smtClean="0"/>
              <a:t>Demo Setup</a:t>
            </a:r>
            <a:endParaRPr lang="en-US" dirty="0"/>
          </a:p>
        </p:txBody>
      </p:sp>
      <p:sp>
        <p:nvSpPr>
          <p:cNvPr id="4" name="Cloud 3"/>
          <p:cNvSpPr/>
          <p:nvPr/>
        </p:nvSpPr>
        <p:spPr bwMode="auto">
          <a:xfrm>
            <a:off x="6044411" y="23166"/>
            <a:ext cx="6296160" cy="3325572"/>
          </a:xfrm>
          <a:prstGeom prst="cloud">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solidFill>
                <a:srgbClr val="0070C0"/>
              </a:solidFill>
              <a:ea typeface="Segoe UI" pitchFamily="34" charset="0"/>
              <a:cs typeface="Segoe UI" pitchFamily="34" charset="0"/>
            </a:endParaRPr>
          </a:p>
          <a:p>
            <a:pPr algn="ctr" defTabSz="951028" fontAlgn="base">
              <a:lnSpc>
                <a:spcPct val="90000"/>
              </a:lnSpc>
              <a:spcBef>
                <a:spcPct val="0"/>
              </a:spcBef>
              <a:spcAft>
                <a:spcPct val="0"/>
              </a:spcAft>
            </a:pPr>
            <a:endParaRPr lang="en-US" sz="2448" dirty="0">
              <a:solidFill>
                <a:srgbClr val="0070C0"/>
              </a:solidFill>
              <a:ea typeface="Segoe UI" pitchFamily="34" charset="0"/>
              <a:cs typeface="Segoe UI" pitchFamily="34" charset="0"/>
            </a:endParaRPr>
          </a:p>
          <a:p>
            <a:pPr algn="ctr" defTabSz="951028" fontAlgn="base">
              <a:lnSpc>
                <a:spcPct val="90000"/>
              </a:lnSpc>
              <a:spcBef>
                <a:spcPct val="0"/>
              </a:spcBef>
              <a:spcAft>
                <a:spcPct val="0"/>
              </a:spcAft>
            </a:pPr>
            <a:endParaRPr lang="en-US" sz="2448" dirty="0">
              <a:solidFill>
                <a:srgbClr val="0070C0"/>
              </a:solidFill>
              <a:ea typeface="Segoe UI" pitchFamily="34" charset="0"/>
              <a:cs typeface="Segoe UI" pitchFamily="34" charset="0"/>
            </a:endParaRPr>
          </a:p>
        </p:txBody>
      </p:sp>
      <p:sp>
        <p:nvSpPr>
          <p:cNvPr id="7" name="Rectangle 6"/>
          <p:cNvSpPr/>
          <p:nvPr/>
        </p:nvSpPr>
        <p:spPr bwMode="auto">
          <a:xfrm>
            <a:off x="6701240" y="711466"/>
            <a:ext cx="1929508" cy="12652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0070C0"/>
                </a:solidFill>
                <a:ea typeface="Segoe UI" pitchFamily="34" charset="0"/>
                <a:cs typeface="Segoe UI" pitchFamily="34" charset="0"/>
              </a:rPr>
              <a:t>Azure Prod Net</a:t>
            </a:r>
            <a:endParaRPr lang="en-IN" sz="1632" dirty="0">
              <a:solidFill>
                <a:srgbClr val="0070C0"/>
              </a:solidFill>
              <a:ea typeface="Segoe UI" pitchFamily="34" charset="0"/>
              <a:cs typeface="Segoe UI" pitchFamily="34" charset="0"/>
            </a:endParaRPr>
          </a:p>
        </p:txBody>
      </p:sp>
      <p:sp>
        <p:nvSpPr>
          <p:cNvPr id="8" name="Rectangle 7"/>
          <p:cNvSpPr/>
          <p:nvPr/>
        </p:nvSpPr>
        <p:spPr bwMode="auto">
          <a:xfrm>
            <a:off x="9192491" y="633177"/>
            <a:ext cx="2200781" cy="134358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0070C0"/>
                </a:solidFill>
                <a:ea typeface="Segoe UI" pitchFamily="34" charset="0"/>
                <a:cs typeface="Segoe UI" pitchFamily="34" charset="0"/>
              </a:rPr>
              <a:t>Azure Test Network</a:t>
            </a:r>
            <a:endParaRPr lang="en-IN" sz="1632" dirty="0">
              <a:solidFill>
                <a:srgbClr val="0070C0"/>
              </a:solidFill>
              <a:ea typeface="Segoe UI" pitchFamily="34" charset="0"/>
              <a:cs typeface="Segoe UI" pitchFamily="34" charset="0"/>
            </a:endParaRPr>
          </a:p>
        </p:txBody>
      </p:sp>
      <p:pic>
        <p:nvPicPr>
          <p:cNvPr id="9" name="Picture 8"/>
          <p:cNvPicPr>
            <a:picLocks noChangeAspect="1"/>
          </p:cNvPicPr>
          <p:nvPr/>
        </p:nvPicPr>
        <p:blipFill>
          <a:blip r:embed="rId2"/>
          <a:stretch>
            <a:fillRect/>
          </a:stretch>
        </p:blipFill>
        <p:spPr>
          <a:xfrm>
            <a:off x="1937192" y="2848710"/>
            <a:ext cx="1040173" cy="1000055"/>
          </a:xfrm>
          <a:prstGeom prst="rect">
            <a:avLst/>
          </a:prstGeom>
        </p:spPr>
      </p:pic>
      <p:sp>
        <p:nvSpPr>
          <p:cNvPr id="10" name="Rectangle 9"/>
          <p:cNvSpPr/>
          <p:nvPr/>
        </p:nvSpPr>
        <p:spPr bwMode="auto">
          <a:xfrm>
            <a:off x="5831412" y="4414153"/>
            <a:ext cx="6256739" cy="258037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70C0"/>
                </a:solidFill>
                <a:ea typeface="Segoe UI" pitchFamily="34" charset="0"/>
                <a:cs typeface="Segoe UI" pitchFamily="34" charset="0"/>
              </a:rPr>
              <a:t>Corporate Network</a:t>
            </a:r>
            <a:endParaRPr lang="en-IN" sz="1428" dirty="0">
              <a:solidFill>
                <a:srgbClr val="0070C0"/>
              </a:solidFill>
              <a:ea typeface="Segoe UI" pitchFamily="34" charset="0"/>
              <a:cs typeface="Segoe UI" pitchFamily="34" charset="0"/>
            </a:endParaRPr>
          </a:p>
        </p:txBody>
      </p:sp>
      <p:pic>
        <p:nvPicPr>
          <p:cNvPr id="12" name="Picture 11"/>
          <p:cNvPicPr>
            <a:picLocks noChangeAspect="1"/>
          </p:cNvPicPr>
          <p:nvPr/>
        </p:nvPicPr>
        <p:blipFill>
          <a:blip r:embed="rId3"/>
          <a:stretch>
            <a:fillRect/>
          </a:stretch>
        </p:blipFill>
        <p:spPr>
          <a:xfrm>
            <a:off x="7530481" y="5703594"/>
            <a:ext cx="709091" cy="837630"/>
          </a:xfrm>
          <a:prstGeom prst="rect">
            <a:avLst/>
          </a:prstGeom>
        </p:spPr>
      </p:pic>
      <p:pic>
        <p:nvPicPr>
          <p:cNvPr id="14" name="Picture 13"/>
          <p:cNvPicPr>
            <a:picLocks noChangeAspect="1"/>
          </p:cNvPicPr>
          <p:nvPr/>
        </p:nvPicPr>
        <p:blipFill>
          <a:blip r:embed="rId4"/>
          <a:stretch>
            <a:fillRect/>
          </a:stretch>
        </p:blipFill>
        <p:spPr>
          <a:xfrm>
            <a:off x="7318220" y="4458588"/>
            <a:ext cx="645273" cy="653067"/>
          </a:xfrm>
          <a:prstGeom prst="rect">
            <a:avLst/>
          </a:prstGeom>
        </p:spPr>
      </p:pic>
      <p:cxnSp>
        <p:nvCxnSpPr>
          <p:cNvPr id="20" name="Straight Arrow Connector 19"/>
          <p:cNvCxnSpPr>
            <a:stCxn id="14" idx="0"/>
            <a:endCxn id="7" idx="2"/>
          </p:cNvCxnSpPr>
          <p:nvPr/>
        </p:nvCxnSpPr>
        <p:spPr>
          <a:xfrm flipV="1">
            <a:off x="7640857" y="1976761"/>
            <a:ext cx="25137" cy="2481827"/>
          </a:xfrm>
          <a:prstGeom prst="straightConnector1">
            <a:avLst/>
          </a:prstGeom>
          <a:ln w="76200">
            <a:solidFill>
              <a:srgbClr val="379E12">
                <a:alpha val="49804"/>
              </a:srgbClr>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6639066" y="3352072"/>
            <a:ext cx="1432381" cy="474256"/>
          </a:xfrm>
          <a:prstGeom prst="rect">
            <a:avLst/>
          </a:prstGeom>
          <a:noFill/>
        </p:spPr>
        <p:txBody>
          <a:bodyPr wrap="none" lIns="186521" tIns="149217" rIns="186521" bIns="149217" rtlCol="0">
            <a:spAutoFit/>
          </a:bodyPr>
          <a:lstStyle/>
          <a:p>
            <a:pPr>
              <a:lnSpc>
                <a:spcPct val="90000"/>
              </a:lnSpc>
              <a:spcAft>
                <a:spcPts val="612"/>
              </a:spcAft>
            </a:pPr>
            <a:r>
              <a:rPr lang="en-US" sz="1224" dirty="0">
                <a:gradFill>
                  <a:gsLst>
                    <a:gs pos="2917">
                      <a:srgbClr val="FFFFFF"/>
                    </a:gs>
                    <a:gs pos="30000">
                      <a:srgbClr val="FFFFFF"/>
                    </a:gs>
                  </a:gsLst>
                  <a:lin ang="5400000" scaled="0"/>
                </a:gradFill>
              </a:rPr>
              <a:t>Azure S2S VPN</a:t>
            </a:r>
            <a:endParaRPr lang="en-IN" sz="1224" dirty="0" err="1">
              <a:gradFill>
                <a:gsLst>
                  <a:gs pos="2917">
                    <a:srgbClr val="FFFFFF"/>
                  </a:gs>
                  <a:gs pos="30000">
                    <a:srgbClr val="FFFFFF"/>
                  </a:gs>
                </a:gsLst>
                <a:lin ang="5400000" scaled="0"/>
              </a:gradFill>
            </a:endParaRPr>
          </a:p>
        </p:txBody>
      </p:sp>
      <p:sp>
        <p:nvSpPr>
          <p:cNvPr id="22" name="Rectangle 21"/>
          <p:cNvSpPr/>
          <p:nvPr/>
        </p:nvSpPr>
        <p:spPr bwMode="auto">
          <a:xfrm>
            <a:off x="9192491" y="2068336"/>
            <a:ext cx="2200781" cy="74903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70C0"/>
                </a:solidFill>
                <a:ea typeface="Segoe UI" pitchFamily="34" charset="0"/>
                <a:cs typeface="Segoe UI" pitchFamily="34" charset="0"/>
              </a:rPr>
              <a:t>Azure Storage</a:t>
            </a:r>
            <a:endParaRPr lang="en-IN" sz="1428" dirty="0">
              <a:solidFill>
                <a:srgbClr val="0070C0"/>
              </a:solidFill>
              <a:ea typeface="Segoe UI" pitchFamily="34" charset="0"/>
              <a:cs typeface="Segoe UI" pitchFamily="34" charset="0"/>
            </a:endParaRPr>
          </a:p>
        </p:txBody>
      </p:sp>
      <p:sp>
        <p:nvSpPr>
          <p:cNvPr id="31" name="Rectangle 30"/>
          <p:cNvSpPr/>
          <p:nvPr/>
        </p:nvSpPr>
        <p:spPr>
          <a:xfrm>
            <a:off x="8198910" y="357188"/>
            <a:ext cx="1677030" cy="350330"/>
          </a:xfrm>
          <a:prstGeom prst="rect">
            <a:avLst/>
          </a:prstGeom>
          <a:noFill/>
        </p:spPr>
        <p:txBody>
          <a:bodyPr wrap="none" lIns="93260" tIns="46630" rIns="93260" bIns="46630">
            <a:spAutoFit/>
          </a:bodyPr>
          <a:lstStyle/>
          <a:p>
            <a:pPr algn="ctr"/>
            <a:r>
              <a:rPr lang="en-US" sz="1632" dirty="0">
                <a:ln w="0"/>
                <a:solidFill>
                  <a:srgbClr val="7FBA00"/>
                </a:solidFill>
                <a:effectLst>
                  <a:outerShdw blurRad="38100" dist="25400" dir="5400000" algn="ctr" rotWithShape="0">
                    <a:srgbClr val="6E747A">
                      <a:alpha val="43000"/>
                    </a:srgbClr>
                  </a:outerShdw>
                </a:effectLst>
              </a:rPr>
              <a:t>Microsoft Azure</a:t>
            </a:r>
          </a:p>
        </p:txBody>
      </p:sp>
      <p:pic>
        <p:nvPicPr>
          <p:cNvPr id="34" name="Picture 33"/>
          <p:cNvPicPr>
            <a:picLocks noChangeAspect="1"/>
          </p:cNvPicPr>
          <p:nvPr/>
        </p:nvPicPr>
        <p:blipFill>
          <a:blip r:embed="rId5"/>
          <a:stretch>
            <a:fillRect/>
          </a:stretch>
        </p:blipFill>
        <p:spPr>
          <a:xfrm>
            <a:off x="7785178" y="5480788"/>
            <a:ext cx="258849" cy="283574"/>
          </a:xfrm>
          <a:prstGeom prst="rect">
            <a:avLst/>
          </a:prstGeom>
        </p:spPr>
      </p:pic>
      <p:pic>
        <p:nvPicPr>
          <p:cNvPr id="11" name="Picture 10"/>
          <p:cNvPicPr>
            <a:picLocks noChangeAspect="1"/>
          </p:cNvPicPr>
          <p:nvPr/>
        </p:nvPicPr>
        <p:blipFill>
          <a:blip r:embed="rId6"/>
          <a:stretch>
            <a:fillRect/>
          </a:stretch>
        </p:blipFill>
        <p:spPr>
          <a:xfrm>
            <a:off x="7212924" y="5221506"/>
            <a:ext cx="999818" cy="802137"/>
          </a:xfrm>
          <a:prstGeom prst="rect">
            <a:avLst/>
          </a:prstGeom>
        </p:spPr>
      </p:pic>
      <p:pic>
        <p:nvPicPr>
          <p:cNvPr id="36" name="Picture 35"/>
          <p:cNvPicPr>
            <a:picLocks noChangeAspect="1"/>
          </p:cNvPicPr>
          <p:nvPr/>
        </p:nvPicPr>
        <p:blipFill>
          <a:blip r:embed="rId5"/>
          <a:stretch>
            <a:fillRect/>
          </a:stretch>
        </p:blipFill>
        <p:spPr>
          <a:xfrm>
            <a:off x="7853341" y="5529727"/>
            <a:ext cx="258849" cy="283574"/>
          </a:xfrm>
          <a:prstGeom prst="rect">
            <a:avLst/>
          </a:prstGeom>
        </p:spPr>
      </p:pic>
      <p:pic>
        <p:nvPicPr>
          <p:cNvPr id="13" name="Picture 12"/>
          <p:cNvPicPr>
            <a:picLocks noChangeAspect="1"/>
          </p:cNvPicPr>
          <p:nvPr/>
        </p:nvPicPr>
        <p:blipFill>
          <a:blip r:embed="rId7"/>
          <a:stretch>
            <a:fillRect/>
          </a:stretch>
        </p:blipFill>
        <p:spPr>
          <a:xfrm>
            <a:off x="9660156" y="5381690"/>
            <a:ext cx="815455" cy="1000896"/>
          </a:xfrm>
          <a:prstGeom prst="rect">
            <a:avLst/>
          </a:prstGeom>
        </p:spPr>
      </p:pic>
      <p:cxnSp>
        <p:nvCxnSpPr>
          <p:cNvPr id="39" name="Straight Arrow Connector 38"/>
          <p:cNvCxnSpPr>
            <a:stCxn id="9" idx="3"/>
            <a:endCxn id="14" idx="1"/>
          </p:cNvCxnSpPr>
          <p:nvPr/>
        </p:nvCxnSpPr>
        <p:spPr>
          <a:xfrm>
            <a:off x="2977365" y="3348738"/>
            <a:ext cx="4340855" cy="1436384"/>
          </a:xfrm>
          <a:prstGeom prst="straightConnector1">
            <a:avLst/>
          </a:prstGeom>
          <a:ln w="76200">
            <a:solidFill>
              <a:srgbClr val="379E12">
                <a:alpha val="49804"/>
              </a:srgbClr>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4632250" y="4048159"/>
            <a:ext cx="1134828" cy="474256"/>
          </a:xfrm>
          <a:prstGeom prst="rect">
            <a:avLst/>
          </a:prstGeom>
          <a:noFill/>
        </p:spPr>
        <p:txBody>
          <a:bodyPr wrap="none" lIns="186521" tIns="149217" rIns="186521" bIns="149217" rtlCol="0">
            <a:spAutoFit/>
          </a:bodyPr>
          <a:lstStyle/>
          <a:p>
            <a:pPr>
              <a:lnSpc>
                <a:spcPct val="90000"/>
              </a:lnSpc>
              <a:spcAft>
                <a:spcPts val="612"/>
              </a:spcAft>
            </a:pPr>
            <a:r>
              <a:rPr lang="en-US" sz="1224" dirty="0">
                <a:gradFill>
                  <a:gsLst>
                    <a:gs pos="2917">
                      <a:srgbClr val="FFFFFF"/>
                    </a:gs>
                    <a:gs pos="30000">
                      <a:srgbClr val="FFFFFF"/>
                    </a:gs>
                  </a:gsLst>
                  <a:lin ang="5400000" scaled="0"/>
                </a:gradFill>
              </a:rPr>
              <a:t>CORP VPN</a:t>
            </a:r>
            <a:endParaRPr lang="en-IN" sz="1224" dirty="0" err="1">
              <a:gradFill>
                <a:gsLst>
                  <a:gs pos="2917">
                    <a:srgbClr val="FFFFFF"/>
                  </a:gs>
                  <a:gs pos="30000">
                    <a:srgbClr val="FFFFFF"/>
                  </a:gs>
                </a:gsLst>
                <a:lin ang="5400000" scaled="0"/>
              </a:gradFill>
            </a:endParaRPr>
          </a:p>
        </p:txBody>
      </p:sp>
      <p:cxnSp>
        <p:nvCxnSpPr>
          <p:cNvPr id="42" name="Straight Arrow Connector 41"/>
          <p:cNvCxnSpPr>
            <a:stCxn id="9" idx="3"/>
            <a:endCxn id="7" idx="2"/>
          </p:cNvCxnSpPr>
          <p:nvPr/>
        </p:nvCxnSpPr>
        <p:spPr>
          <a:xfrm flipV="1">
            <a:off x="2977365" y="1976761"/>
            <a:ext cx="4688629" cy="1371977"/>
          </a:xfrm>
          <a:prstGeom prst="straightConnector1">
            <a:avLst/>
          </a:prstGeom>
          <a:ln w="76200">
            <a:solidFill>
              <a:srgbClr val="379E12">
                <a:alpha val="49804"/>
              </a:srgbClr>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4" name="TextBox 43"/>
          <p:cNvSpPr txBox="1"/>
          <p:nvPr/>
        </p:nvSpPr>
        <p:spPr>
          <a:xfrm>
            <a:off x="4562520" y="2657706"/>
            <a:ext cx="1437286" cy="474256"/>
          </a:xfrm>
          <a:prstGeom prst="rect">
            <a:avLst/>
          </a:prstGeom>
          <a:noFill/>
        </p:spPr>
        <p:txBody>
          <a:bodyPr wrap="none" lIns="186521" tIns="149217" rIns="186521" bIns="149217" rtlCol="0">
            <a:spAutoFit/>
          </a:bodyPr>
          <a:lstStyle/>
          <a:p>
            <a:pPr>
              <a:lnSpc>
                <a:spcPct val="90000"/>
              </a:lnSpc>
              <a:spcAft>
                <a:spcPts val="612"/>
              </a:spcAft>
            </a:pPr>
            <a:r>
              <a:rPr lang="en-US" sz="1224" dirty="0">
                <a:gradFill>
                  <a:gsLst>
                    <a:gs pos="2917">
                      <a:srgbClr val="FFFFFF"/>
                    </a:gs>
                    <a:gs pos="30000">
                      <a:srgbClr val="FFFFFF"/>
                    </a:gs>
                  </a:gsLst>
                  <a:lin ang="5400000" scaled="0"/>
                </a:gradFill>
              </a:rPr>
              <a:t>Azure P2S VPN</a:t>
            </a:r>
            <a:endParaRPr lang="en-IN" sz="1224" dirty="0" err="1">
              <a:gradFill>
                <a:gsLst>
                  <a:gs pos="2917">
                    <a:srgbClr val="FFFFFF"/>
                  </a:gs>
                  <a:gs pos="30000">
                    <a:srgbClr val="FFFFFF"/>
                  </a:gs>
                </a:gsLst>
                <a:lin ang="5400000" scaled="0"/>
              </a:gradFill>
            </a:endParaRPr>
          </a:p>
        </p:txBody>
      </p:sp>
      <p:pic>
        <p:nvPicPr>
          <p:cNvPr id="47" name="Picture 46"/>
          <p:cNvPicPr>
            <a:picLocks noChangeAspect="1"/>
          </p:cNvPicPr>
          <p:nvPr/>
        </p:nvPicPr>
        <p:blipFill>
          <a:blip r:embed="rId3">
            <a:duotone>
              <a:schemeClr val="bg2">
                <a:shade val="45000"/>
                <a:satMod val="135000"/>
              </a:schemeClr>
              <a:prstClr val="white"/>
            </a:duotone>
          </a:blip>
          <a:stretch>
            <a:fillRect/>
          </a:stretch>
        </p:blipFill>
        <p:spPr>
          <a:xfrm>
            <a:off x="7530481" y="5703994"/>
            <a:ext cx="709091" cy="837630"/>
          </a:xfrm>
          <a:prstGeom prst="rect">
            <a:avLst/>
          </a:prstGeom>
        </p:spPr>
      </p:pic>
      <p:pic>
        <p:nvPicPr>
          <p:cNvPr id="46" name="Picture 45"/>
          <p:cNvPicPr>
            <a:picLocks noChangeAspect="1"/>
          </p:cNvPicPr>
          <p:nvPr/>
        </p:nvPicPr>
        <p:blipFill>
          <a:blip r:embed="rId6">
            <a:duotone>
              <a:schemeClr val="bg2">
                <a:shade val="45000"/>
                <a:satMod val="135000"/>
              </a:schemeClr>
              <a:prstClr val="white"/>
            </a:duotone>
          </a:blip>
          <a:stretch>
            <a:fillRect/>
          </a:stretch>
        </p:blipFill>
        <p:spPr>
          <a:xfrm>
            <a:off x="7215130" y="5221506"/>
            <a:ext cx="999818" cy="802137"/>
          </a:xfrm>
          <a:prstGeom prst="rect">
            <a:avLst/>
          </a:prstGeom>
        </p:spPr>
      </p:pic>
      <p:pic>
        <p:nvPicPr>
          <p:cNvPr id="50" name="Picture 49"/>
          <p:cNvPicPr>
            <a:picLocks noChangeAspect="1"/>
          </p:cNvPicPr>
          <p:nvPr/>
        </p:nvPicPr>
        <p:blipFill>
          <a:blip r:embed="rId3"/>
          <a:stretch>
            <a:fillRect/>
          </a:stretch>
        </p:blipFill>
        <p:spPr>
          <a:xfrm>
            <a:off x="7474337" y="1359264"/>
            <a:ext cx="549878" cy="649557"/>
          </a:xfrm>
          <a:prstGeom prst="rect">
            <a:avLst/>
          </a:prstGeom>
        </p:spPr>
      </p:pic>
      <p:pic>
        <p:nvPicPr>
          <p:cNvPr id="49" name="Picture 48"/>
          <p:cNvPicPr>
            <a:picLocks noChangeAspect="1"/>
          </p:cNvPicPr>
          <p:nvPr/>
        </p:nvPicPr>
        <p:blipFill>
          <a:blip r:embed="rId6"/>
          <a:stretch>
            <a:fillRect/>
          </a:stretch>
        </p:blipFill>
        <p:spPr>
          <a:xfrm>
            <a:off x="7383017" y="1038471"/>
            <a:ext cx="700360" cy="561886"/>
          </a:xfrm>
          <a:prstGeom prst="rect">
            <a:avLst/>
          </a:prstGeom>
        </p:spPr>
      </p:pic>
      <p:pic>
        <p:nvPicPr>
          <p:cNvPr id="51" name="Picture 50"/>
          <p:cNvPicPr>
            <a:picLocks noChangeAspect="1"/>
          </p:cNvPicPr>
          <p:nvPr/>
        </p:nvPicPr>
        <p:blipFill>
          <a:blip r:embed="rId7"/>
          <a:stretch>
            <a:fillRect/>
          </a:stretch>
        </p:blipFill>
        <p:spPr>
          <a:xfrm>
            <a:off x="9557043" y="1224112"/>
            <a:ext cx="610133" cy="748883"/>
          </a:xfrm>
          <a:prstGeom prst="rect">
            <a:avLst/>
          </a:prstGeom>
        </p:spPr>
      </p:pic>
      <p:sp>
        <p:nvSpPr>
          <p:cNvPr id="52" name="Rectangle 51"/>
          <p:cNvSpPr/>
          <p:nvPr/>
        </p:nvSpPr>
        <p:spPr>
          <a:xfrm>
            <a:off x="5775098" y="6642730"/>
            <a:ext cx="1919194" cy="382308"/>
          </a:xfrm>
          <a:prstGeom prst="rect">
            <a:avLst/>
          </a:prstGeom>
          <a:noFill/>
        </p:spPr>
        <p:txBody>
          <a:bodyPr wrap="none" lIns="93260" tIns="46630" rIns="93260" bIns="46630">
            <a:spAutoFit/>
          </a:bodyPr>
          <a:lstStyle/>
          <a:p>
            <a:pPr algn="ctr"/>
            <a:r>
              <a:rPr lang="en-US" sz="1836" dirty="0">
                <a:ln w="0"/>
                <a:solidFill>
                  <a:srgbClr val="7FBA00"/>
                </a:solidFill>
                <a:effectLst>
                  <a:outerShdw blurRad="38100" dist="25400" dir="5400000" algn="ctr" rotWithShape="0">
                    <a:srgbClr val="6E747A">
                      <a:alpha val="43000"/>
                    </a:srgbClr>
                  </a:outerShdw>
                </a:effectLst>
              </a:rPr>
              <a:t>Planned Failover</a:t>
            </a:r>
          </a:p>
        </p:txBody>
      </p:sp>
      <p:sp>
        <p:nvSpPr>
          <p:cNvPr id="53" name="Rectangle 52"/>
          <p:cNvSpPr/>
          <p:nvPr/>
        </p:nvSpPr>
        <p:spPr>
          <a:xfrm>
            <a:off x="10569199" y="6617840"/>
            <a:ext cx="1475936" cy="382308"/>
          </a:xfrm>
          <a:prstGeom prst="rect">
            <a:avLst/>
          </a:prstGeom>
          <a:noFill/>
        </p:spPr>
        <p:txBody>
          <a:bodyPr wrap="none" lIns="93260" tIns="46630" rIns="93260" bIns="46630">
            <a:spAutoFit/>
          </a:bodyPr>
          <a:lstStyle/>
          <a:p>
            <a:pPr algn="ctr"/>
            <a:r>
              <a:rPr lang="en-US" sz="1836" dirty="0">
                <a:ln w="0"/>
                <a:solidFill>
                  <a:srgbClr val="7FBA00"/>
                </a:solidFill>
                <a:effectLst>
                  <a:outerShdw blurRad="38100" dist="25400" dir="5400000" algn="ctr" rotWithShape="0">
                    <a:srgbClr val="6E747A">
                      <a:alpha val="43000"/>
                    </a:srgbClr>
                  </a:outerShdw>
                </a:effectLst>
              </a:rPr>
              <a:t>Test Failover</a:t>
            </a:r>
          </a:p>
        </p:txBody>
      </p:sp>
      <p:sp>
        <p:nvSpPr>
          <p:cNvPr id="28" name="TextBox 27"/>
          <p:cNvSpPr txBox="1"/>
          <p:nvPr/>
        </p:nvSpPr>
        <p:spPr>
          <a:xfrm>
            <a:off x="6185838" y="5242098"/>
            <a:ext cx="1658742" cy="470856"/>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224" dirty="0" err="1">
                <a:solidFill>
                  <a:srgbClr val="0070C0"/>
                </a:solidFill>
              </a:rPr>
              <a:t>Sharepoint</a:t>
            </a:r>
            <a:r>
              <a:rPr lang="en-US" sz="1224" dirty="0">
                <a:solidFill>
                  <a:srgbClr val="0070C0"/>
                </a:solidFill>
              </a:rPr>
              <a:t> Server</a:t>
            </a:r>
          </a:p>
        </p:txBody>
      </p:sp>
      <p:sp>
        <p:nvSpPr>
          <p:cNvPr id="45" name="TextBox 44"/>
          <p:cNvSpPr txBox="1"/>
          <p:nvPr/>
        </p:nvSpPr>
        <p:spPr>
          <a:xfrm>
            <a:off x="10339389" y="5785386"/>
            <a:ext cx="1225410" cy="470856"/>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224" dirty="0">
                <a:solidFill>
                  <a:srgbClr val="0070C0"/>
                </a:solidFill>
              </a:rPr>
              <a:t>RDS Server</a:t>
            </a:r>
          </a:p>
        </p:txBody>
      </p:sp>
      <p:sp>
        <p:nvSpPr>
          <p:cNvPr id="48" name="TextBox 47"/>
          <p:cNvSpPr txBox="1"/>
          <p:nvPr/>
        </p:nvSpPr>
        <p:spPr>
          <a:xfrm>
            <a:off x="9242317" y="6160364"/>
            <a:ext cx="1147440" cy="470856"/>
          </a:xfrm>
          <a:prstGeom prst="rect">
            <a:avLst/>
          </a:prstGeom>
          <a:solidFill>
            <a:schemeClr val="tx1"/>
          </a:solidFill>
        </p:spPr>
        <p:txBody>
          <a:bodyPr wrap="square" lIns="186521" tIns="149217" rIns="186521" bIns="149217" rtlCol="0">
            <a:spAutoFit/>
          </a:bodyPr>
          <a:lstStyle/>
          <a:p>
            <a:pPr>
              <a:lnSpc>
                <a:spcPct val="90000"/>
              </a:lnSpc>
              <a:spcAft>
                <a:spcPts val="612"/>
              </a:spcAft>
            </a:pPr>
            <a:endParaRPr lang="en-US" sz="1224" dirty="0">
              <a:solidFill>
                <a:srgbClr val="0070C0"/>
              </a:solidFill>
            </a:endParaRPr>
          </a:p>
        </p:txBody>
      </p:sp>
      <p:sp>
        <p:nvSpPr>
          <p:cNvPr id="54" name="TextBox 53"/>
          <p:cNvSpPr txBox="1"/>
          <p:nvPr/>
        </p:nvSpPr>
        <p:spPr>
          <a:xfrm>
            <a:off x="10119231" y="1002922"/>
            <a:ext cx="1251325" cy="470856"/>
          </a:xfrm>
          <a:prstGeom prst="rect">
            <a:avLst/>
          </a:prstGeom>
          <a:solidFill>
            <a:schemeClr val="tx1"/>
          </a:solidFill>
        </p:spPr>
        <p:txBody>
          <a:bodyPr wrap="square" lIns="186521" tIns="149217" rIns="186521" bIns="149217" rtlCol="0">
            <a:spAutoFit/>
          </a:bodyPr>
          <a:lstStyle/>
          <a:p>
            <a:pPr>
              <a:lnSpc>
                <a:spcPct val="90000"/>
              </a:lnSpc>
              <a:spcAft>
                <a:spcPts val="612"/>
              </a:spcAft>
            </a:pPr>
            <a:r>
              <a:rPr lang="en-US" sz="1224" dirty="0">
                <a:solidFill>
                  <a:srgbClr val="0070C0"/>
                </a:solidFill>
              </a:rPr>
              <a:t>RDS Server</a:t>
            </a:r>
          </a:p>
        </p:txBody>
      </p:sp>
      <p:sp>
        <p:nvSpPr>
          <p:cNvPr id="29" name="Rectangle 28"/>
          <p:cNvSpPr/>
          <p:nvPr/>
        </p:nvSpPr>
        <p:spPr bwMode="auto">
          <a:xfrm>
            <a:off x="9522473" y="1803316"/>
            <a:ext cx="596757" cy="17344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7366736" y="1803316"/>
            <a:ext cx="596757" cy="1430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7439451" y="1064841"/>
            <a:ext cx="596757" cy="10785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6573035" y="962153"/>
            <a:ext cx="1658742" cy="499107"/>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428" dirty="0" err="1">
                <a:solidFill>
                  <a:srgbClr val="0070C0"/>
                </a:solidFill>
              </a:rPr>
              <a:t>Sharepoint</a:t>
            </a:r>
            <a:endParaRPr lang="en-US" sz="1428" dirty="0">
              <a:solidFill>
                <a:srgbClr val="0070C0"/>
              </a:solidFill>
            </a:endParaRPr>
          </a:p>
        </p:txBody>
      </p:sp>
      <p:sp>
        <p:nvSpPr>
          <p:cNvPr id="60" name="TextBox 59"/>
          <p:cNvSpPr txBox="1"/>
          <p:nvPr/>
        </p:nvSpPr>
        <p:spPr>
          <a:xfrm>
            <a:off x="7829951" y="1609275"/>
            <a:ext cx="843934" cy="499107"/>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428" dirty="0">
                <a:solidFill>
                  <a:srgbClr val="0070C0"/>
                </a:solidFill>
              </a:rPr>
              <a:t>SQL</a:t>
            </a:r>
          </a:p>
        </p:txBody>
      </p:sp>
      <p:sp>
        <p:nvSpPr>
          <p:cNvPr id="62" name="Rectangle 61"/>
          <p:cNvSpPr/>
          <p:nvPr/>
        </p:nvSpPr>
        <p:spPr bwMode="auto">
          <a:xfrm>
            <a:off x="7234090" y="5242098"/>
            <a:ext cx="889147" cy="12334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7320726" y="6331888"/>
            <a:ext cx="889147" cy="12334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815919" y="6134112"/>
            <a:ext cx="1658742" cy="470856"/>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224" dirty="0">
                <a:solidFill>
                  <a:srgbClr val="0070C0"/>
                </a:solidFill>
              </a:rPr>
              <a:t>SQL Server</a:t>
            </a:r>
          </a:p>
        </p:txBody>
      </p:sp>
      <p:sp>
        <p:nvSpPr>
          <p:cNvPr id="64" name="Rectangle 63"/>
          <p:cNvSpPr/>
          <p:nvPr/>
        </p:nvSpPr>
        <p:spPr bwMode="auto">
          <a:xfrm>
            <a:off x="7085907" y="4925086"/>
            <a:ext cx="889147" cy="12334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61" name="TextBox 60"/>
          <p:cNvSpPr txBox="1"/>
          <p:nvPr/>
        </p:nvSpPr>
        <p:spPr>
          <a:xfrm>
            <a:off x="7114806" y="4760703"/>
            <a:ext cx="1084104" cy="456776"/>
          </a:xfrm>
          <a:prstGeom prst="rect">
            <a:avLst/>
          </a:prstGeom>
          <a:solidFill>
            <a:schemeClr val="tx1">
              <a:alpha val="0"/>
            </a:schemeClr>
          </a:solidFill>
        </p:spPr>
        <p:txBody>
          <a:bodyPr wrap="square" lIns="186521" tIns="149217" rIns="186521" bIns="149217" rtlCol="0">
            <a:spAutoFit/>
          </a:bodyPr>
          <a:lstStyle/>
          <a:p>
            <a:pPr>
              <a:lnSpc>
                <a:spcPct val="90000"/>
              </a:lnSpc>
              <a:spcAft>
                <a:spcPts val="612"/>
              </a:spcAft>
            </a:pPr>
            <a:r>
              <a:rPr lang="en-US" sz="1122" dirty="0">
                <a:solidFill>
                  <a:srgbClr val="0070C0"/>
                </a:solidFill>
              </a:rPr>
              <a:t>VPN Server</a:t>
            </a:r>
          </a:p>
        </p:txBody>
      </p:sp>
    </p:spTree>
    <p:extLst>
      <p:ext uri="{BB962C8B-B14F-4D97-AF65-F5344CB8AC3E}">
        <p14:creationId xmlns:p14="http://schemas.microsoft.com/office/powerpoint/2010/main" val="206967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42" presetClass="path" presetSubtype="0" repeatCount="3000" accel="50000" decel="50000" fill="hold" nodeType="withEffect">
                                  <p:stCondLst>
                                    <p:cond delay="0"/>
                                  </p:stCondLst>
                                  <p:childTnLst>
                                    <p:animMotion origin="layout" path="M 0.18828 0.04153 L 0.22389 -0.43532 " pathEditMode="relative" rAng="0" ptsTypes="AA">
                                      <p:cBhvr>
                                        <p:cTn id="8" dur="2000" fill="hold"/>
                                        <p:tgtEl>
                                          <p:spTgt spid="34"/>
                                        </p:tgtEl>
                                        <p:attrNameLst>
                                          <p:attrName>ppt_x</p:attrName>
                                          <p:attrName>ppt_y</p:attrName>
                                        </p:attrNameLst>
                                      </p:cBhvr>
                                      <p:rCtr x="1774" y="-23854"/>
                                    </p:animMotion>
                                  </p:childTnLst>
                                </p:cTn>
                              </p:par>
                              <p:par>
                                <p:cTn id="9" presetID="42" presetClass="path" presetSubtype="0" repeatCount="3000" accel="50000" decel="50000" fill="hold" nodeType="withEffect">
                                  <p:stCondLst>
                                    <p:cond delay="0"/>
                                  </p:stCondLst>
                                  <p:childTnLst>
                                    <p:animMotion origin="layout" path="M 2.28236E-6 -2.66455E-6 L 0.18956 -0.44258 " pathEditMode="relative" rAng="0" ptsTypes="AA">
                                      <p:cBhvr>
                                        <p:cTn id="10" dur="2000" fill="hold"/>
                                        <p:tgtEl>
                                          <p:spTgt spid="36"/>
                                        </p:tgtEl>
                                        <p:attrNameLst>
                                          <p:attrName>ppt_x</p:attrName>
                                          <p:attrName>ppt_y</p:attrName>
                                        </p:attrNameLst>
                                      </p:cBhvr>
                                      <p:rCtr x="9472" y="-2212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9" presetClass="emph" presetSubtype="0" fill="hold" grpId="0" nodeType="withEffect">
                                  <p:stCondLst>
                                    <p:cond delay="0"/>
                                  </p:stCondLst>
                                  <p:childTnLst>
                                    <p:animClr clrSpc="rgb" dir="cw">
                                      <p:cBhvr override="childStyle">
                                        <p:cTn id="22" dur="500" fill="hold"/>
                                        <p:tgtEl>
                                          <p:spTgt spid="28"/>
                                        </p:tgtEl>
                                        <p:attrNameLst>
                                          <p:attrName>style.color</p:attrName>
                                        </p:attrNameLst>
                                      </p:cBhvr>
                                      <p:to>
                                        <a:srgbClr val="B8B5B0"/>
                                      </p:to>
                                    </p:animClr>
                                    <p:animClr clrSpc="rgb" dir="cw">
                                      <p:cBhvr>
                                        <p:cTn id="23" dur="500" fill="hold"/>
                                        <p:tgtEl>
                                          <p:spTgt spid="28"/>
                                        </p:tgtEl>
                                        <p:attrNameLst>
                                          <p:attrName>fillcolor</p:attrName>
                                        </p:attrNameLst>
                                      </p:cBhvr>
                                      <p:to>
                                        <a:srgbClr val="B8B5B0"/>
                                      </p:to>
                                    </p:animClr>
                                    <p:set>
                                      <p:cBhvr>
                                        <p:cTn id="24" dur="500" fill="hold"/>
                                        <p:tgtEl>
                                          <p:spTgt spid="28"/>
                                        </p:tgtEl>
                                        <p:attrNameLst>
                                          <p:attrName>fill.type</p:attrName>
                                        </p:attrNameLst>
                                      </p:cBhvr>
                                      <p:to>
                                        <p:strVal val="solid"/>
                                      </p:to>
                                    </p:set>
                                    <p:set>
                                      <p:cBhvr>
                                        <p:cTn id="25" dur="500" fill="hold"/>
                                        <p:tgtEl>
                                          <p:spTgt spid="28"/>
                                        </p:tgtEl>
                                        <p:attrNameLst>
                                          <p:attrName>fill.on</p:attrName>
                                        </p:attrNameLst>
                                      </p:cBhvr>
                                      <p:to>
                                        <p:strVal val="true"/>
                                      </p:to>
                                    </p:set>
                                  </p:childTnLst>
                                </p:cTn>
                              </p:par>
                              <p:par>
                                <p:cTn id="26" presetID="19" presetClass="emph" presetSubtype="0" fill="hold" grpId="0" nodeType="withEffect">
                                  <p:stCondLst>
                                    <p:cond delay="0"/>
                                  </p:stCondLst>
                                  <p:childTnLst>
                                    <p:animClr clrSpc="rgb" dir="cw">
                                      <p:cBhvr override="childStyle">
                                        <p:cTn id="27" dur="500" fill="hold"/>
                                        <p:tgtEl>
                                          <p:spTgt spid="43"/>
                                        </p:tgtEl>
                                        <p:attrNameLst>
                                          <p:attrName>style.color</p:attrName>
                                        </p:attrNameLst>
                                      </p:cBhvr>
                                      <p:to>
                                        <a:srgbClr val="B8B5B0"/>
                                      </p:to>
                                    </p:animClr>
                                    <p:animClr clrSpc="rgb" dir="cw">
                                      <p:cBhvr>
                                        <p:cTn id="28" dur="500" fill="hold"/>
                                        <p:tgtEl>
                                          <p:spTgt spid="43"/>
                                        </p:tgtEl>
                                        <p:attrNameLst>
                                          <p:attrName>fillcolor</p:attrName>
                                        </p:attrNameLst>
                                      </p:cBhvr>
                                      <p:to>
                                        <a:srgbClr val="B8B5B0"/>
                                      </p:to>
                                    </p:animClr>
                                    <p:set>
                                      <p:cBhvr>
                                        <p:cTn id="29" dur="500" fill="hold"/>
                                        <p:tgtEl>
                                          <p:spTgt spid="43"/>
                                        </p:tgtEl>
                                        <p:attrNameLst>
                                          <p:attrName>fill.type</p:attrName>
                                        </p:attrNameLst>
                                      </p:cBhvr>
                                      <p:to>
                                        <p:strVal val="solid"/>
                                      </p:to>
                                    </p:set>
                                    <p:set>
                                      <p:cBhvr>
                                        <p:cTn id="30" dur="500" fill="hold"/>
                                        <p:tgtEl>
                                          <p:spTgt spid="4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000"/>
                                        <p:tgtEl>
                                          <p:spTgt spid="5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28" grpId="0" animBg="1"/>
      <p:bldP spid="54" grpId="0" animBg="1"/>
      <p:bldP spid="59" grpId="0" animBg="1"/>
      <p:bldP spid="60"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2D050"/>
                </a:solidFill>
              </a:rPr>
              <a:t>Demo</a:t>
            </a:r>
            <a:endParaRPr lang="en-US" dirty="0">
              <a:solidFill>
                <a:srgbClr val="92D050"/>
              </a:solidFill>
            </a:endParaRPr>
          </a:p>
        </p:txBody>
      </p:sp>
      <p:sp>
        <p:nvSpPr>
          <p:cNvPr id="5" name="Text Placeholder 4"/>
          <p:cNvSpPr>
            <a:spLocks noGrp="1"/>
          </p:cNvSpPr>
          <p:nvPr>
            <p:ph type="body" sz="quarter" idx="12"/>
          </p:nvPr>
        </p:nvSpPr>
        <p:spPr/>
        <p:txBody>
          <a:bodyPr/>
          <a:lstStyle/>
          <a:p>
            <a:r>
              <a:rPr lang="en-US" dirty="0" smtClean="0"/>
              <a:t>DRaaS with ASR</a:t>
            </a:r>
            <a:endParaRPr lang="en-US" dirty="0"/>
          </a:p>
        </p:txBody>
      </p:sp>
    </p:spTree>
    <p:extLst>
      <p:ext uri="{BB962C8B-B14F-4D97-AF65-F5344CB8AC3E}">
        <p14:creationId xmlns:p14="http://schemas.microsoft.com/office/powerpoint/2010/main" val="3040631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Microsoft Azure Site Recovery: Leveraging Microsoft Azure as your Disaster Recovery Site</a:t>
            </a:r>
            <a:r>
              <a:rPr lang="en-US" sz="2000" dirty="0"/>
              <a:t/>
            </a:r>
            <a:br>
              <a:rPr lang="en-US" sz="2000" dirty="0"/>
            </a:br>
            <a:r>
              <a:rPr lang="en-US" sz="2000" dirty="0" smtClean="0"/>
              <a:t/>
            </a:r>
            <a:br>
              <a:rPr lang="en-US" sz="2000" dirty="0" smtClean="0"/>
            </a:br>
            <a:r>
              <a:rPr lang="en-US" sz="2000" dirty="0"/>
              <a:t/>
            </a:r>
            <a:br>
              <a:rPr lang="en-US" sz="2000" dirty="0"/>
            </a:br>
            <a:r>
              <a:rPr lang="en-US" sz="2000" dirty="0"/>
              <a:t>CDP-B314</a:t>
            </a:r>
            <a:endParaRPr lang="en-US" sz="2800" dirty="0"/>
          </a:p>
        </p:txBody>
      </p:sp>
      <p:sp>
        <p:nvSpPr>
          <p:cNvPr id="3" name="Text Placeholder 2"/>
          <p:cNvSpPr>
            <a:spLocks noGrp="1"/>
          </p:cNvSpPr>
          <p:nvPr>
            <p:ph type="body" sz="quarter" idx="14"/>
          </p:nvPr>
        </p:nvSpPr>
        <p:spPr>
          <a:xfrm>
            <a:off x="274638" y="4000184"/>
            <a:ext cx="6019799" cy="1554478"/>
          </a:xfrm>
        </p:spPr>
        <p:txBody>
          <a:bodyPr/>
          <a:lstStyle/>
          <a:p>
            <a:endParaRPr lang="en-US" sz="2800" dirty="0" smtClean="0"/>
          </a:p>
          <a:p>
            <a:endParaRPr lang="en-US" sz="2800" dirty="0"/>
          </a:p>
          <a:p>
            <a:r>
              <a:rPr lang="en-US" sz="2400" dirty="0" smtClean="0"/>
              <a:t>Kristian Nese, </a:t>
            </a:r>
            <a:r>
              <a:rPr lang="en-US" sz="2400" dirty="0" err="1" smtClean="0"/>
              <a:t>Lumagate</a:t>
            </a:r>
            <a:endParaRPr lang="en-US" sz="2400" dirty="0" smtClean="0"/>
          </a:p>
          <a:p>
            <a:r>
              <a:rPr lang="en-US" sz="2400" dirty="0" smtClean="0"/>
              <a:t>Manoj Kumar Jain, Microsoft Corporation</a:t>
            </a:r>
            <a:endParaRPr lang="en-US" sz="2400" dirty="0"/>
          </a:p>
          <a:p>
            <a:endParaRPr lang="en-US" sz="24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a:p>
        </p:txBody>
      </p:sp>
    </p:spTree>
    <p:extLst>
      <p:ext uri="{BB962C8B-B14F-4D97-AF65-F5344CB8AC3E}">
        <p14:creationId xmlns:p14="http://schemas.microsoft.com/office/powerpoint/2010/main" val="151283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508018" y="1852470"/>
            <a:ext cx="6641772" cy="447883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3243" tIns="46622" rIns="93243" bIns="46622" numCol="1" rtlCol="0" anchor="b" anchorCtr="0" compatLnSpc="1">
            <a:prstTxWarp prst="textNoShape">
              <a:avLst/>
            </a:prstTxWarp>
          </a:bodyPr>
          <a:lstStyle/>
          <a:p>
            <a:pPr algn="ctr" defTabSz="932229" fontAlgn="base">
              <a:lnSpc>
                <a:spcPct val="90000"/>
              </a:lnSpc>
              <a:spcBef>
                <a:spcPct val="0"/>
              </a:spcBef>
              <a:spcAft>
                <a:spcPct val="0"/>
              </a:spcAft>
            </a:pPr>
            <a:endParaRPr lang="en-US" sz="1632" dirty="0">
              <a:solidFill>
                <a:srgbClr val="FFFFFE"/>
              </a:solidFill>
            </a:endParaRPr>
          </a:p>
        </p:txBody>
      </p:sp>
      <p:sp>
        <p:nvSpPr>
          <p:cNvPr id="16" name="Rectangle 15"/>
          <p:cNvSpPr/>
          <p:nvPr/>
        </p:nvSpPr>
        <p:spPr bwMode="auto">
          <a:xfrm>
            <a:off x="5600576" y="2668427"/>
            <a:ext cx="3045295" cy="3545331"/>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3243" tIns="46622" rIns="93243" bIns="46622" numCol="1" rtlCol="0" anchor="b" anchorCtr="0" compatLnSpc="1">
            <a:prstTxWarp prst="textNoShape">
              <a:avLst/>
            </a:prstTxWarp>
          </a:bodyPr>
          <a:lstStyle/>
          <a:p>
            <a:pPr algn="ctr" defTabSz="932229" fontAlgn="base">
              <a:lnSpc>
                <a:spcPct val="90000"/>
              </a:lnSpc>
              <a:spcBef>
                <a:spcPct val="0"/>
              </a:spcBef>
              <a:spcAft>
                <a:spcPct val="0"/>
              </a:spcAft>
            </a:pPr>
            <a:endParaRPr lang="en-US" sz="1632" dirty="0">
              <a:solidFill>
                <a:srgbClr val="FFFFFE"/>
              </a:solidFill>
            </a:endParaRPr>
          </a:p>
        </p:txBody>
      </p:sp>
      <p:sp>
        <p:nvSpPr>
          <p:cNvPr id="70" name="Freeform 25"/>
          <p:cNvSpPr>
            <a:spLocks noEditPoints="1"/>
          </p:cNvSpPr>
          <p:nvPr/>
        </p:nvSpPr>
        <p:spPr bwMode="auto">
          <a:xfrm>
            <a:off x="6626660" y="5204835"/>
            <a:ext cx="1022465" cy="742338"/>
          </a:xfrm>
          <a:custGeom>
            <a:avLst/>
            <a:gdLst>
              <a:gd name="T0" fmla="*/ 325 w 325"/>
              <a:gd name="T1" fmla="*/ 124 h 236"/>
              <a:gd name="T2" fmla="*/ 16 w 325"/>
              <a:gd name="T3" fmla="*/ 123 h 236"/>
              <a:gd name="T4" fmla="*/ 20 w 325"/>
              <a:gd name="T5" fmla="*/ 99 h 236"/>
              <a:gd name="T6" fmla="*/ 30 w 325"/>
              <a:gd name="T7" fmla="*/ 99 h 236"/>
              <a:gd name="T8" fmla="*/ 35 w 325"/>
              <a:gd name="T9" fmla="*/ 105 h 236"/>
              <a:gd name="T10" fmla="*/ 41 w 325"/>
              <a:gd name="T11" fmla="*/ 119 h 236"/>
              <a:gd name="T12" fmla="*/ 45 w 325"/>
              <a:gd name="T13" fmla="*/ 103 h 236"/>
              <a:gd name="T14" fmla="*/ 58 w 325"/>
              <a:gd name="T15" fmla="*/ 109 h 236"/>
              <a:gd name="T16" fmla="*/ 67 w 325"/>
              <a:gd name="T17" fmla="*/ 109 h 236"/>
              <a:gd name="T18" fmla="*/ 73 w 325"/>
              <a:gd name="T19" fmla="*/ 115 h 236"/>
              <a:gd name="T20" fmla="*/ 69 w 325"/>
              <a:gd name="T21" fmla="*/ 99 h 236"/>
              <a:gd name="T22" fmla="*/ 82 w 325"/>
              <a:gd name="T23" fmla="*/ 113 h 236"/>
              <a:gd name="T24" fmla="*/ 96 w 325"/>
              <a:gd name="T25" fmla="*/ 119 h 236"/>
              <a:gd name="T26" fmla="*/ 105 w 325"/>
              <a:gd name="T27" fmla="*/ 119 h 236"/>
              <a:gd name="T28" fmla="*/ 101 w 325"/>
              <a:gd name="T29" fmla="*/ 95 h 236"/>
              <a:gd name="T30" fmla="*/ 107 w 325"/>
              <a:gd name="T31" fmla="*/ 109 h 236"/>
              <a:gd name="T32" fmla="*/ 120 w 325"/>
              <a:gd name="T33" fmla="*/ 123 h 236"/>
              <a:gd name="T34" fmla="*/ 124 w 325"/>
              <a:gd name="T35" fmla="*/ 99 h 236"/>
              <a:gd name="T36" fmla="*/ 133 w 325"/>
              <a:gd name="T37" fmla="*/ 99 h 236"/>
              <a:gd name="T38" fmla="*/ 139 w 325"/>
              <a:gd name="T39" fmla="*/ 105 h 236"/>
              <a:gd name="T40" fmla="*/ 146 w 325"/>
              <a:gd name="T41" fmla="*/ 95 h 236"/>
              <a:gd name="T42" fmla="*/ 315 w 325"/>
              <a:gd name="T43" fmla="*/ 185 h 236"/>
              <a:gd name="T44" fmla="*/ 20 w 325"/>
              <a:gd name="T45" fmla="*/ 171 h 236"/>
              <a:gd name="T46" fmla="*/ 30 w 325"/>
              <a:gd name="T47" fmla="*/ 171 h 236"/>
              <a:gd name="T48" fmla="*/ 26 w 325"/>
              <a:gd name="T49" fmla="*/ 147 h 236"/>
              <a:gd name="T50" fmla="*/ 31 w 325"/>
              <a:gd name="T51" fmla="*/ 161 h 236"/>
              <a:gd name="T52" fmla="*/ 45 w 325"/>
              <a:gd name="T53" fmla="*/ 175 h 236"/>
              <a:gd name="T54" fmla="*/ 49 w 325"/>
              <a:gd name="T55" fmla="*/ 151 h 236"/>
              <a:gd name="T56" fmla="*/ 58 w 325"/>
              <a:gd name="T57" fmla="*/ 151 h 236"/>
              <a:gd name="T58" fmla="*/ 63 w 325"/>
              <a:gd name="T59" fmla="*/ 157 h 236"/>
              <a:gd name="T60" fmla="*/ 69 w 325"/>
              <a:gd name="T61" fmla="*/ 171 h 236"/>
              <a:gd name="T62" fmla="*/ 73 w 325"/>
              <a:gd name="T63" fmla="*/ 155 h 236"/>
              <a:gd name="T64" fmla="*/ 86 w 325"/>
              <a:gd name="T65" fmla="*/ 161 h 236"/>
              <a:gd name="T66" fmla="*/ 96 w 325"/>
              <a:gd name="T67" fmla="*/ 161 h 236"/>
              <a:gd name="T68" fmla="*/ 101 w 325"/>
              <a:gd name="T69" fmla="*/ 167 h 236"/>
              <a:gd name="T70" fmla="*/ 97 w 325"/>
              <a:gd name="T71" fmla="*/ 151 h 236"/>
              <a:gd name="T72" fmla="*/ 111 w 325"/>
              <a:gd name="T73" fmla="*/ 165 h 236"/>
              <a:gd name="T74" fmla="*/ 124 w 325"/>
              <a:gd name="T75" fmla="*/ 171 h 236"/>
              <a:gd name="T76" fmla="*/ 133 w 325"/>
              <a:gd name="T77" fmla="*/ 171 h 236"/>
              <a:gd name="T78" fmla="*/ 129 w 325"/>
              <a:gd name="T79" fmla="*/ 147 h 236"/>
              <a:gd name="T80" fmla="*/ 135 w 325"/>
              <a:gd name="T81" fmla="*/ 161 h 236"/>
              <a:gd name="T82" fmla="*/ 146 w 325"/>
              <a:gd name="T83" fmla="*/ 175 h 236"/>
              <a:gd name="T84" fmla="*/ 9 w 325"/>
              <a:gd name="T85" fmla="*/ 236 h 236"/>
              <a:gd name="T86" fmla="*/ 20 w 325"/>
              <a:gd name="T87" fmla="*/ 213 h 236"/>
              <a:gd name="T88" fmla="*/ 26 w 325"/>
              <a:gd name="T89" fmla="*/ 218 h 236"/>
              <a:gd name="T90" fmla="*/ 22 w 325"/>
              <a:gd name="T91" fmla="*/ 203 h 236"/>
              <a:gd name="T92" fmla="*/ 35 w 325"/>
              <a:gd name="T93" fmla="*/ 217 h 236"/>
              <a:gd name="T94" fmla="*/ 49 w 325"/>
              <a:gd name="T95" fmla="*/ 222 h 236"/>
              <a:gd name="T96" fmla="*/ 58 w 325"/>
              <a:gd name="T97" fmla="*/ 222 h 236"/>
              <a:gd name="T98" fmla="*/ 54 w 325"/>
              <a:gd name="T99" fmla="*/ 199 h 236"/>
              <a:gd name="T100" fmla="*/ 59 w 325"/>
              <a:gd name="T101" fmla="*/ 213 h 236"/>
              <a:gd name="T102" fmla="*/ 73 w 325"/>
              <a:gd name="T103" fmla="*/ 226 h 236"/>
              <a:gd name="T104" fmla="*/ 77 w 325"/>
              <a:gd name="T105" fmla="*/ 203 h 236"/>
              <a:gd name="T106" fmla="*/ 86 w 325"/>
              <a:gd name="T107" fmla="*/ 203 h 236"/>
              <a:gd name="T108" fmla="*/ 92 w 325"/>
              <a:gd name="T109" fmla="*/ 209 h 236"/>
              <a:gd name="T110" fmla="*/ 97 w 325"/>
              <a:gd name="T111" fmla="*/ 222 h 236"/>
              <a:gd name="T112" fmla="*/ 101 w 325"/>
              <a:gd name="T113" fmla="*/ 207 h 236"/>
              <a:gd name="T114" fmla="*/ 115 w 325"/>
              <a:gd name="T115" fmla="*/ 213 h 236"/>
              <a:gd name="T116" fmla="*/ 124 w 325"/>
              <a:gd name="T117" fmla="*/ 213 h 236"/>
              <a:gd name="T118" fmla="*/ 129 w 325"/>
              <a:gd name="T119" fmla="*/ 218 h 236"/>
              <a:gd name="T120" fmla="*/ 125 w 325"/>
              <a:gd name="T121" fmla="*/ 203 h 236"/>
              <a:gd name="T122" fmla="*/ 139 w 325"/>
              <a:gd name="T123" fmla="*/ 217 h 236"/>
              <a:gd name="T124" fmla="*/ 300 w 325"/>
              <a:gd name="T125"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36">
                <a:moveTo>
                  <a:pt x="0" y="84"/>
                </a:moveTo>
                <a:cubicBezTo>
                  <a:pt x="0" y="84"/>
                  <a:pt x="0" y="84"/>
                  <a:pt x="22" y="9"/>
                </a:cubicBezTo>
                <a:cubicBezTo>
                  <a:pt x="23" y="4"/>
                  <a:pt x="26" y="0"/>
                  <a:pt x="31" y="0"/>
                </a:cubicBezTo>
                <a:cubicBezTo>
                  <a:pt x="31" y="0"/>
                  <a:pt x="31" y="0"/>
                  <a:pt x="294" y="0"/>
                </a:cubicBezTo>
                <a:cubicBezTo>
                  <a:pt x="299" y="0"/>
                  <a:pt x="301" y="5"/>
                  <a:pt x="303" y="9"/>
                </a:cubicBezTo>
                <a:cubicBezTo>
                  <a:pt x="303" y="9"/>
                  <a:pt x="303" y="9"/>
                  <a:pt x="325" y="84"/>
                </a:cubicBezTo>
                <a:cubicBezTo>
                  <a:pt x="322" y="81"/>
                  <a:pt x="319" y="80"/>
                  <a:pt x="315" y="80"/>
                </a:cubicBezTo>
                <a:cubicBezTo>
                  <a:pt x="315" y="80"/>
                  <a:pt x="315" y="80"/>
                  <a:pt x="9" y="80"/>
                </a:cubicBezTo>
                <a:cubicBezTo>
                  <a:pt x="6" y="80"/>
                  <a:pt x="2" y="81"/>
                  <a:pt x="0" y="84"/>
                </a:cubicBezTo>
                <a:close/>
                <a:moveTo>
                  <a:pt x="325" y="94"/>
                </a:moveTo>
                <a:cubicBezTo>
                  <a:pt x="325" y="124"/>
                  <a:pt x="325" y="124"/>
                  <a:pt x="325" y="124"/>
                </a:cubicBezTo>
                <a:cubicBezTo>
                  <a:pt x="325" y="129"/>
                  <a:pt x="320" y="133"/>
                  <a:pt x="315" y="133"/>
                </a:cubicBezTo>
                <a:cubicBezTo>
                  <a:pt x="9" y="133"/>
                  <a:pt x="9" y="133"/>
                  <a:pt x="9" y="133"/>
                </a:cubicBezTo>
                <a:cubicBezTo>
                  <a:pt x="4" y="133"/>
                  <a:pt x="0" y="129"/>
                  <a:pt x="0" y="124"/>
                </a:cubicBezTo>
                <a:cubicBezTo>
                  <a:pt x="0" y="94"/>
                  <a:pt x="0" y="94"/>
                  <a:pt x="0" y="94"/>
                </a:cubicBezTo>
                <a:cubicBezTo>
                  <a:pt x="0" y="89"/>
                  <a:pt x="4" y="85"/>
                  <a:pt x="9" y="85"/>
                </a:cubicBezTo>
                <a:cubicBezTo>
                  <a:pt x="315" y="85"/>
                  <a:pt x="315" y="85"/>
                  <a:pt x="315" y="85"/>
                </a:cubicBezTo>
                <a:cubicBezTo>
                  <a:pt x="320" y="85"/>
                  <a:pt x="325" y="89"/>
                  <a:pt x="325" y="94"/>
                </a:cubicBezTo>
                <a:close/>
                <a:moveTo>
                  <a:pt x="20" y="119"/>
                </a:moveTo>
                <a:cubicBezTo>
                  <a:pt x="20" y="117"/>
                  <a:pt x="19" y="115"/>
                  <a:pt x="16" y="115"/>
                </a:cubicBezTo>
                <a:cubicBezTo>
                  <a:pt x="14" y="115"/>
                  <a:pt x="12" y="117"/>
                  <a:pt x="12" y="119"/>
                </a:cubicBezTo>
                <a:cubicBezTo>
                  <a:pt x="12" y="121"/>
                  <a:pt x="14" y="123"/>
                  <a:pt x="16" y="123"/>
                </a:cubicBezTo>
                <a:cubicBezTo>
                  <a:pt x="19" y="123"/>
                  <a:pt x="20" y="121"/>
                  <a:pt x="20" y="119"/>
                </a:cubicBezTo>
                <a:close/>
                <a:moveTo>
                  <a:pt x="20" y="109"/>
                </a:moveTo>
                <a:cubicBezTo>
                  <a:pt x="20" y="107"/>
                  <a:pt x="19" y="105"/>
                  <a:pt x="16" y="105"/>
                </a:cubicBezTo>
                <a:cubicBezTo>
                  <a:pt x="14" y="105"/>
                  <a:pt x="12" y="107"/>
                  <a:pt x="12" y="109"/>
                </a:cubicBezTo>
                <a:cubicBezTo>
                  <a:pt x="12" y="111"/>
                  <a:pt x="14" y="113"/>
                  <a:pt x="16" y="113"/>
                </a:cubicBezTo>
                <a:cubicBezTo>
                  <a:pt x="19" y="113"/>
                  <a:pt x="20" y="111"/>
                  <a:pt x="20" y="109"/>
                </a:cubicBezTo>
                <a:close/>
                <a:moveTo>
                  <a:pt x="20" y="99"/>
                </a:moveTo>
                <a:cubicBezTo>
                  <a:pt x="20" y="97"/>
                  <a:pt x="19" y="95"/>
                  <a:pt x="16" y="95"/>
                </a:cubicBezTo>
                <a:cubicBezTo>
                  <a:pt x="14" y="95"/>
                  <a:pt x="12" y="97"/>
                  <a:pt x="12" y="99"/>
                </a:cubicBezTo>
                <a:cubicBezTo>
                  <a:pt x="12" y="101"/>
                  <a:pt x="14" y="103"/>
                  <a:pt x="16" y="103"/>
                </a:cubicBezTo>
                <a:cubicBezTo>
                  <a:pt x="19" y="103"/>
                  <a:pt x="20" y="101"/>
                  <a:pt x="20" y="99"/>
                </a:cubicBezTo>
                <a:close/>
                <a:moveTo>
                  <a:pt x="30" y="119"/>
                </a:moveTo>
                <a:cubicBezTo>
                  <a:pt x="30" y="117"/>
                  <a:pt x="28" y="115"/>
                  <a:pt x="26" y="115"/>
                </a:cubicBezTo>
                <a:cubicBezTo>
                  <a:pt x="24" y="115"/>
                  <a:pt x="22" y="117"/>
                  <a:pt x="22" y="119"/>
                </a:cubicBezTo>
                <a:cubicBezTo>
                  <a:pt x="22" y="121"/>
                  <a:pt x="24" y="123"/>
                  <a:pt x="26" y="123"/>
                </a:cubicBezTo>
                <a:cubicBezTo>
                  <a:pt x="28" y="123"/>
                  <a:pt x="30" y="121"/>
                  <a:pt x="30" y="119"/>
                </a:cubicBezTo>
                <a:close/>
                <a:moveTo>
                  <a:pt x="30" y="109"/>
                </a:moveTo>
                <a:cubicBezTo>
                  <a:pt x="30" y="107"/>
                  <a:pt x="28" y="105"/>
                  <a:pt x="26" y="105"/>
                </a:cubicBezTo>
                <a:cubicBezTo>
                  <a:pt x="24" y="105"/>
                  <a:pt x="22" y="107"/>
                  <a:pt x="22" y="109"/>
                </a:cubicBezTo>
                <a:cubicBezTo>
                  <a:pt x="22" y="111"/>
                  <a:pt x="24" y="113"/>
                  <a:pt x="26" y="113"/>
                </a:cubicBezTo>
                <a:cubicBezTo>
                  <a:pt x="28" y="113"/>
                  <a:pt x="30" y="111"/>
                  <a:pt x="30" y="109"/>
                </a:cubicBezTo>
                <a:close/>
                <a:moveTo>
                  <a:pt x="30" y="99"/>
                </a:moveTo>
                <a:cubicBezTo>
                  <a:pt x="30" y="97"/>
                  <a:pt x="28" y="95"/>
                  <a:pt x="26" y="95"/>
                </a:cubicBezTo>
                <a:cubicBezTo>
                  <a:pt x="24" y="95"/>
                  <a:pt x="22" y="97"/>
                  <a:pt x="22" y="99"/>
                </a:cubicBezTo>
                <a:cubicBezTo>
                  <a:pt x="22" y="101"/>
                  <a:pt x="24" y="103"/>
                  <a:pt x="26" y="103"/>
                </a:cubicBezTo>
                <a:cubicBezTo>
                  <a:pt x="28" y="103"/>
                  <a:pt x="30" y="101"/>
                  <a:pt x="30" y="99"/>
                </a:cubicBezTo>
                <a:close/>
                <a:moveTo>
                  <a:pt x="39" y="119"/>
                </a:moveTo>
                <a:cubicBezTo>
                  <a:pt x="39" y="117"/>
                  <a:pt x="37" y="115"/>
                  <a:pt x="35" y="115"/>
                </a:cubicBezTo>
                <a:cubicBezTo>
                  <a:pt x="33" y="115"/>
                  <a:pt x="31" y="117"/>
                  <a:pt x="31" y="119"/>
                </a:cubicBezTo>
                <a:cubicBezTo>
                  <a:pt x="31" y="121"/>
                  <a:pt x="33" y="123"/>
                  <a:pt x="35" y="123"/>
                </a:cubicBezTo>
                <a:cubicBezTo>
                  <a:pt x="37" y="123"/>
                  <a:pt x="39" y="121"/>
                  <a:pt x="39" y="119"/>
                </a:cubicBezTo>
                <a:close/>
                <a:moveTo>
                  <a:pt x="39" y="109"/>
                </a:moveTo>
                <a:cubicBezTo>
                  <a:pt x="39" y="107"/>
                  <a:pt x="37" y="105"/>
                  <a:pt x="35" y="105"/>
                </a:cubicBezTo>
                <a:cubicBezTo>
                  <a:pt x="33" y="105"/>
                  <a:pt x="31" y="107"/>
                  <a:pt x="31" y="109"/>
                </a:cubicBezTo>
                <a:cubicBezTo>
                  <a:pt x="31" y="111"/>
                  <a:pt x="33" y="113"/>
                  <a:pt x="35" y="113"/>
                </a:cubicBezTo>
                <a:cubicBezTo>
                  <a:pt x="37" y="113"/>
                  <a:pt x="39" y="111"/>
                  <a:pt x="39" y="109"/>
                </a:cubicBezTo>
                <a:close/>
                <a:moveTo>
                  <a:pt x="39" y="99"/>
                </a:moveTo>
                <a:cubicBezTo>
                  <a:pt x="39" y="97"/>
                  <a:pt x="37" y="95"/>
                  <a:pt x="35" y="95"/>
                </a:cubicBezTo>
                <a:cubicBezTo>
                  <a:pt x="33" y="95"/>
                  <a:pt x="31" y="97"/>
                  <a:pt x="31" y="99"/>
                </a:cubicBezTo>
                <a:cubicBezTo>
                  <a:pt x="31" y="101"/>
                  <a:pt x="33" y="103"/>
                  <a:pt x="35" y="103"/>
                </a:cubicBezTo>
                <a:cubicBezTo>
                  <a:pt x="37" y="103"/>
                  <a:pt x="39" y="101"/>
                  <a:pt x="39" y="99"/>
                </a:cubicBezTo>
                <a:close/>
                <a:moveTo>
                  <a:pt x="49" y="119"/>
                </a:moveTo>
                <a:cubicBezTo>
                  <a:pt x="49" y="117"/>
                  <a:pt x="47" y="115"/>
                  <a:pt x="45" y="115"/>
                </a:cubicBezTo>
                <a:cubicBezTo>
                  <a:pt x="42" y="115"/>
                  <a:pt x="41" y="117"/>
                  <a:pt x="41" y="119"/>
                </a:cubicBezTo>
                <a:cubicBezTo>
                  <a:pt x="41" y="121"/>
                  <a:pt x="42" y="123"/>
                  <a:pt x="45" y="123"/>
                </a:cubicBezTo>
                <a:cubicBezTo>
                  <a:pt x="47" y="123"/>
                  <a:pt x="49" y="121"/>
                  <a:pt x="49" y="119"/>
                </a:cubicBezTo>
                <a:close/>
                <a:moveTo>
                  <a:pt x="49" y="109"/>
                </a:moveTo>
                <a:cubicBezTo>
                  <a:pt x="49" y="107"/>
                  <a:pt x="47" y="105"/>
                  <a:pt x="45" y="105"/>
                </a:cubicBezTo>
                <a:cubicBezTo>
                  <a:pt x="42" y="105"/>
                  <a:pt x="41" y="107"/>
                  <a:pt x="41" y="109"/>
                </a:cubicBezTo>
                <a:cubicBezTo>
                  <a:pt x="41" y="111"/>
                  <a:pt x="42" y="113"/>
                  <a:pt x="45" y="113"/>
                </a:cubicBezTo>
                <a:cubicBezTo>
                  <a:pt x="47" y="113"/>
                  <a:pt x="49" y="111"/>
                  <a:pt x="49" y="109"/>
                </a:cubicBezTo>
                <a:close/>
                <a:moveTo>
                  <a:pt x="49" y="99"/>
                </a:moveTo>
                <a:cubicBezTo>
                  <a:pt x="49" y="97"/>
                  <a:pt x="47" y="95"/>
                  <a:pt x="45" y="95"/>
                </a:cubicBezTo>
                <a:cubicBezTo>
                  <a:pt x="42" y="95"/>
                  <a:pt x="41" y="97"/>
                  <a:pt x="41" y="99"/>
                </a:cubicBezTo>
                <a:cubicBezTo>
                  <a:pt x="41" y="101"/>
                  <a:pt x="42" y="103"/>
                  <a:pt x="45" y="103"/>
                </a:cubicBezTo>
                <a:cubicBezTo>
                  <a:pt x="47" y="103"/>
                  <a:pt x="49" y="101"/>
                  <a:pt x="49" y="99"/>
                </a:cubicBezTo>
                <a:close/>
                <a:moveTo>
                  <a:pt x="58" y="119"/>
                </a:moveTo>
                <a:cubicBezTo>
                  <a:pt x="58" y="117"/>
                  <a:pt x="56" y="115"/>
                  <a:pt x="54" y="115"/>
                </a:cubicBezTo>
                <a:cubicBezTo>
                  <a:pt x="52" y="115"/>
                  <a:pt x="50" y="117"/>
                  <a:pt x="50" y="119"/>
                </a:cubicBezTo>
                <a:cubicBezTo>
                  <a:pt x="50" y="121"/>
                  <a:pt x="52" y="123"/>
                  <a:pt x="54" y="123"/>
                </a:cubicBezTo>
                <a:cubicBezTo>
                  <a:pt x="56" y="123"/>
                  <a:pt x="58" y="121"/>
                  <a:pt x="58" y="119"/>
                </a:cubicBezTo>
                <a:close/>
                <a:moveTo>
                  <a:pt x="58" y="109"/>
                </a:moveTo>
                <a:cubicBezTo>
                  <a:pt x="58" y="107"/>
                  <a:pt x="56" y="105"/>
                  <a:pt x="54" y="105"/>
                </a:cubicBezTo>
                <a:cubicBezTo>
                  <a:pt x="52" y="105"/>
                  <a:pt x="50" y="107"/>
                  <a:pt x="50" y="109"/>
                </a:cubicBezTo>
                <a:cubicBezTo>
                  <a:pt x="50" y="111"/>
                  <a:pt x="52" y="113"/>
                  <a:pt x="54" y="113"/>
                </a:cubicBezTo>
                <a:cubicBezTo>
                  <a:pt x="56" y="113"/>
                  <a:pt x="58" y="111"/>
                  <a:pt x="58" y="109"/>
                </a:cubicBezTo>
                <a:close/>
                <a:moveTo>
                  <a:pt x="58" y="99"/>
                </a:moveTo>
                <a:cubicBezTo>
                  <a:pt x="58" y="97"/>
                  <a:pt x="56" y="95"/>
                  <a:pt x="54" y="95"/>
                </a:cubicBezTo>
                <a:cubicBezTo>
                  <a:pt x="52" y="95"/>
                  <a:pt x="50" y="97"/>
                  <a:pt x="50" y="99"/>
                </a:cubicBezTo>
                <a:cubicBezTo>
                  <a:pt x="50" y="101"/>
                  <a:pt x="52" y="103"/>
                  <a:pt x="54" y="103"/>
                </a:cubicBezTo>
                <a:cubicBezTo>
                  <a:pt x="56" y="103"/>
                  <a:pt x="58" y="101"/>
                  <a:pt x="58" y="99"/>
                </a:cubicBezTo>
                <a:close/>
                <a:moveTo>
                  <a:pt x="67" y="119"/>
                </a:moveTo>
                <a:cubicBezTo>
                  <a:pt x="67" y="117"/>
                  <a:pt x="66" y="115"/>
                  <a:pt x="63" y="115"/>
                </a:cubicBezTo>
                <a:cubicBezTo>
                  <a:pt x="61" y="115"/>
                  <a:pt x="59" y="117"/>
                  <a:pt x="59" y="119"/>
                </a:cubicBezTo>
                <a:cubicBezTo>
                  <a:pt x="59" y="121"/>
                  <a:pt x="61" y="123"/>
                  <a:pt x="63" y="123"/>
                </a:cubicBezTo>
                <a:cubicBezTo>
                  <a:pt x="66" y="123"/>
                  <a:pt x="67" y="121"/>
                  <a:pt x="67" y="119"/>
                </a:cubicBezTo>
                <a:close/>
                <a:moveTo>
                  <a:pt x="67" y="109"/>
                </a:moveTo>
                <a:cubicBezTo>
                  <a:pt x="67" y="107"/>
                  <a:pt x="66" y="105"/>
                  <a:pt x="63" y="105"/>
                </a:cubicBezTo>
                <a:cubicBezTo>
                  <a:pt x="61" y="105"/>
                  <a:pt x="59" y="107"/>
                  <a:pt x="59" y="109"/>
                </a:cubicBezTo>
                <a:cubicBezTo>
                  <a:pt x="59" y="111"/>
                  <a:pt x="61" y="113"/>
                  <a:pt x="63" y="113"/>
                </a:cubicBezTo>
                <a:cubicBezTo>
                  <a:pt x="66" y="113"/>
                  <a:pt x="67" y="111"/>
                  <a:pt x="67" y="109"/>
                </a:cubicBezTo>
                <a:close/>
                <a:moveTo>
                  <a:pt x="67" y="99"/>
                </a:moveTo>
                <a:cubicBezTo>
                  <a:pt x="67" y="97"/>
                  <a:pt x="66" y="95"/>
                  <a:pt x="63" y="95"/>
                </a:cubicBezTo>
                <a:cubicBezTo>
                  <a:pt x="61" y="95"/>
                  <a:pt x="59" y="97"/>
                  <a:pt x="59" y="99"/>
                </a:cubicBezTo>
                <a:cubicBezTo>
                  <a:pt x="59" y="101"/>
                  <a:pt x="61" y="103"/>
                  <a:pt x="63" y="103"/>
                </a:cubicBezTo>
                <a:cubicBezTo>
                  <a:pt x="66" y="103"/>
                  <a:pt x="67" y="101"/>
                  <a:pt x="67" y="99"/>
                </a:cubicBezTo>
                <a:close/>
                <a:moveTo>
                  <a:pt x="77" y="119"/>
                </a:moveTo>
                <a:cubicBezTo>
                  <a:pt x="77" y="117"/>
                  <a:pt x="75" y="115"/>
                  <a:pt x="73" y="115"/>
                </a:cubicBezTo>
                <a:cubicBezTo>
                  <a:pt x="71" y="115"/>
                  <a:pt x="69" y="117"/>
                  <a:pt x="69" y="119"/>
                </a:cubicBezTo>
                <a:cubicBezTo>
                  <a:pt x="69" y="121"/>
                  <a:pt x="71" y="123"/>
                  <a:pt x="73" y="123"/>
                </a:cubicBezTo>
                <a:cubicBezTo>
                  <a:pt x="75" y="123"/>
                  <a:pt x="77" y="121"/>
                  <a:pt x="77" y="119"/>
                </a:cubicBezTo>
                <a:close/>
                <a:moveTo>
                  <a:pt x="77" y="109"/>
                </a:moveTo>
                <a:cubicBezTo>
                  <a:pt x="77" y="107"/>
                  <a:pt x="75" y="105"/>
                  <a:pt x="73" y="105"/>
                </a:cubicBezTo>
                <a:cubicBezTo>
                  <a:pt x="71" y="105"/>
                  <a:pt x="69" y="107"/>
                  <a:pt x="69" y="109"/>
                </a:cubicBezTo>
                <a:cubicBezTo>
                  <a:pt x="69" y="111"/>
                  <a:pt x="71" y="113"/>
                  <a:pt x="73" y="113"/>
                </a:cubicBezTo>
                <a:cubicBezTo>
                  <a:pt x="75" y="113"/>
                  <a:pt x="77" y="111"/>
                  <a:pt x="77" y="109"/>
                </a:cubicBezTo>
                <a:close/>
                <a:moveTo>
                  <a:pt x="77" y="99"/>
                </a:moveTo>
                <a:cubicBezTo>
                  <a:pt x="77" y="97"/>
                  <a:pt x="75" y="95"/>
                  <a:pt x="73" y="95"/>
                </a:cubicBezTo>
                <a:cubicBezTo>
                  <a:pt x="71" y="95"/>
                  <a:pt x="69" y="97"/>
                  <a:pt x="69" y="99"/>
                </a:cubicBezTo>
                <a:cubicBezTo>
                  <a:pt x="69" y="101"/>
                  <a:pt x="71" y="103"/>
                  <a:pt x="73" y="103"/>
                </a:cubicBezTo>
                <a:cubicBezTo>
                  <a:pt x="75" y="103"/>
                  <a:pt x="77" y="101"/>
                  <a:pt x="77" y="99"/>
                </a:cubicBezTo>
                <a:close/>
                <a:moveTo>
                  <a:pt x="86" y="119"/>
                </a:moveTo>
                <a:cubicBezTo>
                  <a:pt x="86" y="117"/>
                  <a:pt x="84" y="115"/>
                  <a:pt x="82" y="115"/>
                </a:cubicBezTo>
                <a:cubicBezTo>
                  <a:pt x="80" y="115"/>
                  <a:pt x="78" y="117"/>
                  <a:pt x="78" y="119"/>
                </a:cubicBezTo>
                <a:cubicBezTo>
                  <a:pt x="78" y="121"/>
                  <a:pt x="80" y="123"/>
                  <a:pt x="82" y="123"/>
                </a:cubicBezTo>
                <a:cubicBezTo>
                  <a:pt x="84" y="123"/>
                  <a:pt x="86" y="121"/>
                  <a:pt x="86" y="119"/>
                </a:cubicBezTo>
                <a:close/>
                <a:moveTo>
                  <a:pt x="86" y="109"/>
                </a:moveTo>
                <a:cubicBezTo>
                  <a:pt x="86" y="107"/>
                  <a:pt x="84" y="105"/>
                  <a:pt x="82" y="105"/>
                </a:cubicBezTo>
                <a:cubicBezTo>
                  <a:pt x="80" y="105"/>
                  <a:pt x="78" y="107"/>
                  <a:pt x="78" y="109"/>
                </a:cubicBezTo>
                <a:cubicBezTo>
                  <a:pt x="78" y="111"/>
                  <a:pt x="80" y="113"/>
                  <a:pt x="82" y="113"/>
                </a:cubicBezTo>
                <a:cubicBezTo>
                  <a:pt x="84" y="113"/>
                  <a:pt x="86" y="111"/>
                  <a:pt x="86" y="109"/>
                </a:cubicBezTo>
                <a:close/>
                <a:moveTo>
                  <a:pt x="86" y="99"/>
                </a:moveTo>
                <a:cubicBezTo>
                  <a:pt x="86" y="97"/>
                  <a:pt x="84" y="95"/>
                  <a:pt x="82" y="95"/>
                </a:cubicBezTo>
                <a:cubicBezTo>
                  <a:pt x="80" y="95"/>
                  <a:pt x="78" y="97"/>
                  <a:pt x="78" y="99"/>
                </a:cubicBezTo>
                <a:cubicBezTo>
                  <a:pt x="78" y="101"/>
                  <a:pt x="80" y="103"/>
                  <a:pt x="82" y="103"/>
                </a:cubicBezTo>
                <a:cubicBezTo>
                  <a:pt x="84" y="103"/>
                  <a:pt x="86" y="101"/>
                  <a:pt x="86" y="99"/>
                </a:cubicBezTo>
                <a:close/>
                <a:moveTo>
                  <a:pt x="96" y="119"/>
                </a:moveTo>
                <a:cubicBezTo>
                  <a:pt x="96" y="117"/>
                  <a:pt x="94" y="115"/>
                  <a:pt x="92" y="115"/>
                </a:cubicBezTo>
                <a:cubicBezTo>
                  <a:pt x="89" y="115"/>
                  <a:pt x="88" y="117"/>
                  <a:pt x="88" y="119"/>
                </a:cubicBezTo>
                <a:cubicBezTo>
                  <a:pt x="88" y="121"/>
                  <a:pt x="89" y="123"/>
                  <a:pt x="92" y="123"/>
                </a:cubicBezTo>
                <a:cubicBezTo>
                  <a:pt x="94" y="123"/>
                  <a:pt x="96" y="121"/>
                  <a:pt x="96" y="119"/>
                </a:cubicBezTo>
                <a:close/>
                <a:moveTo>
                  <a:pt x="96" y="109"/>
                </a:moveTo>
                <a:cubicBezTo>
                  <a:pt x="96" y="107"/>
                  <a:pt x="94" y="105"/>
                  <a:pt x="92" y="105"/>
                </a:cubicBezTo>
                <a:cubicBezTo>
                  <a:pt x="89" y="105"/>
                  <a:pt x="88" y="107"/>
                  <a:pt x="88" y="109"/>
                </a:cubicBezTo>
                <a:cubicBezTo>
                  <a:pt x="88" y="111"/>
                  <a:pt x="89" y="113"/>
                  <a:pt x="92" y="113"/>
                </a:cubicBezTo>
                <a:cubicBezTo>
                  <a:pt x="94" y="113"/>
                  <a:pt x="96" y="111"/>
                  <a:pt x="96" y="109"/>
                </a:cubicBezTo>
                <a:close/>
                <a:moveTo>
                  <a:pt x="96" y="99"/>
                </a:moveTo>
                <a:cubicBezTo>
                  <a:pt x="96" y="97"/>
                  <a:pt x="94" y="95"/>
                  <a:pt x="92" y="95"/>
                </a:cubicBezTo>
                <a:cubicBezTo>
                  <a:pt x="89" y="95"/>
                  <a:pt x="88" y="97"/>
                  <a:pt x="88" y="99"/>
                </a:cubicBezTo>
                <a:cubicBezTo>
                  <a:pt x="88" y="101"/>
                  <a:pt x="89" y="103"/>
                  <a:pt x="92" y="103"/>
                </a:cubicBezTo>
                <a:cubicBezTo>
                  <a:pt x="94" y="103"/>
                  <a:pt x="96" y="101"/>
                  <a:pt x="96" y="99"/>
                </a:cubicBezTo>
                <a:close/>
                <a:moveTo>
                  <a:pt x="105" y="119"/>
                </a:moveTo>
                <a:cubicBezTo>
                  <a:pt x="105" y="117"/>
                  <a:pt x="103" y="115"/>
                  <a:pt x="101" y="115"/>
                </a:cubicBezTo>
                <a:cubicBezTo>
                  <a:pt x="99" y="115"/>
                  <a:pt x="97" y="117"/>
                  <a:pt x="97" y="119"/>
                </a:cubicBezTo>
                <a:cubicBezTo>
                  <a:pt x="97" y="121"/>
                  <a:pt x="99" y="123"/>
                  <a:pt x="101" y="123"/>
                </a:cubicBezTo>
                <a:cubicBezTo>
                  <a:pt x="103" y="123"/>
                  <a:pt x="105" y="121"/>
                  <a:pt x="105" y="119"/>
                </a:cubicBezTo>
                <a:close/>
                <a:moveTo>
                  <a:pt x="105" y="109"/>
                </a:moveTo>
                <a:cubicBezTo>
                  <a:pt x="105" y="107"/>
                  <a:pt x="103" y="105"/>
                  <a:pt x="101" y="105"/>
                </a:cubicBezTo>
                <a:cubicBezTo>
                  <a:pt x="99" y="105"/>
                  <a:pt x="97" y="107"/>
                  <a:pt x="97" y="109"/>
                </a:cubicBezTo>
                <a:cubicBezTo>
                  <a:pt x="97" y="111"/>
                  <a:pt x="99" y="113"/>
                  <a:pt x="101" y="113"/>
                </a:cubicBezTo>
                <a:cubicBezTo>
                  <a:pt x="103" y="113"/>
                  <a:pt x="105" y="111"/>
                  <a:pt x="105" y="109"/>
                </a:cubicBezTo>
                <a:close/>
                <a:moveTo>
                  <a:pt x="105" y="99"/>
                </a:moveTo>
                <a:cubicBezTo>
                  <a:pt x="105" y="97"/>
                  <a:pt x="103" y="95"/>
                  <a:pt x="101" y="95"/>
                </a:cubicBezTo>
                <a:cubicBezTo>
                  <a:pt x="99" y="95"/>
                  <a:pt x="97" y="97"/>
                  <a:pt x="97" y="99"/>
                </a:cubicBezTo>
                <a:cubicBezTo>
                  <a:pt x="97" y="101"/>
                  <a:pt x="99" y="103"/>
                  <a:pt x="101" y="103"/>
                </a:cubicBezTo>
                <a:cubicBezTo>
                  <a:pt x="103" y="103"/>
                  <a:pt x="105" y="101"/>
                  <a:pt x="105" y="99"/>
                </a:cubicBezTo>
                <a:close/>
                <a:moveTo>
                  <a:pt x="115" y="119"/>
                </a:moveTo>
                <a:cubicBezTo>
                  <a:pt x="115" y="117"/>
                  <a:pt x="113" y="115"/>
                  <a:pt x="111" y="115"/>
                </a:cubicBezTo>
                <a:cubicBezTo>
                  <a:pt x="108" y="115"/>
                  <a:pt x="107" y="117"/>
                  <a:pt x="107" y="119"/>
                </a:cubicBezTo>
                <a:cubicBezTo>
                  <a:pt x="107" y="121"/>
                  <a:pt x="108" y="123"/>
                  <a:pt x="111" y="123"/>
                </a:cubicBezTo>
                <a:cubicBezTo>
                  <a:pt x="113" y="123"/>
                  <a:pt x="115" y="121"/>
                  <a:pt x="115" y="119"/>
                </a:cubicBezTo>
                <a:close/>
                <a:moveTo>
                  <a:pt x="115" y="109"/>
                </a:moveTo>
                <a:cubicBezTo>
                  <a:pt x="115" y="107"/>
                  <a:pt x="113" y="105"/>
                  <a:pt x="111" y="105"/>
                </a:cubicBezTo>
                <a:cubicBezTo>
                  <a:pt x="108" y="105"/>
                  <a:pt x="107" y="107"/>
                  <a:pt x="107" y="109"/>
                </a:cubicBezTo>
                <a:cubicBezTo>
                  <a:pt x="107" y="111"/>
                  <a:pt x="108" y="113"/>
                  <a:pt x="111" y="113"/>
                </a:cubicBezTo>
                <a:cubicBezTo>
                  <a:pt x="113" y="113"/>
                  <a:pt x="115" y="111"/>
                  <a:pt x="115" y="109"/>
                </a:cubicBezTo>
                <a:close/>
                <a:moveTo>
                  <a:pt x="115" y="99"/>
                </a:moveTo>
                <a:cubicBezTo>
                  <a:pt x="115" y="97"/>
                  <a:pt x="113" y="95"/>
                  <a:pt x="111" y="95"/>
                </a:cubicBezTo>
                <a:cubicBezTo>
                  <a:pt x="108" y="95"/>
                  <a:pt x="107" y="97"/>
                  <a:pt x="107" y="99"/>
                </a:cubicBezTo>
                <a:cubicBezTo>
                  <a:pt x="107" y="101"/>
                  <a:pt x="108" y="103"/>
                  <a:pt x="111" y="103"/>
                </a:cubicBezTo>
                <a:cubicBezTo>
                  <a:pt x="113" y="103"/>
                  <a:pt x="115" y="101"/>
                  <a:pt x="115" y="99"/>
                </a:cubicBezTo>
                <a:close/>
                <a:moveTo>
                  <a:pt x="124" y="119"/>
                </a:moveTo>
                <a:cubicBezTo>
                  <a:pt x="124" y="117"/>
                  <a:pt x="122" y="115"/>
                  <a:pt x="120" y="115"/>
                </a:cubicBezTo>
                <a:cubicBezTo>
                  <a:pt x="118" y="115"/>
                  <a:pt x="116" y="117"/>
                  <a:pt x="116" y="119"/>
                </a:cubicBezTo>
                <a:cubicBezTo>
                  <a:pt x="116" y="121"/>
                  <a:pt x="118" y="123"/>
                  <a:pt x="120" y="123"/>
                </a:cubicBezTo>
                <a:cubicBezTo>
                  <a:pt x="122" y="123"/>
                  <a:pt x="124" y="121"/>
                  <a:pt x="124" y="119"/>
                </a:cubicBezTo>
                <a:close/>
                <a:moveTo>
                  <a:pt x="124" y="109"/>
                </a:moveTo>
                <a:cubicBezTo>
                  <a:pt x="124" y="107"/>
                  <a:pt x="122" y="105"/>
                  <a:pt x="120" y="105"/>
                </a:cubicBezTo>
                <a:cubicBezTo>
                  <a:pt x="118" y="105"/>
                  <a:pt x="116" y="107"/>
                  <a:pt x="116" y="109"/>
                </a:cubicBezTo>
                <a:cubicBezTo>
                  <a:pt x="116" y="111"/>
                  <a:pt x="118" y="113"/>
                  <a:pt x="120" y="113"/>
                </a:cubicBezTo>
                <a:cubicBezTo>
                  <a:pt x="122" y="113"/>
                  <a:pt x="124" y="111"/>
                  <a:pt x="124" y="109"/>
                </a:cubicBezTo>
                <a:close/>
                <a:moveTo>
                  <a:pt x="124" y="99"/>
                </a:moveTo>
                <a:cubicBezTo>
                  <a:pt x="124" y="97"/>
                  <a:pt x="122" y="95"/>
                  <a:pt x="120" y="95"/>
                </a:cubicBezTo>
                <a:cubicBezTo>
                  <a:pt x="118" y="95"/>
                  <a:pt x="116" y="97"/>
                  <a:pt x="116" y="99"/>
                </a:cubicBezTo>
                <a:cubicBezTo>
                  <a:pt x="116" y="101"/>
                  <a:pt x="118" y="103"/>
                  <a:pt x="120" y="103"/>
                </a:cubicBezTo>
                <a:cubicBezTo>
                  <a:pt x="122" y="103"/>
                  <a:pt x="124" y="101"/>
                  <a:pt x="124" y="99"/>
                </a:cubicBezTo>
                <a:close/>
                <a:moveTo>
                  <a:pt x="133" y="119"/>
                </a:moveTo>
                <a:cubicBezTo>
                  <a:pt x="133" y="117"/>
                  <a:pt x="132" y="115"/>
                  <a:pt x="129" y="115"/>
                </a:cubicBezTo>
                <a:cubicBezTo>
                  <a:pt x="127" y="115"/>
                  <a:pt x="125" y="117"/>
                  <a:pt x="125" y="119"/>
                </a:cubicBezTo>
                <a:cubicBezTo>
                  <a:pt x="125" y="121"/>
                  <a:pt x="127" y="123"/>
                  <a:pt x="129" y="123"/>
                </a:cubicBezTo>
                <a:cubicBezTo>
                  <a:pt x="132" y="123"/>
                  <a:pt x="133" y="121"/>
                  <a:pt x="133" y="119"/>
                </a:cubicBezTo>
                <a:close/>
                <a:moveTo>
                  <a:pt x="133" y="109"/>
                </a:moveTo>
                <a:cubicBezTo>
                  <a:pt x="133" y="107"/>
                  <a:pt x="132" y="105"/>
                  <a:pt x="129" y="105"/>
                </a:cubicBezTo>
                <a:cubicBezTo>
                  <a:pt x="127" y="105"/>
                  <a:pt x="125" y="107"/>
                  <a:pt x="125" y="109"/>
                </a:cubicBezTo>
                <a:cubicBezTo>
                  <a:pt x="125" y="111"/>
                  <a:pt x="127" y="113"/>
                  <a:pt x="129" y="113"/>
                </a:cubicBezTo>
                <a:cubicBezTo>
                  <a:pt x="132" y="113"/>
                  <a:pt x="133" y="111"/>
                  <a:pt x="133" y="109"/>
                </a:cubicBezTo>
                <a:close/>
                <a:moveTo>
                  <a:pt x="133" y="99"/>
                </a:moveTo>
                <a:cubicBezTo>
                  <a:pt x="133" y="97"/>
                  <a:pt x="132" y="95"/>
                  <a:pt x="129" y="95"/>
                </a:cubicBezTo>
                <a:cubicBezTo>
                  <a:pt x="127" y="95"/>
                  <a:pt x="125" y="97"/>
                  <a:pt x="125" y="99"/>
                </a:cubicBezTo>
                <a:cubicBezTo>
                  <a:pt x="125" y="101"/>
                  <a:pt x="127" y="103"/>
                  <a:pt x="129" y="103"/>
                </a:cubicBezTo>
                <a:cubicBezTo>
                  <a:pt x="132" y="103"/>
                  <a:pt x="133" y="101"/>
                  <a:pt x="133" y="99"/>
                </a:cubicBezTo>
                <a:close/>
                <a:moveTo>
                  <a:pt x="143" y="119"/>
                </a:moveTo>
                <a:cubicBezTo>
                  <a:pt x="143" y="117"/>
                  <a:pt x="141" y="115"/>
                  <a:pt x="139" y="115"/>
                </a:cubicBezTo>
                <a:cubicBezTo>
                  <a:pt x="137" y="115"/>
                  <a:pt x="135" y="117"/>
                  <a:pt x="135" y="119"/>
                </a:cubicBezTo>
                <a:cubicBezTo>
                  <a:pt x="135" y="121"/>
                  <a:pt x="137" y="123"/>
                  <a:pt x="139" y="123"/>
                </a:cubicBezTo>
                <a:cubicBezTo>
                  <a:pt x="141" y="123"/>
                  <a:pt x="143" y="121"/>
                  <a:pt x="143" y="119"/>
                </a:cubicBezTo>
                <a:close/>
                <a:moveTo>
                  <a:pt x="143" y="109"/>
                </a:moveTo>
                <a:cubicBezTo>
                  <a:pt x="143" y="107"/>
                  <a:pt x="141" y="105"/>
                  <a:pt x="139" y="105"/>
                </a:cubicBezTo>
                <a:cubicBezTo>
                  <a:pt x="137" y="105"/>
                  <a:pt x="135" y="107"/>
                  <a:pt x="135" y="109"/>
                </a:cubicBezTo>
                <a:cubicBezTo>
                  <a:pt x="135" y="111"/>
                  <a:pt x="137" y="113"/>
                  <a:pt x="139" y="113"/>
                </a:cubicBezTo>
                <a:cubicBezTo>
                  <a:pt x="141" y="113"/>
                  <a:pt x="143" y="111"/>
                  <a:pt x="143" y="109"/>
                </a:cubicBezTo>
                <a:close/>
                <a:moveTo>
                  <a:pt x="143" y="99"/>
                </a:moveTo>
                <a:cubicBezTo>
                  <a:pt x="143" y="97"/>
                  <a:pt x="141" y="95"/>
                  <a:pt x="139" y="95"/>
                </a:cubicBezTo>
                <a:cubicBezTo>
                  <a:pt x="137" y="95"/>
                  <a:pt x="135" y="97"/>
                  <a:pt x="135" y="99"/>
                </a:cubicBezTo>
                <a:cubicBezTo>
                  <a:pt x="135" y="101"/>
                  <a:pt x="137" y="103"/>
                  <a:pt x="139" y="103"/>
                </a:cubicBezTo>
                <a:cubicBezTo>
                  <a:pt x="141" y="103"/>
                  <a:pt x="143" y="101"/>
                  <a:pt x="143" y="99"/>
                </a:cubicBezTo>
                <a:close/>
                <a:moveTo>
                  <a:pt x="313" y="109"/>
                </a:moveTo>
                <a:cubicBezTo>
                  <a:pt x="313" y="102"/>
                  <a:pt x="307" y="95"/>
                  <a:pt x="300" y="95"/>
                </a:cubicBezTo>
                <a:cubicBezTo>
                  <a:pt x="300" y="95"/>
                  <a:pt x="300" y="95"/>
                  <a:pt x="146" y="95"/>
                </a:cubicBezTo>
                <a:cubicBezTo>
                  <a:pt x="146" y="95"/>
                  <a:pt x="146" y="95"/>
                  <a:pt x="146" y="123"/>
                </a:cubicBezTo>
                <a:cubicBezTo>
                  <a:pt x="146" y="123"/>
                  <a:pt x="146" y="123"/>
                  <a:pt x="300" y="123"/>
                </a:cubicBezTo>
                <a:cubicBezTo>
                  <a:pt x="307" y="123"/>
                  <a:pt x="313" y="116"/>
                  <a:pt x="313" y="109"/>
                </a:cubicBezTo>
                <a:close/>
                <a:moveTo>
                  <a:pt x="299" y="101"/>
                </a:moveTo>
                <a:cubicBezTo>
                  <a:pt x="294" y="101"/>
                  <a:pt x="291" y="105"/>
                  <a:pt x="291" y="109"/>
                </a:cubicBezTo>
                <a:cubicBezTo>
                  <a:pt x="291" y="113"/>
                  <a:pt x="294" y="117"/>
                  <a:pt x="299" y="117"/>
                </a:cubicBezTo>
                <a:cubicBezTo>
                  <a:pt x="303" y="117"/>
                  <a:pt x="307" y="113"/>
                  <a:pt x="307" y="109"/>
                </a:cubicBezTo>
                <a:cubicBezTo>
                  <a:pt x="307" y="105"/>
                  <a:pt x="303" y="101"/>
                  <a:pt x="299" y="101"/>
                </a:cubicBezTo>
                <a:close/>
                <a:moveTo>
                  <a:pt x="325" y="146"/>
                </a:moveTo>
                <a:cubicBezTo>
                  <a:pt x="325" y="175"/>
                  <a:pt x="325" y="175"/>
                  <a:pt x="325" y="175"/>
                </a:cubicBezTo>
                <a:cubicBezTo>
                  <a:pt x="325" y="180"/>
                  <a:pt x="320" y="185"/>
                  <a:pt x="315" y="185"/>
                </a:cubicBezTo>
                <a:cubicBezTo>
                  <a:pt x="9" y="185"/>
                  <a:pt x="9" y="185"/>
                  <a:pt x="9" y="185"/>
                </a:cubicBezTo>
                <a:cubicBezTo>
                  <a:pt x="4" y="185"/>
                  <a:pt x="0" y="180"/>
                  <a:pt x="0" y="175"/>
                </a:cubicBezTo>
                <a:cubicBezTo>
                  <a:pt x="0" y="146"/>
                  <a:pt x="0" y="146"/>
                  <a:pt x="0" y="146"/>
                </a:cubicBezTo>
                <a:cubicBezTo>
                  <a:pt x="0" y="141"/>
                  <a:pt x="4" y="137"/>
                  <a:pt x="9" y="137"/>
                </a:cubicBezTo>
                <a:cubicBezTo>
                  <a:pt x="315" y="137"/>
                  <a:pt x="315" y="137"/>
                  <a:pt x="315" y="137"/>
                </a:cubicBezTo>
                <a:cubicBezTo>
                  <a:pt x="320" y="137"/>
                  <a:pt x="325" y="141"/>
                  <a:pt x="325" y="146"/>
                </a:cubicBezTo>
                <a:close/>
                <a:moveTo>
                  <a:pt x="20" y="171"/>
                </a:moveTo>
                <a:cubicBezTo>
                  <a:pt x="20" y="168"/>
                  <a:pt x="19" y="167"/>
                  <a:pt x="16" y="167"/>
                </a:cubicBezTo>
                <a:cubicBezTo>
                  <a:pt x="14" y="167"/>
                  <a:pt x="12" y="168"/>
                  <a:pt x="12" y="171"/>
                </a:cubicBezTo>
                <a:cubicBezTo>
                  <a:pt x="12" y="173"/>
                  <a:pt x="14" y="175"/>
                  <a:pt x="16" y="175"/>
                </a:cubicBezTo>
                <a:cubicBezTo>
                  <a:pt x="19" y="175"/>
                  <a:pt x="20" y="173"/>
                  <a:pt x="20" y="171"/>
                </a:cubicBezTo>
                <a:close/>
                <a:moveTo>
                  <a:pt x="20" y="161"/>
                </a:moveTo>
                <a:cubicBezTo>
                  <a:pt x="20" y="159"/>
                  <a:pt x="19" y="157"/>
                  <a:pt x="16" y="157"/>
                </a:cubicBezTo>
                <a:cubicBezTo>
                  <a:pt x="14" y="157"/>
                  <a:pt x="12" y="159"/>
                  <a:pt x="12" y="161"/>
                </a:cubicBezTo>
                <a:cubicBezTo>
                  <a:pt x="12" y="163"/>
                  <a:pt x="14" y="165"/>
                  <a:pt x="16" y="165"/>
                </a:cubicBezTo>
                <a:cubicBezTo>
                  <a:pt x="19" y="165"/>
                  <a:pt x="20" y="163"/>
                  <a:pt x="20" y="161"/>
                </a:cubicBezTo>
                <a:close/>
                <a:moveTo>
                  <a:pt x="20" y="151"/>
                </a:moveTo>
                <a:cubicBezTo>
                  <a:pt x="20" y="149"/>
                  <a:pt x="19" y="147"/>
                  <a:pt x="16" y="147"/>
                </a:cubicBezTo>
                <a:cubicBezTo>
                  <a:pt x="14" y="147"/>
                  <a:pt x="12" y="149"/>
                  <a:pt x="12" y="151"/>
                </a:cubicBezTo>
                <a:cubicBezTo>
                  <a:pt x="12" y="153"/>
                  <a:pt x="14" y="155"/>
                  <a:pt x="16" y="155"/>
                </a:cubicBezTo>
                <a:cubicBezTo>
                  <a:pt x="19" y="155"/>
                  <a:pt x="20" y="153"/>
                  <a:pt x="20" y="151"/>
                </a:cubicBezTo>
                <a:close/>
                <a:moveTo>
                  <a:pt x="30" y="171"/>
                </a:moveTo>
                <a:cubicBezTo>
                  <a:pt x="30" y="168"/>
                  <a:pt x="28" y="167"/>
                  <a:pt x="26" y="167"/>
                </a:cubicBezTo>
                <a:cubicBezTo>
                  <a:pt x="24" y="167"/>
                  <a:pt x="22" y="168"/>
                  <a:pt x="22" y="171"/>
                </a:cubicBezTo>
                <a:cubicBezTo>
                  <a:pt x="22" y="173"/>
                  <a:pt x="24" y="175"/>
                  <a:pt x="26" y="175"/>
                </a:cubicBezTo>
                <a:cubicBezTo>
                  <a:pt x="28" y="175"/>
                  <a:pt x="30" y="173"/>
                  <a:pt x="30" y="171"/>
                </a:cubicBezTo>
                <a:close/>
                <a:moveTo>
                  <a:pt x="30" y="161"/>
                </a:moveTo>
                <a:cubicBezTo>
                  <a:pt x="30" y="159"/>
                  <a:pt x="28" y="157"/>
                  <a:pt x="26" y="157"/>
                </a:cubicBezTo>
                <a:cubicBezTo>
                  <a:pt x="24" y="157"/>
                  <a:pt x="22" y="159"/>
                  <a:pt x="22" y="161"/>
                </a:cubicBezTo>
                <a:cubicBezTo>
                  <a:pt x="22" y="163"/>
                  <a:pt x="24" y="165"/>
                  <a:pt x="26" y="165"/>
                </a:cubicBezTo>
                <a:cubicBezTo>
                  <a:pt x="28" y="165"/>
                  <a:pt x="30" y="163"/>
                  <a:pt x="30" y="161"/>
                </a:cubicBezTo>
                <a:close/>
                <a:moveTo>
                  <a:pt x="30" y="151"/>
                </a:moveTo>
                <a:cubicBezTo>
                  <a:pt x="30" y="149"/>
                  <a:pt x="28" y="147"/>
                  <a:pt x="26" y="147"/>
                </a:cubicBezTo>
                <a:cubicBezTo>
                  <a:pt x="24" y="147"/>
                  <a:pt x="22" y="149"/>
                  <a:pt x="22" y="151"/>
                </a:cubicBezTo>
                <a:cubicBezTo>
                  <a:pt x="22" y="153"/>
                  <a:pt x="24" y="155"/>
                  <a:pt x="26" y="155"/>
                </a:cubicBezTo>
                <a:cubicBezTo>
                  <a:pt x="28" y="155"/>
                  <a:pt x="30" y="153"/>
                  <a:pt x="30" y="151"/>
                </a:cubicBezTo>
                <a:close/>
                <a:moveTo>
                  <a:pt x="39" y="171"/>
                </a:moveTo>
                <a:cubicBezTo>
                  <a:pt x="39" y="168"/>
                  <a:pt x="37" y="167"/>
                  <a:pt x="35" y="167"/>
                </a:cubicBezTo>
                <a:cubicBezTo>
                  <a:pt x="33" y="167"/>
                  <a:pt x="31" y="168"/>
                  <a:pt x="31" y="171"/>
                </a:cubicBezTo>
                <a:cubicBezTo>
                  <a:pt x="31" y="173"/>
                  <a:pt x="33" y="175"/>
                  <a:pt x="35" y="175"/>
                </a:cubicBezTo>
                <a:cubicBezTo>
                  <a:pt x="37" y="175"/>
                  <a:pt x="39" y="173"/>
                  <a:pt x="39" y="171"/>
                </a:cubicBezTo>
                <a:close/>
                <a:moveTo>
                  <a:pt x="39" y="161"/>
                </a:moveTo>
                <a:cubicBezTo>
                  <a:pt x="39" y="159"/>
                  <a:pt x="37" y="157"/>
                  <a:pt x="35" y="157"/>
                </a:cubicBezTo>
                <a:cubicBezTo>
                  <a:pt x="33" y="157"/>
                  <a:pt x="31" y="159"/>
                  <a:pt x="31" y="161"/>
                </a:cubicBezTo>
                <a:cubicBezTo>
                  <a:pt x="31" y="163"/>
                  <a:pt x="33" y="165"/>
                  <a:pt x="35" y="165"/>
                </a:cubicBezTo>
                <a:cubicBezTo>
                  <a:pt x="37" y="165"/>
                  <a:pt x="39" y="163"/>
                  <a:pt x="39" y="161"/>
                </a:cubicBezTo>
                <a:close/>
                <a:moveTo>
                  <a:pt x="39" y="151"/>
                </a:moveTo>
                <a:cubicBezTo>
                  <a:pt x="39" y="149"/>
                  <a:pt x="37" y="147"/>
                  <a:pt x="35" y="147"/>
                </a:cubicBezTo>
                <a:cubicBezTo>
                  <a:pt x="33" y="147"/>
                  <a:pt x="31" y="149"/>
                  <a:pt x="31" y="151"/>
                </a:cubicBezTo>
                <a:cubicBezTo>
                  <a:pt x="31" y="153"/>
                  <a:pt x="33" y="155"/>
                  <a:pt x="35" y="155"/>
                </a:cubicBezTo>
                <a:cubicBezTo>
                  <a:pt x="37" y="155"/>
                  <a:pt x="39" y="153"/>
                  <a:pt x="39" y="151"/>
                </a:cubicBezTo>
                <a:close/>
                <a:moveTo>
                  <a:pt x="49" y="171"/>
                </a:moveTo>
                <a:cubicBezTo>
                  <a:pt x="49" y="168"/>
                  <a:pt x="47" y="167"/>
                  <a:pt x="45" y="167"/>
                </a:cubicBezTo>
                <a:cubicBezTo>
                  <a:pt x="42" y="167"/>
                  <a:pt x="41" y="168"/>
                  <a:pt x="41" y="171"/>
                </a:cubicBezTo>
                <a:cubicBezTo>
                  <a:pt x="41" y="173"/>
                  <a:pt x="42" y="175"/>
                  <a:pt x="45" y="175"/>
                </a:cubicBezTo>
                <a:cubicBezTo>
                  <a:pt x="47" y="175"/>
                  <a:pt x="49" y="173"/>
                  <a:pt x="49" y="171"/>
                </a:cubicBezTo>
                <a:close/>
                <a:moveTo>
                  <a:pt x="49" y="161"/>
                </a:moveTo>
                <a:cubicBezTo>
                  <a:pt x="49" y="159"/>
                  <a:pt x="47" y="157"/>
                  <a:pt x="45" y="157"/>
                </a:cubicBezTo>
                <a:cubicBezTo>
                  <a:pt x="42" y="157"/>
                  <a:pt x="41" y="159"/>
                  <a:pt x="41" y="161"/>
                </a:cubicBezTo>
                <a:cubicBezTo>
                  <a:pt x="41" y="163"/>
                  <a:pt x="42" y="165"/>
                  <a:pt x="45" y="165"/>
                </a:cubicBezTo>
                <a:cubicBezTo>
                  <a:pt x="47" y="165"/>
                  <a:pt x="49" y="163"/>
                  <a:pt x="49" y="161"/>
                </a:cubicBezTo>
                <a:close/>
                <a:moveTo>
                  <a:pt x="49" y="151"/>
                </a:moveTo>
                <a:cubicBezTo>
                  <a:pt x="49" y="149"/>
                  <a:pt x="47" y="147"/>
                  <a:pt x="45" y="147"/>
                </a:cubicBezTo>
                <a:cubicBezTo>
                  <a:pt x="42" y="147"/>
                  <a:pt x="41" y="149"/>
                  <a:pt x="41" y="151"/>
                </a:cubicBezTo>
                <a:cubicBezTo>
                  <a:pt x="41" y="153"/>
                  <a:pt x="42" y="155"/>
                  <a:pt x="45" y="155"/>
                </a:cubicBezTo>
                <a:cubicBezTo>
                  <a:pt x="47" y="155"/>
                  <a:pt x="49" y="153"/>
                  <a:pt x="49" y="151"/>
                </a:cubicBezTo>
                <a:close/>
                <a:moveTo>
                  <a:pt x="58" y="171"/>
                </a:moveTo>
                <a:cubicBezTo>
                  <a:pt x="58" y="168"/>
                  <a:pt x="56" y="167"/>
                  <a:pt x="54" y="167"/>
                </a:cubicBezTo>
                <a:cubicBezTo>
                  <a:pt x="52" y="167"/>
                  <a:pt x="50" y="168"/>
                  <a:pt x="50" y="171"/>
                </a:cubicBezTo>
                <a:cubicBezTo>
                  <a:pt x="50" y="173"/>
                  <a:pt x="52" y="175"/>
                  <a:pt x="54" y="175"/>
                </a:cubicBezTo>
                <a:cubicBezTo>
                  <a:pt x="56" y="175"/>
                  <a:pt x="58" y="173"/>
                  <a:pt x="58" y="171"/>
                </a:cubicBezTo>
                <a:close/>
                <a:moveTo>
                  <a:pt x="58" y="161"/>
                </a:moveTo>
                <a:cubicBezTo>
                  <a:pt x="58" y="159"/>
                  <a:pt x="56" y="157"/>
                  <a:pt x="54" y="157"/>
                </a:cubicBezTo>
                <a:cubicBezTo>
                  <a:pt x="52" y="157"/>
                  <a:pt x="50" y="159"/>
                  <a:pt x="50" y="161"/>
                </a:cubicBezTo>
                <a:cubicBezTo>
                  <a:pt x="50" y="163"/>
                  <a:pt x="52" y="165"/>
                  <a:pt x="54" y="165"/>
                </a:cubicBezTo>
                <a:cubicBezTo>
                  <a:pt x="56" y="165"/>
                  <a:pt x="58" y="163"/>
                  <a:pt x="58" y="161"/>
                </a:cubicBezTo>
                <a:close/>
                <a:moveTo>
                  <a:pt x="58" y="151"/>
                </a:moveTo>
                <a:cubicBezTo>
                  <a:pt x="58" y="149"/>
                  <a:pt x="56" y="147"/>
                  <a:pt x="54" y="147"/>
                </a:cubicBezTo>
                <a:cubicBezTo>
                  <a:pt x="52" y="147"/>
                  <a:pt x="50" y="149"/>
                  <a:pt x="50" y="151"/>
                </a:cubicBezTo>
                <a:cubicBezTo>
                  <a:pt x="50" y="153"/>
                  <a:pt x="52" y="155"/>
                  <a:pt x="54" y="155"/>
                </a:cubicBezTo>
                <a:cubicBezTo>
                  <a:pt x="56" y="155"/>
                  <a:pt x="58" y="153"/>
                  <a:pt x="58" y="151"/>
                </a:cubicBezTo>
                <a:close/>
                <a:moveTo>
                  <a:pt x="67" y="171"/>
                </a:moveTo>
                <a:cubicBezTo>
                  <a:pt x="67" y="168"/>
                  <a:pt x="66" y="167"/>
                  <a:pt x="63" y="167"/>
                </a:cubicBezTo>
                <a:cubicBezTo>
                  <a:pt x="61" y="167"/>
                  <a:pt x="59" y="168"/>
                  <a:pt x="59" y="171"/>
                </a:cubicBezTo>
                <a:cubicBezTo>
                  <a:pt x="59" y="173"/>
                  <a:pt x="61" y="175"/>
                  <a:pt x="63" y="175"/>
                </a:cubicBezTo>
                <a:cubicBezTo>
                  <a:pt x="66" y="175"/>
                  <a:pt x="67" y="173"/>
                  <a:pt x="67" y="171"/>
                </a:cubicBezTo>
                <a:close/>
                <a:moveTo>
                  <a:pt x="67" y="161"/>
                </a:moveTo>
                <a:cubicBezTo>
                  <a:pt x="67" y="159"/>
                  <a:pt x="66" y="157"/>
                  <a:pt x="63" y="157"/>
                </a:cubicBezTo>
                <a:cubicBezTo>
                  <a:pt x="61" y="157"/>
                  <a:pt x="59" y="159"/>
                  <a:pt x="59" y="161"/>
                </a:cubicBezTo>
                <a:cubicBezTo>
                  <a:pt x="59" y="163"/>
                  <a:pt x="61" y="165"/>
                  <a:pt x="63" y="165"/>
                </a:cubicBezTo>
                <a:cubicBezTo>
                  <a:pt x="66" y="165"/>
                  <a:pt x="67" y="163"/>
                  <a:pt x="67" y="161"/>
                </a:cubicBezTo>
                <a:close/>
                <a:moveTo>
                  <a:pt x="67" y="151"/>
                </a:moveTo>
                <a:cubicBezTo>
                  <a:pt x="67" y="149"/>
                  <a:pt x="66" y="147"/>
                  <a:pt x="63" y="147"/>
                </a:cubicBezTo>
                <a:cubicBezTo>
                  <a:pt x="61" y="147"/>
                  <a:pt x="59" y="149"/>
                  <a:pt x="59" y="151"/>
                </a:cubicBezTo>
                <a:cubicBezTo>
                  <a:pt x="59" y="153"/>
                  <a:pt x="61" y="155"/>
                  <a:pt x="63" y="155"/>
                </a:cubicBezTo>
                <a:cubicBezTo>
                  <a:pt x="66" y="155"/>
                  <a:pt x="67" y="153"/>
                  <a:pt x="67" y="151"/>
                </a:cubicBezTo>
                <a:close/>
                <a:moveTo>
                  <a:pt x="77" y="171"/>
                </a:moveTo>
                <a:cubicBezTo>
                  <a:pt x="77" y="168"/>
                  <a:pt x="75" y="167"/>
                  <a:pt x="73" y="167"/>
                </a:cubicBezTo>
                <a:cubicBezTo>
                  <a:pt x="71" y="167"/>
                  <a:pt x="69" y="168"/>
                  <a:pt x="69" y="171"/>
                </a:cubicBezTo>
                <a:cubicBezTo>
                  <a:pt x="69" y="173"/>
                  <a:pt x="71" y="175"/>
                  <a:pt x="73" y="175"/>
                </a:cubicBezTo>
                <a:cubicBezTo>
                  <a:pt x="75" y="175"/>
                  <a:pt x="77" y="173"/>
                  <a:pt x="77" y="171"/>
                </a:cubicBezTo>
                <a:close/>
                <a:moveTo>
                  <a:pt x="77" y="161"/>
                </a:moveTo>
                <a:cubicBezTo>
                  <a:pt x="77" y="159"/>
                  <a:pt x="75" y="157"/>
                  <a:pt x="73" y="157"/>
                </a:cubicBezTo>
                <a:cubicBezTo>
                  <a:pt x="71" y="157"/>
                  <a:pt x="69" y="159"/>
                  <a:pt x="69" y="161"/>
                </a:cubicBezTo>
                <a:cubicBezTo>
                  <a:pt x="69" y="163"/>
                  <a:pt x="71" y="165"/>
                  <a:pt x="73" y="165"/>
                </a:cubicBezTo>
                <a:cubicBezTo>
                  <a:pt x="75" y="165"/>
                  <a:pt x="77" y="163"/>
                  <a:pt x="77" y="161"/>
                </a:cubicBezTo>
                <a:close/>
                <a:moveTo>
                  <a:pt x="77" y="151"/>
                </a:moveTo>
                <a:cubicBezTo>
                  <a:pt x="77" y="149"/>
                  <a:pt x="75" y="147"/>
                  <a:pt x="73" y="147"/>
                </a:cubicBezTo>
                <a:cubicBezTo>
                  <a:pt x="71" y="147"/>
                  <a:pt x="69" y="149"/>
                  <a:pt x="69" y="151"/>
                </a:cubicBezTo>
                <a:cubicBezTo>
                  <a:pt x="69" y="153"/>
                  <a:pt x="71" y="155"/>
                  <a:pt x="73" y="155"/>
                </a:cubicBezTo>
                <a:cubicBezTo>
                  <a:pt x="75" y="155"/>
                  <a:pt x="77" y="153"/>
                  <a:pt x="77" y="151"/>
                </a:cubicBezTo>
                <a:close/>
                <a:moveTo>
                  <a:pt x="86" y="171"/>
                </a:moveTo>
                <a:cubicBezTo>
                  <a:pt x="86" y="168"/>
                  <a:pt x="84" y="167"/>
                  <a:pt x="82" y="167"/>
                </a:cubicBezTo>
                <a:cubicBezTo>
                  <a:pt x="80" y="167"/>
                  <a:pt x="78" y="168"/>
                  <a:pt x="78" y="171"/>
                </a:cubicBezTo>
                <a:cubicBezTo>
                  <a:pt x="78" y="173"/>
                  <a:pt x="80" y="175"/>
                  <a:pt x="82" y="175"/>
                </a:cubicBezTo>
                <a:cubicBezTo>
                  <a:pt x="84" y="175"/>
                  <a:pt x="86" y="173"/>
                  <a:pt x="86" y="171"/>
                </a:cubicBezTo>
                <a:close/>
                <a:moveTo>
                  <a:pt x="86" y="161"/>
                </a:moveTo>
                <a:cubicBezTo>
                  <a:pt x="86" y="159"/>
                  <a:pt x="84" y="157"/>
                  <a:pt x="82" y="157"/>
                </a:cubicBezTo>
                <a:cubicBezTo>
                  <a:pt x="80" y="157"/>
                  <a:pt x="78" y="159"/>
                  <a:pt x="78" y="161"/>
                </a:cubicBezTo>
                <a:cubicBezTo>
                  <a:pt x="78" y="163"/>
                  <a:pt x="80" y="165"/>
                  <a:pt x="82" y="165"/>
                </a:cubicBezTo>
                <a:cubicBezTo>
                  <a:pt x="84" y="165"/>
                  <a:pt x="86" y="163"/>
                  <a:pt x="86" y="161"/>
                </a:cubicBezTo>
                <a:close/>
                <a:moveTo>
                  <a:pt x="86" y="151"/>
                </a:moveTo>
                <a:cubicBezTo>
                  <a:pt x="86" y="149"/>
                  <a:pt x="84" y="147"/>
                  <a:pt x="82" y="147"/>
                </a:cubicBezTo>
                <a:cubicBezTo>
                  <a:pt x="80" y="147"/>
                  <a:pt x="78" y="149"/>
                  <a:pt x="78" y="151"/>
                </a:cubicBezTo>
                <a:cubicBezTo>
                  <a:pt x="78" y="153"/>
                  <a:pt x="80" y="155"/>
                  <a:pt x="82" y="155"/>
                </a:cubicBezTo>
                <a:cubicBezTo>
                  <a:pt x="84" y="155"/>
                  <a:pt x="86" y="153"/>
                  <a:pt x="86" y="151"/>
                </a:cubicBezTo>
                <a:close/>
                <a:moveTo>
                  <a:pt x="96" y="171"/>
                </a:moveTo>
                <a:cubicBezTo>
                  <a:pt x="96" y="168"/>
                  <a:pt x="94" y="167"/>
                  <a:pt x="92" y="167"/>
                </a:cubicBezTo>
                <a:cubicBezTo>
                  <a:pt x="89" y="167"/>
                  <a:pt x="88" y="168"/>
                  <a:pt x="88" y="171"/>
                </a:cubicBezTo>
                <a:cubicBezTo>
                  <a:pt x="88" y="173"/>
                  <a:pt x="89" y="175"/>
                  <a:pt x="92" y="175"/>
                </a:cubicBezTo>
                <a:cubicBezTo>
                  <a:pt x="94" y="175"/>
                  <a:pt x="96" y="173"/>
                  <a:pt x="96" y="171"/>
                </a:cubicBezTo>
                <a:close/>
                <a:moveTo>
                  <a:pt x="96" y="161"/>
                </a:moveTo>
                <a:cubicBezTo>
                  <a:pt x="96" y="159"/>
                  <a:pt x="94" y="157"/>
                  <a:pt x="92" y="157"/>
                </a:cubicBezTo>
                <a:cubicBezTo>
                  <a:pt x="89" y="157"/>
                  <a:pt x="88" y="159"/>
                  <a:pt x="88" y="161"/>
                </a:cubicBezTo>
                <a:cubicBezTo>
                  <a:pt x="88" y="163"/>
                  <a:pt x="89" y="165"/>
                  <a:pt x="92" y="165"/>
                </a:cubicBezTo>
                <a:cubicBezTo>
                  <a:pt x="94" y="165"/>
                  <a:pt x="96" y="163"/>
                  <a:pt x="96" y="161"/>
                </a:cubicBezTo>
                <a:close/>
                <a:moveTo>
                  <a:pt x="96" y="151"/>
                </a:moveTo>
                <a:cubicBezTo>
                  <a:pt x="96" y="149"/>
                  <a:pt x="94" y="147"/>
                  <a:pt x="92" y="147"/>
                </a:cubicBezTo>
                <a:cubicBezTo>
                  <a:pt x="89" y="147"/>
                  <a:pt x="88" y="149"/>
                  <a:pt x="88" y="151"/>
                </a:cubicBezTo>
                <a:cubicBezTo>
                  <a:pt x="88" y="153"/>
                  <a:pt x="89" y="155"/>
                  <a:pt x="92" y="155"/>
                </a:cubicBezTo>
                <a:cubicBezTo>
                  <a:pt x="94" y="155"/>
                  <a:pt x="96" y="153"/>
                  <a:pt x="96" y="151"/>
                </a:cubicBezTo>
                <a:close/>
                <a:moveTo>
                  <a:pt x="105" y="171"/>
                </a:moveTo>
                <a:cubicBezTo>
                  <a:pt x="105" y="168"/>
                  <a:pt x="103" y="167"/>
                  <a:pt x="101" y="167"/>
                </a:cubicBezTo>
                <a:cubicBezTo>
                  <a:pt x="99" y="167"/>
                  <a:pt x="97" y="168"/>
                  <a:pt x="97" y="171"/>
                </a:cubicBezTo>
                <a:cubicBezTo>
                  <a:pt x="97" y="173"/>
                  <a:pt x="99" y="175"/>
                  <a:pt x="101" y="175"/>
                </a:cubicBezTo>
                <a:cubicBezTo>
                  <a:pt x="103" y="175"/>
                  <a:pt x="105" y="173"/>
                  <a:pt x="105" y="171"/>
                </a:cubicBezTo>
                <a:close/>
                <a:moveTo>
                  <a:pt x="105" y="161"/>
                </a:moveTo>
                <a:cubicBezTo>
                  <a:pt x="105" y="159"/>
                  <a:pt x="103" y="157"/>
                  <a:pt x="101" y="157"/>
                </a:cubicBezTo>
                <a:cubicBezTo>
                  <a:pt x="99" y="157"/>
                  <a:pt x="97" y="159"/>
                  <a:pt x="97" y="161"/>
                </a:cubicBezTo>
                <a:cubicBezTo>
                  <a:pt x="97" y="163"/>
                  <a:pt x="99" y="165"/>
                  <a:pt x="101" y="165"/>
                </a:cubicBezTo>
                <a:cubicBezTo>
                  <a:pt x="103" y="165"/>
                  <a:pt x="105" y="163"/>
                  <a:pt x="105" y="161"/>
                </a:cubicBezTo>
                <a:close/>
                <a:moveTo>
                  <a:pt x="105" y="151"/>
                </a:moveTo>
                <a:cubicBezTo>
                  <a:pt x="105" y="149"/>
                  <a:pt x="103" y="147"/>
                  <a:pt x="101" y="147"/>
                </a:cubicBezTo>
                <a:cubicBezTo>
                  <a:pt x="99" y="147"/>
                  <a:pt x="97" y="149"/>
                  <a:pt x="97" y="151"/>
                </a:cubicBezTo>
                <a:cubicBezTo>
                  <a:pt x="97" y="153"/>
                  <a:pt x="99" y="155"/>
                  <a:pt x="101" y="155"/>
                </a:cubicBezTo>
                <a:cubicBezTo>
                  <a:pt x="103" y="155"/>
                  <a:pt x="105" y="153"/>
                  <a:pt x="105" y="151"/>
                </a:cubicBezTo>
                <a:close/>
                <a:moveTo>
                  <a:pt x="115" y="171"/>
                </a:moveTo>
                <a:cubicBezTo>
                  <a:pt x="115" y="168"/>
                  <a:pt x="113" y="167"/>
                  <a:pt x="111" y="167"/>
                </a:cubicBezTo>
                <a:cubicBezTo>
                  <a:pt x="108" y="167"/>
                  <a:pt x="107" y="168"/>
                  <a:pt x="107" y="171"/>
                </a:cubicBezTo>
                <a:cubicBezTo>
                  <a:pt x="107" y="173"/>
                  <a:pt x="108" y="175"/>
                  <a:pt x="111" y="175"/>
                </a:cubicBezTo>
                <a:cubicBezTo>
                  <a:pt x="113" y="175"/>
                  <a:pt x="115" y="173"/>
                  <a:pt x="115" y="171"/>
                </a:cubicBezTo>
                <a:close/>
                <a:moveTo>
                  <a:pt x="115" y="161"/>
                </a:moveTo>
                <a:cubicBezTo>
                  <a:pt x="115" y="159"/>
                  <a:pt x="113" y="157"/>
                  <a:pt x="111" y="157"/>
                </a:cubicBezTo>
                <a:cubicBezTo>
                  <a:pt x="108" y="157"/>
                  <a:pt x="107" y="159"/>
                  <a:pt x="107" y="161"/>
                </a:cubicBezTo>
                <a:cubicBezTo>
                  <a:pt x="107" y="163"/>
                  <a:pt x="108" y="165"/>
                  <a:pt x="111" y="165"/>
                </a:cubicBezTo>
                <a:cubicBezTo>
                  <a:pt x="113" y="165"/>
                  <a:pt x="115" y="163"/>
                  <a:pt x="115" y="161"/>
                </a:cubicBezTo>
                <a:close/>
                <a:moveTo>
                  <a:pt x="115" y="151"/>
                </a:moveTo>
                <a:cubicBezTo>
                  <a:pt x="115" y="149"/>
                  <a:pt x="113" y="147"/>
                  <a:pt x="111" y="147"/>
                </a:cubicBezTo>
                <a:cubicBezTo>
                  <a:pt x="108" y="147"/>
                  <a:pt x="107" y="149"/>
                  <a:pt x="107" y="151"/>
                </a:cubicBezTo>
                <a:cubicBezTo>
                  <a:pt x="107" y="153"/>
                  <a:pt x="108" y="155"/>
                  <a:pt x="111" y="155"/>
                </a:cubicBezTo>
                <a:cubicBezTo>
                  <a:pt x="113" y="155"/>
                  <a:pt x="115" y="153"/>
                  <a:pt x="115" y="151"/>
                </a:cubicBezTo>
                <a:close/>
                <a:moveTo>
                  <a:pt x="124" y="171"/>
                </a:moveTo>
                <a:cubicBezTo>
                  <a:pt x="124" y="168"/>
                  <a:pt x="122" y="167"/>
                  <a:pt x="120" y="167"/>
                </a:cubicBezTo>
                <a:cubicBezTo>
                  <a:pt x="118" y="167"/>
                  <a:pt x="116" y="168"/>
                  <a:pt x="116" y="171"/>
                </a:cubicBezTo>
                <a:cubicBezTo>
                  <a:pt x="116" y="173"/>
                  <a:pt x="118" y="175"/>
                  <a:pt x="120" y="175"/>
                </a:cubicBezTo>
                <a:cubicBezTo>
                  <a:pt x="122" y="175"/>
                  <a:pt x="124" y="173"/>
                  <a:pt x="124" y="171"/>
                </a:cubicBezTo>
                <a:close/>
                <a:moveTo>
                  <a:pt x="124" y="161"/>
                </a:moveTo>
                <a:cubicBezTo>
                  <a:pt x="124" y="159"/>
                  <a:pt x="122" y="157"/>
                  <a:pt x="120" y="157"/>
                </a:cubicBezTo>
                <a:cubicBezTo>
                  <a:pt x="118" y="157"/>
                  <a:pt x="116" y="159"/>
                  <a:pt x="116" y="161"/>
                </a:cubicBezTo>
                <a:cubicBezTo>
                  <a:pt x="116" y="163"/>
                  <a:pt x="118" y="165"/>
                  <a:pt x="120" y="165"/>
                </a:cubicBezTo>
                <a:cubicBezTo>
                  <a:pt x="122" y="165"/>
                  <a:pt x="124" y="163"/>
                  <a:pt x="124" y="161"/>
                </a:cubicBezTo>
                <a:close/>
                <a:moveTo>
                  <a:pt x="124" y="151"/>
                </a:moveTo>
                <a:cubicBezTo>
                  <a:pt x="124" y="149"/>
                  <a:pt x="122" y="147"/>
                  <a:pt x="120" y="147"/>
                </a:cubicBezTo>
                <a:cubicBezTo>
                  <a:pt x="118" y="147"/>
                  <a:pt x="116" y="149"/>
                  <a:pt x="116" y="151"/>
                </a:cubicBezTo>
                <a:cubicBezTo>
                  <a:pt x="116" y="153"/>
                  <a:pt x="118" y="155"/>
                  <a:pt x="120" y="155"/>
                </a:cubicBezTo>
                <a:cubicBezTo>
                  <a:pt x="122" y="155"/>
                  <a:pt x="124" y="153"/>
                  <a:pt x="124" y="151"/>
                </a:cubicBezTo>
                <a:close/>
                <a:moveTo>
                  <a:pt x="133" y="171"/>
                </a:moveTo>
                <a:cubicBezTo>
                  <a:pt x="133" y="168"/>
                  <a:pt x="132" y="167"/>
                  <a:pt x="129" y="167"/>
                </a:cubicBezTo>
                <a:cubicBezTo>
                  <a:pt x="127" y="167"/>
                  <a:pt x="125" y="168"/>
                  <a:pt x="125" y="171"/>
                </a:cubicBezTo>
                <a:cubicBezTo>
                  <a:pt x="125" y="173"/>
                  <a:pt x="127" y="175"/>
                  <a:pt x="129" y="175"/>
                </a:cubicBezTo>
                <a:cubicBezTo>
                  <a:pt x="132" y="175"/>
                  <a:pt x="133" y="173"/>
                  <a:pt x="133" y="171"/>
                </a:cubicBezTo>
                <a:close/>
                <a:moveTo>
                  <a:pt x="133" y="161"/>
                </a:moveTo>
                <a:cubicBezTo>
                  <a:pt x="133" y="159"/>
                  <a:pt x="132" y="157"/>
                  <a:pt x="129" y="157"/>
                </a:cubicBezTo>
                <a:cubicBezTo>
                  <a:pt x="127" y="157"/>
                  <a:pt x="125" y="159"/>
                  <a:pt x="125" y="161"/>
                </a:cubicBezTo>
                <a:cubicBezTo>
                  <a:pt x="125" y="163"/>
                  <a:pt x="127" y="165"/>
                  <a:pt x="129" y="165"/>
                </a:cubicBezTo>
                <a:cubicBezTo>
                  <a:pt x="132" y="165"/>
                  <a:pt x="133" y="163"/>
                  <a:pt x="133" y="161"/>
                </a:cubicBezTo>
                <a:close/>
                <a:moveTo>
                  <a:pt x="133" y="151"/>
                </a:moveTo>
                <a:cubicBezTo>
                  <a:pt x="133" y="149"/>
                  <a:pt x="132" y="147"/>
                  <a:pt x="129" y="147"/>
                </a:cubicBezTo>
                <a:cubicBezTo>
                  <a:pt x="127" y="147"/>
                  <a:pt x="125" y="149"/>
                  <a:pt x="125" y="151"/>
                </a:cubicBezTo>
                <a:cubicBezTo>
                  <a:pt x="125" y="153"/>
                  <a:pt x="127" y="155"/>
                  <a:pt x="129" y="155"/>
                </a:cubicBezTo>
                <a:cubicBezTo>
                  <a:pt x="132" y="155"/>
                  <a:pt x="133" y="153"/>
                  <a:pt x="133" y="151"/>
                </a:cubicBezTo>
                <a:close/>
                <a:moveTo>
                  <a:pt x="143" y="171"/>
                </a:moveTo>
                <a:cubicBezTo>
                  <a:pt x="143" y="168"/>
                  <a:pt x="141" y="167"/>
                  <a:pt x="139" y="167"/>
                </a:cubicBezTo>
                <a:cubicBezTo>
                  <a:pt x="137" y="167"/>
                  <a:pt x="135" y="168"/>
                  <a:pt x="135" y="171"/>
                </a:cubicBezTo>
                <a:cubicBezTo>
                  <a:pt x="135" y="173"/>
                  <a:pt x="137" y="175"/>
                  <a:pt x="139" y="175"/>
                </a:cubicBezTo>
                <a:cubicBezTo>
                  <a:pt x="141" y="175"/>
                  <a:pt x="143" y="173"/>
                  <a:pt x="143" y="171"/>
                </a:cubicBezTo>
                <a:close/>
                <a:moveTo>
                  <a:pt x="143" y="161"/>
                </a:moveTo>
                <a:cubicBezTo>
                  <a:pt x="143" y="159"/>
                  <a:pt x="141" y="157"/>
                  <a:pt x="139" y="157"/>
                </a:cubicBezTo>
                <a:cubicBezTo>
                  <a:pt x="137" y="157"/>
                  <a:pt x="135" y="159"/>
                  <a:pt x="135" y="161"/>
                </a:cubicBezTo>
                <a:cubicBezTo>
                  <a:pt x="135" y="163"/>
                  <a:pt x="137" y="165"/>
                  <a:pt x="139" y="165"/>
                </a:cubicBezTo>
                <a:cubicBezTo>
                  <a:pt x="141" y="165"/>
                  <a:pt x="143" y="163"/>
                  <a:pt x="143" y="161"/>
                </a:cubicBezTo>
                <a:close/>
                <a:moveTo>
                  <a:pt x="143" y="151"/>
                </a:moveTo>
                <a:cubicBezTo>
                  <a:pt x="143" y="149"/>
                  <a:pt x="141" y="147"/>
                  <a:pt x="139" y="147"/>
                </a:cubicBezTo>
                <a:cubicBezTo>
                  <a:pt x="137" y="147"/>
                  <a:pt x="135" y="149"/>
                  <a:pt x="135" y="151"/>
                </a:cubicBezTo>
                <a:cubicBezTo>
                  <a:pt x="135" y="153"/>
                  <a:pt x="137" y="155"/>
                  <a:pt x="139" y="155"/>
                </a:cubicBezTo>
                <a:cubicBezTo>
                  <a:pt x="141" y="155"/>
                  <a:pt x="143" y="153"/>
                  <a:pt x="143" y="151"/>
                </a:cubicBezTo>
                <a:close/>
                <a:moveTo>
                  <a:pt x="313" y="161"/>
                </a:moveTo>
                <a:cubicBezTo>
                  <a:pt x="313" y="153"/>
                  <a:pt x="307" y="147"/>
                  <a:pt x="300" y="147"/>
                </a:cubicBezTo>
                <a:cubicBezTo>
                  <a:pt x="300" y="147"/>
                  <a:pt x="300" y="147"/>
                  <a:pt x="146" y="147"/>
                </a:cubicBezTo>
                <a:cubicBezTo>
                  <a:pt x="146" y="147"/>
                  <a:pt x="146" y="147"/>
                  <a:pt x="146" y="175"/>
                </a:cubicBezTo>
                <a:cubicBezTo>
                  <a:pt x="146" y="175"/>
                  <a:pt x="146" y="175"/>
                  <a:pt x="300" y="175"/>
                </a:cubicBezTo>
                <a:cubicBezTo>
                  <a:pt x="307" y="175"/>
                  <a:pt x="313" y="168"/>
                  <a:pt x="313" y="161"/>
                </a:cubicBezTo>
                <a:close/>
                <a:moveTo>
                  <a:pt x="299" y="153"/>
                </a:moveTo>
                <a:cubicBezTo>
                  <a:pt x="294" y="153"/>
                  <a:pt x="291" y="156"/>
                  <a:pt x="291" y="161"/>
                </a:cubicBezTo>
                <a:cubicBezTo>
                  <a:pt x="291" y="165"/>
                  <a:pt x="294" y="169"/>
                  <a:pt x="299" y="169"/>
                </a:cubicBezTo>
                <a:cubicBezTo>
                  <a:pt x="303" y="169"/>
                  <a:pt x="307" y="165"/>
                  <a:pt x="307" y="161"/>
                </a:cubicBezTo>
                <a:cubicBezTo>
                  <a:pt x="307" y="156"/>
                  <a:pt x="303" y="153"/>
                  <a:pt x="299" y="153"/>
                </a:cubicBezTo>
                <a:close/>
                <a:moveTo>
                  <a:pt x="325" y="198"/>
                </a:moveTo>
                <a:cubicBezTo>
                  <a:pt x="325" y="227"/>
                  <a:pt x="325" y="227"/>
                  <a:pt x="325" y="227"/>
                </a:cubicBezTo>
                <a:cubicBezTo>
                  <a:pt x="325" y="232"/>
                  <a:pt x="320" y="236"/>
                  <a:pt x="315" y="236"/>
                </a:cubicBezTo>
                <a:cubicBezTo>
                  <a:pt x="9" y="236"/>
                  <a:pt x="9" y="236"/>
                  <a:pt x="9" y="236"/>
                </a:cubicBezTo>
                <a:cubicBezTo>
                  <a:pt x="4" y="236"/>
                  <a:pt x="0" y="232"/>
                  <a:pt x="0" y="227"/>
                </a:cubicBezTo>
                <a:cubicBezTo>
                  <a:pt x="0" y="198"/>
                  <a:pt x="0" y="198"/>
                  <a:pt x="0" y="198"/>
                </a:cubicBezTo>
                <a:cubicBezTo>
                  <a:pt x="0" y="192"/>
                  <a:pt x="4" y="189"/>
                  <a:pt x="9" y="189"/>
                </a:cubicBezTo>
                <a:cubicBezTo>
                  <a:pt x="315" y="189"/>
                  <a:pt x="315" y="189"/>
                  <a:pt x="315" y="189"/>
                </a:cubicBezTo>
                <a:cubicBezTo>
                  <a:pt x="320" y="189"/>
                  <a:pt x="325" y="192"/>
                  <a:pt x="325" y="198"/>
                </a:cubicBezTo>
                <a:close/>
                <a:moveTo>
                  <a:pt x="20" y="222"/>
                </a:moveTo>
                <a:cubicBezTo>
                  <a:pt x="20" y="220"/>
                  <a:pt x="19" y="218"/>
                  <a:pt x="16" y="218"/>
                </a:cubicBezTo>
                <a:cubicBezTo>
                  <a:pt x="14" y="218"/>
                  <a:pt x="12" y="220"/>
                  <a:pt x="12" y="222"/>
                </a:cubicBezTo>
                <a:cubicBezTo>
                  <a:pt x="12" y="224"/>
                  <a:pt x="14" y="226"/>
                  <a:pt x="16" y="226"/>
                </a:cubicBezTo>
                <a:cubicBezTo>
                  <a:pt x="19" y="226"/>
                  <a:pt x="20" y="224"/>
                  <a:pt x="20" y="222"/>
                </a:cubicBezTo>
                <a:close/>
                <a:moveTo>
                  <a:pt x="20" y="213"/>
                </a:moveTo>
                <a:cubicBezTo>
                  <a:pt x="20" y="211"/>
                  <a:pt x="19" y="209"/>
                  <a:pt x="16" y="209"/>
                </a:cubicBezTo>
                <a:cubicBezTo>
                  <a:pt x="14" y="209"/>
                  <a:pt x="12" y="211"/>
                  <a:pt x="12" y="213"/>
                </a:cubicBezTo>
                <a:cubicBezTo>
                  <a:pt x="12" y="215"/>
                  <a:pt x="14" y="217"/>
                  <a:pt x="16" y="217"/>
                </a:cubicBezTo>
                <a:cubicBezTo>
                  <a:pt x="19" y="217"/>
                  <a:pt x="20" y="215"/>
                  <a:pt x="20" y="213"/>
                </a:cubicBezTo>
                <a:close/>
                <a:moveTo>
                  <a:pt x="20" y="203"/>
                </a:moveTo>
                <a:cubicBezTo>
                  <a:pt x="20" y="200"/>
                  <a:pt x="19" y="199"/>
                  <a:pt x="16" y="199"/>
                </a:cubicBezTo>
                <a:cubicBezTo>
                  <a:pt x="14" y="199"/>
                  <a:pt x="12" y="200"/>
                  <a:pt x="12" y="203"/>
                </a:cubicBezTo>
                <a:cubicBezTo>
                  <a:pt x="12" y="205"/>
                  <a:pt x="14" y="207"/>
                  <a:pt x="16" y="207"/>
                </a:cubicBezTo>
                <a:cubicBezTo>
                  <a:pt x="19" y="207"/>
                  <a:pt x="20" y="205"/>
                  <a:pt x="20" y="203"/>
                </a:cubicBezTo>
                <a:close/>
                <a:moveTo>
                  <a:pt x="30" y="222"/>
                </a:moveTo>
                <a:cubicBezTo>
                  <a:pt x="30" y="220"/>
                  <a:pt x="28" y="218"/>
                  <a:pt x="26" y="218"/>
                </a:cubicBezTo>
                <a:cubicBezTo>
                  <a:pt x="24" y="218"/>
                  <a:pt x="22" y="220"/>
                  <a:pt x="22" y="222"/>
                </a:cubicBezTo>
                <a:cubicBezTo>
                  <a:pt x="22" y="224"/>
                  <a:pt x="24" y="226"/>
                  <a:pt x="26" y="226"/>
                </a:cubicBezTo>
                <a:cubicBezTo>
                  <a:pt x="28" y="226"/>
                  <a:pt x="30" y="224"/>
                  <a:pt x="30" y="222"/>
                </a:cubicBezTo>
                <a:close/>
                <a:moveTo>
                  <a:pt x="30" y="213"/>
                </a:moveTo>
                <a:cubicBezTo>
                  <a:pt x="30" y="211"/>
                  <a:pt x="28" y="209"/>
                  <a:pt x="26" y="209"/>
                </a:cubicBezTo>
                <a:cubicBezTo>
                  <a:pt x="24" y="209"/>
                  <a:pt x="22" y="211"/>
                  <a:pt x="22" y="213"/>
                </a:cubicBezTo>
                <a:cubicBezTo>
                  <a:pt x="22" y="215"/>
                  <a:pt x="24" y="217"/>
                  <a:pt x="26" y="217"/>
                </a:cubicBezTo>
                <a:cubicBezTo>
                  <a:pt x="28" y="217"/>
                  <a:pt x="30" y="215"/>
                  <a:pt x="30" y="213"/>
                </a:cubicBezTo>
                <a:close/>
                <a:moveTo>
                  <a:pt x="30" y="203"/>
                </a:moveTo>
                <a:cubicBezTo>
                  <a:pt x="30" y="200"/>
                  <a:pt x="28" y="199"/>
                  <a:pt x="26" y="199"/>
                </a:cubicBezTo>
                <a:cubicBezTo>
                  <a:pt x="24" y="199"/>
                  <a:pt x="22" y="200"/>
                  <a:pt x="22" y="203"/>
                </a:cubicBezTo>
                <a:cubicBezTo>
                  <a:pt x="22" y="205"/>
                  <a:pt x="24" y="207"/>
                  <a:pt x="26" y="207"/>
                </a:cubicBezTo>
                <a:cubicBezTo>
                  <a:pt x="28" y="207"/>
                  <a:pt x="30" y="205"/>
                  <a:pt x="30" y="203"/>
                </a:cubicBezTo>
                <a:close/>
                <a:moveTo>
                  <a:pt x="39" y="222"/>
                </a:moveTo>
                <a:cubicBezTo>
                  <a:pt x="39" y="220"/>
                  <a:pt x="37" y="218"/>
                  <a:pt x="35" y="218"/>
                </a:cubicBezTo>
                <a:cubicBezTo>
                  <a:pt x="33" y="218"/>
                  <a:pt x="31" y="220"/>
                  <a:pt x="31" y="222"/>
                </a:cubicBezTo>
                <a:cubicBezTo>
                  <a:pt x="31" y="224"/>
                  <a:pt x="33" y="226"/>
                  <a:pt x="35" y="226"/>
                </a:cubicBezTo>
                <a:cubicBezTo>
                  <a:pt x="37" y="226"/>
                  <a:pt x="39" y="224"/>
                  <a:pt x="39" y="222"/>
                </a:cubicBezTo>
                <a:close/>
                <a:moveTo>
                  <a:pt x="39" y="213"/>
                </a:moveTo>
                <a:cubicBezTo>
                  <a:pt x="39" y="211"/>
                  <a:pt x="37" y="209"/>
                  <a:pt x="35" y="209"/>
                </a:cubicBezTo>
                <a:cubicBezTo>
                  <a:pt x="33" y="209"/>
                  <a:pt x="31" y="211"/>
                  <a:pt x="31" y="213"/>
                </a:cubicBezTo>
                <a:cubicBezTo>
                  <a:pt x="31" y="215"/>
                  <a:pt x="33" y="217"/>
                  <a:pt x="35" y="217"/>
                </a:cubicBezTo>
                <a:cubicBezTo>
                  <a:pt x="37" y="217"/>
                  <a:pt x="39" y="215"/>
                  <a:pt x="39" y="213"/>
                </a:cubicBezTo>
                <a:close/>
                <a:moveTo>
                  <a:pt x="39" y="203"/>
                </a:moveTo>
                <a:cubicBezTo>
                  <a:pt x="39" y="200"/>
                  <a:pt x="37" y="199"/>
                  <a:pt x="35" y="199"/>
                </a:cubicBezTo>
                <a:cubicBezTo>
                  <a:pt x="33" y="199"/>
                  <a:pt x="31" y="200"/>
                  <a:pt x="31" y="203"/>
                </a:cubicBezTo>
                <a:cubicBezTo>
                  <a:pt x="31" y="205"/>
                  <a:pt x="33" y="207"/>
                  <a:pt x="35" y="207"/>
                </a:cubicBezTo>
                <a:cubicBezTo>
                  <a:pt x="37" y="207"/>
                  <a:pt x="39" y="205"/>
                  <a:pt x="39" y="203"/>
                </a:cubicBezTo>
                <a:close/>
                <a:moveTo>
                  <a:pt x="49" y="222"/>
                </a:moveTo>
                <a:cubicBezTo>
                  <a:pt x="49" y="220"/>
                  <a:pt x="47" y="218"/>
                  <a:pt x="45" y="218"/>
                </a:cubicBezTo>
                <a:cubicBezTo>
                  <a:pt x="42" y="218"/>
                  <a:pt x="41" y="220"/>
                  <a:pt x="41" y="222"/>
                </a:cubicBezTo>
                <a:cubicBezTo>
                  <a:pt x="41" y="224"/>
                  <a:pt x="42" y="226"/>
                  <a:pt x="45" y="226"/>
                </a:cubicBezTo>
                <a:cubicBezTo>
                  <a:pt x="47" y="226"/>
                  <a:pt x="49" y="224"/>
                  <a:pt x="49" y="222"/>
                </a:cubicBezTo>
                <a:close/>
                <a:moveTo>
                  <a:pt x="49" y="213"/>
                </a:moveTo>
                <a:cubicBezTo>
                  <a:pt x="49" y="211"/>
                  <a:pt x="47" y="209"/>
                  <a:pt x="45" y="209"/>
                </a:cubicBezTo>
                <a:cubicBezTo>
                  <a:pt x="42" y="209"/>
                  <a:pt x="41" y="211"/>
                  <a:pt x="41" y="213"/>
                </a:cubicBezTo>
                <a:cubicBezTo>
                  <a:pt x="41" y="215"/>
                  <a:pt x="42" y="217"/>
                  <a:pt x="45" y="217"/>
                </a:cubicBezTo>
                <a:cubicBezTo>
                  <a:pt x="47" y="217"/>
                  <a:pt x="49" y="215"/>
                  <a:pt x="49" y="213"/>
                </a:cubicBezTo>
                <a:close/>
                <a:moveTo>
                  <a:pt x="49" y="203"/>
                </a:moveTo>
                <a:cubicBezTo>
                  <a:pt x="49" y="200"/>
                  <a:pt x="47" y="199"/>
                  <a:pt x="45" y="199"/>
                </a:cubicBezTo>
                <a:cubicBezTo>
                  <a:pt x="42" y="199"/>
                  <a:pt x="41" y="200"/>
                  <a:pt x="41" y="203"/>
                </a:cubicBezTo>
                <a:cubicBezTo>
                  <a:pt x="41" y="205"/>
                  <a:pt x="42" y="207"/>
                  <a:pt x="45" y="207"/>
                </a:cubicBezTo>
                <a:cubicBezTo>
                  <a:pt x="47" y="207"/>
                  <a:pt x="49" y="205"/>
                  <a:pt x="49" y="203"/>
                </a:cubicBezTo>
                <a:close/>
                <a:moveTo>
                  <a:pt x="58" y="222"/>
                </a:moveTo>
                <a:cubicBezTo>
                  <a:pt x="58" y="220"/>
                  <a:pt x="56" y="218"/>
                  <a:pt x="54" y="218"/>
                </a:cubicBezTo>
                <a:cubicBezTo>
                  <a:pt x="52" y="218"/>
                  <a:pt x="50" y="220"/>
                  <a:pt x="50" y="222"/>
                </a:cubicBezTo>
                <a:cubicBezTo>
                  <a:pt x="50" y="224"/>
                  <a:pt x="52" y="226"/>
                  <a:pt x="54" y="226"/>
                </a:cubicBezTo>
                <a:cubicBezTo>
                  <a:pt x="56" y="226"/>
                  <a:pt x="58" y="224"/>
                  <a:pt x="58" y="222"/>
                </a:cubicBezTo>
                <a:close/>
                <a:moveTo>
                  <a:pt x="58" y="213"/>
                </a:moveTo>
                <a:cubicBezTo>
                  <a:pt x="58" y="211"/>
                  <a:pt x="56" y="209"/>
                  <a:pt x="54" y="209"/>
                </a:cubicBezTo>
                <a:cubicBezTo>
                  <a:pt x="52" y="209"/>
                  <a:pt x="50" y="211"/>
                  <a:pt x="50" y="213"/>
                </a:cubicBezTo>
                <a:cubicBezTo>
                  <a:pt x="50" y="215"/>
                  <a:pt x="52" y="217"/>
                  <a:pt x="54" y="217"/>
                </a:cubicBezTo>
                <a:cubicBezTo>
                  <a:pt x="56" y="217"/>
                  <a:pt x="58" y="215"/>
                  <a:pt x="58" y="213"/>
                </a:cubicBezTo>
                <a:close/>
                <a:moveTo>
                  <a:pt x="58" y="203"/>
                </a:moveTo>
                <a:cubicBezTo>
                  <a:pt x="58" y="200"/>
                  <a:pt x="56" y="199"/>
                  <a:pt x="54" y="199"/>
                </a:cubicBezTo>
                <a:cubicBezTo>
                  <a:pt x="52" y="199"/>
                  <a:pt x="50" y="200"/>
                  <a:pt x="50" y="203"/>
                </a:cubicBezTo>
                <a:cubicBezTo>
                  <a:pt x="50" y="205"/>
                  <a:pt x="52" y="207"/>
                  <a:pt x="54" y="207"/>
                </a:cubicBezTo>
                <a:cubicBezTo>
                  <a:pt x="56" y="207"/>
                  <a:pt x="58" y="205"/>
                  <a:pt x="58" y="203"/>
                </a:cubicBezTo>
                <a:close/>
                <a:moveTo>
                  <a:pt x="67" y="222"/>
                </a:moveTo>
                <a:cubicBezTo>
                  <a:pt x="67" y="220"/>
                  <a:pt x="66" y="218"/>
                  <a:pt x="63" y="218"/>
                </a:cubicBezTo>
                <a:cubicBezTo>
                  <a:pt x="61" y="218"/>
                  <a:pt x="59" y="220"/>
                  <a:pt x="59" y="222"/>
                </a:cubicBezTo>
                <a:cubicBezTo>
                  <a:pt x="59" y="224"/>
                  <a:pt x="61" y="226"/>
                  <a:pt x="63" y="226"/>
                </a:cubicBezTo>
                <a:cubicBezTo>
                  <a:pt x="66" y="226"/>
                  <a:pt x="67" y="224"/>
                  <a:pt x="67" y="222"/>
                </a:cubicBezTo>
                <a:close/>
                <a:moveTo>
                  <a:pt x="67" y="213"/>
                </a:moveTo>
                <a:cubicBezTo>
                  <a:pt x="67" y="211"/>
                  <a:pt x="66" y="209"/>
                  <a:pt x="63" y="209"/>
                </a:cubicBezTo>
                <a:cubicBezTo>
                  <a:pt x="61" y="209"/>
                  <a:pt x="59" y="211"/>
                  <a:pt x="59" y="213"/>
                </a:cubicBezTo>
                <a:cubicBezTo>
                  <a:pt x="59" y="215"/>
                  <a:pt x="61" y="217"/>
                  <a:pt x="63" y="217"/>
                </a:cubicBezTo>
                <a:cubicBezTo>
                  <a:pt x="66" y="217"/>
                  <a:pt x="67" y="215"/>
                  <a:pt x="67" y="213"/>
                </a:cubicBezTo>
                <a:close/>
                <a:moveTo>
                  <a:pt x="67" y="203"/>
                </a:moveTo>
                <a:cubicBezTo>
                  <a:pt x="67" y="200"/>
                  <a:pt x="66" y="199"/>
                  <a:pt x="63" y="199"/>
                </a:cubicBezTo>
                <a:cubicBezTo>
                  <a:pt x="61" y="199"/>
                  <a:pt x="59" y="200"/>
                  <a:pt x="59" y="203"/>
                </a:cubicBezTo>
                <a:cubicBezTo>
                  <a:pt x="59" y="205"/>
                  <a:pt x="61" y="207"/>
                  <a:pt x="63" y="207"/>
                </a:cubicBezTo>
                <a:cubicBezTo>
                  <a:pt x="66" y="207"/>
                  <a:pt x="67" y="205"/>
                  <a:pt x="67" y="203"/>
                </a:cubicBezTo>
                <a:close/>
                <a:moveTo>
                  <a:pt x="77" y="222"/>
                </a:moveTo>
                <a:cubicBezTo>
                  <a:pt x="77" y="220"/>
                  <a:pt x="75" y="218"/>
                  <a:pt x="73" y="218"/>
                </a:cubicBezTo>
                <a:cubicBezTo>
                  <a:pt x="71" y="218"/>
                  <a:pt x="69" y="220"/>
                  <a:pt x="69" y="222"/>
                </a:cubicBezTo>
                <a:cubicBezTo>
                  <a:pt x="69" y="224"/>
                  <a:pt x="71" y="226"/>
                  <a:pt x="73" y="226"/>
                </a:cubicBezTo>
                <a:cubicBezTo>
                  <a:pt x="75" y="226"/>
                  <a:pt x="77" y="224"/>
                  <a:pt x="77" y="222"/>
                </a:cubicBezTo>
                <a:close/>
                <a:moveTo>
                  <a:pt x="77" y="213"/>
                </a:moveTo>
                <a:cubicBezTo>
                  <a:pt x="77" y="211"/>
                  <a:pt x="75" y="209"/>
                  <a:pt x="73" y="209"/>
                </a:cubicBezTo>
                <a:cubicBezTo>
                  <a:pt x="71" y="209"/>
                  <a:pt x="69" y="211"/>
                  <a:pt x="69" y="213"/>
                </a:cubicBezTo>
                <a:cubicBezTo>
                  <a:pt x="69" y="215"/>
                  <a:pt x="71" y="217"/>
                  <a:pt x="73" y="217"/>
                </a:cubicBezTo>
                <a:cubicBezTo>
                  <a:pt x="75" y="217"/>
                  <a:pt x="77" y="215"/>
                  <a:pt x="77" y="213"/>
                </a:cubicBezTo>
                <a:close/>
                <a:moveTo>
                  <a:pt x="77" y="203"/>
                </a:moveTo>
                <a:cubicBezTo>
                  <a:pt x="77" y="200"/>
                  <a:pt x="75" y="199"/>
                  <a:pt x="73" y="199"/>
                </a:cubicBezTo>
                <a:cubicBezTo>
                  <a:pt x="71" y="199"/>
                  <a:pt x="69" y="200"/>
                  <a:pt x="69" y="203"/>
                </a:cubicBezTo>
                <a:cubicBezTo>
                  <a:pt x="69" y="205"/>
                  <a:pt x="71" y="207"/>
                  <a:pt x="73" y="207"/>
                </a:cubicBezTo>
                <a:cubicBezTo>
                  <a:pt x="75" y="207"/>
                  <a:pt x="77" y="205"/>
                  <a:pt x="77" y="203"/>
                </a:cubicBezTo>
                <a:close/>
                <a:moveTo>
                  <a:pt x="86" y="222"/>
                </a:moveTo>
                <a:cubicBezTo>
                  <a:pt x="86" y="220"/>
                  <a:pt x="84" y="218"/>
                  <a:pt x="82" y="218"/>
                </a:cubicBezTo>
                <a:cubicBezTo>
                  <a:pt x="80" y="218"/>
                  <a:pt x="78" y="220"/>
                  <a:pt x="78" y="222"/>
                </a:cubicBezTo>
                <a:cubicBezTo>
                  <a:pt x="78" y="224"/>
                  <a:pt x="80" y="226"/>
                  <a:pt x="82" y="226"/>
                </a:cubicBezTo>
                <a:cubicBezTo>
                  <a:pt x="84" y="226"/>
                  <a:pt x="86" y="224"/>
                  <a:pt x="86" y="222"/>
                </a:cubicBezTo>
                <a:close/>
                <a:moveTo>
                  <a:pt x="86" y="213"/>
                </a:moveTo>
                <a:cubicBezTo>
                  <a:pt x="86" y="211"/>
                  <a:pt x="84" y="209"/>
                  <a:pt x="82" y="209"/>
                </a:cubicBezTo>
                <a:cubicBezTo>
                  <a:pt x="80" y="209"/>
                  <a:pt x="78" y="211"/>
                  <a:pt x="78" y="213"/>
                </a:cubicBezTo>
                <a:cubicBezTo>
                  <a:pt x="78" y="215"/>
                  <a:pt x="80" y="217"/>
                  <a:pt x="82" y="217"/>
                </a:cubicBezTo>
                <a:cubicBezTo>
                  <a:pt x="84" y="217"/>
                  <a:pt x="86" y="215"/>
                  <a:pt x="86" y="213"/>
                </a:cubicBezTo>
                <a:close/>
                <a:moveTo>
                  <a:pt x="86" y="203"/>
                </a:moveTo>
                <a:cubicBezTo>
                  <a:pt x="86" y="200"/>
                  <a:pt x="84" y="199"/>
                  <a:pt x="82" y="199"/>
                </a:cubicBezTo>
                <a:cubicBezTo>
                  <a:pt x="80" y="199"/>
                  <a:pt x="78" y="200"/>
                  <a:pt x="78" y="203"/>
                </a:cubicBezTo>
                <a:cubicBezTo>
                  <a:pt x="78" y="205"/>
                  <a:pt x="80" y="207"/>
                  <a:pt x="82" y="207"/>
                </a:cubicBezTo>
                <a:cubicBezTo>
                  <a:pt x="84" y="207"/>
                  <a:pt x="86" y="205"/>
                  <a:pt x="86" y="203"/>
                </a:cubicBezTo>
                <a:close/>
                <a:moveTo>
                  <a:pt x="96" y="222"/>
                </a:moveTo>
                <a:cubicBezTo>
                  <a:pt x="96" y="220"/>
                  <a:pt x="94" y="218"/>
                  <a:pt x="92" y="218"/>
                </a:cubicBezTo>
                <a:cubicBezTo>
                  <a:pt x="89" y="218"/>
                  <a:pt x="88" y="220"/>
                  <a:pt x="88" y="222"/>
                </a:cubicBezTo>
                <a:cubicBezTo>
                  <a:pt x="88" y="224"/>
                  <a:pt x="89" y="226"/>
                  <a:pt x="92" y="226"/>
                </a:cubicBezTo>
                <a:cubicBezTo>
                  <a:pt x="94" y="226"/>
                  <a:pt x="96" y="224"/>
                  <a:pt x="96" y="222"/>
                </a:cubicBezTo>
                <a:close/>
                <a:moveTo>
                  <a:pt x="96" y="213"/>
                </a:moveTo>
                <a:cubicBezTo>
                  <a:pt x="96" y="211"/>
                  <a:pt x="94" y="209"/>
                  <a:pt x="92" y="209"/>
                </a:cubicBezTo>
                <a:cubicBezTo>
                  <a:pt x="89" y="209"/>
                  <a:pt x="88" y="211"/>
                  <a:pt x="88" y="213"/>
                </a:cubicBezTo>
                <a:cubicBezTo>
                  <a:pt x="88" y="215"/>
                  <a:pt x="89" y="217"/>
                  <a:pt x="92" y="217"/>
                </a:cubicBezTo>
                <a:cubicBezTo>
                  <a:pt x="94" y="217"/>
                  <a:pt x="96" y="215"/>
                  <a:pt x="96" y="213"/>
                </a:cubicBezTo>
                <a:close/>
                <a:moveTo>
                  <a:pt x="96" y="203"/>
                </a:moveTo>
                <a:cubicBezTo>
                  <a:pt x="96" y="200"/>
                  <a:pt x="94" y="199"/>
                  <a:pt x="92" y="199"/>
                </a:cubicBezTo>
                <a:cubicBezTo>
                  <a:pt x="89" y="199"/>
                  <a:pt x="88" y="200"/>
                  <a:pt x="88" y="203"/>
                </a:cubicBezTo>
                <a:cubicBezTo>
                  <a:pt x="88" y="205"/>
                  <a:pt x="89" y="207"/>
                  <a:pt x="92" y="207"/>
                </a:cubicBezTo>
                <a:cubicBezTo>
                  <a:pt x="94" y="207"/>
                  <a:pt x="96" y="205"/>
                  <a:pt x="96" y="203"/>
                </a:cubicBezTo>
                <a:close/>
                <a:moveTo>
                  <a:pt x="105" y="222"/>
                </a:moveTo>
                <a:cubicBezTo>
                  <a:pt x="105" y="220"/>
                  <a:pt x="103" y="218"/>
                  <a:pt x="101" y="218"/>
                </a:cubicBezTo>
                <a:cubicBezTo>
                  <a:pt x="99" y="218"/>
                  <a:pt x="97" y="220"/>
                  <a:pt x="97" y="222"/>
                </a:cubicBezTo>
                <a:cubicBezTo>
                  <a:pt x="97" y="224"/>
                  <a:pt x="99" y="226"/>
                  <a:pt x="101" y="226"/>
                </a:cubicBezTo>
                <a:cubicBezTo>
                  <a:pt x="103" y="226"/>
                  <a:pt x="105" y="224"/>
                  <a:pt x="105" y="222"/>
                </a:cubicBezTo>
                <a:close/>
                <a:moveTo>
                  <a:pt x="105" y="213"/>
                </a:moveTo>
                <a:cubicBezTo>
                  <a:pt x="105" y="211"/>
                  <a:pt x="103" y="209"/>
                  <a:pt x="101" y="209"/>
                </a:cubicBezTo>
                <a:cubicBezTo>
                  <a:pt x="99" y="209"/>
                  <a:pt x="97" y="211"/>
                  <a:pt x="97" y="213"/>
                </a:cubicBezTo>
                <a:cubicBezTo>
                  <a:pt x="97" y="215"/>
                  <a:pt x="99" y="217"/>
                  <a:pt x="101" y="217"/>
                </a:cubicBezTo>
                <a:cubicBezTo>
                  <a:pt x="103" y="217"/>
                  <a:pt x="105" y="215"/>
                  <a:pt x="105" y="213"/>
                </a:cubicBezTo>
                <a:close/>
                <a:moveTo>
                  <a:pt x="105" y="203"/>
                </a:moveTo>
                <a:cubicBezTo>
                  <a:pt x="105" y="200"/>
                  <a:pt x="103" y="199"/>
                  <a:pt x="101" y="199"/>
                </a:cubicBezTo>
                <a:cubicBezTo>
                  <a:pt x="99" y="199"/>
                  <a:pt x="97" y="200"/>
                  <a:pt x="97" y="203"/>
                </a:cubicBezTo>
                <a:cubicBezTo>
                  <a:pt x="97" y="205"/>
                  <a:pt x="99" y="207"/>
                  <a:pt x="101" y="207"/>
                </a:cubicBezTo>
                <a:cubicBezTo>
                  <a:pt x="103" y="207"/>
                  <a:pt x="105" y="205"/>
                  <a:pt x="105" y="203"/>
                </a:cubicBezTo>
                <a:close/>
                <a:moveTo>
                  <a:pt x="115" y="222"/>
                </a:moveTo>
                <a:cubicBezTo>
                  <a:pt x="115" y="220"/>
                  <a:pt x="113" y="218"/>
                  <a:pt x="111" y="218"/>
                </a:cubicBezTo>
                <a:cubicBezTo>
                  <a:pt x="108" y="218"/>
                  <a:pt x="107" y="220"/>
                  <a:pt x="107" y="222"/>
                </a:cubicBezTo>
                <a:cubicBezTo>
                  <a:pt x="107" y="224"/>
                  <a:pt x="108" y="226"/>
                  <a:pt x="111" y="226"/>
                </a:cubicBezTo>
                <a:cubicBezTo>
                  <a:pt x="113" y="226"/>
                  <a:pt x="115" y="224"/>
                  <a:pt x="115" y="222"/>
                </a:cubicBezTo>
                <a:close/>
                <a:moveTo>
                  <a:pt x="115" y="213"/>
                </a:moveTo>
                <a:cubicBezTo>
                  <a:pt x="115" y="211"/>
                  <a:pt x="113" y="209"/>
                  <a:pt x="111" y="209"/>
                </a:cubicBezTo>
                <a:cubicBezTo>
                  <a:pt x="108" y="209"/>
                  <a:pt x="107" y="211"/>
                  <a:pt x="107" y="213"/>
                </a:cubicBezTo>
                <a:cubicBezTo>
                  <a:pt x="107" y="215"/>
                  <a:pt x="108" y="217"/>
                  <a:pt x="111" y="217"/>
                </a:cubicBezTo>
                <a:cubicBezTo>
                  <a:pt x="113" y="217"/>
                  <a:pt x="115" y="215"/>
                  <a:pt x="115" y="213"/>
                </a:cubicBezTo>
                <a:close/>
                <a:moveTo>
                  <a:pt x="115" y="203"/>
                </a:moveTo>
                <a:cubicBezTo>
                  <a:pt x="115" y="200"/>
                  <a:pt x="113" y="199"/>
                  <a:pt x="111" y="199"/>
                </a:cubicBezTo>
                <a:cubicBezTo>
                  <a:pt x="108" y="199"/>
                  <a:pt x="107" y="200"/>
                  <a:pt x="107" y="203"/>
                </a:cubicBezTo>
                <a:cubicBezTo>
                  <a:pt x="107" y="205"/>
                  <a:pt x="108" y="207"/>
                  <a:pt x="111" y="207"/>
                </a:cubicBezTo>
                <a:cubicBezTo>
                  <a:pt x="113" y="207"/>
                  <a:pt x="115" y="205"/>
                  <a:pt x="115" y="203"/>
                </a:cubicBezTo>
                <a:close/>
                <a:moveTo>
                  <a:pt x="124" y="222"/>
                </a:moveTo>
                <a:cubicBezTo>
                  <a:pt x="124" y="220"/>
                  <a:pt x="122" y="218"/>
                  <a:pt x="120" y="218"/>
                </a:cubicBezTo>
                <a:cubicBezTo>
                  <a:pt x="118" y="218"/>
                  <a:pt x="116" y="220"/>
                  <a:pt x="116" y="222"/>
                </a:cubicBezTo>
                <a:cubicBezTo>
                  <a:pt x="116" y="224"/>
                  <a:pt x="118" y="226"/>
                  <a:pt x="120" y="226"/>
                </a:cubicBezTo>
                <a:cubicBezTo>
                  <a:pt x="122" y="226"/>
                  <a:pt x="124" y="224"/>
                  <a:pt x="124" y="222"/>
                </a:cubicBezTo>
                <a:close/>
                <a:moveTo>
                  <a:pt x="124" y="213"/>
                </a:moveTo>
                <a:cubicBezTo>
                  <a:pt x="124" y="211"/>
                  <a:pt x="122" y="209"/>
                  <a:pt x="120" y="209"/>
                </a:cubicBezTo>
                <a:cubicBezTo>
                  <a:pt x="118" y="209"/>
                  <a:pt x="116" y="211"/>
                  <a:pt x="116" y="213"/>
                </a:cubicBezTo>
                <a:cubicBezTo>
                  <a:pt x="116" y="215"/>
                  <a:pt x="118" y="217"/>
                  <a:pt x="120" y="217"/>
                </a:cubicBezTo>
                <a:cubicBezTo>
                  <a:pt x="122" y="217"/>
                  <a:pt x="124" y="215"/>
                  <a:pt x="124" y="213"/>
                </a:cubicBezTo>
                <a:close/>
                <a:moveTo>
                  <a:pt x="124" y="203"/>
                </a:moveTo>
                <a:cubicBezTo>
                  <a:pt x="124" y="200"/>
                  <a:pt x="122" y="199"/>
                  <a:pt x="120" y="199"/>
                </a:cubicBezTo>
                <a:cubicBezTo>
                  <a:pt x="118" y="199"/>
                  <a:pt x="116" y="200"/>
                  <a:pt x="116" y="203"/>
                </a:cubicBezTo>
                <a:cubicBezTo>
                  <a:pt x="116" y="205"/>
                  <a:pt x="118" y="207"/>
                  <a:pt x="120" y="207"/>
                </a:cubicBezTo>
                <a:cubicBezTo>
                  <a:pt x="122" y="207"/>
                  <a:pt x="124" y="205"/>
                  <a:pt x="124" y="203"/>
                </a:cubicBezTo>
                <a:close/>
                <a:moveTo>
                  <a:pt x="133" y="222"/>
                </a:moveTo>
                <a:cubicBezTo>
                  <a:pt x="133" y="220"/>
                  <a:pt x="132" y="218"/>
                  <a:pt x="129" y="218"/>
                </a:cubicBezTo>
                <a:cubicBezTo>
                  <a:pt x="127" y="218"/>
                  <a:pt x="125" y="220"/>
                  <a:pt x="125" y="222"/>
                </a:cubicBezTo>
                <a:cubicBezTo>
                  <a:pt x="125" y="224"/>
                  <a:pt x="127" y="226"/>
                  <a:pt x="129" y="226"/>
                </a:cubicBezTo>
                <a:cubicBezTo>
                  <a:pt x="132" y="226"/>
                  <a:pt x="133" y="224"/>
                  <a:pt x="133" y="222"/>
                </a:cubicBezTo>
                <a:close/>
                <a:moveTo>
                  <a:pt x="133" y="213"/>
                </a:moveTo>
                <a:cubicBezTo>
                  <a:pt x="133" y="211"/>
                  <a:pt x="132" y="209"/>
                  <a:pt x="129" y="209"/>
                </a:cubicBezTo>
                <a:cubicBezTo>
                  <a:pt x="127" y="209"/>
                  <a:pt x="125" y="211"/>
                  <a:pt x="125" y="213"/>
                </a:cubicBezTo>
                <a:cubicBezTo>
                  <a:pt x="125" y="215"/>
                  <a:pt x="127" y="217"/>
                  <a:pt x="129" y="217"/>
                </a:cubicBezTo>
                <a:cubicBezTo>
                  <a:pt x="132" y="217"/>
                  <a:pt x="133" y="215"/>
                  <a:pt x="133" y="213"/>
                </a:cubicBezTo>
                <a:close/>
                <a:moveTo>
                  <a:pt x="133" y="203"/>
                </a:moveTo>
                <a:cubicBezTo>
                  <a:pt x="133" y="200"/>
                  <a:pt x="132" y="199"/>
                  <a:pt x="129" y="199"/>
                </a:cubicBezTo>
                <a:cubicBezTo>
                  <a:pt x="127" y="199"/>
                  <a:pt x="125" y="200"/>
                  <a:pt x="125" y="203"/>
                </a:cubicBezTo>
                <a:cubicBezTo>
                  <a:pt x="125" y="205"/>
                  <a:pt x="127" y="207"/>
                  <a:pt x="129" y="207"/>
                </a:cubicBezTo>
                <a:cubicBezTo>
                  <a:pt x="132" y="207"/>
                  <a:pt x="133" y="205"/>
                  <a:pt x="133" y="203"/>
                </a:cubicBezTo>
                <a:close/>
                <a:moveTo>
                  <a:pt x="143" y="222"/>
                </a:moveTo>
                <a:cubicBezTo>
                  <a:pt x="143" y="220"/>
                  <a:pt x="141" y="218"/>
                  <a:pt x="139" y="218"/>
                </a:cubicBezTo>
                <a:cubicBezTo>
                  <a:pt x="137" y="218"/>
                  <a:pt x="135" y="220"/>
                  <a:pt x="135" y="222"/>
                </a:cubicBezTo>
                <a:cubicBezTo>
                  <a:pt x="135" y="224"/>
                  <a:pt x="137" y="226"/>
                  <a:pt x="139" y="226"/>
                </a:cubicBezTo>
                <a:cubicBezTo>
                  <a:pt x="141" y="226"/>
                  <a:pt x="143" y="224"/>
                  <a:pt x="143" y="222"/>
                </a:cubicBezTo>
                <a:close/>
                <a:moveTo>
                  <a:pt x="143" y="213"/>
                </a:moveTo>
                <a:cubicBezTo>
                  <a:pt x="143" y="211"/>
                  <a:pt x="141" y="209"/>
                  <a:pt x="139" y="209"/>
                </a:cubicBezTo>
                <a:cubicBezTo>
                  <a:pt x="137" y="209"/>
                  <a:pt x="135" y="211"/>
                  <a:pt x="135" y="213"/>
                </a:cubicBezTo>
                <a:cubicBezTo>
                  <a:pt x="135" y="215"/>
                  <a:pt x="137" y="217"/>
                  <a:pt x="139" y="217"/>
                </a:cubicBezTo>
                <a:cubicBezTo>
                  <a:pt x="141" y="217"/>
                  <a:pt x="143" y="215"/>
                  <a:pt x="143" y="213"/>
                </a:cubicBezTo>
                <a:close/>
                <a:moveTo>
                  <a:pt x="143" y="203"/>
                </a:moveTo>
                <a:cubicBezTo>
                  <a:pt x="143" y="200"/>
                  <a:pt x="141" y="199"/>
                  <a:pt x="139" y="199"/>
                </a:cubicBezTo>
                <a:cubicBezTo>
                  <a:pt x="137" y="199"/>
                  <a:pt x="135" y="200"/>
                  <a:pt x="135" y="203"/>
                </a:cubicBezTo>
                <a:cubicBezTo>
                  <a:pt x="135" y="205"/>
                  <a:pt x="137" y="207"/>
                  <a:pt x="139" y="207"/>
                </a:cubicBezTo>
                <a:cubicBezTo>
                  <a:pt x="141" y="207"/>
                  <a:pt x="143" y="205"/>
                  <a:pt x="143" y="203"/>
                </a:cubicBezTo>
                <a:close/>
                <a:moveTo>
                  <a:pt x="313" y="212"/>
                </a:moveTo>
                <a:cubicBezTo>
                  <a:pt x="313" y="205"/>
                  <a:pt x="307" y="199"/>
                  <a:pt x="300" y="199"/>
                </a:cubicBezTo>
                <a:cubicBezTo>
                  <a:pt x="300" y="199"/>
                  <a:pt x="300" y="199"/>
                  <a:pt x="146" y="199"/>
                </a:cubicBezTo>
                <a:cubicBezTo>
                  <a:pt x="146" y="199"/>
                  <a:pt x="146" y="199"/>
                  <a:pt x="146" y="226"/>
                </a:cubicBezTo>
                <a:cubicBezTo>
                  <a:pt x="146" y="226"/>
                  <a:pt x="146" y="226"/>
                  <a:pt x="300" y="226"/>
                </a:cubicBezTo>
                <a:cubicBezTo>
                  <a:pt x="307" y="226"/>
                  <a:pt x="313" y="220"/>
                  <a:pt x="313" y="212"/>
                </a:cubicBezTo>
                <a:close/>
                <a:moveTo>
                  <a:pt x="299" y="204"/>
                </a:moveTo>
                <a:cubicBezTo>
                  <a:pt x="294" y="204"/>
                  <a:pt x="291" y="208"/>
                  <a:pt x="291" y="212"/>
                </a:cubicBezTo>
                <a:cubicBezTo>
                  <a:pt x="291" y="217"/>
                  <a:pt x="294" y="220"/>
                  <a:pt x="299" y="220"/>
                </a:cubicBezTo>
                <a:cubicBezTo>
                  <a:pt x="303" y="220"/>
                  <a:pt x="307" y="217"/>
                  <a:pt x="307" y="212"/>
                </a:cubicBezTo>
                <a:cubicBezTo>
                  <a:pt x="307" y="208"/>
                  <a:pt x="303" y="204"/>
                  <a:pt x="299" y="20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9" name="Rectangle 8"/>
          <p:cNvSpPr/>
          <p:nvPr/>
        </p:nvSpPr>
        <p:spPr>
          <a:xfrm>
            <a:off x="274639" y="1907957"/>
            <a:ext cx="4999528" cy="4524315"/>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a:gradFill>
                  <a:gsLst>
                    <a:gs pos="0">
                      <a:srgbClr val="7FBA00"/>
                    </a:gs>
                    <a:gs pos="100000">
                      <a:srgbClr val="7FBA00"/>
                    </a:gs>
                  </a:gsLst>
                  <a:lin ang="0" scaled="0"/>
                </a:gradFill>
                <a:cs typeface="Segoe UI" pitchFamily="34" charset="0"/>
              </a:rPr>
              <a:t>Integrated </a:t>
            </a:r>
            <a:r>
              <a:rPr lang="en-US" b="1" dirty="0" smtClean="0">
                <a:gradFill>
                  <a:gsLst>
                    <a:gs pos="0">
                      <a:srgbClr val="7FBA00"/>
                    </a:gs>
                    <a:gs pos="100000">
                      <a:srgbClr val="7FBA00"/>
                    </a:gs>
                  </a:gsLst>
                  <a:lin ang="0" scaled="0"/>
                </a:gradFill>
                <a:cs typeface="Segoe UI" pitchFamily="34" charset="0"/>
              </a:rPr>
              <a:t>software-based </a:t>
            </a:r>
            <a:r>
              <a:rPr lang="en-US" b="1" dirty="0">
                <a:gradFill>
                  <a:gsLst>
                    <a:gs pos="0">
                      <a:srgbClr val="7FBA00"/>
                    </a:gs>
                    <a:gs pos="100000">
                      <a:srgbClr val="7FBA00"/>
                    </a:gs>
                  </a:gsLst>
                  <a:lin ang="0" scaled="0"/>
                </a:gradFill>
                <a:cs typeface="Segoe UI" pitchFamily="34" charset="0"/>
              </a:rPr>
              <a:t>VM </a:t>
            </a:r>
            <a:r>
              <a:rPr lang="en-US" b="1" dirty="0" smtClean="0">
                <a:gradFill>
                  <a:gsLst>
                    <a:gs pos="0">
                      <a:srgbClr val="7FBA00"/>
                    </a:gs>
                    <a:gs pos="100000">
                      <a:srgbClr val="7FBA00"/>
                    </a:gs>
                  </a:gsLst>
                  <a:lin ang="0" scaled="0"/>
                </a:gradFill>
                <a:cs typeface="Segoe UI" pitchFamily="34" charset="0"/>
              </a:rPr>
              <a:t>replication:</a:t>
            </a:r>
            <a:r>
              <a:rPr lang="en-US" b="1" dirty="0">
                <a:gradFill>
                  <a:gsLst>
                    <a:gs pos="0">
                      <a:srgbClr val="7FBA00"/>
                    </a:gs>
                    <a:gs pos="100000">
                      <a:srgbClr val="7FBA00"/>
                    </a:gs>
                  </a:gsLst>
                  <a:lin ang="0" scaled="0"/>
                </a:gradFill>
                <a:cs typeface="Segoe UI" pitchFamily="34" charset="0"/>
              </a:rPr>
              <a:t> </a:t>
            </a:r>
            <a:r>
              <a:rPr lang="en-US" dirty="0" smtClean="0">
                <a:gradFill>
                  <a:gsLst>
                    <a:gs pos="0">
                      <a:srgbClr val="FFFFFF"/>
                    </a:gs>
                    <a:gs pos="100000">
                      <a:srgbClr val="FFFFFF"/>
                    </a:gs>
                  </a:gsLst>
                  <a:lin ang="0" scaled="0"/>
                </a:gradFill>
                <a:cs typeface="Segoe UI" pitchFamily="34" charset="0"/>
              </a:rPr>
              <a:t>VM </a:t>
            </a:r>
            <a:r>
              <a:rPr lang="en-US" dirty="0">
                <a:gradFill>
                  <a:gsLst>
                    <a:gs pos="0">
                      <a:srgbClr val="FFFFFF"/>
                    </a:gs>
                    <a:gs pos="100000">
                      <a:srgbClr val="FFFFFF"/>
                    </a:gs>
                  </a:gsLst>
                  <a:lin ang="0" scaled="0"/>
                </a:gradFill>
                <a:cs typeface="Segoe UI" pitchFamily="34" charset="0"/>
              </a:rPr>
              <a:t>replication capabilities built into Windows Server 2012 R2 Hyper-V.</a:t>
            </a: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Configurable replication frequencies of 30 seconds, </a:t>
            </a:r>
            <a:r>
              <a:rPr lang="en-US" dirty="0" smtClean="0">
                <a:gradFill>
                  <a:gsLst>
                    <a:gs pos="0">
                      <a:srgbClr val="FFFFFF"/>
                    </a:gs>
                    <a:gs pos="100000">
                      <a:srgbClr val="FFFFFF"/>
                    </a:gs>
                  </a:gsLst>
                  <a:lin ang="0" scaled="0"/>
                </a:gradFill>
                <a:cs typeface="Segoe UI" pitchFamily="34" charset="0"/>
              </a:rPr>
              <a:t>5 </a:t>
            </a:r>
            <a:r>
              <a:rPr lang="en-US" dirty="0">
                <a:gradFill>
                  <a:gsLst>
                    <a:gs pos="0">
                      <a:srgbClr val="FFFFFF"/>
                    </a:gs>
                    <a:gs pos="100000">
                      <a:srgbClr val="FFFFFF"/>
                    </a:gs>
                  </a:gsLst>
                  <a:lin ang="0" scaled="0"/>
                </a:gradFill>
                <a:cs typeface="Segoe UI" pitchFamily="34" charset="0"/>
              </a:rPr>
              <a:t>minutes and 15 minutes.</a:t>
            </a: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Secure replication across network using certificates.</a:t>
            </a: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Flexible solution, agnostic of network, server and storage hardware on either </a:t>
            </a:r>
            <a:r>
              <a:rPr lang="en-US" dirty="0" smtClean="0">
                <a:gradFill>
                  <a:gsLst>
                    <a:gs pos="0">
                      <a:srgbClr val="FFFFFF"/>
                    </a:gs>
                    <a:gs pos="100000">
                      <a:srgbClr val="FFFFFF"/>
                    </a:gs>
                  </a:gsLst>
                  <a:lin ang="0" scaled="0"/>
                </a:gradFill>
                <a:cs typeface="Segoe UI" pitchFamily="34" charset="0"/>
              </a:rPr>
              <a:t>site.</a:t>
            </a:r>
            <a:endParaRPr lang="en-US" dirty="0">
              <a:gradFill>
                <a:gsLst>
                  <a:gs pos="0">
                    <a:srgbClr val="FFFFFF"/>
                  </a:gs>
                  <a:gs pos="100000">
                    <a:srgbClr val="FFFFFF"/>
                  </a:gs>
                </a:gsLst>
                <a:lin ang="0" scaled="0"/>
              </a:gradFill>
              <a:cs typeface="Segoe UI" pitchFamily="34" charset="0"/>
            </a:endParaRP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No need for other virtual machine replication technologies, reducing costs.</a:t>
            </a: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Automatic handling of live migration.</a:t>
            </a:r>
          </a:p>
          <a:p>
            <a:pPr marL="0" lvl="1" defTabSz="471608">
              <a:lnSpc>
                <a:spcPct val="90000"/>
              </a:lnSpc>
              <a:spcBef>
                <a:spcPts val="306"/>
              </a:spcBef>
              <a:spcAft>
                <a:spcPts val="612"/>
              </a:spcAft>
              <a:buClr>
                <a:srgbClr val="EFEFEF"/>
              </a:buClr>
            </a:pPr>
            <a:r>
              <a:rPr lang="en-US" dirty="0">
                <a:gradFill>
                  <a:gsLst>
                    <a:gs pos="0">
                      <a:srgbClr val="FFFFFF"/>
                    </a:gs>
                    <a:gs pos="100000">
                      <a:srgbClr val="FFFFFF"/>
                    </a:gs>
                  </a:gsLst>
                  <a:lin ang="0" scaled="0"/>
                </a:gradFill>
                <a:cs typeface="Segoe UI" pitchFamily="34" charset="0"/>
              </a:rPr>
              <a:t>Simple configuration and </a:t>
            </a:r>
            <a:r>
              <a:rPr lang="en-US" dirty="0" smtClean="0">
                <a:gradFill>
                  <a:gsLst>
                    <a:gs pos="0">
                      <a:srgbClr val="FFFFFF"/>
                    </a:gs>
                    <a:gs pos="100000">
                      <a:srgbClr val="FFFFFF"/>
                    </a:gs>
                  </a:gsLst>
                  <a:lin ang="0" scaled="0"/>
                </a:gradFill>
                <a:cs typeface="Segoe UI" pitchFamily="34" charset="0"/>
              </a:rPr>
              <a:t>management—either </a:t>
            </a:r>
            <a:r>
              <a:rPr lang="en-US" dirty="0">
                <a:gradFill>
                  <a:gsLst>
                    <a:gs pos="0">
                      <a:srgbClr val="FFFFFF"/>
                    </a:gs>
                    <a:gs pos="100000">
                      <a:srgbClr val="FFFFFF"/>
                    </a:gs>
                  </a:gsLst>
                  <a:lin ang="0" scaled="0"/>
                </a:gradFill>
                <a:cs typeface="Segoe UI" pitchFamily="34" charset="0"/>
              </a:rPr>
              <a:t>through Hyper-V Manager, PowerShell, or with </a:t>
            </a:r>
            <a:r>
              <a:rPr lang="en-US" dirty="0" smtClean="0">
                <a:gradFill>
                  <a:gsLst>
                    <a:gs pos="0">
                      <a:srgbClr val="FFFFFF"/>
                    </a:gs>
                    <a:gs pos="100000">
                      <a:srgbClr val="FFFFFF"/>
                    </a:gs>
                  </a:gsLst>
                  <a:lin ang="0" scaled="0"/>
                </a:gradFill>
                <a:cs typeface="Segoe UI" pitchFamily="34" charset="0"/>
              </a:rPr>
              <a:t/>
            </a:r>
            <a:br>
              <a:rPr lang="en-US" dirty="0" smtClean="0">
                <a:gradFill>
                  <a:gsLst>
                    <a:gs pos="0">
                      <a:srgbClr val="FFFFFF"/>
                    </a:gs>
                    <a:gs pos="100000">
                      <a:srgbClr val="FFFFFF"/>
                    </a:gs>
                  </a:gsLst>
                  <a:lin ang="0" scaled="0"/>
                </a:gradFill>
                <a:cs typeface="Segoe UI" pitchFamily="34" charset="0"/>
              </a:rPr>
            </a:br>
            <a:r>
              <a:rPr lang="en-US" dirty="0" smtClean="0">
                <a:gradFill>
                  <a:gsLst>
                    <a:gs pos="0">
                      <a:srgbClr val="FFFFFF"/>
                    </a:gs>
                    <a:gs pos="100000">
                      <a:srgbClr val="FFFFFF"/>
                    </a:gs>
                  </a:gsLst>
                  <a:lin ang="0" scaled="0"/>
                </a:gradFill>
                <a:cs typeface="Segoe UI" pitchFamily="34" charset="0"/>
              </a:rPr>
              <a:t>Azure </a:t>
            </a:r>
            <a:r>
              <a:rPr lang="en-US" dirty="0">
                <a:gradFill>
                  <a:gsLst>
                    <a:gs pos="0">
                      <a:srgbClr val="FFFFFF"/>
                    </a:gs>
                    <a:gs pos="100000">
                      <a:srgbClr val="FFFFFF"/>
                    </a:gs>
                  </a:gsLst>
                  <a:lin ang="0" scaled="0"/>
                </a:gradFill>
                <a:cs typeface="Segoe UI" pitchFamily="34" charset="0"/>
              </a:rPr>
              <a:t>Site </a:t>
            </a:r>
            <a:r>
              <a:rPr lang="en-US" dirty="0" smtClean="0">
                <a:gradFill>
                  <a:gsLst>
                    <a:gs pos="0">
                      <a:srgbClr val="FFFFFF"/>
                    </a:gs>
                    <a:gs pos="100000">
                      <a:srgbClr val="FFFFFF"/>
                    </a:gs>
                  </a:gsLst>
                  <a:lin ang="0" scaled="0"/>
                </a:gradFill>
                <a:cs typeface="Segoe UI" pitchFamily="34" charset="0"/>
              </a:rPr>
              <a:t>Recovery.</a:t>
            </a:r>
            <a:endParaRPr lang="en-US" dirty="0">
              <a:gradFill>
                <a:gsLst>
                  <a:gs pos="0">
                    <a:srgbClr val="FFFFFF"/>
                  </a:gs>
                  <a:gs pos="100000">
                    <a:srgbClr val="FFFFFF"/>
                  </a:gs>
                </a:gsLst>
                <a:lin ang="0" scaled="0"/>
              </a:gradFill>
              <a:cs typeface="Segoe UI" pitchFamily="34" charset="0"/>
            </a:endParaRPr>
          </a:p>
        </p:txBody>
      </p:sp>
      <p:sp>
        <p:nvSpPr>
          <p:cNvPr id="17" name="Rectangle 16"/>
          <p:cNvSpPr/>
          <p:nvPr/>
        </p:nvSpPr>
        <p:spPr bwMode="auto">
          <a:xfrm>
            <a:off x="8981274" y="2679763"/>
            <a:ext cx="3045295" cy="3545331"/>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3243" tIns="46622" rIns="93243" bIns="46622" numCol="1" rtlCol="0" anchor="b" anchorCtr="0" compatLnSpc="1">
            <a:prstTxWarp prst="textNoShape">
              <a:avLst/>
            </a:prstTxWarp>
          </a:bodyPr>
          <a:lstStyle/>
          <a:p>
            <a:pPr algn="ctr" defTabSz="932229" fontAlgn="base">
              <a:lnSpc>
                <a:spcPct val="90000"/>
              </a:lnSpc>
              <a:spcBef>
                <a:spcPct val="0"/>
              </a:spcBef>
              <a:spcAft>
                <a:spcPct val="0"/>
              </a:spcAft>
            </a:pPr>
            <a:endParaRPr lang="en-US" sz="1632" dirty="0">
              <a:solidFill>
                <a:srgbClr val="FFFFFE"/>
              </a:solidFill>
            </a:endParaRPr>
          </a:p>
        </p:txBody>
      </p:sp>
      <p:sp>
        <p:nvSpPr>
          <p:cNvPr id="18" name="TB LM Completes"/>
          <p:cNvSpPr/>
          <p:nvPr/>
        </p:nvSpPr>
        <p:spPr bwMode="auto">
          <a:xfrm>
            <a:off x="5505056" y="1855656"/>
            <a:ext cx="6641772" cy="71789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r>
              <a:rPr lang="en-US" sz="2040" dirty="0">
                <a:solidFill>
                  <a:srgbClr val="FFFFFE"/>
                </a:solidFill>
                <a:latin typeface="Segoe UI Light"/>
                <a:cs typeface="Segoe UI Light"/>
              </a:rPr>
              <a:t>Once Hyper-V Replica is enabled, VMs begin replication</a:t>
            </a:r>
          </a:p>
        </p:txBody>
      </p:sp>
      <p:cxnSp>
        <p:nvCxnSpPr>
          <p:cNvPr id="19" name="Straight Connector 18"/>
          <p:cNvCxnSpPr/>
          <p:nvPr/>
        </p:nvCxnSpPr>
        <p:spPr>
          <a:xfrm flipH="1">
            <a:off x="10675394" y="4465239"/>
            <a:ext cx="137639" cy="52281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Freeform 207"/>
          <p:cNvSpPr>
            <a:spLocks noEditPoints="1"/>
          </p:cNvSpPr>
          <p:nvPr/>
        </p:nvSpPr>
        <p:spPr bwMode="gray">
          <a:xfrm>
            <a:off x="10528434" y="3682886"/>
            <a:ext cx="1359239" cy="104255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32470" tIns="0" rIns="0" bIns="214469" numCol="1" anchor="b" anchorCtr="0" compatLnSpc="1">
            <a:prstTxWarp prst="textNoShape">
              <a:avLst/>
            </a:prstTxWarp>
          </a:bodyPr>
          <a:lstStyle/>
          <a:p>
            <a:pPr defTabSz="932562"/>
            <a:endParaRPr lang="en-US" sz="1428" dirty="0">
              <a:solidFill>
                <a:srgbClr val="EFEFEF"/>
              </a:solidFill>
            </a:endParaRPr>
          </a:p>
        </p:txBody>
      </p:sp>
      <p:cxnSp>
        <p:nvCxnSpPr>
          <p:cNvPr id="23" name="Straight Connector 22"/>
          <p:cNvCxnSpPr/>
          <p:nvPr/>
        </p:nvCxnSpPr>
        <p:spPr>
          <a:xfrm>
            <a:off x="10030778" y="4369263"/>
            <a:ext cx="339549" cy="68448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Freeform 207"/>
          <p:cNvSpPr>
            <a:spLocks noEditPoints="1"/>
          </p:cNvSpPr>
          <p:nvPr/>
        </p:nvSpPr>
        <p:spPr bwMode="gray">
          <a:xfrm>
            <a:off x="9098834" y="3684239"/>
            <a:ext cx="1359239" cy="104255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32470" tIns="0" rIns="0" bIns="214469" numCol="1" anchor="b" anchorCtr="0" compatLnSpc="1">
            <a:prstTxWarp prst="textNoShape">
              <a:avLst/>
            </a:prstTxWarp>
          </a:bodyPr>
          <a:lstStyle/>
          <a:p>
            <a:pPr defTabSz="932562"/>
            <a:endParaRPr lang="en-US" sz="1428" b="1" dirty="0">
              <a:solidFill>
                <a:srgbClr val="EFEFEF"/>
              </a:solidFill>
            </a:endParaRPr>
          </a:p>
        </p:txBody>
      </p:sp>
      <p:sp>
        <p:nvSpPr>
          <p:cNvPr id="31" name="TextBox 30"/>
          <p:cNvSpPr txBox="1"/>
          <p:nvPr/>
        </p:nvSpPr>
        <p:spPr>
          <a:xfrm>
            <a:off x="6351021" y="2760252"/>
            <a:ext cx="1544405" cy="254237"/>
          </a:xfrm>
          <a:prstGeom prst="rect">
            <a:avLst/>
          </a:prstGeom>
          <a:noFill/>
        </p:spPr>
        <p:txBody>
          <a:bodyPr wrap="square" lIns="0" tIns="0" rIns="0" bIns="0" rtlCol="0">
            <a:spAutoFit/>
          </a:bodyPr>
          <a:lstStyle/>
          <a:p>
            <a:pPr algn="ctr" defTabSz="932562">
              <a:lnSpc>
                <a:spcPct val="90000"/>
              </a:lnSpc>
            </a:pPr>
            <a:r>
              <a:rPr lang="en-US" sz="1836" spc="-52" dirty="0">
                <a:gradFill>
                  <a:gsLst>
                    <a:gs pos="2917">
                      <a:srgbClr val="000000"/>
                    </a:gs>
                    <a:gs pos="30000">
                      <a:srgbClr val="000000"/>
                    </a:gs>
                  </a:gsLst>
                  <a:lin ang="5400000" scaled="0"/>
                </a:gradFill>
              </a:rPr>
              <a:t>Primary Site</a:t>
            </a:r>
          </a:p>
        </p:txBody>
      </p:sp>
      <p:sp>
        <p:nvSpPr>
          <p:cNvPr id="32" name="TextBox 31"/>
          <p:cNvSpPr txBox="1"/>
          <p:nvPr/>
        </p:nvSpPr>
        <p:spPr>
          <a:xfrm>
            <a:off x="9757425" y="2760252"/>
            <a:ext cx="1544405" cy="254237"/>
          </a:xfrm>
          <a:prstGeom prst="rect">
            <a:avLst/>
          </a:prstGeom>
          <a:noFill/>
        </p:spPr>
        <p:txBody>
          <a:bodyPr wrap="square" lIns="0" tIns="0" rIns="0" bIns="0" rtlCol="0">
            <a:spAutoFit/>
          </a:bodyPr>
          <a:lstStyle/>
          <a:p>
            <a:pPr algn="ctr" defTabSz="932562">
              <a:lnSpc>
                <a:spcPct val="90000"/>
              </a:lnSpc>
            </a:pPr>
            <a:r>
              <a:rPr lang="en-US" sz="1836" spc="-52" dirty="0">
                <a:gradFill>
                  <a:gsLst>
                    <a:gs pos="2917">
                      <a:srgbClr val="000000"/>
                    </a:gs>
                    <a:gs pos="30000">
                      <a:srgbClr val="000000"/>
                    </a:gs>
                  </a:gsLst>
                  <a:lin ang="5400000" scaled="0"/>
                </a:gradFill>
              </a:rPr>
              <a:t>Secondary Site</a:t>
            </a:r>
          </a:p>
        </p:txBody>
      </p:sp>
      <p:cxnSp>
        <p:nvCxnSpPr>
          <p:cNvPr id="33" name="Straight Connector 32"/>
          <p:cNvCxnSpPr/>
          <p:nvPr/>
        </p:nvCxnSpPr>
        <p:spPr>
          <a:xfrm>
            <a:off x="6701116" y="4441093"/>
            <a:ext cx="336576" cy="7997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255013" y="4489164"/>
            <a:ext cx="199235" cy="73836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Freeform 79"/>
          <p:cNvSpPr>
            <a:spLocks noEditPoints="1"/>
          </p:cNvSpPr>
          <p:nvPr/>
        </p:nvSpPr>
        <p:spPr bwMode="black">
          <a:xfrm>
            <a:off x="6857157" y="5240847"/>
            <a:ext cx="256514" cy="3467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solidFill>
          <a:ln>
            <a:noFill/>
          </a:ln>
        </p:spPr>
        <p:txBody>
          <a:bodyPr vert="horz" wrap="square" lIns="83902" tIns="41951" rIns="83902" bIns="41951" numCol="1" anchor="t" anchorCtr="0" compatLnSpc="1">
            <a:prstTxWarp prst="textNoShape">
              <a:avLst/>
            </a:prstTxWarp>
          </a:bodyPr>
          <a:lstStyle/>
          <a:p>
            <a:pPr defTabSz="931968"/>
            <a:endParaRPr lang="en-US" sz="1632" dirty="0">
              <a:solidFill>
                <a:srgbClr val="505050"/>
              </a:solidFill>
            </a:endParaRPr>
          </a:p>
        </p:txBody>
      </p:sp>
      <p:sp>
        <p:nvSpPr>
          <p:cNvPr id="37" name="Freeform 79"/>
          <p:cNvSpPr>
            <a:spLocks noEditPoints="1"/>
          </p:cNvSpPr>
          <p:nvPr/>
        </p:nvSpPr>
        <p:spPr bwMode="black">
          <a:xfrm>
            <a:off x="7134281" y="5240849"/>
            <a:ext cx="256750" cy="34709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solidFill>
          <a:ln>
            <a:noFill/>
          </a:ln>
        </p:spPr>
        <p:txBody>
          <a:bodyPr vert="horz" wrap="square" lIns="83902" tIns="41951" rIns="83902" bIns="41951" numCol="1" anchor="t" anchorCtr="0" compatLnSpc="1">
            <a:prstTxWarp prst="textNoShape">
              <a:avLst/>
            </a:prstTxWarp>
          </a:bodyPr>
          <a:lstStyle/>
          <a:p>
            <a:pPr defTabSz="931968"/>
            <a:endParaRPr lang="en-US" sz="1632" dirty="0">
              <a:solidFill>
                <a:srgbClr val="505050"/>
              </a:solidFill>
            </a:endParaRPr>
          </a:p>
        </p:txBody>
      </p:sp>
      <p:grpSp>
        <p:nvGrpSpPr>
          <p:cNvPr id="38" name="Group 37"/>
          <p:cNvGrpSpPr/>
          <p:nvPr/>
        </p:nvGrpSpPr>
        <p:grpSpPr>
          <a:xfrm>
            <a:off x="6573280" y="3147686"/>
            <a:ext cx="4052148" cy="832028"/>
            <a:chOff x="6444160" y="2908373"/>
            <a:chExt cx="3973619" cy="815903"/>
          </a:xfrm>
          <a:solidFill>
            <a:schemeClr val="tx1"/>
          </a:solidFill>
        </p:grpSpPr>
        <p:sp>
          <p:nvSpPr>
            <p:cNvPr id="39" name="Bent Arrow 38"/>
            <p:cNvSpPr/>
            <p:nvPr/>
          </p:nvSpPr>
          <p:spPr bwMode="auto">
            <a:xfrm rot="5400000">
              <a:off x="8399690" y="1422098"/>
              <a:ext cx="531814" cy="3504364"/>
            </a:xfrm>
            <a:prstGeom prst="ben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40" name="Left-Right-Up Arrow 39"/>
            <p:cNvSpPr/>
            <p:nvPr/>
          </p:nvSpPr>
          <p:spPr bwMode="auto">
            <a:xfrm>
              <a:off x="6444160" y="2916658"/>
              <a:ext cx="1054997" cy="807618"/>
            </a:xfrm>
            <a:prstGeom prst="leftRightUpArrow">
              <a:avLst>
                <a:gd name="adj1" fmla="val 25000"/>
                <a:gd name="adj2" fmla="val 8049"/>
                <a:gd name="adj3" fmla="val 0"/>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grpSp>
      <p:sp>
        <p:nvSpPr>
          <p:cNvPr id="41" name="Freeform 207"/>
          <p:cNvSpPr>
            <a:spLocks noEditPoints="1"/>
          </p:cNvSpPr>
          <p:nvPr/>
        </p:nvSpPr>
        <p:spPr bwMode="gray">
          <a:xfrm>
            <a:off x="7154884" y="3697191"/>
            <a:ext cx="1359239" cy="104255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32470" tIns="0" rIns="0" bIns="214469" numCol="1" anchor="b" anchorCtr="0" compatLnSpc="1">
            <a:prstTxWarp prst="textNoShape">
              <a:avLst/>
            </a:prstTxWarp>
          </a:bodyPr>
          <a:lstStyle/>
          <a:p>
            <a:pPr defTabSz="932562"/>
            <a:endParaRPr lang="en-US" sz="1428" dirty="0">
              <a:solidFill>
                <a:srgbClr val="EFEFEF"/>
              </a:solidFill>
            </a:endParaRPr>
          </a:p>
        </p:txBody>
      </p:sp>
      <p:pic>
        <p:nvPicPr>
          <p:cNvPr id="42"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400486" y="3493040"/>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622037" y="3612672"/>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207"/>
          <p:cNvSpPr>
            <a:spLocks noEditPoints="1"/>
          </p:cNvSpPr>
          <p:nvPr/>
        </p:nvSpPr>
        <p:spPr bwMode="gray">
          <a:xfrm>
            <a:off x="5702281" y="3710679"/>
            <a:ext cx="1359239" cy="104255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32470" tIns="0" rIns="0" bIns="214469" numCol="1" anchor="b" anchorCtr="0" compatLnSpc="1">
            <a:prstTxWarp prst="textNoShape">
              <a:avLst/>
            </a:prstTxWarp>
          </a:bodyPr>
          <a:lstStyle/>
          <a:p>
            <a:pPr defTabSz="932562"/>
            <a:endParaRPr lang="en-US" sz="1428" dirty="0">
              <a:solidFill>
                <a:srgbClr val="EFEFEF"/>
              </a:solidFill>
            </a:endParaRPr>
          </a:p>
        </p:txBody>
      </p:sp>
      <p:pic>
        <p:nvPicPr>
          <p:cNvPr id="45"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947883" y="3506529"/>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6169434" y="3626162"/>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8078433" y="2922143"/>
            <a:ext cx="1544405" cy="197746"/>
          </a:xfrm>
          <a:prstGeom prst="rect">
            <a:avLst/>
          </a:prstGeom>
          <a:noFill/>
        </p:spPr>
        <p:txBody>
          <a:bodyPr wrap="square" lIns="0" tIns="0" rIns="0" bIns="0" rtlCol="0">
            <a:spAutoFit/>
          </a:bodyPr>
          <a:lstStyle/>
          <a:p>
            <a:pPr algn="ctr" defTabSz="932562">
              <a:lnSpc>
                <a:spcPct val="90000"/>
              </a:lnSpc>
            </a:pPr>
            <a:r>
              <a:rPr lang="en-US" sz="1428" spc="-52" dirty="0">
                <a:gradFill>
                  <a:gsLst>
                    <a:gs pos="2917">
                      <a:srgbClr val="000000"/>
                    </a:gs>
                    <a:gs pos="30000">
                      <a:srgbClr val="000000"/>
                    </a:gs>
                  </a:gsLst>
                  <a:lin ang="5400000" scaled="0"/>
                </a:gradFill>
              </a:rPr>
              <a:t>Initial Replica</a:t>
            </a:r>
          </a:p>
        </p:txBody>
      </p:sp>
      <p:sp>
        <p:nvSpPr>
          <p:cNvPr id="48" name="Freeform 79"/>
          <p:cNvSpPr>
            <a:spLocks noEditPoints="1"/>
          </p:cNvSpPr>
          <p:nvPr/>
        </p:nvSpPr>
        <p:spPr bwMode="black">
          <a:xfrm>
            <a:off x="6857157" y="5586755"/>
            <a:ext cx="256514" cy="3467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solidFill>
          <a:ln>
            <a:noFill/>
          </a:ln>
        </p:spPr>
        <p:txBody>
          <a:bodyPr vert="horz" wrap="square" lIns="83902" tIns="41951" rIns="83902" bIns="41951" numCol="1" anchor="t" anchorCtr="0" compatLnSpc="1">
            <a:prstTxWarp prst="textNoShape">
              <a:avLst/>
            </a:prstTxWarp>
          </a:bodyPr>
          <a:lstStyle/>
          <a:p>
            <a:pPr defTabSz="931968"/>
            <a:endParaRPr lang="en-US" sz="1632" dirty="0">
              <a:solidFill>
                <a:srgbClr val="505050"/>
              </a:solidFill>
            </a:endParaRPr>
          </a:p>
        </p:txBody>
      </p:sp>
      <p:sp>
        <p:nvSpPr>
          <p:cNvPr id="49" name="Freeform 79"/>
          <p:cNvSpPr>
            <a:spLocks noEditPoints="1"/>
          </p:cNvSpPr>
          <p:nvPr/>
        </p:nvSpPr>
        <p:spPr bwMode="black">
          <a:xfrm>
            <a:off x="7134281" y="5586756"/>
            <a:ext cx="256750" cy="34709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solidFill>
          <a:ln>
            <a:noFill/>
          </a:ln>
        </p:spPr>
        <p:txBody>
          <a:bodyPr vert="horz" wrap="square" lIns="83902" tIns="41951" rIns="83902" bIns="41951" numCol="1" anchor="t" anchorCtr="0" compatLnSpc="1">
            <a:prstTxWarp prst="textNoShape">
              <a:avLst/>
            </a:prstTxWarp>
          </a:bodyPr>
          <a:lstStyle/>
          <a:p>
            <a:pPr defTabSz="931968"/>
            <a:endParaRPr lang="en-US" sz="1632" dirty="0">
              <a:solidFill>
                <a:srgbClr val="505050"/>
              </a:solidFill>
            </a:endParaRPr>
          </a:p>
        </p:txBody>
      </p:sp>
      <p:sp>
        <p:nvSpPr>
          <p:cNvPr id="54" name="Oval 53"/>
          <p:cNvSpPr/>
          <p:nvPr/>
        </p:nvSpPr>
        <p:spPr bwMode="auto">
          <a:xfrm>
            <a:off x="6361466" y="3780456"/>
            <a:ext cx="220561" cy="220561"/>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55" name="Oval 54"/>
          <p:cNvSpPr/>
          <p:nvPr/>
        </p:nvSpPr>
        <p:spPr bwMode="auto">
          <a:xfrm>
            <a:off x="6361466" y="3780456"/>
            <a:ext cx="220561" cy="220561"/>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56" name="Oval 55"/>
          <p:cNvSpPr/>
          <p:nvPr/>
        </p:nvSpPr>
        <p:spPr bwMode="auto">
          <a:xfrm>
            <a:off x="7627517" y="3780456"/>
            <a:ext cx="220561" cy="220561"/>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57" name="Oval 56"/>
          <p:cNvSpPr/>
          <p:nvPr/>
        </p:nvSpPr>
        <p:spPr bwMode="auto">
          <a:xfrm>
            <a:off x="7627517" y="3780456"/>
            <a:ext cx="220561" cy="220561"/>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58" name="TB LM Completes"/>
          <p:cNvSpPr/>
          <p:nvPr/>
        </p:nvSpPr>
        <p:spPr bwMode="auto">
          <a:xfrm>
            <a:off x="5505056" y="1855656"/>
            <a:ext cx="6641772" cy="71789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r>
              <a:rPr lang="en-US" sz="2040" dirty="0">
                <a:solidFill>
                  <a:srgbClr val="FFFFFE"/>
                </a:solidFill>
                <a:latin typeface="Segoe UI Light"/>
                <a:cs typeface="Segoe UI Light"/>
              </a:rPr>
              <a:t>Once replicated, changes replicated on chosen frequency</a:t>
            </a:r>
          </a:p>
        </p:txBody>
      </p:sp>
      <p:sp>
        <p:nvSpPr>
          <p:cNvPr id="59" name="TextBox 58"/>
          <p:cNvSpPr txBox="1"/>
          <p:nvPr/>
        </p:nvSpPr>
        <p:spPr>
          <a:xfrm>
            <a:off x="7649125" y="2924921"/>
            <a:ext cx="2355983" cy="197746"/>
          </a:xfrm>
          <a:prstGeom prst="rect">
            <a:avLst/>
          </a:prstGeom>
          <a:noFill/>
        </p:spPr>
        <p:txBody>
          <a:bodyPr wrap="square" lIns="0" tIns="0" rIns="0" bIns="0" rtlCol="0">
            <a:spAutoFit/>
          </a:bodyPr>
          <a:lstStyle/>
          <a:p>
            <a:pPr algn="ctr" defTabSz="932562">
              <a:lnSpc>
                <a:spcPct val="90000"/>
              </a:lnSpc>
            </a:pPr>
            <a:r>
              <a:rPr lang="en-US" sz="1428" spc="-52" dirty="0">
                <a:gradFill>
                  <a:gsLst>
                    <a:gs pos="2917">
                      <a:srgbClr val="000000"/>
                    </a:gs>
                    <a:gs pos="30000">
                      <a:srgbClr val="000000"/>
                    </a:gs>
                  </a:gsLst>
                  <a:lin ang="5400000" scaled="0"/>
                </a:gradFill>
              </a:rPr>
              <a:t>Replicated Changes</a:t>
            </a:r>
          </a:p>
        </p:txBody>
      </p:sp>
      <p:sp>
        <p:nvSpPr>
          <p:cNvPr id="60" name="Oval 59"/>
          <p:cNvSpPr/>
          <p:nvPr/>
        </p:nvSpPr>
        <p:spPr bwMode="auto">
          <a:xfrm>
            <a:off x="6418428" y="3843991"/>
            <a:ext cx="109704" cy="109704"/>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61" name="Oval 60"/>
          <p:cNvSpPr/>
          <p:nvPr/>
        </p:nvSpPr>
        <p:spPr bwMode="auto">
          <a:xfrm>
            <a:off x="7655798" y="3819788"/>
            <a:ext cx="111896" cy="111896"/>
          </a:xfrm>
          <a:prstGeom prst="ellipse">
            <a:avLst/>
          </a:prstGeom>
          <a:solidFill>
            <a:srgbClr val="FFC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62" name="TB LM Completes"/>
          <p:cNvSpPr/>
          <p:nvPr/>
        </p:nvSpPr>
        <p:spPr bwMode="auto">
          <a:xfrm>
            <a:off x="5502093" y="1855656"/>
            <a:ext cx="6641772" cy="71789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lnSpc>
                <a:spcPct val="90000"/>
              </a:lnSpc>
              <a:spcBef>
                <a:spcPct val="0"/>
              </a:spcBef>
              <a:spcAft>
                <a:spcPct val="0"/>
              </a:spcAft>
            </a:pPr>
            <a:r>
              <a:rPr lang="en-US" sz="2040" dirty="0">
                <a:solidFill>
                  <a:srgbClr val="FFFFFE"/>
                </a:solidFill>
                <a:latin typeface="Segoe UI Light"/>
                <a:cs typeface="Segoe UI Light"/>
              </a:rPr>
              <a:t>Upon site failure, VMs can be started on secondary site</a:t>
            </a:r>
          </a:p>
        </p:txBody>
      </p:sp>
      <p:pic>
        <p:nvPicPr>
          <p:cNvPr id="63"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0770700" y="3400622"/>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001962" y="3520254"/>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347237" y="3404398"/>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568788" y="3524031"/>
            <a:ext cx="439122" cy="73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p:nvPr/>
        </p:nvSpPr>
        <p:spPr>
          <a:xfrm>
            <a:off x="7707630" y="5290159"/>
            <a:ext cx="1115033" cy="593239"/>
          </a:xfrm>
          <a:prstGeom prst="rect">
            <a:avLst/>
          </a:prstGeom>
          <a:noFill/>
        </p:spPr>
        <p:txBody>
          <a:bodyPr wrap="square" lIns="0" tIns="0" rIns="0" bIns="0" rtlCol="0">
            <a:spAutoFit/>
          </a:bodyPr>
          <a:lstStyle/>
          <a:p>
            <a:pPr defTabSz="932498">
              <a:lnSpc>
                <a:spcPct val="90000"/>
              </a:lnSpc>
            </a:pPr>
            <a:r>
              <a:rPr lang="en-US" sz="1428" spc="-52" dirty="0">
                <a:gradFill>
                  <a:gsLst>
                    <a:gs pos="2917">
                      <a:srgbClr val="505050"/>
                    </a:gs>
                    <a:gs pos="30000">
                      <a:srgbClr val="505050"/>
                    </a:gs>
                  </a:gsLst>
                  <a:lin ang="5400000" scaled="0"/>
                </a:gradFill>
              </a:rPr>
              <a:t>CSV on</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Block</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Storage</a:t>
            </a:r>
            <a:endParaRPr lang="en-US" sz="1428" spc="-52" baseline="-25000" dirty="0">
              <a:gradFill>
                <a:gsLst>
                  <a:gs pos="2917">
                    <a:srgbClr val="505050"/>
                  </a:gs>
                  <a:gs pos="30000">
                    <a:srgbClr val="505050"/>
                  </a:gs>
                </a:gsLst>
                <a:lin ang="5400000" scaled="0"/>
              </a:gradFill>
            </a:endParaRPr>
          </a:p>
        </p:txBody>
      </p:sp>
      <p:sp>
        <p:nvSpPr>
          <p:cNvPr id="2" name="Title 1"/>
          <p:cNvSpPr>
            <a:spLocks noGrp="1"/>
          </p:cNvSpPr>
          <p:nvPr>
            <p:ph type="title"/>
          </p:nvPr>
        </p:nvSpPr>
        <p:spPr/>
        <p:txBody>
          <a:bodyPr/>
          <a:lstStyle/>
          <a:p>
            <a:r>
              <a:rPr lang="en-US" dirty="0"/>
              <a:t>Microsoft Azure </a:t>
            </a:r>
            <a:r>
              <a:rPr lang="en-US" dirty="0" smtClean="0"/>
              <a:t>Site Recovery</a:t>
            </a:r>
            <a:br>
              <a:rPr lang="en-US" dirty="0" smtClean="0"/>
            </a:br>
            <a:r>
              <a:rPr lang="en-US" sz="3400" dirty="0" smtClean="0">
                <a:gradFill>
                  <a:gsLst>
                    <a:gs pos="0">
                      <a:schemeClr val="accent1"/>
                    </a:gs>
                    <a:gs pos="100000">
                      <a:schemeClr val="accent1"/>
                    </a:gs>
                  </a:gsLst>
                  <a:lin ang="0" scaled="0"/>
                </a:gradFill>
              </a:rPr>
              <a:t>Hyper-V Replica—replication engine</a:t>
            </a:r>
            <a:endParaRPr lang="en-US" sz="3400" dirty="0">
              <a:gradFill>
                <a:gsLst>
                  <a:gs pos="0">
                    <a:schemeClr val="accent1"/>
                  </a:gs>
                  <a:gs pos="100000">
                    <a:schemeClr val="accent1"/>
                  </a:gs>
                </a:gsLst>
                <a:lin ang="0" scaled="0"/>
              </a:gradFill>
            </a:endParaRPr>
          </a:p>
        </p:txBody>
      </p:sp>
      <p:grpSp>
        <p:nvGrpSpPr>
          <p:cNvPr id="69" name="Group 68"/>
          <p:cNvGrpSpPr/>
          <p:nvPr/>
        </p:nvGrpSpPr>
        <p:grpSpPr>
          <a:xfrm>
            <a:off x="9828912" y="4910918"/>
            <a:ext cx="1593032" cy="813042"/>
            <a:chOff x="2629767" y="2540878"/>
            <a:chExt cx="1788199" cy="984697"/>
          </a:xfrm>
        </p:grpSpPr>
        <p:sp>
          <p:nvSpPr>
            <p:cNvPr id="7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72" name="Picture 71"/>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Tree>
    <p:extLst>
      <p:ext uri="{BB962C8B-B14F-4D97-AF65-F5344CB8AC3E}">
        <p14:creationId xmlns:p14="http://schemas.microsoft.com/office/powerpoint/2010/main" val="306684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6"/>
                                        </p:tgtEl>
                                      </p:cBhvr>
                                    </p:animEffect>
                                    <p:animScale>
                                      <p:cBhvr>
                                        <p:cTn id="7" dur="250" autoRev="1" fill="hold"/>
                                        <p:tgtEl>
                                          <p:spTgt spid="4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5"/>
                                        </p:tgtEl>
                                      </p:cBhvr>
                                    </p:animEffect>
                                    <p:animScale>
                                      <p:cBhvr>
                                        <p:cTn id="10" dur="250" autoRev="1" fill="hold"/>
                                        <p:tgtEl>
                                          <p:spTgt spid="45"/>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2"/>
                                        </p:tgtEl>
                                      </p:cBhvr>
                                    </p:animEffect>
                                    <p:animScale>
                                      <p:cBhvr>
                                        <p:cTn id="13" dur="250" autoRev="1" fill="hold"/>
                                        <p:tgtEl>
                                          <p:spTgt spid="42"/>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0" presetClass="path" presetSubtype="0" accel="50000" decel="50000" fill="hold" grpId="0" nodeType="withEffect">
                                  <p:stCondLst>
                                    <p:cond delay="0"/>
                                  </p:stCondLst>
                                  <p:childTnLst>
                                    <p:animMotion origin="layout" path="M 3.85499E-6 8.17068E-8 L 0.0531 8.17068E-8 L 0.0531 -0.09714 L 0.31567 -0.09578 L 0.32435 -0.07626 L 0.32435 -0.02338 L 0.27725 0.01952 " pathEditMode="relative" rAng="0" ptsTypes="AAAAAAA">
                                      <p:cBhvr>
                                        <p:cTn id="29" dur="2000" fill="hold"/>
                                        <p:tgtEl>
                                          <p:spTgt spid="54"/>
                                        </p:tgtEl>
                                        <p:attrNameLst>
                                          <p:attrName>ppt_x</p:attrName>
                                          <p:attrName>ppt_y</p:attrName>
                                        </p:attrNameLst>
                                      </p:cBhvr>
                                      <p:rCtr x="16211" y="-3881"/>
                                    </p:animMotion>
                                  </p:childTnLst>
                                </p:cTn>
                              </p:par>
                              <p:par>
                                <p:cTn id="30" presetID="10" presetClass="exit" presetSubtype="0" fill="hold" grpId="1" nodeType="withEffect">
                                  <p:stCondLst>
                                    <p:cond delay="1500"/>
                                  </p:stCondLst>
                                  <p:childTnLst>
                                    <p:animEffect transition="out" filter="fade">
                                      <p:cBhvr>
                                        <p:cTn id="31" dur="500"/>
                                        <p:tgtEl>
                                          <p:spTgt spid="54"/>
                                        </p:tgtEl>
                                      </p:cBhvr>
                                    </p:animEffect>
                                    <p:set>
                                      <p:cBhvr>
                                        <p:cTn id="32" dur="1" fill="hold">
                                          <p:stCondLst>
                                            <p:cond delay="499"/>
                                          </p:stCondLst>
                                        </p:cTn>
                                        <p:tgtEl>
                                          <p:spTgt spid="54"/>
                                        </p:tgtEl>
                                        <p:attrNameLst>
                                          <p:attrName>style.visibility</p:attrName>
                                        </p:attrNameLst>
                                      </p:cBhvr>
                                      <p:to>
                                        <p:strVal val="hidden"/>
                                      </p:to>
                                    </p:set>
                                  </p:childTnLst>
                                </p:cTn>
                              </p:par>
                              <p:par>
                                <p:cTn id="33" presetID="10" presetClass="entr" presetSubtype="0" fill="hold" grpId="2" nodeType="withEffect">
                                  <p:stCondLst>
                                    <p:cond delay="10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0" presetClass="path" presetSubtype="0" accel="50000" decel="50000" fill="hold" grpId="0" nodeType="withEffect">
                                  <p:stCondLst>
                                    <p:cond delay="1000"/>
                                  </p:stCondLst>
                                  <p:childTnLst>
                                    <p:animMotion origin="layout" path="M 3.85499E-6 8.17068E-8 L 0.0531 8.17068E-8 L 0.0531 -0.09714 L 0.31567 -0.09578 L 0.32435 -0.07626 L 0.32435 -0.02338 L 0.27738 0.01952 " pathEditMode="relative" rAng="0" ptsTypes="AAAAAAA">
                                      <p:cBhvr>
                                        <p:cTn id="37" dur="2000" fill="hold"/>
                                        <p:tgtEl>
                                          <p:spTgt spid="55"/>
                                        </p:tgtEl>
                                        <p:attrNameLst>
                                          <p:attrName>ppt_x</p:attrName>
                                          <p:attrName>ppt_y</p:attrName>
                                        </p:attrNameLst>
                                      </p:cBhvr>
                                      <p:rCtr x="16211" y="-3881"/>
                                    </p:animMotion>
                                  </p:childTnLst>
                                </p:cTn>
                              </p:par>
                              <p:par>
                                <p:cTn id="38" presetID="10" presetClass="exit" presetSubtype="0" fill="hold" grpId="1" nodeType="withEffect">
                                  <p:stCondLst>
                                    <p:cond delay="250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10" presetClass="entr" presetSubtype="0" fill="hold" grpId="1" nodeType="withEffect">
                                  <p:stCondLst>
                                    <p:cond delay="150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0" presetClass="path" presetSubtype="0" accel="50000" decel="50000" fill="hold" grpId="2" nodeType="withEffect">
                                  <p:stCondLst>
                                    <p:cond delay="1500"/>
                                  </p:stCondLst>
                                  <p:childTnLst>
                                    <p:animMotion origin="layout" path="M -2.22222E-6 -2.83951E-6 L -0.04913 -2.83951E-6 L -0.04757 -0.09722 L 0.21493 -0.09321 L 0.22275 -0.07222 L 0.22344 -0.02345 L 0.27743 0.0179 " pathEditMode="relative" rAng="0" ptsTypes="AAAAAAA">
                                      <p:cBhvr>
                                        <p:cTn id="45" dur="2000" fill="hold"/>
                                        <p:tgtEl>
                                          <p:spTgt spid="56"/>
                                        </p:tgtEl>
                                        <p:attrNameLst>
                                          <p:attrName>ppt_x</p:attrName>
                                          <p:attrName>ppt_y</p:attrName>
                                        </p:attrNameLst>
                                      </p:cBhvr>
                                      <p:rCtr x="11406" y="-3981"/>
                                    </p:animMotion>
                                  </p:childTnLst>
                                </p:cTn>
                              </p:par>
                              <p:par>
                                <p:cTn id="46" presetID="10" presetClass="exit" presetSubtype="0" fill="hold" grpId="0" nodeType="withEffect">
                                  <p:stCondLst>
                                    <p:cond delay="3000"/>
                                  </p:stCondLst>
                                  <p:childTnLst>
                                    <p:animEffect transition="out" filter="fade">
                                      <p:cBhvr>
                                        <p:cTn id="47" dur="500"/>
                                        <p:tgtEl>
                                          <p:spTgt spid="56"/>
                                        </p:tgtEl>
                                      </p:cBhvr>
                                    </p:animEffect>
                                    <p:set>
                                      <p:cBhvr>
                                        <p:cTn id="48" dur="1" fill="hold">
                                          <p:stCondLst>
                                            <p:cond delay="499"/>
                                          </p:stCondLst>
                                        </p:cTn>
                                        <p:tgtEl>
                                          <p:spTgt spid="56"/>
                                        </p:tgtEl>
                                        <p:attrNameLst>
                                          <p:attrName>style.visibility</p:attrName>
                                        </p:attrNameLst>
                                      </p:cBhvr>
                                      <p:to>
                                        <p:strVal val="hidden"/>
                                      </p:to>
                                    </p:set>
                                  </p:childTnLst>
                                </p:cTn>
                              </p:par>
                              <p:par>
                                <p:cTn id="49" presetID="10" presetClass="entr" presetSubtype="0" fill="hold" grpId="1" nodeType="withEffect">
                                  <p:stCondLst>
                                    <p:cond delay="225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0" presetClass="path" presetSubtype="0" accel="50000" decel="50000" fill="hold" grpId="2" nodeType="withEffect">
                                  <p:stCondLst>
                                    <p:cond delay="2250"/>
                                  </p:stCondLst>
                                  <p:childTnLst>
                                    <p:animMotion origin="layout" path="M -2.22222E-6 -2.83951E-6 L -0.0493 -2.83951E-6 L -0.04774 -0.09722 L 0.21476 -0.0929 L 0.22257 -0.07222 L 0.22344 -0.02345 L 0.27726 0.01821 " pathEditMode="relative" rAng="0" ptsTypes="AAAAAAA">
                                      <p:cBhvr>
                                        <p:cTn id="53" dur="2000" fill="hold"/>
                                        <p:tgtEl>
                                          <p:spTgt spid="57"/>
                                        </p:tgtEl>
                                        <p:attrNameLst>
                                          <p:attrName>ppt_x</p:attrName>
                                          <p:attrName>ppt_y</p:attrName>
                                        </p:attrNameLst>
                                      </p:cBhvr>
                                      <p:rCtr x="11389" y="-3951"/>
                                    </p:animMotion>
                                  </p:childTnLst>
                                </p:cTn>
                              </p:par>
                              <p:par>
                                <p:cTn id="54" presetID="10" presetClass="exit" presetSubtype="0" fill="hold" grpId="0" nodeType="withEffect">
                                  <p:stCondLst>
                                    <p:cond delay="3750"/>
                                  </p:stCondLst>
                                  <p:childTnLst>
                                    <p:animEffect transition="out" filter="fade">
                                      <p:cBhvr>
                                        <p:cTn id="55" dur="500"/>
                                        <p:tgtEl>
                                          <p:spTgt spid="57"/>
                                        </p:tgtEl>
                                      </p:cBhvr>
                                    </p:animEffect>
                                    <p:set>
                                      <p:cBhvr>
                                        <p:cTn id="56" dur="1" fill="hold">
                                          <p:stCondLst>
                                            <p:cond delay="499"/>
                                          </p:stCondLst>
                                        </p:cTn>
                                        <p:tgtEl>
                                          <p:spTgt spid="5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500"/>
                            </p:stCondLst>
                            <p:childTnLst>
                              <p:par>
                                <p:cTn id="63" presetID="10" presetClass="exit" presetSubtype="0" fill="hold" grpId="1" nodeType="after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0" presetClass="path" presetSubtype="0" accel="50000" decel="50000" fill="hold" grpId="0" nodeType="withEffect">
                                  <p:stCondLst>
                                    <p:cond delay="0"/>
                                  </p:stCondLst>
                                  <p:childTnLst>
                                    <p:animMotion origin="layout" path="M -3.79372E-6 -1.69768E-6 L 0.05311 -1.69768E-6 L 0.05311 -0.09714 L 0.31568 -0.09578 L 0.32436 -0.07648 L 0.32436 -0.02338 L 0.27738 0.01952 " pathEditMode="relative" rAng="0" ptsTypes="AAAAAAA">
                                      <p:cBhvr>
                                        <p:cTn id="73" dur="2000" fill="hold"/>
                                        <p:tgtEl>
                                          <p:spTgt spid="60"/>
                                        </p:tgtEl>
                                        <p:attrNameLst>
                                          <p:attrName>ppt_x</p:attrName>
                                          <p:attrName>ppt_y</p:attrName>
                                        </p:attrNameLst>
                                      </p:cBhvr>
                                      <p:rCtr x="16211" y="-3881"/>
                                    </p:animMotion>
                                  </p:childTnLst>
                                </p:cTn>
                              </p:par>
                              <p:par>
                                <p:cTn id="74" presetID="10" presetClass="exit" presetSubtype="0" fill="hold" grpId="1" nodeType="withEffect">
                                  <p:stCondLst>
                                    <p:cond delay="1500"/>
                                  </p:stCondLst>
                                  <p:childTnLst>
                                    <p:animEffect transition="out" filter="fade">
                                      <p:cBhvr>
                                        <p:cTn id="75" dur="500"/>
                                        <p:tgtEl>
                                          <p:spTgt spid="60"/>
                                        </p:tgtEl>
                                      </p:cBhvr>
                                    </p:animEffect>
                                    <p:set>
                                      <p:cBhvr>
                                        <p:cTn id="76" dur="1" fill="hold">
                                          <p:stCondLst>
                                            <p:cond delay="499"/>
                                          </p:stCondLst>
                                        </p:cTn>
                                        <p:tgtEl>
                                          <p:spTgt spid="60"/>
                                        </p:tgtEl>
                                        <p:attrNameLst>
                                          <p:attrName>style.visibility</p:attrName>
                                        </p:attrNameLst>
                                      </p:cBhvr>
                                      <p:to>
                                        <p:strVal val="hidden"/>
                                      </p:to>
                                    </p:set>
                                  </p:childTnLst>
                                </p:cTn>
                              </p:par>
                              <p:par>
                                <p:cTn id="77" presetID="10" presetClass="entr" presetSubtype="0" fill="hold" grpId="1" nodeType="withEffect">
                                  <p:stCondLst>
                                    <p:cond delay="125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0" presetClass="path" presetSubtype="0" accel="50000" decel="50000" fill="hold" grpId="2" nodeType="withEffect">
                                  <p:stCondLst>
                                    <p:cond delay="1250"/>
                                  </p:stCondLst>
                                  <p:childTnLst>
                                    <p:animMotion origin="layout" path="M 1.11111E-6 -2.34568E-6 L -0.04931 -2.34568E-6 L -0.04757 -0.09722 L 0.21493 -0.09321 L 0.22274 -0.07222 L 0.22344 -0.02345 L 0.27743 0.0179 " pathEditMode="relative" rAng="0" ptsTypes="AAAAAAA">
                                      <p:cBhvr>
                                        <p:cTn id="81" dur="2000" fill="hold"/>
                                        <p:tgtEl>
                                          <p:spTgt spid="61"/>
                                        </p:tgtEl>
                                        <p:attrNameLst>
                                          <p:attrName>ppt_x</p:attrName>
                                          <p:attrName>ppt_y</p:attrName>
                                        </p:attrNameLst>
                                      </p:cBhvr>
                                      <p:rCtr x="11406" y="-3981"/>
                                    </p:animMotion>
                                  </p:childTnLst>
                                </p:cTn>
                              </p:par>
                              <p:par>
                                <p:cTn id="82" presetID="10" presetClass="exit" presetSubtype="0" fill="hold" grpId="0" nodeType="withEffect">
                                  <p:stCondLst>
                                    <p:cond delay="2750"/>
                                  </p:stCondLst>
                                  <p:childTnLst>
                                    <p:animEffect transition="out" filter="fade">
                                      <p:cBhvr>
                                        <p:cTn id="83" dur="500"/>
                                        <p:tgtEl>
                                          <p:spTgt spid="61"/>
                                        </p:tgtEl>
                                      </p:cBhvr>
                                    </p:animEffect>
                                    <p:set>
                                      <p:cBhvr>
                                        <p:cTn id="84" dur="1" fill="hold">
                                          <p:stCondLst>
                                            <p:cond delay="499"/>
                                          </p:stCondLst>
                                        </p:cTn>
                                        <p:tgtEl>
                                          <p:spTgt spid="6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childTnLst>
                          </p:cTn>
                        </p:par>
                        <p:par>
                          <p:cTn id="90" fill="hold">
                            <p:stCondLst>
                              <p:cond delay="500"/>
                            </p:stCondLst>
                            <p:childTnLst>
                              <p:par>
                                <p:cTn id="91" presetID="22" presetClass="exit" presetSubtype="4" fill="hold" nodeType="afterEffect">
                                  <p:stCondLst>
                                    <p:cond delay="0"/>
                                  </p:stCondLst>
                                  <p:childTnLst>
                                    <p:animEffect transition="out" filter="wipe(down)">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grpId="3"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par>
                                <p:cTn id="109" presetID="10" presetClass="exit" presetSubtype="0" fill="hold" grpId="3" nodeType="with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par>
                                <p:cTn id="112" presetID="10" presetClass="exit" presetSubtype="0" fill="hold" grpId="3" nodeType="withEffect">
                                  <p:stCondLst>
                                    <p:cond delay="0"/>
                                  </p:stCondLst>
                                  <p:childTnLst>
                                    <p:animEffect transition="out" filter="fad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par>
                                <p:cTn id="115" presetID="10" presetClass="exit" presetSubtype="0" fill="hold" grpId="3" nodeType="withEffect">
                                  <p:stCondLst>
                                    <p:cond delay="0"/>
                                  </p:stCondLst>
                                  <p:childTnLst>
                                    <p:animEffect transition="out" filter="fade">
                                      <p:cBhvr>
                                        <p:cTn id="116" dur="500"/>
                                        <p:tgtEl>
                                          <p:spTgt spid="57"/>
                                        </p:tgtEl>
                                      </p:cBhvr>
                                    </p:animEffect>
                                    <p:set>
                                      <p:cBhvr>
                                        <p:cTn id="117" dur="1" fill="hold">
                                          <p:stCondLst>
                                            <p:cond delay="499"/>
                                          </p:stCondLst>
                                        </p:cTn>
                                        <p:tgtEl>
                                          <p:spTgt spid="57"/>
                                        </p:tgtEl>
                                        <p:attrNameLst>
                                          <p:attrName>style.visibility</p:attrName>
                                        </p:attrNameLst>
                                      </p:cBhvr>
                                      <p:to>
                                        <p:strVal val="hidden"/>
                                      </p:to>
                                    </p:set>
                                  </p:childTnLst>
                                </p:cTn>
                              </p:par>
                              <p:par>
                                <p:cTn id="118" presetID="10" presetClass="exit" presetSubtype="0" fill="hold" grpId="3" nodeType="withEffect">
                                  <p:stCondLst>
                                    <p:cond delay="0"/>
                                  </p:stCondLst>
                                  <p:childTnLst>
                                    <p:animEffect transition="out" filter="fade">
                                      <p:cBhvr>
                                        <p:cTn id="119" dur="500"/>
                                        <p:tgtEl>
                                          <p:spTgt spid="60"/>
                                        </p:tgtEl>
                                      </p:cBhvr>
                                    </p:animEffect>
                                    <p:set>
                                      <p:cBhvr>
                                        <p:cTn id="120" dur="1" fill="hold">
                                          <p:stCondLst>
                                            <p:cond delay="499"/>
                                          </p:stCondLst>
                                        </p:cTn>
                                        <p:tgtEl>
                                          <p:spTgt spid="60"/>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61"/>
                                        </p:tgtEl>
                                      </p:cBhvr>
                                    </p:animEffect>
                                    <p:set>
                                      <p:cBhvr>
                                        <p:cTn id="123" dur="1" fill="hold">
                                          <p:stCondLst>
                                            <p:cond delay="499"/>
                                          </p:stCondLst>
                                        </p:cTn>
                                        <p:tgtEl>
                                          <p:spTgt spid="61"/>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6"/>
                                        </p:tgtEl>
                                      </p:cBhvr>
                                    </p:animEffect>
                                    <p:set>
                                      <p:cBhvr>
                                        <p:cTn id="126" dur="1" fill="hold">
                                          <p:stCondLst>
                                            <p:cond delay="499"/>
                                          </p:stCondLst>
                                        </p:cTn>
                                        <p:tgtEl>
                                          <p:spTgt spid="16"/>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4"/>
                                        </p:tgtEl>
                                      </p:cBhvr>
                                    </p:animEffect>
                                    <p:set>
                                      <p:cBhvr>
                                        <p:cTn id="135" dur="1" fill="hold">
                                          <p:stCondLst>
                                            <p:cond delay="499"/>
                                          </p:stCondLst>
                                        </p:cTn>
                                        <p:tgtEl>
                                          <p:spTgt spid="34"/>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70"/>
                                        </p:tgtEl>
                                      </p:cBhvr>
                                    </p:animEffect>
                                    <p:set>
                                      <p:cBhvr>
                                        <p:cTn id="138" dur="1" fill="hold">
                                          <p:stCondLst>
                                            <p:cond delay="499"/>
                                          </p:stCondLst>
                                        </p:cTn>
                                        <p:tgtEl>
                                          <p:spTgt spid="70"/>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36"/>
                                        </p:tgtEl>
                                      </p:cBhvr>
                                    </p:animEffect>
                                    <p:set>
                                      <p:cBhvr>
                                        <p:cTn id="141" dur="1" fill="hold">
                                          <p:stCondLst>
                                            <p:cond delay="499"/>
                                          </p:stCondLst>
                                        </p:cTn>
                                        <p:tgtEl>
                                          <p:spTgt spid="36"/>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37"/>
                                        </p:tgtEl>
                                      </p:cBhvr>
                                    </p:animEffect>
                                    <p:set>
                                      <p:cBhvr>
                                        <p:cTn id="144" dur="1" fill="hold">
                                          <p:stCondLst>
                                            <p:cond delay="499"/>
                                          </p:stCondLst>
                                        </p:cTn>
                                        <p:tgtEl>
                                          <p:spTgt spid="37"/>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41"/>
                                        </p:tgtEl>
                                      </p:cBhvr>
                                    </p:animEffect>
                                    <p:set>
                                      <p:cBhvr>
                                        <p:cTn id="147" dur="1" fill="hold">
                                          <p:stCondLst>
                                            <p:cond delay="499"/>
                                          </p:stCondLst>
                                        </p:cTn>
                                        <p:tgtEl>
                                          <p:spTgt spid="41"/>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48"/>
                                        </p:tgtEl>
                                      </p:cBhvr>
                                    </p:animEffect>
                                    <p:set>
                                      <p:cBhvr>
                                        <p:cTn id="153" dur="1" fill="hold">
                                          <p:stCondLst>
                                            <p:cond delay="499"/>
                                          </p:stCondLst>
                                        </p:cTn>
                                        <p:tgtEl>
                                          <p:spTgt spid="48"/>
                                        </p:tgtEl>
                                        <p:attrNameLst>
                                          <p:attrName>style.visibility</p:attrName>
                                        </p:attrNameLst>
                                      </p:cBhvr>
                                      <p:to>
                                        <p:strVal val="hidden"/>
                                      </p:to>
                                    </p:set>
                                  </p:childTnLst>
                                </p:cTn>
                              </p:par>
                              <p:par>
                                <p:cTn id="154" presetID="10" presetClass="exit" presetSubtype="0" fill="hold" grpId="0" nodeType="withEffect">
                                  <p:stCondLst>
                                    <p:cond delay="0"/>
                                  </p:stCondLst>
                                  <p:childTnLst>
                                    <p:animEffect transition="out" filter="fade">
                                      <p:cBhvr>
                                        <p:cTn id="155" dur="500"/>
                                        <p:tgtEl>
                                          <p:spTgt spid="49"/>
                                        </p:tgtEl>
                                      </p:cBhvr>
                                    </p:animEffect>
                                    <p:set>
                                      <p:cBhvr>
                                        <p:cTn id="156" dur="1" fill="hold">
                                          <p:stCondLst>
                                            <p:cond delay="499"/>
                                          </p:stCondLst>
                                        </p:cTn>
                                        <p:tgtEl>
                                          <p:spTgt spid="4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59"/>
                                        </p:tgtEl>
                                      </p:cBhvr>
                                    </p:animEffect>
                                    <p:set>
                                      <p:cBhvr>
                                        <p:cTn id="159" dur="1" fill="hold">
                                          <p:stCondLst>
                                            <p:cond delay="499"/>
                                          </p:stCondLst>
                                        </p:cTn>
                                        <p:tgtEl>
                                          <p:spTgt spid="59"/>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67"/>
                                        </p:tgtEl>
                                      </p:cBhvr>
                                    </p:animEffect>
                                    <p:set>
                                      <p:cBhvr>
                                        <p:cTn id="162" dur="1" fill="hold">
                                          <p:stCondLst>
                                            <p:cond delay="499"/>
                                          </p:stCondLst>
                                        </p:cTn>
                                        <p:tgtEl>
                                          <p:spTgt spid="67"/>
                                        </p:tgtEl>
                                        <p:attrNameLst>
                                          <p:attrName>style.visibility</p:attrName>
                                        </p:attrNameLst>
                                      </p:cBhvr>
                                      <p:to>
                                        <p:strVal val="hidden"/>
                                      </p:to>
                                    </p:set>
                                  </p:childTnLst>
                                </p:cTn>
                              </p:par>
                            </p:childTnLst>
                          </p:cTn>
                        </p:par>
                        <p:par>
                          <p:cTn id="163" fill="hold">
                            <p:stCondLst>
                              <p:cond delay="1000"/>
                            </p:stCondLst>
                            <p:childTnLst>
                              <p:par>
                                <p:cTn id="164" presetID="10" presetClass="entr" presetSubtype="0" fill="hold"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500"/>
                                        <p:tgtEl>
                                          <p:spTgt spid="66"/>
                                        </p:tgtEl>
                                      </p:cBhvr>
                                    </p:animEffect>
                                  </p:childTnLst>
                                </p:cTn>
                              </p:par>
                            </p:childTnLst>
                          </p:cTn>
                        </p:par>
                        <p:par>
                          <p:cTn id="167" fill="hold">
                            <p:stCondLst>
                              <p:cond delay="1500"/>
                            </p:stCondLst>
                            <p:childTnLst>
                              <p:par>
                                <p:cTn id="168" presetID="10" presetClass="entr" presetSubtype="0" fill="hold" nodeType="after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fade">
                                      <p:cBhvr>
                                        <p:cTn id="170" dur="500"/>
                                        <p:tgtEl>
                                          <p:spTgt spid="65"/>
                                        </p:tgtEl>
                                      </p:cBhvr>
                                    </p:animEffect>
                                  </p:childTnLst>
                                </p:cTn>
                              </p:par>
                            </p:childTnLst>
                          </p:cTn>
                        </p:par>
                        <p:par>
                          <p:cTn id="171" fill="hold">
                            <p:stCondLst>
                              <p:cond delay="2000"/>
                            </p:stCondLst>
                            <p:childTnLst>
                              <p:par>
                                <p:cTn id="172" presetID="10" presetClass="entr" presetSubtype="0" fill="hold"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500"/>
                                        <p:tgtEl>
                                          <p:spTgt spid="64"/>
                                        </p:tgtEl>
                                      </p:cBhvr>
                                    </p:animEffect>
                                  </p:childTnLst>
                                </p:cTn>
                              </p:par>
                            </p:childTnLst>
                          </p:cTn>
                        </p:par>
                        <p:par>
                          <p:cTn id="175" fill="hold">
                            <p:stCondLst>
                              <p:cond delay="2500"/>
                            </p:stCondLst>
                            <p:childTnLst>
                              <p:par>
                                <p:cTn id="176" presetID="10" presetClass="entr" presetSubtype="0" fill="hold" nodeType="after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fade">
                                      <p:cBhvr>
                                        <p:cTn id="17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0" grpId="0" animBg="1"/>
      <p:bldP spid="31" grpId="0"/>
      <p:bldP spid="36" grpId="0" animBg="1"/>
      <p:bldP spid="37" grpId="0" animBg="1"/>
      <p:bldP spid="41" grpId="0" animBg="1"/>
      <p:bldP spid="44" grpId="0" animBg="1"/>
      <p:bldP spid="47" grpId="0"/>
      <p:bldP spid="47" grpId="1"/>
      <p:bldP spid="48" grpId="0" animBg="1"/>
      <p:bldP spid="49" grpId="0" animBg="1"/>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9" grpId="0"/>
      <p:bldP spid="59" grpId="1"/>
      <p:bldP spid="60" grpId="0" animBg="1"/>
      <p:bldP spid="60" grpId="1" animBg="1"/>
      <p:bldP spid="60" grpId="2" animBg="1"/>
      <p:bldP spid="60" grpId="3" animBg="1"/>
      <p:bldP spid="61" grpId="0" animBg="1"/>
      <p:bldP spid="61" grpId="1" animBg="1"/>
      <p:bldP spid="61" grpId="2" animBg="1"/>
      <p:bldP spid="61" grpId="3" animBg="1"/>
      <p:bldP spid="62"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Announcing Tenant Isolation for Hosted Workloads DR to Azure</a:t>
            </a:r>
            <a:endParaRPr lang="en-US" sz="7200" dirty="0"/>
          </a:p>
        </p:txBody>
      </p:sp>
    </p:spTree>
    <p:extLst>
      <p:ext uri="{BB962C8B-B14F-4D97-AF65-F5344CB8AC3E}">
        <p14:creationId xmlns:p14="http://schemas.microsoft.com/office/powerpoint/2010/main" val="27525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rot="16200000">
            <a:off x="1643950" y="2414565"/>
            <a:ext cx="3210740" cy="2480530"/>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246" tIns="61526" rIns="79755" bIns="1626835" numCol="1" spcCol="1140" anchor="t" anchorCtr="0">
            <a:noAutofit/>
          </a:bodyPr>
          <a:lstStyle/>
          <a:p>
            <a:pPr algn="r" defTabSz="797604">
              <a:lnSpc>
                <a:spcPct val="90000"/>
              </a:lnSpc>
              <a:spcBef>
                <a:spcPct val="0"/>
              </a:spcBef>
              <a:spcAft>
                <a:spcPct val="35000"/>
              </a:spcAft>
            </a:pPr>
            <a:endParaRPr lang="en-US" sz="2200" b="1" dirty="0">
              <a:solidFill>
                <a:srgbClr val="FFFFFF"/>
              </a:solidFill>
              <a:latin typeface="Microsoft Sans Serif" panose="020B0604020202020204" pitchFamily="34" charset="0"/>
              <a:cs typeface="Microsoft Sans Serif" panose="020B0604020202020204" pitchFamily="34" charset="0"/>
            </a:endParaRPr>
          </a:p>
        </p:txBody>
      </p:sp>
      <p:sp>
        <p:nvSpPr>
          <p:cNvPr id="246" name="Freeform 245"/>
          <p:cNvSpPr/>
          <p:nvPr/>
        </p:nvSpPr>
        <p:spPr>
          <a:xfrm rot="16200000">
            <a:off x="1654087" y="2997458"/>
            <a:ext cx="3175331" cy="2533215"/>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a:solidFill>
            <a:srgbClr val="00B0F0"/>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246" tIns="61526" rIns="79755" bIns="1626835" numCol="1" spcCol="1140" anchor="t" anchorCtr="0">
            <a:noAutofit/>
          </a:bodyPr>
          <a:lstStyle/>
          <a:p>
            <a:pPr algn="r" defTabSz="797604">
              <a:lnSpc>
                <a:spcPct val="90000"/>
              </a:lnSpc>
              <a:spcBef>
                <a:spcPct val="0"/>
              </a:spcBef>
              <a:spcAft>
                <a:spcPct val="35000"/>
              </a:spcAft>
            </a:pPr>
            <a:r>
              <a:rPr lang="en-US" sz="2200" b="1" dirty="0">
                <a:solidFill>
                  <a:srgbClr val="FFFFFF"/>
                </a:solidFill>
                <a:latin typeface="Microsoft Sans Serif" panose="020B0604020202020204" pitchFamily="34" charset="0"/>
                <a:cs typeface="Microsoft Sans Serif" panose="020B0604020202020204" pitchFamily="34" charset="0"/>
              </a:rPr>
              <a:t>SCVMM</a:t>
            </a:r>
          </a:p>
        </p:txBody>
      </p:sp>
      <p:sp>
        <p:nvSpPr>
          <p:cNvPr id="12" name="Rounded Rectangle 11"/>
          <p:cNvSpPr/>
          <p:nvPr/>
        </p:nvSpPr>
        <p:spPr bwMode="auto">
          <a:xfrm>
            <a:off x="2169441" y="2114777"/>
            <a:ext cx="2152713" cy="525387"/>
          </a:xfrm>
          <a:prstGeom prst="roundRect">
            <a:avLst/>
          </a:prstGeom>
          <a:solidFill>
            <a:schemeClr val="accent2">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64070" tIns="131255" rIns="164070" bIns="131255" numCol="1" spcCol="0" rtlCol="0" fromWordArt="0" anchor="t" anchorCtr="0" forceAA="0" compatLnSpc="1">
            <a:prstTxWarp prst="textNoShape">
              <a:avLst/>
            </a:prstTxWarp>
            <a:noAutofit/>
          </a:bodyPr>
          <a:lstStyle/>
          <a:p>
            <a:pPr algn="ctr" defTabSz="836606" fontAlgn="base">
              <a:lnSpc>
                <a:spcPct val="90000"/>
              </a:lnSpc>
              <a:spcBef>
                <a:spcPct val="0"/>
              </a:spcBef>
              <a:spcAft>
                <a:spcPct val="0"/>
              </a:spcAft>
            </a:pPr>
            <a:r>
              <a:rPr lang="en-US" sz="1399" dirty="0">
                <a:solidFill>
                  <a:srgbClr val="FFFFFF"/>
                </a:solidFill>
                <a:ea typeface="Segoe UI" pitchFamily="34" charset="0"/>
                <a:cs typeface="Segoe UI" pitchFamily="34" charset="0"/>
              </a:rPr>
              <a:t>Microsoft Azure Pack</a:t>
            </a:r>
          </a:p>
        </p:txBody>
      </p:sp>
      <p:sp>
        <p:nvSpPr>
          <p:cNvPr id="15" name="Rounded Rectangle 14"/>
          <p:cNvSpPr/>
          <p:nvPr/>
        </p:nvSpPr>
        <p:spPr bwMode="auto">
          <a:xfrm>
            <a:off x="7864580" y="2765516"/>
            <a:ext cx="3293980" cy="109968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164070" tIns="131255" rIns="164070" bIns="131255" numCol="1" spcCol="0" rtlCol="0" fromWordArt="0" anchor="t" anchorCtr="0" forceAA="0" compatLnSpc="1">
            <a:prstTxWarp prst="textNoShape">
              <a:avLst/>
            </a:prstTxWarp>
            <a:noAutofit/>
          </a:bodyPr>
          <a:lstStyle/>
          <a:p>
            <a:pPr defTabSz="836606" fontAlgn="base">
              <a:lnSpc>
                <a:spcPct val="90000"/>
              </a:lnSpc>
              <a:spcBef>
                <a:spcPct val="0"/>
              </a:spcBef>
              <a:spcAft>
                <a:spcPct val="0"/>
              </a:spcAft>
            </a:pPr>
            <a:r>
              <a:rPr lang="en-US" sz="1600" b="1" dirty="0" smtClean="0">
                <a:solidFill>
                  <a:srgbClr val="FFFFFF"/>
                </a:solidFill>
                <a:ea typeface="Segoe UI" pitchFamily="34" charset="0"/>
                <a:cs typeface="Segoe UI" pitchFamily="34" charset="0"/>
              </a:rPr>
              <a:t>Tenant-1 </a:t>
            </a:r>
            <a:r>
              <a:rPr lang="en-US" sz="1600" b="1" dirty="0">
                <a:solidFill>
                  <a:srgbClr val="FFFFFF"/>
                </a:solidFill>
                <a:ea typeface="Segoe UI" pitchFamily="34" charset="0"/>
                <a:cs typeface="Segoe UI" pitchFamily="34" charset="0"/>
              </a:rPr>
              <a:t>Subscription</a:t>
            </a:r>
          </a:p>
          <a:p>
            <a:pPr algn="ctr" defTabSz="836606" fontAlgn="base">
              <a:lnSpc>
                <a:spcPct val="90000"/>
              </a:lnSpc>
              <a:spcBef>
                <a:spcPct val="0"/>
              </a:spcBef>
              <a:spcAft>
                <a:spcPct val="0"/>
              </a:spcAft>
            </a:pPr>
            <a:endParaRPr lang="en-US" sz="1399" dirty="0">
              <a:solidFill>
                <a:srgbClr val="000000"/>
              </a:solidFill>
              <a:ea typeface="Segoe UI" pitchFamily="34" charset="0"/>
              <a:cs typeface="Segoe UI" pitchFamily="34" charset="0"/>
            </a:endParaRPr>
          </a:p>
        </p:txBody>
      </p:sp>
      <p:grpSp>
        <p:nvGrpSpPr>
          <p:cNvPr id="21" name="Group 20"/>
          <p:cNvGrpSpPr/>
          <p:nvPr/>
        </p:nvGrpSpPr>
        <p:grpSpPr>
          <a:xfrm>
            <a:off x="7986455" y="3443982"/>
            <a:ext cx="2496936" cy="380946"/>
            <a:chOff x="8199437" y="3268662"/>
            <a:chExt cx="2497290" cy="381000"/>
          </a:xfrm>
        </p:grpSpPr>
        <p:sp>
          <p:nvSpPr>
            <p:cNvPr id="16" name="Flowchart: Magnetic Disk 15"/>
            <p:cNvSpPr/>
            <p:nvPr/>
          </p:nvSpPr>
          <p:spPr bwMode="auto">
            <a:xfrm>
              <a:off x="8199437" y="3268662"/>
              <a:ext cx="685800" cy="381000"/>
            </a:xfrm>
            <a:prstGeom prst="flowChartMagneticDisk">
              <a:avLst/>
            </a:prstGeom>
            <a:solidFill>
              <a:schemeClr val="accent1"/>
            </a:solidFill>
            <a:ln>
              <a:solidFill>
                <a:schemeClr val="tx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SA1</a:t>
              </a:r>
            </a:p>
          </p:txBody>
        </p:sp>
        <p:sp>
          <p:nvSpPr>
            <p:cNvPr id="20" name="Rectangle 19"/>
            <p:cNvSpPr/>
            <p:nvPr/>
          </p:nvSpPr>
          <p:spPr bwMode="auto">
            <a:xfrm>
              <a:off x="9248927" y="3361768"/>
              <a:ext cx="1447800" cy="228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Virtual Network</a:t>
              </a:r>
            </a:p>
          </p:txBody>
        </p:sp>
      </p:grpSp>
      <p:sp>
        <p:nvSpPr>
          <p:cNvPr id="23" name="Rounded Rectangle 22"/>
          <p:cNvSpPr/>
          <p:nvPr/>
        </p:nvSpPr>
        <p:spPr bwMode="auto">
          <a:xfrm>
            <a:off x="7856307" y="5247777"/>
            <a:ext cx="3302251" cy="637811"/>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64070" tIns="131255" rIns="164070" bIns="131255" numCol="1" spcCol="0" rtlCol="0" fromWordArt="0" anchor="t" anchorCtr="0" forceAA="0" compatLnSpc="1">
            <a:prstTxWarp prst="textNoShape">
              <a:avLst/>
            </a:prstTxWarp>
            <a:noAutofit/>
          </a:bodyPr>
          <a:lstStyle/>
          <a:p>
            <a:pPr algn="r" defTabSz="836606" fontAlgn="base">
              <a:lnSpc>
                <a:spcPct val="90000"/>
              </a:lnSpc>
              <a:spcBef>
                <a:spcPct val="0"/>
              </a:spcBef>
              <a:spcAft>
                <a:spcPct val="0"/>
              </a:spcAft>
            </a:pPr>
            <a:r>
              <a:rPr lang="en-US" sz="1300" dirty="0">
                <a:solidFill>
                  <a:srgbClr val="FFFFFF"/>
                </a:solidFill>
                <a:ea typeface="Segoe UI" pitchFamily="34" charset="0"/>
                <a:cs typeface="Segoe UI" pitchFamily="34" charset="0"/>
              </a:rPr>
              <a:t>HSP Management </a:t>
            </a:r>
          </a:p>
          <a:p>
            <a:pPr algn="r" defTabSz="836606" fontAlgn="base">
              <a:lnSpc>
                <a:spcPct val="90000"/>
              </a:lnSpc>
              <a:spcBef>
                <a:spcPct val="0"/>
              </a:spcBef>
              <a:spcAft>
                <a:spcPct val="0"/>
              </a:spcAft>
            </a:pPr>
            <a:r>
              <a:rPr lang="en-US" sz="1300" dirty="0" smtClean="0">
                <a:solidFill>
                  <a:srgbClr val="FFFFFF"/>
                </a:solidFill>
                <a:ea typeface="Segoe UI" pitchFamily="34" charset="0"/>
                <a:cs typeface="Segoe UI" pitchFamily="34" charset="0"/>
              </a:rPr>
              <a:t>Subscription</a:t>
            </a:r>
            <a:endParaRPr lang="en-US" sz="1300" dirty="0">
              <a:solidFill>
                <a:srgbClr val="FFFFFF"/>
              </a:solidFill>
              <a:ea typeface="Segoe UI" pitchFamily="34" charset="0"/>
              <a:cs typeface="Segoe UI" pitchFamily="34" charset="0"/>
            </a:endParaRPr>
          </a:p>
        </p:txBody>
      </p:sp>
      <p:sp>
        <p:nvSpPr>
          <p:cNvPr id="24" name="Flowchart: Magnetic Disk 23"/>
          <p:cNvSpPr/>
          <p:nvPr/>
        </p:nvSpPr>
        <p:spPr bwMode="auto">
          <a:xfrm>
            <a:off x="7970590" y="5368392"/>
            <a:ext cx="1065206" cy="489838"/>
          </a:xfrm>
          <a:prstGeom prst="flowChartMagneticDisk">
            <a:avLst/>
          </a:prstGeom>
          <a:solidFill>
            <a:schemeClr val="accent1"/>
          </a:solidFill>
          <a:ln>
            <a:solidFill>
              <a:schemeClr val="tx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070" tIns="131255" rIns="164070" bIns="131255"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ASR Vault</a:t>
            </a:r>
          </a:p>
        </p:txBody>
      </p:sp>
      <p:sp>
        <p:nvSpPr>
          <p:cNvPr id="25" name="Right Brace 24"/>
          <p:cNvSpPr/>
          <p:nvPr/>
        </p:nvSpPr>
        <p:spPr>
          <a:xfrm>
            <a:off x="11090341" y="2579816"/>
            <a:ext cx="428291" cy="3444174"/>
          </a:xfrm>
          <a:prstGeom prst="rightBrace">
            <a:avLst/>
          </a:prstGeom>
          <a:ln>
            <a:solidFill>
              <a:schemeClr val="tx1"/>
            </a:solidFill>
            <a:headEnd type="none"/>
            <a:tailEnd type="none"/>
          </a:ln>
        </p:spPr>
        <p:style>
          <a:lnRef idx="1">
            <a:schemeClr val="dk1"/>
          </a:lnRef>
          <a:fillRef idx="0">
            <a:schemeClr val="dk1"/>
          </a:fillRef>
          <a:effectRef idx="0">
            <a:schemeClr val="dk1"/>
          </a:effectRef>
          <a:fontRef idx="minor">
            <a:schemeClr val="tx1"/>
          </a:fontRef>
        </p:style>
        <p:txBody>
          <a:bodyPr lIns="82036" tIns="41017" rIns="82036" bIns="41017" rtlCol="0" anchor="ctr"/>
          <a:lstStyle/>
          <a:p>
            <a:pPr algn="ctr" defTabSz="836847"/>
            <a:endParaRPr lang="en-US" sz="1323">
              <a:ln>
                <a:solidFill>
                  <a:srgbClr val="000000"/>
                </a:solidFill>
              </a:ln>
              <a:solidFill>
                <a:srgbClr val="000000"/>
              </a:solidFill>
            </a:endParaRPr>
          </a:p>
        </p:txBody>
      </p:sp>
      <p:sp>
        <p:nvSpPr>
          <p:cNvPr id="26" name="TextBox 25"/>
          <p:cNvSpPr txBox="1"/>
          <p:nvPr/>
        </p:nvSpPr>
        <p:spPr>
          <a:xfrm>
            <a:off x="11267880" y="3362324"/>
            <a:ext cx="1213385" cy="1056252"/>
          </a:xfrm>
          <a:prstGeom prst="rect">
            <a:avLst/>
          </a:prstGeom>
          <a:noFill/>
        </p:spPr>
        <p:txBody>
          <a:bodyPr wrap="square" lIns="164070" tIns="131255" rIns="164070" bIns="131255" rtlCol="0">
            <a:spAutoFit/>
          </a:bodyPr>
          <a:lstStyle/>
          <a:p>
            <a:pPr defTabSz="836847">
              <a:lnSpc>
                <a:spcPct val="90000"/>
              </a:lnSpc>
              <a:spcAft>
                <a:spcPts val="539"/>
              </a:spcAft>
            </a:pPr>
            <a:r>
              <a:rPr lang="en-US" sz="1904" dirty="0">
                <a:solidFill>
                  <a:srgbClr val="FFFFFF"/>
                </a:solidFill>
              </a:rPr>
              <a:t>HSP Billing Account</a:t>
            </a:r>
            <a:endParaRPr lang="en-US" sz="4896" dirty="0">
              <a:solidFill>
                <a:srgbClr val="FFFFFF"/>
              </a:solidFill>
            </a:endParaRPr>
          </a:p>
        </p:txBody>
      </p:sp>
      <p:sp>
        <p:nvSpPr>
          <p:cNvPr id="48" name="TextBox 47"/>
          <p:cNvSpPr txBox="1"/>
          <p:nvPr/>
        </p:nvSpPr>
        <p:spPr>
          <a:xfrm>
            <a:off x="5794502" y="2579816"/>
            <a:ext cx="1565932" cy="462820"/>
          </a:xfrm>
          <a:prstGeom prst="rect">
            <a:avLst/>
          </a:prstGeom>
          <a:noFill/>
        </p:spPr>
        <p:txBody>
          <a:bodyPr wrap="square" lIns="164070" tIns="131255" rIns="164070" bIns="131255" rtlCol="0">
            <a:spAutoFit/>
          </a:bodyPr>
          <a:lstStyle/>
          <a:p>
            <a:pPr defTabSz="836847">
              <a:lnSpc>
                <a:spcPct val="90000"/>
              </a:lnSpc>
              <a:spcAft>
                <a:spcPts val="539"/>
              </a:spcAft>
            </a:pPr>
            <a:r>
              <a:rPr lang="en-US" sz="1428" dirty="0">
                <a:solidFill>
                  <a:srgbClr val="FFFFFF"/>
                </a:solidFill>
              </a:rPr>
              <a:t>VM Replication </a:t>
            </a:r>
            <a:endParaRPr lang="en-US" sz="3264" dirty="0">
              <a:solidFill>
                <a:srgbClr val="FFFFFF"/>
              </a:solidFill>
            </a:endParaRPr>
          </a:p>
        </p:txBody>
      </p:sp>
      <p:sp>
        <p:nvSpPr>
          <p:cNvPr id="49" name="Rounded Rectangle 48"/>
          <p:cNvSpPr/>
          <p:nvPr/>
        </p:nvSpPr>
        <p:spPr bwMode="auto">
          <a:xfrm>
            <a:off x="2474631" y="5402262"/>
            <a:ext cx="1534244" cy="328408"/>
          </a:xfrm>
          <a:prstGeom prst="roundRect">
            <a:avLst>
              <a:gd name="adj" fmla="val 50000"/>
            </a:avLst>
          </a:prstGeom>
          <a:solidFill>
            <a:schemeClr val="bg1">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64070" tIns="131255" rIns="164070" bIns="131255"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399" dirty="0" smtClean="0">
                <a:solidFill>
                  <a:srgbClr val="FFFFFF"/>
                </a:solidFill>
                <a:ea typeface="Segoe UI" pitchFamily="34" charset="0"/>
                <a:cs typeface="Segoe UI" pitchFamily="34" charset="0"/>
              </a:rPr>
              <a:t>DRP</a:t>
            </a:r>
            <a:endParaRPr lang="en-US" sz="1399" dirty="0">
              <a:solidFill>
                <a:srgbClr val="FFFFFF"/>
              </a:solidFill>
              <a:ea typeface="Segoe UI" pitchFamily="34" charset="0"/>
              <a:cs typeface="Segoe UI" pitchFamily="34" charset="0"/>
            </a:endParaRPr>
          </a:p>
        </p:txBody>
      </p:sp>
      <p:cxnSp>
        <p:nvCxnSpPr>
          <p:cNvPr id="51" name="Elbow Connector 50"/>
          <p:cNvCxnSpPr>
            <a:stCxn id="49" idx="3"/>
            <a:endCxn id="23" idx="1"/>
          </p:cNvCxnSpPr>
          <p:nvPr/>
        </p:nvCxnSpPr>
        <p:spPr>
          <a:xfrm>
            <a:off x="4008875" y="5566466"/>
            <a:ext cx="3847432" cy="217"/>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503160" y="5005643"/>
            <a:ext cx="1718647" cy="540021"/>
          </a:xfrm>
          <a:prstGeom prst="rect">
            <a:avLst/>
          </a:prstGeom>
          <a:noFill/>
        </p:spPr>
        <p:txBody>
          <a:bodyPr wrap="square" lIns="164070" tIns="131255" rIns="164070" bIns="131255" rtlCol="0">
            <a:spAutoFit/>
          </a:bodyPr>
          <a:lstStyle/>
          <a:p>
            <a:pPr defTabSz="836847">
              <a:lnSpc>
                <a:spcPct val="150000"/>
              </a:lnSpc>
              <a:spcAft>
                <a:spcPts val="539"/>
              </a:spcAft>
            </a:pPr>
            <a:r>
              <a:rPr lang="en-US" sz="1360" dirty="0">
                <a:solidFill>
                  <a:srgbClr val="FFFFFF"/>
                </a:solidFill>
              </a:rPr>
              <a:t>DR </a:t>
            </a:r>
            <a:r>
              <a:rPr lang="en-US" sz="1360" dirty="0" smtClean="0">
                <a:solidFill>
                  <a:srgbClr val="FFFFFF"/>
                </a:solidFill>
              </a:rPr>
              <a:t>Orchestration</a:t>
            </a:r>
            <a:endParaRPr lang="en-US" sz="2720" dirty="0">
              <a:solidFill>
                <a:srgbClr val="FFFFFF"/>
              </a:solidFill>
            </a:endParaRPr>
          </a:p>
        </p:txBody>
      </p:sp>
      <p:sp>
        <p:nvSpPr>
          <p:cNvPr id="5" name="TextBox 4"/>
          <p:cNvSpPr txBox="1"/>
          <p:nvPr/>
        </p:nvSpPr>
        <p:spPr>
          <a:xfrm>
            <a:off x="1493837" y="6023990"/>
            <a:ext cx="3505200" cy="708272"/>
          </a:xfrm>
          <a:prstGeom prst="rect">
            <a:avLst/>
          </a:prstGeom>
          <a:noFill/>
        </p:spPr>
        <p:txBody>
          <a:bodyPr wrap="square" lIns="164070" tIns="131255" rIns="164070" bIns="131255" rtlCol="0">
            <a:spAutoFit/>
          </a:bodyPr>
          <a:lstStyle/>
          <a:p>
            <a:pPr algn="ctr" defTabSz="836847">
              <a:lnSpc>
                <a:spcPct val="90000"/>
              </a:lnSpc>
              <a:spcAft>
                <a:spcPts val="539"/>
              </a:spcAft>
            </a:pPr>
            <a:r>
              <a:rPr lang="en-US" sz="3200" dirty="0">
                <a:solidFill>
                  <a:srgbClr val="FFFFFF"/>
                </a:solidFill>
              </a:rPr>
              <a:t>HSP Data Center</a:t>
            </a:r>
          </a:p>
        </p:txBody>
      </p:sp>
      <p:sp>
        <p:nvSpPr>
          <p:cNvPr id="38" name="TextBox 37"/>
          <p:cNvSpPr txBox="1"/>
          <p:nvPr/>
        </p:nvSpPr>
        <p:spPr>
          <a:xfrm>
            <a:off x="7827722" y="6056677"/>
            <a:ext cx="3439491" cy="717185"/>
          </a:xfrm>
          <a:prstGeom prst="rect">
            <a:avLst/>
          </a:prstGeom>
          <a:noFill/>
        </p:spPr>
        <p:txBody>
          <a:bodyPr wrap="square" lIns="164070" tIns="131255" rIns="164070" bIns="131255" rtlCol="0">
            <a:spAutoFit/>
          </a:bodyPr>
          <a:lstStyle/>
          <a:p>
            <a:pPr defTabSz="836847">
              <a:lnSpc>
                <a:spcPct val="90000"/>
              </a:lnSpc>
              <a:spcAft>
                <a:spcPts val="539"/>
              </a:spcAft>
            </a:pPr>
            <a:r>
              <a:rPr lang="en-US" sz="3200" dirty="0">
                <a:solidFill>
                  <a:srgbClr val="FFFFFF"/>
                </a:solidFill>
              </a:rPr>
              <a:t>Microsoft Azure</a:t>
            </a:r>
          </a:p>
        </p:txBody>
      </p:sp>
      <p:sp>
        <p:nvSpPr>
          <p:cNvPr id="39" name="TextBox 38"/>
          <p:cNvSpPr txBox="1"/>
          <p:nvPr/>
        </p:nvSpPr>
        <p:spPr>
          <a:xfrm>
            <a:off x="4559248" y="3745795"/>
            <a:ext cx="2470508" cy="569772"/>
          </a:xfrm>
          <a:prstGeom prst="rect">
            <a:avLst/>
          </a:prstGeom>
          <a:noFill/>
        </p:spPr>
        <p:txBody>
          <a:bodyPr wrap="square" lIns="164070" tIns="131255" rIns="164070" bIns="131255" rtlCol="0">
            <a:spAutoFit/>
          </a:bodyPr>
          <a:lstStyle/>
          <a:p>
            <a:pPr defTabSz="836847">
              <a:lnSpc>
                <a:spcPct val="90000"/>
              </a:lnSpc>
              <a:spcAft>
                <a:spcPts val="539"/>
              </a:spcAft>
            </a:pPr>
            <a:r>
              <a:rPr lang="en-US" sz="2200" dirty="0">
                <a:solidFill>
                  <a:srgbClr val="FFFFFF"/>
                </a:solidFill>
              </a:rPr>
              <a:t>Failover</a:t>
            </a:r>
          </a:p>
        </p:txBody>
      </p:sp>
      <p:sp>
        <p:nvSpPr>
          <p:cNvPr id="6" name="Rectangle 5"/>
          <p:cNvSpPr/>
          <p:nvPr/>
        </p:nvSpPr>
        <p:spPr>
          <a:xfrm>
            <a:off x="198437" y="59740"/>
            <a:ext cx="11899540" cy="830997"/>
          </a:xfrm>
          <a:prstGeom prst="rect">
            <a:avLst/>
          </a:prstGeom>
        </p:spPr>
        <p:txBody>
          <a:bodyPr wrap="none">
            <a:spAutoFit/>
          </a:bodyPr>
          <a:lstStyle/>
          <a:p>
            <a:pPr defTabSz="932539"/>
            <a:r>
              <a:rPr lang="en-US" sz="4800" dirty="0">
                <a:solidFill>
                  <a:srgbClr val="92D050"/>
                </a:solidFill>
                <a:latin typeface="Segoe UI Light"/>
              </a:rPr>
              <a:t>Hosted Workloads to Azure – Tenant Isolation</a:t>
            </a:r>
          </a:p>
        </p:txBody>
      </p:sp>
      <p:sp>
        <p:nvSpPr>
          <p:cNvPr id="155" name="Rounded Rectangle 154"/>
          <p:cNvSpPr/>
          <p:nvPr/>
        </p:nvSpPr>
        <p:spPr bwMode="auto">
          <a:xfrm>
            <a:off x="7856864" y="4064228"/>
            <a:ext cx="3301696" cy="107182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64070" tIns="131255" rIns="164070" bIns="131255" numCol="1" spcCol="0" rtlCol="0" fromWordArt="0" anchor="t" anchorCtr="0" forceAA="0" compatLnSpc="1">
            <a:prstTxWarp prst="textNoShape">
              <a:avLst/>
            </a:prstTxWarp>
            <a:noAutofit/>
          </a:bodyPr>
          <a:lstStyle/>
          <a:p>
            <a:pPr defTabSz="836606" fontAlgn="base">
              <a:lnSpc>
                <a:spcPct val="90000"/>
              </a:lnSpc>
              <a:spcBef>
                <a:spcPct val="0"/>
              </a:spcBef>
              <a:spcAft>
                <a:spcPct val="0"/>
              </a:spcAft>
            </a:pPr>
            <a:r>
              <a:rPr lang="en-US" sz="1496" b="1" dirty="0" smtClean="0">
                <a:solidFill>
                  <a:srgbClr val="FFFFFF"/>
                </a:solidFill>
                <a:ea typeface="Segoe UI" pitchFamily="34" charset="0"/>
                <a:cs typeface="Segoe UI" pitchFamily="34" charset="0"/>
              </a:rPr>
              <a:t>Tenant-2 </a:t>
            </a:r>
            <a:r>
              <a:rPr lang="en-US" sz="1496" b="1" dirty="0">
                <a:solidFill>
                  <a:srgbClr val="FFFFFF"/>
                </a:solidFill>
                <a:ea typeface="Segoe UI" pitchFamily="34" charset="0"/>
                <a:cs typeface="Segoe UI" pitchFamily="34" charset="0"/>
              </a:rPr>
              <a:t>Subscription</a:t>
            </a:r>
          </a:p>
        </p:txBody>
      </p:sp>
      <p:grpSp>
        <p:nvGrpSpPr>
          <p:cNvPr id="311" name="Group 310"/>
          <p:cNvGrpSpPr/>
          <p:nvPr/>
        </p:nvGrpSpPr>
        <p:grpSpPr>
          <a:xfrm>
            <a:off x="2643313" y="2762591"/>
            <a:ext cx="1222876" cy="1115671"/>
            <a:chOff x="2590854" y="1989617"/>
            <a:chExt cx="1199006" cy="1180331"/>
          </a:xfrm>
        </p:grpSpPr>
        <p:sp>
          <p:nvSpPr>
            <p:cNvPr id="208" name="Rounded Rectangle 207"/>
            <p:cNvSpPr/>
            <p:nvPr/>
          </p:nvSpPr>
          <p:spPr bwMode="auto">
            <a:xfrm>
              <a:off x="2590854" y="1989617"/>
              <a:ext cx="1199006" cy="118033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37"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215" name="TextBox 214"/>
            <p:cNvSpPr txBox="1"/>
            <p:nvPr/>
          </p:nvSpPr>
          <p:spPr>
            <a:xfrm>
              <a:off x="2761277" y="2076053"/>
              <a:ext cx="943263" cy="219180"/>
            </a:xfrm>
            <a:prstGeom prst="rect">
              <a:avLst/>
            </a:prstGeom>
            <a:noFill/>
          </p:spPr>
          <p:txBody>
            <a:bodyPr wrap="square" lIns="0" tIns="0" rIns="0" bIns="0" rtlCol="0">
              <a:spAutoFit/>
            </a:bodyPr>
            <a:lstStyle/>
            <a:p>
              <a:pPr algn="ctr" defTabSz="932558">
                <a:lnSpc>
                  <a:spcPct val="90000"/>
                </a:lnSpc>
              </a:pPr>
              <a:r>
                <a:rPr lang="en-US" sz="1496" b="1" spc="-52" dirty="0" smtClean="0">
                  <a:solidFill>
                    <a:srgbClr val="FFFFFF"/>
                  </a:solidFill>
                </a:rPr>
                <a:t>Tenant-1</a:t>
              </a:r>
              <a:endParaRPr lang="en-US" sz="1496" b="1" spc="-52" baseline="-25000" dirty="0">
                <a:solidFill>
                  <a:srgbClr val="FFFFFF"/>
                </a:solidFill>
              </a:endParaRPr>
            </a:p>
          </p:txBody>
        </p:sp>
        <p:grpSp>
          <p:nvGrpSpPr>
            <p:cNvPr id="297" name="Group 296"/>
            <p:cNvGrpSpPr/>
            <p:nvPr/>
          </p:nvGrpSpPr>
          <p:grpSpPr>
            <a:xfrm>
              <a:off x="2805321" y="2270249"/>
              <a:ext cx="674785" cy="850316"/>
              <a:chOff x="2805321" y="2270249"/>
              <a:chExt cx="674785" cy="850316"/>
            </a:xfrm>
          </p:grpSpPr>
          <p:pic>
            <p:nvPicPr>
              <p:cNvPr id="211"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3014820" y="227024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3153469" y="2350712"/>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805321" y="2392745"/>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940420" y="2482907"/>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3079761" y="257366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20" name="Group 219"/>
          <p:cNvGrpSpPr/>
          <p:nvPr/>
        </p:nvGrpSpPr>
        <p:grpSpPr>
          <a:xfrm>
            <a:off x="2560637" y="4030662"/>
            <a:ext cx="1305552" cy="1182899"/>
            <a:chOff x="2257312" y="3540071"/>
            <a:chExt cx="1199006" cy="1180331"/>
          </a:xfrm>
        </p:grpSpPr>
        <p:sp>
          <p:nvSpPr>
            <p:cNvPr id="221" name="Rounded Rectangle 220"/>
            <p:cNvSpPr/>
            <p:nvPr/>
          </p:nvSpPr>
          <p:spPr bwMode="auto">
            <a:xfrm>
              <a:off x="2257312" y="3540071"/>
              <a:ext cx="1199006" cy="118033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37"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pic>
          <p:nvPicPr>
            <p:cNvPr id="222"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681278" y="3820703"/>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819927" y="3901166"/>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471779" y="394319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606878" y="4033361"/>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TextBox 225"/>
            <p:cNvSpPr txBox="1"/>
            <p:nvPr/>
          </p:nvSpPr>
          <p:spPr>
            <a:xfrm>
              <a:off x="2427735" y="3626507"/>
              <a:ext cx="943263" cy="206723"/>
            </a:xfrm>
            <a:prstGeom prst="rect">
              <a:avLst/>
            </a:prstGeom>
            <a:noFill/>
          </p:spPr>
          <p:txBody>
            <a:bodyPr wrap="square" lIns="0" tIns="0" rIns="0" bIns="0" rtlCol="0">
              <a:spAutoFit/>
            </a:bodyPr>
            <a:lstStyle/>
            <a:p>
              <a:pPr algn="ctr" defTabSz="932558">
                <a:lnSpc>
                  <a:spcPct val="90000"/>
                </a:lnSpc>
              </a:pPr>
              <a:r>
                <a:rPr lang="en-US" sz="1496" b="1" spc="-52" dirty="0" smtClean="0">
                  <a:solidFill>
                    <a:srgbClr val="FFFFFF"/>
                  </a:solidFill>
                </a:rPr>
                <a:t>Tenant-2</a:t>
              </a:r>
              <a:endParaRPr lang="en-US" sz="1496" b="1" spc="-52" baseline="-25000" dirty="0">
                <a:solidFill>
                  <a:srgbClr val="FFFFFF"/>
                </a:solidFill>
              </a:endParaRPr>
            </a:p>
          </p:txBody>
        </p:sp>
        <p:pic>
          <p:nvPicPr>
            <p:cNvPr id="227"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746219" y="4124123"/>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3" name="Elbow Connector 242"/>
          <p:cNvCxnSpPr/>
          <p:nvPr/>
        </p:nvCxnSpPr>
        <p:spPr>
          <a:xfrm rot="5400000">
            <a:off x="3081135" y="1844159"/>
            <a:ext cx="1248167" cy="588696"/>
          </a:xfrm>
          <a:prstGeom prst="bentConnector3">
            <a:avLst>
              <a:gd name="adj1" fmla="val 82967"/>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endCxn id="226" idx="0"/>
          </p:cNvCxnSpPr>
          <p:nvPr/>
        </p:nvCxnSpPr>
        <p:spPr>
          <a:xfrm rot="16200000" flipH="1">
            <a:off x="1577412" y="2434952"/>
            <a:ext cx="2640036" cy="724632"/>
          </a:xfrm>
          <a:prstGeom prst="bentConnector3">
            <a:avLst>
              <a:gd name="adj1" fmla="val 93295"/>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13" name="Group 312"/>
          <p:cNvGrpSpPr/>
          <p:nvPr/>
        </p:nvGrpSpPr>
        <p:grpSpPr>
          <a:xfrm>
            <a:off x="2065597" y="754060"/>
            <a:ext cx="1207461" cy="1186009"/>
            <a:chOff x="364677" y="3870944"/>
            <a:chExt cx="1189701" cy="1568531"/>
          </a:xfrm>
        </p:grpSpPr>
        <p:sp>
          <p:nvSpPr>
            <p:cNvPr id="228" name="Oval 8"/>
            <p:cNvSpPr>
              <a:spLocks noChangeAspect="1"/>
            </p:cNvSpPr>
            <p:nvPr/>
          </p:nvSpPr>
          <p:spPr>
            <a:xfrm>
              <a:off x="627198" y="3870944"/>
              <a:ext cx="490830" cy="914400"/>
            </a:xfrm>
            <a:custGeom>
              <a:avLst/>
              <a:gdLst/>
              <a:ahLst/>
              <a:cxnLst/>
              <a:rect l="l" t="t" r="r" b="b"/>
              <a:pathLst>
                <a:path w="1333500" h="2096997">
                  <a:moveTo>
                    <a:pt x="666750" y="990600"/>
                  </a:moveTo>
                  <a:lnTo>
                    <a:pt x="488322" y="1733694"/>
                  </a:lnTo>
                  <a:lnTo>
                    <a:pt x="666750" y="2016226"/>
                  </a:lnTo>
                  <a:lnTo>
                    <a:pt x="845178" y="1733694"/>
                  </a:lnTo>
                  <a:close/>
                  <a:moveTo>
                    <a:pt x="666750" y="0"/>
                  </a:moveTo>
                  <a:cubicBezTo>
                    <a:pt x="940297" y="0"/>
                    <a:pt x="1162050" y="221753"/>
                    <a:pt x="1162050" y="495300"/>
                  </a:cubicBezTo>
                  <a:cubicBezTo>
                    <a:pt x="1162050" y="723193"/>
                    <a:pt x="1008140" y="915137"/>
                    <a:pt x="798021" y="970775"/>
                  </a:cubicBezTo>
                  <a:cubicBezTo>
                    <a:pt x="1103434" y="1075640"/>
                    <a:pt x="1333500" y="1540029"/>
                    <a:pt x="1333500" y="2096997"/>
                  </a:cubicBezTo>
                  <a:cubicBezTo>
                    <a:pt x="1222375" y="2288455"/>
                    <a:pt x="111125" y="2288455"/>
                    <a:pt x="0" y="2096997"/>
                  </a:cubicBezTo>
                  <a:cubicBezTo>
                    <a:pt x="0" y="1540029"/>
                    <a:pt x="230066" y="1075640"/>
                    <a:pt x="535479" y="970775"/>
                  </a:cubicBezTo>
                  <a:cubicBezTo>
                    <a:pt x="325360" y="915137"/>
                    <a:pt x="171450" y="723193"/>
                    <a:pt x="171450" y="495300"/>
                  </a:cubicBezTo>
                  <a:cubicBezTo>
                    <a:pt x="171450" y="221753"/>
                    <a:pt x="393203" y="0"/>
                    <a:pt x="666750" y="0"/>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32619"/>
              <a:endParaRPr lang="en-US" sz="1836">
                <a:solidFill>
                  <a:srgbClr val="FFFFFF"/>
                </a:solidFill>
              </a:endParaRPr>
            </a:p>
          </p:txBody>
        </p:sp>
        <p:sp>
          <p:nvSpPr>
            <p:cNvPr id="252" name="TextBox 251"/>
            <p:cNvSpPr txBox="1"/>
            <p:nvPr/>
          </p:nvSpPr>
          <p:spPr>
            <a:xfrm>
              <a:off x="364677" y="4827382"/>
              <a:ext cx="1189701" cy="612093"/>
            </a:xfrm>
            <a:prstGeom prst="rect">
              <a:avLst/>
            </a:prstGeom>
          </p:spPr>
          <p:style>
            <a:lnRef idx="1">
              <a:schemeClr val="accent4"/>
            </a:lnRef>
            <a:fillRef idx="2">
              <a:schemeClr val="accent4"/>
            </a:fillRef>
            <a:effectRef idx="1">
              <a:schemeClr val="accent4"/>
            </a:effectRef>
            <a:fontRef idx="minor">
              <a:schemeClr val="dk1"/>
            </a:fontRef>
          </p:style>
          <p:txBody>
            <a:bodyPr wrap="square" lIns="164070" tIns="131255" rIns="164070" bIns="131255" rtlCol="0">
              <a:spAutoFit/>
            </a:bodyPr>
            <a:lstStyle/>
            <a:p>
              <a:pPr defTabSz="836785">
                <a:lnSpc>
                  <a:spcPct val="90000"/>
                </a:lnSpc>
                <a:spcAft>
                  <a:spcPts val="537"/>
                </a:spcAft>
              </a:pPr>
              <a:r>
                <a:rPr lang="en-US" sz="1428" dirty="0" smtClean="0">
                  <a:solidFill>
                    <a:srgbClr val="505050"/>
                  </a:solidFill>
                </a:rPr>
                <a:t>Tenant-2</a:t>
              </a:r>
              <a:endParaRPr lang="en-US" sz="3264" dirty="0">
                <a:solidFill>
                  <a:srgbClr val="505050"/>
                </a:solidFill>
              </a:endParaRPr>
            </a:p>
          </p:txBody>
        </p:sp>
      </p:grpSp>
      <p:grpSp>
        <p:nvGrpSpPr>
          <p:cNvPr id="312" name="Group 311"/>
          <p:cNvGrpSpPr/>
          <p:nvPr/>
        </p:nvGrpSpPr>
        <p:grpSpPr>
          <a:xfrm>
            <a:off x="3365320" y="770673"/>
            <a:ext cx="1069021" cy="1164141"/>
            <a:chOff x="374128" y="2132719"/>
            <a:chExt cx="1189701" cy="1439311"/>
          </a:xfrm>
        </p:grpSpPr>
        <p:sp>
          <p:nvSpPr>
            <p:cNvPr id="229" name="Oval 8"/>
            <p:cNvSpPr>
              <a:spLocks noChangeAspect="1"/>
            </p:cNvSpPr>
            <p:nvPr/>
          </p:nvSpPr>
          <p:spPr>
            <a:xfrm>
              <a:off x="739032" y="2132719"/>
              <a:ext cx="581477" cy="914400"/>
            </a:xfrm>
            <a:custGeom>
              <a:avLst/>
              <a:gdLst/>
              <a:ahLst/>
              <a:cxnLst/>
              <a:rect l="l" t="t" r="r" b="b"/>
              <a:pathLst>
                <a:path w="1333500" h="2096997">
                  <a:moveTo>
                    <a:pt x="666750" y="990600"/>
                  </a:moveTo>
                  <a:lnTo>
                    <a:pt x="488322" y="1733694"/>
                  </a:lnTo>
                  <a:lnTo>
                    <a:pt x="666750" y="2016226"/>
                  </a:lnTo>
                  <a:lnTo>
                    <a:pt x="845178" y="1733694"/>
                  </a:lnTo>
                  <a:close/>
                  <a:moveTo>
                    <a:pt x="666750" y="0"/>
                  </a:moveTo>
                  <a:cubicBezTo>
                    <a:pt x="940297" y="0"/>
                    <a:pt x="1162050" y="221753"/>
                    <a:pt x="1162050" y="495300"/>
                  </a:cubicBezTo>
                  <a:cubicBezTo>
                    <a:pt x="1162050" y="723193"/>
                    <a:pt x="1008140" y="915137"/>
                    <a:pt x="798021" y="970775"/>
                  </a:cubicBezTo>
                  <a:cubicBezTo>
                    <a:pt x="1103434" y="1075640"/>
                    <a:pt x="1333500" y="1540029"/>
                    <a:pt x="1333500" y="2096997"/>
                  </a:cubicBezTo>
                  <a:cubicBezTo>
                    <a:pt x="1222375" y="2288455"/>
                    <a:pt x="111125" y="2288455"/>
                    <a:pt x="0" y="2096997"/>
                  </a:cubicBezTo>
                  <a:cubicBezTo>
                    <a:pt x="0" y="1540029"/>
                    <a:pt x="230066" y="1075640"/>
                    <a:pt x="535479" y="970775"/>
                  </a:cubicBezTo>
                  <a:cubicBezTo>
                    <a:pt x="325360" y="915137"/>
                    <a:pt x="171450" y="723193"/>
                    <a:pt x="171450" y="495300"/>
                  </a:cubicBezTo>
                  <a:cubicBezTo>
                    <a:pt x="171450" y="221753"/>
                    <a:pt x="393203" y="0"/>
                    <a:pt x="666750"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32619"/>
              <a:endParaRPr lang="en-US" sz="1836">
                <a:solidFill>
                  <a:srgbClr val="FFFFFF"/>
                </a:solidFill>
              </a:endParaRPr>
            </a:p>
          </p:txBody>
        </p:sp>
        <p:sp>
          <p:nvSpPr>
            <p:cNvPr id="253" name="TextBox 252"/>
            <p:cNvSpPr txBox="1"/>
            <p:nvPr/>
          </p:nvSpPr>
          <p:spPr>
            <a:xfrm>
              <a:off x="374128" y="2999812"/>
              <a:ext cx="1189701" cy="572218"/>
            </a:xfrm>
            <a:prstGeom prst="rect">
              <a:avLst/>
            </a:prstGeom>
          </p:spPr>
          <p:style>
            <a:lnRef idx="1">
              <a:schemeClr val="accent6"/>
            </a:lnRef>
            <a:fillRef idx="2">
              <a:schemeClr val="accent6"/>
            </a:fillRef>
            <a:effectRef idx="1">
              <a:schemeClr val="accent6"/>
            </a:effectRef>
            <a:fontRef idx="minor">
              <a:schemeClr val="dk1"/>
            </a:fontRef>
          </p:style>
          <p:txBody>
            <a:bodyPr wrap="square" lIns="164070" tIns="131255" rIns="164070" bIns="131255" rtlCol="0">
              <a:spAutoFit/>
            </a:bodyPr>
            <a:lstStyle/>
            <a:p>
              <a:pPr defTabSz="836785">
                <a:lnSpc>
                  <a:spcPct val="90000"/>
                </a:lnSpc>
                <a:spcAft>
                  <a:spcPts val="537"/>
                </a:spcAft>
              </a:pPr>
              <a:r>
                <a:rPr lang="en-US" sz="1428" dirty="0" smtClean="0">
                  <a:solidFill>
                    <a:srgbClr val="505050"/>
                  </a:solidFill>
                </a:rPr>
                <a:t>Tenant-1</a:t>
              </a:r>
              <a:endParaRPr lang="en-US" sz="3264" dirty="0">
                <a:solidFill>
                  <a:srgbClr val="505050"/>
                </a:solidFill>
              </a:endParaRPr>
            </a:p>
          </p:txBody>
        </p:sp>
      </p:grpSp>
      <p:cxnSp>
        <p:nvCxnSpPr>
          <p:cNvPr id="254" name="Elbow Connector 253"/>
          <p:cNvCxnSpPr/>
          <p:nvPr/>
        </p:nvCxnSpPr>
        <p:spPr>
          <a:xfrm flipV="1">
            <a:off x="3866189" y="4630910"/>
            <a:ext cx="3990675" cy="4265"/>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6" name="Elbow Connector 255"/>
          <p:cNvCxnSpPr>
            <a:stCxn id="208" idx="3"/>
            <a:endCxn id="15" idx="1"/>
          </p:cNvCxnSpPr>
          <p:nvPr/>
        </p:nvCxnSpPr>
        <p:spPr>
          <a:xfrm flipV="1">
            <a:off x="3866189" y="3315358"/>
            <a:ext cx="3998391" cy="5069"/>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58" name="Group 257"/>
          <p:cNvGrpSpPr/>
          <p:nvPr/>
        </p:nvGrpSpPr>
        <p:grpSpPr>
          <a:xfrm>
            <a:off x="7990720" y="4716516"/>
            <a:ext cx="2496936" cy="380946"/>
            <a:chOff x="8199437" y="3265221"/>
            <a:chExt cx="2497290" cy="381000"/>
          </a:xfrm>
        </p:grpSpPr>
        <p:sp>
          <p:nvSpPr>
            <p:cNvPr id="259" name="Flowchart: Magnetic Disk 258"/>
            <p:cNvSpPr/>
            <p:nvPr/>
          </p:nvSpPr>
          <p:spPr bwMode="auto">
            <a:xfrm>
              <a:off x="8199437" y="3265221"/>
              <a:ext cx="685800" cy="381000"/>
            </a:xfrm>
            <a:prstGeom prst="flowChartMagneticDisk">
              <a:avLst/>
            </a:prstGeom>
            <a:solidFill>
              <a:schemeClr val="accent1"/>
            </a:solidFill>
            <a:ln>
              <a:solidFill>
                <a:schemeClr val="tx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SA2</a:t>
              </a:r>
            </a:p>
          </p:txBody>
        </p:sp>
        <p:sp>
          <p:nvSpPr>
            <p:cNvPr id="260" name="Rectangle 259"/>
            <p:cNvSpPr/>
            <p:nvPr/>
          </p:nvSpPr>
          <p:spPr bwMode="auto">
            <a:xfrm>
              <a:off x="9248927" y="3358326"/>
              <a:ext cx="1447800" cy="228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836606"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Virtual Network</a:t>
              </a:r>
            </a:p>
          </p:txBody>
        </p:sp>
      </p:grpSp>
      <p:cxnSp>
        <p:nvCxnSpPr>
          <p:cNvPr id="261" name="Elbow Connector 260"/>
          <p:cNvCxnSpPr/>
          <p:nvPr/>
        </p:nvCxnSpPr>
        <p:spPr>
          <a:xfrm>
            <a:off x="2838466" y="1271466"/>
            <a:ext cx="5014607" cy="3079361"/>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6" name="Elbow Connector 265"/>
          <p:cNvCxnSpPr/>
          <p:nvPr/>
        </p:nvCxnSpPr>
        <p:spPr>
          <a:xfrm>
            <a:off x="4058230" y="1123853"/>
            <a:ext cx="3798078" cy="2173976"/>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84" name="Group 283"/>
          <p:cNvGrpSpPr/>
          <p:nvPr/>
        </p:nvGrpSpPr>
        <p:grpSpPr>
          <a:xfrm>
            <a:off x="10332893" y="4056788"/>
            <a:ext cx="738646" cy="867244"/>
            <a:chOff x="10044559" y="3463183"/>
            <a:chExt cx="724228" cy="850316"/>
          </a:xfrm>
        </p:grpSpPr>
        <p:pic>
          <p:nvPicPr>
            <p:cNvPr id="279"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254058" y="3463183"/>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392707" y="3543646"/>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044559" y="3585679"/>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179658" y="3675841"/>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318999" y="3766603"/>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1" name="Group 290"/>
          <p:cNvGrpSpPr/>
          <p:nvPr/>
        </p:nvGrpSpPr>
        <p:grpSpPr>
          <a:xfrm>
            <a:off x="10369024" y="2739858"/>
            <a:ext cx="738646" cy="867244"/>
            <a:chOff x="10044559" y="3463183"/>
            <a:chExt cx="724228" cy="850316"/>
          </a:xfrm>
        </p:grpSpPr>
        <p:pic>
          <p:nvPicPr>
            <p:cNvPr id="292"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254058" y="3463183"/>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392707" y="3543646"/>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044559" y="3585679"/>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179658" y="3675841"/>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947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318999" y="3766603"/>
              <a:ext cx="376080"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8" name="Group 297"/>
          <p:cNvGrpSpPr/>
          <p:nvPr/>
        </p:nvGrpSpPr>
        <p:grpSpPr>
          <a:xfrm>
            <a:off x="2746205" y="4291917"/>
            <a:ext cx="806074" cy="867244"/>
            <a:chOff x="2805321" y="2270249"/>
            <a:chExt cx="674785" cy="850316"/>
          </a:xfrm>
        </p:grpSpPr>
        <p:pic>
          <p:nvPicPr>
            <p:cNvPr id="299"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014820" y="227024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153469" y="2350712"/>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2805321" y="2392745"/>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2940420" y="2482907"/>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079761" y="257366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4" name="Group 303"/>
          <p:cNvGrpSpPr/>
          <p:nvPr/>
        </p:nvGrpSpPr>
        <p:grpSpPr>
          <a:xfrm>
            <a:off x="2864060" y="2985403"/>
            <a:ext cx="688219" cy="867244"/>
            <a:chOff x="2805321" y="2270249"/>
            <a:chExt cx="674785" cy="850316"/>
          </a:xfrm>
        </p:grpSpPr>
        <p:pic>
          <p:nvPicPr>
            <p:cNvPr id="305"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014820" y="227024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153469" y="2350712"/>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2805321" y="2392745"/>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2940420" y="2482907"/>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474"/>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3079761" y="2573669"/>
              <a:ext cx="326637"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TextBox 313"/>
          <p:cNvSpPr txBox="1"/>
          <p:nvPr/>
        </p:nvSpPr>
        <p:spPr>
          <a:xfrm>
            <a:off x="5824430" y="4014949"/>
            <a:ext cx="1565932" cy="462820"/>
          </a:xfrm>
          <a:prstGeom prst="rect">
            <a:avLst/>
          </a:prstGeom>
          <a:noFill/>
        </p:spPr>
        <p:txBody>
          <a:bodyPr wrap="square" lIns="164070" tIns="131255" rIns="164070" bIns="131255" rtlCol="0">
            <a:spAutoFit/>
          </a:bodyPr>
          <a:lstStyle/>
          <a:p>
            <a:pPr defTabSz="836847">
              <a:lnSpc>
                <a:spcPct val="90000"/>
              </a:lnSpc>
              <a:spcAft>
                <a:spcPts val="539"/>
              </a:spcAft>
            </a:pPr>
            <a:r>
              <a:rPr lang="en-US" sz="1428" dirty="0">
                <a:solidFill>
                  <a:srgbClr val="FFFFFF"/>
                </a:solidFill>
              </a:rPr>
              <a:t>VM Replication </a:t>
            </a:r>
            <a:endParaRPr lang="en-US" sz="3264" dirty="0">
              <a:solidFill>
                <a:srgbClr val="FFFFFF"/>
              </a:solidFill>
            </a:endParaRPr>
          </a:p>
        </p:txBody>
      </p:sp>
    </p:spTree>
    <p:extLst>
      <p:ext uri="{BB962C8B-B14F-4D97-AF65-F5344CB8AC3E}">
        <p14:creationId xmlns:p14="http://schemas.microsoft.com/office/powerpoint/2010/main" val="21404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500"/>
                                        <p:tgtEl>
                                          <p:spTgt spid="243"/>
                                        </p:tgtEl>
                                      </p:cBhvr>
                                    </p:animEffect>
                                  </p:childTnLst>
                                </p:cTn>
                              </p:par>
                              <p:par>
                                <p:cTn id="11" presetID="10" presetClass="entr" presetSubtype="0" fill="hold" nodeType="withEffect">
                                  <p:stCondLst>
                                    <p:cond delay="0"/>
                                  </p:stCondLst>
                                  <p:childTnLst>
                                    <p:set>
                                      <p:cBhvr>
                                        <p:cTn id="12" dur="1" fill="hold">
                                          <p:stCondLst>
                                            <p:cond delay="0"/>
                                          </p:stCondLst>
                                        </p:cTn>
                                        <p:tgtEl>
                                          <p:spTgt spid="311"/>
                                        </p:tgtEl>
                                        <p:attrNameLst>
                                          <p:attrName>style.visibility</p:attrName>
                                        </p:attrNameLst>
                                      </p:cBhvr>
                                      <p:to>
                                        <p:strVal val="visible"/>
                                      </p:to>
                                    </p:set>
                                    <p:animEffect transition="in" filter="fade">
                                      <p:cBhvr>
                                        <p:cTn id="13" dur="500"/>
                                        <p:tgtEl>
                                          <p:spTgt spid="3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fade">
                                      <p:cBhvr>
                                        <p:cTn id="23" dur="500"/>
                                        <p:tgtEl>
                                          <p:spTgt spid="2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500"/>
                                        <p:tgtEl>
                                          <p:spTgt spid="247"/>
                                        </p:tgtEl>
                                      </p:cBhvr>
                                    </p:animEffect>
                                  </p:childTnLst>
                                </p:cTn>
                              </p:par>
                              <p:par>
                                <p:cTn id="35" presetID="10" presetClass="entr" presetSubtype="0" fill="hold" nodeType="withEffect">
                                  <p:stCondLst>
                                    <p:cond delay="0"/>
                                  </p:stCondLst>
                                  <p:childTnLst>
                                    <p:set>
                                      <p:cBhvr>
                                        <p:cTn id="36" dur="1" fill="hold">
                                          <p:stCondLst>
                                            <p:cond delay="0"/>
                                          </p:stCondLst>
                                        </p:cTn>
                                        <p:tgtEl>
                                          <p:spTgt spid="313"/>
                                        </p:tgtEl>
                                        <p:attrNameLst>
                                          <p:attrName>style.visibility</p:attrName>
                                        </p:attrNameLst>
                                      </p:cBhvr>
                                      <p:to>
                                        <p:strVal val="visible"/>
                                      </p:to>
                                    </p:set>
                                    <p:animEffect transition="in" filter="fade">
                                      <p:cBhvr>
                                        <p:cTn id="37" dur="500"/>
                                        <p:tgtEl>
                                          <p:spTgt spid="313"/>
                                        </p:tgtEl>
                                      </p:cBhvr>
                                    </p:animEffect>
                                  </p:childTnLst>
                                </p:cTn>
                              </p:par>
                              <p:par>
                                <p:cTn id="38" presetID="10" presetClass="entr" presetSubtype="0" fill="hold" nodeType="withEffect">
                                  <p:stCondLst>
                                    <p:cond delay="0"/>
                                  </p:stCondLst>
                                  <p:childTnLst>
                                    <p:set>
                                      <p:cBhvr>
                                        <p:cTn id="39" dur="1" fill="hold">
                                          <p:stCondLst>
                                            <p:cond delay="0"/>
                                          </p:stCondLst>
                                        </p:cTn>
                                        <p:tgtEl>
                                          <p:spTgt spid="220"/>
                                        </p:tgtEl>
                                        <p:attrNameLst>
                                          <p:attrName>style.visibility</p:attrName>
                                        </p:attrNameLst>
                                      </p:cBhvr>
                                      <p:to>
                                        <p:strVal val="visible"/>
                                      </p:to>
                                    </p:set>
                                    <p:animEffect transition="in" filter="fade">
                                      <p:cBhvr>
                                        <p:cTn id="40" dur="500"/>
                                        <p:tgtEl>
                                          <p:spTgt spid="2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4"/>
                                        </p:tgtEl>
                                        <p:attrNameLst>
                                          <p:attrName>style.visibility</p:attrName>
                                        </p:attrNameLst>
                                      </p:cBhvr>
                                      <p:to>
                                        <p:strVal val="visible"/>
                                      </p:to>
                                    </p:set>
                                    <p:animEffect transition="in" filter="fade">
                                      <p:cBhvr>
                                        <p:cTn id="50" dur="500"/>
                                        <p:tgtEl>
                                          <p:spTgt spid="2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4"/>
                                        </p:tgtEl>
                                        <p:attrNameLst>
                                          <p:attrName>style.visibility</p:attrName>
                                        </p:attrNameLst>
                                      </p:cBhvr>
                                      <p:to>
                                        <p:strVal val="visible"/>
                                      </p:to>
                                    </p:set>
                                    <p:animEffect transition="in" filter="fade">
                                      <p:cBhvr>
                                        <p:cTn id="53" dur="500"/>
                                        <p:tgtEl>
                                          <p:spTgt spid="314"/>
                                        </p:tgtEl>
                                      </p:cBhvr>
                                    </p:animEffect>
                                  </p:childTnLst>
                                </p:cTn>
                              </p:par>
                              <p:par>
                                <p:cTn id="54" presetID="10" presetClass="entr" presetSubtype="0" fill="hold" nodeType="with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500"/>
                                        <p:tgtEl>
                                          <p:spTgt spid="25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4"/>
                                        </p:tgtEl>
                                        <p:attrNameLst>
                                          <p:attrName>style.visibility</p:attrName>
                                        </p:attrNameLst>
                                      </p:cBhvr>
                                      <p:to>
                                        <p:strVal val="visible"/>
                                      </p:to>
                                    </p:set>
                                    <p:animEffect transition="in" filter="fade">
                                      <p:cBhvr>
                                        <p:cTn id="61" dur="500"/>
                                        <p:tgtEl>
                                          <p:spTgt spid="304"/>
                                        </p:tgtEl>
                                      </p:cBhvr>
                                    </p:animEffect>
                                  </p:childTnLst>
                                </p:cTn>
                              </p:par>
                              <p:par>
                                <p:cTn id="62" presetID="10" presetClass="entr" presetSubtype="0" fill="hold" nodeType="withEffect">
                                  <p:stCondLst>
                                    <p:cond delay="0"/>
                                  </p:stCondLst>
                                  <p:childTnLst>
                                    <p:set>
                                      <p:cBhvr>
                                        <p:cTn id="63" dur="1" fill="hold">
                                          <p:stCondLst>
                                            <p:cond delay="0"/>
                                          </p:stCondLst>
                                        </p:cTn>
                                        <p:tgtEl>
                                          <p:spTgt spid="298"/>
                                        </p:tgtEl>
                                        <p:attrNameLst>
                                          <p:attrName>style.visibility</p:attrName>
                                        </p:attrNameLst>
                                      </p:cBhvr>
                                      <p:to>
                                        <p:strVal val="visible"/>
                                      </p:to>
                                    </p:set>
                                    <p:animEffect transition="in" filter="fade">
                                      <p:cBhvr>
                                        <p:cTn id="64" dur="500"/>
                                        <p:tgtEl>
                                          <p:spTgt spid="298"/>
                                        </p:tgtEl>
                                      </p:cBhvr>
                                    </p:animEffect>
                                  </p:childTnLst>
                                </p:cTn>
                              </p:par>
                            </p:childTnLst>
                          </p:cTn>
                        </p:par>
                        <p:par>
                          <p:cTn id="65" fill="hold">
                            <p:stCondLst>
                              <p:cond delay="500"/>
                            </p:stCondLst>
                            <p:childTnLst>
                              <p:par>
                                <p:cTn id="66" presetID="1" presetClass="exit" presetSubtype="0" fill="hold" nodeType="afterEffect">
                                  <p:stCondLst>
                                    <p:cond delay="0"/>
                                  </p:stCondLst>
                                  <p:childTnLst>
                                    <p:set>
                                      <p:cBhvr>
                                        <p:cTn id="67" dur="1" fill="hold">
                                          <p:stCondLst>
                                            <p:cond delay="0"/>
                                          </p:stCondLst>
                                        </p:cTn>
                                        <p:tgtEl>
                                          <p:spTgt spid="24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5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4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54"/>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8"/>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14"/>
                                        </p:tgtEl>
                                        <p:attrNameLst>
                                          <p:attrName>style.visibility</p:attrName>
                                        </p:attrNameLst>
                                      </p:cBhvr>
                                      <p:to>
                                        <p:strVal val="hidden"/>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26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500"/>
                            </p:stCondLst>
                            <p:childTnLst>
                              <p:par>
                                <p:cTn id="86" presetID="22" presetClass="entr" presetSubtype="4" fill="hold" nodeType="afterEffect">
                                  <p:stCondLst>
                                    <p:cond delay="250"/>
                                  </p:stCondLst>
                                  <p:childTnLst>
                                    <p:set>
                                      <p:cBhvr>
                                        <p:cTn id="87" dur="1" fill="hold">
                                          <p:stCondLst>
                                            <p:cond delay="0"/>
                                          </p:stCondLst>
                                        </p:cTn>
                                        <p:tgtEl>
                                          <p:spTgt spid="291"/>
                                        </p:tgtEl>
                                        <p:attrNameLst>
                                          <p:attrName>style.visibility</p:attrName>
                                        </p:attrNameLst>
                                      </p:cBhvr>
                                      <p:to>
                                        <p:strVal val="visible"/>
                                      </p:to>
                                    </p:set>
                                    <p:animEffect transition="in" filter="wipe(down)">
                                      <p:cBhvr>
                                        <p:cTn id="88" dur="500"/>
                                        <p:tgtEl>
                                          <p:spTgt spid="291"/>
                                        </p:tgtEl>
                                      </p:cBhvr>
                                    </p:animEffect>
                                  </p:childTnLst>
                                </p:cTn>
                              </p:par>
                              <p:par>
                                <p:cTn id="89" presetID="22" presetClass="entr" presetSubtype="4" fill="hold" nodeType="withEffect">
                                  <p:stCondLst>
                                    <p:cond delay="250"/>
                                  </p:stCondLst>
                                  <p:childTnLst>
                                    <p:set>
                                      <p:cBhvr>
                                        <p:cTn id="90" dur="1" fill="hold">
                                          <p:stCondLst>
                                            <p:cond delay="0"/>
                                          </p:stCondLst>
                                        </p:cTn>
                                        <p:tgtEl>
                                          <p:spTgt spid="284"/>
                                        </p:tgtEl>
                                        <p:attrNameLst>
                                          <p:attrName>style.visibility</p:attrName>
                                        </p:attrNameLst>
                                      </p:cBhvr>
                                      <p:to>
                                        <p:strVal val="visible"/>
                                      </p:to>
                                    </p:set>
                                    <p:animEffect transition="in" filter="wipe(down)">
                                      <p:cBhvr>
                                        <p:cTn id="91"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8" grpId="0"/>
      <p:bldP spid="48" grpId="1"/>
      <p:bldP spid="39" grpId="0"/>
      <p:bldP spid="155" grpId="0" animBg="1"/>
      <p:bldP spid="314" grpId="0"/>
      <p:bldP spid="3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287054"/>
          </a:xfrm>
        </p:spPr>
        <p:txBody>
          <a:bodyPr/>
          <a:lstStyle/>
          <a:p>
            <a:r>
              <a:rPr lang="en-US" sz="2400" dirty="0" smtClean="0"/>
              <a:t>HSP owns the billing of Azure subscriptions</a:t>
            </a:r>
          </a:p>
          <a:p>
            <a:r>
              <a:rPr lang="en-US" sz="2400" dirty="0" smtClean="0"/>
              <a:t>HSP creates management subscription in which ASR vault is created and HSP SCVMM is registered</a:t>
            </a:r>
          </a:p>
          <a:p>
            <a:r>
              <a:rPr lang="en-US" sz="2400" dirty="0" smtClean="0"/>
              <a:t>Tenants do not have access to management subscription </a:t>
            </a:r>
          </a:p>
          <a:p>
            <a:r>
              <a:rPr lang="en-US" sz="2400" dirty="0" smtClean="0"/>
              <a:t>HSP creates new Azure subscription per tenant and makes tenant co-admin on it</a:t>
            </a:r>
          </a:p>
          <a:p>
            <a:r>
              <a:rPr lang="en-US" sz="2400" dirty="0" smtClean="0"/>
              <a:t>Tenant VM replicates to the Storage Account in subscription created for tenant </a:t>
            </a:r>
          </a:p>
          <a:p>
            <a:r>
              <a:rPr lang="en-US" sz="2400" dirty="0"/>
              <a:t>Given managed DR focus, DR drills are triggered by HSP on behalf of tenants</a:t>
            </a:r>
          </a:p>
          <a:p>
            <a:r>
              <a:rPr lang="en-US" sz="2400" dirty="0" smtClean="0"/>
              <a:t>During failover to Azure, VM instance comes up in Azure subscription created for tenant</a:t>
            </a:r>
          </a:p>
        </p:txBody>
      </p:sp>
      <p:sp>
        <p:nvSpPr>
          <p:cNvPr id="3" name="Title 2"/>
          <p:cNvSpPr>
            <a:spLocks noGrp="1"/>
          </p:cNvSpPr>
          <p:nvPr>
            <p:ph type="title"/>
          </p:nvPr>
        </p:nvSpPr>
        <p:spPr/>
        <p:txBody>
          <a:bodyPr/>
          <a:lstStyle/>
          <a:p>
            <a:r>
              <a:rPr lang="en-US" sz="4800" dirty="0">
                <a:solidFill>
                  <a:srgbClr val="92D050"/>
                </a:solidFill>
              </a:rPr>
              <a:t>Hosted Workloads to Azure – Tenant Isolation</a:t>
            </a:r>
            <a:endParaRPr lang="en-US" sz="4800" dirty="0"/>
          </a:p>
        </p:txBody>
      </p:sp>
    </p:spTree>
    <p:extLst>
      <p:ext uri="{BB962C8B-B14F-4D97-AF65-F5344CB8AC3E}">
        <p14:creationId xmlns:p14="http://schemas.microsoft.com/office/powerpoint/2010/main" val="30843909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err="1" smtClean="0"/>
              <a:t>Lumagate’s</a:t>
            </a:r>
            <a:r>
              <a:rPr lang="en-US" sz="7200" dirty="0" smtClean="0"/>
              <a:t> </a:t>
            </a:r>
            <a:r>
              <a:rPr lang="en-US" sz="7200" dirty="0" err="1" smtClean="0"/>
              <a:t>DRaaS</a:t>
            </a:r>
            <a:r>
              <a:rPr lang="en-US" sz="7200" dirty="0" smtClean="0"/>
              <a:t> Offering</a:t>
            </a:r>
            <a:endParaRPr lang="en-US" sz="7200" dirty="0"/>
          </a:p>
        </p:txBody>
      </p:sp>
      <p:sp>
        <p:nvSpPr>
          <p:cNvPr id="4" name="Text Placeholder 3"/>
          <p:cNvSpPr txBox="1">
            <a:spLocks/>
          </p:cNvSpPr>
          <p:nvPr/>
        </p:nvSpPr>
        <p:spPr>
          <a:xfrm>
            <a:off x="276272" y="4487862"/>
            <a:ext cx="11733165" cy="91439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Kristian Nese,</a:t>
            </a:r>
          </a:p>
          <a:p>
            <a:pPr marL="0" indent="0">
              <a:buClr>
                <a:srgbClr val="FFFFFF"/>
              </a:buClr>
              <a:buFontTx/>
              <a:buNone/>
            </a:pPr>
            <a:r>
              <a:rPr lang="en-US" dirty="0" err="1" smtClean="0">
                <a:gradFill>
                  <a:gsLst>
                    <a:gs pos="1250">
                      <a:srgbClr val="FFFFFF"/>
                    </a:gs>
                    <a:gs pos="100000">
                      <a:srgbClr val="FFFFFF"/>
                    </a:gs>
                  </a:gsLst>
                  <a:lin ang="5400000" scaled="0"/>
                </a:gradFill>
              </a:rPr>
              <a:t>Lumagate</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5368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solidFill>
                  <a:srgbClr val="92D050"/>
                </a:solidFill>
              </a:rPr>
              <a:t>Background</a:t>
            </a:r>
            <a:endParaRPr lang="en-US" dirty="0">
              <a:solidFill>
                <a:srgbClr val="92D050"/>
              </a:solidFill>
            </a:endParaRPr>
          </a:p>
        </p:txBody>
      </p:sp>
      <p:sp>
        <p:nvSpPr>
          <p:cNvPr id="6" name="Text Placeholder 5"/>
          <p:cNvSpPr>
            <a:spLocks noGrp="1"/>
          </p:cNvSpPr>
          <p:nvPr>
            <p:ph type="body" sz="quarter" idx="11"/>
          </p:nvPr>
        </p:nvSpPr>
        <p:spPr>
          <a:xfrm>
            <a:off x="274639" y="1212848"/>
            <a:ext cx="11889564" cy="5478423"/>
          </a:xfrm>
        </p:spPr>
        <p:txBody>
          <a:bodyPr/>
          <a:lstStyle/>
          <a:p>
            <a:pPr marL="342900" indent="-342900">
              <a:buSzPct val="90000"/>
              <a:buFont typeface="Wingdings" panose="05000000000000000000" pitchFamily="2" charset="2"/>
              <a:buChar char="§"/>
            </a:pPr>
            <a:r>
              <a:rPr lang="en-US" dirty="0" err="1" smtClean="0"/>
              <a:t>Evry</a:t>
            </a:r>
            <a:endParaRPr lang="en-US" dirty="0"/>
          </a:p>
          <a:p>
            <a:pPr marL="584200" lvl="1" indent="-241300">
              <a:buSzPct val="90000"/>
              <a:buFont typeface="Wingdings" panose="05000000000000000000" pitchFamily="2" charset="2"/>
              <a:buChar char="§"/>
            </a:pPr>
            <a:r>
              <a:rPr lang="en-US" dirty="0" smtClean="0"/>
              <a:t>One of the biggest </a:t>
            </a:r>
            <a:r>
              <a:rPr lang="en-US" dirty="0"/>
              <a:t>IT provider in the Nordics</a:t>
            </a:r>
          </a:p>
          <a:p>
            <a:pPr marL="584200" lvl="1" indent="-241300">
              <a:buSzPct val="90000"/>
              <a:buFont typeface="Wingdings" panose="05000000000000000000" pitchFamily="2" charset="2"/>
              <a:buChar char="§"/>
            </a:pPr>
            <a:r>
              <a:rPr lang="en-US" dirty="0" smtClean="0"/>
              <a:t>Cloud OS Network – Silver</a:t>
            </a:r>
            <a:endParaRPr lang="en-US" dirty="0"/>
          </a:p>
          <a:p>
            <a:endParaRPr lang="en-US" sz="2000" dirty="0">
              <a:gradFill>
                <a:gsLst>
                  <a:gs pos="1250">
                    <a:schemeClr val="tx1"/>
                  </a:gs>
                  <a:gs pos="100000">
                    <a:schemeClr val="tx1"/>
                  </a:gs>
                </a:gsLst>
                <a:lin ang="5400000" scaled="0"/>
              </a:gradFill>
              <a:latin typeface="+mn-lt"/>
            </a:endParaRPr>
          </a:p>
          <a:p>
            <a:pPr marL="342900" indent="-342900">
              <a:buSzPct val="90000"/>
              <a:buFont typeface="Wingdings" panose="05000000000000000000" pitchFamily="2" charset="2"/>
              <a:buChar char="§"/>
            </a:pPr>
            <a:r>
              <a:rPr lang="en-US" dirty="0" err="1" smtClean="0"/>
              <a:t>Evry</a:t>
            </a:r>
            <a:r>
              <a:rPr lang="en-US" dirty="0" smtClean="0"/>
              <a:t> </a:t>
            </a:r>
            <a:r>
              <a:rPr lang="en-US" dirty="0" err="1" smtClean="0"/>
              <a:t>IaaS</a:t>
            </a:r>
            <a:r>
              <a:rPr lang="en-US" dirty="0" smtClean="0"/>
              <a:t> </a:t>
            </a:r>
            <a:r>
              <a:rPr lang="en-US" dirty="0"/>
              <a:t>Cloud</a:t>
            </a:r>
          </a:p>
          <a:p>
            <a:pPr marL="584200" lvl="1" indent="-241300">
              <a:buSzPct val="90000"/>
              <a:buFont typeface="Wingdings" panose="05000000000000000000" pitchFamily="2" charset="2"/>
              <a:buChar char="§"/>
            </a:pPr>
            <a:r>
              <a:rPr lang="en-US" dirty="0"/>
              <a:t>About </a:t>
            </a:r>
            <a:r>
              <a:rPr lang="en-US" dirty="0" smtClean="0"/>
              <a:t>1000 VMs, 50+ Hyper-V </a:t>
            </a:r>
            <a:r>
              <a:rPr lang="en-US" dirty="0"/>
              <a:t>hosts, 100s of LUN/CSV’s, multiple storage devices, multiple </a:t>
            </a:r>
            <a:r>
              <a:rPr lang="en-US" dirty="0" smtClean="0"/>
              <a:t>DCs</a:t>
            </a:r>
            <a:endParaRPr lang="en-US" dirty="0"/>
          </a:p>
          <a:p>
            <a:pPr marL="584200" lvl="1" indent="-241300">
              <a:buSzPct val="90000"/>
              <a:buFont typeface="Wingdings" panose="05000000000000000000" pitchFamily="2" charset="2"/>
              <a:buChar char="§"/>
            </a:pPr>
            <a:r>
              <a:rPr lang="en-US" dirty="0" smtClean="0"/>
              <a:t>Offer hybrid services to customers who have on-</a:t>
            </a:r>
            <a:r>
              <a:rPr lang="en-US" dirty="0" err="1" smtClean="0"/>
              <a:t>prem</a:t>
            </a:r>
            <a:r>
              <a:rPr lang="en-US" dirty="0" smtClean="0"/>
              <a:t> environments</a:t>
            </a:r>
            <a:endParaRPr lang="en-US" dirty="0"/>
          </a:p>
          <a:p>
            <a:endParaRPr lang="en-US" sz="2000" dirty="0" smtClean="0"/>
          </a:p>
          <a:p>
            <a:pPr marL="342900" indent="-342900">
              <a:buSzPct val="90000"/>
              <a:buFont typeface="Wingdings" panose="05000000000000000000" pitchFamily="2" charset="2"/>
              <a:buChar char="§"/>
            </a:pPr>
            <a:r>
              <a:rPr lang="en-US" dirty="0" smtClean="0"/>
              <a:t>Customers with on-premises datacenters</a:t>
            </a:r>
            <a:endParaRPr lang="en-US" dirty="0"/>
          </a:p>
          <a:p>
            <a:pPr marL="584200" lvl="1" indent="-241300">
              <a:buSzPct val="90000"/>
              <a:buFont typeface="Wingdings" panose="05000000000000000000" pitchFamily="2" charset="2"/>
              <a:buChar char="§"/>
            </a:pPr>
            <a:r>
              <a:rPr lang="en-US" dirty="0" smtClean="0"/>
              <a:t>Heterogeneous environments</a:t>
            </a:r>
          </a:p>
          <a:p>
            <a:pPr marL="779463" lvl="2" indent="-241300">
              <a:buSzPct val="90000"/>
              <a:buFont typeface="Wingdings" panose="05000000000000000000" pitchFamily="2" charset="2"/>
              <a:buChar char="§"/>
            </a:pPr>
            <a:r>
              <a:rPr lang="en-US" dirty="0" smtClean="0"/>
              <a:t>VMware</a:t>
            </a:r>
          </a:p>
          <a:p>
            <a:pPr marL="779463" lvl="2" indent="-241300">
              <a:buSzPct val="90000"/>
              <a:buFont typeface="Wingdings" panose="05000000000000000000" pitchFamily="2" charset="2"/>
              <a:buChar char="§"/>
            </a:pPr>
            <a:r>
              <a:rPr lang="en-US" dirty="0" smtClean="0"/>
              <a:t>Hyper-V</a:t>
            </a:r>
          </a:p>
          <a:p>
            <a:pPr marL="779463" lvl="2" indent="-241300">
              <a:buSzPct val="90000"/>
              <a:buFont typeface="Wingdings" panose="05000000000000000000" pitchFamily="2" charset="2"/>
              <a:buChar char="§"/>
            </a:pPr>
            <a:r>
              <a:rPr lang="en-US" dirty="0" smtClean="0"/>
              <a:t>Physical</a:t>
            </a:r>
            <a:endParaRPr lang="en-US" dirty="0"/>
          </a:p>
        </p:txBody>
      </p:sp>
    </p:spTree>
    <p:extLst>
      <p:ext uri="{BB962C8B-B14F-4D97-AF65-F5344CB8AC3E}">
        <p14:creationId xmlns:p14="http://schemas.microsoft.com/office/powerpoint/2010/main" val="2557627867"/>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solidFill>
                  <a:srgbClr val="92D050"/>
                </a:solidFill>
              </a:rPr>
              <a:t>Scenarios</a:t>
            </a:r>
            <a:endParaRPr lang="en-US" dirty="0">
              <a:solidFill>
                <a:srgbClr val="92D050"/>
              </a:solidFill>
            </a:endParaRPr>
          </a:p>
        </p:txBody>
      </p:sp>
      <p:sp>
        <p:nvSpPr>
          <p:cNvPr id="6" name="Text Placeholder 5"/>
          <p:cNvSpPr>
            <a:spLocks noGrp="1"/>
          </p:cNvSpPr>
          <p:nvPr>
            <p:ph type="body" sz="quarter" idx="11"/>
          </p:nvPr>
        </p:nvSpPr>
        <p:spPr>
          <a:xfrm>
            <a:off x="274639" y="1212849"/>
            <a:ext cx="11889564" cy="3785652"/>
          </a:xfrm>
        </p:spPr>
        <p:txBody>
          <a:bodyPr/>
          <a:lstStyle/>
          <a:p>
            <a:pPr lvl="1"/>
            <a:endParaRPr lang="en-US" dirty="0" smtClean="0"/>
          </a:p>
          <a:p>
            <a:pPr marL="742950" indent="-742950">
              <a:buSzPct val="90000"/>
              <a:buFont typeface="+mj-lt"/>
              <a:buAutoNum type="arabicPeriod"/>
            </a:pPr>
            <a:r>
              <a:rPr lang="en-US" dirty="0" smtClean="0"/>
              <a:t>Hoster-2-Hoster</a:t>
            </a:r>
            <a:endParaRPr lang="en-US" dirty="0"/>
          </a:p>
          <a:p>
            <a:pPr marL="584200" lvl="1" indent="-241300">
              <a:buSzPct val="90000"/>
              <a:buFont typeface="Wingdings" panose="05000000000000000000" pitchFamily="2" charset="2"/>
              <a:buChar char="§"/>
            </a:pPr>
            <a:r>
              <a:rPr lang="en-US" dirty="0" smtClean="0"/>
              <a:t>Internal DR for management VMs + tenant DR in conjunction with Azure Pack</a:t>
            </a:r>
            <a:endParaRPr lang="en-US" dirty="0"/>
          </a:p>
          <a:p>
            <a:pPr marL="742950" indent="-742950">
              <a:buSzPct val="90000"/>
              <a:buFont typeface="+mj-lt"/>
              <a:buAutoNum type="arabicPeriod"/>
            </a:pPr>
            <a:r>
              <a:rPr lang="en-US" dirty="0" smtClean="0"/>
              <a:t>Enterprise-2-Hoster</a:t>
            </a:r>
            <a:endParaRPr lang="en-US" dirty="0"/>
          </a:p>
          <a:p>
            <a:pPr marL="584200" lvl="1" indent="-241300">
              <a:buSzPct val="90000"/>
              <a:buFont typeface="Wingdings" panose="05000000000000000000" pitchFamily="2" charset="2"/>
              <a:buChar char="§"/>
            </a:pPr>
            <a:r>
              <a:rPr lang="en-US" dirty="0" smtClean="0"/>
              <a:t>DR from customers on-</a:t>
            </a:r>
            <a:r>
              <a:rPr lang="en-US" dirty="0" err="1" smtClean="0"/>
              <a:t>prem</a:t>
            </a:r>
            <a:r>
              <a:rPr lang="en-US" dirty="0" smtClean="0"/>
              <a:t> site to service provider cloud (both VMware and Hyper-V) exposed in WAP post failover</a:t>
            </a:r>
            <a:endParaRPr lang="en-US" dirty="0"/>
          </a:p>
          <a:p>
            <a:pPr marL="742950" indent="-742950">
              <a:buSzPct val="90000"/>
              <a:buFont typeface="+mj-lt"/>
              <a:buAutoNum type="arabicPeriod"/>
            </a:pPr>
            <a:r>
              <a:rPr lang="en-US" dirty="0" smtClean="0"/>
              <a:t>Hoster-2-Azure</a:t>
            </a:r>
            <a:endParaRPr lang="en-US" dirty="0"/>
          </a:p>
          <a:p>
            <a:pPr marL="584200" lvl="1" indent="-241300">
              <a:buSzPct val="90000"/>
              <a:buFont typeface="Wingdings" panose="05000000000000000000" pitchFamily="2" charset="2"/>
              <a:buChar char="§"/>
            </a:pPr>
            <a:r>
              <a:rPr lang="en-US" dirty="0" smtClean="0"/>
              <a:t>For internal workload, branch offices and </a:t>
            </a:r>
            <a:r>
              <a:rPr lang="en-US" dirty="0" err="1" smtClean="0"/>
              <a:t>LoB</a:t>
            </a:r>
            <a:r>
              <a:rPr lang="en-US" dirty="0" smtClean="0"/>
              <a:t> apps</a:t>
            </a:r>
            <a:endParaRPr lang="en-US" dirty="0"/>
          </a:p>
        </p:txBody>
      </p:sp>
    </p:spTree>
    <p:extLst>
      <p:ext uri="{BB962C8B-B14F-4D97-AF65-F5344CB8AC3E}">
        <p14:creationId xmlns:p14="http://schemas.microsoft.com/office/powerpoint/2010/main" val="224685877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solidFill>
                  <a:srgbClr val="92D050"/>
                </a:solidFill>
              </a:rPr>
              <a:t>Solution</a:t>
            </a:r>
            <a:endParaRPr lang="en-US" dirty="0">
              <a:solidFill>
                <a:srgbClr val="92D050"/>
              </a:solidFill>
            </a:endParaRPr>
          </a:p>
        </p:txBody>
      </p:sp>
      <p:sp>
        <p:nvSpPr>
          <p:cNvPr id="6" name="Text Placeholder 5"/>
          <p:cNvSpPr>
            <a:spLocks noGrp="1"/>
          </p:cNvSpPr>
          <p:nvPr>
            <p:ph type="body" sz="quarter" idx="11"/>
          </p:nvPr>
        </p:nvSpPr>
        <p:spPr>
          <a:xfrm>
            <a:off x="274639" y="1212849"/>
            <a:ext cx="11889564" cy="4678204"/>
          </a:xfrm>
        </p:spPr>
        <p:txBody>
          <a:bodyPr/>
          <a:lstStyle/>
          <a:p>
            <a:pPr marL="371475" lvl="1" indent="-342900">
              <a:buFont typeface="Wingdings" panose="05000000000000000000" pitchFamily="2" charset="2"/>
              <a:buChar char="§"/>
            </a:pPr>
            <a:r>
              <a:rPr lang="en-US" sz="4000" dirty="0" smtClean="0"/>
              <a:t>Azure Site Recovery is the heartbeat in all scenarios</a:t>
            </a:r>
          </a:p>
          <a:p>
            <a:pPr marL="742950" indent="-742950">
              <a:buSzPct val="90000"/>
              <a:buFont typeface="+mj-lt"/>
              <a:buAutoNum type="arabicPeriod"/>
            </a:pPr>
            <a:r>
              <a:rPr lang="en-US" dirty="0" smtClean="0"/>
              <a:t>Hoster-2-Hoster</a:t>
            </a:r>
            <a:endParaRPr lang="en-US" dirty="0"/>
          </a:p>
          <a:p>
            <a:pPr marL="584200" lvl="1" indent="-241300">
              <a:buSzPct val="90000"/>
              <a:buFont typeface="Wingdings" panose="05000000000000000000" pitchFamily="2" charset="2"/>
              <a:buChar char="§"/>
            </a:pPr>
            <a:r>
              <a:rPr lang="en-US" dirty="0" smtClean="0"/>
              <a:t>ASR orchestrate DR between primary and secondary VMM stamps and VMM Clouds</a:t>
            </a:r>
            <a:endParaRPr lang="en-US" dirty="0"/>
          </a:p>
          <a:p>
            <a:pPr marL="742950" indent="-742950">
              <a:buSzPct val="90000"/>
              <a:buFont typeface="+mj-lt"/>
              <a:buAutoNum type="arabicPeriod"/>
            </a:pPr>
            <a:r>
              <a:rPr lang="en-US" dirty="0" smtClean="0"/>
              <a:t>Enterprise-2-Hoster</a:t>
            </a:r>
            <a:endParaRPr lang="en-US" dirty="0"/>
          </a:p>
          <a:p>
            <a:pPr marL="584200" lvl="1" indent="-241300">
              <a:buSzPct val="90000"/>
              <a:buFont typeface="Wingdings" panose="05000000000000000000" pitchFamily="2" charset="2"/>
              <a:buChar char="§"/>
            </a:pPr>
            <a:r>
              <a:rPr lang="en-US" dirty="0" smtClean="0"/>
              <a:t>ASR orchestrates DR between customer VMM stamp and </a:t>
            </a:r>
            <a:r>
              <a:rPr lang="en-US" dirty="0" err="1" smtClean="0"/>
              <a:t>hoster</a:t>
            </a:r>
            <a:r>
              <a:rPr lang="en-US" dirty="0" smtClean="0"/>
              <a:t> VMM stamp (over VPN)</a:t>
            </a:r>
            <a:endParaRPr lang="en-US" dirty="0"/>
          </a:p>
          <a:p>
            <a:pPr marL="742950" indent="-742950">
              <a:buSzPct val="90000"/>
              <a:buFont typeface="+mj-lt"/>
              <a:buAutoNum type="arabicPeriod"/>
            </a:pPr>
            <a:r>
              <a:rPr lang="en-US" b="1" dirty="0" smtClean="0"/>
              <a:t>Hoster-2-Azure</a:t>
            </a:r>
            <a:endParaRPr lang="en-US" b="1" dirty="0"/>
          </a:p>
          <a:p>
            <a:pPr marL="584200" lvl="1" indent="-241300">
              <a:buSzPct val="90000"/>
              <a:buFont typeface="Wingdings" panose="05000000000000000000" pitchFamily="2" charset="2"/>
              <a:buChar char="§"/>
            </a:pPr>
            <a:r>
              <a:rPr lang="en-US" dirty="0" smtClean="0"/>
              <a:t>ASR orchestrates internal DR to Azure</a:t>
            </a:r>
            <a:endParaRPr lang="en-US" dirty="0"/>
          </a:p>
          <a:p>
            <a:pPr marL="584200" lvl="1" indent="-241300">
              <a:buSzPct val="90000"/>
              <a:buFont typeface="Wingdings" panose="05000000000000000000" pitchFamily="2" charset="2"/>
              <a:buChar char="§"/>
            </a:pPr>
            <a:r>
              <a:rPr lang="en-US" dirty="0" smtClean="0"/>
              <a:t>ASR orchestrates DR for customers using </a:t>
            </a:r>
            <a:r>
              <a:rPr lang="en-US" dirty="0" err="1" smtClean="0"/>
              <a:t>Evry’s</a:t>
            </a:r>
            <a:r>
              <a:rPr lang="en-US" dirty="0" smtClean="0"/>
              <a:t> Azure subscription as target</a:t>
            </a:r>
            <a:endParaRPr lang="en-US" dirty="0"/>
          </a:p>
        </p:txBody>
      </p:sp>
    </p:spTree>
    <p:extLst>
      <p:ext uri="{BB962C8B-B14F-4D97-AF65-F5344CB8AC3E}">
        <p14:creationId xmlns:p14="http://schemas.microsoft.com/office/powerpoint/2010/main" val="16076120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2D050"/>
                </a:solidFill>
              </a:rPr>
              <a:t>Demo</a:t>
            </a:r>
            <a:endParaRPr lang="en-US" dirty="0">
              <a:solidFill>
                <a:srgbClr val="92D050"/>
              </a:solidFill>
            </a:endParaRPr>
          </a:p>
        </p:txBody>
      </p:sp>
      <p:sp>
        <p:nvSpPr>
          <p:cNvPr id="5" name="Text Placeholder 4"/>
          <p:cNvSpPr>
            <a:spLocks noGrp="1"/>
          </p:cNvSpPr>
          <p:nvPr>
            <p:ph type="body" sz="quarter" idx="12"/>
          </p:nvPr>
        </p:nvSpPr>
        <p:spPr/>
        <p:txBody>
          <a:bodyPr/>
          <a:lstStyle/>
          <a:p>
            <a:r>
              <a:rPr lang="en-US" dirty="0"/>
              <a:t>H</a:t>
            </a:r>
            <a:r>
              <a:rPr lang="en-US" dirty="0" smtClean="0"/>
              <a:t>2A</a:t>
            </a:r>
          </a:p>
          <a:p>
            <a:r>
              <a:rPr lang="en-US" dirty="0" smtClean="0"/>
              <a:t>Kristian Nese</a:t>
            </a:r>
            <a:endParaRPr lang="en-US" dirty="0"/>
          </a:p>
        </p:txBody>
      </p:sp>
    </p:spTree>
    <p:extLst>
      <p:ext uri="{BB962C8B-B14F-4D97-AF65-F5344CB8AC3E}">
        <p14:creationId xmlns:p14="http://schemas.microsoft.com/office/powerpoint/2010/main" val="2404650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909310"/>
          </a:xfrm>
        </p:spPr>
        <p:txBody>
          <a:bodyPr/>
          <a:lstStyle/>
          <a:p>
            <a:pPr lvl="0">
              <a:buClr>
                <a:srgbClr val="00BCF2"/>
              </a:buClr>
            </a:pPr>
            <a:r>
              <a:rPr lang="en-US" sz="3200" dirty="0">
                <a:gradFill>
                  <a:gsLst>
                    <a:gs pos="13869">
                      <a:srgbClr val="00BCF2"/>
                    </a:gs>
                    <a:gs pos="42000">
                      <a:srgbClr val="00BCF2"/>
                    </a:gs>
                  </a:gsLst>
                  <a:lin ang="5400000" scaled="0"/>
                </a:gradFill>
              </a:rPr>
              <a:t>At scale configuration </a:t>
            </a:r>
          </a:p>
          <a:p>
            <a:pPr lvl="1">
              <a:buClr>
                <a:srgbClr val="FFFFFF"/>
              </a:buClr>
            </a:pPr>
            <a:r>
              <a:rPr lang="en-US" sz="2000" dirty="0">
                <a:gradFill>
                  <a:gsLst>
                    <a:gs pos="1250">
                      <a:srgbClr val="FFFFFF"/>
                    </a:gs>
                    <a:gs pos="100000">
                      <a:srgbClr val="FFFFFF"/>
                    </a:gs>
                  </a:gsLst>
                  <a:lin ang="5400000" scaled="0"/>
                </a:gradFill>
              </a:rPr>
              <a:t>Compute, storage and network</a:t>
            </a:r>
          </a:p>
          <a:p>
            <a:pPr lvl="0">
              <a:buClr>
                <a:srgbClr val="00BCF2"/>
              </a:buClr>
            </a:pPr>
            <a:r>
              <a:rPr lang="en-US" sz="3200" dirty="0">
                <a:gradFill>
                  <a:gsLst>
                    <a:gs pos="13869">
                      <a:srgbClr val="00BCF2"/>
                    </a:gs>
                    <a:gs pos="42000">
                      <a:srgbClr val="00BCF2"/>
                    </a:gs>
                  </a:gsLst>
                  <a:lin ang="5400000" scaled="0"/>
                </a:gradFill>
              </a:rPr>
              <a:t>Variable RPO to meet needs of various apps</a:t>
            </a:r>
          </a:p>
          <a:p>
            <a:pPr lvl="0">
              <a:buClr>
                <a:srgbClr val="00BCF2"/>
              </a:buClr>
            </a:pPr>
            <a:r>
              <a:rPr lang="en-US" sz="3200" dirty="0">
                <a:gradFill>
                  <a:gsLst>
                    <a:gs pos="13869">
                      <a:srgbClr val="00BCF2"/>
                    </a:gs>
                    <a:gs pos="42000">
                      <a:srgbClr val="00BCF2"/>
                    </a:gs>
                  </a:gsLst>
                  <a:lin ang="5400000" scaled="0"/>
                </a:gradFill>
              </a:rPr>
              <a:t>Azure VM auto-sized based on size of on-premises VM</a:t>
            </a:r>
          </a:p>
          <a:p>
            <a:pPr lvl="1">
              <a:buClr>
                <a:srgbClr val="FFFFFF"/>
              </a:buClr>
            </a:pPr>
            <a:r>
              <a:rPr lang="en-US" sz="2000" dirty="0">
                <a:gradFill>
                  <a:gsLst>
                    <a:gs pos="1250">
                      <a:srgbClr val="FFFFFF"/>
                    </a:gs>
                    <a:gs pos="100000">
                      <a:srgbClr val="FFFFFF"/>
                    </a:gs>
                  </a:gsLst>
                  <a:lin ang="5400000" scaled="0"/>
                </a:gradFill>
              </a:rPr>
              <a:t>User can change per needs</a:t>
            </a:r>
          </a:p>
          <a:p>
            <a:pPr lvl="0">
              <a:buClr>
                <a:srgbClr val="00BCF2"/>
              </a:buClr>
            </a:pPr>
            <a:r>
              <a:rPr lang="en-US" sz="3200" dirty="0">
                <a:gradFill>
                  <a:gsLst>
                    <a:gs pos="13869">
                      <a:srgbClr val="00BCF2"/>
                    </a:gs>
                    <a:gs pos="42000">
                      <a:srgbClr val="00BCF2"/>
                    </a:gs>
                  </a:gsLst>
                  <a:lin ang="5400000" scaled="0"/>
                </a:gradFill>
              </a:rPr>
              <a:t>Data resides in customer storage</a:t>
            </a:r>
          </a:p>
          <a:p>
            <a:pPr lvl="1">
              <a:buClr>
                <a:srgbClr val="FFFFFF"/>
              </a:buClr>
            </a:pPr>
            <a:r>
              <a:rPr lang="en-US" sz="2000" dirty="0">
                <a:gradFill>
                  <a:gsLst>
                    <a:gs pos="1250">
                      <a:srgbClr val="FFFFFF"/>
                    </a:gs>
                    <a:gs pos="100000">
                      <a:srgbClr val="FFFFFF"/>
                    </a:gs>
                  </a:gsLst>
                  <a:lin ang="5400000" scaled="0"/>
                </a:gradFill>
              </a:rPr>
              <a:t>Stored securely using encryption</a:t>
            </a:r>
          </a:p>
          <a:p>
            <a:pPr lvl="0">
              <a:buClr>
                <a:srgbClr val="00BCF2"/>
              </a:buClr>
            </a:pPr>
            <a:r>
              <a:rPr lang="en-US" sz="3200" dirty="0">
                <a:gradFill>
                  <a:gsLst>
                    <a:gs pos="13869">
                      <a:srgbClr val="00BCF2"/>
                    </a:gs>
                    <a:gs pos="42000">
                      <a:srgbClr val="00BCF2"/>
                    </a:gs>
                  </a:gsLst>
                  <a:lin ang="5400000" scaled="0"/>
                </a:gradFill>
              </a:rPr>
              <a:t>Automated failovers – test, planned and unplanned</a:t>
            </a:r>
            <a:endParaRPr lang="en-US" sz="1800" dirty="0">
              <a:gradFill>
                <a:gsLst>
                  <a:gs pos="13869">
                    <a:srgbClr val="00BCF2"/>
                  </a:gs>
                  <a:gs pos="42000">
                    <a:srgbClr val="00BCF2"/>
                  </a:gs>
                </a:gsLst>
                <a:lin ang="5400000" scaled="0"/>
              </a:gradFill>
            </a:endParaRPr>
          </a:p>
          <a:p>
            <a:pPr lvl="0">
              <a:buClr>
                <a:srgbClr val="00BCF2"/>
              </a:buClr>
            </a:pPr>
            <a:r>
              <a:rPr lang="en-US" sz="3200" dirty="0">
                <a:gradFill>
                  <a:gsLst>
                    <a:gs pos="13869">
                      <a:srgbClr val="00BCF2"/>
                    </a:gs>
                    <a:gs pos="42000">
                      <a:srgbClr val="00BCF2"/>
                    </a:gs>
                  </a:gsLst>
                  <a:lin ang="5400000" scaled="0"/>
                </a:gradFill>
              </a:rPr>
              <a:t>Failback as first class gesture</a:t>
            </a:r>
          </a:p>
          <a:p>
            <a:pPr lvl="0">
              <a:buClr>
                <a:srgbClr val="00BCF2"/>
              </a:buClr>
            </a:pPr>
            <a:r>
              <a:rPr lang="en-US" sz="3200" dirty="0">
                <a:gradFill>
                  <a:gsLst>
                    <a:gs pos="13869">
                      <a:srgbClr val="00BCF2"/>
                    </a:gs>
                    <a:gs pos="42000">
                      <a:srgbClr val="00BCF2"/>
                    </a:gs>
                  </a:gsLst>
                  <a:lin ang="5400000" scaled="0"/>
                </a:gradFill>
              </a:rPr>
              <a:t>Rich application level recovery</a:t>
            </a:r>
          </a:p>
          <a:p>
            <a:pPr lvl="1">
              <a:buClr>
                <a:srgbClr val="FFFFFF"/>
              </a:buClr>
            </a:pPr>
            <a:r>
              <a:rPr lang="en-US" sz="2000" dirty="0">
                <a:gradFill>
                  <a:gsLst>
                    <a:gs pos="1250">
                      <a:srgbClr val="FFFFFF"/>
                    </a:gs>
                    <a:gs pos="100000">
                      <a:srgbClr val="FFFFFF"/>
                    </a:gs>
                  </a:gsLst>
                  <a:lin ang="5400000" scaled="0"/>
                </a:gradFill>
              </a:rPr>
              <a:t>Dependency groups</a:t>
            </a:r>
          </a:p>
          <a:p>
            <a:pPr lvl="1">
              <a:buClr>
                <a:srgbClr val="FFFFFF"/>
              </a:buClr>
            </a:pPr>
            <a:r>
              <a:rPr lang="en-US" sz="2000" dirty="0">
                <a:gradFill>
                  <a:gsLst>
                    <a:gs pos="1250">
                      <a:srgbClr val="FFFFFF"/>
                    </a:gs>
                    <a:gs pos="100000">
                      <a:srgbClr val="FFFFFF"/>
                    </a:gs>
                  </a:gsLst>
                  <a:lin ang="5400000" scaled="0"/>
                </a:gradFill>
              </a:rPr>
              <a:t>Manual </a:t>
            </a:r>
            <a:r>
              <a:rPr lang="en-US" sz="2000" dirty="0" smtClean="0">
                <a:gradFill>
                  <a:gsLst>
                    <a:gs pos="1250">
                      <a:srgbClr val="FFFFFF"/>
                    </a:gs>
                    <a:gs pos="100000">
                      <a:srgbClr val="FFFFFF"/>
                    </a:gs>
                  </a:gsLst>
                  <a:lin ang="5400000" scaled="0"/>
                </a:gradFill>
              </a:rPr>
              <a:t>actions</a:t>
            </a:r>
          </a:p>
          <a:p>
            <a:pPr lvl="1">
              <a:buClr>
                <a:srgbClr val="FFFFFF"/>
              </a:buClr>
            </a:pPr>
            <a:r>
              <a:rPr lang="en-US" sz="2000" dirty="0" smtClean="0">
                <a:gradFill>
                  <a:gsLst>
                    <a:gs pos="1250">
                      <a:srgbClr val="FFFFFF"/>
                    </a:gs>
                    <a:gs pos="100000">
                      <a:srgbClr val="FFFFFF"/>
                    </a:gs>
                  </a:gsLst>
                  <a:lin ang="5400000" scaled="0"/>
                </a:gradFill>
              </a:rPr>
              <a:t>Azure Automation</a:t>
            </a:r>
            <a:endParaRPr lang="en-US" sz="2000" dirty="0">
              <a:gradFill>
                <a:gsLst>
                  <a:gs pos="125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Capabilities Summary</a:t>
            </a:r>
            <a:endParaRPr lang="en-US" dirty="0"/>
          </a:p>
        </p:txBody>
      </p:sp>
    </p:spTree>
    <p:extLst>
      <p:ext uri="{BB962C8B-B14F-4D97-AF65-F5344CB8AC3E}">
        <p14:creationId xmlns:p14="http://schemas.microsoft.com/office/powerpoint/2010/main" val="4312639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Session Objectives and Takeaways</a:t>
            </a:r>
          </a:p>
        </p:txBody>
      </p:sp>
      <p:sp>
        <p:nvSpPr>
          <p:cNvPr id="6" name="Text Placeholder 5"/>
          <p:cNvSpPr>
            <a:spLocks noGrp="1"/>
          </p:cNvSpPr>
          <p:nvPr>
            <p:ph type="body" sz="quarter" idx="11"/>
          </p:nvPr>
        </p:nvSpPr>
        <p:spPr>
          <a:xfrm>
            <a:off x="274639" y="1212849"/>
            <a:ext cx="11889564" cy="2794611"/>
          </a:xfrm>
        </p:spPr>
        <p:txBody>
          <a:bodyPr/>
          <a:lstStyle/>
          <a:p>
            <a:pPr marL="342900" indent="-342900">
              <a:buClr>
                <a:schemeClr val="tx2"/>
              </a:buClr>
              <a:buBlip>
                <a:blip r:embed="rId3"/>
              </a:buBlip>
            </a:pPr>
            <a:r>
              <a:rPr lang="en-US" sz="3200" dirty="0">
                <a:solidFill>
                  <a:srgbClr val="00BCF2"/>
                </a:solidFill>
              </a:rPr>
              <a:t>Overview of Microsoft </a:t>
            </a:r>
            <a:r>
              <a:rPr lang="en-US" sz="3200" dirty="0" smtClean="0">
                <a:solidFill>
                  <a:srgbClr val="00BCF2"/>
                </a:solidFill>
              </a:rPr>
              <a:t>BCDR solution</a:t>
            </a:r>
          </a:p>
          <a:p>
            <a:pPr marL="342900" indent="-342900">
              <a:buClr>
                <a:schemeClr val="tx2"/>
              </a:buClr>
              <a:buBlip>
                <a:blip r:embed="rId3"/>
              </a:buBlip>
            </a:pPr>
            <a:endParaRPr lang="en-US" sz="3200" dirty="0" smtClean="0">
              <a:solidFill>
                <a:srgbClr val="00BCF2"/>
              </a:solidFill>
            </a:endParaRPr>
          </a:p>
          <a:p>
            <a:pPr marL="342900" indent="-342900">
              <a:buClr>
                <a:schemeClr val="tx2"/>
              </a:buClr>
              <a:buBlip>
                <a:blip r:embed="rId3"/>
              </a:buBlip>
            </a:pPr>
            <a:r>
              <a:rPr lang="en-US" sz="3200" dirty="0" smtClean="0">
                <a:solidFill>
                  <a:srgbClr val="00BCF2"/>
                </a:solidFill>
              </a:rPr>
              <a:t>Learn </a:t>
            </a:r>
            <a:r>
              <a:rPr lang="en-US" sz="3200" dirty="0">
                <a:solidFill>
                  <a:srgbClr val="00BCF2"/>
                </a:solidFill>
              </a:rPr>
              <a:t>how to setup protection and recover to Microsoft </a:t>
            </a:r>
            <a:r>
              <a:rPr lang="en-US" sz="3200" dirty="0" smtClean="0">
                <a:solidFill>
                  <a:srgbClr val="00BCF2"/>
                </a:solidFill>
              </a:rPr>
              <a:t>Azure</a:t>
            </a:r>
          </a:p>
          <a:p>
            <a:pPr marL="342900" indent="-342900">
              <a:buClr>
                <a:schemeClr val="tx2"/>
              </a:buClr>
              <a:buBlip>
                <a:blip r:embed="rId3"/>
              </a:buBlip>
            </a:pPr>
            <a:endParaRPr lang="en-US" sz="3200" dirty="0">
              <a:solidFill>
                <a:srgbClr val="00BCF2"/>
              </a:solidFill>
            </a:endParaRPr>
          </a:p>
          <a:p>
            <a:pPr marL="342900" indent="-342900">
              <a:buClr>
                <a:schemeClr val="tx2"/>
              </a:buClr>
              <a:buBlip>
                <a:blip r:embed="rId3"/>
              </a:buBlip>
            </a:pPr>
            <a:r>
              <a:rPr lang="en-US" sz="3200" dirty="0" smtClean="0">
                <a:solidFill>
                  <a:srgbClr val="00BCF2"/>
                </a:solidFill>
              </a:rPr>
              <a:t>Hear about experiences of a key Service Provider</a:t>
            </a:r>
            <a:endParaRPr lang="en-US" sz="3200" dirty="0">
              <a:solidFill>
                <a:srgbClr val="00BCF2"/>
              </a:solidFill>
            </a:endParaRPr>
          </a:p>
        </p:txBody>
      </p:sp>
    </p:spTree>
    <p:extLst>
      <p:ext uri="{BB962C8B-B14F-4D97-AF65-F5344CB8AC3E}">
        <p14:creationId xmlns:p14="http://schemas.microsoft.com/office/powerpoint/2010/main" val="1355369357"/>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3" y="129312"/>
            <a:ext cx="11889564" cy="917575"/>
          </a:xfrm>
        </p:spPr>
        <p:txBody>
          <a:bodyPr/>
          <a:lstStyle/>
          <a:p>
            <a:r>
              <a:rPr lang="en-US" dirty="0" smtClean="0"/>
              <a:t>Azure Site Recovery </a:t>
            </a:r>
            <a:endParaRPr lang="en-US" dirty="0"/>
          </a:p>
        </p:txBody>
      </p:sp>
      <p:sp>
        <p:nvSpPr>
          <p:cNvPr id="3" name="Title 1"/>
          <p:cNvSpPr txBox="1">
            <a:spLocks/>
          </p:cNvSpPr>
          <p:nvPr/>
        </p:nvSpPr>
        <p:spPr>
          <a:xfrm>
            <a:off x="236396" y="779041"/>
            <a:ext cx="11849241" cy="645036"/>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20000"/>
                    <a:lumOff val="80000"/>
                  </a:srgbClr>
                </a:solidFill>
              </a:rPr>
              <a:t>One solution for </a:t>
            </a:r>
            <a:r>
              <a:rPr sz="3264" dirty="0" smtClean="0">
                <a:solidFill>
                  <a:srgbClr val="505050">
                    <a:lumMod val="20000"/>
                    <a:lumOff val="80000"/>
                  </a:srgbClr>
                </a:solidFill>
              </a:rPr>
              <a:t>your entire  Infrastructure</a:t>
            </a:r>
            <a:endParaRPr sz="3264" dirty="0">
              <a:solidFill>
                <a:srgbClr val="505050">
                  <a:lumMod val="20000"/>
                  <a:lumOff val="80000"/>
                </a:srgbClr>
              </a:solidFill>
            </a:endParaRPr>
          </a:p>
        </p:txBody>
      </p:sp>
      <p:grpSp>
        <p:nvGrpSpPr>
          <p:cNvPr id="111" name="Group 110"/>
          <p:cNvGrpSpPr/>
          <p:nvPr/>
        </p:nvGrpSpPr>
        <p:grpSpPr>
          <a:xfrm>
            <a:off x="487905" y="1744663"/>
            <a:ext cx="1551682" cy="4921676"/>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dirty="0">
                <a:solidFill>
                  <a:srgbClr val="FFFFFF"/>
                </a:solidFill>
              </a:endParaRPr>
            </a:p>
          </p:txBody>
        </p:sp>
      </p:grpSp>
      <p:grpSp>
        <p:nvGrpSpPr>
          <p:cNvPr id="52" name="Group 51"/>
          <p:cNvGrpSpPr/>
          <p:nvPr/>
        </p:nvGrpSpPr>
        <p:grpSpPr>
          <a:xfrm>
            <a:off x="2236697" y="2575596"/>
            <a:ext cx="8458695" cy="746083"/>
            <a:chOff x="2724151" y="1379788"/>
            <a:chExt cx="6220193" cy="548640"/>
          </a:xfrm>
        </p:grpSpPr>
        <p:grpSp>
          <p:nvGrpSpPr>
            <p:cNvPr id="53" name="Group 52"/>
            <p:cNvGrpSpPr/>
            <p:nvPr/>
          </p:nvGrpSpPr>
          <p:grpSpPr>
            <a:xfrm>
              <a:off x="2732599" y="1379788"/>
              <a:ext cx="6211745" cy="548640"/>
              <a:chOff x="2732599" y="1379788"/>
              <a:chExt cx="6211745" cy="548640"/>
            </a:xfrm>
          </p:grpSpPr>
          <p:grpSp>
            <p:nvGrpSpPr>
              <p:cNvPr id="57" name="Group 56"/>
              <p:cNvGrpSpPr/>
              <p:nvPr/>
            </p:nvGrpSpPr>
            <p:grpSpPr>
              <a:xfrm>
                <a:off x="2732599" y="1379788"/>
                <a:ext cx="6211745" cy="548640"/>
                <a:chOff x="2732599" y="1379788"/>
                <a:chExt cx="6211745" cy="548640"/>
              </a:xfrm>
            </p:grpSpPr>
            <p:grpSp>
              <p:nvGrpSpPr>
                <p:cNvPr id="59" name="Group 58"/>
                <p:cNvGrpSpPr/>
                <p:nvPr/>
              </p:nvGrpSpPr>
              <p:grpSpPr>
                <a:xfrm>
                  <a:off x="3648224" y="1379788"/>
                  <a:ext cx="5296120" cy="548640"/>
                  <a:chOff x="2151942" y="1340306"/>
                  <a:chExt cx="6324148" cy="671374"/>
                </a:xfrm>
              </p:grpSpPr>
              <p:sp>
                <p:nvSpPr>
                  <p:cNvPr id="61" name="Rectangle 60"/>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62" name="TextBox 61"/>
                  <p:cNvSpPr txBox="1"/>
                  <p:nvPr/>
                </p:nvSpPr>
                <p:spPr>
                  <a:xfrm>
                    <a:off x="2292376" y="1445264"/>
                    <a:ext cx="6043279" cy="542375"/>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Zero RPO/Near sync RPO solutions with Azure Site Recovery</a:t>
                    </a:r>
                    <a:endParaRPr lang="en-US" sz="2176" b="1" spc="-52" dirty="0">
                      <a:solidFill>
                        <a:srgbClr val="505050">
                          <a:lumMod val="75000"/>
                        </a:srgbClr>
                      </a:solidFill>
                    </a:endParaRPr>
                  </a:p>
                </p:txBody>
              </p:sp>
            </p:grpSp>
            <p:sp>
              <p:nvSpPr>
                <p:cNvPr id="60" name="Rectangle 59"/>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58"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2724151" y="1379788"/>
              <a:ext cx="886681" cy="548640"/>
              <a:chOff x="2724151" y="1379788"/>
              <a:chExt cx="886681" cy="548640"/>
            </a:xfrm>
          </p:grpSpPr>
          <p:sp>
            <p:nvSpPr>
              <p:cNvPr id="55" name="Rectangle 54"/>
              <p:cNvSpPr/>
              <p:nvPr/>
            </p:nvSpPr>
            <p:spPr bwMode="auto">
              <a:xfrm>
                <a:off x="2724151"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pic>
            <p:nvPicPr>
              <p:cNvPr id="56"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61433" y="1434445"/>
                <a:ext cx="435749" cy="43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2236696" y="1744662"/>
            <a:ext cx="8458695" cy="787132"/>
            <a:chOff x="2732599" y="1956468"/>
            <a:chExt cx="6211745" cy="578826"/>
          </a:xfrm>
        </p:grpSpPr>
        <p:grpSp>
          <p:nvGrpSpPr>
            <p:cNvPr id="64" name="Group 63"/>
            <p:cNvGrpSpPr/>
            <p:nvPr/>
          </p:nvGrpSpPr>
          <p:grpSpPr>
            <a:xfrm>
              <a:off x="2732599" y="1974531"/>
              <a:ext cx="6211745" cy="548644"/>
              <a:chOff x="2732599" y="1963046"/>
              <a:chExt cx="6211745" cy="548644"/>
            </a:xfrm>
          </p:grpSpPr>
          <p:grpSp>
            <p:nvGrpSpPr>
              <p:cNvPr id="68" name="Group 67"/>
              <p:cNvGrpSpPr/>
              <p:nvPr/>
            </p:nvGrpSpPr>
            <p:grpSpPr>
              <a:xfrm>
                <a:off x="3648224" y="1963046"/>
                <a:ext cx="5296120" cy="548639"/>
                <a:chOff x="2151942" y="2052600"/>
                <a:chExt cx="6324148" cy="671374"/>
              </a:xfrm>
            </p:grpSpPr>
            <p:sp>
              <p:nvSpPr>
                <p:cNvPr id="70" name="Rectangle 69"/>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71" name="TextBox 70"/>
                <p:cNvSpPr txBox="1"/>
                <p:nvPr/>
              </p:nvSpPr>
              <p:spPr>
                <a:xfrm>
                  <a:off x="2292376" y="2128828"/>
                  <a:ext cx="6043279" cy="542376"/>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DR Support for any Infrastructure on your on-premises (Hyper-V, VMWare, Physical)</a:t>
                  </a:r>
                  <a:endParaRPr lang="en-US" sz="2176" b="1" spc="-52" dirty="0">
                    <a:solidFill>
                      <a:srgbClr val="505050">
                        <a:lumMod val="75000"/>
                      </a:srgbClr>
                    </a:solidFill>
                  </a:endParaRPr>
                </a:p>
              </p:txBody>
            </p:sp>
          </p:grpSp>
          <p:sp>
            <p:nvSpPr>
              <p:cNvPr id="69" name="Rectangle 68"/>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grpSp>
          <p:nvGrpSpPr>
            <p:cNvPr id="65" name="Group 64"/>
            <p:cNvGrpSpPr/>
            <p:nvPr/>
          </p:nvGrpSpPr>
          <p:grpSpPr>
            <a:xfrm>
              <a:off x="2870153" y="1956468"/>
              <a:ext cx="673929" cy="578826"/>
              <a:chOff x="5352662" y="5747350"/>
              <a:chExt cx="708923" cy="608881"/>
            </a:xfrm>
          </p:grpSpPr>
          <p:pic>
            <p:nvPicPr>
              <p:cNvPr id="66" name="Picture 2" descr="\\MAGNUM\Projects\Microsoft\Cloud Power FY12\Design\Icons\PNGs\Server_2.png"/>
              <p:cNvPicPr>
                <a:picLocks noChangeAspect="1" noChangeArrowheads="1"/>
              </p:cNvPicPr>
              <p:nvPr/>
            </p:nvPicPr>
            <p:blipFill>
              <a:blip r:embed="rId5" cstate="screen">
                <a:lum bright="100000"/>
                <a:extLst>
                  <a:ext uri="{28A0092B-C50C-407E-A947-70E740481C1C}">
                    <a14:useLocalDpi xmlns:a14="http://schemas.microsoft.com/office/drawing/2010/main"/>
                  </a:ext>
                </a:extLst>
              </a:blip>
              <a:srcRect/>
              <a:stretch>
                <a:fillRect/>
              </a:stretch>
            </p:blipFill>
            <p:spPr bwMode="auto">
              <a:xfrm>
                <a:off x="5452704" y="5747350"/>
                <a:ext cx="608881" cy="608881"/>
              </a:xfrm>
              <a:prstGeom prst="rect">
                <a:avLst/>
              </a:prstGeom>
              <a:noFill/>
            </p:spPr>
          </p:pic>
          <p:pic>
            <p:nvPicPr>
              <p:cNvPr id="67" name="Picture 3"/>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52662" y="5934270"/>
                <a:ext cx="374904" cy="374904"/>
              </a:xfrm>
              <a:prstGeom prst="rect">
                <a:avLst/>
              </a:prstGeom>
              <a:noFill/>
            </p:spPr>
          </p:pic>
        </p:grpSp>
      </p:grpSp>
      <p:grpSp>
        <p:nvGrpSpPr>
          <p:cNvPr id="85" name="Group 84"/>
          <p:cNvGrpSpPr/>
          <p:nvPr/>
        </p:nvGrpSpPr>
        <p:grpSpPr>
          <a:xfrm>
            <a:off x="2236696" y="5902107"/>
            <a:ext cx="8458695" cy="746083"/>
            <a:chOff x="2732599" y="4353523"/>
            <a:chExt cx="6211745" cy="548640"/>
          </a:xfrm>
        </p:grpSpPr>
        <p:grpSp>
          <p:nvGrpSpPr>
            <p:cNvPr id="117" name="Group 116"/>
            <p:cNvGrpSpPr/>
            <p:nvPr/>
          </p:nvGrpSpPr>
          <p:grpSpPr>
            <a:xfrm>
              <a:off x="3648224" y="4353523"/>
              <a:ext cx="5296120" cy="548640"/>
              <a:chOff x="2151942" y="4242476"/>
              <a:chExt cx="6324148" cy="671374"/>
            </a:xfrm>
          </p:grpSpPr>
          <p:sp>
            <p:nvSpPr>
              <p:cNvPr id="119" name="Rectangle 118"/>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20" name="TextBox 119"/>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Simple, consistent, unified management experience</a:t>
                </a:r>
                <a:endParaRPr lang="en-US" sz="2176" b="1" spc="-52" dirty="0">
                  <a:solidFill>
                    <a:srgbClr val="505050">
                      <a:lumMod val="75000"/>
                    </a:srgbClr>
                  </a:solidFill>
                </a:endParaRPr>
              </a:p>
            </p:txBody>
          </p:sp>
        </p:grpSp>
        <p:sp>
          <p:nvSpPr>
            <p:cNvPr id="118" name="Rectangle 117"/>
            <p:cNvSpPr/>
            <p:nvPr/>
          </p:nvSpPr>
          <p:spPr bwMode="auto">
            <a:xfrm>
              <a:off x="2732599" y="435352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grpSp>
        <p:nvGrpSpPr>
          <p:cNvPr id="14" name="Group 13"/>
          <p:cNvGrpSpPr/>
          <p:nvPr/>
        </p:nvGrpSpPr>
        <p:grpSpPr>
          <a:xfrm>
            <a:off x="2236697" y="4237793"/>
            <a:ext cx="8447206" cy="746083"/>
            <a:chOff x="2236697" y="4237793"/>
            <a:chExt cx="8447206" cy="746083"/>
          </a:xfrm>
        </p:grpSpPr>
        <p:grpSp>
          <p:nvGrpSpPr>
            <p:cNvPr id="73" name="Group 72"/>
            <p:cNvGrpSpPr/>
            <p:nvPr/>
          </p:nvGrpSpPr>
          <p:grpSpPr>
            <a:xfrm>
              <a:off x="2236697" y="4237793"/>
              <a:ext cx="8447206" cy="746083"/>
              <a:chOff x="2732599" y="3139996"/>
              <a:chExt cx="6211745" cy="548640"/>
            </a:xfrm>
          </p:grpSpPr>
          <p:grpSp>
            <p:nvGrpSpPr>
              <p:cNvPr id="76" name="Group 75"/>
              <p:cNvGrpSpPr/>
              <p:nvPr/>
            </p:nvGrpSpPr>
            <p:grpSpPr>
              <a:xfrm>
                <a:off x="3648224" y="3139996"/>
                <a:ext cx="5296120" cy="548640"/>
                <a:chOff x="2151942" y="3530369"/>
                <a:chExt cx="6324148" cy="671374"/>
              </a:xfrm>
            </p:grpSpPr>
            <p:sp>
              <p:nvSpPr>
                <p:cNvPr id="82" name="Rectangle 81"/>
                <p:cNvSpPr/>
                <p:nvPr/>
              </p:nvSpPr>
              <p:spPr bwMode="auto">
                <a:xfrm>
                  <a:off x="2151942" y="353036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83" name="TextBox 82"/>
                <p:cNvSpPr txBox="1"/>
                <p:nvPr/>
              </p:nvSpPr>
              <p:spPr>
                <a:xfrm>
                  <a:off x="2286947" y="3627430"/>
                  <a:ext cx="6043279" cy="542375"/>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Support for Enterprise scenarios: Shared Storage, raw devices, clustering, group consistency</a:t>
                  </a:r>
                  <a:endParaRPr lang="en-US" sz="2176" b="1" spc="-52" dirty="0">
                    <a:solidFill>
                      <a:srgbClr val="505050">
                        <a:lumMod val="75000"/>
                      </a:srgbClr>
                    </a:solidFill>
                  </a:endParaRPr>
                </a:p>
              </p:txBody>
            </p:sp>
          </p:grpSp>
          <p:sp>
            <p:nvSpPr>
              <p:cNvPr id="81" name="Rectangle 80"/>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sp>
          <p:nvSpPr>
            <p:cNvPr id="141" name="Freeform 35"/>
            <p:cNvSpPr>
              <a:spLocks/>
            </p:cNvSpPr>
            <p:nvPr/>
          </p:nvSpPr>
          <p:spPr bwMode="black">
            <a:xfrm>
              <a:off x="2610439" y="4350732"/>
              <a:ext cx="519550" cy="53435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7" name="Group 6"/>
          <p:cNvGrpSpPr/>
          <p:nvPr/>
        </p:nvGrpSpPr>
        <p:grpSpPr>
          <a:xfrm>
            <a:off x="2236697" y="3395724"/>
            <a:ext cx="8447206" cy="747739"/>
            <a:chOff x="2236697" y="3395724"/>
            <a:chExt cx="8447206" cy="747739"/>
          </a:xfrm>
        </p:grpSpPr>
        <p:grpSp>
          <p:nvGrpSpPr>
            <p:cNvPr id="122" name="Group 121"/>
            <p:cNvGrpSpPr/>
            <p:nvPr/>
          </p:nvGrpSpPr>
          <p:grpSpPr>
            <a:xfrm>
              <a:off x="2236697" y="3395724"/>
              <a:ext cx="8447206" cy="746083"/>
              <a:chOff x="2732599" y="2546312"/>
              <a:chExt cx="6211745" cy="548640"/>
            </a:xfrm>
          </p:grpSpPr>
          <p:grpSp>
            <p:nvGrpSpPr>
              <p:cNvPr id="124" name="Group 123"/>
              <p:cNvGrpSpPr/>
              <p:nvPr/>
            </p:nvGrpSpPr>
            <p:grpSpPr>
              <a:xfrm>
                <a:off x="3648224" y="2546312"/>
                <a:ext cx="5296120" cy="548640"/>
                <a:chOff x="2151942" y="2794331"/>
                <a:chExt cx="6324148" cy="671374"/>
              </a:xfrm>
            </p:grpSpPr>
            <p:sp>
              <p:nvSpPr>
                <p:cNvPr id="126" name="Rectangle 125"/>
                <p:cNvSpPr/>
                <p:nvPr/>
              </p:nvSpPr>
              <p:spPr bwMode="auto">
                <a:xfrm>
                  <a:off x="2151942" y="2794331"/>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27" name="TextBox 12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Support for Enterprise Class Applications</a:t>
                  </a:r>
                  <a:endParaRPr lang="en-US" sz="2176" b="1" spc="-52" dirty="0">
                    <a:solidFill>
                      <a:srgbClr val="505050">
                        <a:lumMod val="75000"/>
                      </a:srgbClr>
                    </a:solidFill>
                  </a:endParaRPr>
                </a:p>
              </p:txBody>
            </p:sp>
          </p:grpSp>
          <p:sp>
            <p:nvSpPr>
              <p:cNvPr id="125" name="Rectangle 12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142" name="Picture 141"/>
            <p:cNvPicPr>
              <a:picLocks noChangeAspect="1"/>
            </p:cNvPicPr>
            <p:nvPr/>
          </p:nvPicPr>
          <p:blipFill rotWithShape="1">
            <a:blip r:embed="rId7" cstate="print">
              <a:extLst>
                <a:ext uri="{28A0092B-C50C-407E-A947-70E740481C1C}">
                  <a14:useLocalDpi xmlns:a14="http://schemas.microsoft.com/office/drawing/2010/main" val="0"/>
                </a:ext>
              </a:extLst>
            </a:blip>
            <a:srcRect l="-11712" t="-1" r="-11019" b="-19481"/>
            <a:stretch/>
          </p:blipFill>
          <p:spPr>
            <a:xfrm>
              <a:off x="2590371" y="3412081"/>
              <a:ext cx="636077" cy="731382"/>
            </a:xfrm>
            <a:prstGeom prst="rect">
              <a:avLst/>
            </a:prstGeom>
          </p:spPr>
        </p:pic>
      </p:grpSp>
      <p:grpSp>
        <p:nvGrpSpPr>
          <p:cNvPr id="18" name="Group 17"/>
          <p:cNvGrpSpPr/>
          <p:nvPr/>
        </p:nvGrpSpPr>
        <p:grpSpPr>
          <a:xfrm>
            <a:off x="2236697" y="5078206"/>
            <a:ext cx="8447206" cy="746093"/>
            <a:chOff x="2236697" y="5078206"/>
            <a:chExt cx="8447206" cy="746093"/>
          </a:xfrm>
        </p:grpSpPr>
        <p:grpSp>
          <p:nvGrpSpPr>
            <p:cNvPr id="129" name="Group 128"/>
            <p:cNvGrpSpPr/>
            <p:nvPr/>
          </p:nvGrpSpPr>
          <p:grpSpPr>
            <a:xfrm>
              <a:off x="2236697" y="5078206"/>
              <a:ext cx="8447206" cy="746093"/>
              <a:chOff x="2732599" y="3725865"/>
              <a:chExt cx="6211745" cy="548648"/>
            </a:xfrm>
          </p:grpSpPr>
          <p:grpSp>
            <p:nvGrpSpPr>
              <p:cNvPr id="131" name="Group 130"/>
              <p:cNvGrpSpPr/>
              <p:nvPr/>
            </p:nvGrpSpPr>
            <p:grpSpPr>
              <a:xfrm>
                <a:off x="3648224" y="3725872"/>
                <a:ext cx="5296120" cy="548641"/>
                <a:chOff x="2151942" y="4242476"/>
                <a:chExt cx="6324148" cy="671374"/>
              </a:xfrm>
            </p:grpSpPr>
            <p:sp>
              <p:nvSpPr>
                <p:cNvPr id="133" name="Rectangle 132"/>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34" name="TextBox 133"/>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Low TCO DR to Public Cloud or Service Provider Cloud</a:t>
                  </a:r>
                  <a:endParaRPr lang="en-US" sz="2176" b="1" spc="-52" dirty="0">
                    <a:solidFill>
                      <a:srgbClr val="505050">
                        <a:lumMod val="75000"/>
                      </a:srgbClr>
                    </a:solidFill>
                  </a:endParaRPr>
                </a:p>
              </p:txBody>
            </p:sp>
          </p:grpSp>
          <p:sp>
            <p:nvSpPr>
              <p:cNvPr id="132" name="Rectangle 131"/>
              <p:cNvSpPr/>
              <p:nvPr/>
            </p:nvSpPr>
            <p:spPr bwMode="auto">
              <a:xfrm>
                <a:off x="2732599" y="3725865"/>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143" name="Picture 2" descr="C:\Users\chrisw\Desktop\Cloud Services 3.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456300" y="5159103"/>
              <a:ext cx="904219" cy="623474"/>
            </a:xfrm>
            <a:prstGeom prst="rect">
              <a:avLst/>
            </a:prstGeom>
            <a:noFill/>
            <a:extLst>
              <a:ext uri="{909E8E84-426E-40DD-AFC4-6F175D3DCCD1}">
                <a14:hiddenFill xmlns:a14="http://schemas.microsoft.com/office/drawing/2010/main">
                  <a:solidFill>
                    <a:srgbClr val="FFFFFF"/>
                  </a:solidFill>
                </a14:hiddenFill>
              </a:ext>
            </a:extLst>
          </p:spPr>
        </p:pic>
      </p:grpSp>
      <p:pic>
        <p:nvPicPr>
          <p:cNvPr id="144" name="Picture 3" descr="C:\Users\mitchellg\Desktop\Simple_Licensing.png"/>
          <p:cNvPicPr>
            <a:picLocks noChangeAspect="1" noChangeArrowheads="1"/>
          </p:cNvPicPr>
          <p:nvPr/>
        </p:nvPicPr>
        <p:blipFill>
          <a:blip r:embed="rId10" cstate="print">
            <a:lum bright="100000"/>
          </a:blip>
          <a:srcRect/>
          <a:stretch>
            <a:fillRect/>
          </a:stretch>
        </p:blipFill>
        <p:spPr bwMode="auto">
          <a:xfrm>
            <a:off x="2533512" y="5826340"/>
            <a:ext cx="897618" cy="897618"/>
          </a:xfrm>
          <a:prstGeom prst="rect">
            <a:avLst/>
          </a:prstGeom>
          <a:noFill/>
        </p:spPr>
      </p:pic>
    </p:spTree>
    <p:extLst>
      <p:ext uri="{BB962C8B-B14F-4D97-AF65-F5344CB8AC3E}">
        <p14:creationId xmlns:p14="http://schemas.microsoft.com/office/powerpoint/2010/main" val="27736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1+#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500" fill="hold"/>
                                        <p:tgtEl>
                                          <p:spTgt spid="144"/>
                                        </p:tgtEl>
                                        <p:attrNameLst>
                                          <p:attrName>ppt_x</p:attrName>
                                        </p:attrNameLst>
                                      </p:cBhvr>
                                      <p:tavLst>
                                        <p:tav tm="0">
                                          <p:val>
                                            <p:strVal val="1+#ppt_w/2"/>
                                          </p:val>
                                        </p:tav>
                                        <p:tav tm="100000">
                                          <p:val>
                                            <p:strVal val="#ppt_x"/>
                                          </p:val>
                                        </p:tav>
                                      </p:tavLst>
                                    </p:anim>
                                    <p:anim calcmode="lin" valueType="num">
                                      <p:cBhvr additive="base">
                                        <p:cTn id="38" dur="500" fill="hold"/>
                                        <p:tgtEl>
                                          <p:spTgt spid="14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1+#ppt_w/2"/>
                                          </p:val>
                                        </p:tav>
                                        <p:tav tm="100000">
                                          <p:val>
                                            <p:strVal val="#ppt_x"/>
                                          </p:val>
                                        </p:tav>
                                      </p:tavLst>
                                    </p:anim>
                                    <p:anim calcmode="lin" valueType="num">
                                      <p:cBhvr additive="base">
                                        <p:cTn id="4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364545"/>
          </a:xfrm>
        </p:spPr>
        <p:txBody>
          <a:bodyPr/>
          <a:lstStyle/>
          <a:p>
            <a:pPr>
              <a:lnSpc>
                <a:spcPct val="100000"/>
              </a:lnSpc>
              <a:spcBef>
                <a:spcPts val="588"/>
              </a:spcBef>
            </a:pPr>
            <a:r>
              <a:rPr lang="en-US" sz="1800" dirty="0"/>
              <a:t>CDP-B319 Building Disaster Recovery-as-a-Service: New Opportunities for Service Providers with the Azure Pack and Azure Site Recovery</a:t>
            </a:r>
          </a:p>
          <a:p>
            <a:pPr>
              <a:lnSpc>
                <a:spcPct val="100000"/>
              </a:lnSpc>
              <a:spcBef>
                <a:spcPts val="588"/>
              </a:spcBef>
            </a:pPr>
            <a:r>
              <a:rPr lang="en-US" sz="1800" dirty="0"/>
              <a:t>CDP-B328 Microsoft Migration Accelerator and Microsoft Azure Site Recovery Using </a:t>
            </a:r>
            <a:r>
              <a:rPr lang="en-US" sz="1800" dirty="0" err="1"/>
              <a:t>InMage</a:t>
            </a:r>
            <a:r>
              <a:rPr lang="en-US" sz="1800" dirty="0"/>
              <a:t> Scout</a:t>
            </a:r>
          </a:p>
          <a:p>
            <a:pPr>
              <a:lnSpc>
                <a:spcPct val="100000"/>
              </a:lnSpc>
              <a:spcBef>
                <a:spcPts val="588"/>
              </a:spcBef>
            </a:pPr>
            <a:r>
              <a:rPr lang="en-US" sz="1800" dirty="0"/>
              <a:t>CDP-B314 </a:t>
            </a:r>
            <a:r>
              <a:rPr lang="en-US" sz="1800" dirty="0">
                <a:gradFill>
                  <a:gsLst>
                    <a:gs pos="1250">
                      <a:schemeClr val="tx1"/>
                    </a:gs>
                    <a:gs pos="100000">
                      <a:schemeClr val="tx1"/>
                    </a:gs>
                  </a:gsLst>
                  <a:lin ang="5400000" scaled="0"/>
                </a:gradFill>
              </a:rPr>
              <a:t>Microsoft Azure Site Recovery: Leveraging Microsoft Azure as your Disaster Recovery Site</a:t>
            </a:r>
          </a:p>
          <a:p>
            <a:pPr>
              <a:lnSpc>
                <a:spcPct val="100000"/>
              </a:lnSpc>
              <a:spcBef>
                <a:spcPts val="588"/>
              </a:spcBef>
            </a:pPr>
            <a:r>
              <a:rPr lang="en-US" sz="1800" dirty="0">
                <a:gradFill>
                  <a:gsLst>
                    <a:gs pos="1250">
                      <a:schemeClr val="tx1"/>
                    </a:gs>
                    <a:gs pos="100000">
                      <a:schemeClr val="tx1"/>
                    </a:gs>
                  </a:gsLst>
                  <a:lin ang="5400000" scaled="0"/>
                </a:gradFill>
              </a:rPr>
              <a:t>CDP-B339 Leveraging SAN Replication for Enterprise Grade Disaster Recovery with Azure Site Recovery and System Center</a:t>
            </a:r>
          </a:p>
          <a:p>
            <a:pPr>
              <a:lnSpc>
                <a:spcPct val="100000"/>
              </a:lnSpc>
              <a:spcBef>
                <a:spcPts val="588"/>
              </a:spcBef>
            </a:pPr>
            <a:r>
              <a:rPr lang="en-US" sz="1800" dirty="0">
                <a:gradFill>
                  <a:gsLst>
                    <a:gs pos="1250">
                      <a:schemeClr val="tx1"/>
                    </a:gs>
                    <a:gs pos="100000">
                      <a:schemeClr val="tx1"/>
                    </a:gs>
                  </a:gsLst>
                  <a:lin ang="5400000" scaled="0"/>
                </a:gradFill>
              </a:rPr>
              <a:t>CDP-B239 How to Stay Calm When the Lights Go Out: Business Continuity in the Real World</a:t>
            </a:r>
          </a:p>
          <a:p>
            <a:pPr>
              <a:lnSpc>
                <a:spcPct val="100000"/>
              </a:lnSpc>
              <a:spcBef>
                <a:spcPts val="588"/>
              </a:spcBef>
            </a:pPr>
            <a:r>
              <a:rPr lang="en-US" sz="1800" dirty="0"/>
              <a:t>CDP-B352 Stretching Failover Clusters and Using Storage Replica for Disaster Recovery in the Next Release of Windows Server </a:t>
            </a:r>
            <a:endParaRPr lang="en-US" sz="1800" dirty="0">
              <a:gradFill>
                <a:gsLst>
                  <a:gs pos="1250">
                    <a:schemeClr val="tx1"/>
                  </a:gs>
                  <a:gs pos="100000">
                    <a:schemeClr val="tx1"/>
                  </a:gs>
                </a:gsLst>
                <a:lin ang="5400000" scaled="0"/>
              </a:gradFill>
            </a:endParaRPr>
          </a:p>
          <a:p>
            <a:pPr>
              <a:lnSpc>
                <a:spcPct val="100000"/>
              </a:lnSpc>
              <a:spcBef>
                <a:spcPts val="588"/>
              </a:spcBef>
            </a:pPr>
            <a:r>
              <a:rPr lang="en-US" sz="1800" dirty="0"/>
              <a:t>CDP-B334 Cloud Integrated Data Protection with System Center Data Protection Manager and Microsoft Azure Backup</a:t>
            </a:r>
          </a:p>
          <a:p>
            <a:pPr>
              <a:lnSpc>
                <a:spcPct val="100000"/>
              </a:lnSpc>
              <a:spcBef>
                <a:spcPts val="588"/>
              </a:spcBef>
            </a:pPr>
            <a:r>
              <a:rPr lang="en-US" sz="1800" dirty="0"/>
              <a:t>CDP-B318 Building Scalable and Reliable Backup Solutions in the Next Release of Windows Server Hyper-V</a:t>
            </a:r>
          </a:p>
          <a:p>
            <a:pPr>
              <a:lnSpc>
                <a:spcPct val="100000"/>
              </a:lnSpc>
              <a:spcBef>
                <a:spcPts val="588"/>
              </a:spcBef>
            </a:pPr>
            <a:r>
              <a:rPr lang="en-US" sz="1800" dirty="0">
                <a:gradFill>
                  <a:gsLst>
                    <a:gs pos="1250">
                      <a:schemeClr val="tx1"/>
                    </a:gs>
                    <a:gs pos="100000">
                      <a:schemeClr val="tx1"/>
                    </a:gs>
                  </a:gsLst>
                  <a:lin ang="5400000" scaled="0"/>
                </a:gradFill>
              </a:rPr>
              <a:t>CDP-B335 Hyper-V Best Practices for High-Availability with Failover Clustering</a:t>
            </a:r>
          </a:p>
          <a:p>
            <a:pPr>
              <a:lnSpc>
                <a:spcPct val="100000"/>
              </a:lnSpc>
              <a:spcBef>
                <a:spcPts val="588"/>
              </a:spcBef>
            </a:pPr>
            <a:r>
              <a:rPr lang="en-US" sz="1800" dirty="0">
                <a:gradFill>
                  <a:gsLst>
                    <a:gs pos="1250">
                      <a:schemeClr val="tx1"/>
                    </a:gs>
                    <a:gs pos="100000">
                      <a:schemeClr val="tx1"/>
                    </a:gs>
                  </a:gsLst>
                  <a:lin ang="5400000" scaled="0"/>
                </a:gradFill>
              </a:rPr>
              <a:t>Find me later at the Business Continuity booth at the Microsoft Solutions Experience Location (MSE)</a:t>
            </a:r>
          </a:p>
          <a:p>
            <a:endParaRPr lang="en-US" sz="1800" dirty="0"/>
          </a:p>
          <a:p>
            <a:endParaRPr lang="en-US" sz="1800" dirty="0"/>
          </a:p>
        </p:txBody>
      </p:sp>
      <p:sp>
        <p:nvSpPr>
          <p:cNvPr id="2" name="Title 1"/>
          <p:cNvSpPr>
            <a:spLocks noGrp="1"/>
          </p:cNvSpPr>
          <p:nvPr>
            <p:ph type="title"/>
          </p:nvPr>
        </p:nvSpPr>
        <p:spPr/>
        <p:txBody>
          <a:bodyPr/>
          <a:lstStyle/>
          <a:p>
            <a:r>
              <a:rPr lang="en-US" dirty="0" smtClean="0">
                <a:solidFill>
                  <a:srgbClr val="92D050"/>
                </a:solidFill>
              </a:rPr>
              <a:t>Related content</a:t>
            </a:r>
            <a:endParaRPr lang="en-US" dirty="0">
              <a:solidFill>
                <a:srgbClr val="92D050"/>
              </a:solidFill>
            </a:endParaRPr>
          </a:p>
        </p:txBody>
      </p:sp>
      <p:sp>
        <p:nvSpPr>
          <p:cNvPr id="13" name="Text Placeholder 7"/>
          <p:cNvSpPr txBox="1">
            <a:spLocks/>
          </p:cNvSpPr>
          <p:nvPr/>
        </p:nvSpPr>
        <p:spPr>
          <a:xfrm>
            <a:off x="127165" y="6088062"/>
            <a:ext cx="12070012"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2800" dirty="0">
                <a:gradFill>
                  <a:gsLst>
                    <a:gs pos="1250">
                      <a:srgbClr val="FFFFFF"/>
                    </a:gs>
                    <a:gs pos="100000">
                      <a:srgbClr val="FFFFFF"/>
                    </a:gs>
                  </a:gsLst>
                  <a:lin ang="5400000" scaled="0"/>
                </a:gradFill>
              </a:rPr>
              <a:t>Find Me Later </a:t>
            </a:r>
            <a:r>
              <a:rPr lang="en-US" sz="2800" dirty="0" smtClean="0">
                <a:gradFill>
                  <a:gsLst>
                    <a:gs pos="1250">
                      <a:srgbClr val="FFFFFF"/>
                    </a:gs>
                    <a:gs pos="100000">
                      <a:srgbClr val="FFFFFF"/>
                    </a:gs>
                  </a:gsLst>
                  <a:lin ang="5400000" scaled="0"/>
                </a:gradFill>
              </a:rPr>
              <a:t>At</a:t>
            </a:r>
            <a:r>
              <a:rPr lang="en-US" sz="2800" dirty="0">
                <a:gradFill>
                  <a:gsLst>
                    <a:gs pos="1250">
                      <a:srgbClr val="FFFFFF"/>
                    </a:gs>
                    <a:gs pos="100000">
                      <a:srgbClr val="FFFFFF"/>
                    </a:gs>
                  </a:gsLst>
                  <a:lin ang="5400000" scaled="0"/>
                </a:gradFill>
              </a:rPr>
              <a:t> </a:t>
            </a:r>
            <a:r>
              <a:rPr lang="en-US" sz="2800" b="1" u="sng" dirty="0" smtClean="0">
                <a:gradFill>
                  <a:gsLst>
                    <a:gs pos="1250">
                      <a:srgbClr val="FFFFFF"/>
                    </a:gs>
                    <a:gs pos="100000">
                      <a:srgbClr val="FFFFFF"/>
                    </a:gs>
                  </a:gsLst>
                  <a:lin ang="5400000" scaled="0"/>
                </a:gradFill>
              </a:rPr>
              <a:t>Business Continuity Booth </a:t>
            </a:r>
            <a:r>
              <a:rPr lang="en-US" sz="2800" dirty="0" smtClean="0">
                <a:gradFill>
                  <a:gsLst>
                    <a:gs pos="1250">
                      <a:srgbClr val="FFFFFF"/>
                    </a:gs>
                    <a:gs pos="100000">
                      <a:srgbClr val="FFFFFF"/>
                    </a:gs>
                  </a:gsLst>
                  <a:lin ang="5400000" scaled="0"/>
                </a:gradFill>
              </a:rPr>
              <a:t>in the </a:t>
            </a:r>
            <a:r>
              <a:rPr lang="en-US" sz="2800" i="1" dirty="0" smtClean="0">
                <a:gradFill>
                  <a:gsLst>
                    <a:gs pos="1250">
                      <a:srgbClr val="FFFFFF"/>
                    </a:gs>
                    <a:gs pos="100000">
                      <a:srgbClr val="FFFFFF"/>
                    </a:gs>
                  </a:gsLst>
                  <a:lin ang="5400000" scaled="0"/>
                </a:gradFill>
              </a:rPr>
              <a:t>Cloud + Enterprise </a:t>
            </a:r>
            <a:r>
              <a:rPr lang="en-US" sz="2800" dirty="0" smtClean="0">
                <a:gradFill>
                  <a:gsLst>
                    <a:gs pos="1250">
                      <a:srgbClr val="FFFFFF"/>
                    </a:gs>
                    <a:gs pos="100000">
                      <a:srgbClr val="FFFFFF"/>
                    </a:gs>
                  </a:gsLst>
                  <a:lin ang="5400000" scaled="0"/>
                </a:gradFill>
              </a:rPr>
              <a:t>area</a:t>
            </a:r>
            <a:endParaRPr lang="en-US" sz="2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0850365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63" presetClass="path" presetSubtype="0" decel="100000" fill="hold" grpId="1" nodeType="withEffect">
                                  <p:stCondLst>
                                    <p:cond delay="1000"/>
                                  </p:stCondLst>
                                  <p:childTnLst>
                                    <p:animMotion origin="layout" path="M -0.02413 1.78393E-6 L 2.26704E-6 1.78393E-6 " pathEditMode="relative" rAng="0" ptsTypes="AA">
                                      <p:cBhvr>
                                        <p:cTn id="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ASR resources</a:t>
            </a:r>
            <a:endParaRPr lang="en-US" dirty="0">
              <a:solidFill>
                <a:srgbClr val="92D050"/>
              </a:solidFill>
            </a:endParaRPr>
          </a:p>
        </p:txBody>
      </p:sp>
      <p:sp>
        <p:nvSpPr>
          <p:cNvPr id="3" name="Text Placeholder 2"/>
          <p:cNvSpPr>
            <a:spLocks noGrp="1"/>
          </p:cNvSpPr>
          <p:nvPr>
            <p:ph type="body" sz="quarter" idx="10"/>
          </p:nvPr>
        </p:nvSpPr>
        <p:spPr>
          <a:xfrm>
            <a:off x="277003" y="1363662"/>
            <a:ext cx="11887200" cy="5133713"/>
          </a:xfrm>
        </p:spPr>
        <p:txBody>
          <a:bodyPr/>
          <a:lstStyle/>
          <a:p>
            <a:r>
              <a:rPr lang="en-US" sz="2800" dirty="0" smtClean="0">
                <a:hlinkClick r:id="rId3"/>
              </a:rPr>
              <a:t>MKJain@microsoft.com</a:t>
            </a:r>
            <a:r>
              <a:rPr lang="en-US" sz="2800" dirty="0" smtClean="0"/>
              <a:t> </a:t>
            </a:r>
          </a:p>
          <a:p>
            <a:pPr lvl="0"/>
            <a:r>
              <a:rPr lang="en-US" sz="3200" dirty="0" smtClean="0"/>
              <a:t>Documentation</a:t>
            </a:r>
            <a:endParaRPr lang="en-US" sz="3200" dirty="0"/>
          </a:p>
          <a:p>
            <a:pPr lvl="1"/>
            <a:r>
              <a:rPr lang="en-US" sz="1800" dirty="0" smtClean="0">
                <a:hlinkClick r:id="rId4"/>
              </a:rPr>
              <a:t>Tutorial</a:t>
            </a:r>
            <a:endParaRPr lang="en-US" sz="1800" dirty="0" smtClean="0"/>
          </a:p>
          <a:p>
            <a:pPr lvl="1"/>
            <a:r>
              <a:rPr lang="en-US" sz="1800" u="sng" dirty="0" smtClean="0">
                <a:hlinkClick r:id="rId5"/>
              </a:rPr>
              <a:t>Planning guide</a:t>
            </a:r>
            <a:endParaRPr lang="en-US" sz="1800" dirty="0" smtClean="0"/>
          </a:p>
          <a:p>
            <a:pPr lvl="1"/>
            <a:r>
              <a:rPr lang="en-US" sz="1800" u="sng" dirty="0" smtClean="0">
                <a:hlinkClick r:id="rId6"/>
              </a:rPr>
              <a:t>Deployment </a:t>
            </a:r>
            <a:r>
              <a:rPr lang="en-US" sz="1800" u="sng" dirty="0">
                <a:hlinkClick r:id="rId6"/>
              </a:rPr>
              <a:t>guide</a:t>
            </a:r>
            <a:endParaRPr lang="en-US" sz="1800" dirty="0"/>
          </a:p>
          <a:p>
            <a:pPr lvl="0"/>
            <a:r>
              <a:rPr lang="en-GB" sz="3200" dirty="0"/>
              <a:t>Team Blogs:</a:t>
            </a:r>
            <a:endParaRPr lang="en-US" sz="3200" dirty="0"/>
          </a:p>
          <a:p>
            <a:pPr lvl="1"/>
            <a:r>
              <a:rPr lang="en-GB" sz="1800" dirty="0" smtClean="0"/>
              <a:t>ASR:  </a:t>
            </a:r>
            <a:r>
              <a:rPr lang="en-GB" sz="1800" u="sng" dirty="0" smtClean="0">
                <a:hlinkClick r:id="rId7"/>
              </a:rPr>
              <a:t>http</a:t>
            </a:r>
            <a:r>
              <a:rPr lang="en-GB" sz="1800" u="sng" dirty="0">
                <a:hlinkClick r:id="rId7"/>
              </a:rPr>
              <a:t>://blogs.technet.com/b/scvmm/archive/tags/windows+azure+hyper_2d00_v+recovery+manager/default.aspx</a:t>
            </a:r>
            <a:r>
              <a:rPr lang="en-GB" sz="1800" dirty="0"/>
              <a:t> </a:t>
            </a:r>
            <a:endParaRPr lang="en-GB" sz="1800" dirty="0" smtClean="0"/>
          </a:p>
          <a:p>
            <a:pPr lvl="1"/>
            <a:r>
              <a:rPr lang="en-GB" sz="1800" dirty="0"/>
              <a:t>HVR:  </a:t>
            </a:r>
            <a:r>
              <a:rPr lang="en-GB" sz="1800" u="sng" dirty="0">
                <a:hlinkClick r:id="rId8"/>
              </a:rPr>
              <a:t>http://blogs.technet.com/b/virtualization/archive/tags/hvr</a:t>
            </a:r>
            <a:r>
              <a:rPr lang="en-GB" sz="1800" u="sng" dirty="0" smtClean="0">
                <a:hlinkClick r:id="rId8"/>
              </a:rPr>
              <a:t>/</a:t>
            </a:r>
            <a:endParaRPr lang="en-US" sz="1800" dirty="0"/>
          </a:p>
          <a:p>
            <a:pPr lvl="0"/>
            <a:r>
              <a:rPr lang="en-GB" sz="3200" dirty="0"/>
              <a:t>Other blogs from </a:t>
            </a:r>
            <a:r>
              <a:rPr lang="en-GB" sz="3200" dirty="0" smtClean="0"/>
              <a:t>MSFT</a:t>
            </a:r>
            <a:endParaRPr lang="en-US" sz="3200" dirty="0"/>
          </a:p>
          <a:p>
            <a:pPr lvl="1"/>
            <a:r>
              <a:rPr lang="en-GB" sz="1800" u="sng" dirty="0">
                <a:hlinkClick r:id="rId9"/>
              </a:rPr>
              <a:t>In the Cloud – Brad Anderson’s blog post</a:t>
            </a:r>
            <a:endParaRPr lang="en-US" sz="1800" dirty="0"/>
          </a:p>
          <a:p>
            <a:pPr lvl="1"/>
            <a:r>
              <a:rPr lang="en-GB" sz="1800" u="sng" dirty="0">
                <a:hlinkClick r:id="rId10"/>
              </a:rPr>
              <a:t>Scott Guthrie’s blog</a:t>
            </a:r>
            <a:endParaRPr lang="en-US" sz="1800" dirty="0"/>
          </a:p>
          <a:p>
            <a:pPr lvl="1"/>
            <a:r>
              <a:rPr lang="en-GB" sz="1800" u="sng" dirty="0">
                <a:hlinkClick r:id="rId11"/>
              </a:rPr>
              <a:t>Windows Server blog with pointers to case </a:t>
            </a:r>
            <a:r>
              <a:rPr lang="en-GB" sz="1800" u="sng" dirty="0" smtClean="0">
                <a:hlinkClick r:id="rId11"/>
              </a:rPr>
              <a:t>studies</a:t>
            </a:r>
            <a:endParaRPr lang="en-US" sz="1800" dirty="0"/>
          </a:p>
        </p:txBody>
      </p:sp>
    </p:spTree>
    <p:extLst>
      <p:ext uri="{BB962C8B-B14F-4D97-AF65-F5344CB8AC3E}">
        <p14:creationId xmlns:p14="http://schemas.microsoft.com/office/powerpoint/2010/main" val="1058449848"/>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4838248"/>
          </a:xfrm>
        </p:spPr>
        <p:txBody>
          <a:bodyPr/>
          <a:lstStyle/>
          <a:p>
            <a:r>
              <a:rPr lang="en-US" sz="2800" u="sng" dirty="0">
                <a:hlinkClick r:id=""/>
              </a:rPr>
              <a:t>Pricing Guide</a:t>
            </a:r>
          </a:p>
          <a:p>
            <a:r>
              <a:rPr lang="en-US" sz="2800" u="sng" dirty="0">
                <a:hlinkClick r:id=""/>
              </a:rPr>
              <a:t>Planning Guide</a:t>
            </a:r>
            <a:endParaRPr lang="en-US" sz="2800" u="sng" dirty="0"/>
          </a:p>
          <a:p>
            <a:r>
              <a:rPr lang="en-US" sz="2800" dirty="0">
                <a:hlinkClick r:id="rId3"/>
              </a:rPr>
              <a:t>Capacity Planner Tool</a:t>
            </a:r>
            <a:endParaRPr lang="en-US" sz="2800" dirty="0"/>
          </a:p>
          <a:p>
            <a:r>
              <a:rPr lang="en-US" sz="2800" dirty="0">
                <a:hlinkClick r:id="rId4"/>
              </a:rPr>
              <a:t>Deployment Guide</a:t>
            </a:r>
            <a:endParaRPr lang="en-US" sz="2800" dirty="0"/>
          </a:p>
          <a:p>
            <a:r>
              <a:rPr lang="en-US" sz="2800" dirty="0">
                <a:hlinkClick r:id="rId5"/>
              </a:rPr>
              <a:t>Configuration Tutorials</a:t>
            </a:r>
            <a:endParaRPr lang="en-US" sz="2800" dirty="0"/>
          </a:p>
          <a:p>
            <a:r>
              <a:rPr lang="en-US" sz="2800" dirty="0">
                <a:hlinkClick r:id="rId6"/>
              </a:rPr>
              <a:t>WAN Optimization with Riverbed</a:t>
            </a:r>
            <a:endParaRPr lang="en-US" sz="2800" dirty="0"/>
          </a:p>
          <a:p>
            <a:r>
              <a:rPr lang="en-US" sz="2800" dirty="0" err="1">
                <a:hlinkClick r:id="rId7"/>
              </a:rPr>
              <a:t>InMage</a:t>
            </a:r>
            <a:r>
              <a:rPr lang="en-US" sz="2800" dirty="0">
                <a:hlinkClick r:id="rId7"/>
              </a:rPr>
              <a:t> Website</a:t>
            </a:r>
            <a:endParaRPr lang="en-US" sz="2800" dirty="0"/>
          </a:p>
          <a:p>
            <a:r>
              <a:rPr lang="en-US" sz="2800" dirty="0">
                <a:hlinkClick r:id="rId8"/>
              </a:rPr>
              <a:t>ASR MSDN Forum</a:t>
            </a:r>
            <a:endParaRPr lang="en-US" sz="2800" dirty="0"/>
          </a:p>
          <a:p>
            <a:r>
              <a:rPr lang="en-US" sz="2800" dirty="0">
                <a:hlinkClick r:id="rId9"/>
              </a:rPr>
              <a:t>Azure Feedback Forum – ASR User Voice</a:t>
            </a:r>
            <a:endParaRPr lang="en-US" sz="2800" dirty="0"/>
          </a:p>
          <a:p>
            <a:r>
              <a:rPr lang="en-US" sz="2800" dirty="0">
                <a:hlinkClick r:id="rId10"/>
              </a:rPr>
              <a:t>ASR </a:t>
            </a:r>
            <a:r>
              <a:rPr lang="en-US" sz="2800" dirty="0" smtClean="0">
                <a:hlinkClick r:id="rId10"/>
              </a:rPr>
              <a:t>Wiki</a:t>
            </a:r>
            <a:endParaRPr lang="en-US" sz="2800" dirty="0"/>
          </a:p>
        </p:txBody>
      </p:sp>
      <p:sp>
        <p:nvSpPr>
          <p:cNvPr id="2" name="Title 1"/>
          <p:cNvSpPr>
            <a:spLocks noGrp="1"/>
          </p:cNvSpPr>
          <p:nvPr>
            <p:ph type="title"/>
          </p:nvPr>
        </p:nvSpPr>
        <p:spPr/>
        <p:txBody>
          <a:bodyPr/>
          <a:lstStyle/>
          <a:p>
            <a:r>
              <a:rPr lang="en-US" dirty="0" smtClean="0">
                <a:solidFill>
                  <a:srgbClr val="92D050"/>
                </a:solidFill>
              </a:rPr>
              <a:t>ASR Resources</a:t>
            </a:r>
            <a:endParaRPr lang="en-US" dirty="0">
              <a:solidFill>
                <a:srgbClr val="92D050"/>
              </a:solidFill>
            </a:endParaRPr>
          </a:p>
        </p:txBody>
      </p:sp>
      <p:sp>
        <p:nvSpPr>
          <p:cNvPr id="13" name="Text Placeholder 7"/>
          <p:cNvSpPr txBox="1">
            <a:spLocks/>
          </p:cNvSpPr>
          <p:nvPr/>
        </p:nvSpPr>
        <p:spPr>
          <a:xfrm>
            <a:off x="274639" y="436693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11"/>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9890734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87472E-6 L 2.26704E-6 -1.87472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nodePh="1">
                                  <p:stCondLst>
                                    <p:cond delay="100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nodePh="1">
                                  <p:stCondLst>
                                    <p:cond delay="1000"/>
                                  </p:stCondLst>
                                  <p:endCondLst>
                                    <p:cond evt="begin" delay="0">
                                      <p:tn val="13"/>
                                    </p:cond>
                                  </p:end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19532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Resources</a:t>
            </a:r>
            <a:endParaRPr lang="en-US" dirty="0">
              <a:solidFill>
                <a:srgbClr val="92D050"/>
              </a:solidFill>
            </a:endParaRPr>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23941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37763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76232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1591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Site Recovery</a:t>
            </a:r>
            <a:br>
              <a:rPr lang="en-US" dirty="0" smtClean="0"/>
            </a:br>
            <a:r>
              <a:rPr lang="en-US" sz="3400" dirty="0">
                <a:gradFill>
                  <a:gsLst>
                    <a:gs pos="2655">
                      <a:schemeClr val="accent1"/>
                    </a:gs>
                    <a:gs pos="31000">
                      <a:schemeClr val="accent1"/>
                    </a:gs>
                  </a:gsLst>
                  <a:lin ang="0" scaled="0"/>
                </a:gradFill>
              </a:rPr>
              <a:t>How it works: </a:t>
            </a:r>
            <a:r>
              <a:rPr lang="en-US" sz="3400" dirty="0" smtClean="0">
                <a:gradFill>
                  <a:gsLst>
                    <a:gs pos="2655">
                      <a:schemeClr val="accent1"/>
                    </a:gs>
                    <a:gs pos="31000">
                      <a:schemeClr val="accent1"/>
                    </a:gs>
                  </a:gsLst>
                  <a:lin ang="0" scaled="0"/>
                </a:gradFill>
              </a:rPr>
              <a:t>finalizing </a:t>
            </a:r>
            <a:r>
              <a:rPr lang="en-US" sz="3400" dirty="0">
                <a:gradFill>
                  <a:gsLst>
                    <a:gs pos="2655">
                      <a:schemeClr val="accent1"/>
                    </a:gs>
                    <a:gs pos="31000">
                      <a:schemeClr val="accent1"/>
                    </a:gs>
                  </a:gsLst>
                  <a:lin ang="0" scaled="0"/>
                </a:gradFill>
              </a:rPr>
              <a:t>p</a:t>
            </a:r>
            <a:r>
              <a:rPr lang="en-US" sz="3400" dirty="0" smtClean="0">
                <a:gradFill>
                  <a:gsLst>
                    <a:gs pos="2655">
                      <a:schemeClr val="accent1"/>
                    </a:gs>
                    <a:gs pos="31000">
                      <a:schemeClr val="accent1"/>
                    </a:gs>
                  </a:gsLst>
                  <a:lin ang="0" scaled="0"/>
                </a:gradFill>
              </a:rPr>
              <a:t>rotection</a:t>
            </a:r>
            <a:r>
              <a:rPr lang="en-US" sz="3400" dirty="0">
                <a:gradFill>
                  <a:gsLst>
                    <a:gs pos="2655">
                      <a:schemeClr val="accent1"/>
                    </a:gs>
                    <a:gs pos="31000">
                      <a:schemeClr val="accent1"/>
                    </a:gs>
                  </a:gsLst>
                  <a:lin ang="0" scaled="0"/>
                </a:gradFill>
              </a:rPr>
              <a:t/>
            </a:r>
            <a:br>
              <a:rPr lang="en-US" sz="3400" dirty="0">
                <a:gradFill>
                  <a:gsLst>
                    <a:gs pos="2655">
                      <a:schemeClr val="accent1"/>
                    </a:gs>
                    <a:gs pos="31000">
                      <a:schemeClr val="accent1"/>
                    </a:gs>
                  </a:gsLst>
                  <a:lin ang="0" scaled="0"/>
                </a:gradFill>
              </a:rPr>
            </a:br>
            <a:endParaRPr lang="en-US" sz="3400" dirty="0">
              <a:gradFill>
                <a:gsLst>
                  <a:gs pos="2655">
                    <a:schemeClr val="accent1"/>
                  </a:gs>
                  <a:gs pos="31000">
                    <a:schemeClr val="accent1"/>
                  </a:gs>
                </a:gsLst>
                <a:lin ang="0" scaled="0"/>
              </a:gradFill>
            </a:endParaRPr>
          </a:p>
        </p:txBody>
      </p:sp>
      <p:grpSp>
        <p:nvGrpSpPr>
          <p:cNvPr id="138" name="Group 137"/>
          <p:cNvGrpSpPr/>
          <p:nvPr/>
        </p:nvGrpSpPr>
        <p:grpSpPr>
          <a:xfrm>
            <a:off x="530294" y="1791373"/>
            <a:ext cx="736497" cy="777765"/>
            <a:chOff x="252413" y="1214438"/>
            <a:chExt cx="736601" cy="777875"/>
          </a:xfrm>
        </p:grpSpPr>
        <p:sp>
          <p:nvSpPr>
            <p:cNvPr id="13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1"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54" name="Rectangle 153"/>
          <p:cNvSpPr/>
          <p:nvPr/>
        </p:nvSpPr>
        <p:spPr bwMode="auto">
          <a:xfrm>
            <a:off x="9953882"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5" name="Rectangle 154"/>
          <p:cNvSpPr/>
          <p:nvPr/>
        </p:nvSpPr>
        <p:spPr bwMode="auto">
          <a:xfrm>
            <a:off x="7782491"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6" name="TextBox 155"/>
          <p:cNvSpPr txBox="1"/>
          <p:nvPr/>
        </p:nvSpPr>
        <p:spPr>
          <a:xfrm>
            <a:off x="7768055" y="1684526"/>
            <a:ext cx="4352298" cy="41985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Primary Site</a:t>
            </a:r>
          </a:p>
        </p:txBody>
      </p:sp>
      <p:sp>
        <p:nvSpPr>
          <p:cNvPr id="163" name="Freeform 19"/>
          <p:cNvSpPr>
            <a:spLocks/>
          </p:cNvSpPr>
          <p:nvPr/>
        </p:nvSpPr>
        <p:spPr bwMode="auto">
          <a:xfrm>
            <a:off x="10095232" y="2168191"/>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grpSp>
        <p:nvGrpSpPr>
          <p:cNvPr id="164" name="Group 163"/>
          <p:cNvGrpSpPr/>
          <p:nvPr/>
        </p:nvGrpSpPr>
        <p:grpSpPr>
          <a:xfrm>
            <a:off x="10499782" y="2303497"/>
            <a:ext cx="1030421" cy="864346"/>
            <a:chOff x="1413912" y="3757526"/>
            <a:chExt cx="1030567" cy="864469"/>
          </a:xfrm>
        </p:grpSpPr>
        <p:sp>
          <p:nvSpPr>
            <p:cNvPr id="165"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6"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67" name="Group 166"/>
            <p:cNvGrpSpPr/>
            <p:nvPr/>
          </p:nvGrpSpPr>
          <p:grpSpPr>
            <a:xfrm>
              <a:off x="1484014" y="3794829"/>
              <a:ext cx="918101" cy="202105"/>
              <a:chOff x="685800" y="4027488"/>
              <a:chExt cx="2617788" cy="576263"/>
            </a:xfrm>
          </p:grpSpPr>
          <p:sp>
            <p:nvSpPr>
              <p:cNvPr id="179"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0"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1"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2"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68" name="Group 167"/>
            <p:cNvGrpSpPr/>
            <p:nvPr/>
          </p:nvGrpSpPr>
          <p:grpSpPr>
            <a:xfrm>
              <a:off x="1484014" y="4093810"/>
              <a:ext cx="918101" cy="202105"/>
              <a:chOff x="685800" y="4879976"/>
              <a:chExt cx="2617788" cy="576263"/>
            </a:xfrm>
          </p:grpSpPr>
          <p:sp>
            <p:nvSpPr>
              <p:cNvPr id="175"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6"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7"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8"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69"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70" name="Group 169"/>
            <p:cNvGrpSpPr/>
            <p:nvPr/>
          </p:nvGrpSpPr>
          <p:grpSpPr>
            <a:xfrm>
              <a:off x="1485326" y="4391345"/>
              <a:ext cx="912125" cy="196129"/>
              <a:chOff x="685800" y="4897015"/>
              <a:chExt cx="2600749" cy="559224"/>
            </a:xfrm>
          </p:grpSpPr>
          <p:sp>
            <p:nvSpPr>
              <p:cNvPr id="171"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2"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3"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4"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58" name="TextBox 157"/>
          <p:cNvSpPr txBox="1"/>
          <p:nvPr/>
        </p:nvSpPr>
        <p:spPr>
          <a:xfrm>
            <a:off x="8409043" y="2370229"/>
            <a:ext cx="1577068" cy="758024"/>
          </a:xfrm>
          <a:prstGeom prst="rect">
            <a:avLst/>
          </a:prstGeom>
          <a:noFill/>
        </p:spPr>
        <p:txBody>
          <a:bodyPr wrap="square" lIns="110996" tIns="55497" rIns="110996" bIns="55497" rtlCol="0">
            <a:spAutoFit/>
          </a:bodyPr>
          <a:lstStyle/>
          <a:p>
            <a:pPr defTabSz="932681">
              <a:defRPr/>
            </a:pPr>
            <a:r>
              <a:rPr lang="en-US" sz="1399" kern="0" dirty="0">
                <a:solidFill>
                  <a:srgbClr val="FFFFFF"/>
                </a:solidFill>
              </a:rPr>
              <a:t>System Center </a:t>
            </a:r>
          </a:p>
          <a:p>
            <a:pPr defTabSz="932681">
              <a:defRPr/>
            </a:pPr>
            <a:r>
              <a:rPr lang="en-US" sz="1399" kern="0" dirty="0">
                <a:solidFill>
                  <a:srgbClr val="FFFFFF"/>
                </a:solidFill>
              </a:rPr>
              <a:t>Virtual Machine</a:t>
            </a:r>
          </a:p>
          <a:p>
            <a:pPr defTabSz="932681">
              <a:defRPr/>
            </a:pPr>
            <a:r>
              <a:rPr lang="en-US" sz="1399" kern="0" dirty="0">
                <a:solidFill>
                  <a:srgbClr val="FFFFFF"/>
                </a:solidFill>
              </a:rPr>
              <a:t>Manager</a:t>
            </a:r>
          </a:p>
        </p:txBody>
      </p:sp>
      <p:sp>
        <p:nvSpPr>
          <p:cNvPr id="159" name="Freeform 5"/>
          <p:cNvSpPr>
            <a:spLocks noEditPoints="1"/>
          </p:cNvSpPr>
          <p:nvPr/>
        </p:nvSpPr>
        <p:spPr bwMode="auto">
          <a:xfrm>
            <a:off x="7923839" y="2248409"/>
            <a:ext cx="513275" cy="982996"/>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2700" cap="flat" cmpd="sng">
            <a:solidFill>
              <a:srgbClr val="FFFFFF"/>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0" name="TextBox 159"/>
          <p:cNvSpPr txBox="1"/>
          <p:nvPr/>
        </p:nvSpPr>
        <p:spPr>
          <a:xfrm>
            <a:off x="10617493" y="2284449"/>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61" name="TextBox 160"/>
          <p:cNvSpPr txBox="1"/>
          <p:nvPr/>
        </p:nvSpPr>
        <p:spPr>
          <a:xfrm>
            <a:off x="10617493" y="2579681"/>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62" name="TextBox 161"/>
          <p:cNvSpPr txBox="1"/>
          <p:nvPr/>
        </p:nvSpPr>
        <p:spPr>
          <a:xfrm>
            <a:off x="10617494" y="2874914"/>
            <a:ext cx="617059"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sp>
        <p:nvSpPr>
          <p:cNvPr id="143" name="Rectangle 142"/>
          <p:cNvSpPr/>
          <p:nvPr/>
        </p:nvSpPr>
        <p:spPr bwMode="auto">
          <a:xfrm>
            <a:off x="2016806" y="1727791"/>
            <a:ext cx="1153472" cy="1048923"/>
          </a:xfrm>
          <a:prstGeom prst="rect">
            <a:avLst/>
          </a:prstGeom>
          <a:solidFill>
            <a:srgbClr val="0072C6"/>
          </a:solidFill>
          <a:ln w="10795" cap="flat" cmpd="sng" algn="ctr">
            <a:noFill/>
            <a:prstDash val="solid"/>
            <a:headEnd type="none" w="med" len="med"/>
            <a:tailEnd type="none" w="med" len="med"/>
          </a:ln>
          <a:effectLst/>
        </p:spPr>
        <p:txBody>
          <a:bodyPr vert="horz" wrap="square" lIns="0" tIns="46630" rIns="0" bIns="46630" numCol="1" rtlCol="0" anchor="ctr" anchorCtr="1" compatLnSpc="1">
            <a:prstTxWarp prst="textNoShape">
              <a:avLst/>
            </a:prstTxWarp>
          </a:bodyPr>
          <a:lstStyle/>
          <a:p>
            <a:pPr algn="ctr" defTabSz="932411" fontAlgn="base">
              <a:spcBef>
                <a:spcPct val="0"/>
              </a:spcBef>
              <a:spcAft>
                <a:spcPct val="0"/>
              </a:spcAft>
              <a:defRPr/>
            </a:pPr>
            <a:endParaRPr lang="en-US" sz="2800" kern="0" dirty="0">
              <a:gradFill>
                <a:gsLst>
                  <a:gs pos="0">
                    <a:srgbClr val="FFFFFF"/>
                  </a:gs>
                  <a:gs pos="100000">
                    <a:srgbClr val="FFFFFF"/>
                  </a:gs>
                </a:gsLst>
                <a:lin ang="5400000" scaled="0"/>
              </a:gradFill>
            </a:endParaRPr>
          </a:p>
        </p:txBody>
      </p:sp>
      <p:pic>
        <p:nvPicPr>
          <p:cNvPr id="14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2136" y="1812071"/>
            <a:ext cx="982811" cy="885085"/>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cxnSp>
        <p:nvCxnSpPr>
          <p:cNvPr id="145" name="Straight Connector 144"/>
          <p:cNvCxnSpPr/>
          <p:nvPr/>
        </p:nvCxnSpPr>
        <p:spPr>
          <a:xfrm flipH="1">
            <a:off x="1376117" y="2180254"/>
            <a:ext cx="534034" cy="0"/>
          </a:xfrm>
          <a:prstGeom prst="line">
            <a:avLst/>
          </a:prstGeom>
          <a:noFill/>
          <a:ln w="60325" cap="flat" cmpd="sng" algn="ctr">
            <a:solidFill>
              <a:schemeClr val="tx1"/>
            </a:solidFill>
            <a:prstDash val="sysDash"/>
            <a:headEnd type="triangle"/>
            <a:tailEnd type="none"/>
          </a:ln>
          <a:effectLst/>
        </p:spPr>
      </p:cxnSp>
      <p:cxnSp>
        <p:nvCxnSpPr>
          <p:cNvPr id="183" name="Elbow Connector 182"/>
          <p:cNvCxnSpPr/>
          <p:nvPr/>
        </p:nvCxnSpPr>
        <p:spPr>
          <a:xfrm>
            <a:off x="3097900" y="2254614"/>
            <a:ext cx="629003" cy="1200666"/>
          </a:xfrm>
          <a:prstGeom prst="bentConnector3">
            <a:avLst>
              <a:gd name="adj1" fmla="val 98286"/>
            </a:avLst>
          </a:prstGeom>
          <a:noFill/>
          <a:ln w="60325" cap="flat" cmpd="sng" algn="ctr">
            <a:solidFill>
              <a:schemeClr val="tx1"/>
            </a:solidFill>
            <a:prstDash val="sysDash"/>
            <a:headEnd type="none"/>
            <a:tailEnd type="triangle"/>
          </a:ln>
          <a:effectLst/>
        </p:spPr>
      </p:cxnSp>
      <p:grpSp>
        <p:nvGrpSpPr>
          <p:cNvPr id="250" name="Group 249"/>
          <p:cNvGrpSpPr/>
          <p:nvPr/>
        </p:nvGrpSpPr>
        <p:grpSpPr>
          <a:xfrm>
            <a:off x="7768054" y="4794347"/>
            <a:ext cx="4503525" cy="1776857"/>
            <a:chOff x="5711675" y="3525575"/>
            <a:chExt cx="3311716" cy="1306631"/>
          </a:xfrm>
        </p:grpSpPr>
        <p:sp>
          <p:nvSpPr>
            <p:cNvPr id="184" name="Rectangle 183"/>
            <p:cNvSpPr/>
            <p:nvPr/>
          </p:nvSpPr>
          <p:spPr bwMode="auto">
            <a:xfrm>
              <a:off x="7311506"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85" name="Rectangle 184"/>
            <p:cNvSpPr/>
            <p:nvPr/>
          </p:nvSpPr>
          <p:spPr bwMode="auto">
            <a:xfrm>
              <a:off x="5711675"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207" name="TextBox 206"/>
            <p:cNvSpPr txBox="1"/>
            <p:nvPr/>
          </p:nvSpPr>
          <p:spPr>
            <a:xfrm>
              <a:off x="5722069" y="4523462"/>
              <a:ext cx="3301322"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Secondary Site</a:t>
              </a:r>
            </a:p>
          </p:txBody>
        </p:sp>
      </p:grpSp>
      <p:sp>
        <p:nvSpPr>
          <p:cNvPr id="62" name="Freeform 19"/>
          <p:cNvSpPr>
            <a:spLocks/>
          </p:cNvSpPr>
          <p:nvPr/>
        </p:nvSpPr>
        <p:spPr bwMode="auto">
          <a:xfrm>
            <a:off x="10079087" y="4915967"/>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sp>
        <p:nvSpPr>
          <p:cNvPr id="55" name="TextBox 54"/>
          <p:cNvSpPr txBox="1"/>
          <p:nvPr/>
        </p:nvSpPr>
        <p:spPr>
          <a:xfrm>
            <a:off x="6807029" y="3497262"/>
            <a:ext cx="4088374" cy="1189296"/>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11. ASR uses the storage account specified and starts protecting using Hyper-V Replica Engine</a:t>
            </a:r>
          </a:p>
          <a:p>
            <a:pPr algn="r" defTabSz="932681">
              <a:defRPr/>
            </a:pPr>
            <a:endParaRPr lang="en-US" sz="1400" kern="0" dirty="0" smtClean="0">
              <a:gradFill>
                <a:gsLst>
                  <a:gs pos="0">
                    <a:srgbClr val="FFFFFF"/>
                  </a:gs>
                  <a:gs pos="100000">
                    <a:srgbClr val="FFFFFF"/>
                  </a:gs>
                </a:gsLst>
                <a:lin ang="5400000" scaled="0"/>
              </a:gradFill>
            </a:endParaRPr>
          </a:p>
          <a:p>
            <a:pPr algn="r" defTabSz="932681">
              <a:defRPr/>
            </a:pPr>
            <a:r>
              <a:rPr lang="en-US" sz="1400" kern="0" dirty="0" err="1" smtClean="0">
                <a:gradFill>
                  <a:gsLst>
                    <a:gs pos="0">
                      <a:srgbClr val="FFFFFF"/>
                    </a:gs>
                    <a:gs pos="100000">
                      <a:srgbClr val="FFFFFF"/>
                    </a:gs>
                  </a:gsLst>
                  <a:lin ang="5400000" scaled="0"/>
                </a:gradFill>
              </a:rPr>
              <a:t>IaaS</a:t>
            </a:r>
            <a:r>
              <a:rPr lang="en-US" sz="1400" kern="0" dirty="0" smtClean="0">
                <a:gradFill>
                  <a:gsLst>
                    <a:gs pos="0">
                      <a:srgbClr val="FFFFFF"/>
                    </a:gs>
                    <a:gs pos="100000">
                      <a:srgbClr val="FFFFFF"/>
                    </a:gs>
                  </a:gsLst>
                  <a:lin ang="5400000" scaled="0"/>
                </a:gradFill>
              </a:rPr>
              <a:t> </a:t>
            </a:r>
            <a:r>
              <a:rPr lang="en-US" sz="1400" kern="0" dirty="0">
                <a:gradFill>
                  <a:gsLst>
                    <a:gs pos="0">
                      <a:srgbClr val="FFFFFF"/>
                    </a:gs>
                    <a:gs pos="100000">
                      <a:srgbClr val="FFFFFF"/>
                    </a:gs>
                  </a:gsLst>
                  <a:lin ang="5400000" scaled="0"/>
                </a:gradFill>
              </a:rPr>
              <a:t>Virtual Machine size </a:t>
            </a:r>
            <a:r>
              <a:rPr lang="en-US" sz="1400" kern="0" dirty="0" smtClean="0">
                <a:gradFill>
                  <a:gsLst>
                    <a:gs pos="0">
                      <a:srgbClr val="FFFFFF"/>
                    </a:gs>
                    <a:gs pos="100000">
                      <a:srgbClr val="FFFFFF"/>
                    </a:gs>
                  </a:gsLst>
                  <a:lin ang="5400000" scaled="0"/>
                </a:gradFill>
              </a:rPr>
              <a:t>picked based on          on-premises </a:t>
            </a:r>
            <a:r>
              <a:rPr lang="en-US" sz="1400" kern="0" dirty="0">
                <a:gradFill>
                  <a:gsLst>
                    <a:gs pos="0">
                      <a:srgbClr val="FFFFFF"/>
                    </a:gs>
                    <a:gs pos="100000">
                      <a:srgbClr val="FFFFFF"/>
                    </a:gs>
                  </a:gsLst>
                  <a:lin ang="5400000" scaled="0"/>
                </a:gradFill>
              </a:rPr>
              <a:t>VM</a:t>
            </a:r>
          </a:p>
        </p:txBody>
      </p:sp>
      <p:cxnSp>
        <p:nvCxnSpPr>
          <p:cNvPr id="56" name="Straight Arrow Connector 55"/>
          <p:cNvCxnSpPr>
            <a:stCxn id="154" idx="2"/>
            <a:endCxn id="184" idx="0"/>
          </p:cNvCxnSpPr>
          <p:nvPr/>
        </p:nvCxnSpPr>
        <p:spPr>
          <a:xfrm flipH="1">
            <a:off x="11026863" y="3419108"/>
            <a:ext cx="10255" cy="1375238"/>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872240" y="2735206"/>
            <a:ext cx="2910251" cy="1509134"/>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872240" y="4324588"/>
            <a:ext cx="2895815" cy="1153662"/>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19915922">
            <a:off x="6254991" y="3306059"/>
            <a:ext cx="379854" cy="250126"/>
            <a:chOff x="5416944" y="3344862"/>
            <a:chExt cx="1028279" cy="677101"/>
          </a:xfrm>
        </p:grpSpPr>
        <p:sp>
          <p:nvSpPr>
            <p:cNvPr id="89" name="Rectangle 88"/>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0" name="Group 89"/>
            <p:cNvGrpSpPr/>
            <p:nvPr/>
          </p:nvGrpSpPr>
          <p:grpSpPr>
            <a:xfrm>
              <a:off x="5451552" y="3480839"/>
              <a:ext cx="959063" cy="402846"/>
              <a:chOff x="5451552" y="3480839"/>
              <a:chExt cx="959063" cy="402846"/>
            </a:xfrm>
          </p:grpSpPr>
          <p:cxnSp>
            <p:nvCxnSpPr>
              <p:cNvPr id="91" name="Straight Connector 90"/>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rot="1285364">
            <a:off x="6255441" y="4846852"/>
            <a:ext cx="379854" cy="250126"/>
            <a:chOff x="5416944" y="3344862"/>
            <a:chExt cx="1028279" cy="677101"/>
          </a:xfrm>
        </p:grpSpPr>
        <p:sp>
          <p:nvSpPr>
            <p:cNvPr id="97" name="Rectangle 96"/>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8" name="Group 97"/>
            <p:cNvGrpSpPr/>
            <p:nvPr/>
          </p:nvGrpSpPr>
          <p:grpSpPr>
            <a:xfrm>
              <a:off x="5451552" y="3480839"/>
              <a:ext cx="959063" cy="402846"/>
              <a:chOff x="5451552" y="3480839"/>
              <a:chExt cx="959063" cy="402846"/>
            </a:xfrm>
          </p:grpSpPr>
          <p:cxnSp>
            <p:nvCxnSpPr>
              <p:cNvPr id="99" name="Straight Connector 98"/>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04" name="TextBox 103"/>
          <p:cNvSpPr txBox="1"/>
          <p:nvPr/>
        </p:nvSpPr>
        <p:spPr>
          <a:xfrm>
            <a:off x="5020251" y="2000842"/>
            <a:ext cx="2616419"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5400000" scaled="0"/>
                </a:gradFill>
              </a:rPr>
              <a:t>10. Enable VM protection in VMM or in Azure Portal</a:t>
            </a:r>
          </a:p>
        </p:txBody>
      </p:sp>
      <p:grpSp>
        <p:nvGrpSpPr>
          <p:cNvPr id="6" name="Group 5"/>
          <p:cNvGrpSpPr/>
          <p:nvPr/>
        </p:nvGrpSpPr>
        <p:grpSpPr>
          <a:xfrm>
            <a:off x="2605579" y="3455281"/>
            <a:ext cx="2431730" cy="1339066"/>
            <a:chOff x="2629767" y="2540878"/>
            <a:chExt cx="1788199" cy="984697"/>
          </a:xfrm>
        </p:grpSpPr>
        <p:sp>
          <p:nvSpPr>
            <p:cNvPr id="15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208" name="Picture 20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grpSp>
        <p:nvGrpSpPr>
          <p:cNvPr id="105" name="Group 104"/>
          <p:cNvGrpSpPr/>
          <p:nvPr/>
        </p:nvGrpSpPr>
        <p:grpSpPr>
          <a:xfrm>
            <a:off x="7953756" y="5172925"/>
            <a:ext cx="1220041" cy="569066"/>
            <a:chOff x="2629767" y="2540878"/>
            <a:chExt cx="1788199" cy="984697"/>
          </a:xfrm>
        </p:grpSpPr>
        <p:sp>
          <p:nvSpPr>
            <p:cNvPr id="106"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107" name="Picture 106"/>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Tree>
    <p:extLst>
      <p:ext uri="{BB962C8B-B14F-4D97-AF65-F5344CB8AC3E}">
        <p14:creationId xmlns:p14="http://schemas.microsoft.com/office/powerpoint/2010/main" val="307309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22" presetClass="entr" presetSubtype="1"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lstStyle/>
          <a:p>
            <a:r>
              <a:rPr lang="en-US" sz="7200" dirty="0" smtClean="0"/>
              <a:t>Business Continuity</a:t>
            </a:r>
            <a:br>
              <a:rPr lang="en-US" sz="7200" dirty="0" smtClean="0"/>
            </a:br>
            <a:r>
              <a:rPr lang="en-US" sz="7200" dirty="0" smtClean="0"/>
              <a:t>Challenges</a:t>
            </a:r>
            <a:endParaRPr lang="en-US" sz="7200" dirty="0"/>
          </a:p>
        </p:txBody>
      </p:sp>
    </p:spTree>
    <p:extLst>
      <p:ext uri="{BB962C8B-B14F-4D97-AF65-F5344CB8AC3E}">
        <p14:creationId xmlns:p14="http://schemas.microsoft.com/office/powerpoint/2010/main" val="5350653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5484" y="264964"/>
            <a:ext cx="11393367"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5400" spc="-102" dirty="0">
                <a:gradFill>
                  <a:gsLst>
                    <a:gs pos="1250">
                      <a:srgbClr val="FFFFFF"/>
                    </a:gs>
                    <a:gs pos="100000">
                      <a:srgbClr val="FFFFFF"/>
                    </a:gs>
                  </a:gsLst>
                  <a:lin ang="5400000" scaled="0"/>
                </a:gradFill>
              </a:rPr>
              <a:t>Microsoft Azure Site </a:t>
            </a:r>
            <a:r>
              <a:rPr sz="5400" spc="-102" dirty="0" smtClean="0">
                <a:gradFill>
                  <a:gsLst>
                    <a:gs pos="1250">
                      <a:srgbClr val="FFFFFF"/>
                    </a:gs>
                    <a:gs pos="100000">
                      <a:srgbClr val="FFFFFF"/>
                    </a:gs>
                  </a:gsLst>
                  <a:lin ang="5400000" scaled="0"/>
                </a:gradFill>
              </a:rPr>
              <a:t>Recovery</a:t>
            </a:r>
            <a:endParaRPr sz="5800" dirty="0">
              <a:solidFill>
                <a:srgbClr val="FFFFFF"/>
              </a:solidFill>
            </a:endParaRPr>
          </a:p>
        </p:txBody>
      </p:sp>
      <p:sp>
        <p:nvSpPr>
          <p:cNvPr id="8" name="Title 1"/>
          <p:cNvSpPr txBox="1">
            <a:spLocks/>
          </p:cNvSpPr>
          <p:nvPr/>
        </p:nvSpPr>
        <p:spPr>
          <a:xfrm>
            <a:off x="314844" y="714536"/>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endParaRPr sz="3264" dirty="0">
              <a:solidFill>
                <a:srgbClr val="505050"/>
              </a:solidFill>
            </a:endParaRPr>
          </a:p>
        </p:txBody>
      </p:sp>
      <p:sp>
        <p:nvSpPr>
          <p:cNvPr id="9" name="Rectangle 8"/>
          <p:cNvSpPr/>
          <p:nvPr/>
        </p:nvSpPr>
        <p:spPr>
          <a:xfrm>
            <a:off x="314845" y="1379282"/>
            <a:ext cx="5065192" cy="3397661"/>
          </a:xfrm>
          <a:prstGeom prst="rect">
            <a:avLst/>
          </a:prstGeom>
          <a:noFill/>
        </p:spPr>
        <p:txBody>
          <a:bodyPr wrap="square">
            <a:spAutoFit/>
          </a:bodyPr>
          <a:lstStyle/>
          <a:p>
            <a:pPr marL="0" lvl="1">
              <a:lnSpc>
                <a:spcPct val="90000"/>
              </a:lnSpc>
              <a:spcBef>
                <a:spcPct val="0"/>
              </a:spcBef>
              <a:spcAft>
                <a:spcPts val="612"/>
              </a:spcAft>
              <a:buClr>
                <a:srgbClr val="EFEFEF"/>
              </a:buClr>
            </a:pPr>
            <a:r>
              <a:rPr lang="en-US" sz="3400" spc="-102" dirty="0">
                <a:ln w="3175">
                  <a:noFill/>
                </a:ln>
                <a:gradFill>
                  <a:gsLst>
                    <a:gs pos="2655">
                      <a:srgbClr val="7FBA00"/>
                    </a:gs>
                    <a:gs pos="31000">
                      <a:srgbClr val="7FBA00"/>
                    </a:gs>
                  </a:gsLst>
                  <a:lin ang="0" scaled="0"/>
                </a:gradFill>
                <a:latin typeface="Segoe UI Light"/>
                <a:cs typeface="Segoe UI" pitchFamily="34" charset="0"/>
              </a:rPr>
              <a:t>Enable Protection for a VM</a:t>
            </a:r>
          </a:p>
          <a:p>
            <a:pPr marL="233155" indent="-233155">
              <a:buFont typeface="Arial" panose="020B0604020202020204" pitchFamily="34" charset="0"/>
              <a:buChar char="•"/>
            </a:pPr>
            <a:r>
              <a:rPr lang="en-US" dirty="0">
                <a:solidFill>
                  <a:srgbClr val="FFFFFF"/>
                </a:solidFill>
              </a:rPr>
              <a:t>Automatically map to closest Azure size </a:t>
            </a:r>
            <a:r>
              <a:rPr lang="en-US" dirty="0" smtClean="0">
                <a:solidFill>
                  <a:srgbClr val="FFFFFF"/>
                </a:solidFill>
              </a:rPr>
              <a:t>- you </a:t>
            </a:r>
            <a:r>
              <a:rPr lang="en-US" dirty="0">
                <a:solidFill>
                  <a:srgbClr val="FFFFFF"/>
                </a:solidFill>
              </a:rPr>
              <a:t>can change.</a:t>
            </a:r>
          </a:p>
          <a:p>
            <a:pPr marL="233155" indent="-233155">
              <a:buFont typeface="Arial" panose="020B0604020202020204" pitchFamily="34" charset="0"/>
              <a:buChar char="•"/>
            </a:pPr>
            <a:r>
              <a:rPr lang="en-US" dirty="0">
                <a:solidFill>
                  <a:srgbClr val="FFFFFF"/>
                </a:solidFill>
              </a:rPr>
              <a:t>Guest supported by Azure </a:t>
            </a:r>
            <a:r>
              <a:rPr lang="en-US" dirty="0" smtClean="0">
                <a:solidFill>
                  <a:srgbClr val="FFFFFF"/>
                </a:solidFill>
              </a:rPr>
              <a:t>IAAS</a:t>
            </a:r>
            <a:endParaRPr lang="en-US" dirty="0">
              <a:solidFill>
                <a:srgbClr val="FFFFFF"/>
              </a:solidFill>
            </a:endParaRPr>
          </a:p>
          <a:p>
            <a:pPr marL="233155" indent="-233155">
              <a:buFont typeface="Arial" panose="020B0604020202020204" pitchFamily="34" charset="0"/>
              <a:buChar char="•"/>
            </a:pPr>
            <a:r>
              <a:rPr lang="en-US" dirty="0" smtClean="0">
                <a:solidFill>
                  <a:srgbClr val="FFFFFF"/>
                </a:solidFill>
              </a:rPr>
              <a:t>VHDX </a:t>
            </a:r>
            <a:r>
              <a:rPr lang="en-US" dirty="0">
                <a:solidFill>
                  <a:srgbClr val="FFFFFF"/>
                </a:solidFill>
              </a:rPr>
              <a:t>is </a:t>
            </a:r>
            <a:r>
              <a:rPr lang="en-US" dirty="0" smtClean="0">
                <a:solidFill>
                  <a:srgbClr val="FFFFFF"/>
                </a:solidFill>
              </a:rPr>
              <a:t>supported</a:t>
            </a:r>
            <a:endParaRPr lang="en-US" dirty="0">
              <a:solidFill>
                <a:srgbClr val="FFFFFF"/>
              </a:solidFill>
            </a:endParaRPr>
          </a:p>
          <a:p>
            <a:pPr marL="233155" indent="-233155">
              <a:buFont typeface="Arial" panose="020B0604020202020204" pitchFamily="34" charset="0"/>
              <a:buChar char="•"/>
            </a:pPr>
            <a:r>
              <a:rPr lang="en-US" dirty="0" smtClean="0">
                <a:solidFill>
                  <a:srgbClr val="FFFFFF"/>
                </a:solidFill>
              </a:rPr>
              <a:t>Data VHD size supported </a:t>
            </a:r>
            <a:r>
              <a:rPr lang="en-US" dirty="0" err="1" smtClean="0">
                <a:solidFill>
                  <a:srgbClr val="FFFFFF"/>
                </a:solidFill>
              </a:rPr>
              <a:t>upto</a:t>
            </a:r>
            <a:r>
              <a:rPr lang="en-US" dirty="0" smtClean="0">
                <a:solidFill>
                  <a:srgbClr val="FFFFFF"/>
                </a:solidFill>
              </a:rPr>
              <a:t> 16TB </a:t>
            </a:r>
          </a:p>
          <a:p>
            <a:pPr marL="699526" lvl="1" indent="-233155">
              <a:buFont typeface="Arial" panose="020B0604020202020204" pitchFamily="34" charset="0"/>
              <a:buChar char="•"/>
            </a:pPr>
            <a:r>
              <a:rPr lang="en-US" dirty="0" smtClean="0">
                <a:solidFill>
                  <a:srgbClr val="FFFFFF"/>
                </a:solidFill>
              </a:rPr>
              <a:t>16 disks of 1TB each</a:t>
            </a:r>
            <a:endParaRPr lang="en-US" dirty="0">
              <a:solidFill>
                <a:srgbClr val="FFFFFF"/>
              </a:solidFill>
            </a:endParaRPr>
          </a:p>
          <a:p>
            <a:pPr marL="233155" indent="-233155">
              <a:buFont typeface="Arial" panose="020B0604020202020204" pitchFamily="34" charset="0"/>
              <a:buChar char="•"/>
            </a:pPr>
            <a:endParaRPr lang="en-US" dirty="0" smtClean="0">
              <a:solidFill>
                <a:srgbClr val="FFFFFF"/>
              </a:solidFill>
            </a:endParaRPr>
          </a:p>
          <a:p>
            <a:pPr marL="233155" indent="-233155">
              <a:buFont typeface="Arial" panose="020B0604020202020204" pitchFamily="34" charset="0"/>
              <a:buChar char="•"/>
            </a:pPr>
            <a:r>
              <a:rPr lang="en-US" dirty="0" smtClean="0">
                <a:solidFill>
                  <a:srgbClr val="FFFFFF"/>
                </a:solidFill>
              </a:rPr>
              <a:t>OS </a:t>
            </a:r>
            <a:r>
              <a:rPr lang="en-US" dirty="0">
                <a:solidFill>
                  <a:srgbClr val="FFFFFF"/>
                </a:solidFill>
              </a:rPr>
              <a:t>VHD size limited to 127 GB</a:t>
            </a:r>
          </a:p>
          <a:p>
            <a:pPr marL="233155" indent="-233155">
              <a:buFont typeface="Arial" panose="020B0604020202020204" pitchFamily="34" charset="0"/>
              <a:buChar char="•"/>
            </a:pPr>
            <a:r>
              <a:rPr lang="en-US" dirty="0" smtClean="0">
                <a:solidFill>
                  <a:srgbClr val="FFFFFF"/>
                </a:solidFill>
              </a:rPr>
              <a:t>Gen </a:t>
            </a:r>
            <a:r>
              <a:rPr lang="en-US" dirty="0">
                <a:solidFill>
                  <a:srgbClr val="FFFFFF"/>
                </a:solidFill>
              </a:rPr>
              <a:t>2 </a:t>
            </a:r>
            <a:r>
              <a:rPr lang="en-US" dirty="0" smtClean="0">
                <a:solidFill>
                  <a:srgbClr val="FFFFFF"/>
                </a:solidFill>
              </a:rPr>
              <a:t>not </a:t>
            </a:r>
            <a:r>
              <a:rPr lang="en-US" dirty="0">
                <a:solidFill>
                  <a:srgbClr val="FFFFFF"/>
                </a:solidFill>
              </a:rPr>
              <a:t>supported today</a:t>
            </a:r>
          </a:p>
          <a:p>
            <a:pPr indent="-466280" defTabSz="471608">
              <a:lnSpc>
                <a:spcPct val="90000"/>
              </a:lnSpc>
              <a:spcBef>
                <a:spcPts val="306"/>
              </a:spcBef>
              <a:spcAft>
                <a:spcPts val="612"/>
              </a:spcAft>
              <a:buClr>
                <a:srgbClr val="EFEFEF"/>
              </a:buClr>
            </a:pPr>
            <a:endParaRPr lang="en-US" sz="1632" b="1" dirty="0">
              <a:solidFill>
                <a:srgbClr val="0072C6"/>
              </a:solidFill>
              <a:cs typeface="Segoe UI" pitchFamily="34" charset="0"/>
            </a:endParaRPr>
          </a:p>
        </p:txBody>
      </p:sp>
      <p:pic>
        <p:nvPicPr>
          <p:cNvPr id="3" name="Picture 2"/>
          <p:cNvPicPr>
            <a:picLocks noChangeAspect="1"/>
          </p:cNvPicPr>
          <p:nvPr/>
        </p:nvPicPr>
        <p:blipFill>
          <a:blip r:embed="rId3"/>
          <a:stretch>
            <a:fillRect/>
          </a:stretch>
        </p:blipFill>
        <p:spPr>
          <a:xfrm>
            <a:off x="5532437" y="1848145"/>
            <a:ext cx="6904038" cy="4465926"/>
          </a:xfrm>
          <a:prstGeom prst="rect">
            <a:avLst/>
          </a:prstGeom>
        </p:spPr>
      </p:pic>
    </p:spTree>
    <p:extLst>
      <p:ext uri="{BB962C8B-B14F-4D97-AF65-F5344CB8AC3E}">
        <p14:creationId xmlns:p14="http://schemas.microsoft.com/office/powerpoint/2010/main" val="364434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Site Recovery</a:t>
            </a:r>
            <a:br>
              <a:rPr lang="en-US" dirty="0" smtClean="0"/>
            </a:br>
            <a:r>
              <a:rPr lang="en-US" sz="3400" dirty="0">
                <a:gradFill>
                  <a:gsLst>
                    <a:gs pos="0">
                      <a:schemeClr val="accent1"/>
                    </a:gs>
                    <a:gs pos="100000">
                      <a:schemeClr val="accent1"/>
                    </a:gs>
                  </a:gsLst>
                  <a:lin ang="0" scaled="0"/>
                </a:gradFill>
              </a:rPr>
              <a:t>How it works: </a:t>
            </a:r>
            <a:r>
              <a:rPr lang="en-US" sz="3400" dirty="0" smtClean="0">
                <a:gradFill>
                  <a:gsLst>
                    <a:gs pos="0">
                      <a:schemeClr val="accent1"/>
                    </a:gs>
                    <a:gs pos="100000">
                      <a:schemeClr val="accent1"/>
                    </a:gs>
                  </a:gsLst>
                  <a:lin ang="0" scaled="0"/>
                </a:gradFill>
              </a:rPr>
              <a:t>recovery </a:t>
            </a:r>
            <a:r>
              <a:rPr lang="en-US" sz="3400" dirty="0">
                <a:gradFill>
                  <a:gsLst>
                    <a:gs pos="0">
                      <a:schemeClr val="accent1"/>
                    </a:gs>
                    <a:gs pos="100000">
                      <a:schemeClr val="accent1"/>
                    </a:gs>
                  </a:gsLst>
                  <a:lin ang="0" scaled="0"/>
                </a:gradFill>
              </a:rPr>
              <a:t>p</a:t>
            </a:r>
            <a:r>
              <a:rPr lang="en-US" sz="3400" dirty="0" smtClean="0">
                <a:gradFill>
                  <a:gsLst>
                    <a:gs pos="0">
                      <a:schemeClr val="accent1"/>
                    </a:gs>
                    <a:gs pos="100000">
                      <a:schemeClr val="accent1"/>
                    </a:gs>
                  </a:gsLst>
                  <a:lin ang="0" scaled="0"/>
                </a:gradFill>
              </a:rPr>
              <a:t>lans</a:t>
            </a:r>
            <a:r>
              <a:rPr lang="en-US" sz="3400" dirty="0">
                <a:gradFill>
                  <a:gsLst>
                    <a:gs pos="0">
                      <a:schemeClr val="accent1"/>
                    </a:gs>
                    <a:gs pos="100000">
                      <a:schemeClr val="accent1"/>
                    </a:gs>
                  </a:gsLst>
                  <a:lin ang="0" scaled="0"/>
                </a:gradFill>
              </a:rPr>
              <a:t/>
            </a:r>
            <a:br>
              <a:rPr lang="en-US" sz="3400" dirty="0">
                <a:gradFill>
                  <a:gsLst>
                    <a:gs pos="0">
                      <a:schemeClr val="accent1"/>
                    </a:gs>
                    <a:gs pos="100000">
                      <a:schemeClr val="accent1"/>
                    </a:gs>
                  </a:gsLst>
                  <a:lin ang="0" scaled="0"/>
                </a:gradFill>
              </a:rPr>
            </a:br>
            <a:endParaRPr lang="en-US" sz="3400" dirty="0">
              <a:gradFill>
                <a:gsLst>
                  <a:gs pos="0">
                    <a:schemeClr val="accent1"/>
                  </a:gs>
                  <a:gs pos="100000">
                    <a:schemeClr val="accent1"/>
                  </a:gs>
                </a:gsLst>
                <a:lin ang="0" scaled="0"/>
              </a:gradFill>
            </a:endParaRPr>
          </a:p>
        </p:txBody>
      </p:sp>
      <p:grpSp>
        <p:nvGrpSpPr>
          <p:cNvPr id="138" name="Group 137"/>
          <p:cNvGrpSpPr/>
          <p:nvPr/>
        </p:nvGrpSpPr>
        <p:grpSpPr>
          <a:xfrm>
            <a:off x="530294" y="1791373"/>
            <a:ext cx="736497" cy="777765"/>
            <a:chOff x="252413" y="1214438"/>
            <a:chExt cx="736601" cy="777875"/>
          </a:xfrm>
        </p:grpSpPr>
        <p:sp>
          <p:nvSpPr>
            <p:cNvPr id="13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1"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54" name="Rectangle 153"/>
          <p:cNvSpPr/>
          <p:nvPr/>
        </p:nvSpPr>
        <p:spPr bwMode="auto">
          <a:xfrm>
            <a:off x="9953882"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5" name="Rectangle 154"/>
          <p:cNvSpPr/>
          <p:nvPr/>
        </p:nvSpPr>
        <p:spPr bwMode="auto">
          <a:xfrm>
            <a:off x="7782491" y="2051303"/>
            <a:ext cx="2166471" cy="1367806"/>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6" name="TextBox 155"/>
          <p:cNvSpPr txBox="1"/>
          <p:nvPr/>
        </p:nvSpPr>
        <p:spPr>
          <a:xfrm>
            <a:off x="7768055" y="1684526"/>
            <a:ext cx="4352298" cy="41985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Primary Site</a:t>
            </a:r>
          </a:p>
        </p:txBody>
      </p:sp>
      <p:sp>
        <p:nvSpPr>
          <p:cNvPr id="163" name="Freeform 19"/>
          <p:cNvSpPr>
            <a:spLocks/>
          </p:cNvSpPr>
          <p:nvPr/>
        </p:nvSpPr>
        <p:spPr bwMode="auto">
          <a:xfrm>
            <a:off x="10095232" y="2168191"/>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grpSp>
        <p:nvGrpSpPr>
          <p:cNvPr id="164" name="Group 163"/>
          <p:cNvGrpSpPr/>
          <p:nvPr/>
        </p:nvGrpSpPr>
        <p:grpSpPr>
          <a:xfrm>
            <a:off x="10499782" y="2303497"/>
            <a:ext cx="1030421" cy="864346"/>
            <a:chOff x="1413912" y="3757526"/>
            <a:chExt cx="1030567" cy="864469"/>
          </a:xfrm>
        </p:grpSpPr>
        <p:sp>
          <p:nvSpPr>
            <p:cNvPr id="165"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6"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67" name="Group 166"/>
            <p:cNvGrpSpPr/>
            <p:nvPr/>
          </p:nvGrpSpPr>
          <p:grpSpPr>
            <a:xfrm>
              <a:off x="1484014" y="3794829"/>
              <a:ext cx="918101" cy="202105"/>
              <a:chOff x="685800" y="4027488"/>
              <a:chExt cx="2617788" cy="576263"/>
            </a:xfrm>
          </p:grpSpPr>
          <p:sp>
            <p:nvSpPr>
              <p:cNvPr id="179"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0"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1"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2"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68" name="Group 167"/>
            <p:cNvGrpSpPr/>
            <p:nvPr/>
          </p:nvGrpSpPr>
          <p:grpSpPr>
            <a:xfrm>
              <a:off x="1484014" y="4093810"/>
              <a:ext cx="918101" cy="202105"/>
              <a:chOff x="685800" y="4879976"/>
              <a:chExt cx="2617788" cy="576263"/>
            </a:xfrm>
          </p:grpSpPr>
          <p:sp>
            <p:nvSpPr>
              <p:cNvPr id="175"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6"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7"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8"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69"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70" name="Group 169"/>
            <p:cNvGrpSpPr/>
            <p:nvPr/>
          </p:nvGrpSpPr>
          <p:grpSpPr>
            <a:xfrm>
              <a:off x="1485326" y="4391345"/>
              <a:ext cx="912125" cy="196129"/>
              <a:chOff x="685800" y="4897015"/>
              <a:chExt cx="2600749" cy="559224"/>
            </a:xfrm>
          </p:grpSpPr>
          <p:sp>
            <p:nvSpPr>
              <p:cNvPr id="171"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2"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3"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4"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58" name="TextBox 157"/>
          <p:cNvSpPr txBox="1"/>
          <p:nvPr/>
        </p:nvSpPr>
        <p:spPr>
          <a:xfrm>
            <a:off x="8409043" y="2370229"/>
            <a:ext cx="1577068" cy="758024"/>
          </a:xfrm>
          <a:prstGeom prst="rect">
            <a:avLst/>
          </a:prstGeom>
          <a:noFill/>
        </p:spPr>
        <p:txBody>
          <a:bodyPr wrap="square" lIns="110996" tIns="55497" rIns="110996" bIns="55497" rtlCol="0">
            <a:spAutoFit/>
          </a:bodyPr>
          <a:lstStyle/>
          <a:p>
            <a:pPr defTabSz="932681">
              <a:defRPr/>
            </a:pPr>
            <a:r>
              <a:rPr lang="en-US" sz="1399" kern="0" dirty="0">
                <a:solidFill>
                  <a:srgbClr val="FFFFFF"/>
                </a:solidFill>
              </a:rPr>
              <a:t>System Center </a:t>
            </a:r>
          </a:p>
          <a:p>
            <a:pPr defTabSz="932681">
              <a:defRPr/>
            </a:pPr>
            <a:r>
              <a:rPr lang="en-US" sz="1399" kern="0" dirty="0">
                <a:solidFill>
                  <a:srgbClr val="FFFFFF"/>
                </a:solidFill>
              </a:rPr>
              <a:t>Virtual Machine</a:t>
            </a:r>
          </a:p>
          <a:p>
            <a:pPr defTabSz="932681">
              <a:defRPr/>
            </a:pPr>
            <a:r>
              <a:rPr lang="en-US" sz="1399" kern="0" dirty="0">
                <a:solidFill>
                  <a:srgbClr val="FFFFFF"/>
                </a:solidFill>
              </a:rPr>
              <a:t>Manager</a:t>
            </a:r>
          </a:p>
        </p:txBody>
      </p:sp>
      <p:sp>
        <p:nvSpPr>
          <p:cNvPr id="159" name="Freeform 5"/>
          <p:cNvSpPr>
            <a:spLocks noEditPoints="1"/>
          </p:cNvSpPr>
          <p:nvPr/>
        </p:nvSpPr>
        <p:spPr bwMode="auto">
          <a:xfrm>
            <a:off x="7923839" y="2248409"/>
            <a:ext cx="513275" cy="982996"/>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2700" cap="flat" cmpd="sng">
            <a:solidFill>
              <a:srgbClr val="FFFFFF"/>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0" name="TextBox 159"/>
          <p:cNvSpPr txBox="1"/>
          <p:nvPr/>
        </p:nvSpPr>
        <p:spPr>
          <a:xfrm>
            <a:off x="10617493" y="2284449"/>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61" name="TextBox 160"/>
          <p:cNvSpPr txBox="1"/>
          <p:nvPr/>
        </p:nvSpPr>
        <p:spPr>
          <a:xfrm>
            <a:off x="10617493" y="2579681"/>
            <a:ext cx="600916"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62" name="TextBox 161"/>
          <p:cNvSpPr txBox="1"/>
          <p:nvPr/>
        </p:nvSpPr>
        <p:spPr>
          <a:xfrm>
            <a:off x="10617494" y="2874914"/>
            <a:ext cx="617059" cy="327393"/>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sp>
        <p:nvSpPr>
          <p:cNvPr id="143" name="Rectangle 142"/>
          <p:cNvSpPr/>
          <p:nvPr/>
        </p:nvSpPr>
        <p:spPr bwMode="auto">
          <a:xfrm>
            <a:off x="2016806" y="1727791"/>
            <a:ext cx="1153472" cy="1048923"/>
          </a:xfrm>
          <a:prstGeom prst="rect">
            <a:avLst/>
          </a:prstGeom>
          <a:solidFill>
            <a:srgbClr val="0072C6"/>
          </a:solidFill>
          <a:ln w="10795" cap="flat" cmpd="sng" algn="ctr">
            <a:noFill/>
            <a:prstDash val="solid"/>
            <a:headEnd type="none" w="med" len="med"/>
            <a:tailEnd type="none" w="med" len="med"/>
          </a:ln>
          <a:effectLst/>
        </p:spPr>
        <p:txBody>
          <a:bodyPr vert="horz" wrap="square" lIns="0" tIns="46630" rIns="0" bIns="46630" numCol="1" rtlCol="0" anchor="ctr" anchorCtr="1" compatLnSpc="1">
            <a:prstTxWarp prst="textNoShape">
              <a:avLst/>
            </a:prstTxWarp>
          </a:bodyPr>
          <a:lstStyle/>
          <a:p>
            <a:pPr algn="ctr" defTabSz="932411" fontAlgn="base">
              <a:spcBef>
                <a:spcPct val="0"/>
              </a:spcBef>
              <a:spcAft>
                <a:spcPct val="0"/>
              </a:spcAft>
              <a:defRPr/>
            </a:pPr>
            <a:endParaRPr lang="en-US" sz="2800" kern="0" dirty="0">
              <a:gradFill>
                <a:gsLst>
                  <a:gs pos="0">
                    <a:srgbClr val="FFFFFF"/>
                  </a:gs>
                  <a:gs pos="100000">
                    <a:srgbClr val="FFFFFF"/>
                  </a:gs>
                </a:gsLst>
                <a:lin ang="5400000" scaled="0"/>
              </a:gradFill>
            </a:endParaRPr>
          </a:p>
        </p:txBody>
      </p:sp>
      <p:pic>
        <p:nvPicPr>
          <p:cNvPr id="14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2136" y="1812071"/>
            <a:ext cx="982811" cy="885085"/>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cxnSp>
        <p:nvCxnSpPr>
          <p:cNvPr id="145" name="Straight Connector 144"/>
          <p:cNvCxnSpPr/>
          <p:nvPr/>
        </p:nvCxnSpPr>
        <p:spPr>
          <a:xfrm flipH="1">
            <a:off x="1376117" y="2180254"/>
            <a:ext cx="534034" cy="0"/>
          </a:xfrm>
          <a:prstGeom prst="line">
            <a:avLst/>
          </a:prstGeom>
          <a:noFill/>
          <a:ln w="60325" cap="flat" cmpd="sng" algn="ctr">
            <a:solidFill>
              <a:schemeClr val="tx1"/>
            </a:solidFill>
            <a:prstDash val="sysDash"/>
            <a:headEnd type="triangle"/>
            <a:tailEnd type="none"/>
          </a:ln>
          <a:effectLst/>
        </p:spPr>
      </p:cxnSp>
      <p:cxnSp>
        <p:nvCxnSpPr>
          <p:cNvPr id="183" name="Elbow Connector 182"/>
          <p:cNvCxnSpPr/>
          <p:nvPr/>
        </p:nvCxnSpPr>
        <p:spPr>
          <a:xfrm>
            <a:off x="3097900" y="2254614"/>
            <a:ext cx="629003" cy="1200666"/>
          </a:xfrm>
          <a:prstGeom prst="bentConnector3">
            <a:avLst>
              <a:gd name="adj1" fmla="val 98286"/>
            </a:avLst>
          </a:prstGeom>
          <a:noFill/>
          <a:ln w="60325" cap="flat" cmpd="sng" algn="ctr">
            <a:solidFill>
              <a:schemeClr val="tx1"/>
            </a:solidFill>
            <a:prstDash val="sysDash"/>
            <a:headEnd type="none"/>
            <a:tailEnd type="triangle"/>
          </a:ln>
          <a:effectLst/>
        </p:spPr>
      </p:cxnSp>
      <p:grpSp>
        <p:nvGrpSpPr>
          <p:cNvPr id="250" name="Group 249"/>
          <p:cNvGrpSpPr/>
          <p:nvPr/>
        </p:nvGrpSpPr>
        <p:grpSpPr>
          <a:xfrm>
            <a:off x="7768054" y="4794347"/>
            <a:ext cx="4503525" cy="1776857"/>
            <a:chOff x="5711675" y="3525575"/>
            <a:chExt cx="3311716" cy="1306631"/>
          </a:xfrm>
        </p:grpSpPr>
        <p:sp>
          <p:nvSpPr>
            <p:cNvPr id="184" name="Rectangle 183"/>
            <p:cNvSpPr/>
            <p:nvPr/>
          </p:nvSpPr>
          <p:spPr bwMode="auto">
            <a:xfrm>
              <a:off x="7311506"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85" name="Rectangle 184"/>
            <p:cNvSpPr/>
            <p:nvPr/>
          </p:nvSpPr>
          <p:spPr bwMode="auto">
            <a:xfrm>
              <a:off x="5711675"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207" name="TextBox 206"/>
            <p:cNvSpPr txBox="1"/>
            <p:nvPr/>
          </p:nvSpPr>
          <p:spPr>
            <a:xfrm>
              <a:off x="5722069" y="4523462"/>
              <a:ext cx="3301322"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Secondary Site</a:t>
              </a:r>
            </a:p>
          </p:txBody>
        </p:sp>
      </p:grpSp>
      <p:sp>
        <p:nvSpPr>
          <p:cNvPr id="62" name="Freeform 19"/>
          <p:cNvSpPr>
            <a:spLocks/>
          </p:cNvSpPr>
          <p:nvPr/>
        </p:nvSpPr>
        <p:spPr bwMode="auto">
          <a:xfrm>
            <a:off x="10079087" y="4915967"/>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cxnSp>
        <p:nvCxnSpPr>
          <p:cNvPr id="85" name="Straight Arrow Connector 84"/>
          <p:cNvCxnSpPr/>
          <p:nvPr/>
        </p:nvCxnSpPr>
        <p:spPr>
          <a:xfrm flipV="1">
            <a:off x="4872240" y="2735206"/>
            <a:ext cx="2910251" cy="1509134"/>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872240" y="4324588"/>
            <a:ext cx="2895815" cy="1153662"/>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19915922">
            <a:off x="6254991" y="3306059"/>
            <a:ext cx="379854" cy="250126"/>
            <a:chOff x="5416944" y="3344862"/>
            <a:chExt cx="1028279" cy="677101"/>
          </a:xfrm>
        </p:grpSpPr>
        <p:sp>
          <p:nvSpPr>
            <p:cNvPr id="89" name="Rectangle 88"/>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0" name="Group 89"/>
            <p:cNvGrpSpPr/>
            <p:nvPr/>
          </p:nvGrpSpPr>
          <p:grpSpPr>
            <a:xfrm>
              <a:off x="5451552" y="3480839"/>
              <a:ext cx="959063" cy="402846"/>
              <a:chOff x="5451552" y="3480839"/>
              <a:chExt cx="959063" cy="402846"/>
            </a:xfrm>
          </p:grpSpPr>
          <p:cxnSp>
            <p:nvCxnSpPr>
              <p:cNvPr id="91" name="Straight Connector 90"/>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rot="1285364">
            <a:off x="6255441" y="4846852"/>
            <a:ext cx="379854" cy="250126"/>
            <a:chOff x="5416944" y="3344862"/>
            <a:chExt cx="1028279" cy="677101"/>
          </a:xfrm>
        </p:grpSpPr>
        <p:sp>
          <p:nvSpPr>
            <p:cNvPr id="97" name="Rectangle 96"/>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8" name="Group 97"/>
            <p:cNvGrpSpPr/>
            <p:nvPr/>
          </p:nvGrpSpPr>
          <p:grpSpPr>
            <a:xfrm>
              <a:off x="5451552" y="3480839"/>
              <a:ext cx="959063" cy="402846"/>
              <a:chOff x="5451552" y="3480839"/>
              <a:chExt cx="959063" cy="402846"/>
            </a:xfrm>
          </p:grpSpPr>
          <p:cxnSp>
            <p:nvCxnSpPr>
              <p:cNvPr id="99" name="Straight Connector 98"/>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114" name="Elbow Connector 113"/>
          <p:cNvCxnSpPr>
            <a:stCxn id="143" idx="2"/>
            <a:endCxn id="151" idx="2"/>
          </p:cNvCxnSpPr>
          <p:nvPr/>
        </p:nvCxnSpPr>
        <p:spPr>
          <a:xfrm rot="16200000" flipH="1">
            <a:off x="1728940" y="3641316"/>
            <a:ext cx="1741242" cy="12036"/>
          </a:xfrm>
          <a:prstGeom prst="bentConnector4">
            <a:avLst>
              <a:gd name="adj1" fmla="val 67312"/>
              <a:gd name="adj2" fmla="val -4600136"/>
            </a:avLst>
          </a:prstGeom>
          <a:noFill/>
          <a:ln w="60325" cap="flat" cmpd="sng" algn="ctr">
            <a:solidFill>
              <a:schemeClr val="tx1"/>
            </a:solidFill>
            <a:prstDash val="sysDash"/>
            <a:headEnd type="none"/>
            <a:tailEnd type="triangle"/>
          </a:ln>
          <a:effectLst/>
        </p:spPr>
      </p:cxnSp>
      <p:pic>
        <p:nvPicPr>
          <p:cNvPr id="121" name="Picture 48"/>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black">
          <a:xfrm>
            <a:off x="1093545" y="3774687"/>
            <a:ext cx="733332" cy="774962"/>
          </a:xfrm>
          <a:prstGeom prst="rect">
            <a:avLst/>
          </a:prstGeom>
          <a:noFill/>
          <a:ln>
            <a:noFill/>
          </a:ln>
          <a:extLst/>
        </p:spPr>
      </p:pic>
      <p:sp>
        <p:nvSpPr>
          <p:cNvPr id="122" name="TextBox 121"/>
          <p:cNvSpPr txBox="1"/>
          <p:nvPr/>
        </p:nvSpPr>
        <p:spPr>
          <a:xfrm>
            <a:off x="1086278" y="3144528"/>
            <a:ext cx="1345654"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0" scaled="0"/>
                </a:gradFill>
              </a:rPr>
              <a:t>12. Create Recovery Plan</a:t>
            </a:r>
          </a:p>
        </p:txBody>
      </p:sp>
      <p:grpSp>
        <p:nvGrpSpPr>
          <p:cNvPr id="6" name="Group 5"/>
          <p:cNvGrpSpPr/>
          <p:nvPr/>
        </p:nvGrpSpPr>
        <p:grpSpPr>
          <a:xfrm>
            <a:off x="2605579" y="3455281"/>
            <a:ext cx="2431730" cy="1339066"/>
            <a:chOff x="2629767" y="2540878"/>
            <a:chExt cx="1788199" cy="984697"/>
          </a:xfrm>
        </p:grpSpPr>
        <p:sp>
          <p:nvSpPr>
            <p:cNvPr id="15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208" name="Picture 207"/>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grpSp>
        <p:nvGrpSpPr>
          <p:cNvPr id="110" name="Group 109"/>
          <p:cNvGrpSpPr/>
          <p:nvPr/>
        </p:nvGrpSpPr>
        <p:grpSpPr>
          <a:xfrm>
            <a:off x="7953756" y="5172925"/>
            <a:ext cx="1220041" cy="569066"/>
            <a:chOff x="2629767" y="2540878"/>
            <a:chExt cx="1788199" cy="984697"/>
          </a:xfrm>
        </p:grpSpPr>
        <p:sp>
          <p:nvSpPr>
            <p:cNvPr id="11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112" name="Picture 111"/>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Tree>
    <p:extLst>
      <p:ext uri="{BB962C8B-B14F-4D97-AF65-F5344CB8AC3E}">
        <p14:creationId xmlns:p14="http://schemas.microsoft.com/office/powerpoint/2010/main" val="27868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up)">
                                      <p:cBhvr>
                                        <p:cTn id="7" dur="500"/>
                                        <p:tgtEl>
                                          <p:spTgt spid="1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500"/>
                                        <p:tgtEl>
                                          <p:spTgt spid="1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639" y="1744662"/>
            <a:ext cx="5452506" cy="840230"/>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a:gradFill>
                  <a:gsLst>
                    <a:gs pos="0">
                      <a:srgbClr val="7FBA00"/>
                    </a:gs>
                    <a:gs pos="100000">
                      <a:srgbClr val="7FBA00"/>
                    </a:gs>
                  </a:gsLst>
                  <a:lin ang="5400000" scaled="0"/>
                </a:gradFill>
                <a:cs typeface="Segoe UI" pitchFamily="34" charset="0"/>
              </a:rPr>
              <a:t>Orchestrated </a:t>
            </a:r>
            <a:r>
              <a:rPr lang="en-US" b="1" dirty="0" smtClean="0">
                <a:gradFill>
                  <a:gsLst>
                    <a:gs pos="0">
                      <a:srgbClr val="7FBA00"/>
                    </a:gs>
                    <a:gs pos="100000">
                      <a:srgbClr val="7FBA00"/>
                    </a:gs>
                  </a:gsLst>
                  <a:lin ang="5400000" scaled="0"/>
                </a:gradFill>
                <a:cs typeface="Segoe UI" pitchFamily="34" charset="0"/>
              </a:rPr>
              <a:t>steps </a:t>
            </a:r>
            <a:r>
              <a:rPr lang="en-US" b="1" dirty="0">
                <a:gradFill>
                  <a:gsLst>
                    <a:gs pos="0">
                      <a:srgbClr val="7FBA00"/>
                    </a:gs>
                    <a:gs pos="100000">
                      <a:srgbClr val="7FBA00"/>
                    </a:gs>
                  </a:gsLst>
                  <a:lin ang="5400000" scaled="0"/>
                </a:gradFill>
                <a:cs typeface="Segoe UI" pitchFamily="34" charset="0"/>
              </a:rPr>
              <a:t>for </a:t>
            </a:r>
            <a:r>
              <a:rPr lang="en-US" b="1" dirty="0" smtClean="0">
                <a:gradFill>
                  <a:gsLst>
                    <a:gs pos="0">
                      <a:srgbClr val="7FBA00"/>
                    </a:gs>
                    <a:gs pos="100000">
                      <a:srgbClr val="7FBA00"/>
                    </a:gs>
                  </a:gsLst>
                  <a:lin ang="5400000" scaled="0"/>
                </a:gradFill>
                <a:cs typeface="Segoe UI" pitchFamily="34" charset="0"/>
              </a:rPr>
              <a:t>recovery:</a:t>
            </a:r>
            <a:r>
              <a:rPr lang="en-US" b="1" dirty="0">
                <a:gradFill>
                  <a:gsLst>
                    <a:gs pos="0">
                      <a:srgbClr val="7FBA00"/>
                    </a:gs>
                    <a:gs pos="100000">
                      <a:srgbClr val="7FBA00"/>
                    </a:gs>
                  </a:gsLst>
                  <a:lin ang="5400000" scaled="0"/>
                </a:gradFill>
                <a:cs typeface="Segoe UI" pitchFamily="34" charset="0"/>
              </a:rPr>
              <a:t> </a:t>
            </a:r>
            <a:r>
              <a:rPr lang="en-US" dirty="0" smtClean="0">
                <a:gradFill>
                  <a:gsLst>
                    <a:gs pos="0">
                      <a:srgbClr val="FFFFFF"/>
                    </a:gs>
                    <a:gs pos="100000">
                      <a:srgbClr val="FFFFFF"/>
                    </a:gs>
                  </a:gsLst>
                  <a:lin ang="5400000" scaled="0"/>
                </a:gradFill>
                <a:cs typeface="Segoe UI" pitchFamily="34" charset="0"/>
              </a:rPr>
              <a:t>Recovery </a:t>
            </a:r>
            <a:r>
              <a:rPr lang="en-US" dirty="0">
                <a:gradFill>
                  <a:gsLst>
                    <a:gs pos="0">
                      <a:srgbClr val="FFFFFF"/>
                    </a:gs>
                    <a:gs pos="100000">
                      <a:srgbClr val="FFFFFF"/>
                    </a:gs>
                  </a:gsLst>
                  <a:lin ang="5400000" scaled="0"/>
                </a:gradFill>
                <a:cs typeface="Segoe UI" pitchFamily="34" charset="0"/>
              </a:rPr>
              <a:t>Plans help automate </a:t>
            </a:r>
            <a:r>
              <a:rPr lang="en-US" dirty="0" smtClean="0">
                <a:gradFill>
                  <a:gsLst>
                    <a:gs pos="0">
                      <a:srgbClr val="FFFFFF"/>
                    </a:gs>
                    <a:gs pos="100000">
                      <a:srgbClr val="FFFFFF"/>
                    </a:gs>
                  </a:gsLst>
                  <a:lin ang="5400000" scaled="0"/>
                </a:gradFill>
                <a:cs typeface="Segoe UI" pitchFamily="34" charset="0"/>
              </a:rPr>
              <a:t>orderly </a:t>
            </a:r>
            <a:r>
              <a:rPr lang="en-US" dirty="0">
                <a:gradFill>
                  <a:gsLst>
                    <a:gs pos="0">
                      <a:srgbClr val="FFFFFF"/>
                    </a:gs>
                    <a:gs pos="100000">
                      <a:srgbClr val="FFFFFF"/>
                    </a:gs>
                  </a:gsLst>
                  <a:lin ang="5400000" scaled="0"/>
                </a:gradFill>
                <a:cs typeface="Segoe UI" pitchFamily="34" charset="0"/>
              </a:rPr>
              <a:t>recovery in the event of a site outage at </a:t>
            </a:r>
            <a:r>
              <a:rPr lang="en-US" dirty="0" smtClean="0">
                <a:gradFill>
                  <a:gsLst>
                    <a:gs pos="0">
                      <a:srgbClr val="FFFFFF"/>
                    </a:gs>
                    <a:gs pos="100000">
                      <a:srgbClr val="FFFFFF"/>
                    </a:gs>
                  </a:gsLst>
                  <a:lin ang="5400000" scaled="0"/>
                </a:gradFill>
                <a:cs typeface="Segoe UI" pitchFamily="34" charset="0"/>
              </a:rPr>
              <a:t>primary DC.</a:t>
            </a:r>
            <a:endParaRPr lang="en-US" dirty="0">
              <a:gradFill>
                <a:gsLst>
                  <a:gs pos="0">
                    <a:srgbClr val="FFFFFF"/>
                  </a:gs>
                  <a:gs pos="100000">
                    <a:srgbClr val="FFFFFF"/>
                  </a:gs>
                </a:gsLst>
                <a:lin ang="5400000" scaled="0"/>
              </a:gradFill>
              <a:cs typeface="Segoe UI" pitchFamily="34" charset="0"/>
            </a:endParaRPr>
          </a:p>
        </p:txBody>
      </p:sp>
      <p:pic>
        <p:nvPicPr>
          <p:cNvPr id="3" name="Picture 2"/>
          <p:cNvPicPr>
            <a:picLocks noChangeAspect="1"/>
          </p:cNvPicPr>
          <p:nvPr/>
        </p:nvPicPr>
        <p:blipFill>
          <a:blip r:embed="rId3"/>
          <a:stretch>
            <a:fillRect/>
          </a:stretch>
        </p:blipFill>
        <p:spPr>
          <a:xfrm>
            <a:off x="5896991" y="1811838"/>
            <a:ext cx="6267094" cy="4710629"/>
          </a:xfrm>
          <a:prstGeom prst="rect">
            <a:avLst/>
          </a:prstGeom>
        </p:spPr>
      </p:pic>
      <p:pic>
        <p:nvPicPr>
          <p:cNvPr id="4" name="Picture 3"/>
          <p:cNvPicPr>
            <a:picLocks noChangeAspect="1"/>
          </p:cNvPicPr>
          <p:nvPr/>
        </p:nvPicPr>
        <p:blipFill>
          <a:blip r:embed="rId4"/>
          <a:stretch>
            <a:fillRect/>
          </a:stretch>
        </p:blipFill>
        <p:spPr>
          <a:xfrm>
            <a:off x="6066838" y="2413978"/>
            <a:ext cx="5927400" cy="3506349"/>
          </a:xfrm>
          <a:prstGeom prst="rect">
            <a:avLst/>
          </a:prstGeom>
          <a:ln w="12700">
            <a:solidFill>
              <a:schemeClr val="tx2"/>
            </a:solidFill>
          </a:ln>
        </p:spPr>
      </p:pic>
      <p:sp>
        <p:nvSpPr>
          <p:cNvPr id="10" name="Title 1"/>
          <p:cNvSpPr>
            <a:spLocks noGrp="1"/>
          </p:cNvSpPr>
          <p:nvPr>
            <p:ph type="title"/>
          </p:nvPr>
        </p:nvSpPr>
        <p:spPr>
          <a:xfrm>
            <a:off x="274320" y="296897"/>
            <a:ext cx="11889564" cy="917575"/>
          </a:xfrm>
        </p:spPr>
        <p:txBody>
          <a:bodyPr/>
          <a:lstStyle/>
          <a:p>
            <a:r>
              <a:rPr lang="en-US" dirty="0" smtClean="0"/>
              <a:t>Microsoft Azure Site Recovery</a:t>
            </a:r>
            <a:br>
              <a:rPr lang="en-US" dirty="0" smtClean="0"/>
            </a:br>
            <a:r>
              <a:rPr lang="en-US" sz="3400" dirty="0">
                <a:gradFill>
                  <a:gsLst>
                    <a:gs pos="0">
                      <a:schemeClr val="accent1"/>
                    </a:gs>
                    <a:gs pos="100000">
                      <a:schemeClr val="accent1"/>
                    </a:gs>
                  </a:gsLst>
                  <a:lin ang="0" scaled="0"/>
                </a:gradFill>
              </a:rPr>
              <a:t>Orchestrated </a:t>
            </a:r>
            <a:r>
              <a:rPr lang="en-US" sz="3400" dirty="0" smtClean="0">
                <a:gradFill>
                  <a:gsLst>
                    <a:gs pos="0">
                      <a:schemeClr val="accent1"/>
                    </a:gs>
                    <a:gs pos="100000">
                      <a:schemeClr val="accent1"/>
                    </a:gs>
                  </a:gsLst>
                  <a:lin ang="0" scaled="0"/>
                </a:gradFill>
              </a:rPr>
              <a:t>recovery </a:t>
            </a:r>
            <a:r>
              <a:rPr lang="en-US" sz="3400" dirty="0">
                <a:gradFill>
                  <a:gsLst>
                    <a:gs pos="0">
                      <a:schemeClr val="accent1"/>
                    </a:gs>
                    <a:gs pos="100000">
                      <a:schemeClr val="accent1"/>
                    </a:gs>
                  </a:gsLst>
                  <a:lin ang="0" scaled="0"/>
                </a:gradFill>
              </a:rPr>
              <a:t>using </a:t>
            </a:r>
            <a:r>
              <a:rPr lang="en-US" sz="3400" dirty="0" smtClean="0">
                <a:gradFill>
                  <a:gsLst>
                    <a:gs pos="0">
                      <a:schemeClr val="accent1"/>
                    </a:gs>
                    <a:gs pos="100000">
                      <a:schemeClr val="accent1"/>
                    </a:gs>
                  </a:gsLst>
                  <a:lin ang="0" scaled="0"/>
                </a:gradFill>
              </a:rPr>
              <a:t>recovery plans (RPs)</a:t>
            </a:r>
            <a:endParaRPr lang="en-US" sz="3400" dirty="0">
              <a:gradFill>
                <a:gsLst>
                  <a:gs pos="0">
                    <a:schemeClr val="accent1"/>
                  </a:gs>
                  <a:gs pos="100000">
                    <a:schemeClr val="accent1"/>
                  </a:gs>
                </a:gsLst>
                <a:lin ang="0" scaled="0"/>
              </a:gradFill>
            </a:endParaRPr>
          </a:p>
        </p:txBody>
      </p:sp>
      <p:sp>
        <p:nvSpPr>
          <p:cNvPr id="12" name="Rectangle 11"/>
          <p:cNvSpPr/>
          <p:nvPr/>
        </p:nvSpPr>
        <p:spPr>
          <a:xfrm>
            <a:off x="274639" y="5544384"/>
            <a:ext cx="5452506" cy="840230"/>
          </a:xfrm>
          <a:prstGeom prst="rect">
            <a:avLst/>
          </a:prstGeom>
          <a:noFill/>
        </p:spPr>
        <p:txBody>
          <a:bodyPr wrap="square" lIns="146304">
            <a:spAutoFit/>
          </a:bodyPr>
          <a:lstStyle/>
          <a:p>
            <a:pPr marL="0" lvl="1" defTabSz="471608">
              <a:lnSpc>
                <a:spcPct val="90000"/>
              </a:lnSpc>
              <a:spcBef>
                <a:spcPts val="306"/>
              </a:spcBef>
              <a:spcAft>
                <a:spcPts val="612"/>
              </a:spcAft>
              <a:buClr>
                <a:srgbClr val="505050"/>
              </a:buClr>
            </a:pPr>
            <a:r>
              <a:rPr lang="en-US" b="1" dirty="0" smtClean="0">
                <a:gradFill>
                  <a:gsLst>
                    <a:gs pos="0">
                      <a:srgbClr val="7FBA00"/>
                    </a:gs>
                    <a:gs pos="100000">
                      <a:srgbClr val="7FBA00"/>
                    </a:gs>
                  </a:gsLst>
                </a:gradFill>
                <a:cs typeface="Segoe UI" pitchFamily="34" charset="0"/>
              </a:rPr>
              <a:t>Manual actions:</a:t>
            </a:r>
            <a:r>
              <a:rPr lang="en-US" b="1" dirty="0">
                <a:gradFill>
                  <a:gsLst>
                    <a:gs pos="0">
                      <a:srgbClr val="7FBA00"/>
                    </a:gs>
                    <a:gs pos="100000">
                      <a:srgbClr val="7FBA00"/>
                    </a:gs>
                  </a:gsLst>
                </a:gradFill>
                <a:cs typeface="Segoe UI" pitchFamily="34" charset="0"/>
              </a:rPr>
              <a:t> </a:t>
            </a:r>
            <a:r>
              <a:rPr lang="en-US" dirty="0" smtClean="0">
                <a:gradFill>
                  <a:gsLst>
                    <a:gs pos="0">
                      <a:srgbClr val="FFFFFF"/>
                    </a:gs>
                    <a:gs pos="100000">
                      <a:srgbClr val="FFFFFF"/>
                    </a:gs>
                  </a:gsLst>
                </a:gradFill>
                <a:cs typeface="Segoe UI" pitchFamily="34" charset="0"/>
              </a:rPr>
              <a:t>These can be </a:t>
            </a:r>
            <a:r>
              <a:rPr lang="en-US" dirty="0">
                <a:gradFill>
                  <a:gsLst>
                    <a:gs pos="0">
                      <a:srgbClr val="FFFFFF"/>
                    </a:gs>
                    <a:gs pos="100000">
                      <a:srgbClr val="FFFFFF"/>
                    </a:gs>
                  </a:gsLst>
                </a:gradFill>
                <a:cs typeface="Segoe UI" pitchFamily="34" charset="0"/>
              </a:rPr>
              <a:t>added, to run before or after a selected group. </a:t>
            </a:r>
            <a:r>
              <a:rPr lang="en-US" dirty="0" smtClean="0">
                <a:gradFill>
                  <a:gsLst>
                    <a:gs pos="0">
                      <a:srgbClr val="FFFFFF"/>
                    </a:gs>
                    <a:gs pos="100000">
                      <a:srgbClr val="FFFFFF"/>
                    </a:gs>
                  </a:gsLst>
                </a:gradFill>
                <a:cs typeface="Segoe UI" pitchFamily="34" charset="0"/>
              </a:rPr>
              <a:t>These </a:t>
            </a:r>
            <a:r>
              <a:rPr lang="en-US" dirty="0">
                <a:gradFill>
                  <a:gsLst>
                    <a:gs pos="0">
                      <a:srgbClr val="FFFFFF"/>
                    </a:gs>
                    <a:gs pos="100000">
                      <a:srgbClr val="FFFFFF"/>
                    </a:gs>
                  </a:gsLst>
                </a:gradFill>
                <a:cs typeface="Segoe UI" pitchFamily="34" charset="0"/>
              </a:rPr>
              <a:t>require some form of physical interaction by a </a:t>
            </a:r>
            <a:r>
              <a:rPr lang="en-US" dirty="0" smtClean="0">
                <a:gradFill>
                  <a:gsLst>
                    <a:gs pos="0">
                      <a:srgbClr val="FFFFFF"/>
                    </a:gs>
                    <a:gs pos="100000">
                      <a:srgbClr val="FFFFFF"/>
                    </a:gs>
                  </a:gsLst>
                </a:gradFill>
                <a:cs typeface="Segoe UI" pitchFamily="34" charset="0"/>
              </a:rPr>
              <a:t>user.</a:t>
            </a:r>
            <a:endParaRPr lang="en-US" dirty="0">
              <a:gradFill>
                <a:gsLst>
                  <a:gs pos="0">
                    <a:srgbClr val="FFFFFF"/>
                  </a:gs>
                  <a:gs pos="100000">
                    <a:srgbClr val="FFFFFF"/>
                  </a:gs>
                </a:gsLst>
              </a:gradFill>
              <a:cs typeface="Segoe UI" pitchFamily="34" charset="0"/>
            </a:endParaRPr>
          </a:p>
        </p:txBody>
      </p:sp>
      <p:sp>
        <p:nvSpPr>
          <p:cNvPr id="14" name="Rectangle 13"/>
          <p:cNvSpPr/>
          <p:nvPr/>
        </p:nvSpPr>
        <p:spPr>
          <a:xfrm>
            <a:off x="274639" y="2553169"/>
            <a:ext cx="5452506" cy="1703543"/>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dirty="0" smtClean="0">
                <a:gradFill>
                  <a:gsLst>
                    <a:gs pos="0">
                      <a:srgbClr val="FFFFFF"/>
                    </a:gs>
                    <a:gs pos="100000">
                      <a:srgbClr val="FFFFFF"/>
                    </a:gs>
                  </a:gsLst>
                  <a:lin ang="5400000" scaled="0"/>
                </a:gradFill>
                <a:cs typeface="Segoe UI" pitchFamily="34" charset="0"/>
              </a:rPr>
              <a:t>RPs typically </a:t>
            </a:r>
            <a:r>
              <a:rPr lang="en-US" dirty="0">
                <a:gradFill>
                  <a:gsLst>
                    <a:gs pos="0">
                      <a:srgbClr val="FFFFFF"/>
                    </a:gs>
                    <a:gs pos="100000">
                      <a:srgbClr val="FFFFFF"/>
                    </a:gs>
                  </a:gsLst>
                  <a:lin ang="5400000" scaled="0"/>
                </a:gradFill>
                <a:cs typeface="Segoe UI" pitchFamily="34" charset="0"/>
              </a:rPr>
              <a:t>model an application that needs to start </a:t>
            </a:r>
            <a:r>
              <a:rPr lang="en-US" dirty="0" smtClean="0">
                <a:gradFill>
                  <a:gsLst>
                    <a:gs pos="0">
                      <a:srgbClr val="FFFFFF"/>
                    </a:gs>
                    <a:gs pos="100000">
                      <a:srgbClr val="FFFFFF"/>
                    </a:gs>
                  </a:gsLst>
                  <a:lin ang="5400000" scaled="0"/>
                </a:gradFill>
                <a:cs typeface="Segoe UI" pitchFamily="34" charset="0"/>
              </a:rPr>
              <a:t>up </a:t>
            </a:r>
            <a:r>
              <a:rPr lang="en-US" dirty="0">
                <a:gradFill>
                  <a:gsLst>
                    <a:gs pos="0">
                      <a:srgbClr val="FFFFFF"/>
                    </a:gs>
                    <a:gs pos="100000">
                      <a:srgbClr val="FFFFFF"/>
                    </a:gs>
                  </a:gsLst>
                  <a:lin ang="5400000" scaled="0"/>
                </a:gradFill>
                <a:cs typeface="Segoe UI" pitchFamily="34" charset="0"/>
              </a:rPr>
              <a:t>in a particular order.</a:t>
            </a:r>
          </a:p>
          <a:p>
            <a:pPr marL="0" lvl="1" defTabSz="471608">
              <a:lnSpc>
                <a:spcPct val="90000"/>
              </a:lnSpc>
              <a:spcBef>
                <a:spcPts val="306"/>
              </a:spcBef>
              <a:spcAft>
                <a:spcPts val="612"/>
              </a:spcAft>
              <a:buClr>
                <a:srgbClr val="EFEFEF"/>
              </a:buClr>
            </a:pPr>
            <a:r>
              <a:rPr lang="en-US" dirty="0" smtClean="0">
                <a:gradFill>
                  <a:gsLst>
                    <a:gs pos="0">
                      <a:srgbClr val="FFFFFF"/>
                    </a:gs>
                    <a:gs pos="100000">
                      <a:srgbClr val="FFFFFF"/>
                    </a:gs>
                  </a:gsLst>
                  <a:lin ang="5400000" scaled="0"/>
                </a:gradFill>
                <a:cs typeface="Segoe UI" pitchFamily="34" charset="0"/>
              </a:rPr>
              <a:t>RPs consist </a:t>
            </a:r>
            <a:r>
              <a:rPr lang="en-US" dirty="0">
                <a:gradFill>
                  <a:gsLst>
                    <a:gs pos="0">
                      <a:srgbClr val="FFFFFF"/>
                    </a:gs>
                    <a:gs pos="100000">
                      <a:srgbClr val="FFFFFF"/>
                    </a:gs>
                  </a:gsLst>
                  <a:lin ang="5400000" scaled="0"/>
                </a:gradFill>
                <a:cs typeface="Segoe UI" pitchFamily="34" charset="0"/>
              </a:rPr>
              <a:t>of </a:t>
            </a:r>
            <a:r>
              <a:rPr lang="en-US" dirty="0" smtClean="0">
                <a:gradFill>
                  <a:gsLst>
                    <a:gs pos="0">
                      <a:srgbClr val="FFFFFF"/>
                    </a:gs>
                    <a:gs pos="100000">
                      <a:srgbClr val="FFFFFF"/>
                    </a:gs>
                  </a:gsLst>
                  <a:lin ang="5400000" scaled="0"/>
                </a:gradFill>
                <a:cs typeface="Segoe UI" pitchFamily="34" charset="0"/>
              </a:rPr>
              <a:t>groups </a:t>
            </a:r>
            <a:r>
              <a:rPr lang="en-US" dirty="0">
                <a:gradFill>
                  <a:gsLst>
                    <a:gs pos="0">
                      <a:srgbClr val="FFFFFF"/>
                    </a:gs>
                    <a:gs pos="100000">
                      <a:srgbClr val="FFFFFF"/>
                    </a:gs>
                  </a:gsLst>
                  <a:lin ang="5400000" scaled="0"/>
                </a:gradFill>
                <a:cs typeface="Segoe UI" pitchFamily="34" charset="0"/>
              </a:rPr>
              <a:t>that contain </a:t>
            </a:r>
            <a:r>
              <a:rPr lang="en-US" dirty="0" smtClean="0">
                <a:gradFill>
                  <a:gsLst>
                    <a:gs pos="0">
                      <a:srgbClr val="FFFFFF"/>
                    </a:gs>
                    <a:gs pos="100000">
                      <a:srgbClr val="FFFFFF"/>
                    </a:gs>
                  </a:gsLst>
                  <a:lin ang="5400000" scaled="0"/>
                </a:gradFill>
                <a:cs typeface="Segoe UI" pitchFamily="34" charset="0"/>
              </a:rPr>
              <a:t>list </a:t>
            </a:r>
            <a:r>
              <a:rPr lang="en-US" dirty="0">
                <a:gradFill>
                  <a:gsLst>
                    <a:gs pos="0">
                      <a:srgbClr val="FFFFFF"/>
                    </a:gs>
                    <a:gs pos="100000">
                      <a:srgbClr val="FFFFFF"/>
                    </a:gs>
                  </a:gsLst>
                  <a:lin ang="5400000" scaled="0"/>
                </a:gradFill>
                <a:cs typeface="Segoe UI" pitchFamily="34" charset="0"/>
              </a:rPr>
              <a:t>of protected virtual machines</a:t>
            </a:r>
            <a:r>
              <a:rPr lang="en-US" dirty="0" smtClean="0">
                <a:gradFill>
                  <a:gsLst>
                    <a:gs pos="0">
                      <a:srgbClr val="FFFFFF"/>
                    </a:gs>
                    <a:gs pos="100000">
                      <a:srgbClr val="FFFFFF"/>
                    </a:gs>
                  </a:gsLst>
                  <a:lin ang="5400000" scaled="0"/>
                </a:gradFill>
                <a:cs typeface="Segoe UI" pitchFamily="34" charset="0"/>
              </a:rPr>
              <a:t>. </a:t>
            </a:r>
            <a:r>
              <a:rPr lang="en-US" dirty="0">
                <a:gradFill>
                  <a:gsLst>
                    <a:gs pos="0">
                      <a:srgbClr val="FFFFFF"/>
                    </a:gs>
                    <a:gs pos="100000">
                      <a:srgbClr val="FFFFFF"/>
                    </a:gs>
                  </a:gsLst>
                  <a:lin ang="5400000" scaled="0"/>
                </a:gradFill>
                <a:cs typeface="Segoe UI" pitchFamily="34" charset="0"/>
              </a:rPr>
              <a:t>The order the VMs failover is determined by the group they are within.  VMs within a particular group failover in </a:t>
            </a:r>
            <a:r>
              <a:rPr lang="en-US" dirty="0" smtClean="0">
                <a:gradFill>
                  <a:gsLst>
                    <a:gs pos="0">
                      <a:srgbClr val="FFFFFF"/>
                    </a:gs>
                    <a:gs pos="100000">
                      <a:srgbClr val="FFFFFF"/>
                    </a:gs>
                  </a:gsLst>
                  <a:lin ang="5400000" scaled="0"/>
                </a:gradFill>
                <a:cs typeface="Segoe UI" pitchFamily="34" charset="0"/>
              </a:rPr>
              <a:t>parallel.</a:t>
            </a:r>
          </a:p>
        </p:txBody>
      </p:sp>
      <p:sp>
        <p:nvSpPr>
          <p:cNvPr id="15" name="Rectangle 14"/>
          <p:cNvSpPr/>
          <p:nvPr/>
        </p:nvSpPr>
        <p:spPr>
          <a:xfrm>
            <a:off x="274639" y="4331321"/>
            <a:ext cx="5452506" cy="1089529"/>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smtClean="0">
                <a:gradFill>
                  <a:gsLst>
                    <a:gs pos="0">
                      <a:srgbClr val="7FBA00"/>
                    </a:gs>
                    <a:gs pos="100000">
                      <a:srgbClr val="7FBA00"/>
                    </a:gs>
                  </a:gsLst>
                </a:gradFill>
                <a:cs typeface="Segoe UI" pitchFamily="34" charset="0"/>
              </a:rPr>
              <a:t>Script integration:</a:t>
            </a:r>
            <a:r>
              <a:rPr lang="en-US" b="1" dirty="0">
                <a:gradFill>
                  <a:gsLst>
                    <a:gs pos="0">
                      <a:srgbClr val="7FBA00"/>
                    </a:gs>
                    <a:gs pos="100000">
                      <a:srgbClr val="7FBA00"/>
                    </a:gs>
                  </a:gsLst>
                </a:gradFill>
                <a:cs typeface="Segoe UI" pitchFamily="34" charset="0"/>
              </a:rPr>
              <a:t> </a:t>
            </a:r>
            <a:r>
              <a:rPr lang="en-US" dirty="0" smtClean="0">
                <a:gradFill>
                  <a:gsLst>
                    <a:gs pos="0">
                      <a:srgbClr val="FFFFFF"/>
                    </a:gs>
                    <a:gs pos="100000">
                      <a:srgbClr val="FFFFFF"/>
                    </a:gs>
                  </a:gsLst>
                </a:gradFill>
                <a:cs typeface="Segoe UI" pitchFamily="34" charset="0"/>
              </a:rPr>
              <a:t>Scripts </a:t>
            </a:r>
            <a:r>
              <a:rPr lang="en-US" dirty="0">
                <a:gradFill>
                  <a:gsLst>
                    <a:gs pos="0">
                      <a:srgbClr val="FFFFFF"/>
                    </a:gs>
                    <a:gs pos="100000">
                      <a:srgbClr val="FFFFFF"/>
                    </a:gs>
                  </a:gsLst>
                </a:gradFill>
                <a:cs typeface="Segoe UI" pitchFamily="34" charset="0"/>
              </a:rPr>
              <a:t>can be added, to run before </a:t>
            </a:r>
            <a:r>
              <a:rPr lang="en-US" dirty="0" smtClean="0">
                <a:gradFill>
                  <a:gsLst>
                    <a:gs pos="0">
                      <a:srgbClr val="FFFFFF"/>
                    </a:gs>
                    <a:gs pos="100000">
                      <a:srgbClr val="FFFFFF"/>
                    </a:gs>
                  </a:gsLst>
                </a:gradFill>
                <a:cs typeface="Segoe UI" pitchFamily="34" charset="0"/>
              </a:rPr>
              <a:t>or </a:t>
            </a:r>
            <a:r>
              <a:rPr lang="en-US" dirty="0">
                <a:gradFill>
                  <a:gsLst>
                    <a:gs pos="0">
                      <a:srgbClr val="FFFFFF"/>
                    </a:gs>
                    <a:gs pos="100000">
                      <a:srgbClr val="FFFFFF"/>
                    </a:gs>
                  </a:gsLst>
                </a:gradFill>
                <a:cs typeface="Segoe UI" pitchFamily="34" charset="0"/>
              </a:rPr>
              <a:t>after a specific </a:t>
            </a:r>
            <a:r>
              <a:rPr lang="en-US" dirty="0" smtClean="0">
                <a:gradFill>
                  <a:gsLst>
                    <a:gs pos="0">
                      <a:srgbClr val="FFFFFF"/>
                    </a:gs>
                    <a:gs pos="100000">
                      <a:srgbClr val="FFFFFF"/>
                    </a:gs>
                  </a:gsLst>
                </a:gradFill>
                <a:cs typeface="Segoe UI" pitchFamily="34" charset="0"/>
              </a:rPr>
              <a:t>group. </a:t>
            </a:r>
            <a:r>
              <a:rPr lang="en-US" dirty="0">
                <a:gradFill>
                  <a:gsLst>
                    <a:gs pos="0">
                      <a:srgbClr val="FFFFFF"/>
                    </a:gs>
                    <a:gs pos="100000">
                      <a:srgbClr val="FFFFFF"/>
                    </a:gs>
                  </a:gsLst>
                </a:gradFill>
                <a:cs typeface="Segoe UI" pitchFamily="34" charset="0"/>
              </a:rPr>
              <a:t>Scripts could also allow integration with </a:t>
            </a:r>
            <a:r>
              <a:rPr lang="en-US" b="1" dirty="0">
                <a:gradFill>
                  <a:gsLst>
                    <a:gs pos="0">
                      <a:srgbClr val="FFFFFF"/>
                    </a:gs>
                    <a:gs pos="100000">
                      <a:srgbClr val="FFFFFF"/>
                    </a:gs>
                  </a:gsLst>
                </a:gradFill>
                <a:cs typeface="Segoe UI" pitchFamily="34" charset="0"/>
              </a:rPr>
              <a:t>SQL Server AlwaysOn</a:t>
            </a:r>
            <a:r>
              <a:rPr lang="en-US" dirty="0">
                <a:gradFill>
                  <a:gsLst>
                    <a:gs pos="0">
                      <a:srgbClr val="FFFFFF"/>
                    </a:gs>
                    <a:gs pos="100000">
                      <a:srgbClr val="FFFFFF"/>
                    </a:gs>
                  </a:gsLst>
                </a:gradFill>
                <a:cs typeface="Segoe UI" pitchFamily="34" charset="0"/>
              </a:rPr>
              <a:t> failover between sites</a:t>
            </a:r>
            <a:r>
              <a:rPr lang="en-US" dirty="0" smtClean="0">
                <a:gradFill>
                  <a:gsLst>
                    <a:gs pos="0">
                      <a:srgbClr val="FFFFFF"/>
                    </a:gs>
                    <a:gs pos="100000">
                      <a:srgbClr val="FFFFFF"/>
                    </a:gs>
                  </a:gsLst>
                </a:gradFill>
                <a:cs typeface="Segoe UI" pitchFamily="34" charset="0"/>
              </a:rPr>
              <a:t>.</a:t>
            </a:r>
            <a:endParaRPr lang="en-US" dirty="0">
              <a:gradFill>
                <a:gsLst>
                  <a:gs pos="0">
                    <a:srgbClr val="FFFFFF"/>
                  </a:gs>
                  <a:gs pos="100000">
                    <a:srgbClr val="FFFFFF"/>
                  </a:gs>
                </a:gsLst>
              </a:gradFill>
              <a:cs typeface="Segoe UI" pitchFamily="34" charset="0"/>
            </a:endParaRPr>
          </a:p>
        </p:txBody>
      </p:sp>
      <p:pic>
        <p:nvPicPr>
          <p:cNvPr id="13" name="Picture 12"/>
          <p:cNvPicPr>
            <a:picLocks noChangeAspect="1"/>
          </p:cNvPicPr>
          <p:nvPr/>
        </p:nvPicPr>
        <p:blipFill>
          <a:blip r:embed="rId5"/>
          <a:stretch>
            <a:fillRect/>
          </a:stretch>
        </p:blipFill>
        <p:spPr>
          <a:xfrm>
            <a:off x="7452186" y="2573713"/>
            <a:ext cx="3375025" cy="3279875"/>
          </a:xfrm>
          <a:prstGeom prst="rect">
            <a:avLst/>
          </a:prstGeom>
        </p:spPr>
      </p:pic>
      <p:pic>
        <p:nvPicPr>
          <p:cNvPr id="2" name="Picture 1"/>
          <p:cNvPicPr>
            <a:picLocks noChangeAspect="1"/>
          </p:cNvPicPr>
          <p:nvPr/>
        </p:nvPicPr>
        <p:blipFill>
          <a:blip r:embed="rId6"/>
          <a:stretch>
            <a:fillRect/>
          </a:stretch>
        </p:blipFill>
        <p:spPr>
          <a:xfrm>
            <a:off x="6777103" y="2441245"/>
            <a:ext cx="4725190" cy="3780152"/>
          </a:xfrm>
          <a:prstGeom prst="rect">
            <a:avLst/>
          </a:prstGeom>
          <a:ln w="12700">
            <a:solidFill>
              <a:schemeClr val="tx2"/>
            </a:solidFill>
          </a:ln>
        </p:spPr>
      </p:pic>
    </p:spTree>
    <p:extLst>
      <p:ext uri="{BB962C8B-B14F-4D97-AF65-F5344CB8AC3E}">
        <p14:creationId xmlns:p14="http://schemas.microsoft.com/office/powerpoint/2010/main" val="176965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Automation in each RP</a:t>
            </a:r>
            <a:endParaRPr lang="en-US" dirty="0"/>
          </a:p>
        </p:txBody>
      </p:sp>
      <p:pic>
        <p:nvPicPr>
          <p:cNvPr id="3" name="Picture 2"/>
          <p:cNvPicPr>
            <a:picLocks noChangeAspect="1"/>
          </p:cNvPicPr>
          <p:nvPr/>
        </p:nvPicPr>
        <p:blipFill>
          <a:blip r:embed="rId2"/>
          <a:stretch>
            <a:fillRect/>
          </a:stretch>
        </p:blipFill>
        <p:spPr>
          <a:xfrm>
            <a:off x="82587" y="1668462"/>
            <a:ext cx="7799466" cy="3886199"/>
          </a:xfrm>
          <a:prstGeom prst="rect">
            <a:avLst/>
          </a:prstGeom>
        </p:spPr>
      </p:pic>
      <p:sp>
        <p:nvSpPr>
          <p:cNvPr id="4" name="Rectangle 3"/>
          <p:cNvSpPr/>
          <p:nvPr/>
        </p:nvSpPr>
        <p:spPr>
          <a:xfrm>
            <a:off x="355027" y="6294273"/>
            <a:ext cx="11760084" cy="670445"/>
          </a:xfrm>
          <a:prstGeom prst="rect">
            <a:avLst/>
          </a:prstGeom>
        </p:spPr>
        <p:txBody>
          <a:bodyPr wrap="square">
            <a:spAutoFit/>
          </a:bodyPr>
          <a:lstStyle/>
          <a:p>
            <a:pPr indent="-233149">
              <a:spcBef>
                <a:spcPts val="1020"/>
              </a:spcBef>
            </a:pPr>
            <a:r>
              <a:rPr lang="en-US" sz="1836" dirty="0">
                <a:solidFill>
                  <a:srgbClr val="FFFFFF"/>
                </a:solidFill>
              </a:rPr>
              <a:t>Just announced general availability! Want to learn more?</a:t>
            </a:r>
            <a:br>
              <a:rPr lang="en-US" sz="1836" dirty="0">
                <a:solidFill>
                  <a:srgbClr val="FFFFFF"/>
                </a:solidFill>
              </a:rPr>
            </a:br>
            <a:r>
              <a:rPr lang="en-US" sz="1836" b="1" dirty="0">
                <a:solidFill>
                  <a:srgbClr val="FFFFFF"/>
                </a:solidFill>
              </a:rPr>
              <a:t>CDP-B344 - Introduction to the New Microsoft Azure Automation Service (Oct 30</a:t>
            </a:r>
            <a:r>
              <a:rPr lang="en-US" sz="1836" b="1" baseline="30000" dirty="0">
                <a:solidFill>
                  <a:srgbClr val="FFFFFF"/>
                </a:solidFill>
              </a:rPr>
              <a:t>th</a:t>
            </a:r>
            <a:r>
              <a:rPr lang="en-US" sz="1836" b="1" dirty="0">
                <a:solidFill>
                  <a:srgbClr val="FFFFFF"/>
                </a:solidFill>
              </a:rPr>
              <a:t>, 12 PM) </a:t>
            </a:r>
            <a:endParaRPr lang="en-US" sz="2448" b="1" dirty="0">
              <a:solidFill>
                <a:srgbClr val="FFFFFF"/>
              </a:solidFill>
            </a:endParaRPr>
          </a:p>
        </p:txBody>
      </p:sp>
    </p:spTree>
    <p:extLst>
      <p:ext uri="{BB962C8B-B14F-4D97-AF65-F5344CB8AC3E}">
        <p14:creationId xmlns:p14="http://schemas.microsoft.com/office/powerpoint/2010/main" val="335218437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Site Recovery</a:t>
            </a:r>
            <a:br>
              <a:rPr lang="en-US" dirty="0" smtClean="0"/>
            </a:br>
            <a:r>
              <a:rPr lang="en-US" sz="3400" dirty="0">
                <a:gradFill>
                  <a:gsLst>
                    <a:gs pos="0">
                      <a:schemeClr val="accent1"/>
                    </a:gs>
                    <a:gs pos="100000">
                      <a:schemeClr val="accent1"/>
                    </a:gs>
                  </a:gsLst>
                  <a:lin ang="0" scaled="0"/>
                </a:gradFill>
              </a:rPr>
              <a:t>How it works: Executing Recovery Plans</a:t>
            </a:r>
            <a:br>
              <a:rPr lang="en-US" sz="3400" dirty="0">
                <a:gradFill>
                  <a:gsLst>
                    <a:gs pos="0">
                      <a:schemeClr val="accent1"/>
                    </a:gs>
                    <a:gs pos="100000">
                      <a:schemeClr val="accent1"/>
                    </a:gs>
                  </a:gsLst>
                  <a:lin ang="0" scaled="0"/>
                </a:gradFill>
              </a:rPr>
            </a:br>
            <a:endParaRPr lang="en-US" sz="3400" dirty="0">
              <a:gradFill>
                <a:gsLst>
                  <a:gs pos="0">
                    <a:schemeClr val="accent1"/>
                  </a:gs>
                  <a:gs pos="100000">
                    <a:schemeClr val="accent1"/>
                  </a:gs>
                </a:gsLst>
                <a:lin ang="0" scaled="0"/>
              </a:gradFill>
            </a:endParaRPr>
          </a:p>
        </p:txBody>
      </p:sp>
      <p:grpSp>
        <p:nvGrpSpPr>
          <p:cNvPr id="138" name="Group 137"/>
          <p:cNvGrpSpPr/>
          <p:nvPr/>
        </p:nvGrpSpPr>
        <p:grpSpPr>
          <a:xfrm>
            <a:off x="530294" y="1791373"/>
            <a:ext cx="736497" cy="777765"/>
            <a:chOff x="252413" y="1214438"/>
            <a:chExt cx="736601" cy="777875"/>
          </a:xfrm>
        </p:grpSpPr>
        <p:sp>
          <p:nvSpPr>
            <p:cNvPr id="13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41"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43" name="Rectangle 142"/>
          <p:cNvSpPr/>
          <p:nvPr/>
        </p:nvSpPr>
        <p:spPr bwMode="auto">
          <a:xfrm>
            <a:off x="2016806" y="1727791"/>
            <a:ext cx="1153472" cy="1048923"/>
          </a:xfrm>
          <a:prstGeom prst="rect">
            <a:avLst/>
          </a:prstGeom>
          <a:solidFill>
            <a:srgbClr val="0072C6"/>
          </a:solidFill>
          <a:ln w="10795" cap="flat" cmpd="sng" algn="ctr">
            <a:noFill/>
            <a:prstDash val="solid"/>
            <a:headEnd type="none" w="med" len="med"/>
            <a:tailEnd type="none" w="med" len="med"/>
          </a:ln>
          <a:effectLst/>
        </p:spPr>
        <p:txBody>
          <a:bodyPr vert="horz" wrap="square" lIns="0" tIns="46630" rIns="0" bIns="46630" numCol="1" rtlCol="0" anchor="ctr" anchorCtr="1" compatLnSpc="1">
            <a:prstTxWarp prst="textNoShape">
              <a:avLst/>
            </a:prstTxWarp>
          </a:bodyPr>
          <a:lstStyle/>
          <a:p>
            <a:pPr algn="ctr" defTabSz="932411" fontAlgn="base">
              <a:spcBef>
                <a:spcPct val="0"/>
              </a:spcBef>
              <a:spcAft>
                <a:spcPct val="0"/>
              </a:spcAft>
              <a:defRPr/>
            </a:pPr>
            <a:endParaRPr lang="en-US" sz="2800" kern="0" dirty="0">
              <a:gradFill>
                <a:gsLst>
                  <a:gs pos="0">
                    <a:srgbClr val="FFFFFF"/>
                  </a:gs>
                  <a:gs pos="100000">
                    <a:srgbClr val="FFFFFF"/>
                  </a:gs>
                </a:gsLst>
                <a:lin ang="5400000" scaled="0"/>
              </a:gradFill>
            </a:endParaRPr>
          </a:p>
        </p:txBody>
      </p:sp>
      <p:pic>
        <p:nvPicPr>
          <p:cNvPr id="14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2136" y="1812071"/>
            <a:ext cx="982811" cy="885085"/>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cxnSp>
        <p:nvCxnSpPr>
          <p:cNvPr id="145" name="Straight Connector 144"/>
          <p:cNvCxnSpPr/>
          <p:nvPr/>
        </p:nvCxnSpPr>
        <p:spPr>
          <a:xfrm flipH="1">
            <a:off x="1376117" y="2180254"/>
            <a:ext cx="534034" cy="0"/>
          </a:xfrm>
          <a:prstGeom prst="line">
            <a:avLst/>
          </a:prstGeom>
          <a:noFill/>
          <a:ln w="60325" cap="flat" cmpd="sng" algn="ctr">
            <a:solidFill>
              <a:schemeClr val="tx1"/>
            </a:solidFill>
            <a:prstDash val="sysDash"/>
            <a:headEnd type="triangle"/>
            <a:tailEnd type="none"/>
          </a:ln>
          <a:effectLst/>
        </p:spPr>
      </p:cxnSp>
      <p:cxnSp>
        <p:nvCxnSpPr>
          <p:cNvPr id="183" name="Elbow Connector 182"/>
          <p:cNvCxnSpPr/>
          <p:nvPr/>
        </p:nvCxnSpPr>
        <p:spPr>
          <a:xfrm>
            <a:off x="3097900" y="2254614"/>
            <a:ext cx="629003" cy="1200666"/>
          </a:xfrm>
          <a:prstGeom prst="bentConnector3">
            <a:avLst>
              <a:gd name="adj1" fmla="val 98286"/>
            </a:avLst>
          </a:prstGeom>
          <a:noFill/>
          <a:ln w="60325" cap="flat" cmpd="sng" algn="ctr">
            <a:solidFill>
              <a:schemeClr val="tx1"/>
            </a:solidFill>
            <a:prstDash val="sysDash"/>
            <a:headEnd type="none"/>
            <a:tailEnd type="triangle"/>
          </a:ln>
          <a:effectLst/>
        </p:spPr>
      </p:cxnSp>
      <p:grpSp>
        <p:nvGrpSpPr>
          <p:cNvPr id="250" name="Group 249"/>
          <p:cNvGrpSpPr/>
          <p:nvPr/>
        </p:nvGrpSpPr>
        <p:grpSpPr>
          <a:xfrm>
            <a:off x="7768054" y="4794347"/>
            <a:ext cx="4503525" cy="1776857"/>
            <a:chOff x="5711675" y="3525575"/>
            <a:chExt cx="3311716" cy="1306631"/>
          </a:xfrm>
        </p:grpSpPr>
        <p:sp>
          <p:nvSpPr>
            <p:cNvPr id="184" name="Rectangle 183"/>
            <p:cNvSpPr/>
            <p:nvPr/>
          </p:nvSpPr>
          <p:spPr bwMode="auto">
            <a:xfrm>
              <a:off x="7311506"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85" name="Rectangle 184"/>
            <p:cNvSpPr/>
            <p:nvPr/>
          </p:nvSpPr>
          <p:spPr bwMode="auto">
            <a:xfrm>
              <a:off x="5711675" y="3525575"/>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207" name="TextBox 206"/>
            <p:cNvSpPr txBox="1"/>
            <p:nvPr/>
          </p:nvSpPr>
          <p:spPr>
            <a:xfrm>
              <a:off x="5722069" y="4523462"/>
              <a:ext cx="3301322"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Secondary Site</a:t>
              </a:r>
            </a:p>
          </p:txBody>
        </p:sp>
      </p:grpSp>
      <p:sp>
        <p:nvSpPr>
          <p:cNvPr id="62" name="Freeform 19"/>
          <p:cNvSpPr>
            <a:spLocks/>
          </p:cNvSpPr>
          <p:nvPr/>
        </p:nvSpPr>
        <p:spPr bwMode="auto">
          <a:xfrm>
            <a:off x="10079087" y="4915967"/>
            <a:ext cx="1895550" cy="1152805"/>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cxnSp>
        <p:nvCxnSpPr>
          <p:cNvPr id="86" name="Straight Arrow Connector 85"/>
          <p:cNvCxnSpPr/>
          <p:nvPr/>
        </p:nvCxnSpPr>
        <p:spPr>
          <a:xfrm>
            <a:off x="4872240" y="4324588"/>
            <a:ext cx="2895815" cy="1153662"/>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872240" y="1684527"/>
            <a:ext cx="7248113" cy="2559814"/>
            <a:chOff x="3582206" y="1238735"/>
            <a:chExt cx="5329979" cy="1882387"/>
          </a:xfrm>
        </p:grpSpPr>
        <p:sp>
          <p:nvSpPr>
            <p:cNvPr id="154" name="Rectangle 153"/>
            <p:cNvSpPr/>
            <p:nvPr/>
          </p:nvSpPr>
          <p:spPr bwMode="auto">
            <a:xfrm>
              <a:off x="7319047" y="1508448"/>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5" name="Rectangle 154"/>
            <p:cNvSpPr/>
            <p:nvPr/>
          </p:nvSpPr>
          <p:spPr bwMode="auto">
            <a:xfrm>
              <a:off x="5722291" y="1508448"/>
              <a:ext cx="1593138" cy="1005831"/>
            </a:xfrm>
            <a:prstGeom prst="rect">
              <a:avLst/>
            </a:prstGeom>
            <a:solidFill>
              <a:srgbClr val="00188F"/>
            </a:solidFill>
            <a:ln w="25400" cap="flat" cmpd="sng" algn="ctr">
              <a:solidFill>
                <a:srgbClr val="FFFFFF"/>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defRPr/>
              </a:pPr>
              <a:endParaRPr lang="en-GB" sz="2000" kern="0" dirty="0">
                <a:gradFill>
                  <a:gsLst>
                    <a:gs pos="0">
                      <a:srgbClr val="FFFFFF"/>
                    </a:gs>
                    <a:gs pos="100000">
                      <a:srgbClr val="FFFFFF"/>
                    </a:gs>
                  </a:gsLst>
                  <a:lin ang="5400000" scaled="0"/>
                </a:gradFill>
              </a:endParaRPr>
            </a:p>
          </p:txBody>
        </p:sp>
        <p:sp>
          <p:nvSpPr>
            <p:cNvPr id="156" name="TextBox 155"/>
            <p:cNvSpPr txBox="1"/>
            <p:nvPr/>
          </p:nvSpPr>
          <p:spPr>
            <a:xfrm>
              <a:off x="5711675" y="1238735"/>
              <a:ext cx="3200510" cy="308744"/>
            </a:xfrm>
            <a:prstGeom prst="rect">
              <a:avLst/>
            </a:prstGeom>
            <a:noFill/>
          </p:spPr>
          <p:txBody>
            <a:bodyPr wrap="square" lIns="110996" tIns="55497" rIns="110996" bIns="55497" rtlCol="0">
              <a:spAutoFit/>
            </a:bodyPr>
            <a:lstStyle/>
            <a:p>
              <a:pPr algn="ctr" defTabSz="932681">
                <a:defRPr/>
              </a:pPr>
              <a:r>
                <a:rPr lang="en-US" sz="2000" kern="0" dirty="0">
                  <a:gradFill>
                    <a:gsLst>
                      <a:gs pos="0">
                        <a:srgbClr val="FFFFFF"/>
                      </a:gs>
                      <a:gs pos="100000">
                        <a:srgbClr val="FFFFFF"/>
                      </a:gs>
                    </a:gsLst>
                    <a:lin ang="5400000" scaled="1"/>
                  </a:gradFill>
                  <a:latin typeface="Segoe UI Light"/>
                </a:rPr>
                <a:t>Primary Site</a:t>
              </a:r>
            </a:p>
          </p:txBody>
        </p:sp>
        <p:sp>
          <p:nvSpPr>
            <p:cNvPr id="163" name="Freeform 19"/>
            <p:cNvSpPr>
              <a:spLocks/>
            </p:cNvSpPr>
            <p:nvPr/>
          </p:nvSpPr>
          <p:spPr bwMode="auto">
            <a:xfrm>
              <a:off x="7422990" y="1594403"/>
              <a:ext cx="1393913" cy="847728"/>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rgbClr val="FFFF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defTabSz="932681">
                <a:defRPr/>
              </a:pPr>
              <a:endParaRPr lang="en-GB" sz="1801" kern="0" dirty="0">
                <a:solidFill>
                  <a:srgbClr val="505050"/>
                </a:solidFill>
              </a:endParaRPr>
            </a:p>
          </p:txBody>
        </p:sp>
        <p:grpSp>
          <p:nvGrpSpPr>
            <p:cNvPr id="164" name="Group 163"/>
            <p:cNvGrpSpPr/>
            <p:nvPr/>
          </p:nvGrpSpPr>
          <p:grpSpPr>
            <a:xfrm>
              <a:off x="7720480" y="1693902"/>
              <a:ext cx="757731" cy="635606"/>
              <a:chOff x="1413912" y="3757526"/>
              <a:chExt cx="1030567" cy="864469"/>
            </a:xfrm>
          </p:grpSpPr>
          <p:sp>
            <p:nvSpPr>
              <p:cNvPr id="165"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6"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67" name="Group 166"/>
              <p:cNvGrpSpPr/>
              <p:nvPr/>
            </p:nvGrpSpPr>
            <p:grpSpPr>
              <a:xfrm>
                <a:off x="1484014" y="3794829"/>
                <a:ext cx="918101" cy="202105"/>
                <a:chOff x="685800" y="4027488"/>
                <a:chExt cx="2617788" cy="576263"/>
              </a:xfrm>
            </p:grpSpPr>
            <p:sp>
              <p:nvSpPr>
                <p:cNvPr id="179"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0"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1"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2"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68" name="Group 167"/>
              <p:cNvGrpSpPr/>
              <p:nvPr/>
            </p:nvGrpSpPr>
            <p:grpSpPr>
              <a:xfrm>
                <a:off x="1484014" y="4093810"/>
                <a:ext cx="918101" cy="202105"/>
                <a:chOff x="685800" y="4879976"/>
                <a:chExt cx="2617788" cy="576263"/>
              </a:xfrm>
            </p:grpSpPr>
            <p:sp>
              <p:nvSpPr>
                <p:cNvPr id="175"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6"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7"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8"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69"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70" name="Group 169"/>
              <p:cNvGrpSpPr/>
              <p:nvPr/>
            </p:nvGrpSpPr>
            <p:grpSpPr>
              <a:xfrm>
                <a:off x="1485326" y="4391345"/>
                <a:ext cx="912125" cy="196129"/>
                <a:chOff x="685800" y="4897015"/>
                <a:chExt cx="2600749" cy="559224"/>
              </a:xfrm>
            </p:grpSpPr>
            <p:sp>
              <p:nvSpPr>
                <p:cNvPr id="171"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2"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3"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74"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58" name="TextBox 157"/>
            <p:cNvSpPr txBox="1"/>
            <p:nvPr/>
          </p:nvSpPr>
          <p:spPr>
            <a:xfrm>
              <a:off x="6183033" y="1742974"/>
              <a:ext cx="1159714" cy="557421"/>
            </a:xfrm>
            <a:prstGeom prst="rect">
              <a:avLst/>
            </a:prstGeom>
            <a:noFill/>
          </p:spPr>
          <p:txBody>
            <a:bodyPr wrap="square" lIns="110996" tIns="55497" rIns="110996" bIns="55497" rtlCol="0">
              <a:spAutoFit/>
            </a:bodyPr>
            <a:lstStyle/>
            <a:p>
              <a:pPr defTabSz="932681">
                <a:defRPr/>
              </a:pPr>
              <a:r>
                <a:rPr lang="en-US" sz="1399" kern="0" dirty="0">
                  <a:solidFill>
                    <a:srgbClr val="FFFFFF"/>
                  </a:solidFill>
                </a:rPr>
                <a:t>System Center </a:t>
              </a:r>
            </a:p>
            <a:p>
              <a:pPr defTabSz="932681">
                <a:defRPr/>
              </a:pPr>
              <a:r>
                <a:rPr lang="en-US" sz="1399" kern="0" dirty="0">
                  <a:solidFill>
                    <a:srgbClr val="FFFFFF"/>
                  </a:solidFill>
                </a:rPr>
                <a:t>Virtual Machine</a:t>
              </a:r>
            </a:p>
            <a:p>
              <a:pPr defTabSz="932681">
                <a:defRPr/>
              </a:pPr>
              <a:r>
                <a:rPr lang="en-US" sz="1399" kern="0" dirty="0">
                  <a:solidFill>
                    <a:srgbClr val="FFFFFF"/>
                  </a:solidFill>
                </a:rPr>
                <a:t>Manager</a:t>
              </a:r>
            </a:p>
          </p:txBody>
        </p:sp>
        <p:sp>
          <p:nvSpPr>
            <p:cNvPr id="159" name="Freeform 5"/>
            <p:cNvSpPr>
              <a:spLocks noEditPoints="1"/>
            </p:cNvSpPr>
            <p:nvPr/>
          </p:nvSpPr>
          <p:spPr bwMode="auto">
            <a:xfrm>
              <a:off x="5826233" y="1653392"/>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rgbClr val="FFFFFF"/>
            </a:solidFill>
            <a:ln w="12700" cap="flat" cmpd="sng">
              <a:solidFill>
                <a:srgbClr val="FFFFFF"/>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60" name="TextBox 159"/>
            <p:cNvSpPr txBox="1"/>
            <p:nvPr/>
          </p:nvSpPr>
          <p:spPr>
            <a:xfrm>
              <a:off x="7807041" y="1679895"/>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61" name="TextBox 160"/>
            <p:cNvSpPr txBox="1"/>
            <p:nvPr/>
          </p:nvSpPr>
          <p:spPr>
            <a:xfrm>
              <a:off x="7807041" y="1896997"/>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62" name="TextBox 161"/>
            <p:cNvSpPr txBox="1"/>
            <p:nvPr/>
          </p:nvSpPr>
          <p:spPr>
            <a:xfrm>
              <a:off x="7807041" y="2114100"/>
              <a:ext cx="453761"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cxnSp>
          <p:nvCxnSpPr>
            <p:cNvPr id="85" name="Straight Arrow Connector 84"/>
            <p:cNvCxnSpPr/>
            <p:nvPr/>
          </p:nvCxnSpPr>
          <p:spPr>
            <a:xfrm flipV="1">
              <a:off x="3582206" y="2011364"/>
              <a:ext cx="2140085" cy="1109758"/>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19915922">
              <a:off x="4599027" y="2431146"/>
              <a:ext cx="279330" cy="183933"/>
              <a:chOff x="5416944" y="3344862"/>
              <a:chExt cx="1028279" cy="677101"/>
            </a:xfrm>
          </p:grpSpPr>
          <p:sp>
            <p:nvSpPr>
              <p:cNvPr id="89" name="Rectangle 88"/>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0" name="Group 89"/>
              <p:cNvGrpSpPr/>
              <p:nvPr/>
            </p:nvGrpSpPr>
            <p:grpSpPr>
              <a:xfrm>
                <a:off x="5451552" y="3480839"/>
                <a:ext cx="959063" cy="402846"/>
                <a:chOff x="5451552" y="3480839"/>
                <a:chExt cx="959063" cy="402846"/>
              </a:xfrm>
            </p:grpSpPr>
            <p:cxnSp>
              <p:nvCxnSpPr>
                <p:cNvPr id="91" name="Straight Connector 90"/>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96" name="Group 95"/>
          <p:cNvGrpSpPr/>
          <p:nvPr/>
        </p:nvGrpSpPr>
        <p:grpSpPr>
          <a:xfrm rot="1285364">
            <a:off x="6255441" y="4846852"/>
            <a:ext cx="379854" cy="250126"/>
            <a:chOff x="5416944" y="3344862"/>
            <a:chExt cx="1028279" cy="677101"/>
          </a:xfrm>
        </p:grpSpPr>
        <p:sp>
          <p:nvSpPr>
            <p:cNvPr id="97" name="Rectangle 96"/>
            <p:cNvSpPr/>
            <p:nvPr/>
          </p:nvSpPr>
          <p:spPr bwMode="auto">
            <a:xfrm>
              <a:off x="5416944" y="3344862"/>
              <a:ext cx="1028279" cy="677101"/>
            </a:xfrm>
            <a:prstGeom prst="rect">
              <a:avLst/>
            </a:prstGeom>
            <a:solidFill>
              <a:schemeClr val="bg1"/>
            </a:solidFill>
            <a:ln w="508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98" name="Group 97"/>
            <p:cNvGrpSpPr/>
            <p:nvPr/>
          </p:nvGrpSpPr>
          <p:grpSpPr>
            <a:xfrm>
              <a:off x="5451552" y="3480839"/>
              <a:ext cx="959063" cy="402846"/>
              <a:chOff x="5451552" y="3480839"/>
              <a:chExt cx="959063" cy="402846"/>
            </a:xfrm>
          </p:grpSpPr>
          <p:cxnSp>
            <p:nvCxnSpPr>
              <p:cNvPr id="99" name="Straight Connector 98"/>
              <p:cNvCxnSpPr/>
              <p:nvPr/>
            </p:nvCxnSpPr>
            <p:spPr>
              <a:xfrm>
                <a:off x="5451552" y="3683413"/>
                <a:ext cx="332752"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763339" y="3480839"/>
                <a:ext cx="133920" cy="20495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871473" y="3480839"/>
                <a:ext cx="151689" cy="402846"/>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072366" y="3683413"/>
                <a:ext cx="338249" cy="1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008330" y="3677014"/>
                <a:ext cx="90046" cy="204109"/>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114" name="Elbow Connector 113"/>
          <p:cNvCxnSpPr>
            <a:stCxn id="143" idx="2"/>
            <a:endCxn id="151" idx="2"/>
          </p:cNvCxnSpPr>
          <p:nvPr/>
        </p:nvCxnSpPr>
        <p:spPr>
          <a:xfrm rot="16200000" flipH="1">
            <a:off x="1728940" y="3641316"/>
            <a:ext cx="1741242" cy="12036"/>
          </a:xfrm>
          <a:prstGeom prst="bentConnector4">
            <a:avLst>
              <a:gd name="adj1" fmla="val 67312"/>
              <a:gd name="adj2" fmla="val -4600136"/>
            </a:avLst>
          </a:prstGeom>
          <a:noFill/>
          <a:ln w="60325" cap="flat" cmpd="sng" algn="ctr">
            <a:solidFill>
              <a:schemeClr val="tx1"/>
            </a:solidFill>
            <a:prstDash val="sysDash"/>
            <a:headEnd type="none"/>
            <a:tailEnd type="triangle"/>
          </a:ln>
          <a:effectLst/>
        </p:spPr>
      </p:cxnSp>
      <p:sp>
        <p:nvSpPr>
          <p:cNvPr id="122" name="TextBox 121"/>
          <p:cNvSpPr txBox="1"/>
          <p:nvPr/>
        </p:nvSpPr>
        <p:spPr>
          <a:xfrm>
            <a:off x="920221" y="3199531"/>
            <a:ext cx="1622110" cy="542965"/>
          </a:xfrm>
          <a:prstGeom prst="rect">
            <a:avLst/>
          </a:prstGeom>
          <a:no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0" scaled="0"/>
                </a:gradFill>
              </a:rPr>
              <a:t>13. Execute Recovery Plan</a:t>
            </a:r>
          </a:p>
        </p:txBody>
      </p:sp>
      <p:grpSp>
        <p:nvGrpSpPr>
          <p:cNvPr id="104" name="Group 103"/>
          <p:cNvGrpSpPr/>
          <p:nvPr/>
        </p:nvGrpSpPr>
        <p:grpSpPr>
          <a:xfrm>
            <a:off x="10519786" y="4956168"/>
            <a:ext cx="1030421" cy="917858"/>
            <a:chOff x="7718241" y="3706721"/>
            <a:chExt cx="757731" cy="674957"/>
          </a:xfrm>
        </p:grpSpPr>
        <p:grpSp>
          <p:nvGrpSpPr>
            <p:cNvPr id="105" name="Group 104"/>
            <p:cNvGrpSpPr/>
            <p:nvPr/>
          </p:nvGrpSpPr>
          <p:grpSpPr>
            <a:xfrm>
              <a:off x="7718241" y="3720728"/>
              <a:ext cx="757731" cy="635606"/>
              <a:chOff x="1413912" y="3757526"/>
              <a:chExt cx="1030567" cy="864469"/>
            </a:xfrm>
          </p:grpSpPr>
          <p:sp>
            <p:nvSpPr>
              <p:cNvPr id="109"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bg1"/>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10"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bg1"/>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11" name="Group 110"/>
              <p:cNvGrpSpPr/>
              <p:nvPr/>
            </p:nvGrpSpPr>
            <p:grpSpPr>
              <a:xfrm>
                <a:off x="1484014" y="3794829"/>
                <a:ext cx="918101" cy="202105"/>
                <a:chOff x="685800" y="4027488"/>
                <a:chExt cx="2617788" cy="576263"/>
              </a:xfrm>
            </p:grpSpPr>
            <p:sp>
              <p:nvSpPr>
                <p:cNvPr id="126"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7"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8"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9"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12" name="Group 111"/>
              <p:cNvGrpSpPr/>
              <p:nvPr/>
            </p:nvGrpSpPr>
            <p:grpSpPr>
              <a:xfrm>
                <a:off x="1484014" y="4093810"/>
                <a:ext cx="918101" cy="202105"/>
                <a:chOff x="685800" y="4879976"/>
                <a:chExt cx="2617788" cy="576263"/>
              </a:xfrm>
            </p:grpSpPr>
            <p:sp>
              <p:nvSpPr>
                <p:cNvPr id="120"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3"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4"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25"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13"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bg1"/>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15" name="Group 114"/>
              <p:cNvGrpSpPr/>
              <p:nvPr/>
            </p:nvGrpSpPr>
            <p:grpSpPr>
              <a:xfrm>
                <a:off x="1485326" y="4391345"/>
                <a:ext cx="912125" cy="196129"/>
                <a:chOff x="685800" y="4897015"/>
                <a:chExt cx="2600749" cy="559224"/>
              </a:xfrm>
            </p:grpSpPr>
            <p:sp>
              <p:nvSpPr>
                <p:cNvPr id="116"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17"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18"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19"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06" name="TextBox 105"/>
            <p:cNvSpPr txBox="1"/>
            <p:nvPr/>
          </p:nvSpPr>
          <p:spPr>
            <a:xfrm>
              <a:off x="7804802" y="3706721"/>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07" name="TextBox 106"/>
            <p:cNvSpPr txBox="1"/>
            <p:nvPr/>
          </p:nvSpPr>
          <p:spPr>
            <a:xfrm>
              <a:off x="7804802" y="3923823"/>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08" name="TextBox 107"/>
            <p:cNvSpPr txBox="1"/>
            <p:nvPr/>
          </p:nvSpPr>
          <p:spPr>
            <a:xfrm>
              <a:off x="7804802" y="4140926"/>
              <a:ext cx="453761"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grpSp>
      <p:sp>
        <p:nvSpPr>
          <p:cNvPr id="130" name="TextBox 129"/>
          <p:cNvSpPr txBox="1"/>
          <p:nvPr/>
        </p:nvSpPr>
        <p:spPr>
          <a:xfrm>
            <a:off x="8812895" y="4195540"/>
            <a:ext cx="3367684" cy="542965"/>
          </a:xfrm>
          <a:prstGeom prst="rect">
            <a:avLst/>
          </a:prstGeom>
          <a:solidFill>
            <a:schemeClr val="bg1"/>
          </a:solidFill>
        </p:spPr>
        <p:txBody>
          <a:bodyPr wrap="square" lIns="110996" tIns="55497" rIns="110996" bIns="55497" rtlCol="0">
            <a:spAutoFit/>
          </a:bodyPr>
          <a:lstStyle/>
          <a:p>
            <a:pPr algn="r" defTabSz="932681">
              <a:defRPr/>
            </a:pPr>
            <a:r>
              <a:rPr lang="en-US" sz="1400" kern="0" dirty="0">
                <a:gradFill>
                  <a:gsLst>
                    <a:gs pos="0">
                      <a:srgbClr val="FFFFFF"/>
                    </a:gs>
                    <a:gs pos="100000">
                      <a:srgbClr val="FFFFFF"/>
                    </a:gs>
                  </a:gsLst>
                  <a:lin ang="0" scaled="0"/>
                </a:gradFill>
              </a:rPr>
              <a:t>14. Site Recovery Orchestrates VMs starting on Secondary Site</a:t>
            </a:r>
          </a:p>
        </p:txBody>
      </p:sp>
      <p:grpSp>
        <p:nvGrpSpPr>
          <p:cNvPr id="131" name="Group 130"/>
          <p:cNvGrpSpPr/>
          <p:nvPr/>
        </p:nvGrpSpPr>
        <p:grpSpPr>
          <a:xfrm>
            <a:off x="10496737" y="2284449"/>
            <a:ext cx="1030421" cy="917858"/>
            <a:chOff x="7718241" y="3706721"/>
            <a:chExt cx="757731" cy="674957"/>
          </a:xfrm>
        </p:grpSpPr>
        <p:grpSp>
          <p:nvGrpSpPr>
            <p:cNvPr id="132" name="Group 131"/>
            <p:cNvGrpSpPr/>
            <p:nvPr/>
          </p:nvGrpSpPr>
          <p:grpSpPr>
            <a:xfrm>
              <a:off x="7718241" y="3720728"/>
              <a:ext cx="757731" cy="635606"/>
              <a:chOff x="1413912" y="3757526"/>
              <a:chExt cx="1030567" cy="864469"/>
            </a:xfrm>
          </p:grpSpPr>
          <p:sp>
            <p:nvSpPr>
              <p:cNvPr id="136" name="Freeform 9"/>
              <p:cNvSpPr>
                <a:spLocks/>
              </p:cNvSpPr>
              <p:nvPr/>
            </p:nvSpPr>
            <p:spPr bwMode="auto">
              <a:xfrm>
                <a:off x="1413912" y="4052610"/>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accent1">
                  <a:lumMod val="40000"/>
                  <a:lumOff val="60000"/>
                </a:schemeClr>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37" name="Freeform 10"/>
              <p:cNvSpPr>
                <a:spLocks/>
              </p:cNvSpPr>
              <p:nvPr/>
            </p:nvSpPr>
            <p:spPr bwMode="auto">
              <a:xfrm>
                <a:off x="1413912" y="3757526"/>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accent1">
                  <a:lumMod val="40000"/>
                  <a:lumOff val="60000"/>
                </a:schemeClr>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42" name="Group 141"/>
              <p:cNvGrpSpPr/>
              <p:nvPr/>
            </p:nvGrpSpPr>
            <p:grpSpPr>
              <a:xfrm>
                <a:off x="1484014" y="3794829"/>
                <a:ext cx="918101" cy="202105"/>
                <a:chOff x="685800" y="4027488"/>
                <a:chExt cx="2617788" cy="576263"/>
              </a:xfrm>
            </p:grpSpPr>
            <p:sp>
              <p:nvSpPr>
                <p:cNvPr id="189" name="Rectangle 11"/>
                <p:cNvSpPr>
                  <a:spLocks noChangeArrowheads="1"/>
                </p:cNvSpPr>
                <p:nvPr/>
              </p:nvSpPr>
              <p:spPr bwMode="auto">
                <a:xfrm>
                  <a:off x="685800" y="4052888"/>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90" name="Rectangle 12"/>
                <p:cNvSpPr>
                  <a:spLocks noChangeArrowheads="1"/>
                </p:cNvSpPr>
                <p:nvPr/>
              </p:nvSpPr>
              <p:spPr bwMode="auto">
                <a:xfrm>
                  <a:off x="3213100" y="4027488"/>
                  <a:ext cx="90488"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91" name="Rectangle 15"/>
                <p:cNvSpPr>
                  <a:spLocks noChangeArrowheads="1"/>
                </p:cNvSpPr>
                <p:nvPr/>
              </p:nvSpPr>
              <p:spPr bwMode="auto">
                <a:xfrm>
                  <a:off x="2535238" y="4400551"/>
                  <a:ext cx="546100"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92" name="Rectangle 16"/>
                <p:cNvSpPr>
                  <a:spLocks noChangeArrowheads="1"/>
                </p:cNvSpPr>
                <p:nvPr/>
              </p:nvSpPr>
              <p:spPr bwMode="auto">
                <a:xfrm>
                  <a:off x="2535238" y="4200526"/>
                  <a:ext cx="546100"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nvGrpSpPr>
              <p:cNvPr id="146" name="Group 145"/>
              <p:cNvGrpSpPr/>
              <p:nvPr/>
            </p:nvGrpSpPr>
            <p:grpSpPr>
              <a:xfrm>
                <a:off x="1484014" y="4093810"/>
                <a:ext cx="918101" cy="202105"/>
                <a:chOff x="685800" y="4879976"/>
                <a:chExt cx="2617788" cy="576263"/>
              </a:xfrm>
            </p:grpSpPr>
            <p:sp>
              <p:nvSpPr>
                <p:cNvPr id="157"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6" name="Rectangle 14"/>
                <p:cNvSpPr>
                  <a:spLocks noChangeArrowheads="1"/>
                </p:cNvSpPr>
                <p:nvPr/>
              </p:nvSpPr>
              <p:spPr bwMode="auto">
                <a:xfrm>
                  <a:off x="3216275" y="4879976"/>
                  <a:ext cx="87313" cy="546100"/>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7" name="Rectangle 17"/>
                <p:cNvSpPr>
                  <a:spLocks noChangeArrowheads="1"/>
                </p:cNvSpPr>
                <p:nvPr/>
              </p:nvSpPr>
              <p:spPr bwMode="auto">
                <a:xfrm>
                  <a:off x="2530157"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88" name="Rectangle 18"/>
                <p:cNvSpPr>
                  <a:spLocks noChangeArrowheads="1"/>
                </p:cNvSpPr>
                <p:nvPr/>
              </p:nvSpPr>
              <p:spPr bwMode="auto">
                <a:xfrm>
                  <a:off x="2530157" y="5006346"/>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sp>
            <p:nvSpPr>
              <p:cNvPr id="147" name="Freeform 9"/>
              <p:cNvSpPr>
                <a:spLocks/>
              </p:cNvSpPr>
              <p:nvPr/>
            </p:nvSpPr>
            <p:spPr bwMode="auto">
              <a:xfrm>
                <a:off x="1413912" y="4344171"/>
                <a:ext cx="1030567" cy="277824"/>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accent1">
                  <a:lumMod val="40000"/>
                  <a:lumOff val="60000"/>
                </a:schemeClr>
              </a:solidFill>
              <a:ln w="0" cap="flat">
                <a:solidFill>
                  <a:srgbClr val="FFFFFF"/>
                </a:solidFill>
                <a:prstDash val="solid"/>
                <a:miter lim="800000"/>
                <a:headEnd/>
                <a:tailEnd/>
              </a:ln>
              <a:extLst/>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nvGrpSpPr>
              <p:cNvPr id="148" name="Group 147"/>
              <p:cNvGrpSpPr/>
              <p:nvPr/>
            </p:nvGrpSpPr>
            <p:grpSpPr>
              <a:xfrm>
                <a:off x="1485326" y="4391345"/>
                <a:ext cx="912125" cy="196129"/>
                <a:chOff x="685800" y="4897015"/>
                <a:chExt cx="2600749" cy="559224"/>
              </a:xfrm>
            </p:grpSpPr>
            <p:sp>
              <p:nvSpPr>
                <p:cNvPr id="149" name="Rectangle 13"/>
                <p:cNvSpPr>
                  <a:spLocks noChangeArrowheads="1"/>
                </p:cNvSpPr>
                <p:nvPr/>
              </p:nvSpPr>
              <p:spPr bwMode="auto">
                <a:xfrm>
                  <a:off x="685800" y="4905376"/>
                  <a:ext cx="85725" cy="55086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50" name="Rectangle 14"/>
                <p:cNvSpPr>
                  <a:spLocks noChangeArrowheads="1"/>
                </p:cNvSpPr>
                <p:nvPr/>
              </p:nvSpPr>
              <p:spPr bwMode="auto">
                <a:xfrm>
                  <a:off x="3199236" y="4897015"/>
                  <a:ext cx="87313" cy="546099"/>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52" name="Rectangle 17"/>
                <p:cNvSpPr>
                  <a:spLocks noChangeArrowheads="1"/>
                </p:cNvSpPr>
                <p:nvPr/>
              </p:nvSpPr>
              <p:spPr bwMode="auto">
                <a:xfrm>
                  <a:off x="2547196" y="5214303"/>
                  <a:ext cx="546099" cy="79375"/>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sp>
              <p:nvSpPr>
                <p:cNvPr id="153" name="Rectangle 18"/>
                <p:cNvSpPr>
                  <a:spLocks noChangeArrowheads="1"/>
                </p:cNvSpPr>
                <p:nvPr/>
              </p:nvSpPr>
              <p:spPr bwMode="auto">
                <a:xfrm>
                  <a:off x="2547196" y="5031315"/>
                  <a:ext cx="546099" cy="87313"/>
                </a:xfrm>
                <a:prstGeom prst="rect">
                  <a:avLst/>
                </a:prstGeom>
                <a:solidFill>
                  <a:srgbClr val="0072C6"/>
                </a:solidFill>
                <a:ln w="0" cap="flat">
                  <a:solidFill>
                    <a:srgbClr val="0072C6"/>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505050"/>
                    </a:solidFill>
                  </a:endParaRPr>
                </a:p>
              </p:txBody>
            </p:sp>
          </p:grpSp>
        </p:grpSp>
        <p:sp>
          <p:nvSpPr>
            <p:cNvPr id="133" name="TextBox 132"/>
            <p:cNvSpPr txBox="1"/>
            <p:nvPr/>
          </p:nvSpPr>
          <p:spPr>
            <a:xfrm>
              <a:off x="7804802" y="3706721"/>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AD</a:t>
              </a:r>
            </a:p>
          </p:txBody>
        </p:sp>
        <p:sp>
          <p:nvSpPr>
            <p:cNvPr id="134" name="TextBox 133"/>
            <p:cNvSpPr txBox="1"/>
            <p:nvPr/>
          </p:nvSpPr>
          <p:spPr>
            <a:xfrm>
              <a:off x="7804802" y="3923823"/>
              <a:ext cx="441890"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SQL</a:t>
              </a:r>
            </a:p>
          </p:txBody>
        </p:sp>
        <p:sp>
          <p:nvSpPr>
            <p:cNvPr id="135" name="TextBox 134"/>
            <p:cNvSpPr txBox="1"/>
            <p:nvPr/>
          </p:nvSpPr>
          <p:spPr>
            <a:xfrm>
              <a:off x="7804802" y="4140926"/>
              <a:ext cx="453761" cy="240752"/>
            </a:xfrm>
            <a:prstGeom prst="rect">
              <a:avLst/>
            </a:prstGeom>
            <a:noFill/>
          </p:spPr>
          <p:txBody>
            <a:bodyPr wrap="square" lIns="110996" tIns="55497" rIns="110996" bIns="55497" rtlCol="0">
              <a:spAutoFit/>
            </a:bodyPr>
            <a:lstStyle/>
            <a:p>
              <a:pPr defTabSz="932681">
                <a:defRPr/>
              </a:pPr>
              <a:r>
                <a:rPr lang="en-US" sz="1399" b="1" kern="0" dirty="0">
                  <a:solidFill>
                    <a:srgbClr val="0072C6"/>
                  </a:solidFill>
                </a:rPr>
                <a:t>LOB</a:t>
              </a:r>
            </a:p>
          </p:txBody>
        </p:sp>
      </p:grpSp>
      <p:sp>
        <p:nvSpPr>
          <p:cNvPr id="193" name="TextBox 192"/>
          <p:cNvSpPr txBox="1"/>
          <p:nvPr/>
        </p:nvSpPr>
        <p:spPr>
          <a:xfrm>
            <a:off x="7888471" y="3432946"/>
            <a:ext cx="3234642" cy="542965"/>
          </a:xfrm>
          <a:prstGeom prst="rect">
            <a:avLst/>
          </a:prstGeom>
          <a:solidFill>
            <a:schemeClr val="bg1"/>
          </a:solidFill>
        </p:spPr>
        <p:txBody>
          <a:bodyPr wrap="square" lIns="110996" tIns="55497" rIns="110996" bIns="55497" rtlCol="0">
            <a:spAutoFit/>
          </a:bodyPr>
          <a:lstStyle/>
          <a:p>
            <a:pPr defTabSz="932681">
              <a:defRPr/>
            </a:pPr>
            <a:r>
              <a:rPr lang="en-US" sz="1400" kern="0" dirty="0">
                <a:gradFill>
                  <a:gsLst>
                    <a:gs pos="0">
                      <a:srgbClr val="FFFFFF"/>
                    </a:gs>
                    <a:gs pos="100000">
                      <a:srgbClr val="FFFFFF"/>
                    </a:gs>
                  </a:gsLst>
                  <a:lin ang="0" scaled="0"/>
                </a:gradFill>
              </a:rPr>
              <a:t>15. When Primary Site is back online, execute a </a:t>
            </a:r>
            <a:r>
              <a:rPr lang="en-US" sz="1400" kern="0" dirty="0" smtClean="0">
                <a:gradFill>
                  <a:gsLst>
                    <a:gs pos="0">
                      <a:srgbClr val="FFFFFF"/>
                    </a:gs>
                    <a:gs pos="100000">
                      <a:srgbClr val="FFFFFF"/>
                    </a:gs>
                  </a:gsLst>
                  <a:lin ang="0" scaled="0"/>
                </a:gradFill>
              </a:rPr>
              <a:t>Failover to on-premises</a:t>
            </a:r>
            <a:endParaRPr lang="en-US" sz="1400" kern="0" dirty="0">
              <a:gradFill>
                <a:gsLst>
                  <a:gs pos="0">
                    <a:srgbClr val="FFFFFF"/>
                  </a:gs>
                  <a:gs pos="100000">
                    <a:srgbClr val="FFFFFF"/>
                  </a:gs>
                </a:gsLst>
                <a:lin ang="0" scaled="0"/>
              </a:gradFill>
            </a:endParaRPr>
          </a:p>
        </p:txBody>
      </p:sp>
      <p:cxnSp>
        <p:nvCxnSpPr>
          <p:cNvPr id="194" name="Straight Arrow Connector 193"/>
          <p:cNvCxnSpPr/>
          <p:nvPr/>
        </p:nvCxnSpPr>
        <p:spPr>
          <a:xfrm flipH="1" flipV="1">
            <a:off x="11855844" y="3419108"/>
            <a:ext cx="10255" cy="1375238"/>
          </a:xfrm>
          <a:prstGeom prst="straightConnector1">
            <a:avLst/>
          </a:prstGeom>
          <a:ln w="571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605579" y="3455281"/>
            <a:ext cx="2431730" cy="1339066"/>
            <a:chOff x="2629767" y="2540878"/>
            <a:chExt cx="1788199" cy="984697"/>
          </a:xfrm>
        </p:grpSpPr>
        <p:sp>
          <p:nvSpPr>
            <p:cNvPr id="151"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208" name="Picture 20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pic>
        <p:nvPicPr>
          <p:cNvPr id="121" name="Picture 48"/>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black">
          <a:xfrm>
            <a:off x="3507721" y="3630830"/>
            <a:ext cx="438363" cy="463249"/>
          </a:xfrm>
          <a:prstGeom prst="rect">
            <a:avLst/>
          </a:prstGeom>
          <a:noFill/>
          <a:extLst/>
        </p:spPr>
      </p:pic>
      <p:grpSp>
        <p:nvGrpSpPr>
          <p:cNvPr id="196" name="Group 195"/>
          <p:cNvGrpSpPr/>
          <p:nvPr/>
        </p:nvGrpSpPr>
        <p:grpSpPr>
          <a:xfrm>
            <a:off x="7953756" y="5172925"/>
            <a:ext cx="1220041" cy="569066"/>
            <a:chOff x="2629767" y="2540878"/>
            <a:chExt cx="1788199" cy="984697"/>
          </a:xfrm>
        </p:grpSpPr>
        <p:sp>
          <p:nvSpPr>
            <p:cNvPr id="197" name="Freeform 128"/>
            <p:cNvSpPr>
              <a:spLocks noChangeAspect="1"/>
            </p:cNvSpPr>
            <p:nvPr/>
          </p:nvSpPr>
          <p:spPr bwMode="black">
            <a:xfrm>
              <a:off x="2629767" y="2540878"/>
              <a:ext cx="1788199" cy="9846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198" name="Picture 19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883209" y="3010625"/>
              <a:ext cx="1342947" cy="311374"/>
            </a:xfrm>
            <a:prstGeom prst="rect">
              <a:avLst/>
            </a:prstGeom>
            <a:noFill/>
            <a:ln>
              <a:noFill/>
            </a:ln>
          </p:spPr>
        </p:pic>
      </p:grpSp>
    </p:spTree>
    <p:extLst>
      <p:ext uri="{BB962C8B-B14F-4D97-AF65-F5344CB8AC3E}">
        <p14:creationId xmlns:p14="http://schemas.microsoft.com/office/powerpoint/2010/main" val="376901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ipe(up)">
                                      <p:cBhvr>
                                        <p:cTn id="12" dur="500"/>
                                        <p:tgtEl>
                                          <p:spTgt spid="1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childTnLst>
                          </p:cTn>
                        </p:par>
                        <p:par>
                          <p:cTn id="21" fill="hold">
                            <p:stCondLst>
                              <p:cond delay="1500"/>
                            </p:stCondLst>
                            <p:childTnLst>
                              <p:par>
                                <p:cTn id="22" presetID="26" presetClass="emph" presetSubtype="0" repeatCount="indefinite" fill="hold" nodeType="afterEffect">
                                  <p:stCondLst>
                                    <p:cond delay="0"/>
                                  </p:stCondLst>
                                  <p:childTnLst>
                                    <p:animEffect transition="out" filter="fade">
                                      <p:cBhvr>
                                        <p:cTn id="23" dur="2000" tmFilter="0, 0; .2, .5; .8, .5; 1, 0"/>
                                        <p:tgtEl>
                                          <p:spTgt spid="121"/>
                                        </p:tgtEl>
                                      </p:cBhvr>
                                    </p:animEffect>
                                    <p:animScale>
                                      <p:cBhvr>
                                        <p:cTn id="24" dur="1000" autoRev="1" fill="hold"/>
                                        <p:tgtEl>
                                          <p:spTgt spid="121"/>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nodeType="withEffect">
                                  <p:stCondLst>
                                    <p:cond delay="50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0"/>
                                        </p:tgtEl>
                                      </p:cBhvr>
                                    </p:animEffect>
                                    <p:set>
                                      <p:cBhvr>
                                        <p:cTn id="37" dur="1" fill="hold">
                                          <p:stCondLst>
                                            <p:cond delay="499"/>
                                          </p:stCondLst>
                                        </p:cTn>
                                        <p:tgtEl>
                                          <p:spTgt spid="1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fade">
                                      <p:cBhvr>
                                        <p:cTn id="49" dur="500"/>
                                        <p:tgtEl>
                                          <p:spTgt spid="19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94"/>
                                        </p:tgtEl>
                                        <p:attrNameLst>
                                          <p:attrName>style.visibility</p:attrName>
                                        </p:attrNameLst>
                                      </p:cBhvr>
                                      <p:to>
                                        <p:strVal val="visible"/>
                                      </p:to>
                                    </p:set>
                                    <p:animEffect transition="in" filter="wipe(down)">
                                      <p:cBhvr>
                                        <p:cTn id="54" dur="500"/>
                                        <p:tgtEl>
                                          <p:spTgt spid="194"/>
                                        </p:tgtEl>
                                      </p:cBhvr>
                                    </p:animEffect>
                                  </p:childTnLst>
                                </p:cTn>
                              </p:par>
                              <p:par>
                                <p:cTn id="55" presetID="10" presetClass="exit" presetSubtype="0" fill="hold" nodeType="withEffect">
                                  <p:stCondLst>
                                    <p:cond delay="0"/>
                                  </p:stCondLst>
                                  <p:childTnLst>
                                    <p:animEffect transition="out" filter="fade">
                                      <p:cBhvr>
                                        <p:cTn id="56" dur="500"/>
                                        <p:tgtEl>
                                          <p:spTgt spid="194"/>
                                        </p:tgtEl>
                                      </p:cBhvr>
                                    </p:animEffect>
                                    <p:set>
                                      <p:cBhvr>
                                        <p:cTn id="57" dur="1" fill="hold">
                                          <p:stCondLst>
                                            <p:cond delay="499"/>
                                          </p:stCondLst>
                                        </p:cTn>
                                        <p:tgtEl>
                                          <p:spTgt spid="19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3"/>
                                        </p:tgtEl>
                                      </p:cBhvr>
                                    </p:animEffect>
                                    <p:set>
                                      <p:cBhvr>
                                        <p:cTn id="60" dur="1" fill="hold">
                                          <p:stCondLst>
                                            <p:cond delay="499"/>
                                          </p:stCondLst>
                                        </p:cTn>
                                        <p:tgtEl>
                                          <p:spTgt spid="193"/>
                                        </p:tgtEl>
                                        <p:attrNameLst>
                                          <p:attrName>style.visibility</p:attrName>
                                        </p:attrNameLst>
                                      </p:cBhvr>
                                      <p:to>
                                        <p:strVal val="hidden"/>
                                      </p:to>
                                    </p:set>
                                  </p:childTnLst>
                                </p:cTn>
                              </p:par>
                            </p:childTnLst>
                          </p:cTn>
                        </p:par>
                        <p:par>
                          <p:cTn id="61" fill="hold">
                            <p:stCondLst>
                              <p:cond delay="500"/>
                            </p:stCondLst>
                            <p:childTnLst>
                              <p:par>
                                <p:cTn id="62" presetID="22" presetClass="exit" presetSubtype="1" fill="hold" nodeType="afterEffect">
                                  <p:stCondLst>
                                    <p:cond delay="0"/>
                                  </p:stCondLst>
                                  <p:childTnLst>
                                    <p:animEffect transition="out" filter="wipe(up)">
                                      <p:cBhvr>
                                        <p:cTn id="63" dur="500"/>
                                        <p:tgtEl>
                                          <p:spTgt spid="104"/>
                                        </p:tgtEl>
                                      </p:cBhvr>
                                    </p:animEffect>
                                    <p:set>
                                      <p:cBhvr>
                                        <p:cTn id="64" dur="1" fill="hold">
                                          <p:stCondLst>
                                            <p:cond delay="499"/>
                                          </p:stCondLst>
                                        </p:cTn>
                                        <p:tgtEl>
                                          <p:spTgt spid="104"/>
                                        </p:tgtEl>
                                        <p:attrNameLst>
                                          <p:attrName>style.visibility</p:attrName>
                                        </p:attrNameLst>
                                      </p:cBhvr>
                                      <p:to>
                                        <p:strVal val="hidden"/>
                                      </p:to>
                                    </p:set>
                                  </p:childTnLst>
                                </p:cTn>
                              </p:par>
                            </p:childTnLst>
                          </p:cTn>
                        </p:par>
                        <p:par>
                          <p:cTn id="65" fill="hold">
                            <p:stCondLst>
                              <p:cond delay="1000"/>
                            </p:stCondLst>
                            <p:childTnLst>
                              <p:par>
                                <p:cTn id="66" presetID="22" presetClass="exit" presetSubtype="1" fill="hold" nodeType="afterEffect">
                                  <p:stCondLst>
                                    <p:cond delay="0"/>
                                  </p:stCondLst>
                                  <p:childTnLst>
                                    <p:animEffect transition="out" filter="wipe(up)">
                                      <p:cBhvr>
                                        <p:cTn id="67" dur="500"/>
                                        <p:tgtEl>
                                          <p:spTgt spid="131"/>
                                        </p:tgtEl>
                                      </p:cBhvr>
                                    </p:animEffect>
                                    <p:set>
                                      <p:cBhvr>
                                        <p:cTn id="68"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30" grpId="0" animBg="1"/>
      <p:bldP spid="130" grpId="1" animBg="1"/>
      <p:bldP spid="193" grpId="0" animBg="1"/>
      <p:bldP spid="19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6411" y="1673377"/>
            <a:ext cx="4818061" cy="840230"/>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a:gradFill>
                  <a:gsLst>
                    <a:gs pos="0">
                      <a:srgbClr val="7FBA00"/>
                    </a:gs>
                    <a:gs pos="100000">
                      <a:srgbClr val="7FBA00"/>
                    </a:gs>
                  </a:gsLst>
                  <a:lin ang="0" scaled="0"/>
                </a:gradFill>
                <a:cs typeface="Segoe UI" pitchFamily="34" charset="0"/>
              </a:rPr>
              <a:t>Test f</a:t>
            </a:r>
            <a:r>
              <a:rPr lang="en-US" b="1" dirty="0" smtClean="0">
                <a:gradFill>
                  <a:gsLst>
                    <a:gs pos="0">
                      <a:srgbClr val="7FBA00"/>
                    </a:gs>
                    <a:gs pos="100000">
                      <a:srgbClr val="7FBA00"/>
                    </a:gs>
                  </a:gsLst>
                  <a:lin ang="0" scaled="0"/>
                </a:gradFill>
                <a:cs typeface="Segoe UI" pitchFamily="34" charset="0"/>
              </a:rPr>
              <a:t>ailover:</a:t>
            </a:r>
            <a:r>
              <a:rPr lang="en-US" b="1" dirty="0">
                <a:gradFill>
                  <a:gsLst>
                    <a:gs pos="0">
                      <a:srgbClr val="7FBA00"/>
                    </a:gs>
                    <a:gs pos="100000">
                      <a:srgbClr val="7FBA00"/>
                    </a:gs>
                  </a:gsLst>
                  <a:lin ang="0" scaled="0"/>
                </a:gradFill>
                <a:cs typeface="Segoe UI" pitchFamily="34" charset="0"/>
              </a:rPr>
              <a:t> </a:t>
            </a:r>
            <a:r>
              <a:rPr lang="en-US" dirty="0" smtClean="0">
                <a:gradFill>
                  <a:gsLst>
                    <a:gs pos="0">
                      <a:srgbClr val="FFFFFF"/>
                    </a:gs>
                    <a:gs pos="100000">
                      <a:srgbClr val="FFFFFF"/>
                    </a:gs>
                  </a:gsLst>
                </a:gradFill>
                <a:cs typeface="Segoe UI" pitchFamily="34" charset="0"/>
              </a:rPr>
              <a:t>Useful </a:t>
            </a:r>
            <a:r>
              <a:rPr lang="en-US" dirty="0">
                <a:gradFill>
                  <a:gsLst>
                    <a:gs pos="0">
                      <a:srgbClr val="FFFFFF"/>
                    </a:gs>
                    <a:gs pos="100000">
                      <a:srgbClr val="FFFFFF"/>
                    </a:gs>
                  </a:gsLst>
                </a:gradFill>
                <a:cs typeface="Segoe UI" pitchFamily="34" charset="0"/>
              </a:rPr>
              <a:t>to verify that your recovery plan and virtual machine failover strategy are working as expected</a:t>
            </a:r>
            <a:r>
              <a:rPr lang="en-US" dirty="0" smtClean="0">
                <a:gradFill>
                  <a:gsLst>
                    <a:gs pos="0">
                      <a:srgbClr val="FFFFFF"/>
                    </a:gs>
                    <a:gs pos="100000">
                      <a:srgbClr val="FFFFFF"/>
                    </a:gs>
                  </a:gsLst>
                </a:gradFill>
                <a:cs typeface="Segoe UI" pitchFamily="34" charset="0"/>
              </a:rPr>
              <a:t>.</a:t>
            </a:r>
            <a:endParaRPr lang="en-US" dirty="0">
              <a:gradFill>
                <a:gsLst>
                  <a:gs pos="0">
                    <a:srgbClr val="FFFFFF"/>
                  </a:gs>
                  <a:gs pos="100000">
                    <a:srgbClr val="FFFFFF"/>
                  </a:gs>
                </a:gsLst>
              </a:gradFill>
              <a:cs typeface="Segoe UI"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96991" y="1876293"/>
            <a:ext cx="6267094" cy="4406878"/>
          </a:xfrm>
          <a:prstGeom prst="rect">
            <a:avLst/>
          </a:prstGeom>
        </p:spPr>
      </p:pic>
      <p:sp>
        <p:nvSpPr>
          <p:cNvPr id="3" name="Title 2"/>
          <p:cNvSpPr>
            <a:spLocks noGrp="1"/>
          </p:cNvSpPr>
          <p:nvPr>
            <p:ph type="title"/>
          </p:nvPr>
        </p:nvSpPr>
        <p:spPr/>
        <p:txBody>
          <a:bodyPr/>
          <a:lstStyle/>
          <a:p>
            <a:r>
              <a:rPr lang="en-US" dirty="0"/>
              <a:t>Microsoft Azure </a:t>
            </a:r>
            <a:r>
              <a:rPr lang="en-US" dirty="0" smtClean="0"/>
              <a:t>Site Recovery</a:t>
            </a:r>
            <a:br>
              <a:rPr lang="en-US" dirty="0" smtClean="0"/>
            </a:br>
            <a:r>
              <a:rPr lang="en-US" sz="3400" dirty="0" smtClean="0">
                <a:gradFill>
                  <a:gsLst>
                    <a:gs pos="0">
                      <a:schemeClr val="accent1"/>
                    </a:gs>
                    <a:gs pos="100000">
                      <a:schemeClr val="accent1"/>
                    </a:gs>
                  </a:gsLst>
                  <a:lin ang="0" scaled="0"/>
                </a:gradFill>
              </a:rPr>
              <a:t>Executing recovery plans</a:t>
            </a:r>
            <a:endParaRPr lang="en-US" dirty="0"/>
          </a:p>
        </p:txBody>
      </p:sp>
      <p:sp>
        <p:nvSpPr>
          <p:cNvPr id="10" name="Rectangle 9"/>
          <p:cNvSpPr/>
          <p:nvPr/>
        </p:nvSpPr>
        <p:spPr>
          <a:xfrm>
            <a:off x="274639" y="4523300"/>
            <a:ext cx="4818061" cy="1588127"/>
          </a:xfrm>
          <a:prstGeom prst="rect">
            <a:avLst/>
          </a:prstGeom>
          <a:noFill/>
        </p:spPr>
        <p:txBody>
          <a:bodyPr wrap="square" lIns="146304">
            <a:spAutoFit/>
          </a:bodyPr>
          <a:lstStyle/>
          <a:p>
            <a:pPr marL="0" lvl="1" defTabSz="471608">
              <a:lnSpc>
                <a:spcPct val="90000"/>
              </a:lnSpc>
              <a:spcBef>
                <a:spcPts val="306"/>
              </a:spcBef>
              <a:spcAft>
                <a:spcPts val="612"/>
              </a:spcAft>
              <a:buClr>
                <a:srgbClr val="505050"/>
              </a:buClr>
            </a:pPr>
            <a:r>
              <a:rPr lang="en-US" b="1" dirty="0" smtClean="0">
                <a:gradFill>
                  <a:gsLst>
                    <a:gs pos="0">
                      <a:srgbClr val="7FBA00"/>
                    </a:gs>
                    <a:gs pos="100000">
                      <a:srgbClr val="7FBA00"/>
                    </a:gs>
                  </a:gsLst>
                  <a:lin ang="0" scaled="0"/>
                </a:gradFill>
                <a:cs typeface="Segoe UI" pitchFamily="34" charset="0"/>
              </a:rPr>
              <a:t>Planned </a:t>
            </a:r>
            <a:r>
              <a:rPr lang="en-US" b="1" dirty="0">
                <a:gradFill>
                  <a:gsLst>
                    <a:gs pos="0">
                      <a:srgbClr val="7FBA00"/>
                    </a:gs>
                    <a:gs pos="100000">
                      <a:srgbClr val="7FBA00"/>
                    </a:gs>
                  </a:gsLst>
                  <a:lin ang="0" scaled="0"/>
                </a:gradFill>
                <a:cs typeface="Segoe UI" pitchFamily="34" charset="0"/>
              </a:rPr>
              <a:t>f</a:t>
            </a:r>
            <a:r>
              <a:rPr lang="en-US" b="1" dirty="0" smtClean="0">
                <a:gradFill>
                  <a:gsLst>
                    <a:gs pos="0">
                      <a:srgbClr val="7FBA00"/>
                    </a:gs>
                    <a:gs pos="100000">
                      <a:srgbClr val="7FBA00"/>
                    </a:gs>
                  </a:gsLst>
                  <a:lin ang="0" scaled="0"/>
                </a:gradFill>
                <a:cs typeface="Segoe UI" pitchFamily="34" charset="0"/>
              </a:rPr>
              <a:t>ailover:</a:t>
            </a:r>
            <a:r>
              <a:rPr lang="en-US" b="1" dirty="0">
                <a:gradFill>
                  <a:gsLst>
                    <a:gs pos="0">
                      <a:srgbClr val="7FBA00"/>
                    </a:gs>
                    <a:gs pos="100000">
                      <a:srgbClr val="7FBA00"/>
                    </a:gs>
                  </a:gsLst>
                  <a:lin ang="0" scaled="0"/>
                </a:gradFill>
                <a:cs typeface="Segoe UI" pitchFamily="34" charset="0"/>
              </a:rPr>
              <a:t> </a:t>
            </a:r>
            <a:r>
              <a:rPr lang="en-US" dirty="0" smtClean="0">
                <a:gradFill>
                  <a:gsLst>
                    <a:gs pos="0">
                      <a:srgbClr val="FFFFFF"/>
                    </a:gs>
                    <a:gs pos="100000">
                      <a:srgbClr val="FFFFFF"/>
                    </a:gs>
                  </a:gsLst>
                  <a:lin ang="0" scaled="0"/>
                </a:gradFill>
                <a:cs typeface="Segoe UI" pitchFamily="34" charset="0"/>
              </a:rPr>
              <a:t>Perform </a:t>
            </a:r>
            <a:r>
              <a:rPr lang="en-US" dirty="0">
                <a:gradFill>
                  <a:gsLst>
                    <a:gs pos="0">
                      <a:srgbClr val="FFFFFF"/>
                    </a:gs>
                    <a:gs pos="100000">
                      <a:srgbClr val="FFFFFF"/>
                    </a:gs>
                  </a:gsLst>
                  <a:lin ang="0" scaled="0"/>
                </a:gradFill>
                <a:cs typeface="Segoe UI" pitchFamily="34" charset="0"/>
              </a:rPr>
              <a:t>a complete failover and recovery </a:t>
            </a:r>
            <a:r>
              <a:rPr lang="en-US" dirty="0" smtClean="0">
                <a:gradFill>
                  <a:gsLst>
                    <a:gs pos="0">
                      <a:srgbClr val="FFFFFF"/>
                    </a:gs>
                    <a:gs pos="100000">
                      <a:srgbClr val="FFFFFF"/>
                    </a:gs>
                  </a:gsLst>
                  <a:lin ang="0" scaled="0"/>
                </a:gradFill>
                <a:cs typeface="Segoe UI" pitchFamily="34" charset="0"/>
              </a:rPr>
              <a:t>in </a:t>
            </a:r>
            <a:r>
              <a:rPr lang="en-US" dirty="0">
                <a:gradFill>
                  <a:gsLst>
                    <a:gs pos="0">
                      <a:srgbClr val="FFFFFF"/>
                    </a:gs>
                    <a:gs pos="100000">
                      <a:srgbClr val="FFFFFF"/>
                    </a:gs>
                  </a:gsLst>
                  <a:lin ang="0" scaled="0"/>
                </a:gradFill>
                <a:cs typeface="Segoe UI" pitchFamily="34" charset="0"/>
              </a:rPr>
              <a:t>your recovery plans </a:t>
            </a:r>
            <a:r>
              <a:rPr lang="en-US" dirty="0" smtClean="0">
                <a:gradFill>
                  <a:gsLst>
                    <a:gs pos="0">
                      <a:srgbClr val="FFFFFF"/>
                    </a:gs>
                    <a:gs pos="100000">
                      <a:srgbClr val="FFFFFF"/>
                    </a:gs>
                  </a:gsLst>
                  <a:lin ang="0" scaled="0"/>
                </a:gradFill>
                <a:cs typeface="Segoe UI" pitchFamily="34" charset="0"/>
              </a:rPr>
              <a:t>in </a:t>
            </a:r>
            <a:r>
              <a:rPr lang="en-US" dirty="0">
                <a:gradFill>
                  <a:gsLst>
                    <a:gs pos="0">
                      <a:srgbClr val="FFFFFF"/>
                    </a:gs>
                    <a:gs pos="100000">
                      <a:srgbClr val="FFFFFF"/>
                    </a:gs>
                  </a:gsLst>
                  <a:lin ang="0" scaled="0"/>
                </a:gradFill>
                <a:cs typeface="Segoe UI" pitchFamily="34" charset="0"/>
              </a:rPr>
              <a:t>a proactive, planned manner</a:t>
            </a:r>
            <a:r>
              <a:rPr lang="en-US" dirty="0" smtClean="0">
                <a:gradFill>
                  <a:gsLst>
                    <a:gs pos="0">
                      <a:srgbClr val="FFFFFF"/>
                    </a:gs>
                    <a:gs pos="100000">
                      <a:srgbClr val="FFFFFF"/>
                    </a:gs>
                  </a:gsLst>
                  <a:lin ang="0" scaled="0"/>
                </a:gradFill>
                <a:cs typeface="Segoe UI" pitchFamily="34" charset="0"/>
              </a:rPr>
              <a:t>. Non-replicated </a:t>
            </a:r>
            <a:r>
              <a:rPr lang="en-US" dirty="0">
                <a:gradFill>
                  <a:gsLst>
                    <a:gs pos="0">
                      <a:srgbClr val="FFFFFF"/>
                    </a:gs>
                    <a:gs pos="100000">
                      <a:srgbClr val="FFFFFF"/>
                    </a:gs>
                  </a:gsLst>
                  <a:lin ang="0" scaled="0"/>
                </a:gradFill>
                <a:cs typeface="Segoe UI" pitchFamily="34" charset="0"/>
              </a:rPr>
              <a:t>changes are applied to the replica virtual machine </a:t>
            </a:r>
            <a:r>
              <a:rPr lang="en-US" dirty="0" smtClean="0">
                <a:gradFill>
                  <a:gsLst>
                    <a:gs pos="0">
                      <a:srgbClr val="FFFFFF"/>
                    </a:gs>
                    <a:gs pos="100000">
                      <a:srgbClr val="FFFFFF"/>
                    </a:gs>
                  </a:gsLst>
                  <a:lin ang="0" scaled="0"/>
                </a:gradFill>
                <a:cs typeface="Segoe UI" pitchFamily="34" charset="0"/>
              </a:rPr>
              <a:t>loss </a:t>
            </a:r>
            <a:r>
              <a:rPr lang="en-US" dirty="0">
                <a:gradFill>
                  <a:gsLst>
                    <a:gs pos="0">
                      <a:srgbClr val="FFFFFF"/>
                    </a:gs>
                    <a:gs pos="100000">
                      <a:srgbClr val="FFFFFF"/>
                    </a:gs>
                  </a:gsLst>
                  <a:lin ang="0" scaled="0"/>
                </a:gradFill>
                <a:cs typeface="Segoe UI" pitchFamily="34" charset="0"/>
              </a:rPr>
              <a:t>before bringing </a:t>
            </a:r>
            <a:r>
              <a:rPr lang="en-US" dirty="0" smtClean="0">
                <a:gradFill>
                  <a:gsLst>
                    <a:gs pos="0">
                      <a:srgbClr val="FFFFFF"/>
                    </a:gs>
                    <a:gs pos="100000">
                      <a:srgbClr val="FFFFFF"/>
                    </a:gs>
                  </a:gsLst>
                  <a:lin ang="0" scaled="0"/>
                </a:gradFill>
                <a:cs typeface="Segoe UI" pitchFamily="34" charset="0"/>
              </a:rPr>
              <a:t>the </a:t>
            </a:r>
            <a:r>
              <a:rPr lang="en-US" dirty="0">
                <a:gradFill>
                  <a:gsLst>
                    <a:gs pos="0">
                      <a:srgbClr val="FFFFFF"/>
                    </a:gs>
                    <a:gs pos="100000">
                      <a:srgbClr val="FFFFFF"/>
                    </a:gs>
                  </a:gsLst>
                  <a:lin ang="0" scaled="0"/>
                </a:gradFill>
                <a:cs typeface="Segoe UI" pitchFamily="34" charset="0"/>
              </a:rPr>
              <a:t>VM online </a:t>
            </a:r>
            <a:r>
              <a:rPr lang="en-US" dirty="0" smtClean="0">
                <a:gradFill>
                  <a:gsLst>
                    <a:gs pos="0">
                      <a:srgbClr val="FFFFFF"/>
                    </a:gs>
                    <a:gs pos="100000">
                      <a:srgbClr val="FFFFFF"/>
                    </a:gs>
                  </a:gsLst>
                  <a:lin ang="0" scaled="0"/>
                </a:gradFill>
                <a:cs typeface="Segoe UI" pitchFamily="34" charset="0"/>
              </a:rPr>
              <a:t>ensuring zero data loss</a:t>
            </a:r>
          </a:p>
        </p:txBody>
      </p:sp>
      <p:sp>
        <p:nvSpPr>
          <p:cNvPr id="12" name="Rectangle 11"/>
          <p:cNvSpPr/>
          <p:nvPr/>
        </p:nvSpPr>
        <p:spPr>
          <a:xfrm>
            <a:off x="330652" y="2537798"/>
            <a:ext cx="4818061" cy="1089529"/>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dirty="0" smtClean="0">
                <a:gradFill>
                  <a:gsLst>
                    <a:gs pos="0">
                      <a:srgbClr val="FFFFFF"/>
                    </a:gs>
                    <a:gs pos="100000">
                      <a:srgbClr val="FFFFFF"/>
                    </a:gs>
                  </a:gsLst>
                </a:gradFill>
                <a:cs typeface="Segoe UI" pitchFamily="34" charset="0"/>
              </a:rPr>
              <a:t>Simulates </a:t>
            </a:r>
            <a:r>
              <a:rPr lang="en-US" dirty="0">
                <a:gradFill>
                  <a:gsLst>
                    <a:gs pos="0">
                      <a:srgbClr val="FFFFFF"/>
                    </a:gs>
                    <a:gs pos="100000">
                      <a:srgbClr val="FFFFFF"/>
                    </a:gs>
                  </a:gsLst>
                </a:gradFill>
                <a:cs typeface="Segoe UI" pitchFamily="34" charset="0"/>
              </a:rPr>
              <a:t>your failover and recovery mechanism into an isolated network(s), that you define, or that can be created automatically</a:t>
            </a:r>
            <a:r>
              <a:rPr lang="en-US" dirty="0" smtClean="0">
                <a:gradFill>
                  <a:gsLst>
                    <a:gs pos="0">
                      <a:srgbClr val="FFFFFF"/>
                    </a:gs>
                    <a:gs pos="100000">
                      <a:srgbClr val="FFFFFF"/>
                    </a:gs>
                  </a:gsLst>
                </a:gradFill>
                <a:cs typeface="Segoe UI" pitchFamily="34" charset="0"/>
              </a:rPr>
              <a:t>.</a:t>
            </a:r>
            <a:endParaRPr lang="en-US" dirty="0">
              <a:gradFill>
                <a:gsLst>
                  <a:gs pos="0">
                    <a:srgbClr val="FFFFFF"/>
                  </a:gs>
                  <a:gs pos="100000">
                    <a:srgbClr val="FFFFFF"/>
                  </a:gs>
                </a:gsLst>
              </a:gradFill>
              <a:cs typeface="Segoe UI" pitchFamily="34" charset="0"/>
            </a:endParaRPr>
          </a:p>
        </p:txBody>
      </p:sp>
      <p:sp>
        <p:nvSpPr>
          <p:cNvPr id="13" name="Rectangle 12"/>
          <p:cNvSpPr/>
          <p:nvPr/>
        </p:nvSpPr>
        <p:spPr>
          <a:xfrm>
            <a:off x="274639" y="3651519"/>
            <a:ext cx="4818061" cy="840230"/>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smtClean="0">
                <a:gradFill>
                  <a:gsLst>
                    <a:gs pos="0">
                      <a:srgbClr val="7FBA00"/>
                    </a:gs>
                    <a:gs pos="100000">
                      <a:srgbClr val="7FBA00"/>
                    </a:gs>
                  </a:gsLst>
                  <a:lin ang="0" scaled="0"/>
                </a:gradFill>
                <a:cs typeface="Segoe UI" pitchFamily="34" charset="0"/>
              </a:rPr>
              <a:t>Unplanned </a:t>
            </a:r>
            <a:r>
              <a:rPr lang="en-US" b="1" dirty="0">
                <a:gradFill>
                  <a:gsLst>
                    <a:gs pos="0">
                      <a:srgbClr val="7FBA00"/>
                    </a:gs>
                    <a:gs pos="100000">
                      <a:srgbClr val="7FBA00"/>
                    </a:gs>
                  </a:gsLst>
                  <a:lin ang="0" scaled="0"/>
                </a:gradFill>
                <a:cs typeface="Segoe UI" pitchFamily="34" charset="0"/>
              </a:rPr>
              <a:t>f</a:t>
            </a:r>
            <a:r>
              <a:rPr lang="en-US" b="1" dirty="0" smtClean="0">
                <a:gradFill>
                  <a:gsLst>
                    <a:gs pos="0">
                      <a:srgbClr val="7FBA00"/>
                    </a:gs>
                    <a:gs pos="100000">
                      <a:srgbClr val="7FBA00"/>
                    </a:gs>
                  </a:gsLst>
                  <a:lin ang="0" scaled="0"/>
                </a:gradFill>
                <a:cs typeface="Segoe UI" pitchFamily="34" charset="0"/>
              </a:rPr>
              <a:t>ailover:</a:t>
            </a:r>
            <a:r>
              <a:rPr lang="en-US" b="1" dirty="0">
                <a:gradFill>
                  <a:gsLst>
                    <a:gs pos="0">
                      <a:srgbClr val="7FBA00"/>
                    </a:gs>
                    <a:gs pos="100000">
                      <a:srgbClr val="7FBA00"/>
                    </a:gs>
                  </a:gsLst>
                  <a:lin ang="0" scaled="0"/>
                </a:gradFill>
                <a:cs typeface="Segoe UI" pitchFamily="34" charset="0"/>
              </a:rPr>
              <a:t> </a:t>
            </a:r>
            <a:r>
              <a:rPr lang="en-US" dirty="0" smtClean="0">
                <a:gradFill>
                  <a:gsLst>
                    <a:gs pos="0">
                      <a:srgbClr val="FFFFFF"/>
                    </a:gs>
                    <a:gs pos="100000">
                      <a:srgbClr val="FFFFFF"/>
                    </a:gs>
                  </a:gsLst>
                </a:gradFill>
                <a:cs typeface="Segoe UI" pitchFamily="34" charset="0"/>
              </a:rPr>
              <a:t>Run </a:t>
            </a:r>
            <a:r>
              <a:rPr lang="en-US" dirty="0">
                <a:gradFill>
                  <a:gsLst>
                    <a:gs pos="0">
                      <a:srgbClr val="FFFFFF"/>
                    </a:gs>
                    <a:gs pos="100000">
                      <a:srgbClr val="FFFFFF"/>
                    </a:gs>
                  </a:gsLst>
                </a:gradFill>
                <a:cs typeface="Segoe UI" pitchFamily="34" charset="0"/>
              </a:rPr>
              <a:t>an unplanned failover when a primary site experiences an unexpected incident, such as </a:t>
            </a:r>
            <a:r>
              <a:rPr lang="en-US" dirty="0" smtClean="0">
                <a:gradFill>
                  <a:gsLst>
                    <a:gs pos="0">
                      <a:srgbClr val="FFFFFF"/>
                    </a:gs>
                    <a:gs pos="100000">
                      <a:srgbClr val="FFFFFF"/>
                    </a:gs>
                  </a:gsLst>
                </a:gradFill>
                <a:cs typeface="Segoe UI" pitchFamily="34" charset="0"/>
              </a:rPr>
              <a:t>a </a:t>
            </a:r>
            <a:r>
              <a:rPr lang="en-US" dirty="0">
                <a:gradFill>
                  <a:gsLst>
                    <a:gs pos="0">
                      <a:srgbClr val="FFFFFF"/>
                    </a:gs>
                    <a:gs pos="100000">
                      <a:srgbClr val="FFFFFF"/>
                    </a:gs>
                  </a:gsLst>
                </a:gradFill>
                <a:cs typeface="Segoe UI" pitchFamily="34" charset="0"/>
              </a:rPr>
              <a:t>power outage</a:t>
            </a:r>
            <a:r>
              <a:rPr lang="en-US" dirty="0" smtClean="0">
                <a:gradFill>
                  <a:gsLst>
                    <a:gs pos="0">
                      <a:srgbClr val="FFFFFF"/>
                    </a:gs>
                    <a:gs pos="100000">
                      <a:srgbClr val="FFFFFF"/>
                    </a:gs>
                  </a:gsLst>
                </a:gradFill>
                <a:cs typeface="Segoe UI" pitchFamily="34" charset="0"/>
              </a:rPr>
              <a:t>.</a:t>
            </a:r>
            <a:endParaRPr lang="en-US" dirty="0">
              <a:gradFill>
                <a:gsLst>
                  <a:gs pos="0">
                    <a:srgbClr val="FFFFFF"/>
                  </a:gs>
                  <a:gs pos="100000">
                    <a:srgbClr val="FFFFFF"/>
                  </a:gs>
                </a:gsLst>
              </a:gradFill>
              <a:cs typeface="Segoe UI" pitchFamily="34" charset="0"/>
            </a:endParaRPr>
          </a:p>
        </p:txBody>
      </p:sp>
      <p:pic>
        <p:nvPicPr>
          <p:cNvPr id="15" name="Picture 14"/>
          <p:cNvPicPr>
            <a:picLocks noChangeAspect="1"/>
          </p:cNvPicPr>
          <p:nvPr/>
        </p:nvPicPr>
        <p:blipFill>
          <a:blip r:embed="rId4"/>
          <a:stretch>
            <a:fillRect/>
          </a:stretch>
        </p:blipFill>
        <p:spPr>
          <a:xfrm>
            <a:off x="6851886" y="2165457"/>
            <a:ext cx="4179141" cy="2932006"/>
          </a:xfrm>
          <a:prstGeom prst="rect">
            <a:avLst/>
          </a:prstGeom>
        </p:spPr>
      </p:pic>
      <p:pic>
        <p:nvPicPr>
          <p:cNvPr id="19" name="Picture 18"/>
          <p:cNvPicPr>
            <a:picLocks noChangeAspect="1"/>
          </p:cNvPicPr>
          <p:nvPr/>
        </p:nvPicPr>
        <p:blipFill>
          <a:blip r:embed="rId5"/>
          <a:stretch>
            <a:fillRect/>
          </a:stretch>
        </p:blipFill>
        <p:spPr>
          <a:xfrm>
            <a:off x="6528840" y="1508902"/>
            <a:ext cx="4825232" cy="5144117"/>
          </a:xfrm>
          <a:prstGeom prst="rect">
            <a:avLst/>
          </a:prstGeom>
        </p:spPr>
      </p:pic>
      <p:pic>
        <p:nvPicPr>
          <p:cNvPr id="20" name="Picture 19"/>
          <p:cNvPicPr>
            <a:picLocks noChangeAspect="1"/>
          </p:cNvPicPr>
          <p:nvPr/>
        </p:nvPicPr>
        <p:blipFill>
          <a:blip r:embed="rId6"/>
          <a:stretch>
            <a:fillRect/>
          </a:stretch>
        </p:blipFill>
        <p:spPr>
          <a:xfrm>
            <a:off x="6523037" y="1503301"/>
            <a:ext cx="4825232" cy="5470803"/>
          </a:xfrm>
          <a:prstGeom prst="rect">
            <a:avLst/>
          </a:prstGeom>
        </p:spPr>
      </p:pic>
      <p:sp>
        <p:nvSpPr>
          <p:cNvPr id="22" name="Rectangle 21"/>
          <p:cNvSpPr/>
          <p:nvPr/>
        </p:nvSpPr>
        <p:spPr>
          <a:xfrm>
            <a:off x="287338" y="6283171"/>
            <a:ext cx="4571999" cy="590931"/>
          </a:xfrm>
          <a:prstGeom prst="rect">
            <a:avLst/>
          </a:prstGeom>
          <a:noFill/>
        </p:spPr>
        <p:txBody>
          <a:bodyPr wrap="square" lIns="146304">
            <a:spAutoFit/>
          </a:bodyPr>
          <a:lstStyle/>
          <a:p>
            <a:pPr marL="0" lvl="1" defTabSz="471608">
              <a:lnSpc>
                <a:spcPct val="90000"/>
              </a:lnSpc>
              <a:spcBef>
                <a:spcPts val="306"/>
              </a:spcBef>
              <a:spcAft>
                <a:spcPts val="612"/>
              </a:spcAft>
              <a:buClr>
                <a:srgbClr val="EFEFEF"/>
              </a:buClr>
            </a:pPr>
            <a:r>
              <a:rPr lang="en-US" b="1" dirty="0" smtClean="0">
                <a:gradFill>
                  <a:gsLst>
                    <a:gs pos="0">
                      <a:srgbClr val="7FBA00"/>
                    </a:gs>
                    <a:gs pos="100000">
                      <a:srgbClr val="7FBA00"/>
                    </a:gs>
                  </a:gsLst>
                  <a:lin ang="0" scaled="0"/>
                </a:gradFill>
                <a:cs typeface="Segoe UI" pitchFamily="34" charset="0"/>
              </a:rPr>
              <a:t>Flexible Failback: </a:t>
            </a:r>
            <a:r>
              <a:rPr lang="en-US" dirty="0" smtClean="0">
                <a:solidFill>
                  <a:srgbClr val="D2D2D2"/>
                </a:solidFill>
                <a:cs typeface="Segoe UI" pitchFamily="34" charset="0"/>
              </a:rPr>
              <a:t>Flexible options for failback into on-premises environment.</a:t>
            </a:r>
            <a:endParaRPr lang="en-US" dirty="0">
              <a:solidFill>
                <a:srgbClr val="D2D2D2"/>
              </a:solidFill>
              <a:cs typeface="Segoe UI" pitchFamily="34" charset="0"/>
            </a:endParaRPr>
          </a:p>
        </p:txBody>
      </p:sp>
      <p:pic>
        <p:nvPicPr>
          <p:cNvPr id="11" name="Picture 10"/>
          <p:cNvPicPr>
            <a:picLocks noChangeAspect="1"/>
          </p:cNvPicPr>
          <p:nvPr/>
        </p:nvPicPr>
        <p:blipFill>
          <a:blip r:embed="rId7"/>
          <a:stretch>
            <a:fillRect/>
          </a:stretch>
        </p:blipFill>
        <p:spPr>
          <a:xfrm>
            <a:off x="6449147" y="1522440"/>
            <a:ext cx="4973011" cy="5421031"/>
          </a:xfrm>
          <a:prstGeom prst="rect">
            <a:avLst/>
          </a:prstGeom>
        </p:spPr>
      </p:pic>
    </p:spTree>
    <p:extLst>
      <p:ext uri="{BB962C8B-B14F-4D97-AF65-F5344CB8AC3E}">
        <p14:creationId xmlns:p14="http://schemas.microsoft.com/office/powerpoint/2010/main" val="33566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Business Continuity Challenges</a:t>
            </a:r>
            <a:endParaRPr lang="en-US" dirty="0">
              <a:solidFill>
                <a:srgbClr val="92D050"/>
              </a:solidFill>
            </a:endParaRPr>
          </a:p>
        </p:txBody>
      </p:sp>
      <p:sp>
        <p:nvSpPr>
          <p:cNvPr id="3" name="Title 1"/>
          <p:cNvSpPr txBox="1">
            <a:spLocks/>
          </p:cNvSpPr>
          <p:nvPr/>
        </p:nvSpPr>
        <p:spPr>
          <a:xfrm>
            <a:off x="249698" y="787409"/>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20000"/>
                    <a:lumOff val="80000"/>
                  </a:srgbClr>
                </a:solidFill>
              </a:rPr>
              <a:t>Data growth's impact on business continuity</a:t>
            </a:r>
          </a:p>
        </p:txBody>
      </p:sp>
      <p:grpSp>
        <p:nvGrpSpPr>
          <p:cNvPr id="98" name="Group 97"/>
          <p:cNvGrpSpPr/>
          <p:nvPr/>
        </p:nvGrpSpPr>
        <p:grpSpPr>
          <a:xfrm>
            <a:off x="3716880" y="5920253"/>
            <a:ext cx="8447206" cy="746083"/>
            <a:chOff x="2732599" y="4353523"/>
            <a:chExt cx="6211745" cy="548640"/>
          </a:xfrm>
        </p:grpSpPr>
        <p:grpSp>
          <p:nvGrpSpPr>
            <p:cNvPr id="26" name="Group 25"/>
            <p:cNvGrpSpPr/>
            <p:nvPr/>
          </p:nvGrpSpPr>
          <p:grpSpPr>
            <a:xfrm>
              <a:off x="2732599" y="4353523"/>
              <a:ext cx="6211745" cy="548640"/>
              <a:chOff x="2732599" y="4353523"/>
              <a:chExt cx="6211745" cy="548640"/>
            </a:xfrm>
          </p:grpSpPr>
          <p:grpSp>
            <p:nvGrpSpPr>
              <p:cNvPr id="89" name="Group 88"/>
              <p:cNvGrpSpPr/>
              <p:nvPr/>
            </p:nvGrpSpPr>
            <p:grpSpPr>
              <a:xfrm>
                <a:off x="3648224" y="4353523"/>
                <a:ext cx="5296120" cy="548640"/>
                <a:chOff x="2151942" y="4242476"/>
                <a:chExt cx="6324148" cy="671374"/>
              </a:xfrm>
            </p:grpSpPr>
            <p:sp>
              <p:nvSpPr>
                <p:cNvPr id="90" name="Rectangle 89"/>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1" name="TextBox 90"/>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Increasing costs</a:t>
                  </a:r>
                </a:p>
              </p:txBody>
            </p:sp>
          </p:grpSp>
          <p:sp>
            <p:nvSpPr>
              <p:cNvPr id="92" name="Rectangle 91"/>
              <p:cNvSpPr/>
              <p:nvPr/>
            </p:nvSpPr>
            <p:spPr bwMode="auto">
              <a:xfrm>
                <a:off x="2732599" y="435352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 name="Freeform 6"/>
            <p:cNvSpPr>
              <a:spLocks/>
            </p:cNvSpPr>
            <p:nvPr/>
          </p:nvSpPr>
          <p:spPr bwMode="auto">
            <a:xfrm>
              <a:off x="3051499" y="4399579"/>
              <a:ext cx="248880" cy="456527"/>
            </a:xfrm>
            <a:custGeom>
              <a:avLst/>
              <a:gdLst>
                <a:gd name="T0" fmla="*/ 103 w 269"/>
                <a:gd name="T1" fmla="*/ 493 h 493"/>
                <a:gd name="T2" fmla="*/ 103 w 269"/>
                <a:gd name="T3" fmla="*/ 436 h 493"/>
                <a:gd name="T4" fmla="*/ 0 w 269"/>
                <a:gd name="T5" fmla="*/ 410 h 493"/>
                <a:gd name="T6" fmla="*/ 18 w 269"/>
                <a:gd name="T7" fmla="*/ 339 h 493"/>
                <a:gd name="T8" fmla="*/ 118 w 269"/>
                <a:gd name="T9" fmla="*/ 366 h 493"/>
                <a:gd name="T10" fmla="*/ 176 w 269"/>
                <a:gd name="T11" fmla="*/ 328 h 493"/>
                <a:gd name="T12" fmla="*/ 112 w 269"/>
                <a:gd name="T13" fmla="*/ 276 h 493"/>
                <a:gd name="T14" fmla="*/ 4 w 269"/>
                <a:gd name="T15" fmla="*/ 165 h 493"/>
                <a:gd name="T16" fmla="*/ 106 w 269"/>
                <a:gd name="T17" fmla="*/ 58 h 493"/>
                <a:gd name="T18" fmla="*/ 106 w 269"/>
                <a:gd name="T19" fmla="*/ 0 h 493"/>
                <a:gd name="T20" fmla="*/ 165 w 269"/>
                <a:gd name="T21" fmla="*/ 0 h 493"/>
                <a:gd name="T22" fmla="*/ 165 w 269"/>
                <a:gd name="T23" fmla="*/ 53 h 493"/>
                <a:gd name="T24" fmla="*/ 252 w 269"/>
                <a:gd name="T25" fmla="*/ 73 h 493"/>
                <a:gd name="T26" fmla="*/ 235 w 269"/>
                <a:gd name="T27" fmla="*/ 141 h 493"/>
                <a:gd name="T28" fmla="*/ 148 w 269"/>
                <a:gd name="T29" fmla="*/ 121 h 493"/>
                <a:gd name="T30" fmla="*/ 96 w 269"/>
                <a:gd name="T31" fmla="*/ 155 h 493"/>
                <a:gd name="T32" fmla="*/ 169 w 269"/>
                <a:gd name="T33" fmla="*/ 207 h 493"/>
                <a:gd name="T34" fmla="*/ 269 w 269"/>
                <a:gd name="T35" fmla="*/ 320 h 493"/>
                <a:gd name="T36" fmla="*/ 162 w 269"/>
                <a:gd name="T37" fmla="*/ 431 h 493"/>
                <a:gd name="T38" fmla="*/ 162 w 269"/>
                <a:gd name="T39" fmla="*/ 493 h 493"/>
                <a:gd name="T40" fmla="*/ 103 w 269"/>
                <a:gd name="T4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493">
                  <a:moveTo>
                    <a:pt x="103" y="493"/>
                  </a:moveTo>
                  <a:cubicBezTo>
                    <a:pt x="103" y="436"/>
                    <a:pt x="103" y="436"/>
                    <a:pt x="103" y="436"/>
                  </a:cubicBezTo>
                  <a:cubicBezTo>
                    <a:pt x="62" y="434"/>
                    <a:pt x="23" y="423"/>
                    <a:pt x="0" y="410"/>
                  </a:cubicBezTo>
                  <a:cubicBezTo>
                    <a:pt x="18" y="339"/>
                    <a:pt x="18" y="339"/>
                    <a:pt x="18" y="339"/>
                  </a:cubicBezTo>
                  <a:cubicBezTo>
                    <a:pt x="43" y="353"/>
                    <a:pt x="79" y="366"/>
                    <a:pt x="118" y="366"/>
                  </a:cubicBezTo>
                  <a:cubicBezTo>
                    <a:pt x="153" y="366"/>
                    <a:pt x="176" y="352"/>
                    <a:pt x="176" y="328"/>
                  </a:cubicBezTo>
                  <a:cubicBezTo>
                    <a:pt x="176" y="305"/>
                    <a:pt x="157" y="291"/>
                    <a:pt x="112" y="276"/>
                  </a:cubicBezTo>
                  <a:cubicBezTo>
                    <a:pt x="48" y="254"/>
                    <a:pt x="4" y="224"/>
                    <a:pt x="4" y="165"/>
                  </a:cubicBezTo>
                  <a:cubicBezTo>
                    <a:pt x="4" y="112"/>
                    <a:pt x="41" y="70"/>
                    <a:pt x="106" y="58"/>
                  </a:cubicBezTo>
                  <a:cubicBezTo>
                    <a:pt x="106" y="0"/>
                    <a:pt x="106" y="0"/>
                    <a:pt x="106" y="0"/>
                  </a:cubicBezTo>
                  <a:cubicBezTo>
                    <a:pt x="165" y="0"/>
                    <a:pt x="165" y="0"/>
                    <a:pt x="165" y="0"/>
                  </a:cubicBezTo>
                  <a:cubicBezTo>
                    <a:pt x="165" y="53"/>
                    <a:pt x="165" y="53"/>
                    <a:pt x="165" y="53"/>
                  </a:cubicBezTo>
                  <a:cubicBezTo>
                    <a:pt x="205" y="55"/>
                    <a:pt x="233" y="64"/>
                    <a:pt x="252" y="73"/>
                  </a:cubicBezTo>
                  <a:cubicBezTo>
                    <a:pt x="235" y="141"/>
                    <a:pt x="235" y="141"/>
                    <a:pt x="235" y="141"/>
                  </a:cubicBezTo>
                  <a:cubicBezTo>
                    <a:pt x="219" y="135"/>
                    <a:pt x="191" y="121"/>
                    <a:pt x="148" y="121"/>
                  </a:cubicBezTo>
                  <a:cubicBezTo>
                    <a:pt x="109" y="121"/>
                    <a:pt x="96" y="138"/>
                    <a:pt x="96" y="155"/>
                  </a:cubicBezTo>
                  <a:cubicBezTo>
                    <a:pt x="96" y="175"/>
                    <a:pt x="117" y="187"/>
                    <a:pt x="169" y="207"/>
                  </a:cubicBezTo>
                  <a:cubicBezTo>
                    <a:pt x="240" y="232"/>
                    <a:pt x="269" y="265"/>
                    <a:pt x="269" y="320"/>
                  </a:cubicBezTo>
                  <a:cubicBezTo>
                    <a:pt x="269" y="373"/>
                    <a:pt x="231" y="419"/>
                    <a:pt x="162" y="431"/>
                  </a:cubicBezTo>
                  <a:cubicBezTo>
                    <a:pt x="162" y="493"/>
                    <a:pt x="162" y="493"/>
                    <a:pt x="162" y="493"/>
                  </a:cubicBezTo>
                  <a:lnTo>
                    <a:pt x="103" y="493"/>
                  </a:lnTo>
                  <a:close/>
                </a:path>
              </a:pathLst>
            </a:custGeom>
            <a:solidFill>
              <a:schemeClr val="tx1"/>
            </a:solidFill>
            <a:ln>
              <a:noFill/>
            </a:ln>
          </p:spPr>
          <p:txBody>
            <a:bodyPr vert="horz" wrap="square" lIns="124347" tIns="62174" rIns="124347" bIns="62174" numCol="1" anchor="t" anchorCtr="0" compatLnSpc="1">
              <a:prstTxWarp prst="textNoShape">
                <a:avLst/>
              </a:prstTxWarp>
            </a:bodyPr>
            <a:lstStyle/>
            <a:p>
              <a:endParaRPr lang="en-GB" sz="2448">
                <a:solidFill>
                  <a:srgbClr val="505050">
                    <a:lumMod val="75000"/>
                  </a:srgbClr>
                </a:solidFill>
              </a:endParaRPr>
            </a:p>
          </p:txBody>
        </p:sp>
      </p:grpSp>
      <p:grpSp>
        <p:nvGrpSpPr>
          <p:cNvPr id="106" name="Group 105"/>
          <p:cNvGrpSpPr/>
          <p:nvPr/>
        </p:nvGrpSpPr>
        <p:grpSpPr>
          <a:xfrm>
            <a:off x="3716880" y="1876340"/>
            <a:ext cx="8447206" cy="746082"/>
            <a:chOff x="2732599" y="1379788"/>
            <a:chExt cx="6211745" cy="548640"/>
          </a:xfrm>
        </p:grpSpPr>
        <p:grpSp>
          <p:nvGrpSpPr>
            <p:cNvPr id="97" name="Group 96"/>
            <p:cNvGrpSpPr/>
            <p:nvPr/>
          </p:nvGrpSpPr>
          <p:grpSpPr>
            <a:xfrm>
              <a:off x="2732599" y="1379788"/>
              <a:ext cx="6211745" cy="548640"/>
              <a:chOff x="2732599" y="1379788"/>
              <a:chExt cx="6211745" cy="548640"/>
            </a:xfrm>
          </p:grpSpPr>
          <p:grpSp>
            <p:nvGrpSpPr>
              <p:cNvPr id="5" name="Group 4"/>
              <p:cNvGrpSpPr/>
              <p:nvPr/>
            </p:nvGrpSpPr>
            <p:grpSpPr>
              <a:xfrm>
                <a:off x="3648224" y="1379788"/>
                <a:ext cx="5296120" cy="548640"/>
                <a:chOff x="2151942" y="1340306"/>
                <a:chExt cx="6324148" cy="671374"/>
              </a:xfrm>
            </p:grpSpPr>
            <p:sp>
              <p:nvSpPr>
                <p:cNvPr id="8" name="Rectangle 7"/>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 name="TextBox 8"/>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many complications, problems and mistakes</a:t>
                  </a:r>
                </a:p>
              </p:txBody>
            </p:sp>
          </p:grpSp>
          <p:sp>
            <p:nvSpPr>
              <p:cNvPr id="4" name="Rectangle 3"/>
              <p:cNvSpPr/>
              <p:nvPr/>
            </p:nvSpPr>
            <p:spPr bwMode="auto">
              <a:xfrm>
                <a:off x="2732599"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99"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487905" y="1882449"/>
            <a:ext cx="1551682" cy="4783889"/>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a:solidFill>
                  <a:srgbClr val="FFFFFF"/>
                </a:solidFill>
              </a:endParaRPr>
            </a:p>
          </p:txBody>
        </p:sp>
      </p:grpSp>
      <p:grpSp>
        <p:nvGrpSpPr>
          <p:cNvPr id="108" name="Group 107"/>
          <p:cNvGrpSpPr/>
          <p:nvPr/>
        </p:nvGrpSpPr>
        <p:grpSpPr>
          <a:xfrm>
            <a:off x="3716880" y="3493906"/>
            <a:ext cx="8447206" cy="746083"/>
            <a:chOff x="2732599" y="2569282"/>
            <a:chExt cx="6211745" cy="548640"/>
          </a:xfrm>
        </p:grpSpPr>
        <p:grpSp>
          <p:nvGrpSpPr>
            <p:cNvPr id="95" name="Group 94"/>
            <p:cNvGrpSpPr/>
            <p:nvPr/>
          </p:nvGrpSpPr>
          <p:grpSpPr>
            <a:xfrm>
              <a:off x="2732599" y="2569282"/>
              <a:ext cx="6211745" cy="548640"/>
              <a:chOff x="2732599" y="2546312"/>
              <a:chExt cx="6211745" cy="548640"/>
            </a:xfrm>
          </p:grpSpPr>
          <p:grpSp>
            <p:nvGrpSpPr>
              <p:cNvPr id="78" name="Group 77"/>
              <p:cNvGrpSpPr/>
              <p:nvPr/>
            </p:nvGrpSpPr>
            <p:grpSpPr>
              <a:xfrm>
                <a:off x="3648224" y="2546312"/>
                <a:ext cx="5296120" cy="548640"/>
                <a:chOff x="2151942" y="2794331"/>
                <a:chExt cx="6324148" cy="671374"/>
              </a:xfrm>
            </p:grpSpPr>
            <p:sp>
              <p:nvSpPr>
                <p:cNvPr id="16" name="Rectangle 15"/>
                <p:cNvSpPr/>
                <p:nvPr/>
              </p:nvSpPr>
              <p:spPr bwMode="auto">
                <a:xfrm>
                  <a:off x="2151942" y="2794331"/>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7" name="TextBox 1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Not enough data retention</a:t>
                  </a:r>
                </a:p>
              </p:txBody>
            </p:sp>
          </p:grpSp>
          <p:sp>
            <p:nvSpPr>
              <p:cNvPr id="15" name="Rectangle 1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1" name="Picture 12"/>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77267" y="2623938"/>
              <a:ext cx="406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p:cNvGrpSpPr/>
          <p:nvPr/>
        </p:nvGrpSpPr>
        <p:grpSpPr>
          <a:xfrm>
            <a:off x="3716880" y="4302688"/>
            <a:ext cx="8447206" cy="746083"/>
            <a:chOff x="2732599" y="3164029"/>
            <a:chExt cx="6211745" cy="548640"/>
          </a:xfrm>
        </p:grpSpPr>
        <p:grpSp>
          <p:nvGrpSpPr>
            <p:cNvPr id="94" name="Group 93"/>
            <p:cNvGrpSpPr/>
            <p:nvPr/>
          </p:nvGrpSpPr>
          <p:grpSpPr>
            <a:xfrm>
              <a:off x="2732599" y="3164029"/>
              <a:ext cx="6211745" cy="548640"/>
              <a:chOff x="2732599" y="3139996"/>
              <a:chExt cx="6211745" cy="548640"/>
            </a:xfrm>
          </p:grpSpPr>
          <p:grpSp>
            <p:nvGrpSpPr>
              <p:cNvPr id="79" name="Group 78"/>
              <p:cNvGrpSpPr/>
              <p:nvPr/>
            </p:nvGrpSpPr>
            <p:grpSpPr>
              <a:xfrm>
                <a:off x="3648224" y="3139996"/>
                <a:ext cx="5296120" cy="548640"/>
                <a:chOff x="2151942" y="3530369"/>
                <a:chExt cx="6324148" cy="671374"/>
              </a:xfrm>
            </p:grpSpPr>
            <p:sp>
              <p:nvSpPr>
                <p:cNvPr id="20" name="Rectangle 19"/>
                <p:cNvSpPr/>
                <p:nvPr/>
              </p:nvSpPr>
              <p:spPr bwMode="auto">
                <a:xfrm>
                  <a:off x="2151942" y="353036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5" name="TextBox 24"/>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Time-intensive media management </a:t>
                  </a:r>
                </a:p>
              </p:txBody>
            </p:sp>
          </p:grpSp>
          <p:sp>
            <p:nvSpPr>
              <p:cNvPr id="19" name="Rectangle 18"/>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2" name="Freeform 63"/>
            <p:cNvSpPr>
              <a:spLocks noEditPoints="1"/>
            </p:cNvSpPr>
            <p:nvPr/>
          </p:nvSpPr>
          <p:spPr bwMode="auto">
            <a:xfrm>
              <a:off x="2948796" y="322728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grpSp>
      <p:grpSp>
        <p:nvGrpSpPr>
          <p:cNvPr id="112" name="Group 111"/>
          <p:cNvGrpSpPr/>
          <p:nvPr/>
        </p:nvGrpSpPr>
        <p:grpSpPr>
          <a:xfrm>
            <a:off x="2100650" y="1873611"/>
            <a:ext cx="1551682" cy="4783889"/>
            <a:chOff x="1544088" y="1377780"/>
            <a:chExt cx="1141046" cy="3517885"/>
          </a:xfrm>
        </p:grpSpPr>
        <p:sp>
          <p:nvSpPr>
            <p:cNvPr id="88" name="Rectangle 87"/>
            <p:cNvSpPr/>
            <p:nvPr/>
          </p:nvSpPr>
          <p:spPr bwMode="auto">
            <a:xfrm>
              <a:off x="1544088" y="1377780"/>
              <a:ext cx="1141046" cy="3517885"/>
            </a:xfrm>
            <a:prstGeom prst="rect">
              <a:avLst/>
            </a:prstGeom>
            <a:solidFill>
              <a:srgbClr val="8B0F1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gradFill>
                    <a:gsLst>
                      <a:gs pos="0">
                        <a:srgbClr val="FFFFFF"/>
                      </a:gs>
                      <a:gs pos="100000">
                        <a:srgbClr val="FFFFFF"/>
                      </a:gs>
                    </a:gsLst>
                    <a:lin ang="5400000" scaled="0"/>
                  </a:gradFill>
                  <a:ea typeface="Segoe UI" pitchFamily="34" charset="0"/>
                  <a:cs typeface="Segoe UI" pitchFamily="34" charset="0"/>
                </a:rPr>
                <a:t>Roadblock</a:t>
              </a:r>
            </a:p>
          </p:txBody>
        </p:sp>
        <p:pic>
          <p:nvPicPr>
            <p:cNvPr id="103"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725084" y="2416192"/>
              <a:ext cx="781614" cy="68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0" name="Group 109"/>
          <p:cNvGrpSpPr/>
          <p:nvPr/>
        </p:nvGrpSpPr>
        <p:grpSpPr>
          <a:xfrm>
            <a:off x="3716880" y="5111469"/>
            <a:ext cx="8447206" cy="746093"/>
            <a:chOff x="2732599" y="3758776"/>
            <a:chExt cx="6211745" cy="548648"/>
          </a:xfrm>
        </p:grpSpPr>
        <p:grpSp>
          <p:nvGrpSpPr>
            <p:cNvPr id="93" name="Group 92"/>
            <p:cNvGrpSpPr/>
            <p:nvPr/>
          </p:nvGrpSpPr>
          <p:grpSpPr>
            <a:xfrm>
              <a:off x="2732599" y="3758776"/>
              <a:ext cx="6211745" cy="548648"/>
              <a:chOff x="2732599" y="3725865"/>
              <a:chExt cx="6211745" cy="548648"/>
            </a:xfrm>
          </p:grpSpPr>
          <p:grpSp>
            <p:nvGrpSpPr>
              <p:cNvPr id="80" name="Group 79"/>
              <p:cNvGrpSpPr/>
              <p:nvPr/>
            </p:nvGrpSpPr>
            <p:grpSpPr>
              <a:xfrm>
                <a:off x="3648224" y="3725872"/>
                <a:ext cx="5296120" cy="548641"/>
                <a:chOff x="2151942" y="4242476"/>
                <a:chExt cx="6324148" cy="671374"/>
              </a:xfrm>
            </p:grpSpPr>
            <p:sp>
              <p:nvSpPr>
                <p:cNvPr id="24" name="Rectangle 23"/>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1" name="TextBox 20"/>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Untested DR &amp; decreasing recovery confidence</a:t>
                  </a:r>
                </a:p>
              </p:txBody>
            </p:sp>
          </p:grpSp>
          <p:sp>
            <p:nvSpPr>
              <p:cNvPr id="23" name="Rectangle 22"/>
              <p:cNvSpPr/>
              <p:nvPr/>
            </p:nvSpPr>
            <p:spPr bwMode="auto">
              <a:xfrm>
                <a:off x="2732599" y="3725865"/>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4" name="Picture 9"/>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2885789" y="3818174"/>
              <a:ext cx="595080" cy="4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p:cNvGrpSpPr/>
          <p:nvPr/>
        </p:nvGrpSpPr>
        <p:grpSpPr>
          <a:xfrm>
            <a:off x="3716880" y="2685122"/>
            <a:ext cx="8447206" cy="746082"/>
            <a:chOff x="2732599" y="1974535"/>
            <a:chExt cx="6211745" cy="548640"/>
          </a:xfrm>
        </p:grpSpPr>
        <p:grpSp>
          <p:nvGrpSpPr>
            <p:cNvPr id="96" name="Group 95"/>
            <p:cNvGrpSpPr/>
            <p:nvPr/>
          </p:nvGrpSpPr>
          <p:grpSpPr>
            <a:xfrm>
              <a:off x="2732599" y="1974535"/>
              <a:ext cx="6211745" cy="548640"/>
              <a:chOff x="2732599" y="1963050"/>
              <a:chExt cx="6211745" cy="548640"/>
            </a:xfrm>
          </p:grpSpPr>
          <p:grpSp>
            <p:nvGrpSpPr>
              <p:cNvPr id="77" name="Group 76"/>
              <p:cNvGrpSpPr/>
              <p:nvPr/>
            </p:nvGrpSpPr>
            <p:grpSpPr>
              <a:xfrm>
                <a:off x="3648224" y="1963050"/>
                <a:ext cx="5296120" cy="548640"/>
                <a:chOff x="2151942" y="2052600"/>
                <a:chExt cx="6324148" cy="671374"/>
              </a:xfrm>
            </p:grpSpPr>
            <p:sp>
              <p:nvSpPr>
                <p:cNvPr id="12" name="Rectangle 11"/>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 name="TextBox 12"/>
                <p:cNvSpPr txBox="1"/>
                <p:nvPr/>
              </p:nvSpPr>
              <p:spPr>
                <a:xfrm>
                  <a:off x="2297639" y="226363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much data with insufficient protection</a:t>
                  </a:r>
                </a:p>
              </p:txBody>
            </p:sp>
          </p:grpSp>
          <p:sp>
            <p:nvSpPr>
              <p:cNvPr id="11" name="Rectangle 10"/>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5" name="Picture 18"/>
            <p:cNvPicPr>
              <a:picLocks noChangeAspect="1" noChangeArrowheads="1"/>
            </p:cNvPicPr>
            <p:nvPr/>
          </p:nvPicPr>
          <p:blipFill>
            <a:blip r:embed="rId7" cstate="email">
              <a:biLevel thresh="25000"/>
              <a:extLst>
                <a:ext uri="{28A0092B-C50C-407E-A947-70E740481C1C}">
                  <a14:useLocalDpi xmlns:a14="http://schemas.microsoft.com/office/drawing/2010/main"/>
                </a:ext>
              </a:extLst>
            </a:blip>
            <a:srcRect/>
            <a:stretch>
              <a:fillRect/>
            </a:stretch>
          </p:blipFill>
          <p:spPr bwMode="auto">
            <a:xfrm>
              <a:off x="3026446" y="2033837"/>
              <a:ext cx="310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626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up)">
                                      <p:cBhvr>
                                        <p:cTn id="7" dur="500"/>
                                        <p:tgtEl>
                                          <p:spTgt spid="1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up)">
                                      <p:cBhvr>
                                        <p:cTn id="11" dur="500"/>
                                        <p:tgtEl>
                                          <p:spTgt spid="1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left)">
                                      <p:cBhvr>
                                        <p:cTn id="15" dur="500"/>
                                        <p:tgtEl>
                                          <p:spTgt spid="10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left)">
                                      <p:cBhvr>
                                        <p:cTn id="23" dur="500"/>
                                        <p:tgtEl>
                                          <p:spTgt spid="10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left)">
                                      <p:cBhvr>
                                        <p:cTn id="31" dur="500"/>
                                        <p:tgtEl>
                                          <p:spTgt spid="1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left)">
                                      <p:cBhvr>
                                        <p:cTn id="3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Business Continuity Challenges</a:t>
            </a:r>
            <a:endParaRPr lang="en-US" dirty="0">
              <a:solidFill>
                <a:srgbClr val="92D050"/>
              </a:solidFill>
            </a:endParaRPr>
          </a:p>
        </p:txBody>
      </p:sp>
      <p:sp>
        <p:nvSpPr>
          <p:cNvPr id="3" name="Title 1"/>
          <p:cNvSpPr txBox="1">
            <a:spLocks/>
          </p:cNvSpPr>
          <p:nvPr/>
        </p:nvSpPr>
        <p:spPr>
          <a:xfrm>
            <a:off x="236396" y="779041"/>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20000"/>
                    <a:lumOff val="80000"/>
                  </a:srgbClr>
                </a:solidFill>
              </a:rPr>
              <a:t>Bypassing the obstacles</a:t>
            </a:r>
          </a:p>
        </p:txBody>
      </p:sp>
      <p:grpSp>
        <p:nvGrpSpPr>
          <p:cNvPr id="98" name="Group 97"/>
          <p:cNvGrpSpPr/>
          <p:nvPr/>
        </p:nvGrpSpPr>
        <p:grpSpPr>
          <a:xfrm>
            <a:off x="3716880" y="5920253"/>
            <a:ext cx="8447206" cy="746083"/>
            <a:chOff x="2732599" y="4353523"/>
            <a:chExt cx="6211745" cy="548640"/>
          </a:xfrm>
        </p:grpSpPr>
        <p:grpSp>
          <p:nvGrpSpPr>
            <p:cNvPr id="26" name="Group 25"/>
            <p:cNvGrpSpPr/>
            <p:nvPr/>
          </p:nvGrpSpPr>
          <p:grpSpPr>
            <a:xfrm>
              <a:off x="2732599" y="4353523"/>
              <a:ext cx="6211745" cy="548640"/>
              <a:chOff x="2732599" y="4353523"/>
              <a:chExt cx="6211745" cy="548640"/>
            </a:xfrm>
          </p:grpSpPr>
          <p:grpSp>
            <p:nvGrpSpPr>
              <p:cNvPr id="89" name="Group 88"/>
              <p:cNvGrpSpPr/>
              <p:nvPr/>
            </p:nvGrpSpPr>
            <p:grpSpPr>
              <a:xfrm>
                <a:off x="3648224" y="4353523"/>
                <a:ext cx="5296120" cy="548640"/>
                <a:chOff x="2151942" y="4242476"/>
                <a:chExt cx="6324148" cy="671374"/>
              </a:xfrm>
            </p:grpSpPr>
            <p:sp>
              <p:nvSpPr>
                <p:cNvPr id="90" name="Rectangle 89"/>
                <p:cNvSpPr/>
                <p:nvPr/>
              </p:nvSpPr>
              <p:spPr bwMode="auto">
                <a:xfrm>
                  <a:off x="2151942" y="424247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1" name="TextBox 90"/>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Increasing costs</a:t>
                  </a:r>
                </a:p>
              </p:txBody>
            </p:sp>
          </p:grpSp>
          <p:sp>
            <p:nvSpPr>
              <p:cNvPr id="92" name="Rectangle 91"/>
              <p:cNvSpPr/>
              <p:nvPr/>
            </p:nvSpPr>
            <p:spPr bwMode="auto">
              <a:xfrm>
                <a:off x="2732599" y="4353523"/>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 name="Freeform 6"/>
            <p:cNvSpPr>
              <a:spLocks/>
            </p:cNvSpPr>
            <p:nvPr/>
          </p:nvSpPr>
          <p:spPr bwMode="auto">
            <a:xfrm>
              <a:off x="3051499" y="4399579"/>
              <a:ext cx="248880" cy="456527"/>
            </a:xfrm>
            <a:custGeom>
              <a:avLst/>
              <a:gdLst>
                <a:gd name="T0" fmla="*/ 103 w 269"/>
                <a:gd name="T1" fmla="*/ 493 h 493"/>
                <a:gd name="T2" fmla="*/ 103 w 269"/>
                <a:gd name="T3" fmla="*/ 436 h 493"/>
                <a:gd name="T4" fmla="*/ 0 w 269"/>
                <a:gd name="T5" fmla="*/ 410 h 493"/>
                <a:gd name="T6" fmla="*/ 18 w 269"/>
                <a:gd name="T7" fmla="*/ 339 h 493"/>
                <a:gd name="T8" fmla="*/ 118 w 269"/>
                <a:gd name="T9" fmla="*/ 366 h 493"/>
                <a:gd name="T10" fmla="*/ 176 w 269"/>
                <a:gd name="T11" fmla="*/ 328 h 493"/>
                <a:gd name="T12" fmla="*/ 112 w 269"/>
                <a:gd name="T13" fmla="*/ 276 h 493"/>
                <a:gd name="T14" fmla="*/ 4 w 269"/>
                <a:gd name="T15" fmla="*/ 165 h 493"/>
                <a:gd name="T16" fmla="*/ 106 w 269"/>
                <a:gd name="T17" fmla="*/ 58 h 493"/>
                <a:gd name="T18" fmla="*/ 106 w 269"/>
                <a:gd name="T19" fmla="*/ 0 h 493"/>
                <a:gd name="T20" fmla="*/ 165 w 269"/>
                <a:gd name="T21" fmla="*/ 0 h 493"/>
                <a:gd name="T22" fmla="*/ 165 w 269"/>
                <a:gd name="T23" fmla="*/ 53 h 493"/>
                <a:gd name="T24" fmla="*/ 252 w 269"/>
                <a:gd name="T25" fmla="*/ 73 h 493"/>
                <a:gd name="T26" fmla="*/ 235 w 269"/>
                <a:gd name="T27" fmla="*/ 141 h 493"/>
                <a:gd name="T28" fmla="*/ 148 w 269"/>
                <a:gd name="T29" fmla="*/ 121 h 493"/>
                <a:gd name="T30" fmla="*/ 96 w 269"/>
                <a:gd name="T31" fmla="*/ 155 h 493"/>
                <a:gd name="T32" fmla="*/ 169 w 269"/>
                <a:gd name="T33" fmla="*/ 207 h 493"/>
                <a:gd name="T34" fmla="*/ 269 w 269"/>
                <a:gd name="T35" fmla="*/ 320 h 493"/>
                <a:gd name="T36" fmla="*/ 162 w 269"/>
                <a:gd name="T37" fmla="*/ 431 h 493"/>
                <a:gd name="T38" fmla="*/ 162 w 269"/>
                <a:gd name="T39" fmla="*/ 493 h 493"/>
                <a:gd name="T40" fmla="*/ 103 w 269"/>
                <a:gd name="T4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493">
                  <a:moveTo>
                    <a:pt x="103" y="493"/>
                  </a:moveTo>
                  <a:cubicBezTo>
                    <a:pt x="103" y="436"/>
                    <a:pt x="103" y="436"/>
                    <a:pt x="103" y="436"/>
                  </a:cubicBezTo>
                  <a:cubicBezTo>
                    <a:pt x="62" y="434"/>
                    <a:pt x="23" y="423"/>
                    <a:pt x="0" y="410"/>
                  </a:cubicBezTo>
                  <a:cubicBezTo>
                    <a:pt x="18" y="339"/>
                    <a:pt x="18" y="339"/>
                    <a:pt x="18" y="339"/>
                  </a:cubicBezTo>
                  <a:cubicBezTo>
                    <a:pt x="43" y="353"/>
                    <a:pt x="79" y="366"/>
                    <a:pt x="118" y="366"/>
                  </a:cubicBezTo>
                  <a:cubicBezTo>
                    <a:pt x="153" y="366"/>
                    <a:pt x="176" y="352"/>
                    <a:pt x="176" y="328"/>
                  </a:cubicBezTo>
                  <a:cubicBezTo>
                    <a:pt x="176" y="305"/>
                    <a:pt x="157" y="291"/>
                    <a:pt x="112" y="276"/>
                  </a:cubicBezTo>
                  <a:cubicBezTo>
                    <a:pt x="48" y="254"/>
                    <a:pt x="4" y="224"/>
                    <a:pt x="4" y="165"/>
                  </a:cubicBezTo>
                  <a:cubicBezTo>
                    <a:pt x="4" y="112"/>
                    <a:pt x="41" y="70"/>
                    <a:pt x="106" y="58"/>
                  </a:cubicBezTo>
                  <a:cubicBezTo>
                    <a:pt x="106" y="0"/>
                    <a:pt x="106" y="0"/>
                    <a:pt x="106" y="0"/>
                  </a:cubicBezTo>
                  <a:cubicBezTo>
                    <a:pt x="165" y="0"/>
                    <a:pt x="165" y="0"/>
                    <a:pt x="165" y="0"/>
                  </a:cubicBezTo>
                  <a:cubicBezTo>
                    <a:pt x="165" y="53"/>
                    <a:pt x="165" y="53"/>
                    <a:pt x="165" y="53"/>
                  </a:cubicBezTo>
                  <a:cubicBezTo>
                    <a:pt x="205" y="55"/>
                    <a:pt x="233" y="64"/>
                    <a:pt x="252" y="73"/>
                  </a:cubicBezTo>
                  <a:cubicBezTo>
                    <a:pt x="235" y="141"/>
                    <a:pt x="235" y="141"/>
                    <a:pt x="235" y="141"/>
                  </a:cubicBezTo>
                  <a:cubicBezTo>
                    <a:pt x="219" y="135"/>
                    <a:pt x="191" y="121"/>
                    <a:pt x="148" y="121"/>
                  </a:cubicBezTo>
                  <a:cubicBezTo>
                    <a:pt x="109" y="121"/>
                    <a:pt x="96" y="138"/>
                    <a:pt x="96" y="155"/>
                  </a:cubicBezTo>
                  <a:cubicBezTo>
                    <a:pt x="96" y="175"/>
                    <a:pt x="117" y="187"/>
                    <a:pt x="169" y="207"/>
                  </a:cubicBezTo>
                  <a:cubicBezTo>
                    <a:pt x="240" y="232"/>
                    <a:pt x="269" y="265"/>
                    <a:pt x="269" y="320"/>
                  </a:cubicBezTo>
                  <a:cubicBezTo>
                    <a:pt x="269" y="373"/>
                    <a:pt x="231" y="419"/>
                    <a:pt x="162" y="431"/>
                  </a:cubicBezTo>
                  <a:cubicBezTo>
                    <a:pt x="162" y="493"/>
                    <a:pt x="162" y="493"/>
                    <a:pt x="162" y="493"/>
                  </a:cubicBezTo>
                  <a:lnTo>
                    <a:pt x="103" y="493"/>
                  </a:ln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GB" sz="2448">
                <a:solidFill>
                  <a:srgbClr val="505050">
                    <a:lumMod val="75000"/>
                  </a:srgbClr>
                </a:solidFill>
              </a:endParaRPr>
            </a:p>
          </p:txBody>
        </p:sp>
      </p:grpSp>
      <p:grpSp>
        <p:nvGrpSpPr>
          <p:cNvPr id="106" name="Group 105"/>
          <p:cNvGrpSpPr/>
          <p:nvPr/>
        </p:nvGrpSpPr>
        <p:grpSpPr>
          <a:xfrm>
            <a:off x="3716880" y="1876340"/>
            <a:ext cx="8447206" cy="746082"/>
            <a:chOff x="2732599" y="1379788"/>
            <a:chExt cx="6211745" cy="548640"/>
          </a:xfrm>
        </p:grpSpPr>
        <p:grpSp>
          <p:nvGrpSpPr>
            <p:cNvPr id="97" name="Group 96"/>
            <p:cNvGrpSpPr/>
            <p:nvPr/>
          </p:nvGrpSpPr>
          <p:grpSpPr>
            <a:xfrm>
              <a:off x="2732599" y="1379788"/>
              <a:ext cx="6211745" cy="548640"/>
              <a:chOff x="2732599" y="1379788"/>
              <a:chExt cx="6211745" cy="548640"/>
            </a:xfrm>
          </p:grpSpPr>
          <p:grpSp>
            <p:nvGrpSpPr>
              <p:cNvPr id="5" name="Group 4"/>
              <p:cNvGrpSpPr/>
              <p:nvPr/>
            </p:nvGrpSpPr>
            <p:grpSpPr>
              <a:xfrm>
                <a:off x="3648224" y="1379788"/>
                <a:ext cx="5296120" cy="548640"/>
                <a:chOff x="2151942" y="1340306"/>
                <a:chExt cx="6324148" cy="671374"/>
              </a:xfrm>
            </p:grpSpPr>
            <p:sp>
              <p:nvSpPr>
                <p:cNvPr id="8" name="Rectangle 7"/>
                <p:cNvSpPr/>
                <p:nvPr/>
              </p:nvSpPr>
              <p:spPr bwMode="auto">
                <a:xfrm>
                  <a:off x="2151942" y="134030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 name="TextBox 8"/>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many complications, problems and mistakes</a:t>
                  </a:r>
                </a:p>
              </p:txBody>
            </p:sp>
          </p:grpSp>
          <p:sp>
            <p:nvSpPr>
              <p:cNvPr id="4" name="Rectangle 3"/>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99" name="Picture 10"/>
            <p:cNvPicPr>
              <a:picLocks noChangeAspect="1" noChangeArrowheads="1"/>
            </p:cNvPicPr>
            <p:nvPr/>
          </p:nvPicPr>
          <p:blipFill>
            <a:blip r:embed="rId3" cstate="email">
              <a:biLevel thresh="50000"/>
              <a:lum bright="-65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487905" y="1882449"/>
            <a:ext cx="1551682" cy="4783889"/>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a:solidFill>
                  <a:srgbClr val="FFFFFF"/>
                </a:solidFill>
              </a:endParaRPr>
            </a:p>
          </p:txBody>
        </p:sp>
      </p:grpSp>
      <p:grpSp>
        <p:nvGrpSpPr>
          <p:cNvPr id="108" name="Group 107"/>
          <p:cNvGrpSpPr/>
          <p:nvPr/>
        </p:nvGrpSpPr>
        <p:grpSpPr>
          <a:xfrm>
            <a:off x="3716880" y="3493906"/>
            <a:ext cx="8447206" cy="746083"/>
            <a:chOff x="2732599" y="2569282"/>
            <a:chExt cx="6211745" cy="548640"/>
          </a:xfrm>
        </p:grpSpPr>
        <p:grpSp>
          <p:nvGrpSpPr>
            <p:cNvPr id="95" name="Group 94"/>
            <p:cNvGrpSpPr/>
            <p:nvPr/>
          </p:nvGrpSpPr>
          <p:grpSpPr>
            <a:xfrm>
              <a:off x="2732599" y="2569282"/>
              <a:ext cx="6211745" cy="548640"/>
              <a:chOff x="2732599" y="2546312"/>
              <a:chExt cx="6211745" cy="548640"/>
            </a:xfrm>
          </p:grpSpPr>
          <p:grpSp>
            <p:nvGrpSpPr>
              <p:cNvPr id="78" name="Group 77"/>
              <p:cNvGrpSpPr/>
              <p:nvPr/>
            </p:nvGrpSpPr>
            <p:grpSpPr>
              <a:xfrm>
                <a:off x="3648224" y="2546312"/>
                <a:ext cx="5296120" cy="548640"/>
                <a:chOff x="2151942" y="2794331"/>
                <a:chExt cx="6324148" cy="671374"/>
              </a:xfrm>
            </p:grpSpPr>
            <p:sp>
              <p:nvSpPr>
                <p:cNvPr id="16" name="Rectangle 15"/>
                <p:cNvSpPr/>
                <p:nvPr/>
              </p:nvSpPr>
              <p:spPr bwMode="auto">
                <a:xfrm>
                  <a:off x="2151942" y="2794331"/>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7" name="TextBox 1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Not enough data retention</a:t>
                  </a:r>
                </a:p>
              </p:txBody>
            </p:sp>
          </p:grpSp>
          <p:sp>
            <p:nvSpPr>
              <p:cNvPr id="15" name="Rectangle 14"/>
              <p:cNvSpPr/>
              <p:nvPr/>
            </p:nvSpPr>
            <p:spPr bwMode="auto">
              <a:xfrm>
                <a:off x="2732599" y="2546312"/>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1" name="Picture 12"/>
            <p:cNvPicPr>
              <a:picLocks noChangeAspect="1" noChangeArrowheads="1"/>
            </p:cNvPicPr>
            <p:nvPr/>
          </p:nvPicPr>
          <p:blipFill>
            <a:blip r:embed="rId4" cstate="email">
              <a:biLevel thresh="50000"/>
              <a:lum bright="-60000"/>
              <a:extLst>
                <a:ext uri="{28A0092B-C50C-407E-A947-70E740481C1C}">
                  <a14:useLocalDpi xmlns:a14="http://schemas.microsoft.com/office/drawing/2010/main"/>
                </a:ext>
              </a:extLst>
            </a:blip>
            <a:srcRect/>
            <a:stretch>
              <a:fillRect/>
            </a:stretch>
          </p:blipFill>
          <p:spPr bwMode="auto">
            <a:xfrm>
              <a:off x="2977267" y="2623938"/>
              <a:ext cx="406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p:cNvGrpSpPr/>
          <p:nvPr/>
        </p:nvGrpSpPr>
        <p:grpSpPr>
          <a:xfrm>
            <a:off x="3716880" y="4302688"/>
            <a:ext cx="8447206" cy="746083"/>
            <a:chOff x="2732599" y="3164029"/>
            <a:chExt cx="6211745" cy="548640"/>
          </a:xfrm>
        </p:grpSpPr>
        <p:grpSp>
          <p:nvGrpSpPr>
            <p:cNvPr id="94" name="Group 93"/>
            <p:cNvGrpSpPr/>
            <p:nvPr/>
          </p:nvGrpSpPr>
          <p:grpSpPr>
            <a:xfrm>
              <a:off x="2732599" y="3164029"/>
              <a:ext cx="6211745" cy="548640"/>
              <a:chOff x="2732599" y="3139996"/>
              <a:chExt cx="6211745" cy="548640"/>
            </a:xfrm>
          </p:grpSpPr>
          <p:grpSp>
            <p:nvGrpSpPr>
              <p:cNvPr id="79" name="Group 78"/>
              <p:cNvGrpSpPr/>
              <p:nvPr/>
            </p:nvGrpSpPr>
            <p:grpSpPr>
              <a:xfrm>
                <a:off x="3648224" y="3139996"/>
                <a:ext cx="5296120" cy="548640"/>
                <a:chOff x="2151942" y="3530369"/>
                <a:chExt cx="6324148" cy="671374"/>
              </a:xfrm>
            </p:grpSpPr>
            <p:sp>
              <p:nvSpPr>
                <p:cNvPr id="20" name="Rectangle 19"/>
                <p:cNvSpPr/>
                <p:nvPr/>
              </p:nvSpPr>
              <p:spPr bwMode="auto">
                <a:xfrm>
                  <a:off x="2151942" y="3530369"/>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5" name="TextBox 24"/>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Time-intensive media management </a:t>
                  </a:r>
                </a:p>
              </p:txBody>
            </p:sp>
          </p:grpSp>
          <p:sp>
            <p:nvSpPr>
              <p:cNvPr id="19" name="Rectangle 18"/>
              <p:cNvSpPr/>
              <p:nvPr/>
            </p:nvSpPr>
            <p:spPr bwMode="auto">
              <a:xfrm>
                <a:off x="2732599" y="3139996"/>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2" name="Freeform 63"/>
            <p:cNvSpPr>
              <a:spLocks noEditPoints="1"/>
            </p:cNvSpPr>
            <p:nvPr/>
          </p:nvSpPr>
          <p:spPr bwMode="auto">
            <a:xfrm>
              <a:off x="2948796" y="322728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bg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grpSp>
      <p:grpSp>
        <p:nvGrpSpPr>
          <p:cNvPr id="112" name="Group 111"/>
          <p:cNvGrpSpPr/>
          <p:nvPr/>
        </p:nvGrpSpPr>
        <p:grpSpPr>
          <a:xfrm>
            <a:off x="2100650" y="1873611"/>
            <a:ext cx="1551682" cy="4783889"/>
            <a:chOff x="1544088" y="1377780"/>
            <a:chExt cx="1141046" cy="3517885"/>
          </a:xfrm>
        </p:grpSpPr>
        <p:sp>
          <p:nvSpPr>
            <p:cNvPr id="88" name="Rectangle 87"/>
            <p:cNvSpPr/>
            <p:nvPr/>
          </p:nvSpPr>
          <p:spPr bwMode="auto">
            <a:xfrm>
              <a:off x="1544088" y="1377780"/>
              <a:ext cx="1141046" cy="3517885"/>
            </a:xfrm>
            <a:prstGeom prst="rect">
              <a:avLst/>
            </a:prstGeom>
            <a:solidFill>
              <a:srgbClr val="8B0F1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gradFill>
                    <a:gsLst>
                      <a:gs pos="0">
                        <a:srgbClr val="FFFFFF"/>
                      </a:gs>
                      <a:gs pos="100000">
                        <a:srgbClr val="FFFFFF"/>
                      </a:gs>
                    </a:gsLst>
                    <a:lin ang="5400000" scaled="0"/>
                  </a:gradFill>
                  <a:ea typeface="Segoe UI" pitchFamily="34" charset="0"/>
                  <a:cs typeface="Segoe UI" pitchFamily="34" charset="0"/>
                </a:rPr>
                <a:t>Roadblock</a:t>
              </a:r>
            </a:p>
          </p:txBody>
        </p:sp>
        <p:pic>
          <p:nvPicPr>
            <p:cNvPr id="103"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725084" y="2416192"/>
              <a:ext cx="781614" cy="68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0" name="Group 109"/>
          <p:cNvGrpSpPr/>
          <p:nvPr/>
        </p:nvGrpSpPr>
        <p:grpSpPr>
          <a:xfrm>
            <a:off x="3716880" y="5111469"/>
            <a:ext cx="8447206" cy="746093"/>
            <a:chOff x="2732599" y="3758776"/>
            <a:chExt cx="6211745" cy="548648"/>
          </a:xfrm>
        </p:grpSpPr>
        <p:grpSp>
          <p:nvGrpSpPr>
            <p:cNvPr id="93" name="Group 92"/>
            <p:cNvGrpSpPr/>
            <p:nvPr/>
          </p:nvGrpSpPr>
          <p:grpSpPr>
            <a:xfrm>
              <a:off x="2732599" y="3758776"/>
              <a:ext cx="6211745" cy="548648"/>
              <a:chOff x="2732599" y="3725865"/>
              <a:chExt cx="6211745" cy="548648"/>
            </a:xfrm>
          </p:grpSpPr>
          <p:grpSp>
            <p:nvGrpSpPr>
              <p:cNvPr id="80" name="Group 79"/>
              <p:cNvGrpSpPr/>
              <p:nvPr/>
            </p:nvGrpSpPr>
            <p:grpSpPr>
              <a:xfrm>
                <a:off x="3648224" y="3725872"/>
                <a:ext cx="5296120" cy="548641"/>
                <a:chOff x="2151942" y="4242476"/>
                <a:chExt cx="6324148" cy="671374"/>
              </a:xfrm>
            </p:grpSpPr>
            <p:sp>
              <p:nvSpPr>
                <p:cNvPr id="24" name="Rectangle 23"/>
                <p:cNvSpPr/>
                <p:nvPr/>
              </p:nvSpPr>
              <p:spPr bwMode="auto">
                <a:xfrm>
                  <a:off x="2151942" y="424247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1" name="TextBox 20"/>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Untested DR &amp; decreasing recovery confidence</a:t>
                  </a:r>
                </a:p>
              </p:txBody>
            </p:sp>
          </p:grpSp>
          <p:sp>
            <p:nvSpPr>
              <p:cNvPr id="23" name="Rectangle 22"/>
              <p:cNvSpPr/>
              <p:nvPr/>
            </p:nvSpPr>
            <p:spPr bwMode="auto">
              <a:xfrm>
                <a:off x="2732599" y="3725865"/>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4" name="Picture 9"/>
            <p:cNvPicPr>
              <a:picLocks noChangeAspect="1" noChangeArrowheads="1"/>
            </p:cNvPicPr>
            <p:nvPr/>
          </p:nvPicPr>
          <p:blipFill>
            <a:blip r:embed="rId6" cstate="email">
              <a:biLevel thresh="50000"/>
              <a:lum bright="-60000"/>
              <a:extLst>
                <a:ext uri="{28A0092B-C50C-407E-A947-70E740481C1C}">
                  <a14:useLocalDpi xmlns:a14="http://schemas.microsoft.com/office/drawing/2010/main"/>
                </a:ext>
              </a:extLst>
            </a:blip>
            <a:srcRect/>
            <a:stretch>
              <a:fillRect/>
            </a:stretch>
          </p:blipFill>
          <p:spPr bwMode="auto">
            <a:xfrm>
              <a:off x="2885789" y="3818174"/>
              <a:ext cx="595080" cy="4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p:cNvGrpSpPr/>
          <p:nvPr/>
        </p:nvGrpSpPr>
        <p:grpSpPr>
          <a:xfrm>
            <a:off x="3716880" y="2685122"/>
            <a:ext cx="8447206" cy="746082"/>
            <a:chOff x="2732599" y="1974535"/>
            <a:chExt cx="6211745" cy="548640"/>
          </a:xfrm>
        </p:grpSpPr>
        <p:grpSp>
          <p:nvGrpSpPr>
            <p:cNvPr id="96" name="Group 95"/>
            <p:cNvGrpSpPr/>
            <p:nvPr/>
          </p:nvGrpSpPr>
          <p:grpSpPr>
            <a:xfrm>
              <a:off x="2732599" y="1974535"/>
              <a:ext cx="6211745" cy="548640"/>
              <a:chOff x="2732599" y="1963050"/>
              <a:chExt cx="6211745" cy="548640"/>
            </a:xfrm>
          </p:grpSpPr>
          <p:grpSp>
            <p:nvGrpSpPr>
              <p:cNvPr id="77" name="Group 76"/>
              <p:cNvGrpSpPr/>
              <p:nvPr/>
            </p:nvGrpSpPr>
            <p:grpSpPr>
              <a:xfrm>
                <a:off x="3648224" y="1963050"/>
                <a:ext cx="5296120" cy="548640"/>
                <a:chOff x="2151942" y="2052600"/>
                <a:chExt cx="6324148" cy="671374"/>
              </a:xfrm>
            </p:grpSpPr>
            <p:sp>
              <p:nvSpPr>
                <p:cNvPr id="12" name="Rectangle 11"/>
                <p:cNvSpPr/>
                <p:nvPr/>
              </p:nvSpPr>
              <p:spPr bwMode="auto">
                <a:xfrm>
                  <a:off x="2151942" y="2052600"/>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 name="TextBox 12"/>
                <p:cNvSpPr txBox="1"/>
                <p:nvPr/>
              </p:nvSpPr>
              <p:spPr>
                <a:xfrm>
                  <a:off x="2297639" y="226363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much data with insufficient protection</a:t>
                  </a:r>
                </a:p>
              </p:txBody>
            </p:sp>
          </p:grpSp>
          <p:sp>
            <p:nvSpPr>
              <p:cNvPr id="11" name="Rectangle 10"/>
              <p:cNvSpPr/>
              <p:nvPr/>
            </p:nvSpPr>
            <p:spPr bwMode="auto">
              <a:xfrm>
                <a:off x="2732599" y="1963050"/>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5" name="Picture 18"/>
            <p:cNvPicPr>
              <a:picLocks noChangeAspect="1" noChangeArrowheads="1"/>
            </p:cNvPicPr>
            <p:nvPr/>
          </p:nvPicPr>
          <p:blipFill>
            <a:blip r:embed="rId7" cstate="email">
              <a:biLevel thresh="25000"/>
              <a:lum bright="-60000"/>
              <a:extLst>
                <a:ext uri="{28A0092B-C50C-407E-A947-70E740481C1C}">
                  <a14:useLocalDpi xmlns:a14="http://schemas.microsoft.com/office/drawing/2010/main"/>
                </a:ext>
              </a:extLst>
            </a:blip>
            <a:srcRect/>
            <a:stretch>
              <a:fillRect/>
            </a:stretch>
          </p:blipFill>
          <p:spPr bwMode="auto">
            <a:xfrm>
              <a:off x="3026446" y="2033837"/>
              <a:ext cx="310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51"/>
          <p:cNvGrpSpPr/>
          <p:nvPr/>
        </p:nvGrpSpPr>
        <p:grpSpPr>
          <a:xfrm>
            <a:off x="3711479" y="1873610"/>
            <a:ext cx="8458695" cy="746083"/>
            <a:chOff x="2724151" y="1379788"/>
            <a:chExt cx="6220193" cy="548640"/>
          </a:xfrm>
        </p:grpSpPr>
        <p:grpSp>
          <p:nvGrpSpPr>
            <p:cNvPr id="53" name="Group 52"/>
            <p:cNvGrpSpPr/>
            <p:nvPr/>
          </p:nvGrpSpPr>
          <p:grpSpPr>
            <a:xfrm>
              <a:off x="2732599" y="1379788"/>
              <a:ext cx="6211745" cy="548640"/>
              <a:chOff x="2732599" y="1379788"/>
              <a:chExt cx="6211745" cy="548640"/>
            </a:xfrm>
          </p:grpSpPr>
          <p:grpSp>
            <p:nvGrpSpPr>
              <p:cNvPr id="57" name="Group 56"/>
              <p:cNvGrpSpPr/>
              <p:nvPr/>
            </p:nvGrpSpPr>
            <p:grpSpPr>
              <a:xfrm>
                <a:off x="2732599" y="1379788"/>
                <a:ext cx="6211745" cy="548640"/>
                <a:chOff x="2732599" y="1379788"/>
                <a:chExt cx="6211745" cy="548640"/>
              </a:xfrm>
            </p:grpSpPr>
            <p:grpSp>
              <p:nvGrpSpPr>
                <p:cNvPr id="59" name="Group 58"/>
                <p:cNvGrpSpPr/>
                <p:nvPr/>
              </p:nvGrpSpPr>
              <p:grpSpPr>
                <a:xfrm>
                  <a:off x="3648224" y="1379788"/>
                  <a:ext cx="5296120" cy="548640"/>
                  <a:chOff x="2151942" y="1340306"/>
                  <a:chExt cx="6324148" cy="671374"/>
                </a:xfrm>
              </p:grpSpPr>
              <p:sp>
                <p:nvSpPr>
                  <p:cNvPr id="61" name="Rectangle 60"/>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62" name="TextBox 61"/>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Automate, automate, automate</a:t>
                    </a:r>
                  </a:p>
                </p:txBody>
              </p:sp>
            </p:grpSp>
            <p:sp>
              <p:nvSpPr>
                <p:cNvPr id="60" name="Rectangle 59"/>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58"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2724151" y="1379788"/>
              <a:ext cx="886681" cy="548640"/>
              <a:chOff x="2724151" y="1379788"/>
              <a:chExt cx="886681" cy="548640"/>
            </a:xfrm>
          </p:grpSpPr>
          <p:sp>
            <p:nvSpPr>
              <p:cNvPr id="55" name="Rectangle 54"/>
              <p:cNvSpPr/>
              <p:nvPr/>
            </p:nvSpPr>
            <p:spPr bwMode="auto">
              <a:xfrm>
                <a:off x="2724151"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pic>
            <p:nvPicPr>
              <p:cNvPr id="56" name="Picture 5"/>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2961433" y="1434445"/>
                <a:ext cx="435749" cy="43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3722968" y="2657823"/>
            <a:ext cx="8447206" cy="787132"/>
            <a:chOff x="2732599" y="1956468"/>
            <a:chExt cx="6211745" cy="578826"/>
          </a:xfrm>
        </p:grpSpPr>
        <p:grpSp>
          <p:nvGrpSpPr>
            <p:cNvPr id="64" name="Group 63"/>
            <p:cNvGrpSpPr/>
            <p:nvPr/>
          </p:nvGrpSpPr>
          <p:grpSpPr>
            <a:xfrm>
              <a:off x="2732599" y="1974531"/>
              <a:ext cx="6211745" cy="548644"/>
              <a:chOff x="2732599" y="1963046"/>
              <a:chExt cx="6211745" cy="548644"/>
            </a:xfrm>
          </p:grpSpPr>
          <p:grpSp>
            <p:nvGrpSpPr>
              <p:cNvPr id="68" name="Group 67"/>
              <p:cNvGrpSpPr/>
              <p:nvPr/>
            </p:nvGrpSpPr>
            <p:grpSpPr>
              <a:xfrm>
                <a:off x="3648224" y="1963046"/>
                <a:ext cx="5296120" cy="548639"/>
                <a:chOff x="2151942" y="2052600"/>
                <a:chExt cx="6324148" cy="671374"/>
              </a:xfrm>
            </p:grpSpPr>
            <p:sp>
              <p:nvSpPr>
                <p:cNvPr id="70" name="Rectangle 69"/>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71" name="TextBox 70"/>
                <p:cNvSpPr txBox="1"/>
                <p:nvPr/>
              </p:nvSpPr>
              <p:spPr>
                <a:xfrm>
                  <a:off x="2292376" y="2128828"/>
                  <a:ext cx="6043279" cy="542376"/>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Tighter integration between systems &amp; availability / data protection</a:t>
                  </a:r>
                </a:p>
              </p:txBody>
            </p:sp>
          </p:grpSp>
          <p:sp>
            <p:nvSpPr>
              <p:cNvPr id="69" name="Rectangle 68"/>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65" name="Group 64"/>
            <p:cNvGrpSpPr/>
            <p:nvPr/>
          </p:nvGrpSpPr>
          <p:grpSpPr>
            <a:xfrm>
              <a:off x="2870153" y="1956468"/>
              <a:ext cx="673929" cy="578826"/>
              <a:chOff x="5352662" y="5747350"/>
              <a:chExt cx="708923" cy="608881"/>
            </a:xfrm>
          </p:grpSpPr>
          <p:pic>
            <p:nvPicPr>
              <p:cNvPr id="66" name="Picture 2" descr="\\MAGNUM\Projects\Microsoft\Cloud Power FY12\Design\Icons\PNGs\Server_2.png"/>
              <p:cNvPicPr>
                <a:picLocks noChangeAspect="1" noChangeArrowheads="1"/>
              </p:cNvPicPr>
              <p:nvPr/>
            </p:nvPicPr>
            <p:blipFill>
              <a:blip r:embed="rId9" cstate="screen">
                <a:lum bright="100000"/>
                <a:extLst>
                  <a:ext uri="{28A0092B-C50C-407E-A947-70E740481C1C}">
                    <a14:useLocalDpi xmlns:a14="http://schemas.microsoft.com/office/drawing/2010/main"/>
                  </a:ext>
                </a:extLst>
              </a:blip>
              <a:srcRect/>
              <a:stretch>
                <a:fillRect/>
              </a:stretch>
            </p:blipFill>
            <p:spPr bwMode="auto">
              <a:xfrm>
                <a:off x="5452704" y="5747350"/>
                <a:ext cx="608881" cy="608881"/>
              </a:xfrm>
              <a:prstGeom prst="rect">
                <a:avLst/>
              </a:prstGeom>
              <a:noFill/>
            </p:spPr>
          </p:pic>
          <p:pic>
            <p:nvPicPr>
              <p:cNvPr id="67" name="Picture 3"/>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5352662" y="5934270"/>
                <a:ext cx="374904" cy="374904"/>
              </a:xfrm>
              <a:prstGeom prst="rect">
                <a:avLst/>
              </a:prstGeom>
              <a:noFill/>
            </p:spPr>
          </p:pic>
        </p:grpSp>
      </p:grpSp>
      <p:grpSp>
        <p:nvGrpSpPr>
          <p:cNvPr id="72" name="Group 71"/>
          <p:cNvGrpSpPr/>
          <p:nvPr/>
        </p:nvGrpSpPr>
        <p:grpSpPr>
          <a:xfrm>
            <a:off x="3722968" y="4299958"/>
            <a:ext cx="8447206" cy="746083"/>
            <a:chOff x="2732599" y="3164029"/>
            <a:chExt cx="6211745" cy="548640"/>
          </a:xfrm>
        </p:grpSpPr>
        <p:grpSp>
          <p:nvGrpSpPr>
            <p:cNvPr id="73" name="Group 72"/>
            <p:cNvGrpSpPr/>
            <p:nvPr/>
          </p:nvGrpSpPr>
          <p:grpSpPr>
            <a:xfrm>
              <a:off x="2732599" y="3164029"/>
              <a:ext cx="6211745" cy="548640"/>
              <a:chOff x="2732599" y="3139996"/>
              <a:chExt cx="6211745" cy="548640"/>
            </a:xfrm>
          </p:grpSpPr>
          <p:grpSp>
            <p:nvGrpSpPr>
              <p:cNvPr id="76" name="Group 75"/>
              <p:cNvGrpSpPr/>
              <p:nvPr/>
            </p:nvGrpSpPr>
            <p:grpSpPr>
              <a:xfrm>
                <a:off x="3648224" y="3139996"/>
                <a:ext cx="5296120" cy="548640"/>
                <a:chOff x="2151942" y="3530369"/>
                <a:chExt cx="6324148" cy="671374"/>
              </a:xfrm>
            </p:grpSpPr>
            <p:sp>
              <p:nvSpPr>
                <p:cNvPr id="82" name="Rectangle 81"/>
                <p:cNvSpPr/>
                <p:nvPr/>
              </p:nvSpPr>
              <p:spPr bwMode="auto">
                <a:xfrm>
                  <a:off x="2151942" y="353036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83" name="TextBox 82"/>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Eliminate tape management</a:t>
                  </a:r>
                </a:p>
              </p:txBody>
            </p:sp>
          </p:grpSp>
          <p:sp>
            <p:nvSpPr>
              <p:cNvPr id="81" name="Rectangle 80"/>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74" name="Freeform 63"/>
            <p:cNvSpPr>
              <a:spLocks noEditPoints="1"/>
            </p:cNvSpPr>
            <p:nvPr/>
          </p:nvSpPr>
          <p:spPr bwMode="auto">
            <a:xfrm>
              <a:off x="2837470" y="322807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sp>
          <p:nvSpPr>
            <p:cNvPr id="75" name="Multiply 74"/>
            <p:cNvSpPr/>
            <p:nvPr/>
          </p:nvSpPr>
          <p:spPr bwMode="auto">
            <a:xfrm>
              <a:off x="3237389" y="3347267"/>
              <a:ext cx="360753" cy="360753"/>
            </a:xfrm>
            <a:prstGeom prst="mathMultiply">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84" name="Group 83"/>
          <p:cNvGrpSpPr/>
          <p:nvPr/>
        </p:nvGrpSpPr>
        <p:grpSpPr>
          <a:xfrm>
            <a:off x="3722968" y="5917523"/>
            <a:ext cx="8447206" cy="936063"/>
            <a:chOff x="2732599" y="4353523"/>
            <a:chExt cx="6211745" cy="688344"/>
          </a:xfrm>
        </p:grpSpPr>
        <p:grpSp>
          <p:nvGrpSpPr>
            <p:cNvPr id="85" name="Group 84"/>
            <p:cNvGrpSpPr/>
            <p:nvPr/>
          </p:nvGrpSpPr>
          <p:grpSpPr>
            <a:xfrm>
              <a:off x="2732599" y="4353523"/>
              <a:ext cx="6211745" cy="548640"/>
              <a:chOff x="2732599" y="4353523"/>
              <a:chExt cx="6211745" cy="548640"/>
            </a:xfrm>
          </p:grpSpPr>
          <p:grpSp>
            <p:nvGrpSpPr>
              <p:cNvPr id="117" name="Group 116"/>
              <p:cNvGrpSpPr/>
              <p:nvPr/>
            </p:nvGrpSpPr>
            <p:grpSpPr>
              <a:xfrm>
                <a:off x="3648224" y="4353523"/>
                <a:ext cx="5296120" cy="548640"/>
                <a:chOff x="2151942" y="4242476"/>
                <a:chExt cx="6324148" cy="671374"/>
              </a:xfrm>
            </p:grpSpPr>
            <p:sp>
              <p:nvSpPr>
                <p:cNvPr id="119" name="Rectangle 118"/>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20" name="TextBox 119"/>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Achieve cost and operations stability</a:t>
                  </a:r>
                </a:p>
              </p:txBody>
            </p:sp>
          </p:grpSp>
          <p:sp>
            <p:nvSpPr>
              <p:cNvPr id="118" name="Rectangle 117"/>
              <p:cNvSpPr/>
              <p:nvPr/>
            </p:nvSpPr>
            <p:spPr bwMode="auto">
              <a:xfrm>
                <a:off x="2732599" y="435352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86" name="Group 85"/>
            <p:cNvGrpSpPr/>
            <p:nvPr/>
          </p:nvGrpSpPr>
          <p:grpSpPr>
            <a:xfrm>
              <a:off x="2845953" y="4400415"/>
              <a:ext cx="641452" cy="641452"/>
              <a:chOff x="3372148" y="5832207"/>
              <a:chExt cx="960477" cy="960477"/>
            </a:xfrm>
          </p:grpSpPr>
          <p:pic>
            <p:nvPicPr>
              <p:cNvPr id="87" name="Picture 5" descr="\\MAGNUM\Projects\Microsoft\Cloud Power FY12\Design\ICONS_PNG\Scale.png"/>
              <p:cNvPicPr>
                <a:picLocks noChangeAspect="1" noChangeArrowheads="1"/>
              </p:cNvPicPr>
              <p:nvPr/>
            </p:nvPicPr>
            <p:blipFill>
              <a:blip r:embed="rId11" cstate="screen">
                <a:lum bright="100000"/>
                <a:extLst>
                  <a:ext uri="{28A0092B-C50C-407E-A947-70E740481C1C}">
                    <a14:useLocalDpi xmlns:a14="http://schemas.microsoft.com/office/drawing/2010/main"/>
                  </a:ext>
                </a:extLst>
              </a:blip>
              <a:srcRect/>
              <a:stretch>
                <a:fillRect/>
              </a:stretch>
            </p:blipFill>
            <p:spPr bwMode="auto">
              <a:xfrm>
                <a:off x="3372148" y="5832207"/>
                <a:ext cx="960477" cy="960477"/>
              </a:xfrm>
              <a:prstGeom prst="rect">
                <a:avLst/>
              </a:prstGeom>
              <a:noFill/>
            </p:spPr>
          </p:pic>
          <p:grpSp>
            <p:nvGrpSpPr>
              <p:cNvPr id="113" name="Group 112"/>
              <p:cNvGrpSpPr/>
              <p:nvPr/>
            </p:nvGrpSpPr>
            <p:grpSpPr>
              <a:xfrm>
                <a:off x="3943341" y="5856230"/>
                <a:ext cx="307112" cy="249848"/>
                <a:chOff x="3521310" y="4318830"/>
                <a:chExt cx="691240" cy="562353"/>
              </a:xfrm>
            </p:grpSpPr>
            <p:sp>
              <p:nvSpPr>
                <p:cNvPr id="115" name="Freeform 86"/>
                <p:cNvSpPr>
                  <a:spLocks noEditPoints="1"/>
                </p:cNvSpPr>
                <p:nvPr/>
              </p:nvSpPr>
              <p:spPr bwMode="black">
                <a:xfrm>
                  <a:off x="3521310" y="4373676"/>
                  <a:ext cx="504715" cy="50750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p:spPr>
              <p:txBody>
                <a:bodyPr vert="horz" wrap="square" lIns="0" tIns="45714" rIns="91427" bIns="45714" numCol="1" anchor="t" anchorCtr="0" compatLnSpc="1">
                  <a:prstTxWarp prst="textNoShape">
                    <a:avLst/>
                  </a:prstTxWarp>
                </a:bodyPr>
                <a:lstStyle/>
                <a:p>
                  <a:pPr algn="ctr" defTabSz="913616"/>
                  <a:endParaRPr lang="en-US" sz="1599">
                    <a:solidFill>
                      <a:srgbClr val="505050">
                        <a:lumMod val="75000"/>
                      </a:srgbClr>
                    </a:solidFill>
                  </a:endParaRPr>
                </a:p>
              </p:txBody>
            </p:sp>
            <p:sp>
              <p:nvSpPr>
                <p:cNvPr id="116" name="Freeform 88"/>
                <p:cNvSpPr>
                  <a:spLocks noEditPoints="1"/>
                </p:cNvSpPr>
                <p:nvPr/>
              </p:nvSpPr>
              <p:spPr bwMode="black">
                <a:xfrm>
                  <a:off x="3956535" y="4318830"/>
                  <a:ext cx="256015" cy="27569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p:spPr>
              <p:txBody>
                <a:bodyPr vert="horz" wrap="square" lIns="0" tIns="45714" rIns="91427" bIns="45714" numCol="1" anchor="t" anchorCtr="0" compatLnSpc="1">
                  <a:prstTxWarp prst="textNoShape">
                    <a:avLst/>
                  </a:prstTxWarp>
                </a:bodyPr>
                <a:lstStyle/>
                <a:p>
                  <a:pPr algn="ctr" defTabSz="913616"/>
                  <a:endParaRPr lang="en-US" sz="1599">
                    <a:solidFill>
                      <a:srgbClr val="505050">
                        <a:lumMod val="75000"/>
                      </a:srgbClr>
                    </a:solidFill>
                  </a:endParaRPr>
                </a:p>
              </p:txBody>
            </p:sp>
          </p:grpSp>
          <p:pic>
            <p:nvPicPr>
              <p:cNvPr id="114" name="Picture 7" descr="\\MAGNUM\Projects\Microsoft\Cloud Power FY12\Design\ICONS_PNG\Within_Your_Reach.png"/>
              <p:cNvPicPr>
                <a:picLocks noChangeAspect="1" noChangeArrowheads="1"/>
              </p:cNvPicPr>
              <p:nvPr/>
            </p:nvPicPr>
            <p:blipFill>
              <a:blip r:embed="rId12" cstate="screen">
                <a:lum bright="100000"/>
                <a:extLst>
                  <a:ext uri="{28A0092B-C50C-407E-A947-70E740481C1C}">
                    <a14:useLocalDpi xmlns:a14="http://schemas.microsoft.com/office/drawing/2010/main"/>
                  </a:ext>
                </a:extLst>
              </a:blip>
              <a:stretch>
                <a:fillRect/>
              </a:stretch>
            </p:blipFill>
            <p:spPr bwMode="auto">
              <a:xfrm>
                <a:off x="3377172" y="5857352"/>
                <a:ext cx="330669" cy="330669"/>
              </a:xfrm>
              <a:prstGeom prst="rect">
                <a:avLst/>
              </a:prstGeom>
              <a:noFill/>
            </p:spPr>
          </p:pic>
        </p:grpSp>
      </p:grpSp>
      <p:grpSp>
        <p:nvGrpSpPr>
          <p:cNvPr id="121" name="Group 120"/>
          <p:cNvGrpSpPr/>
          <p:nvPr/>
        </p:nvGrpSpPr>
        <p:grpSpPr>
          <a:xfrm>
            <a:off x="3722968" y="3380345"/>
            <a:ext cx="8447206" cy="967741"/>
            <a:chOff x="2732599" y="2487782"/>
            <a:chExt cx="6211745" cy="711639"/>
          </a:xfrm>
        </p:grpSpPr>
        <p:grpSp>
          <p:nvGrpSpPr>
            <p:cNvPr id="122" name="Group 121"/>
            <p:cNvGrpSpPr/>
            <p:nvPr/>
          </p:nvGrpSpPr>
          <p:grpSpPr>
            <a:xfrm>
              <a:off x="2732599" y="2569282"/>
              <a:ext cx="6211745" cy="548640"/>
              <a:chOff x="2732599" y="2546312"/>
              <a:chExt cx="6211745" cy="548640"/>
            </a:xfrm>
          </p:grpSpPr>
          <p:grpSp>
            <p:nvGrpSpPr>
              <p:cNvPr id="124" name="Group 123"/>
              <p:cNvGrpSpPr/>
              <p:nvPr/>
            </p:nvGrpSpPr>
            <p:grpSpPr>
              <a:xfrm>
                <a:off x="3648224" y="2546312"/>
                <a:ext cx="5296120" cy="548640"/>
                <a:chOff x="2151942" y="2794331"/>
                <a:chExt cx="6324148" cy="671374"/>
              </a:xfrm>
            </p:grpSpPr>
            <p:sp>
              <p:nvSpPr>
                <p:cNvPr id="126" name="Rectangle 125"/>
                <p:cNvSpPr/>
                <p:nvPr/>
              </p:nvSpPr>
              <p:spPr bwMode="auto">
                <a:xfrm>
                  <a:off x="2151942" y="2794331"/>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27" name="TextBox 12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Increase breadth and depth of continuity protection</a:t>
                  </a:r>
                </a:p>
              </p:txBody>
            </p:sp>
          </p:grpSp>
          <p:sp>
            <p:nvSpPr>
              <p:cNvPr id="125" name="Rectangle 12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23" name="Picture 5" descr="\\MAGNUM\Projects\Microsoft\Cloud Power FY12\Design\Icons\PNGs\Seal.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auto">
            <a:xfrm>
              <a:off x="2823386" y="2487782"/>
              <a:ext cx="711639" cy="711639"/>
            </a:xfrm>
            <a:prstGeom prst="rect">
              <a:avLst/>
            </a:prstGeom>
            <a:noFill/>
          </p:spPr>
        </p:pic>
      </p:grpSp>
      <p:grpSp>
        <p:nvGrpSpPr>
          <p:cNvPr id="128" name="Group 127"/>
          <p:cNvGrpSpPr/>
          <p:nvPr/>
        </p:nvGrpSpPr>
        <p:grpSpPr>
          <a:xfrm>
            <a:off x="3722968" y="5108738"/>
            <a:ext cx="8447206" cy="746093"/>
            <a:chOff x="2732599" y="3758776"/>
            <a:chExt cx="6211745" cy="548648"/>
          </a:xfrm>
        </p:grpSpPr>
        <p:grpSp>
          <p:nvGrpSpPr>
            <p:cNvPr id="129" name="Group 128"/>
            <p:cNvGrpSpPr/>
            <p:nvPr/>
          </p:nvGrpSpPr>
          <p:grpSpPr>
            <a:xfrm>
              <a:off x="2732599" y="3758776"/>
              <a:ext cx="6211745" cy="548648"/>
              <a:chOff x="2732599" y="3725865"/>
              <a:chExt cx="6211745" cy="548648"/>
            </a:xfrm>
          </p:grpSpPr>
          <p:grpSp>
            <p:nvGrpSpPr>
              <p:cNvPr id="131" name="Group 130"/>
              <p:cNvGrpSpPr/>
              <p:nvPr/>
            </p:nvGrpSpPr>
            <p:grpSpPr>
              <a:xfrm>
                <a:off x="3648224" y="3725872"/>
                <a:ext cx="5296120" cy="548641"/>
                <a:chOff x="2151942" y="4242476"/>
                <a:chExt cx="6324148" cy="671374"/>
              </a:xfrm>
            </p:grpSpPr>
            <p:sp>
              <p:nvSpPr>
                <p:cNvPr id="133" name="Rectangle 132"/>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4" name="TextBox 133"/>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Implement testable solutions for data recovery</a:t>
                  </a:r>
                </a:p>
              </p:txBody>
            </p:sp>
          </p:grpSp>
          <p:sp>
            <p:nvSpPr>
              <p:cNvPr id="132" name="Rectangle 131"/>
              <p:cNvSpPr/>
              <p:nvPr/>
            </p:nvSpPr>
            <p:spPr bwMode="auto">
              <a:xfrm>
                <a:off x="2732599" y="3725865"/>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30" name="Picture 2"/>
            <p:cNvPicPr>
              <a:picLocks noChangeAspect="1" noChangeArrowheads="1"/>
            </p:cNvPicPr>
            <p:nvPr/>
          </p:nvPicPr>
          <p:blipFill>
            <a:blip r:embed="rId14" cstate="email">
              <a:biLevel thresh="50000"/>
              <a:extLst>
                <a:ext uri="{28A0092B-C50C-407E-A947-70E740481C1C}">
                  <a14:useLocalDpi xmlns:a14="http://schemas.microsoft.com/office/drawing/2010/main"/>
                </a:ext>
              </a:extLst>
            </a:blip>
            <a:srcRect/>
            <a:stretch>
              <a:fillRect/>
            </a:stretch>
          </p:blipFill>
          <p:spPr bwMode="auto">
            <a:xfrm>
              <a:off x="2876827" y="3848570"/>
              <a:ext cx="598223" cy="37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5" name="Left Arrow 134"/>
          <p:cNvSpPr/>
          <p:nvPr/>
        </p:nvSpPr>
        <p:spPr bwMode="auto">
          <a:xfrm>
            <a:off x="2078947" y="2033511"/>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6" name="Left Arrow 135"/>
          <p:cNvSpPr/>
          <p:nvPr/>
        </p:nvSpPr>
        <p:spPr bwMode="auto">
          <a:xfrm>
            <a:off x="2078947" y="2837934"/>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Left Arrow 136"/>
          <p:cNvSpPr/>
          <p:nvPr/>
        </p:nvSpPr>
        <p:spPr bwMode="auto">
          <a:xfrm>
            <a:off x="2078947" y="3662913"/>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Left Arrow 137"/>
          <p:cNvSpPr/>
          <p:nvPr/>
        </p:nvSpPr>
        <p:spPr bwMode="auto">
          <a:xfrm>
            <a:off x="2078947" y="4459542"/>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Left Arrow 138"/>
          <p:cNvSpPr/>
          <p:nvPr/>
        </p:nvSpPr>
        <p:spPr bwMode="auto">
          <a:xfrm>
            <a:off x="2078947" y="5268308"/>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40" name="Left Arrow 139"/>
          <p:cNvSpPr/>
          <p:nvPr/>
        </p:nvSpPr>
        <p:spPr bwMode="auto">
          <a:xfrm>
            <a:off x="2078947" y="6071280"/>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68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right)">
                                      <p:cBhvr>
                                        <p:cTn id="11" dur="250"/>
                                        <p:tgtEl>
                                          <p:spTgt spid="135"/>
                                        </p:tgtEl>
                                      </p:cBhvr>
                                    </p:animEffect>
                                  </p:childTnLst>
                                </p:cTn>
                              </p:par>
                            </p:childTnLst>
                          </p:cTn>
                        </p:par>
                        <p:par>
                          <p:cTn id="12" fill="hold">
                            <p:stCondLst>
                              <p:cond delay="750"/>
                            </p:stCondLst>
                            <p:childTnLst>
                              <p:par>
                                <p:cTn id="13" presetID="9" presetClass="emph" presetSubtype="0" nodeType="afterEffect">
                                  <p:stCondLst>
                                    <p:cond delay="0"/>
                                  </p:stCondLst>
                                  <p:childTnLst>
                                    <p:set>
                                      <p:cBhvr rctx="PPT">
                                        <p:cTn id="14" dur="indefinite"/>
                                        <p:tgtEl>
                                          <p:spTgt spid="112"/>
                                        </p:tgtEl>
                                        <p:attrNameLst>
                                          <p:attrName>style.opacity</p:attrName>
                                        </p:attrNameLst>
                                      </p:cBhvr>
                                      <p:to>
                                        <p:strVal val="0.25"/>
                                      </p:to>
                                    </p:set>
                                    <p:animEffect filter="image" prLst="opacity: 0.25">
                                      <p:cBhvr rctx="IE">
                                        <p:cTn id="15" dur="indefinite"/>
                                        <p:tgtEl>
                                          <p:spTgt spid="112"/>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right)">
                                      <p:cBhvr>
                                        <p:cTn id="19" dur="500"/>
                                        <p:tgtEl>
                                          <p:spTgt spid="63"/>
                                        </p:tgtEl>
                                      </p:cBhvr>
                                    </p:animEffect>
                                  </p:childTnLst>
                                </p:cTn>
                              </p:par>
                            </p:childTnLst>
                          </p:cTn>
                        </p:par>
                        <p:par>
                          <p:cTn id="20" fill="hold">
                            <p:stCondLst>
                              <p:cond delay="1250"/>
                            </p:stCondLst>
                            <p:childTnLst>
                              <p:par>
                                <p:cTn id="21" presetID="22" presetClass="entr" presetSubtype="2" fill="hold" grpId="0"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wipe(right)">
                                      <p:cBhvr>
                                        <p:cTn id="23" dur="250"/>
                                        <p:tgtEl>
                                          <p:spTgt spid="136"/>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right)">
                                      <p:cBhvr>
                                        <p:cTn id="27" dur="500"/>
                                        <p:tgtEl>
                                          <p:spTgt spid="121"/>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wipe(right)">
                                      <p:cBhvr>
                                        <p:cTn id="31" dur="250"/>
                                        <p:tgtEl>
                                          <p:spTgt spid="137"/>
                                        </p:tgtEl>
                                      </p:cBhvr>
                                    </p:animEffect>
                                  </p:childTnLst>
                                </p:cTn>
                              </p:par>
                            </p:childTnLst>
                          </p:cTn>
                        </p:par>
                        <p:par>
                          <p:cTn id="32" fill="hold">
                            <p:stCondLst>
                              <p:cond delay="2250"/>
                            </p:stCondLst>
                            <p:childTnLst>
                              <p:par>
                                <p:cTn id="33" presetID="22" presetClass="entr" presetSubtype="2"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right)">
                                      <p:cBhvr>
                                        <p:cTn id="35" dur="500"/>
                                        <p:tgtEl>
                                          <p:spTgt spid="72"/>
                                        </p:tgtEl>
                                      </p:cBhvr>
                                    </p:animEffect>
                                  </p:childTnLst>
                                </p:cTn>
                              </p:par>
                            </p:childTnLst>
                          </p:cTn>
                        </p:par>
                        <p:par>
                          <p:cTn id="36" fill="hold">
                            <p:stCondLst>
                              <p:cond delay="2750"/>
                            </p:stCondLst>
                            <p:childTnLst>
                              <p:par>
                                <p:cTn id="37" presetID="22" presetClass="entr" presetSubtype="2"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right)">
                                      <p:cBhvr>
                                        <p:cTn id="39" dur="250"/>
                                        <p:tgtEl>
                                          <p:spTgt spid="138"/>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right)">
                                      <p:cBhvr>
                                        <p:cTn id="43" dur="500"/>
                                        <p:tgtEl>
                                          <p:spTgt spid="128"/>
                                        </p:tgtEl>
                                      </p:cBhvr>
                                    </p:animEffect>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wipe(right)">
                                      <p:cBhvr>
                                        <p:cTn id="47" dur="250"/>
                                        <p:tgtEl>
                                          <p:spTgt spid="139"/>
                                        </p:tgtEl>
                                      </p:cBhvr>
                                    </p:animEffect>
                                  </p:childTnLst>
                                </p:cTn>
                              </p:par>
                            </p:childTnLst>
                          </p:cTn>
                        </p:par>
                        <p:par>
                          <p:cTn id="48" fill="hold">
                            <p:stCondLst>
                              <p:cond delay="3750"/>
                            </p:stCondLst>
                            <p:childTnLst>
                              <p:par>
                                <p:cTn id="49" presetID="22" presetClass="entr" presetSubtype="2"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right)">
                                      <p:cBhvr>
                                        <p:cTn id="51" dur="500"/>
                                        <p:tgtEl>
                                          <p:spTgt spid="84"/>
                                        </p:tgtEl>
                                      </p:cBhvr>
                                    </p:animEffect>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right)">
                                      <p:cBhvr>
                                        <p:cTn id="55" dur="25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Microsoft Solutions</a:t>
            </a:r>
            <a:endParaRPr lang="en-US" dirty="0">
              <a:solidFill>
                <a:srgbClr val="92D050"/>
              </a:solidFill>
            </a:endParaRPr>
          </a:p>
        </p:txBody>
      </p:sp>
      <p:sp>
        <p:nvSpPr>
          <p:cNvPr id="3" name="Title 1"/>
          <p:cNvSpPr txBox="1">
            <a:spLocks/>
          </p:cNvSpPr>
          <p:nvPr/>
        </p:nvSpPr>
        <p:spPr>
          <a:xfrm>
            <a:off x="236396" y="799760"/>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40000"/>
                    <a:lumOff val="60000"/>
                  </a:srgbClr>
                </a:solidFill>
              </a:rPr>
              <a:t>Breadth &amp; depth solutions for business continuity &amp; disaster recovery</a:t>
            </a:r>
          </a:p>
        </p:txBody>
      </p:sp>
      <p:grpSp>
        <p:nvGrpSpPr>
          <p:cNvPr id="4" name="Group 3"/>
          <p:cNvGrpSpPr/>
          <p:nvPr/>
        </p:nvGrpSpPr>
        <p:grpSpPr>
          <a:xfrm>
            <a:off x="3892849" y="4323230"/>
            <a:ext cx="4228626" cy="2274859"/>
            <a:chOff x="2862001" y="3179135"/>
            <a:chExt cx="3109566" cy="1672842"/>
          </a:xfrm>
        </p:grpSpPr>
        <p:cxnSp>
          <p:nvCxnSpPr>
            <p:cNvPr id="5" name="Straight Connector 4"/>
            <p:cNvCxnSpPr/>
            <p:nvPr/>
          </p:nvCxnSpPr>
          <p:spPr>
            <a:xfrm flipH="1">
              <a:off x="4619960" y="3787921"/>
              <a:ext cx="643535" cy="453262"/>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0" idx="0"/>
            </p:cNvCxnSpPr>
            <p:nvPr/>
          </p:nvCxnSpPr>
          <p:spPr>
            <a:xfrm>
              <a:off x="4388164" y="3913079"/>
              <a:ext cx="2886" cy="268336"/>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09902" y="3758501"/>
              <a:ext cx="581098" cy="455523"/>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207"/>
            <p:cNvSpPr>
              <a:spLocks noEditPoints="1"/>
            </p:cNvSpPr>
            <p:nvPr/>
          </p:nvSpPr>
          <p:spPr bwMode="gray">
            <a:xfrm>
              <a:off x="3916948" y="319035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9" name="Freeform 207"/>
            <p:cNvSpPr>
              <a:spLocks noEditPoints="1"/>
            </p:cNvSpPr>
            <p:nvPr/>
          </p:nvSpPr>
          <p:spPr bwMode="gray">
            <a:xfrm>
              <a:off x="2862001" y="317913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pic>
          <p:nvPicPr>
            <p:cNvPr id="10" name="Hyper-V logo"/>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tretch>
              <a:fillRect/>
            </a:stretch>
          </p:blipFill>
          <p:spPr bwMode="auto">
            <a:xfrm>
              <a:off x="4075074" y="4181415"/>
              <a:ext cx="631952" cy="670562"/>
            </a:xfrm>
            <a:prstGeom prst="rect">
              <a:avLst/>
            </a:prstGeom>
            <a:noFill/>
            <a:ln>
              <a:noFill/>
            </a:ln>
          </p:spPr>
        </p:pic>
        <p:sp>
          <p:nvSpPr>
            <p:cNvPr id="11" name="Freeform 207"/>
            <p:cNvSpPr>
              <a:spLocks noEditPoints="1"/>
            </p:cNvSpPr>
            <p:nvPr/>
          </p:nvSpPr>
          <p:spPr bwMode="gray">
            <a:xfrm>
              <a:off x="4971895" y="319035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grpSp>
      <p:cxnSp>
        <p:nvCxnSpPr>
          <p:cNvPr id="12" name="Straight Connector 11"/>
          <p:cNvCxnSpPr/>
          <p:nvPr/>
        </p:nvCxnSpPr>
        <p:spPr>
          <a:xfrm>
            <a:off x="6126448" y="4385601"/>
            <a:ext cx="1477985"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5179" y="1692337"/>
            <a:ext cx="5338568" cy="337208"/>
          </a:xfrm>
          <a:prstGeom prst="rect">
            <a:avLst/>
          </a:prstGeom>
          <a:noFill/>
        </p:spPr>
        <p:txBody>
          <a:bodyPr wrap="square">
            <a:spAutoFit/>
          </a:bodyPr>
          <a:lstStyle/>
          <a:p>
            <a:pPr marL="0" lvl="1" defTabSz="471608">
              <a:lnSpc>
                <a:spcPct val="90000"/>
              </a:lnSpc>
              <a:spcBef>
                <a:spcPts val="306"/>
              </a:spcBef>
              <a:spcAft>
                <a:spcPts val="612"/>
              </a:spcAft>
              <a:buClr>
                <a:srgbClr val="EFEFEF"/>
              </a:buClr>
            </a:pPr>
            <a:endParaRPr lang="en-US" sz="1768" dirty="0">
              <a:solidFill>
                <a:srgbClr val="505050"/>
              </a:solidFill>
              <a:cs typeface="Segoe UI" pitchFamily="34" charset="0"/>
            </a:endParaRPr>
          </a:p>
        </p:txBody>
      </p:sp>
      <p:cxnSp>
        <p:nvCxnSpPr>
          <p:cNvPr id="14" name="Straight Connector 13"/>
          <p:cNvCxnSpPr/>
          <p:nvPr/>
        </p:nvCxnSpPr>
        <p:spPr>
          <a:xfrm>
            <a:off x="4490258" y="4391446"/>
            <a:ext cx="1477985"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Picture 19474"/>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737897" y="3932386"/>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271182" y="3915351"/>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6567694" y="5940764"/>
            <a:ext cx="2026681" cy="621517"/>
            <a:chOff x="4828977" y="4368602"/>
            <a:chExt cx="1490342" cy="457039"/>
          </a:xfrm>
        </p:grpSpPr>
        <p:sp>
          <p:nvSpPr>
            <p:cNvPr id="18" name="TextBox 17"/>
            <p:cNvSpPr txBox="1"/>
            <p:nvPr/>
          </p:nvSpPr>
          <p:spPr>
            <a:xfrm>
              <a:off x="5172198" y="4368602"/>
              <a:ext cx="1147121" cy="457039"/>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Hyper-V Failover</a:t>
              </a:r>
              <a:br>
                <a:rPr lang="en-US" sz="1496" b="1" spc="-52" dirty="0">
                  <a:solidFill>
                    <a:srgbClr val="FFFFFF">
                      <a:lumMod val="95000"/>
                    </a:srgbClr>
                  </a:solidFill>
                </a:rPr>
              </a:br>
              <a:r>
                <a:rPr lang="en-US" sz="1496" b="1" spc="-52" dirty="0">
                  <a:solidFill>
                    <a:srgbClr val="FFFFFF">
                      <a:lumMod val="95000"/>
                    </a:srgbClr>
                  </a:solidFill>
                </a:rPr>
                <a:t>Clustering for VM Resilience</a:t>
              </a:r>
              <a:endParaRPr lang="en-US" sz="1496" b="1" spc="-52" baseline="-25000" dirty="0">
                <a:solidFill>
                  <a:srgbClr val="FFFFFF">
                    <a:lumMod val="95000"/>
                  </a:srgbClr>
                </a:solidFill>
              </a:endParaRPr>
            </a:p>
          </p:txBody>
        </p:sp>
        <p:sp>
          <p:nvSpPr>
            <p:cNvPr id="19" name="Oval 18"/>
            <p:cNvSpPr/>
            <p:nvPr/>
          </p:nvSpPr>
          <p:spPr bwMode="auto">
            <a:xfrm>
              <a:off x="4828977" y="4385463"/>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1</a:t>
              </a:r>
              <a:endParaRPr lang="en-US" sz="2448" b="1" dirty="0">
                <a:solidFill>
                  <a:srgbClr val="FFFFFF">
                    <a:lumMod val="95000"/>
                  </a:srgbClr>
                </a:solidFill>
                <a:ea typeface="Segoe UI" pitchFamily="34" charset="0"/>
                <a:cs typeface="Segoe UI" pitchFamily="34" charset="0"/>
              </a:endParaRPr>
            </a:p>
          </p:txBody>
        </p:sp>
      </p:grpSp>
      <p:grpSp>
        <p:nvGrpSpPr>
          <p:cNvPr id="20" name="Group 19"/>
          <p:cNvGrpSpPr/>
          <p:nvPr/>
        </p:nvGrpSpPr>
        <p:grpSpPr>
          <a:xfrm>
            <a:off x="4292328" y="3525617"/>
            <a:ext cx="3927318" cy="414343"/>
            <a:chOff x="3717073" y="2574497"/>
            <a:chExt cx="2887996" cy="304692"/>
          </a:xfrm>
        </p:grpSpPr>
        <p:sp>
          <p:nvSpPr>
            <p:cNvPr id="21" name="TextBox 20"/>
            <p:cNvSpPr txBox="1"/>
            <p:nvPr/>
          </p:nvSpPr>
          <p:spPr>
            <a:xfrm>
              <a:off x="4032737" y="2574497"/>
              <a:ext cx="2572332" cy="304692"/>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Hyper-V Guest Clustering for app-</a:t>
              </a:r>
              <a:br>
                <a:rPr lang="en-US" sz="1496" b="1" spc="-52" dirty="0">
                  <a:solidFill>
                    <a:srgbClr val="FFFFFF">
                      <a:lumMod val="95000"/>
                    </a:srgbClr>
                  </a:solidFill>
                </a:rPr>
              </a:br>
              <a:r>
                <a:rPr lang="en-US" sz="1496" b="1" spc="-52" dirty="0">
                  <a:solidFill>
                    <a:srgbClr val="FFFFFF">
                      <a:lumMod val="95000"/>
                    </a:srgbClr>
                  </a:solidFill>
                </a:rPr>
                <a:t>level HA, i.e. SQL Server AlwaysOn FCI</a:t>
              </a:r>
              <a:endParaRPr lang="en-US" sz="1496" b="1" spc="-52" baseline="-25000" dirty="0">
                <a:solidFill>
                  <a:srgbClr val="FFFFFF">
                    <a:lumMod val="95000"/>
                  </a:srgbClr>
                </a:solidFill>
              </a:endParaRPr>
            </a:p>
          </p:txBody>
        </p:sp>
        <p:sp>
          <p:nvSpPr>
            <p:cNvPr id="22" name="Oval 21"/>
            <p:cNvSpPr/>
            <p:nvPr/>
          </p:nvSpPr>
          <p:spPr bwMode="auto">
            <a:xfrm>
              <a:off x="3717073" y="257895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2</a:t>
              </a:r>
              <a:endParaRPr lang="en-US" sz="2448" b="1" dirty="0">
                <a:solidFill>
                  <a:srgbClr val="FFFFFF">
                    <a:lumMod val="95000"/>
                  </a:srgbClr>
                </a:solidFill>
                <a:ea typeface="Segoe UI" pitchFamily="34" charset="0"/>
                <a:cs typeface="Segoe UI" pitchFamily="34" charset="0"/>
              </a:endParaRPr>
            </a:p>
          </p:txBody>
        </p:sp>
      </p:grpSp>
      <p:pic>
        <p:nvPicPr>
          <p:cNvPr id="23" name="Picture 19474"/>
          <p:cNvPicPr>
            <a:picLocks noChangeAspect="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bwMode="auto">
          <a:xfrm>
            <a:off x="7176462" y="3957003"/>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737897" y="3932386"/>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176462" y="3957003"/>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txBox="1">
            <a:spLocks/>
          </p:cNvSpPr>
          <p:nvPr/>
        </p:nvSpPr>
        <p:spPr>
          <a:xfrm flipV="1">
            <a:off x="3371915" y="3197757"/>
            <a:ext cx="737917" cy="391754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28286">
                <a:solidFill>
                  <a:srgbClr val="00B0F0"/>
                </a:solidFill>
              </a:rPr>
              <a:t>}</a:t>
            </a:r>
          </a:p>
        </p:txBody>
      </p:sp>
      <p:grpSp>
        <p:nvGrpSpPr>
          <p:cNvPr id="27" name="Group 26"/>
          <p:cNvGrpSpPr/>
          <p:nvPr/>
        </p:nvGrpSpPr>
        <p:grpSpPr>
          <a:xfrm>
            <a:off x="390864" y="3518230"/>
            <a:ext cx="2745774" cy="1498684"/>
            <a:chOff x="286777" y="2587170"/>
            <a:chExt cx="2019135" cy="1102074"/>
          </a:xfrm>
        </p:grpSpPr>
        <p:grpSp>
          <p:nvGrpSpPr>
            <p:cNvPr id="28" name="Group 27"/>
            <p:cNvGrpSpPr/>
            <p:nvPr/>
          </p:nvGrpSpPr>
          <p:grpSpPr>
            <a:xfrm>
              <a:off x="936363" y="2587170"/>
              <a:ext cx="1287974" cy="722857"/>
              <a:chOff x="3886152" y="4140872"/>
              <a:chExt cx="1287974" cy="722857"/>
            </a:xfrm>
          </p:grpSpPr>
          <p:grpSp>
            <p:nvGrpSpPr>
              <p:cNvPr id="32" name="Group 31"/>
              <p:cNvGrpSpPr/>
              <p:nvPr/>
            </p:nvGrpSpPr>
            <p:grpSpPr>
              <a:xfrm>
                <a:off x="4401825" y="4140872"/>
                <a:ext cx="772301" cy="722857"/>
                <a:chOff x="5637851" y="2707998"/>
                <a:chExt cx="772301" cy="722857"/>
              </a:xfrm>
            </p:grpSpPr>
            <p:sp>
              <p:nvSpPr>
                <p:cNvPr id="34"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tx1">
                    <a:lumMod val="95000"/>
                  </a:schemeClr>
                </a:solidFill>
                <a:ln w="12700" cap="flat" cmpd="sng">
                  <a:solidFill>
                    <a:schemeClr val="tx2">
                      <a:lumMod val="20000"/>
                      <a:lumOff val="80000"/>
                    </a:schemeClr>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FFFFFF">
                        <a:lumMod val="95000"/>
                      </a:srgbClr>
                    </a:solidFill>
                  </a:endParaRPr>
                </a:p>
              </p:txBody>
            </p:sp>
            <p:sp>
              <p:nvSpPr>
                <p:cNvPr id="35" name="Can 34"/>
                <p:cNvSpPr/>
                <p:nvPr/>
              </p:nvSpPr>
              <p:spPr bwMode="auto">
                <a:xfrm>
                  <a:off x="5637851" y="2961352"/>
                  <a:ext cx="344149" cy="462892"/>
                </a:xfrm>
                <a:prstGeom prst="can">
                  <a:avLst/>
                </a:prstGeom>
                <a:solidFill>
                  <a:schemeClr val="tx1">
                    <a:lumMod val="95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FFFFFF">
                        <a:lumMod val="95000"/>
                      </a:srgbClr>
                    </a:solidFill>
                    <a:ea typeface="Segoe UI" pitchFamily="34" charset="0"/>
                    <a:cs typeface="Segoe UI" pitchFamily="34" charset="0"/>
                  </a:endParaRPr>
                </a:p>
              </p:txBody>
            </p:sp>
          </p:grpSp>
          <p:sp>
            <p:nvSpPr>
              <p:cNvPr id="33"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lumMod val="95000"/>
                </a:schemeClr>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FFFFFF">
                      <a:lumMod val="95000"/>
                    </a:srgbClr>
                  </a:solidFill>
                  <a:cs typeface="Segoe UI" panose="020B0502040204020203" pitchFamily="34" charset="0"/>
                </a:endParaRPr>
              </a:p>
            </p:txBody>
          </p:sp>
        </p:grpSp>
        <p:grpSp>
          <p:nvGrpSpPr>
            <p:cNvPr id="29" name="Group 28"/>
            <p:cNvGrpSpPr/>
            <p:nvPr/>
          </p:nvGrpSpPr>
          <p:grpSpPr>
            <a:xfrm>
              <a:off x="286777" y="3384551"/>
              <a:ext cx="2019135" cy="304693"/>
              <a:chOff x="4900710" y="4385844"/>
              <a:chExt cx="2019135" cy="304693"/>
            </a:xfrm>
          </p:grpSpPr>
          <p:sp>
            <p:nvSpPr>
              <p:cNvPr id="30" name="TextBox 29"/>
              <p:cNvSpPr txBox="1"/>
              <p:nvPr/>
            </p:nvSpPr>
            <p:spPr>
              <a:xfrm>
                <a:off x="4900710" y="4385844"/>
                <a:ext cx="1699382" cy="304693"/>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Centralized backup with Data Protection Manager</a:t>
                </a:r>
                <a:endParaRPr lang="en-US" sz="1496" b="1" spc="-52" baseline="-25000" dirty="0">
                  <a:solidFill>
                    <a:srgbClr val="FFFFFF">
                      <a:lumMod val="95000"/>
                    </a:srgbClr>
                  </a:solidFill>
                </a:endParaRPr>
              </a:p>
            </p:txBody>
          </p:sp>
          <p:sp>
            <p:nvSpPr>
              <p:cNvPr id="31" name="Oval 30"/>
              <p:cNvSpPr/>
              <p:nvPr/>
            </p:nvSpPr>
            <p:spPr bwMode="auto">
              <a:xfrm>
                <a:off x="6657379" y="440510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4</a:t>
                </a:r>
                <a:endParaRPr lang="en-US" sz="2448" b="1" dirty="0">
                  <a:solidFill>
                    <a:srgbClr val="FFFFFF">
                      <a:lumMod val="95000"/>
                    </a:srgbClr>
                  </a:solidFill>
                  <a:ea typeface="Segoe UI" pitchFamily="34" charset="0"/>
                  <a:cs typeface="Segoe UI" pitchFamily="34" charset="0"/>
                </a:endParaRPr>
              </a:p>
            </p:txBody>
          </p:sp>
        </p:grpSp>
      </p:grpSp>
      <p:grpSp>
        <p:nvGrpSpPr>
          <p:cNvPr id="36" name="Group 35"/>
          <p:cNvGrpSpPr/>
          <p:nvPr/>
        </p:nvGrpSpPr>
        <p:grpSpPr>
          <a:xfrm>
            <a:off x="389316" y="5111097"/>
            <a:ext cx="2745774" cy="1498683"/>
            <a:chOff x="285639" y="3758501"/>
            <a:chExt cx="2019135" cy="1102073"/>
          </a:xfrm>
        </p:grpSpPr>
        <p:grpSp>
          <p:nvGrpSpPr>
            <p:cNvPr id="37" name="Group 36"/>
            <p:cNvGrpSpPr/>
            <p:nvPr/>
          </p:nvGrpSpPr>
          <p:grpSpPr>
            <a:xfrm>
              <a:off x="1450898" y="3758501"/>
              <a:ext cx="772301" cy="722857"/>
              <a:chOff x="5637851" y="2707998"/>
              <a:chExt cx="772301" cy="722857"/>
            </a:xfrm>
          </p:grpSpPr>
          <p:sp>
            <p:nvSpPr>
              <p:cNvPr id="41"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tx1">
                  <a:lumMod val="95000"/>
                </a:schemeClr>
              </a:solidFill>
              <a:ln w="12700" cap="flat" cmpd="sng">
                <a:solidFill>
                  <a:schemeClr val="tx2">
                    <a:lumMod val="20000"/>
                    <a:lumOff val="80000"/>
                  </a:schemeClr>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FFFFFF">
                      <a:lumMod val="95000"/>
                    </a:srgbClr>
                  </a:solidFill>
                </a:endParaRPr>
              </a:p>
            </p:txBody>
          </p:sp>
          <p:sp>
            <p:nvSpPr>
              <p:cNvPr id="42" name="Can 41"/>
              <p:cNvSpPr/>
              <p:nvPr/>
            </p:nvSpPr>
            <p:spPr bwMode="auto">
              <a:xfrm>
                <a:off x="5637851" y="2961352"/>
                <a:ext cx="344149" cy="462892"/>
              </a:xfrm>
              <a:prstGeom prst="can">
                <a:avLst/>
              </a:prstGeom>
              <a:solidFill>
                <a:schemeClr val="tx1">
                  <a:lumMod val="95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FFFFFF">
                      <a:lumMod val="95000"/>
                    </a:srgbClr>
                  </a:solidFill>
                  <a:ea typeface="Segoe UI" pitchFamily="34" charset="0"/>
                  <a:cs typeface="Segoe UI" pitchFamily="34" charset="0"/>
                </a:endParaRPr>
              </a:p>
            </p:txBody>
          </p:sp>
        </p:grpSp>
        <p:grpSp>
          <p:nvGrpSpPr>
            <p:cNvPr id="38" name="Group 37"/>
            <p:cNvGrpSpPr/>
            <p:nvPr/>
          </p:nvGrpSpPr>
          <p:grpSpPr>
            <a:xfrm>
              <a:off x="285639" y="4555882"/>
              <a:ext cx="2019135" cy="304692"/>
              <a:chOff x="4900710" y="4385844"/>
              <a:chExt cx="2019135" cy="304692"/>
            </a:xfrm>
          </p:grpSpPr>
          <p:sp>
            <p:nvSpPr>
              <p:cNvPr id="39" name="TextBox 38"/>
              <p:cNvSpPr txBox="1"/>
              <p:nvPr/>
            </p:nvSpPr>
            <p:spPr>
              <a:xfrm>
                <a:off x="4900710" y="4385844"/>
                <a:ext cx="1699382" cy="304692"/>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Simplified protection with Windows Server Backup</a:t>
                </a:r>
                <a:endParaRPr lang="en-US" sz="1496" b="1" spc="-52" baseline="-25000" dirty="0">
                  <a:solidFill>
                    <a:srgbClr val="FFFFFF">
                      <a:lumMod val="95000"/>
                    </a:srgbClr>
                  </a:solidFill>
                </a:endParaRPr>
              </a:p>
            </p:txBody>
          </p:sp>
          <p:sp>
            <p:nvSpPr>
              <p:cNvPr id="40" name="Oval 39"/>
              <p:cNvSpPr/>
              <p:nvPr/>
            </p:nvSpPr>
            <p:spPr bwMode="auto">
              <a:xfrm>
                <a:off x="6657379" y="440510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3</a:t>
                </a:r>
                <a:endParaRPr lang="en-US" sz="2448" b="1" dirty="0">
                  <a:solidFill>
                    <a:srgbClr val="FFFFFF">
                      <a:lumMod val="95000"/>
                    </a:srgbClr>
                  </a:solidFill>
                  <a:ea typeface="Segoe UI" pitchFamily="34" charset="0"/>
                  <a:cs typeface="Segoe UI" pitchFamily="34" charset="0"/>
                </a:endParaRPr>
              </a:p>
            </p:txBody>
          </p:sp>
        </p:grpSp>
      </p:grpSp>
      <p:sp>
        <p:nvSpPr>
          <p:cNvPr id="43" name="Bent Arrow 42"/>
          <p:cNvSpPr/>
          <p:nvPr/>
        </p:nvSpPr>
        <p:spPr bwMode="auto">
          <a:xfrm>
            <a:off x="2043750" y="2261700"/>
            <a:ext cx="2845482" cy="1434096"/>
          </a:xfrm>
          <a:prstGeom prst="bentArrow">
            <a:avLst>
              <a:gd name="adj1" fmla="val 12885"/>
              <a:gd name="adj2" fmla="val 17703"/>
              <a:gd name="adj3" fmla="val 25000"/>
              <a:gd name="adj4" fmla="val 36024"/>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1428986" y="1915684"/>
            <a:ext cx="2944798" cy="414343"/>
            <a:chOff x="5019307" y="4341691"/>
            <a:chExt cx="2165489" cy="304692"/>
          </a:xfrm>
        </p:grpSpPr>
        <p:sp>
          <p:nvSpPr>
            <p:cNvPr id="45" name="TextBox 44"/>
            <p:cNvSpPr txBox="1"/>
            <p:nvPr/>
          </p:nvSpPr>
          <p:spPr>
            <a:xfrm>
              <a:off x="5019307" y="4341691"/>
              <a:ext cx="1835782" cy="304692"/>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Integration of WSB/DPM with Microsoft Azure Backup</a:t>
              </a:r>
              <a:endParaRPr lang="en-US" sz="1496" b="1" spc="-52" baseline="-25000" dirty="0">
                <a:solidFill>
                  <a:srgbClr val="FFFFFF">
                    <a:lumMod val="95000"/>
                  </a:srgbClr>
                </a:solidFill>
              </a:endParaRPr>
            </a:p>
          </p:txBody>
        </p:sp>
        <p:sp>
          <p:nvSpPr>
            <p:cNvPr id="46" name="Oval 45"/>
            <p:cNvSpPr/>
            <p:nvPr/>
          </p:nvSpPr>
          <p:spPr bwMode="auto">
            <a:xfrm>
              <a:off x="6922330" y="4368478"/>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5</a:t>
              </a:r>
              <a:endParaRPr lang="en-US" sz="2448" b="1" dirty="0">
                <a:solidFill>
                  <a:srgbClr val="FFFFFF">
                    <a:lumMod val="95000"/>
                  </a:srgbClr>
                </a:solidFill>
                <a:ea typeface="Segoe UI" pitchFamily="34" charset="0"/>
                <a:cs typeface="Segoe UI" pitchFamily="34" charset="0"/>
              </a:endParaRPr>
            </a:p>
          </p:txBody>
        </p:sp>
      </p:grpSp>
      <p:sp>
        <p:nvSpPr>
          <p:cNvPr id="47" name="Freeform 207"/>
          <p:cNvSpPr>
            <a:spLocks noEditPoints="1"/>
          </p:cNvSpPr>
          <p:nvPr/>
        </p:nvSpPr>
        <p:spPr bwMode="gray">
          <a:xfrm>
            <a:off x="10346353" y="4323231"/>
            <a:ext cx="1359431" cy="10427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48" name="Bent Arrow 47"/>
          <p:cNvSpPr/>
          <p:nvPr/>
        </p:nvSpPr>
        <p:spPr bwMode="auto">
          <a:xfrm rot="2490165" flipH="1">
            <a:off x="6970246" y="2822343"/>
            <a:ext cx="1600403" cy="1181298"/>
          </a:xfrm>
          <a:prstGeom prst="bentArrow">
            <a:avLst>
              <a:gd name="adj1" fmla="val 16219"/>
              <a:gd name="adj2" fmla="val 25000"/>
              <a:gd name="adj3" fmla="val 25000"/>
              <a:gd name="adj4" fmla="val 4375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Right Arrow 48"/>
          <p:cNvSpPr/>
          <p:nvPr/>
        </p:nvSpPr>
        <p:spPr bwMode="auto">
          <a:xfrm rot="10800000" flipH="1">
            <a:off x="8167433" y="4628768"/>
            <a:ext cx="2141986" cy="375613"/>
          </a:xfrm>
          <a:prstGeom prst="rightArrow">
            <a:avLst>
              <a:gd name="adj1" fmla="val 50000"/>
              <a:gd name="adj2" fmla="val 75744"/>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 name="Group 49"/>
          <p:cNvGrpSpPr/>
          <p:nvPr/>
        </p:nvGrpSpPr>
        <p:grpSpPr>
          <a:xfrm>
            <a:off x="8498865" y="2896506"/>
            <a:ext cx="3610478" cy="1035862"/>
            <a:chOff x="4832237" y="4382403"/>
            <a:chExt cx="2814717" cy="761732"/>
          </a:xfrm>
        </p:grpSpPr>
        <p:sp>
          <p:nvSpPr>
            <p:cNvPr id="51" name="TextBox 50"/>
            <p:cNvSpPr txBox="1"/>
            <p:nvPr/>
          </p:nvSpPr>
          <p:spPr>
            <a:xfrm>
              <a:off x="5157767" y="4382403"/>
              <a:ext cx="2489187" cy="761732"/>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Orchestrated Physical, Hyper-V &amp; VMware VM Replication &amp; Recovery using Azure Site Recovery, between on-premises locations, or between on-premises &amp; Microsoft Azure</a:t>
              </a:r>
              <a:endParaRPr lang="en-US" sz="1496" b="1" spc="-52" baseline="-25000" dirty="0">
                <a:solidFill>
                  <a:srgbClr val="FFFFFF">
                    <a:lumMod val="95000"/>
                  </a:srgbClr>
                </a:solidFill>
              </a:endParaRPr>
            </a:p>
          </p:txBody>
        </p:sp>
        <p:sp>
          <p:nvSpPr>
            <p:cNvPr id="52" name="Oval 51"/>
            <p:cNvSpPr/>
            <p:nvPr/>
          </p:nvSpPr>
          <p:spPr bwMode="auto">
            <a:xfrm>
              <a:off x="4832237" y="4630975"/>
              <a:ext cx="281128"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6</a:t>
              </a:r>
              <a:endParaRPr lang="en-US" sz="2448" b="1" dirty="0">
                <a:solidFill>
                  <a:srgbClr val="FFFFFF">
                    <a:lumMod val="95000"/>
                  </a:srgbClr>
                </a:solidFill>
                <a:ea typeface="Segoe UI" pitchFamily="34" charset="0"/>
                <a:cs typeface="Segoe UI" pitchFamily="34" charset="0"/>
              </a:endParaRPr>
            </a:p>
          </p:txBody>
        </p:sp>
      </p:grpSp>
      <p:pic>
        <p:nvPicPr>
          <p:cNvPr id="53"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0762697" y="3936658"/>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128"/>
          <p:cNvSpPr>
            <a:spLocks noChangeAspect="1"/>
          </p:cNvSpPr>
          <p:nvPr/>
        </p:nvSpPr>
        <p:spPr bwMode="black">
          <a:xfrm>
            <a:off x="4710402" y="1808138"/>
            <a:ext cx="2523531" cy="138961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85000"/>
            </a:schemeClr>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585" y="2475830"/>
            <a:ext cx="2397996" cy="551636"/>
          </a:xfrm>
          <a:prstGeom prst="rect">
            <a:avLst/>
          </a:prstGeom>
        </p:spPr>
      </p:pic>
    </p:spTree>
    <p:extLst>
      <p:ext uri="{BB962C8B-B14F-4D97-AF65-F5344CB8AC3E}">
        <p14:creationId xmlns:p14="http://schemas.microsoft.com/office/powerpoint/2010/main" val="1417392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2000"/>
                                        <p:tgtEl>
                                          <p:spTgt spid="26"/>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20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par>
                          <p:cTn id="57" fill="hold">
                            <p:stCondLst>
                              <p:cond delay="10000"/>
                            </p:stCondLst>
                            <p:childTnLst>
                              <p:par>
                                <p:cTn id="58" presetID="10"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10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0"/>
                                        <p:tgtEl>
                                          <p:spTgt spid="4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down)">
                                      <p:cBhvr>
                                        <p:cTn id="70" dur="500"/>
                                        <p:tgtEl>
                                          <p:spTgt spid="48"/>
                                        </p:tgtEl>
                                      </p:cBhvr>
                                    </p:animEffect>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par>
                          <p:cTn id="75" fill="hold">
                            <p:stCondLst>
                              <p:cond delay="13000"/>
                            </p:stCondLst>
                            <p:childTnLst>
                              <p:par>
                                <p:cTn id="76" presetID="22" presetClass="entr" presetSubtype="4"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1000"/>
                                        <p:tgtEl>
                                          <p:spTgt spid="53"/>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animBg="1"/>
      <p:bldP spid="47" grpId="0" animBg="1"/>
      <p:bldP spid="48" grpId="0" animBg="1"/>
      <p:bldP spid="49"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7" y="3001169"/>
            <a:ext cx="11887200" cy="992187"/>
          </a:xfrm>
        </p:spPr>
        <p:txBody>
          <a:bodyPr anchor="ctr"/>
          <a:lstStyle/>
          <a:p>
            <a:r>
              <a:rPr lang="en-US" sz="7200" dirty="0" smtClean="0"/>
              <a:t>DR Solution</a:t>
            </a:r>
            <a:endParaRPr lang="en-US" sz="7200" dirty="0"/>
          </a:p>
        </p:txBody>
      </p:sp>
    </p:spTree>
    <p:extLst>
      <p:ext uri="{BB962C8B-B14F-4D97-AF65-F5344CB8AC3E}">
        <p14:creationId xmlns:p14="http://schemas.microsoft.com/office/powerpoint/2010/main" val="22688352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p:cNvGrpSpPr/>
          <p:nvPr/>
        </p:nvGrpSpPr>
        <p:grpSpPr>
          <a:xfrm>
            <a:off x="583973" y="4024711"/>
            <a:ext cx="4901410" cy="1756633"/>
            <a:chOff x="2956104" y="4030662"/>
            <a:chExt cx="5246666" cy="2286000"/>
          </a:xfrm>
        </p:grpSpPr>
        <p:grpSp>
          <p:nvGrpSpPr>
            <p:cNvPr id="25" name="Group 24"/>
            <p:cNvGrpSpPr/>
            <p:nvPr/>
          </p:nvGrpSpPr>
          <p:grpSpPr>
            <a:xfrm>
              <a:off x="2956104" y="4336710"/>
              <a:ext cx="5093438" cy="1617412"/>
              <a:chOff x="1020654" y="4128366"/>
              <a:chExt cx="2874742" cy="991684"/>
            </a:xfrm>
          </p:grpSpPr>
          <p:pic>
            <p:nvPicPr>
              <p:cNvPr id="23"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1020654" y="4457750"/>
                <a:ext cx="959400" cy="492375"/>
              </a:xfrm>
              <a:prstGeom prst="rect">
                <a:avLst/>
              </a:prstGeom>
              <a:noFill/>
            </p:spPr>
          </p:pic>
          <p:sp>
            <p:nvSpPr>
              <p:cNvPr id="9" name="Freeform 79"/>
              <p:cNvSpPr>
                <a:spLocks noEditPoints="1"/>
              </p:cNvSpPr>
              <p:nvPr/>
            </p:nvSpPr>
            <p:spPr bwMode="black">
              <a:xfrm>
                <a:off x="2180591" y="4293568"/>
                <a:ext cx="351803" cy="4580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39" tIns="41121" rIns="82239" bIns="41121" numCol="1" anchor="t" anchorCtr="0" compatLnSpc="1">
                <a:prstTxWarp prst="textNoShape">
                  <a:avLst/>
                </a:prstTxWarp>
              </a:bodyPr>
              <a:lstStyle/>
              <a:p>
                <a:endParaRPr lang="en-US" sz="1598" dirty="0">
                  <a:solidFill>
                    <a:srgbClr val="FFFFFF"/>
                  </a:solidFill>
                </a:endParaRPr>
              </a:p>
            </p:txBody>
          </p:sp>
          <p:sp>
            <p:nvSpPr>
              <p:cNvPr id="11" name="Freeform 73"/>
              <p:cNvSpPr>
                <a:spLocks noEditPoints="1"/>
              </p:cNvSpPr>
              <p:nvPr/>
            </p:nvSpPr>
            <p:spPr bwMode="black">
              <a:xfrm>
                <a:off x="3186993" y="4231916"/>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239" tIns="41121" rIns="82239" bIns="41121" numCol="1" anchor="t" anchorCtr="0" compatLnSpc="1">
                <a:prstTxWarp prst="textNoShape">
                  <a:avLst/>
                </a:prstTxWarp>
              </a:bodyPr>
              <a:lstStyle/>
              <a:p>
                <a:endParaRPr lang="en-US" sz="1598" dirty="0">
                  <a:solidFill>
                    <a:srgbClr val="FFFFFF"/>
                  </a:solidFill>
                </a:endParaRPr>
              </a:p>
            </p:txBody>
          </p:sp>
          <p:sp>
            <p:nvSpPr>
              <p:cNvPr id="12" name="Freeform 79"/>
              <p:cNvSpPr>
                <a:spLocks noEditPoints="1"/>
              </p:cNvSpPr>
              <p:nvPr/>
            </p:nvSpPr>
            <p:spPr bwMode="black">
              <a:xfrm>
                <a:off x="2467240" y="4128366"/>
                <a:ext cx="351803" cy="4580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39" tIns="41121" rIns="82239" bIns="41121" numCol="1" anchor="t" anchorCtr="0" compatLnSpc="1">
                <a:prstTxWarp prst="textNoShape">
                  <a:avLst/>
                </a:prstTxWarp>
              </a:bodyPr>
              <a:lstStyle/>
              <a:p>
                <a:endParaRPr lang="en-US" sz="1598" dirty="0">
                  <a:solidFill>
                    <a:srgbClr val="FFFFFF"/>
                  </a:solidFill>
                </a:endParaRPr>
              </a:p>
            </p:txBody>
          </p:sp>
          <p:sp>
            <p:nvSpPr>
              <p:cNvPr id="15" name="TextBox 14"/>
              <p:cNvSpPr txBox="1"/>
              <p:nvPr/>
            </p:nvSpPr>
            <p:spPr>
              <a:xfrm>
                <a:off x="1243640" y="4970028"/>
                <a:ext cx="665740" cy="150018"/>
              </a:xfrm>
              <a:prstGeom prst="rect">
                <a:avLst/>
              </a:prstGeom>
              <a:noFill/>
            </p:spPr>
            <p:txBody>
              <a:bodyPr wrap="square" lIns="0" tIns="0" rIns="0" bIns="0" rtlCol="0">
                <a:spAutoFit/>
              </a:bodyPr>
              <a:lstStyle/>
              <a:p>
                <a:r>
                  <a:rPr lang="en-US" sz="1198" b="1" dirty="0">
                    <a:gradFill>
                      <a:gsLst>
                        <a:gs pos="0">
                          <a:srgbClr val="FFFFFF"/>
                        </a:gs>
                        <a:gs pos="86000">
                          <a:srgbClr val="FFFFFF"/>
                        </a:gs>
                      </a:gsLst>
                      <a:lin ang="5400000" scaled="0"/>
                    </a:gradFill>
                    <a:cs typeface="Segoe UI" panose="020B0502040204020203" pitchFamily="34" charset="0"/>
                  </a:rPr>
                  <a:t>Compute</a:t>
                </a:r>
              </a:p>
            </p:txBody>
          </p:sp>
          <p:sp>
            <p:nvSpPr>
              <p:cNvPr id="16" name="TextBox 15"/>
              <p:cNvSpPr txBox="1"/>
              <p:nvPr/>
            </p:nvSpPr>
            <p:spPr>
              <a:xfrm>
                <a:off x="2156416" y="4970032"/>
                <a:ext cx="665740" cy="150018"/>
              </a:xfrm>
              <a:prstGeom prst="rect">
                <a:avLst/>
              </a:prstGeom>
              <a:noFill/>
            </p:spPr>
            <p:txBody>
              <a:bodyPr wrap="square" lIns="0" tIns="0" rIns="0" bIns="0" rtlCol="0">
                <a:spAutoFit/>
              </a:bodyPr>
              <a:lstStyle/>
              <a:p>
                <a:pPr algn="ctr"/>
                <a:r>
                  <a:rPr lang="en-US" sz="1198" b="1" dirty="0">
                    <a:gradFill>
                      <a:gsLst>
                        <a:gs pos="0">
                          <a:srgbClr val="FFFFFF"/>
                        </a:gs>
                        <a:gs pos="86000">
                          <a:srgbClr val="FFFFFF"/>
                        </a:gs>
                      </a:gsLst>
                      <a:lin ang="5400000" scaled="0"/>
                    </a:gradFill>
                    <a:cs typeface="Segoe UI" panose="020B0502040204020203" pitchFamily="34" charset="0"/>
                  </a:rPr>
                  <a:t>Storage</a:t>
                </a:r>
              </a:p>
            </p:txBody>
          </p:sp>
          <p:sp>
            <p:nvSpPr>
              <p:cNvPr id="17" name="TextBox 16"/>
              <p:cNvSpPr txBox="1"/>
              <p:nvPr/>
            </p:nvSpPr>
            <p:spPr>
              <a:xfrm>
                <a:off x="3174996" y="4970030"/>
                <a:ext cx="720400" cy="150018"/>
              </a:xfrm>
              <a:prstGeom prst="rect">
                <a:avLst/>
              </a:prstGeom>
              <a:noFill/>
            </p:spPr>
            <p:txBody>
              <a:bodyPr wrap="square" lIns="0" tIns="0" rIns="0" bIns="0" rtlCol="0">
                <a:spAutoFit/>
              </a:bodyPr>
              <a:lstStyle/>
              <a:p>
                <a:r>
                  <a:rPr lang="en-US" sz="1198" b="1" dirty="0">
                    <a:gradFill>
                      <a:gsLst>
                        <a:gs pos="0">
                          <a:srgbClr val="FFFFFF"/>
                        </a:gs>
                        <a:gs pos="86000">
                          <a:srgbClr val="FFFFFF"/>
                        </a:gs>
                      </a:gsLst>
                      <a:lin ang="5400000" scaled="0"/>
                    </a:gradFill>
                    <a:cs typeface="Segoe UI" panose="020B0502040204020203" pitchFamily="34" charset="0"/>
                  </a:rPr>
                  <a:t>Networks</a:t>
                </a:r>
              </a:p>
            </p:txBody>
          </p:sp>
        </p:grpSp>
        <p:sp>
          <p:nvSpPr>
            <p:cNvPr id="26" name="Rectangle 25"/>
            <p:cNvSpPr/>
            <p:nvPr/>
          </p:nvSpPr>
          <p:spPr bwMode="auto">
            <a:xfrm>
              <a:off x="3017837" y="4030662"/>
              <a:ext cx="5181600" cy="228600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pic>
          <p:nvPicPr>
            <p:cNvPr id="27"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3452232" y="4337562"/>
              <a:ext cx="1699855" cy="803050"/>
            </a:xfrm>
            <a:prstGeom prst="rect">
              <a:avLst/>
            </a:prstGeom>
            <a:noFill/>
          </p:spPr>
        </p:pic>
        <p:sp>
          <p:nvSpPr>
            <p:cNvPr id="175" name="Rectangle 174"/>
            <p:cNvSpPr/>
            <p:nvPr/>
          </p:nvSpPr>
          <p:spPr bwMode="auto">
            <a:xfrm>
              <a:off x="3017837" y="4046679"/>
              <a:ext cx="1843536" cy="2269983"/>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176" name="Rectangle 175"/>
            <p:cNvSpPr/>
            <p:nvPr/>
          </p:nvSpPr>
          <p:spPr bwMode="auto">
            <a:xfrm>
              <a:off x="6509534" y="4047523"/>
              <a:ext cx="1693236" cy="2257742"/>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grpSp>
      <p:grpSp>
        <p:nvGrpSpPr>
          <p:cNvPr id="179" name="Group 178"/>
          <p:cNvGrpSpPr/>
          <p:nvPr/>
        </p:nvGrpSpPr>
        <p:grpSpPr>
          <a:xfrm>
            <a:off x="641645" y="3193090"/>
            <a:ext cx="4840625" cy="762768"/>
            <a:chOff x="3094037" y="3192462"/>
            <a:chExt cx="5257800" cy="881723"/>
          </a:xfrm>
        </p:grpSpPr>
        <p:grpSp>
          <p:nvGrpSpPr>
            <p:cNvPr id="28" name="Group 27"/>
            <p:cNvGrpSpPr/>
            <p:nvPr/>
          </p:nvGrpSpPr>
          <p:grpSpPr bwMode="black">
            <a:xfrm>
              <a:off x="3293629" y="3366068"/>
              <a:ext cx="1448059" cy="670165"/>
              <a:chOff x="7010400" y="2133600"/>
              <a:chExt cx="1379538" cy="1065213"/>
            </a:xfrm>
          </p:grpSpPr>
          <p:sp>
            <p:nvSpPr>
              <p:cNvPr id="2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3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4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5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6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5"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grpSp>
        <p:grpSp>
          <p:nvGrpSpPr>
            <p:cNvPr id="76" name="Group 75"/>
            <p:cNvGrpSpPr/>
            <p:nvPr/>
          </p:nvGrpSpPr>
          <p:grpSpPr bwMode="black">
            <a:xfrm>
              <a:off x="4920491" y="3330112"/>
              <a:ext cx="1448059" cy="670165"/>
              <a:chOff x="7010400" y="2133600"/>
              <a:chExt cx="1379538" cy="1065213"/>
            </a:xfrm>
          </p:grpSpPr>
          <p:sp>
            <p:nvSpPr>
              <p:cNvPr id="77"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8"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79"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0"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1"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2"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3"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4"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5"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6"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7"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8"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89"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0"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1"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2"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3"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4"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5"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6"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7"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8"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99"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0"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1"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2"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3"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4"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5"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6"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7"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8"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09"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0"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1"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2"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3"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4"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5"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6"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7"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8"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19"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0"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1"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2"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3"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grpSp>
        <p:grpSp>
          <p:nvGrpSpPr>
            <p:cNvPr id="124" name="Group 123"/>
            <p:cNvGrpSpPr/>
            <p:nvPr/>
          </p:nvGrpSpPr>
          <p:grpSpPr bwMode="black">
            <a:xfrm>
              <a:off x="6751378" y="3299570"/>
              <a:ext cx="1448059" cy="670165"/>
              <a:chOff x="7010400" y="2133600"/>
              <a:chExt cx="1379538" cy="1065213"/>
            </a:xfrm>
          </p:grpSpPr>
          <p:sp>
            <p:nvSpPr>
              <p:cNvPr id="125"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6"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7"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8"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29"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0"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1"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2"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3"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4"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5"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6"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7"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8"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39"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0"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1"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2"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3"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4"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5"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6"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7"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8"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49"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0"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1"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2"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3"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4"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5"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6"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7"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8"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59"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0"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1"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2"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3"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4"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5"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6"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7"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8"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69"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70"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sp>
            <p:nvSpPr>
              <p:cNvPr id="171"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684" rIns="91366" bIns="45684" numCol="1" anchor="t" anchorCtr="0" compatLnSpc="1">
                <a:prstTxWarp prst="textNoShape">
                  <a:avLst/>
                </a:prstTxWarp>
              </a:bodyPr>
              <a:lstStyle/>
              <a:p>
                <a:endParaRPr lang="en-US" sz="1598">
                  <a:solidFill>
                    <a:srgbClr val="FFFFFF"/>
                  </a:solidFill>
                </a:endParaRPr>
              </a:p>
            </p:txBody>
          </p:sp>
        </p:grpSp>
        <p:sp>
          <p:nvSpPr>
            <p:cNvPr id="178" name="Rectangle 177"/>
            <p:cNvSpPr/>
            <p:nvPr/>
          </p:nvSpPr>
          <p:spPr bwMode="auto">
            <a:xfrm>
              <a:off x="3094037" y="3192462"/>
              <a:ext cx="5257800" cy="881723"/>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grpSp>
      <p:grpSp>
        <p:nvGrpSpPr>
          <p:cNvPr id="196" name="Group 195"/>
          <p:cNvGrpSpPr/>
          <p:nvPr/>
        </p:nvGrpSpPr>
        <p:grpSpPr>
          <a:xfrm>
            <a:off x="583972" y="1788413"/>
            <a:ext cx="4937322" cy="1338045"/>
            <a:chOff x="579437" y="2168116"/>
            <a:chExt cx="4941295" cy="1339121"/>
          </a:xfrm>
        </p:grpSpPr>
        <p:grpSp>
          <p:nvGrpSpPr>
            <p:cNvPr id="185" name="Group 184"/>
            <p:cNvGrpSpPr/>
            <p:nvPr/>
          </p:nvGrpSpPr>
          <p:grpSpPr>
            <a:xfrm>
              <a:off x="579437" y="2168116"/>
              <a:ext cx="4716522" cy="1264870"/>
              <a:chOff x="3370282" y="2168116"/>
              <a:chExt cx="4716522" cy="1264870"/>
            </a:xfrm>
          </p:grpSpPr>
          <p:pic>
            <p:nvPicPr>
              <p:cNvPr id="172" name="Picture 171"/>
              <p:cNvPicPr>
                <a:picLocks noChangeAspect="1"/>
              </p:cNvPicPr>
              <p:nvPr/>
            </p:nvPicPr>
            <p:blipFill rotWithShape="1">
              <a:blip r:embed="rId4" cstate="print">
                <a:extLst>
                  <a:ext uri="{28A0092B-C50C-407E-A947-70E740481C1C}">
                    <a14:useLocalDpi xmlns:a14="http://schemas.microsoft.com/office/drawing/2010/main" val="0"/>
                  </a:ext>
                </a:extLst>
              </a:blip>
              <a:srcRect l="-11712" t="-1" r="-11019" b="-19481"/>
              <a:stretch/>
            </p:blipFill>
            <p:spPr>
              <a:xfrm>
                <a:off x="6986757" y="2168116"/>
                <a:ext cx="1100047" cy="1264870"/>
              </a:xfrm>
              <a:prstGeom prst="rect">
                <a:avLst/>
              </a:prstGeom>
            </p:spPr>
          </p:pic>
          <p:pic>
            <p:nvPicPr>
              <p:cNvPr id="180" name="Picture 179"/>
              <p:cNvPicPr>
                <a:picLocks noChangeAspect="1"/>
              </p:cNvPicPr>
              <p:nvPr/>
            </p:nvPicPr>
            <p:blipFill rotWithShape="1">
              <a:blip r:embed="rId5" cstate="print">
                <a:extLst>
                  <a:ext uri="{28A0092B-C50C-407E-A947-70E740481C1C}">
                    <a14:useLocalDpi xmlns:a14="http://schemas.microsoft.com/office/drawing/2010/main" val="0"/>
                  </a:ext>
                </a:extLst>
              </a:blip>
              <a:srcRect l="-16556" r="-17824" b="-6828"/>
              <a:stretch/>
            </p:blipFill>
            <p:spPr>
              <a:xfrm>
                <a:off x="3370282" y="2356303"/>
                <a:ext cx="1098764" cy="888495"/>
              </a:xfrm>
              <a:prstGeom prst="rect">
                <a:avLst/>
              </a:prstGeom>
            </p:spPr>
          </p:pic>
          <p:sp>
            <p:nvSpPr>
              <p:cNvPr id="181" name="Freeform 62"/>
              <p:cNvSpPr>
                <a:spLocks noEditPoints="1"/>
              </p:cNvSpPr>
              <p:nvPr/>
            </p:nvSpPr>
            <p:spPr bwMode="black">
              <a:xfrm>
                <a:off x="5517053" y="2567621"/>
                <a:ext cx="548784" cy="5486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239" tIns="41121" rIns="82239" bIns="41121" numCol="1" anchor="t" anchorCtr="0" compatLnSpc="1">
                <a:prstTxWarp prst="textNoShape">
                  <a:avLst/>
                </a:prstTxWarp>
              </a:bodyPr>
              <a:lstStyle/>
              <a:p>
                <a:endParaRPr lang="en-US" sz="1598">
                  <a:solidFill>
                    <a:srgbClr val="FFFFFF"/>
                  </a:solidFill>
                </a:endParaRPr>
              </a:p>
            </p:txBody>
          </p:sp>
        </p:grpSp>
        <p:sp>
          <p:nvSpPr>
            <p:cNvPr id="182" name="TextBox 181"/>
            <p:cNvSpPr txBox="1"/>
            <p:nvPr/>
          </p:nvSpPr>
          <p:spPr>
            <a:xfrm>
              <a:off x="4753209" y="3045572"/>
              <a:ext cx="767523" cy="461665"/>
            </a:xfrm>
            <a:prstGeom prst="rect">
              <a:avLst/>
            </a:prstGeom>
            <a:noFill/>
          </p:spPr>
          <p:txBody>
            <a:bodyPr wrap="square" lIns="182733" tIns="146187" rIns="182733" bIns="146187" rtlCol="0">
              <a:spAutoFit/>
            </a:bodyPr>
            <a:lstStyle/>
            <a:p>
              <a:pPr>
                <a:lnSpc>
                  <a:spcPct val="90000"/>
                </a:lnSpc>
                <a:spcAft>
                  <a:spcPts val="600"/>
                </a:spcAft>
              </a:pPr>
              <a:r>
                <a:rPr lang="en-US" sz="1198" dirty="0">
                  <a:gradFill>
                    <a:gsLst>
                      <a:gs pos="2917">
                        <a:srgbClr val="FFFFFF"/>
                      </a:gs>
                      <a:gs pos="30000">
                        <a:srgbClr val="FFFFFF"/>
                      </a:gs>
                    </a:gsLst>
                    <a:lin ang="5400000" scaled="0"/>
                  </a:gradFill>
                </a:rPr>
                <a:t>SQL</a:t>
              </a:r>
            </a:p>
          </p:txBody>
        </p:sp>
        <p:sp>
          <p:nvSpPr>
            <p:cNvPr id="183" name="TextBox 182"/>
            <p:cNvSpPr txBox="1"/>
            <p:nvPr/>
          </p:nvSpPr>
          <p:spPr>
            <a:xfrm>
              <a:off x="3098192" y="3018761"/>
              <a:ext cx="694560" cy="461665"/>
            </a:xfrm>
            <a:prstGeom prst="rect">
              <a:avLst/>
            </a:prstGeom>
            <a:noFill/>
          </p:spPr>
          <p:txBody>
            <a:bodyPr wrap="square" lIns="182733" tIns="146187" rIns="182733" bIns="146187" rtlCol="0">
              <a:spAutoFit/>
            </a:bodyPr>
            <a:lstStyle/>
            <a:p>
              <a:pPr>
                <a:lnSpc>
                  <a:spcPct val="90000"/>
                </a:lnSpc>
                <a:spcAft>
                  <a:spcPts val="600"/>
                </a:spcAft>
              </a:pPr>
              <a:r>
                <a:rPr lang="en-US" sz="1198" dirty="0">
                  <a:gradFill>
                    <a:gsLst>
                      <a:gs pos="2917">
                        <a:srgbClr val="FFFFFF"/>
                      </a:gs>
                      <a:gs pos="30000">
                        <a:srgbClr val="FFFFFF"/>
                      </a:gs>
                    </a:gsLst>
                    <a:lin ang="5400000" scaled="0"/>
                  </a:gradFill>
                </a:rPr>
                <a:t>IIS</a:t>
              </a:r>
            </a:p>
          </p:txBody>
        </p:sp>
        <p:sp>
          <p:nvSpPr>
            <p:cNvPr id="184" name="TextBox 183"/>
            <p:cNvSpPr txBox="1"/>
            <p:nvPr/>
          </p:nvSpPr>
          <p:spPr>
            <a:xfrm>
              <a:off x="1459684" y="3018361"/>
              <a:ext cx="748764" cy="461665"/>
            </a:xfrm>
            <a:prstGeom prst="rect">
              <a:avLst/>
            </a:prstGeom>
            <a:noFill/>
          </p:spPr>
          <p:txBody>
            <a:bodyPr wrap="square" lIns="182733" tIns="146187" rIns="182733" bIns="146187" rtlCol="0">
              <a:spAutoFit/>
            </a:bodyPr>
            <a:lstStyle/>
            <a:p>
              <a:pPr>
                <a:lnSpc>
                  <a:spcPct val="90000"/>
                </a:lnSpc>
                <a:spcAft>
                  <a:spcPts val="600"/>
                </a:spcAft>
              </a:pPr>
              <a:r>
                <a:rPr lang="en-US" sz="1198" dirty="0">
                  <a:gradFill>
                    <a:gsLst>
                      <a:gs pos="2917">
                        <a:srgbClr val="FFFFFF"/>
                      </a:gs>
                      <a:gs pos="30000">
                        <a:srgbClr val="FFFFFF"/>
                      </a:gs>
                    </a:gsLst>
                    <a:lin ang="5400000" scaled="0"/>
                  </a:gradFill>
                </a:rPr>
                <a:t>Apps</a:t>
              </a:r>
            </a:p>
          </p:txBody>
        </p:sp>
      </p:grpSp>
      <p:sp>
        <p:nvSpPr>
          <p:cNvPr id="186" name="Right Brace 185"/>
          <p:cNvSpPr/>
          <p:nvPr/>
        </p:nvSpPr>
        <p:spPr>
          <a:xfrm>
            <a:off x="5681016" y="4259883"/>
            <a:ext cx="364282" cy="1253392"/>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8">
              <a:solidFill>
                <a:srgbClr val="FFFFFF"/>
              </a:solidFill>
            </a:endParaRPr>
          </a:p>
        </p:txBody>
      </p:sp>
      <p:sp>
        <p:nvSpPr>
          <p:cNvPr id="187" name="TextBox 186"/>
          <p:cNvSpPr txBox="1"/>
          <p:nvPr/>
        </p:nvSpPr>
        <p:spPr>
          <a:xfrm>
            <a:off x="6179594" y="4598727"/>
            <a:ext cx="3958115" cy="488971"/>
          </a:xfrm>
          <a:prstGeom prst="rect">
            <a:avLst/>
          </a:prstGeom>
          <a:noFill/>
        </p:spPr>
        <p:txBody>
          <a:bodyPr wrap="square" lIns="182733" tIns="146187" rIns="182733" bIns="146187" rtlCol="0">
            <a:spAutoFit/>
          </a:bodyPr>
          <a:lstStyle/>
          <a:p>
            <a:pPr>
              <a:lnSpc>
                <a:spcPct val="90000"/>
              </a:lnSpc>
              <a:spcAft>
                <a:spcPts val="600"/>
              </a:spcAft>
            </a:pPr>
            <a:r>
              <a:rPr lang="en-US" sz="1398" dirty="0">
                <a:gradFill>
                  <a:gsLst>
                    <a:gs pos="2917">
                      <a:srgbClr val="FFFFFF"/>
                    </a:gs>
                    <a:gs pos="30000">
                      <a:srgbClr val="FFFFFF"/>
                    </a:gs>
                  </a:gsLst>
                  <a:lin ang="5400000" scaled="0"/>
                </a:gradFill>
              </a:rPr>
              <a:t>Storage Replication</a:t>
            </a:r>
          </a:p>
        </p:txBody>
      </p:sp>
      <p:sp>
        <p:nvSpPr>
          <p:cNvPr id="188" name="Right Brace 187"/>
          <p:cNvSpPr/>
          <p:nvPr/>
        </p:nvSpPr>
        <p:spPr>
          <a:xfrm>
            <a:off x="5728159" y="3193091"/>
            <a:ext cx="317141" cy="683278"/>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8">
              <a:solidFill>
                <a:srgbClr val="FFFFFF"/>
              </a:solidFill>
            </a:endParaRPr>
          </a:p>
        </p:txBody>
      </p:sp>
      <p:sp>
        <p:nvSpPr>
          <p:cNvPr id="189" name="TextBox 188"/>
          <p:cNvSpPr txBox="1"/>
          <p:nvPr/>
        </p:nvSpPr>
        <p:spPr>
          <a:xfrm>
            <a:off x="5956795" y="3279359"/>
            <a:ext cx="3455234" cy="488986"/>
          </a:xfrm>
          <a:prstGeom prst="rect">
            <a:avLst/>
          </a:prstGeom>
          <a:noFill/>
        </p:spPr>
        <p:txBody>
          <a:bodyPr wrap="square" lIns="182733" tIns="146187" rIns="182733" bIns="146187" rtlCol="0">
            <a:spAutoFit/>
          </a:bodyPr>
          <a:lstStyle/>
          <a:p>
            <a:pPr>
              <a:lnSpc>
                <a:spcPct val="90000"/>
              </a:lnSpc>
              <a:spcAft>
                <a:spcPts val="600"/>
              </a:spcAft>
            </a:pPr>
            <a:r>
              <a:rPr lang="en-US" sz="1398" dirty="0">
                <a:gradFill>
                  <a:gsLst>
                    <a:gs pos="2917">
                      <a:srgbClr val="FFFFFF"/>
                    </a:gs>
                    <a:gs pos="30000">
                      <a:srgbClr val="FFFFFF"/>
                    </a:gs>
                  </a:gsLst>
                  <a:lin ang="5400000" scaled="0"/>
                </a:gradFill>
              </a:rPr>
              <a:t>VM Replication with Hyper-V Replica</a:t>
            </a:r>
          </a:p>
        </p:txBody>
      </p:sp>
      <p:sp>
        <p:nvSpPr>
          <p:cNvPr id="190" name="Right Brace 189"/>
          <p:cNvSpPr/>
          <p:nvPr/>
        </p:nvSpPr>
        <p:spPr>
          <a:xfrm>
            <a:off x="5699537" y="2212532"/>
            <a:ext cx="317141" cy="683278"/>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8">
              <a:solidFill>
                <a:srgbClr val="FFFFFF"/>
              </a:solidFill>
            </a:endParaRPr>
          </a:p>
        </p:txBody>
      </p:sp>
      <p:sp>
        <p:nvSpPr>
          <p:cNvPr id="191" name="TextBox 190"/>
          <p:cNvSpPr txBox="1"/>
          <p:nvPr/>
        </p:nvSpPr>
        <p:spPr>
          <a:xfrm>
            <a:off x="6042232" y="2288342"/>
            <a:ext cx="3727089" cy="488971"/>
          </a:xfrm>
          <a:prstGeom prst="rect">
            <a:avLst/>
          </a:prstGeom>
          <a:noFill/>
        </p:spPr>
        <p:txBody>
          <a:bodyPr wrap="square" lIns="182733" tIns="146187" rIns="182733" bIns="146187" rtlCol="0">
            <a:spAutoFit/>
          </a:bodyPr>
          <a:lstStyle/>
          <a:p>
            <a:pPr>
              <a:lnSpc>
                <a:spcPct val="90000"/>
              </a:lnSpc>
              <a:spcAft>
                <a:spcPts val="600"/>
              </a:spcAft>
            </a:pPr>
            <a:r>
              <a:rPr lang="en-US" sz="1398" dirty="0">
                <a:gradFill>
                  <a:gsLst>
                    <a:gs pos="2917">
                      <a:srgbClr val="FFFFFF"/>
                    </a:gs>
                    <a:gs pos="30000">
                      <a:srgbClr val="FFFFFF"/>
                    </a:gs>
                  </a:gsLst>
                  <a:lin ang="5400000" scaled="0"/>
                </a:gradFill>
              </a:rPr>
              <a:t>e.g. SQL </a:t>
            </a:r>
            <a:r>
              <a:rPr lang="en-US" sz="1398" dirty="0" err="1">
                <a:gradFill>
                  <a:gsLst>
                    <a:gs pos="2917">
                      <a:srgbClr val="FFFFFF"/>
                    </a:gs>
                    <a:gs pos="30000">
                      <a:srgbClr val="FFFFFF"/>
                    </a:gs>
                  </a:gsLst>
                  <a:lin ang="5400000" scaled="0"/>
                </a:gradFill>
              </a:rPr>
              <a:t>AlwaysOn</a:t>
            </a:r>
            <a:endParaRPr lang="en-US" sz="1398" dirty="0">
              <a:gradFill>
                <a:gsLst>
                  <a:gs pos="2917">
                    <a:srgbClr val="FFFFFF"/>
                  </a:gs>
                  <a:gs pos="30000">
                    <a:srgbClr val="FFFFFF"/>
                  </a:gs>
                </a:gsLst>
                <a:lin ang="5400000" scaled="0"/>
              </a:gradFill>
            </a:endParaRPr>
          </a:p>
        </p:txBody>
      </p:sp>
      <p:sp>
        <p:nvSpPr>
          <p:cNvPr id="192" name="Right Brace 191"/>
          <p:cNvSpPr/>
          <p:nvPr/>
        </p:nvSpPr>
        <p:spPr>
          <a:xfrm>
            <a:off x="9187648" y="1976450"/>
            <a:ext cx="317141" cy="3804896"/>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8">
              <a:solidFill>
                <a:srgbClr val="FFFFFF"/>
              </a:solidFill>
            </a:endParaRPr>
          </a:p>
        </p:txBody>
      </p:sp>
      <p:sp>
        <p:nvSpPr>
          <p:cNvPr id="193" name="TextBox 192"/>
          <p:cNvSpPr txBox="1"/>
          <p:nvPr/>
        </p:nvSpPr>
        <p:spPr>
          <a:xfrm>
            <a:off x="9493758" y="3285748"/>
            <a:ext cx="2924489" cy="1355272"/>
          </a:xfrm>
          <a:prstGeom prst="rect">
            <a:avLst/>
          </a:prstGeom>
          <a:noFill/>
          <a:ln w="57150">
            <a:noFill/>
          </a:ln>
        </p:spPr>
        <p:txBody>
          <a:bodyPr wrap="square" lIns="182733" tIns="146187" rIns="182733" bIns="146187" rtlCol="0">
            <a:spAutoFit/>
          </a:bodyPr>
          <a:lstStyle/>
          <a:p>
            <a:pPr algn="ctr">
              <a:lnSpc>
                <a:spcPct val="90000"/>
              </a:lnSpc>
              <a:spcAft>
                <a:spcPts val="600"/>
              </a:spcAft>
            </a:pPr>
            <a:r>
              <a:rPr lang="en-US" sz="1598" dirty="0">
                <a:gradFill>
                  <a:gsLst>
                    <a:gs pos="2917">
                      <a:srgbClr val="FFFFFF"/>
                    </a:gs>
                    <a:gs pos="30000">
                      <a:srgbClr val="FFFFFF"/>
                    </a:gs>
                  </a:gsLst>
                  <a:lin ang="5400000" scaled="0"/>
                </a:gradFill>
              </a:rPr>
              <a:t>DR Orchestration</a:t>
            </a:r>
          </a:p>
          <a:p>
            <a:pPr algn="ctr">
              <a:lnSpc>
                <a:spcPct val="90000"/>
              </a:lnSpc>
              <a:spcAft>
                <a:spcPts val="600"/>
              </a:spcAft>
            </a:pPr>
            <a:r>
              <a:rPr lang="en-US" sz="1598" dirty="0">
                <a:gradFill>
                  <a:gsLst>
                    <a:gs pos="2917">
                      <a:srgbClr val="FFFFFF"/>
                    </a:gs>
                    <a:gs pos="30000">
                      <a:srgbClr val="FFFFFF"/>
                    </a:gs>
                  </a:gsLst>
                  <a:lin ang="5400000" scaled="0"/>
                </a:gradFill>
              </a:rPr>
              <a:t>with</a:t>
            </a:r>
          </a:p>
          <a:p>
            <a:pPr algn="ctr">
              <a:lnSpc>
                <a:spcPct val="90000"/>
              </a:lnSpc>
              <a:spcAft>
                <a:spcPts val="600"/>
              </a:spcAft>
            </a:pPr>
            <a:r>
              <a:rPr lang="en-US" sz="1598" dirty="0">
                <a:gradFill>
                  <a:gsLst>
                    <a:gs pos="2917">
                      <a:srgbClr val="FFFFFF"/>
                    </a:gs>
                    <a:gs pos="30000">
                      <a:srgbClr val="FFFFFF"/>
                    </a:gs>
                  </a:gsLst>
                  <a:lin ang="5400000" scaled="0"/>
                </a:gradFill>
              </a:rPr>
              <a:t>Microsoft Azure Site Recovery</a:t>
            </a:r>
          </a:p>
        </p:txBody>
      </p:sp>
      <p:sp>
        <p:nvSpPr>
          <p:cNvPr id="194" name="Title 193"/>
          <p:cNvSpPr>
            <a:spLocks noGrp="1"/>
          </p:cNvSpPr>
          <p:nvPr>
            <p:ph type="title"/>
          </p:nvPr>
        </p:nvSpPr>
        <p:spPr/>
        <p:txBody>
          <a:bodyPr/>
          <a:lstStyle/>
          <a:p>
            <a:r>
              <a:rPr lang="en-US" dirty="0" smtClean="0">
                <a:solidFill>
                  <a:srgbClr val="92D050"/>
                </a:solidFill>
              </a:rPr>
              <a:t>Microsoft’s Disaster Recovery Stack</a:t>
            </a:r>
            <a:endParaRPr lang="en-US" dirty="0">
              <a:solidFill>
                <a:srgbClr val="92D050"/>
              </a:solidFill>
            </a:endParaRPr>
          </a:p>
        </p:txBody>
      </p:sp>
      <p:sp>
        <p:nvSpPr>
          <p:cNvPr id="195" name="Rectangle 194"/>
          <p:cNvSpPr/>
          <p:nvPr/>
        </p:nvSpPr>
        <p:spPr bwMode="auto">
          <a:xfrm>
            <a:off x="6045299" y="3160825"/>
            <a:ext cx="3228377" cy="795032"/>
          </a:xfrm>
          <a:prstGeom prst="rect">
            <a:avLst/>
          </a:prstGeom>
          <a:noFill/>
          <a:ln w="38100">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197" name="Rectangle 196"/>
          <p:cNvSpPr/>
          <p:nvPr/>
        </p:nvSpPr>
        <p:spPr bwMode="auto">
          <a:xfrm>
            <a:off x="9585289" y="3099268"/>
            <a:ext cx="2618343" cy="1573428"/>
          </a:xfrm>
          <a:prstGeom prst="rect">
            <a:avLst/>
          </a:prstGeom>
          <a:noFill/>
          <a:ln w="38100">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198" name="Rectangle 197"/>
          <p:cNvSpPr/>
          <p:nvPr/>
        </p:nvSpPr>
        <p:spPr bwMode="auto">
          <a:xfrm>
            <a:off x="6065961" y="2093040"/>
            <a:ext cx="3207715" cy="795032"/>
          </a:xfrm>
          <a:prstGeom prst="rect">
            <a:avLst/>
          </a:prstGeom>
          <a:noFill/>
          <a:ln w="38100">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2" name="TextBox 1"/>
          <p:cNvSpPr txBox="1"/>
          <p:nvPr/>
        </p:nvSpPr>
        <p:spPr>
          <a:xfrm>
            <a:off x="2501326" y="6033298"/>
            <a:ext cx="1131361" cy="384075"/>
          </a:xfrm>
          <a:prstGeom prst="rect">
            <a:avLst/>
          </a:prstGeom>
          <a:noFill/>
        </p:spPr>
        <p:txBody>
          <a:bodyPr wrap="none" lIns="0" tIns="0" rIns="0" bIns="0" rtlCol="0">
            <a:spAutoFit/>
          </a:bodyPr>
          <a:lstStyle/>
          <a:p>
            <a:pPr algn="ctr"/>
            <a:r>
              <a:rPr lang="en-US" sz="2447" b="1" dirty="0">
                <a:gradFill>
                  <a:gsLst>
                    <a:gs pos="0">
                      <a:srgbClr val="FFFFFF"/>
                    </a:gs>
                    <a:gs pos="86000">
                      <a:srgbClr val="FFFFFF"/>
                    </a:gs>
                  </a:gsLst>
                  <a:lin ang="5400000" scaled="0"/>
                </a:gradFill>
                <a:latin typeface="Segoe UI Light" pitchFamily="34" charset="0"/>
              </a:rPr>
              <a:t>Hyper-V</a:t>
            </a:r>
          </a:p>
        </p:txBody>
      </p:sp>
      <p:sp>
        <p:nvSpPr>
          <p:cNvPr id="3" name="TextBox 2"/>
          <p:cNvSpPr txBox="1"/>
          <p:nvPr/>
        </p:nvSpPr>
        <p:spPr>
          <a:xfrm>
            <a:off x="6136436" y="3350667"/>
            <a:ext cx="3259408" cy="1078390"/>
          </a:xfrm>
          <a:prstGeom prst="rect">
            <a:avLst/>
          </a:prstGeom>
          <a:noFill/>
        </p:spPr>
        <p:txBody>
          <a:bodyPr wrap="square" lIns="0" tIns="0" rIns="0" bIns="0" rtlCol="0">
            <a:spAutoFit/>
          </a:bodyPr>
          <a:lstStyle/>
          <a:p>
            <a:r>
              <a:rPr lang="en-US" sz="1396" dirty="0">
                <a:gradFill>
                  <a:gsLst>
                    <a:gs pos="2917">
                      <a:srgbClr val="FFFFFF"/>
                    </a:gs>
                    <a:gs pos="30000">
                      <a:srgbClr val="FFFFFF"/>
                    </a:gs>
                  </a:gsLst>
                  <a:lin ang="5400000" scaled="0"/>
                </a:gradFill>
              </a:rPr>
              <a:t>VM or Physical Server Replication with Hyper-V Replica or InMage Scout</a:t>
            </a:r>
          </a:p>
          <a:p>
            <a:endParaRPr lang="en-US" sz="4079" dirty="0" err="1">
              <a:gradFill>
                <a:gsLst>
                  <a:gs pos="0">
                    <a:srgbClr val="FFFFFF"/>
                  </a:gs>
                  <a:gs pos="86000">
                    <a:srgbClr val="FFFFFF"/>
                  </a:gs>
                </a:gsLst>
                <a:lin ang="5400000" scaled="0"/>
              </a:gradFill>
              <a:latin typeface="Segoe UI Light" pitchFamily="34" charset="0"/>
            </a:endParaRPr>
          </a:p>
        </p:txBody>
      </p:sp>
      <p:sp>
        <p:nvSpPr>
          <p:cNvPr id="4" name="TextBox 3"/>
          <p:cNvSpPr txBox="1"/>
          <p:nvPr/>
        </p:nvSpPr>
        <p:spPr>
          <a:xfrm>
            <a:off x="1043976" y="5904648"/>
            <a:ext cx="4337578" cy="634232"/>
          </a:xfrm>
          <a:prstGeom prst="rect">
            <a:avLst/>
          </a:prstGeom>
          <a:noFill/>
        </p:spPr>
        <p:txBody>
          <a:bodyPr wrap="none" lIns="182806" tIns="146246" rIns="182806" bIns="146246" rtlCol="0">
            <a:spAutoFit/>
          </a:bodyPr>
          <a:lstStyle/>
          <a:p>
            <a:pPr>
              <a:lnSpc>
                <a:spcPct val="90000"/>
              </a:lnSpc>
              <a:spcAft>
                <a:spcPts val="600"/>
              </a:spcAft>
            </a:pPr>
            <a:r>
              <a:rPr lang="en-US" sz="2399" dirty="0">
                <a:gradFill>
                  <a:gsLst>
                    <a:gs pos="2917">
                      <a:srgbClr val="FFFFFF"/>
                    </a:gs>
                    <a:gs pos="30000">
                      <a:srgbClr val="FFFFFF"/>
                    </a:gs>
                  </a:gsLst>
                  <a:lin ang="5400000" scaled="0"/>
                </a:gradFill>
              </a:rPr>
              <a:t>Hyper-V, VMware or Physical</a:t>
            </a:r>
          </a:p>
        </p:txBody>
      </p:sp>
      <p:sp>
        <p:nvSpPr>
          <p:cNvPr id="200" name="Rectangle 199"/>
          <p:cNvSpPr/>
          <p:nvPr/>
        </p:nvSpPr>
        <p:spPr bwMode="auto">
          <a:xfrm>
            <a:off x="998758" y="5878928"/>
            <a:ext cx="4272634" cy="716358"/>
          </a:xfrm>
          <a:prstGeom prst="rect">
            <a:avLst/>
          </a:prstGeom>
          <a:noFill/>
          <a:ln w="3810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201" name="Rectangle 200"/>
          <p:cNvSpPr/>
          <p:nvPr/>
        </p:nvSpPr>
        <p:spPr bwMode="auto">
          <a:xfrm>
            <a:off x="6043531" y="3160033"/>
            <a:ext cx="3228377" cy="795032"/>
          </a:xfrm>
          <a:prstGeom prst="rect">
            <a:avLst/>
          </a:prstGeom>
          <a:noFill/>
          <a:ln w="3810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
        <p:nvSpPr>
          <p:cNvPr id="202" name="Rectangle 201"/>
          <p:cNvSpPr/>
          <p:nvPr/>
        </p:nvSpPr>
        <p:spPr bwMode="auto">
          <a:xfrm>
            <a:off x="6125798" y="4488789"/>
            <a:ext cx="3153345" cy="716358"/>
          </a:xfrm>
          <a:prstGeom prst="rect">
            <a:avLst/>
          </a:prstGeom>
          <a:noFill/>
          <a:ln w="3810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00" rIns="0" bIns="46600" numCol="1" rtlCol="0" anchor="ctr" anchorCtr="0" compatLnSpc="1">
            <a:prstTxWarp prst="textNoShape">
              <a:avLst/>
            </a:prstTxWarp>
          </a:bodyPr>
          <a:lstStyle/>
          <a:p>
            <a:pPr algn="ctr" defTabSz="931734" fontAlgn="base">
              <a:spcBef>
                <a:spcPct val="0"/>
              </a:spcBef>
              <a:spcAft>
                <a:spcPct val="0"/>
              </a:spcAft>
            </a:pPr>
            <a:endParaRPr lang="en-US" sz="1998"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29899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p:cTn id="13" dur="1000"/>
                                        <p:tgtEl>
                                          <p:spTgt spid="179"/>
                                        </p:tgtEl>
                                      </p:cBhvr>
                                    </p:animEffect>
                                    <p:anim calcmode="lin" valueType="num">
                                      <p:cBhvr>
                                        <p:cTn id="14" dur="1000" fill="hold"/>
                                        <p:tgtEl>
                                          <p:spTgt spid="179"/>
                                        </p:tgtEl>
                                        <p:attrNameLst>
                                          <p:attrName>ppt_x</p:attrName>
                                        </p:attrNameLst>
                                      </p:cBhvr>
                                      <p:tavLst>
                                        <p:tav tm="0">
                                          <p:val>
                                            <p:strVal val="#ppt_x"/>
                                          </p:val>
                                        </p:tav>
                                        <p:tav tm="100000">
                                          <p:val>
                                            <p:strVal val="#ppt_x"/>
                                          </p:val>
                                        </p:tav>
                                      </p:tavLst>
                                    </p:anim>
                                    <p:anim calcmode="lin" valueType="num">
                                      <p:cBhvr>
                                        <p:cTn id="15"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96"/>
                                        </p:tgtEl>
                                        <p:attrNameLst>
                                          <p:attrName>style.visibility</p:attrName>
                                        </p:attrNameLst>
                                      </p:cBhvr>
                                      <p:to>
                                        <p:strVal val="visible"/>
                                      </p:to>
                                    </p:set>
                                    <p:animEffect transition="in" filter="fade">
                                      <p:cBhvr>
                                        <p:cTn id="20" dur="1000"/>
                                        <p:tgtEl>
                                          <p:spTgt spid="196"/>
                                        </p:tgtEl>
                                      </p:cBhvr>
                                    </p:animEffect>
                                    <p:anim calcmode="lin" valueType="num">
                                      <p:cBhvr>
                                        <p:cTn id="21" dur="1000" fill="hold"/>
                                        <p:tgtEl>
                                          <p:spTgt spid="196"/>
                                        </p:tgtEl>
                                        <p:attrNameLst>
                                          <p:attrName>ppt_x</p:attrName>
                                        </p:attrNameLst>
                                      </p:cBhvr>
                                      <p:tavLst>
                                        <p:tav tm="0">
                                          <p:val>
                                            <p:strVal val="#ppt_x"/>
                                          </p:val>
                                        </p:tav>
                                        <p:tav tm="100000">
                                          <p:val>
                                            <p:strVal val="#ppt_x"/>
                                          </p:val>
                                        </p:tav>
                                      </p:tavLst>
                                    </p:anim>
                                    <p:anim calcmode="lin" valueType="num">
                                      <p:cBhvr>
                                        <p:cTn id="22"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80">
                                          <p:stCondLst>
                                            <p:cond delay="0"/>
                                          </p:stCondLst>
                                        </p:cTn>
                                        <p:tgtEl>
                                          <p:spTgt spid="4"/>
                                        </p:tgtEl>
                                      </p:cBhvr>
                                    </p:animEffect>
                                    <p:anim calcmode="lin" valueType="num">
                                      <p:cBhvr>
                                        <p:cTn id="6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gtEl>
                                      </p:cBhvr>
                                      <p:to x="100000" y="60000"/>
                                    </p:animScale>
                                    <p:animScale>
                                      <p:cBhvr>
                                        <p:cTn id="66" dur="166" decel="50000">
                                          <p:stCondLst>
                                            <p:cond delay="676"/>
                                          </p:stCondLst>
                                        </p:cTn>
                                        <p:tgtEl>
                                          <p:spTgt spid="4"/>
                                        </p:tgtEl>
                                      </p:cBhvr>
                                      <p:to x="100000" y="100000"/>
                                    </p:animScale>
                                    <p:animScale>
                                      <p:cBhvr>
                                        <p:cTn id="67" dur="26">
                                          <p:stCondLst>
                                            <p:cond delay="1312"/>
                                          </p:stCondLst>
                                        </p:cTn>
                                        <p:tgtEl>
                                          <p:spTgt spid="4"/>
                                        </p:tgtEl>
                                      </p:cBhvr>
                                      <p:to x="100000" y="80000"/>
                                    </p:animScale>
                                    <p:animScale>
                                      <p:cBhvr>
                                        <p:cTn id="68" dur="166" decel="50000">
                                          <p:stCondLst>
                                            <p:cond delay="1338"/>
                                          </p:stCondLst>
                                        </p:cTn>
                                        <p:tgtEl>
                                          <p:spTgt spid="4"/>
                                        </p:tgtEl>
                                      </p:cBhvr>
                                      <p:to x="100000" y="100000"/>
                                    </p:animScale>
                                    <p:animScale>
                                      <p:cBhvr>
                                        <p:cTn id="69" dur="26">
                                          <p:stCondLst>
                                            <p:cond delay="1642"/>
                                          </p:stCondLst>
                                        </p:cTn>
                                        <p:tgtEl>
                                          <p:spTgt spid="4"/>
                                        </p:tgtEl>
                                      </p:cBhvr>
                                      <p:to x="100000" y="90000"/>
                                    </p:animScale>
                                    <p:animScale>
                                      <p:cBhvr>
                                        <p:cTn id="70" dur="166" decel="50000">
                                          <p:stCondLst>
                                            <p:cond delay="1668"/>
                                          </p:stCondLst>
                                        </p:cTn>
                                        <p:tgtEl>
                                          <p:spTgt spid="4"/>
                                        </p:tgtEl>
                                      </p:cBhvr>
                                      <p:to x="100000" y="100000"/>
                                    </p:animScale>
                                    <p:animScale>
                                      <p:cBhvr>
                                        <p:cTn id="71" dur="26">
                                          <p:stCondLst>
                                            <p:cond delay="1808"/>
                                          </p:stCondLst>
                                        </p:cTn>
                                        <p:tgtEl>
                                          <p:spTgt spid="4"/>
                                        </p:tgtEl>
                                      </p:cBhvr>
                                      <p:to x="100000" y="95000"/>
                                    </p:animScale>
                                    <p:animScale>
                                      <p:cBhvr>
                                        <p:cTn id="72" dur="166" decel="50000">
                                          <p:stCondLst>
                                            <p:cond delay="1834"/>
                                          </p:stCondLst>
                                        </p:cTn>
                                        <p:tgtEl>
                                          <p:spTgt spid="4"/>
                                        </p:tgtEl>
                                      </p:cBhvr>
                                      <p:to x="100000" y="100000"/>
                                    </p:animScale>
                                  </p:childTnLst>
                                </p:cTn>
                              </p:par>
                              <p:par>
                                <p:cTn id="73" presetID="1" presetClass="exit"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8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p:bldP spid="188" grpId="0" animBg="1"/>
      <p:bldP spid="189" grpId="0"/>
      <p:bldP spid="189" grpId="1"/>
      <p:bldP spid="190" grpId="0" animBg="1"/>
      <p:bldP spid="191" grpId="0"/>
      <p:bldP spid="192" grpId="0" animBg="1"/>
      <p:bldP spid="193" grpId="0"/>
      <p:bldP spid="195" grpId="0" animBg="1"/>
      <p:bldP spid="197" grpId="0" animBg="1"/>
      <p:bldP spid="198" grpId="0" animBg="1"/>
      <p:bldP spid="2" grpId="0"/>
      <p:bldP spid="2" grpId="1"/>
      <p:bldP spid="3" grpId="0"/>
      <p:bldP spid="4" grpId="0"/>
      <p:bldP spid="200" grpId="0" animBg="1"/>
      <p:bldP spid="201" grpId="0" animBg="1"/>
      <p:bldP spid="2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3|9.3|4.2"/>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Kristian Nese, Manoj Kumar Jain</External_x0020_Speaker>
    <Session_x0020_Code xmlns="e36bfbf9-5e42-489c-a259-4c54eb22cb57">CDP-B314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purl.org/dc/dcmitype/"/>
    <ds:schemaRef ds:uri="230e9df3-be65-4c73-a93b-d1236ebd677e"/>
    <ds:schemaRef ds:uri="e36bfbf9-5e42-489c-a259-4c54eb22cb57"/>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6823</Words>
  <Application>Microsoft Office PowerPoint</Application>
  <PresentationFormat>Custom</PresentationFormat>
  <Paragraphs>637</Paragraphs>
  <Slides>45</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Calibri</vt:lpstr>
      <vt:lpstr>Microsoft Sans Serif</vt:lpstr>
      <vt:lpstr>Segoe Semibold</vt:lpstr>
      <vt:lpstr>Segoe UI</vt:lpstr>
      <vt:lpstr>Segoe UI Black</vt:lpstr>
      <vt:lpstr>Segoe UI Light</vt:lpstr>
      <vt:lpstr>Segoe UI Semibold</vt:lpstr>
      <vt:lpstr>Wingdings</vt:lpstr>
      <vt:lpstr>TEE14 Speaker PPT Template</vt:lpstr>
      <vt:lpstr>1_TEE14 Speaker PPT Template</vt:lpstr>
      <vt:lpstr>PowerPoint Presentation</vt:lpstr>
      <vt:lpstr>Microsoft Azure Site Recovery: Leveraging Microsoft Azure as your Disaster Recovery Site   CDP-B314</vt:lpstr>
      <vt:lpstr>Session Objectives and Takeaways</vt:lpstr>
      <vt:lpstr>Business Continuity Challenges</vt:lpstr>
      <vt:lpstr>Business Continuity Challenges</vt:lpstr>
      <vt:lpstr>Business Continuity Challenges</vt:lpstr>
      <vt:lpstr>Microsoft Solutions</vt:lpstr>
      <vt:lpstr>DR Solution</vt:lpstr>
      <vt:lpstr>Microsoft’s Disaster Recovery Stack</vt:lpstr>
      <vt:lpstr>On-premises to On-premises protection (Site-to-Site)</vt:lpstr>
      <vt:lpstr>Using Azure as your DR site</vt:lpstr>
      <vt:lpstr>Customer Workloads to Azure</vt:lpstr>
      <vt:lpstr>Use Cases</vt:lpstr>
      <vt:lpstr>Microsoft Azure Site Recovery How it works: initial configuration</vt:lpstr>
      <vt:lpstr>Microsoft Azure Site Recovery How it works: configuring protection and map networks</vt:lpstr>
      <vt:lpstr>PowerPoint Presentation</vt:lpstr>
      <vt:lpstr>Networking considerations </vt:lpstr>
      <vt:lpstr>Demo Setup</vt:lpstr>
      <vt:lpstr>Demo</vt:lpstr>
      <vt:lpstr>Microsoft Azure Site Recovery Hyper-V Replica—replication engine</vt:lpstr>
      <vt:lpstr>Announcing Tenant Isolation for Hosted Workloads DR to Azure</vt:lpstr>
      <vt:lpstr>PowerPoint Presentation</vt:lpstr>
      <vt:lpstr>Hosted Workloads to Azure – Tenant Isolation</vt:lpstr>
      <vt:lpstr>Lumagate’s DRaaS Offering</vt:lpstr>
      <vt:lpstr>Background</vt:lpstr>
      <vt:lpstr>Scenarios</vt:lpstr>
      <vt:lpstr>Solution</vt:lpstr>
      <vt:lpstr>Demo</vt:lpstr>
      <vt:lpstr>Capabilities Summary</vt:lpstr>
      <vt:lpstr>Azure Site Recovery </vt:lpstr>
      <vt:lpstr>Related content</vt:lpstr>
      <vt:lpstr>ASR resources</vt:lpstr>
      <vt:lpstr>ASR Resources</vt:lpstr>
      <vt:lpstr>For more information</vt:lpstr>
      <vt:lpstr>Resources</vt:lpstr>
      <vt:lpstr>Azure</vt:lpstr>
      <vt:lpstr>SUBMIT YOUR TECHED EVALUATIONS</vt:lpstr>
      <vt:lpstr>PowerPoint Presentation</vt:lpstr>
      <vt:lpstr>Microsoft Azure Site Recovery How it works: finalizing protection </vt:lpstr>
      <vt:lpstr>PowerPoint Presentation</vt:lpstr>
      <vt:lpstr>Microsoft Azure Site Recovery How it works: recovery plans </vt:lpstr>
      <vt:lpstr>Microsoft Azure Site Recovery Orchestrated recovery using recovery plans (RPs)</vt:lpstr>
      <vt:lpstr>Azure Automation in each RP</vt:lpstr>
      <vt:lpstr>Microsoft Azure Site Recovery How it works: Executing Recovery Plans </vt:lpstr>
      <vt:lpstr>Microsoft Azure Site Recovery Executing recovery plans</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Site Recovery: Leveraging Microsoft Azure as your Disaster Recovery Site</dc:title>
  <dc:subject>TechEd 2014</dc:subject>
  <dc:creator>Sylvia Tedjo</dc:creator>
  <cp:keywords/>
  <dc:description>Template: Jordan Cayabyab, Artitudes Design
Formatting: 
Audience Type:</dc:description>
  <cp:lastModifiedBy>Sylvia Tedjo</cp:lastModifiedBy>
  <cp:revision>5</cp:revision>
  <dcterms:created xsi:type="dcterms:W3CDTF">2014-10-30T13:07:55Z</dcterms:created>
  <dcterms:modified xsi:type="dcterms:W3CDTF">2014-10-30T16:46:46Z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