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4" r:id="rId5"/>
  </p:sldMasterIdLst>
  <p:notesMasterIdLst>
    <p:notesMasterId r:id="rId48"/>
  </p:notesMasterIdLst>
  <p:handoutMasterIdLst>
    <p:handoutMasterId r:id="rId49"/>
  </p:handoutMasterIdLst>
  <p:sldIdLst>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1" r:id="rId24"/>
    <p:sldId id="322" r:id="rId25"/>
    <p:sldId id="323" r:id="rId26"/>
    <p:sldId id="324" r:id="rId27"/>
    <p:sldId id="325" r:id="rId28"/>
    <p:sldId id="326"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296" r:id="rId42"/>
    <p:sldId id="297" r:id="rId43"/>
    <p:sldId id="298" r:id="rId44"/>
    <p:sldId id="299" r:id="rId45"/>
    <p:sldId id="300" r:id="rId46"/>
    <p:sldId id="301" r:id="rId4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13644"/>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10/30/2014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10/30/2014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120502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713959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975921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615661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25192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DD1004-CDF9-4DFB-AB77-2785DE7911C4}"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921599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505245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669664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611832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771737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59A47E80-8152-4C93-B5EB-FB5EA07D8999}"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3328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348206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12505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592749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
        <p:nvSpPr>
          <p:cNvPr id="10" name="Date Placeholder 9"/>
          <p:cNvSpPr>
            <a:spLocks noGrp="1"/>
          </p:cNvSpPr>
          <p:nvPr>
            <p:ph type="dt" idx="13"/>
          </p:nvPr>
        </p:nvSpPr>
        <p:spPr/>
        <p:txBody>
          <a:bodyPr/>
          <a:lstStyle/>
          <a:p>
            <a:fld id="{F6D0C1E9-C76A-461C-8E91-17FFC972AC04}" type="datetime1">
              <a:rPr lang="en-US" smtClean="0">
                <a:solidFill>
                  <a:prstClr val="black"/>
                </a:solidFill>
              </a:rPr>
              <a:pPr/>
              <a:t>10/30/2014</a:t>
            </a:fld>
            <a:endParaRPr lang="en-US" dirty="0">
              <a:solidFill>
                <a:prstClr val="black"/>
              </a:solidFill>
            </a:endParaRPr>
          </a:p>
        </p:txBody>
      </p:sp>
      <p:sp>
        <p:nvSpPr>
          <p:cNvPr id="7" name="Footer Placeholder 6"/>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19303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
        <p:nvSpPr>
          <p:cNvPr id="10" name="Date Placeholder 9"/>
          <p:cNvSpPr>
            <a:spLocks noGrp="1"/>
          </p:cNvSpPr>
          <p:nvPr>
            <p:ph type="dt" idx="13"/>
          </p:nvPr>
        </p:nvSpPr>
        <p:spPr/>
        <p:txBody>
          <a:bodyPr/>
          <a:lstStyle/>
          <a:p>
            <a:fld id="{F6D0C1E9-C76A-461C-8E91-17FFC972AC04}" type="datetime1">
              <a:rPr lang="en-US" smtClean="0">
                <a:solidFill>
                  <a:prstClr val="black"/>
                </a:solidFill>
              </a:rPr>
              <a:pPr/>
              <a:t>10/30/2014</a:t>
            </a:fld>
            <a:endParaRPr lang="en-US" dirty="0">
              <a:solidFill>
                <a:prstClr val="black"/>
              </a:solidFill>
            </a:endParaRPr>
          </a:p>
        </p:txBody>
      </p:sp>
      <p:sp>
        <p:nvSpPr>
          <p:cNvPr id="7" name="Footer Placeholder 6"/>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59324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099463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57692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64517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88251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277037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97098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10/30/2014 3:56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675973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642317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79688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630304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453217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406889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indent="-114300" eaLnBrk="1" hangingPunct="1">
              <a:spcBef>
                <a:spcPct val="0"/>
              </a:spcBef>
              <a:buFont typeface="Wingdings" pitchFamily="2" charset="2"/>
              <a:buNone/>
            </a:pPr>
            <a:endParaRPr lang="en-US" dirty="0"/>
          </a:p>
        </p:txBody>
      </p:sp>
      <p:sp>
        <p:nvSpPr>
          <p:cNvPr id="8" name="Date Placeholder 7"/>
          <p:cNvSpPr>
            <a:spLocks noGrp="1"/>
          </p:cNvSpPr>
          <p:nvPr>
            <p:ph type="dt" idx="10"/>
          </p:nvPr>
        </p:nvSpPr>
        <p:spPr/>
        <p:txBody>
          <a:bodyPr/>
          <a:lstStyle/>
          <a:p>
            <a:fld id="{4E52F265-F367-4F41-8133-621F21EFA5ED}" type="datetime1">
              <a:rPr lang="en-US" smtClean="0">
                <a:solidFill>
                  <a:prstClr val="black"/>
                </a:solidFill>
              </a:rPr>
              <a:pPr/>
              <a:t>10/30/2014</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1958404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80061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691158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38</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893598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353DC-5FD5-4FD2-BFC9-FD046846EEF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911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F20B397-EDA7-4D72-B31B-5B1ADFF1B639}"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992432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10/30/2014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607674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10/30/2014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244488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102847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F20B397-EDA7-4D72-B31B-5B1ADFF1B639}"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91405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F20B397-EDA7-4D72-B31B-5B1ADFF1B639}"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79357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47806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137374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160976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83046998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95945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930233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4192255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84036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403641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36451064"/>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8182807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733675720"/>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422936804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1010740"/>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488741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7343987"/>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679848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6571615"/>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3585594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815488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39655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158676"/>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975659839"/>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4047594129"/>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019377611"/>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38971834"/>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2228299540"/>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56941395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4547361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255296555"/>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404124"/>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16750"/>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049176"/>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4507"/>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573413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7367163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9928733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0-50 Right Photo Layout">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spTree>
    <p:extLst>
      <p:ext uri="{BB962C8B-B14F-4D97-AF65-F5344CB8AC3E}">
        <p14:creationId xmlns:p14="http://schemas.microsoft.com/office/powerpoint/2010/main" val="1232963401"/>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Interior1">
    <p:spTree>
      <p:nvGrpSpPr>
        <p:cNvPr id="1" name=""/>
        <p:cNvGrpSpPr/>
        <p:nvPr/>
      </p:nvGrpSpPr>
      <p:grpSpPr>
        <a:xfrm>
          <a:off x="0" y="0"/>
          <a:ext cx="0" cy="0"/>
          <a:chOff x="0" y="0"/>
          <a:chExt cx="0" cy="0"/>
        </a:xfrm>
      </p:grpSpPr>
      <p:sp>
        <p:nvSpPr>
          <p:cNvPr id="21" name="Content Placeholder 2"/>
          <p:cNvSpPr>
            <a:spLocks noGrp="1"/>
          </p:cNvSpPr>
          <p:nvPr>
            <p:ph idx="1"/>
          </p:nvPr>
        </p:nvSpPr>
        <p:spPr>
          <a:xfrm>
            <a:off x="0" y="1235423"/>
            <a:ext cx="12436475" cy="2405915"/>
          </a:xfrm>
          <a:prstGeom prst="rect">
            <a:avLst/>
          </a:prstGeom>
        </p:spPr>
        <p:txBody>
          <a:bodyPr lIns="182880" tIns="182880" rIns="182880" bIns="182880"/>
          <a:lstStyle>
            <a:lvl1pPr>
              <a:spcBef>
                <a:spcPts val="1360"/>
              </a:spcBef>
              <a:defRPr sz="2448">
                <a:solidFill>
                  <a:srgbClr val="FFFFFF"/>
                </a:solidFill>
                <a:latin typeface="Segoe UI"/>
                <a:cs typeface="Segoe UI"/>
              </a:defRPr>
            </a:lvl1pPr>
            <a:lvl2pPr>
              <a:spcBef>
                <a:spcPts val="1360"/>
              </a:spcBef>
              <a:defRPr sz="2175">
                <a:solidFill>
                  <a:srgbClr val="FFFFFF"/>
                </a:solidFill>
                <a:latin typeface="Segoe UI"/>
                <a:cs typeface="Segoe UI"/>
              </a:defRPr>
            </a:lvl2pPr>
            <a:lvl3pPr>
              <a:spcBef>
                <a:spcPts val="1360"/>
              </a:spcBef>
              <a:defRPr sz="1904">
                <a:solidFill>
                  <a:srgbClr val="FFFFFF"/>
                </a:solidFill>
                <a:latin typeface="Segoe UI"/>
                <a:cs typeface="Segoe UI"/>
              </a:defRPr>
            </a:lvl3pPr>
            <a:lvl4pPr>
              <a:spcBef>
                <a:spcPts val="1360"/>
              </a:spcBef>
              <a:defRPr sz="1632">
                <a:solidFill>
                  <a:srgbClr val="FFFFFF"/>
                </a:solidFill>
                <a:latin typeface="Segoe UI"/>
                <a:cs typeface="Segoe UI"/>
              </a:defRPr>
            </a:lvl4pPr>
            <a:lvl5pPr>
              <a:spcBef>
                <a:spcPts val="1360"/>
              </a:spcBef>
              <a:defRPr sz="1360">
                <a:solidFill>
                  <a:srgbClr val="FFFFFF"/>
                </a:solidFill>
                <a:latin typeface="Segoe UI"/>
                <a:cs typeface="Segoe U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1248197" y="-12936"/>
            <a:ext cx="10260092" cy="1243471"/>
          </a:xfrm>
          <a:prstGeom prst="rect">
            <a:avLst/>
          </a:prstGeom>
        </p:spPr>
        <p:txBody>
          <a:bodyPr lIns="91440" tIns="91440" bIns="91440" anchor="ctr"/>
          <a:lstStyle>
            <a:lvl1pPr algn="l">
              <a:defRPr sz="3399">
                <a:solidFill>
                  <a:srgbClr val="FFFFFF"/>
                </a:solidFill>
                <a:latin typeface="Segoe UI Light"/>
                <a:cs typeface="Segoe UI Light"/>
              </a:defRPr>
            </a:lvl1pPr>
          </a:lstStyle>
          <a:p>
            <a:r>
              <a:rPr lang="en-US" smtClean="0"/>
              <a:t>Click to edit Master title style</a:t>
            </a:r>
            <a:endParaRPr lang="en-US" dirty="0"/>
          </a:p>
        </p:txBody>
      </p:sp>
    </p:spTree>
    <p:extLst>
      <p:ext uri="{BB962C8B-B14F-4D97-AF65-F5344CB8AC3E}">
        <p14:creationId xmlns:p14="http://schemas.microsoft.com/office/powerpoint/2010/main" val="20455247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688685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image" Target="../media/image1.png"/><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image" Target="../media/image2.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975728158"/>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 id="2147484307" r:id="rId23"/>
    <p:sldLayoutId id="2147484308" r:id="rId24"/>
    <p:sldLayoutId id="2147484309" r:id="rId25"/>
    <p:sldLayoutId id="2147484311" r:id="rId26"/>
    <p:sldLayoutId id="2147484312" r:id="rId27"/>
    <p:sldLayoutId id="2147484313" r:id="rId28"/>
    <p:sldLayoutId id="2147484314" r:id="rId29"/>
    <p:sldLayoutId id="2147484315" r:id="rId30"/>
    <p:sldLayoutId id="2147484316" r:id="rId31"/>
    <p:sldLayoutId id="2147484318" r:id="rId32"/>
    <p:sldLayoutId id="2147484319" r:id="rId33"/>
    <p:sldLayoutId id="2147484320" r:id="rId34"/>
    <p:sldLayoutId id="2147484321" r:id="rId35"/>
    <p:sldLayoutId id="2147484322" r:id="rId36"/>
    <p:sldLayoutId id="2147484323" r:id="rId3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0"/>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0"/>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0"/>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0"/>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0"/>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hyperlink" Target="http://azure.microsoft.com/blog/2014/04/16/freakin-delightful/" TargetMode="External"/><Relationship Id="rId2" Type="http://schemas.openxmlformats.org/officeDocument/2006/relationships/notesSlide" Target="../notesSlides/notesSlide25.xml"/><Relationship Id="rId1" Type="http://schemas.openxmlformats.org/officeDocument/2006/relationships/slideLayout" Target="../slideLayouts/slideLayout45.xml"/><Relationship Id="rId5" Type="http://schemas.openxmlformats.org/officeDocument/2006/relationships/image" Target="../media/image39.png"/><Relationship Id="rId4" Type="http://schemas.openxmlformats.org/officeDocument/2006/relationships/hyperlink" Target="https://github.com/MSOpenTech/azure-docker-extensio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hyperlink" Target="http://azure.microsoft.com/en-us/documentation/articles/virtual-machines-linux-create-upload-vhd/#prepimage" TargetMode="External"/><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45.xml"/><Relationship Id="rId6" Type="http://schemas.openxmlformats.org/officeDocument/2006/relationships/hyperlink" Target="https://social.technet.microsoft.com/Forums/en-US/home?forum=linuxintegrationservices&amp;filter=alltypes&amp;sort=lastpostdesc" TargetMode="External"/><Relationship Id="rId5" Type="http://schemas.openxmlformats.org/officeDocument/2006/relationships/hyperlink" Target="http://technet.microsoft.com/en-us/library/dn531030.aspx" TargetMode="External"/><Relationship Id="rId4" Type="http://schemas.openxmlformats.org/officeDocument/2006/relationships/hyperlink" Target="https://github.com/Azure/azure-linux-extension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github.com/Azure/azure-linux-extensions" TargetMode="External"/><Relationship Id="rId2" Type="http://schemas.openxmlformats.org/officeDocument/2006/relationships/notesSlide" Target="../notesSlides/notesSlide36.xml"/><Relationship Id="rId1" Type="http://schemas.openxmlformats.org/officeDocument/2006/relationships/slideLayout" Target="../slideLayouts/slideLayout4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www.microsoft.com/en-us/server-cloud/products/windows-azure-pack" TargetMode="External"/><Relationship Id="rId2" Type="http://schemas.openxmlformats.org/officeDocument/2006/relationships/notesSlide" Target="../notesSlides/notesSlide37.xml"/><Relationship Id="rId1" Type="http://schemas.openxmlformats.org/officeDocument/2006/relationships/slideLayout" Target="../slideLayouts/slideLayout52.xml"/><Relationship Id="rId6" Type="http://schemas.openxmlformats.org/officeDocument/2006/relationships/hyperlink" Target="http://technet.microsoft.com/en-us/library/hh546785.aspx" TargetMode="External"/><Relationship Id="rId5" Type="http://schemas.openxmlformats.org/officeDocument/2006/relationships/hyperlink" Target="http://azure.microsoft.com/en-us/" TargetMode="External"/><Relationship Id="rId4" Type="http://schemas.openxmlformats.org/officeDocument/2006/relationships/hyperlink" Target="http://technet.microsoft.com/library/dn765472.aspx"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61.xml"/><Relationship Id="rId6" Type="http://schemas.openxmlformats.org/officeDocument/2006/relationships/hyperlink" Target="http://aka.ms/teched-eu" TargetMode="External"/><Relationship Id="rId5" Type="http://schemas.openxmlformats.org/officeDocument/2006/relationships/image" Target="../media/image41.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hyperlink" Target="http://www.microsoft.com/learning/en/us/Course.aspx?ID=10751AB&amp;Locale=en-us" TargetMode="External"/><Relationship Id="rId3" Type="http://schemas.openxmlformats.org/officeDocument/2006/relationships/hyperlink" Target="http://www.microsoft.com/learning/en/us/Exam.aspx?ID=70-247&amp;Locale=en-us" TargetMode="External"/><Relationship Id="rId7" Type="http://schemas.openxmlformats.org/officeDocument/2006/relationships/hyperlink" Target="http://www.microsoft.com/learning/en/us/Course.aspx?ID=10750AB&amp;Locale=en-us" TargetMode="External"/><Relationship Id="rId2" Type="http://schemas.openxmlformats.org/officeDocument/2006/relationships/notesSlide" Target="../notesSlides/notesSlide39.xml"/><Relationship Id="rId1" Type="http://schemas.openxmlformats.org/officeDocument/2006/relationships/slideLayout" Target="../slideLayouts/slideLayout5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microsoft.com/learning/en/us/classlocator.aspx" TargetMode="External"/><Relationship Id="rId9" Type="http://schemas.openxmlformats.org/officeDocument/2006/relationships/image" Target="../media/image44.w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13.emf"/><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5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hyperlink" Target="http://microsoft.com/msdn" TargetMode="External"/><Relationship Id="rId2" Type="http://schemas.openxmlformats.org/officeDocument/2006/relationships/notesSlide" Target="../notesSlides/notesSlide41.xml"/><Relationship Id="rId1" Type="http://schemas.openxmlformats.org/officeDocument/2006/relationships/slideLayout" Target="../slideLayouts/slideLayout52.xml"/><Relationship Id="rId6" Type="http://schemas.openxmlformats.org/officeDocument/2006/relationships/image" Target="../media/image48.png"/><Relationship Id="rId5" Type="http://schemas.openxmlformats.org/officeDocument/2006/relationships/hyperlink" Target="http://channel9.msdn.com/Events/TechEd" TargetMode="External"/><Relationship Id="rId4" Type="http://schemas.openxmlformats.org/officeDocument/2006/relationships/hyperlink" Target="http://microsoft.com/techne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8670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Text Placeholder 2"/>
          <p:cNvSpPr>
            <a:spLocks noGrp="1"/>
          </p:cNvSpPr>
          <p:nvPr>
            <p:ph type="body" sz="quarter" idx="12"/>
          </p:nvPr>
        </p:nvSpPr>
        <p:spPr/>
        <p:txBody>
          <a:bodyPr/>
          <a:lstStyle/>
          <a:p>
            <a:r>
              <a:rPr lang="en-US" dirty="0" smtClean="0"/>
              <a:t>Linux Images in Azure</a:t>
            </a:r>
            <a:endParaRPr lang="en-US" dirty="0"/>
          </a:p>
        </p:txBody>
      </p:sp>
    </p:spTree>
    <p:extLst>
      <p:ext uri="{BB962C8B-B14F-4D97-AF65-F5344CB8AC3E}">
        <p14:creationId xmlns:p14="http://schemas.microsoft.com/office/powerpoint/2010/main" val="3701595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Bring Your Own Linux or FreeBSD to Azure</a:t>
            </a:r>
            <a:endParaRPr lang="en-US" sz="5400" dirty="0"/>
          </a:p>
        </p:txBody>
      </p:sp>
      <p:sp>
        <p:nvSpPr>
          <p:cNvPr id="3" name="Text Placeholder 2"/>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6013642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You Need to Do</a:t>
            </a:r>
            <a:endParaRPr lang="en-US" dirty="0"/>
          </a:p>
        </p:txBody>
      </p:sp>
      <p:sp>
        <p:nvSpPr>
          <p:cNvPr id="14" name="Text Placeholder 1"/>
          <p:cNvSpPr txBox="1">
            <a:spLocks/>
          </p:cNvSpPr>
          <p:nvPr/>
        </p:nvSpPr>
        <p:spPr>
          <a:xfrm>
            <a:off x="274639" y="1820862"/>
            <a:ext cx="10694674" cy="3582519"/>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Clr>
                <a:srgbClr val="FFFFFF"/>
              </a:buClr>
              <a:buFont typeface="+mj-lt"/>
              <a:buAutoNum type="arabicPeriod"/>
            </a:pPr>
            <a:r>
              <a:rPr lang="en-US" dirty="0" smtClean="0">
                <a:gradFill>
                  <a:gsLst>
                    <a:gs pos="1250">
                      <a:srgbClr val="FFFFFF"/>
                    </a:gs>
                    <a:gs pos="100000">
                      <a:srgbClr val="FFFFFF"/>
                    </a:gs>
                  </a:gsLst>
                  <a:lin ang="5400000" scaled="0"/>
                </a:gradFill>
              </a:rPr>
              <a:t>Virtualize your OS on Hyper-V</a:t>
            </a:r>
            <a:endParaRPr lang="en-US" dirty="0">
              <a:gradFill>
                <a:gsLst>
                  <a:gs pos="1250">
                    <a:srgbClr val="FFFFFF"/>
                  </a:gs>
                  <a:gs pos="100000">
                    <a:srgbClr val="FFFFFF"/>
                  </a:gs>
                </a:gsLst>
                <a:lin ang="5400000" scaled="0"/>
              </a:gradFill>
            </a:endParaRPr>
          </a:p>
          <a:p>
            <a:pPr marL="800100" lvl="1" indent="-457200">
              <a:buClr>
                <a:srgbClr val="FFFFFF"/>
              </a:buClr>
              <a:buFont typeface="+mj-lt"/>
              <a:buAutoNum type="arabicPeriod"/>
            </a:pPr>
            <a:endParaRPr lang="en-US" dirty="0" smtClean="0">
              <a:gradFill>
                <a:gsLst>
                  <a:gs pos="1250">
                    <a:srgbClr val="FFFFFF"/>
                  </a:gs>
                  <a:gs pos="100000">
                    <a:srgbClr val="FFFFFF"/>
                  </a:gs>
                </a:gsLst>
                <a:lin ang="5400000" scaled="0"/>
              </a:gradFill>
            </a:endParaRPr>
          </a:p>
          <a:p>
            <a:pPr marL="800100" lvl="1" indent="-457200">
              <a:buClr>
                <a:srgbClr val="FFFFFF"/>
              </a:buClr>
              <a:buFont typeface="+mj-lt"/>
              <a:buAutoNum type="arabicPeriod"/>
            </a:pPr>
            <a:endParaRPr lang="en-US" dirty="0" smtClean="0">
              <a:gradFill>
                <a:gsLst>
                  <a:gs pos="1250">
                    <a:srgbClr val="FFFFFF"/>
                  </a:gs>
                  <a:gs pos="100000">
                    <a:srgbClr val="FFFFFF"/>
                  </a:gs>
                </a:gsLst>
                <a:lin ang="5400000" scaled="0"/>
              </a:gradFill>
            </a:endParaRPr>
          </a:p>
          <a:p>
            <a:pPr marL="742950" indent="-742950">
              <a:buClr>
                <a:srgbClr val="FFFFFF"/>
              </a:buClr>
              <a:buFont typeface="+mj-lt"/>
              <a:buAutoNum type="arabicPeriod"/>
            </a:pPr>
            <a:r>
              <a:rPr lang="en-US" dirty="0" smtClean="0">
                <a:gradFill>
                  <a:gsLst>
                    <a:gs pos="1250">
                      <a:srgbClr val="FFFFFF"/>
                    </a:gs>
                    <a:gs pos="100000">
                      <a:srgbClr val="FFFFFF"/>
                    </a:gs>
                  </a:gsLst>
                  <a:lin ang="5400000" scaled="0"/>
                </a:gradFill>
              </a:rPr>
              <a:t>Install the Microsoft Azure Linux Agent</a:t>
            </a:r>
          </a:p>
          <a:p>
            <a:pPr marL="742950" indent="-742950">
              <a:buClr>
                <a:srgbClr val="FFFFFF"/>
              </a:buClr>
              <a:buFont typeface="+mj-lt"/>
              <a:buAutoNum type="arabicPeriod"/>
            </a:pPr>
            <a:endParaRPr lang="en-US" dirty="0">
              <a:gradFill>
                <a:gsLst>
                  <a:gs pos="1250">
                    <a:srgbClr val="FFFFFF"/>
                  </a:gs>
                  <a:gs pos="100000">
                    <a:srgbClr val="FFFFFF"/>
                  </a:gs>
                </a:gsLst>
                <a:lin ang="5400000" scaled="0"/>
              </a:gradFill>
            </a:endParaRPr>
          </a:p>
          <a:p>
            <a:pPr marL="742950" indent="-742950">
              <a:buClr>
                <a:srgbClr val="FFFFFF"/>
              </a:buClr>
              <a:buFont typeface="+mj-lt"/>
              <a:buAutoNum type="arabicPeriod"/>
            </a:pPr>
            <a:r>
              <a:rPr lang="en-US" dirty="0" smtClean="0">
                <a:gradFill>
                  <a:gsLst>
                    <a:gs pos="1250">
                      <a:srgbClr val="FFFFFF"/>
                    </a:gs>
                    <a:gs pos="100000">
                      <a:srgbClr val="FFFFFF"/>
                    </a:gs>
                  </a:gsLst>
                  <a:lin ang="5400000" scaled="0"/>
                </a:gradFill>
              </a:rPr>
              <a:t>Configure your VM for Azure</a:t>
            </a:r>
          </a:p>
        </p:txBody>
      </p:sp>
    </p:spTree>
    <p:extLst>
      <p:ext uri="{BB962C8B-B14F-4D97-AF65-F5344CB8AC3E}">
        <p14:creationId xmlns:p14="http://schemas.microsoft.com/office/powerpoint/2010/main" val="784929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fade">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animEffect transition="in" filter="fade">
                                      <p:cBhvr>
                                        <p:cTn id="1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1 - Virtualizing Your OS on Hyper-V</a:t>
            </a:r>
            <a:br>
              <a:rPr lang="en-US" dirty="0" smtClean="0"/>
            </a:br>
            <a:r>
              <a:rPr lang="en-US" sz="2800" dirty="0" smtClean="0"/>
              <a:t>Integration Services for Linux &amp; FreeBSD</a:t>
            </a:r>
            <a:endParaRPr lang="en-US" sz="2800" dirty="0"/>
          </a:p>
        </p:txBody>
      </p:sp>
      <p:sp>
        <p:nvSpPr>
          <p:cNvPr id="29" name="Text Placeholder 2"/>
          <p:cNvSpPr txBox="1">
            <a:spLocks/>
          </p:cNvSpPr>
          <p:nvPr/>
        </p:nvSpPr>
        <p:spPr>
          <a:xfrm>
            <a:off x="1764" y="1668462"/>
            <a:ext cx="12434711" cy="487748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9724" indent="-349724" defTabSz="951304">
              <a:buClr>
                <a:srgbClr val="FFFFFF"/>
              </a:buClr>
            </a:pPr>
            <a:r>
              <a:rPr lang="en-US" sz="4080" dirty="0" smtClean="0">
                <a:solidFill>
                  <a:srgbClr val="FFFFFF"/>
                </a:solidFill>
              </a:rPr>
              <a:t>Hyper-V presents synthetic devices to the guest OS</a:t>
            </a:r>
          </a:p>
          <a:p>
            <a:pPr marL="595826" lvl="1" indent="-246102" defTabSz="951304">
              <a:buClr>
                <a:srgbClr val="FFFFFF"/>
              </a:buClr>
            </a:pPr>
            <a:r>
              <a:rPr lang="en-US" sz="2448" dirty="0" smtClean="0">
                <a:gradFill>
                  <a:gsLst>
                    <a:gs pos="1250">
                      <a:srgbClr val="FFFFFF"/>
                    </a:gs>
                    <a:gs pos="100000">
                      <a:srgbClr val="FFFFFF"/>
                    </a:gs>
                  </a:gsLst>
                  <a:lin ang="5400000" scaled="0"/>
                </a:gradFill>
              </a:rPr>
              <a:t>Synthetic devices seen by the guest OS are the same, regardless of the real hardware under Hyper-V</a:t>
            </a:r>
            <a:endParaRPr lang="en-US" sz="2448" dirty="0">
              <a:gradFill>
                <a:gsLst>
                  <a:gs pos="1250">
                    <a:srgbClr val="FFFFFF"/>
                  </a:gs>
                  <a:gs pos="100000">
                    <a:srgbClr val="FFFFFF"/>
                  </a:gs>
                </a:gsLst>
                <a:lin ang="5400000" scaled="0"/>
              </a:gradFill>
            </a:endParaRPr>
          </a:p>
        </p:txBody>
      </p:sp>
      <p:sp>
        <p:nvSpPr>
          <p:cNvPr id="30" name="Text Placeholder 2"/>
          <p:cNvSpPr txBox="1">
            <a:spLocks/>
          </p:cNvSpPr>
          <p:nvPr/>
        </p:nvSpPr>
        <p:spPr>
          <a:xfrm>
            <a:off x="1764" y="3192462"/>
            <a:ext cx="12434711" cy="121795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9724" indent="-349724" defTabSz="951304">
              <a:buClr>
                <a:srgbClr val="FFFFFF"/>
              </a:buClr>
            </a:pPr>
            <a:r>
              <a:rPr lang="en-US" sz="4080" dirty="0" smtClean="0">
                <a:solidFill>
                  <a:srgbClr val="FFFFFF"/>
                </a:solidFill>
              </a:rPr>
              <a:t>Guest OS needs drivers for these synthetic devices</a:t>
            </a:r>
          </a:p>
          <a:p>
            <a:pPr marL="595826" lvl="1" indent="-246102" defTabSz="951304">
              <a:buClr>
                <a:srgbClr val="FFFFFF"/>
              </a:buClr>
            </a:pPr>
            <a:r>
              <a:rPr lang="en-US" sz="2448" dirty="0" smtClean="0">
                <a:gradFill>
                  <a:gsLst>
                    <a:gs pos="1250">
                      <a:srgbClr val="FFFFFF"/>
                    </a:gs>
                    <a:gs pos="100000">
                      <a:srgbClr val="FFFFFF"/>
                    </a:gs>
                  </a:gsLst>
                  <a:lin ang="5400000" scaled="0"/>
                </a:gradFill>
              </a:rPr>
              <a:t>Just like an OS needs drivers for devices it sees when running on real hardware</a:t>
            </a:r>
          </a:p>
        </p:txBody>
      </p:sp>
      <p:sp>
        <p:nvSpPr>
          <p:cNvPr id="31" name="Text Placeholder 2"/>
          <p:cNvSpPr txBox="1">
            <a:spLocks/>
          </p:cNvSpPr>
          <p:nvPr/>
        </p:nvSpPr>
        <p:spPr>
          <a:xfrm>
            <a:off x="1764" y="4564063"/>
            <a:ext cx="12434711" cy="2133600"/>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9724" indent="-349724" defTabSz="951304">
              <a:buClr>
                <a:srgbClr val="FFFFFF"/>
              </a:buClr>
            </a:pPr>
            <a:r>
              <a:rPr lang="en-US" sz="4080" dirty="0" smtClean="0">
                <a:solidFill>
                  <a:srgbClr val="FFFFFF"/>
                </a:solidFill>
              </a:rPr>
              <a:t>Integration Services == the drivers for the Hyper-V synthetic devices</a:t>
            </a:r>
          </a:p>
          <a:p>
            <a:pPr marL="595826" lvl="1" indent="-246102" defTabSz="951304">
              <a:buClr>
                <a:srgbClr val="FFFFFF"/>
              </a:buClr>
            </a:pPr>
            <a:r>
              <a:rPr lang="en-US" sz="2448" dirty="0" smtClean="0">
                <a:gradFill>
                  <a:gsLst>
                    <a:gs pos="1250">
                      <a:srgbClr val="FFFFFF"/>
                    </a:gs>
                    <a:gs pos="100000">
                      <a:srgbClr val="FFFFFF"/>
                    </a:gs>
                  </a:gsLst>
                  <a:lin ang="5400000" scaled="0"/>
                </a:gradFill>
              </a:rPr>
              <a:t>They run in the guest OS so must follow the device driver model for that guest OS</a:t>
            </a:r>
          </a:p>
          <a:p>
            <a:pPr marL="595826" lvl="1" indent="-246102" defTabSz="951304">
              <a:buClr>
                <a:srgbClr val="FFFFFF"/>
              </a:buClr>
            </a:pPr>
            <a:r>
              <a:rPr lang="en-US" sz="2448" dirty="0" smtClean="0">
                <a:gradFill>
                  <a:gsLst>
                    <a:gs pos="1250">
                      <a:srgbClr val="FFFFFF"/>
                    </a:gs>
                    <a:gs pos="100000">
                      <a:srgbClr val="FFFFFF"/>
                    </a:gs>
                  </a:gsLst>
                  <a:lin ang="5400000" scaled="0"/>
                </a:gradFill>
              </a:rPr>
              <a:t>Also include some user-space daemons that interact with the drivers</a:t>
            </a:r>
            <a:endParaRPr lang="en-US" sz="2448"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551903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extLst/>
          </p:nvPr>
        </p:nvGraphicFramePr>
        <p:xfrm>
          <a:off x="762972" y="1058862"/>
          <a:ext cx="10771110" cy="5773328"/>
        </p:xfrm>
        <a:graphic>
          <a:graphicData uri="http://schemas.openxmlformats.org/drawingml/2006/table">
            <a:tbl>
              <a:tblPr firstRow="1">
                <a:tableStyleId>{F5AB1C69-6EDB-4FF4-983F-18BD219EF322}</a:tableStyleId>
              </a:tblPr>
              <a:tblGrid>
                <a:gridCol w="1138409">
                  <a:extLst>
                    <a:ext uri="{9D8B030D-6E8A-4147-A177-3AD203B41FA5}">
                      <a16:colId xmlns:a16="http://schemas.microsoft.com/office/drawing/2014/main" xmlns="" val="2561125394"/>
                    </a:ext>
                  </a:extLst>
                </a:gridCol>
                <a:gridCol w="2011133">
                  <a:extLst>
                    <a:ext uri="{9D8B030D-6E8A-4147-A177-3AD203B41FA5}">
                      <a16:colId xmlns:a16="http://schemas.microsoft.com/office/drawing/2014/main" xmlns="" val="760285242"/>
                    </a:ext>
                  </a:extLst>
                </a:gridCol>
                <a:gridCol w="3104388">
                  <a:extLst>
                    <a:ext uri="{9D8B030D-6E8A-4147-A177-3AD203B41FA5}">
                      <a16:colId xmlns:a16="http://schemas.microsoft.com/office/drawing/2014/main" xmlns="" val="3653647454"/>
                    </a:ext>
                  </a:extLst>
                </a:gridCol>
                <a:gridCol w="4517180">
                  <a:extLst>
                    <a:ext uri="{9D8B030D-6E8A-4147-A177-3AD203B41FA5}">
                      <a16:colId xmlns:a16="http://schemas.microsoft.com/office/drawing/2014/main" xmlns="" val="1065969759"/>
                    </a:ext>
                  </a:extLst>
                </a:gridCol>
              </a:tblGrid>
              <a:tr h="641656">
                <a:tc>
                  <a:txBody>
                    <a:bodyPr/>
                    <a:lstStyle/>
                    <a:p>
                      <a:pPr algn="ctr"/>
                      <a:r>
                        <a:rPr lang="en-US" sz="1800" dirty="0" smtClean="0"/>
                        <a:t>Kernel</a:t>
                      </a:r>
                      <a:endParaRPr lang="en-US" sz="1800" dirty="0">
                        <a:solidFill>
                          <a:schemeClr val="bg2"/>
                        </a:solidFill>
                      </a:endParaRPr>
                    </a:p>
                  </a:txBody>
                  <a:tcPr marL="93017" marR="93017" marT="46508" marB="46508" anchor="ctr"/>
                </a:tc>
                <a:tc>
                  <a:txBody>
                    <a:bodyPr/>
                    <a:lstStyle/>
                    <a:p>
                      <a:pPr algn="ctr"/>
                      <a:r>
                        <a:rPr lang="en-US" sz="1800" kern="1200" dirty="0" smtClean="0"/>
                        <a:t>Distribution</a:t>
                      </a:r>
                      <a:endParaRPr lang="en-US" sz="1800" b="1" kern="1200" dirty="0">
                        <a:solidFill>
                          <a:schemeClr val="lt1"/>
                        </a:solidFill>
                        <a:latin typeface="+mn-lt"/>
                        <a:ea typeface="+mn-ea"/>
                        <a:cs typeface="+mn-cs"/>
                      </a:endParaRPr>
                    </a:p>
                  </a:txBody>
                  <a:tcPr marL="93017" marR="93017" marT="46508" marB="46508" anchor="ctr"/>
                </a:tc>
                <a:tc>
                  <a:txBody>
                    <a:bodyPr/>
                    <a:lstStyle/>
                    <a:p>
                      <a:pPr algn="ctr"/>
                      <a:r>
                        <a:rPr lang="en-US" sz="1800" dirty="0" smtClean="0"/>
                        <a:t>Version</a:t>
                      </a:r>
                      <a:endParaRPr lang="en-US" sz="1800" dirty="0">
                        <a:solidFill>
                          <a:schemeClr val="bg2"/>
                        </a:solidFill>
                      </a:endParaRPr>
                    </a:p>
                  </a:txBody>
                  <a:tcPr marL="93017" marR="93017" marT="46508" marB="46508" anchor="ctr"/>
                </a:tc>
                <a:tc>
                  <a:txBody>
                    <a:bodyPr/>
                    <a:lstStyle/>
                    <a:p>
                      <a:pPr algn="ctr"/>
                      <a:r>
                        <a:rPr lang="en-US" sz="1800" dirty="0" smtClean="0"/>
                        <a:t>LIS Availability</a:t>
                      </a:r>
                      <a:endParaRPr lang="en-US" sz="1800" dirty="0">
                        <a:solidFill>
                          <a:schemeClr val="bg2"/>
                        </a:solidFill>
                      </a:endParaRPr>
                    </a:p>
                  </a:txBody>
                  <a:tcPr marL="93017" marR="93017" marT="46508" marB="46508" anchor="ctr"/>
                </a:tc>
                <a:extLst>
                  <a:ext uri="{0D108BD9-81ED-4DB2-BD59-A6C34878D82A}">
                    <a16:rowId xmlns:a16="http://schemas.microsoft.com/office/drawing/2014/main" xmlns="" val="2722664436"/>
                  </a:ext>
                </a:extLst>
              </a:tr>
              <a:tr h="640080">
                <a:tc rowSpan="3">
                  <a:txBody>
                    <a:bodyPr/>
                    <a:lstStyle/>
                    <a:p>
                      <a:pPr algn="ctr"/>
                      <a:r>
                        <a:rPr lang="en-US" sz="1800" dirty="0" smtClean="0"/>
                        <a:t>Red Hat Based</a:t>
                      </a:r>
                      <a:endParaRPr lang="en-US" sz="1800" dirty="0">
                        <a:solidFill>
                          <a:schemeClr val="bg2"/>
                        </a:solidFill>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tc rowSpan="2">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smtClean="0"/>
                        <a:t>Red Hat</a:t>
                      </a:r>
                      <a:r>
                        <a:rPr lang="en-US" sz="1800" baseline="0" dirty="0" smtClean="0"/>
                        <a:t> </a:t>
                      </a:r>
                      <a:r>
                        <a:rPr lang="en-US" sz="1800" dirty="0" smtClean="0"/>
                        <a:t>Enterprise Linux and </a:t>
                      </a:r>
                      <a:r>
                        <a:rPr lang="en-US" sz="1800" kern="1200" dirty="0" smtClean="0"/>
                        <a:t>CentOS</a:t>
                      </a:r>
                      <a:endParaRPr lang="en-US" sz="1800" kern="1200" dirty="0" smtClean="0">
                        <a:solidFill>
                          <a:schemeClr val="bg2"/>
                        </a:solidFill>
                        <a:latin typeface="+mn-lt"/>
                        <a:ea typeface="+mn-ea"/>
                        <a:cs typeface="+mn-cs"/>
                      </a:endParaRPr>
                    </a:p>
                  </a:txBody>
                  <a:tcPr marL="93017" marR="93017" marT="46508" marB="46508" anchor="ctr">
                    <a:lnL w="12700" cmpd="sng">
                      <a:solidFill>
                        <a:schemeClr val="lt1"/>
                      </a:solidFill>
                    </a:lnL>
                    <a:lnR w="12700" cap="flat" cmpd="sng" algn="ctr">
                      <a:solidFill>
                        <a:schemeClr val="lt1"/>
                      </a:solidFill>
                      <a:prstDash val="solid"/>
                      <a:round/>
                      <a:headEnd type="none" w="med" len="med"/>
                      <a:tailEnd type="none" w="med" len="med"/>
                    </a:lnR>
                    <a:lnB w="12700" cap="flat" cmpd="sng" algn="ctr">
                      <a:solidFill>
                        <a:schemeClr val="lt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indent="0">
                        <a:buFont typeface="Arial" panose="020B0604020202020204" pitchFamily="34" charset="0"/>
                        <a:buNone/>
                      </a:pPr>
                      <a:r>
                        <a:rPr lang="en-US" sz="1800" dirty="0" smtClean="0"/>
                        <a:t>5.5 </a:t>
                      </a:r>
                      <a:r>
                        <a:rPr lang="en-US" sz="1800" baseline="0" dirty="0" smtClean="0"/>
                        <a:t>- </a:t>
                      </a:r>
                      <a:r>
                        <a:rPr lang="en-US" sz="1800" dirty="0" smtClean="0"/>
                        <a:t>5.8, 6.0 – 6.3</a:t>
                      </a:r>
                      <a:endParaRPr lang="en-US" sz="1800" dirty="0" smtClean="0">
                        <a:solidFill>
                          <a:schemeClr val="bg2"/>
                        </a:solidFill>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indent="0">
                        <a:buFont typeface="Arial" panose="020B0604020202020204" pitchFamily="34" charset="0"/>
                        <a:buNone/>
                      </a:pPr>
                      <a:r>
                        <a:rPr lang="en-US" sz="1800" baseline="0" dirty="0" smtClean="0"/>
                        <a:t>Download LIS 3.5 from Microsoft</a:t>
                      </a:r>
                      <a:endParaRPr lang="en-US" sz="1800" baseline="0" dirty="0" smtClean="0">
                        <a:solidFill>
                          <a:schemeClr val="bg2"/>
                        </a:solidFill>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2495980330"/>
                  </a:ext>
                </a:extLst>
              </a:tr>
              <a:tr h="641656">
                <a:tc vMerge="1">
                  <a:txBody>
                    <a:bodyPr/>
                    <a:lstStyle/>
                    <a:p>
                      <a:endParaRPr lang="en-US" sz="1800" kern="1200" dirty="0">
                        <a:solidFill>
                          <a:schemeClr val="bg2"/>
                        </a:solidFill>
                        <a:latin typeface="+mn-lt"/>
                        <a:ea typeface="+mn-ea"/>
                        <a:cs typeface="+mn-cs"/>
                      </a:endParaRPr>
                    </a:p>
                  </a:txBody>
                  <a:tcPr marL="93017" marR="93017" marT="46508" marB="46508" anchor="ctr"/>
                </a:tc>
                <a:tc vMerge="1">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800" kern="1200" dirty="0" smtClean="0">
                        <a:solidFill>
                          <a:schemeClr val="bg2"/>
                        </a:solidFill>
                        <a:latin typeface="+mn-lt"/>
                        <a:ea typeface="+mn-ea"/>
                        <a:cs typeface="+mn-cs"/>
                      </a:endParaRPr>
                    </a:p>
                  </a:txBody>
                  <a:tcPr marL="93017" marR="93017" marT="46508" marB="46508"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t>5.9, 5.10, 6.4,</a:t>
                      </a:r>
                      <a:r>
                        <a:rPr lang="en-US" sz="1800" baseline="0" dirty="0" smtClean="0"/>
                        <a:t> 6.5</a:t>
                      </a:r>
                      <a:endParaRPr lang="en-US" sz="1800" kern="1200" spc="0" baseline="0" dirty="0" smtClean="0">
                        <a:solidFill>
                          <a:schemeClr val="accent2">
                            <a:lumMod val="60000"/>
                            <a:lumOff val="40000"/>
                          </a:schemeClr>
                        </a:solidFill>
                        <a:latin typeface="+mn-lt"/>
                        <a:ea typeface="+mn-ea"/>
                        <a:cs typeface="+mn-cs"/>
                      </a:endParaRPr>
                    </a:p>
                  </a:txBody>
                  <a:tcPr marL="93017" marR="93017" marT="46508" marB="46508"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baseline="0" dirty="0" smtClean="0"/>
                        <a:t>LIS built-in and </a:t>
                      </a:r>
                      <a:r>
                        <a:rPr lang="en-US" sz="1800" baseline="0" dirty="0" smtClean="0"/>
                        <a:t>certified by Red Hat</a:t>
                      </a:r>
                      <a:endParaRPr lang="en-US" sz="1800" dirty="0" smtClean="0">
                        <a:solidFill>
                          <a:schemeClr val="bg2"/>
                        </a:solidFill>
                      </a:endParaRPr>
                    </a:p>
                  </a:txBody>
                  <a:tcPr marL="93017" marR="93017" marT="46508" marB="46508">
                    <a:lnL w="12700" cap="flat" cmpd="sng" algn="ctr">
                      <a:solidFill>
                        <a:schemeClr val="lt1"/>
                      </a:solidFill>
                      <a:prstDash val="solid"/>
                      <a:round/>
                      <a:headEnd type="none" w="med" len="med"/>
                      <a:tailEnd type="none" w="med" len="med"/>
                    </a:lnL>
                    <a:lnR w="12700" cmpd="sng">
                      <a:solidFill>
                        <a:schemeClr val="lt1"/>
                      </a:solidFill>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1149286050"/>
                  </a:ext>
                </a:extLst>
              </a:tr>
              <a:tr h="641656">
                <a:tc vMerge="1">
                  <a:txBody>
                    <a:bodyPr/>
                    <a:lstStyle/>
                    <a:p>
                      <a:endParaRPr lang="en-US" sz="1800" kern="1200" dirty="0">
                        <a:solidFill>
                          <a:schemeClr val="bg2"/>
                        </a:solidFill>
                        <a:latin typeface="+mn-lt"/>
                        <a:ea typeface="+mn-ea"/>
                        <a:cs typeface="+mn-cs"/>
                      </a:endParaRPr>
                    </a:p>
                  </a:txBody>
                  <a:tcPr marL="93017" marR="93017" marT="46508" marB="46508" anchor="ct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t>Oracle Linux </a:t>
                      </a:r>
                      <a:endParaRPr lang="en-US" sz="1800" kern="1200" dirty="0">
                        <a:solidFill>
                          <a:schemeClr val="bg2"/>
                        </a:solidFill>
                        <a:latin typeface="+mn-lt"/>
                        <a:ea typeface="+mn-ea"/>
                        <a:cs typeface="+mn-cs"/>
                      </a:endParaRPr>
                    </a:p>
                  </a:txBody>
                  <a:tcPr marL="93017" marR="93017" marT="46508" marB="46508"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0" baseline="0" dirty="0" smtClean="0"/>
                        <a:t>6.4, 6.5</a:t>
                      </a:r>
                      <a:endParaRPr lang="en-US" sz="1800" kern="1200" spc="0" baseline="0" dirty="0" smtClean="0">
                        <a:solidFill>
                          <a:schemeClr val="accent2">
                            <a:lumMod val="60000"/>
                            <a:lumOff val="40000"/>
                          </a:schemeClr>
                        </a:solidFill>
                        <a:latin typeface="+mn-lt"/>
                        <a:ea typeface="+mn-ea"/>
                        <a:cs typeface="+mn-cs"/>
                      </a:endParaRPr>
                    </a:p>
                  </a:txBody>
                  <a:tcPr marL="93017" marR="93017" marT="46508" marB="46508"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baseline="0" dirty="0" smtClean="0"/>
                        <a:t>LIS built-in and </a:t>
                      </a:r>
                      <a:r>
                        <a:rPr lang="en-US" sz="1800" baseline="0" dirty="0" smtClean="0"/>
                        <a:t>certified by Oracle</a:t>
                      </a:r>
                      <a:endParaRPr lang="en-US" sz="1800" dirty="0" smtClean="0">
                        <a:solidFill>
                          <a:schemeClr val="bg2"/>
                        </a:solidFill>
                      </a:endParaRPr>
                    </a:p>
                  </a:txBody>
                  <a:tcPr marL="93017" marR="93017" marT="46508" marB="46508"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549166955"/>
                  </a:ext>
                </a:extLst>
              </a:tr>
              <a:tr h="641656">
                <a:tc>
                  <a:txBody>
                    <a:bodyPr/>
                    <a:lstStyle/>
                    <a:p>
                      <a:pPr algn="ctr"/>
                      <a:r>
                        <a:rPr lang="en-US" sz="1800" kern="1200" dirty="0" smtClean="0"/>
                        <a:t>Oracle</a:t>
                      </a:r>
                      <a:r>
                        <a:rPr lang="en-US" sz="1800" kern="1200" baseline="0" dirty="0" smtClean="0"/>
                        <a:t> UEK</a:t>
                      </a:r>
                      <a:endParaRPr lang="en-US" sz="1800" kern="1200" dirty="0">
                        <a:solidFill>
                          <a:schemeClr val="bg2"/>
                        </a:solidFill>
                        <a:latin typeface="+mn-lt"/>
                        <a:ea typeface="+mn-ea"/>
                        <a:cs typeface="+mn-cs"/>
                      </a:endParaRPr>
                    </a:p>
                  </a:txBody>
                  <a:tcPr marL="93017" marR="93017" marT="46508" marB="46508" anchor="ctr">
                    <a:lnT w="12700" cap="flat" cmpd="sng" algn="ctr">
                      <a:solidFill>
                        <a:schemeClr val="lt1"/>
                      </a:solidFill>
                      <a:prstDash val="solid"/>
                      <a:round/>
                      <a:headEnd type="none" w="med" len="med"/>
                      <a:tailEnd type="none" w="med" len="med"/>
                    </a:lnT>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t>Oracle Linux</a:t>
                      </a:r>
                      <a:endParaRPr lang="en-US" sz="1800" kern="1200" dirty="0" smtClean="0">
                        <a:solidFill>
                          <a:schemeClr val="bg2"/>
                        </a:solidFill>
                        <a:latin typeface="+mn-lt"/>
                        <a:ea typeface="+mn-ea"/>
                        <a:cs typeface="+mn-cs"/>
                      </a:endParaRPr>
                    </a:p>
                  </a:txBody>
                  <a:tcPr marL="93017" marR="93017" marT="46508" marB="46508" anchor="ctr">
                    <a:lnT w="12700" cap="flat" cmpd="sng" algn="ctr">
                      <a:solidFill>
                        <a:schemeClr val="lt1"/>
                      </a:solidFill>
                      <a:prstDash val="solid"/>
                      <a:round/>
                      <a:headEnd type="none" w="med" len="med"/>
                      <a:tailEnd type="none" w="med" len="med"/>
                    </a:lnT>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0" baseline="0" dirty="0" smtClean="0"/>
                        <a:t>UEK R3 QU1, QU2</a:t>
                      </a:r>
                      <a:endParaRPr lang="en-US" sz="1800" kern="1200" spc="0" baseline="0" dirty="0">
                        <a:solidFill>
                          <a:schemeClr val="accent2">
                            <a:lumMod val="60000"/>
                            <a:lumOff val="40000"/>
                          </a:schemeClr>
                        </a:solidFill>
                        <a:latin typeface="+mn-lt"/>
                        <a:ea typeface="+mn-ea"/>
                        <a:cs typeface="+mn-cs"/>
                      </a:endParaRPr>
                    </a:p>
                  </a:txBody>
                  <a:tcPr marL="93017" marR="93017" marT="46508" marB="46508" anchor="ctr">
                    <a:lnT w="12700" cap="flat" cmpd="sng" algn="ctr">
                      <a:solidFill>
                        <a:schemeClr val="lt1"/>
                      </a:solidFill>
                      <a:prstDash val="solid"/>
                      <a:round/>
                      <a:headEnd type="none" w="med" len="med"/>
                      <a:tailEnd type="none" w="med" len="med"/>
                    </a:lnT>
                  </a:tcPr>
                </a:tc>
                <a:tc>
                  <a:txBody>
                    <a:bodyPr/>
                    <a:lstStyle/>
                    <a:p>
                      <a:pPr marL="0" indent="0">
                        <a:buFont typeface="Arial" panose="020B0604020202020204" pitchFamily="34" charset="0"/>
                        <a:buNone/>
                      </a:pPr>
                      <a:r>
                        <a:rPr lang="en-US" sz="1800" dirty="0" smtClean="0"/>
                        <a:t>LIS built-in and certified by Oracle</a:t>
                      </a:r>
                      <a:endParaRPr lang="en-US" sz="1800" dirty="0">
                        <a:solidFill>
                          <a:schemeClr val="bg2"/>
                        </a:solidFill>
                      </a:endParaRPr>
                    </a:p>
                  </a:txBody>
                  <a:tcPr marL="93017" marR="93017" marT="46508" marB="46508" anchor="ctr">
                    <a:lnT w="12700" cap="flat" cmpd="sng" algn="ctr">
                      <a:solidFill>
                        <a:schemeClr val="lt1"/>
                      </a:solidFill>
                      <a:prstDash val="solid"/>
                      <a:round/>
                      <a:headEnd type="none" w="med" len="med"/>
                      <a:tailEnd type="none" w="med" len="med"/>
                    </a:lnT>
                  </a:tcPr>
                </a:tc>
                <a:extLst>
                  <a:ext uri="{0D108BD9-81ED-4DB2-BD59-A6C34878D82A}">
                    <a16:rowId xmlns:a16="http://schemas.microsoft.com/office/drawing/2014/main" xmlns="" val="3455965202"/>
                  </a:ext>
                </a:extLst>
              </a:tr>
              <a:tr h="641656">
                <a:tc rowSpan="4">
                  <a:txBody>
                    <a:bodyPr/>
                    <a:lstStyle/>
                    <a:p>
                      <a:pPr algn="ctr"/>
                      <a:r>
                        <a:rPr lang="en-US" sz="1800" kern="1200" dirty="0" smtClean="0">
                          <a:solidFill>
                            <a:schemeClr val="bg2"/>
                          </a:solidFill>
                          <a:latin typeface="+mn-lt"/>
                          <a:ea typeface="+mn-ea"/>
                          <a:cs typeface="+mn-cs"/>
                        </a:rPr>
                        <a:t>Linux Main</a:t>
                      </a:r>
                      <a:endParaRPr lang="en-US" sz="1800" kern="1200" dirty="0">
                        <a:solidFill>
                          <a:schemeClr val="bg2"/>
                        </a:solidFill>
                        <a:latin typeface="+mn-lt"/>
                        <a:ea typeface="+mn-ea"/>
                        <a:cs typeface="+mn-cs"/>
                      </a:endParaRPr>
                    </a:p>
                  </a:txBody>
                  <a:tcPr marL="93017" marR="93017" marT="46508" marB="46508" anchor="ctr">
                    <a:lnL w="12700" cmpd="sng">
                      <a:solidFill>
                        <a:schemeClr val="lt1"/>
                      </a:solidFill>
                    </a:lnL>
                    <a:lnR w="12700" cap="flat" cmpd="sng" algn="ctr">
                      <a:solidFill>
                        <a:schemeClr val="lt1"/>
                      </a:solidFill>
                      <a:prstDash val="solid"/>
                      <a:round/>
                      <a:headEnd type="none" w="med" len="med"/>
                      <a:tailEnd type="none" w="med" len="med"/>
                    </a:lnR>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t>Ubuntu Server</a:t>
                      </a:r>
                      <a:endParaRPr lang="en-US" sz="1800" kern="1200" dirty="0" smtClean="0">
                        <a:solidFill>
                          <a:schemeClr val="bg2"/>
                        </a:solidFill>
                        <a:latin typeface="+mn-lt"/>
                        <a:ea typeface="+mn-ea"/>
                        <a:cs typeface="+mn-cs"/>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0" dirty="0" smtClean="0"/>
                        <a:t>12.04</a:t>
                      </a:r>
                      <a:r>
                        <a:rPr lang="en-US" sz="1800" spc="0" baseline="0" dirty="0" smtClean="0"/>
                        <a:t> – 14.04</a:t>
                      </a:r>
                      <a:endParaRPr lang="en-US" sz="1800" kern="1200" spc="0" baseline="0" dirty="0">
                        <a:solidFill>
                          <a:schemeClr val="accent2">
                            <a:lumMod val="60000"/>
                            <a:lumOff val="40000"/>
                          </a:schemeClr>
                        </a:solidFill>
                        <a:latin typeface="+mn-lt"/>
                        <a:ea typeface="+mn-ea"/>
                        <a:cs typeface="+mn-cs"/>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tc rowSpan="2">
                  <a:txBody>
                    <a:bodyPr/>
                    <a:lstStyle/>
                    <a:p>
                      <a:pPr marL="0" indent="0">
                        <a:buFont typeface="Arial" panose="020B0604020202020204" pitchFamily="34" charset="0"/>
                        <a:buNone/>
                      </a:pPr>
                      <a:r>
                        <a:rPr lang="en-US" sz="1800" dirty="0" smtClean="0"/>
                        <a:t>LIS</a:t>
                      </a:r>
                      <a:r>
                        <a:rPr lang="en-US" sz="1800" baseline="0" dirty="0" smtClean="0"/>
                        <a:t> built-in</a:t>
                      </a:r>
                      <a:endParaRPr lang="en-US" sz="1800" dirty="0">
                        <a:solidFill>
                          <a:schemeClr val="bg2"/>
                        </a:solidFill>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343209904"/>
                  </a:ext>
                </a:extLst>
              </a:tr>
              <a:tr h="641656">
                <a:tc vMerge="1">
                  <a:txBody>
                    <a:bodyPr/>
                    <a:lstStyle/>
                    <a:p>
                      <a:endParaRPr lang="en-US" sz="1800" dirty="0">
                        <a:solidFill>
                          <a:schemeClr val="bg2"/>
                        </a:solidFill>
                      </a:endParaRPr>
                    </a:p>
                  </a:txBody>
                  <a:tcPr marL="93017" marR="93017" marT="46508" marB="46508" anchor="ctr"/>
                </a:tc>
                <a:tc>
                  <a:txBody>
                    <a:bodyPr/>
                    <a:lstStyle/>
                    <a:p>
                      <a:r>
                        <a:rPr lang="en-US" sz="1800" dirty="0" err="1" smtClean="0"/>
                        <a:t>Debian</a:t>
                      </a:r>
                      <a:endParaRPr lang="en-US" sz="1800" dirty="0">
                        <a:solidFill>
                          <a:schemeClr val="bg2"/>
                        </a:solidFill>
                      </a:endParaRPr>
                    </a:p>
                  </a:txBody>
                  <a:tcPr marL="93017" marR="93017" marT="46508" marB="46508" anchor="ctr">
                    <a:lnL w="12700" cmpd="sng">
                      <a:solidFill>
                        <a:schemeClr val="lt1"/>
                      </a:solidFill>
                    </a:lnL>
                    <a:lnR w="12700" cmpd="sng">
                      <a:solidFill>
                        <a:schemeClr val="lt1"/>
                      </a:solidFill>
                    </a:lnR>
                    <a:lnT w="12700" cmpd="sng">
                      <a:solidFill>
                        <a:schemeClr val="lt1"/>
                      </a:solidFill>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0" baseline="0" dirty="0" smtClean="0"/>
                        <a:t>7.0 - 7.4</a:t>
                      </a:r>
                      <a:endParaRPr lang="en-US" sz="1800" spc="0" baseline="0" dirty="0" smtClean="0">
                        <a:solidFill>
                          <a:schemeClr val="bg2"/>
                        </a:solidFill>
                      </a:endParaRPr>
                    </a:p>
                  </a:txBody>
                  <a:tcPr marL="93017" marR="93017" marT="46508" marB="46508" anchor="ctr">
                    <a:lnL w="12700" cmpd="sng">
                      <a:solidFill>
                        <a:schemeClr val="lt1"/>
                      </a:solidFill>
                    </a:lnL>
                    <a:lnR w="12700" cmpd="sng">
                      <a:solidFill>
                        <a:schemeClr val="lt1"/>
                      </a:solidFill>
                    </a:lnR>
                    <a:lnT w="12700" cmpd="sng">
                      <a:solidFill>
                        <a:schemeClr val="lt1"/>
                      </a:solidFill>
                    </a:lnT>
                    <a:lnB w="12700" cmpd="sng">
                      <a:solidFill>
                        <a:schemeClr val="lt1"/>
                      </a:solidFill>
                    </a:lnB>
                    <a:lnTlToBr w="12700" cmpd="sng">
                      <a:noFill/>
                      <a:prstDash val="solid"/>
                    </a:lnTlToBr>
                    <a:lnBlToTr w="12700" cmpd="sng">
                      <a:noFill/>
                      <a:prstDash val="solid"/>
                    </a:lnBlToTr>
                    <a:solidFill>
                      <a:schemeClr val="tx1">
                        <a:lumMod val="85000"/>
                      </a:schemeClr>
                    </a:solidFill>
                  </a:tcPr>
                </a:tc>
                <a:tc vMerge="1">
                  <a:txBody>
                    <a:bodyPr/>
                    <a:lstStyle/>
                    <a:p>
                      <a:endParaRPr lang="en-US"/>
                    </a:p>
                  </a:txBody>
                  <a:tcPr/>
                </a:tc>
                <a:extLst>
                  <a:ext uri="{0D108BD9-81ED-4DB2-BD59-A6C34878D82A}">
                    <a16:rowId xmlns:a16="http://schemas.microsoft.com/office/drawing/2014/main" xmlns="" val="1805791706"/>
                  </a:ext>
                </a:extLst>
              </a:tr>
              <a:tr h="641656">
                <a:tc vMerge="1">
                  <a:txBody>
                    <a:bodyPr/>
                    <a:lstStyle/>
                    <a:p>
                      <a:pPr algn="ctr"/>
                      <a:endParaRPr lang="en-US" sz="1800" dirty="0">
                        <a:solidFill>
                          <a:schemeClr val="bg2"/>
                        </a:solidFill>
                      </a:endParaRPr>
                    </a:p>
                  </a:txBody>
                  <a:tcPr marL="93017" marR="93017" marT="46508" marB="46508" anchor="ctr">
                    <a:lnT w="12700" cap="flat" cmpd="sng" algn="ctr">
                      <a:solidFill>
                        <a:schemeClr val="lt1"/>
                      </a:solidFill>
                      <a:prstDash val="solid"/>
                      <a:round/>
                      <a:headEnd type="none" w="med" len="med"/>
                      <a:tailEnd type="none" w="med" len="med"/>
                    </a:lnT>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smtClean="0"/>
                        <a:t>SUSE Linux</a:t>
                      </a:r>
                      <a:r>
                        <a:rPr lang="en-US" sz="1800" baseline="0" dirty="0" smtClean="0"/>
                        <a:t> </a:t>
                      </a:r>
                      <a:r>
                        <a:rPr lang="en-US" sz="1800" dirty="0" smtClean="0"/>
                        <a:t>Enterprise</a:t>
                      </a:r>
                      <a:r>
                        <a:rPr lang="en-US" sz="1800" baseline="0" dirty="0" smtClean="0"/>
                        <a:t> Server</a:t>
                      </a:r>
                      <a:endParaRPr lang="en-US" sz="1800" dirty="0" smtClean="0">
                        <a:solidFill>
                          <a:schemeClr val="bg2"/>
                        </a:solidFill>
                      </a:endParaRPr>
                    </a:p>
                  </a:txBody>
                  <a:tcPr marL="93017" marR="93017" marT="46508" marB="46508" anchor="ctr">
                    <a:lnL w="12700" cmpd="sng">
                      <a:solidFill>
                        <a:schemeClr val="lt1"/>
                      </a:solidFill>
                    </a:lnL>
                    <a:lnR w="12700" cmpd="sng">
                      <a:solidFill>
                        <a:schemeClr val="lt1"/>
                      </a:solidFill>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t>11 SP2, 11</a:t>
                      </a:r>
                      <a:r>
                        <a:rPr lang="en-US" sz="1800" baseline="0" dirty="0" smtClean="0"/>
                        <a:t> SP3</a:t>
                      </a:r>
                      <a:endParaRPr lang="en-US" sz="1800" kern="1200" spc="0" baseline="0" dirty="0">
                        <a:solidFill>
                          <a:schemeClr val="accent2">
                            <a:lumMod val="60000"/>
                            <a:lumOff val="40000"/>
                          </a:schemeClr>
                        </a:solidFill>
                        <a:latin typeface="+mn-lt"/>
                        <a:ea typeface="+mn-ea"/>
                        <a:cs typeface="+mn-cs"/>
                      </a:endParaRPr>
                    </a:p>
                  </a:txBody>
                  <a:tcPr marL="93017" marR="93017" marT="46508" marB="46508" anchor="ctr">
                    <a:lnL w="12700" cmpd="sng">
                      <a:solidFill>
                        <a:schemeClr val="lt1"/>
                      </a:solidFill>
                    </a:lnL>
                    <a:lnR w="12700" cmpd="sng">
                      <a:solidFill>
                        <a:schemeClr val="lt1"/>
                      </a:solidFill>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tc rowSpan="2">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t>LIS</a:t>
                      </a:r>
                      <a:r>
                        <a:rPr lang="en-US" sz="1800" baseline="0" dirty="0" smtClean="0"/>
                        <a:t> built-in</a:t>
                      </a:r>
                      <a:endParaRPr lang="en-US" sz="1800" dirty="0" smtClean="0">
                        <a:solidFill>
                          <a:schemeClr val="bg2"/>
                        </a:solidFill>
                      </a:endParaRPr>
                    </a:p>
                  </a:txBody>
                  <a:tcPr marL="93017" marR="93017" marT="46508" marB="46508" anchor="ctr">
                    <a:lnL w="12700" cmpd="sng">
                      <a:solidFill>
                        <a:schemeClr val="lt1"/>
                      </a:solidFill>
                    </a:lnL>
                    <a:lnR w="12700" cmpd="sng">
                      <a:solidFill>
                        <a:schemeClr val="lt1"/>
                      </a:solidFill>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489059546"/>
                  </a:ext>
                </a:extLst>
              </a:tr>
              <a:tr h="641656">
                <a:tc vMerge="1">
                  <a:txBody>
                    <a:bodyPr/>
                    <a:lstStyle/>
                    <a:p>
                      <a:pPr marL="0" algn="l" defTabSz="932742" rtl="0" eaLnBrk="1" latinLnBrk="0" hangingPunct="1"/>
                      <a:endParaRPr lang="en-US" sz="1800" kern="1200" dirty="0">
                        <a:solidFill>
                          <a:schemeClr val="dk1"/>
                        </a:solidFill>
                        <a:latin typeface="+mn-lt"/>
                        <a:ea typeface="+mn-ea"/>
                        <a:cs typeface="+mn-cs"/>
                      </a:endParaRPr>
                    </a:p>
                  </a:txBody>
                  <a:tcPr marL="93017" marR="93017" marT="46508" marB="46508" anchor="ct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err="1" smtClean="0"/>
                        <a:t>openSUSE</a:t>
                      </a:r>
                      <a:endParaRPr lang="en-US" sz="1800" kern="1200" dirty="0" smtClean="0">
                        <a:solidFill>
                          <a:schemeClr val="dk1"/>
                        </a:solidFill>
                        <a:latin typeface="+mn-lt"/>
                        <a:ea typeface="+mn-ea"/>
                        <a:cs typeface="+mn-cs"/>
                      </a:endParaRPr>
                    </a:p>
                  </a:txBody>
                  <a:tcPr marL="93017" marR="93017" marT="46508" marB="46508" anchor="ctr">
                    <a:lnL w="12700" cmpd="sng">
                      <a:solidFill>
                        <a:schemeClr val="lt1"/>
                      </a:solidFill>
                    </a:lnL>
                    <a:lnR w="12700" cmpd="sng">
                      <a:solidFill>
                        <a:schemeClr val="lt1"/>
                      </a:solidFill>
                    </a:lnR>
                    <a:lnT w="12700" cmpd="sng">
                      <a:solidFill>
                        <a:schemeClr val="lt1"/>
                      </a:solidFill>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indent="0" algn="l" defTabSz="932742" rtl="0" eaLnBrk="1" latinLnBrk="0" hangingPunct="1">
                        <a:buFont typeface="Arial" panose="020B0604020202020204" pitchFamily="34" charset="0"/>
                        <a:buNone/>
                      </a:pPr>
                      <a:r>
                        <a:rPr lang="en-US" sz="1800" kern="1200" dirty="0" smtClean="0"/>
                        <a:t>12.3</a:t>
                      </a:r>
                      <a:endParaRPr lang="en-US" sz="1800" kern="1200" dirty="0">
                        <a:solidFill>
                          <a:schemeClr val="dk1"/>
                        </a:solidFill>
                        <a:latin typeface="+mn-lt"/>
                        <a:ea typeface="+mn-ea"/>
                        <a:cs typeface="+mn-cs"/>
                      </a:endParaRPr>
                    </a:p>
                  </a:txBody>
                  <a:tcPr marL="93017" marR="93017" marT="46508" marB="46508" anchor="ctr">
                    <a:lnL w="12700" cmpd="sng">
                      <a:solidFill>
                        <a:schemeClr val="lt1"/>
                      </a:solidFill>
                    </a:lnL>
                    <a:lnR w="12700" cmpd="sng">
                      <a:solidFill>
                        <a:schemeClr val="lt1"/>
                      </a:solidFill>
                    </a:lnR>
                    <a:lnT w="12700" cmpd="sng">
                      <a:solidFill>
                        <a:schemeClr val="lt1"/>
                      </a:solidFill>
                    </a:lnT>
                    <a:lnB w="12700" cmpd="sng">
                      <a:solidFill>
                        <a:schemeClr val="lt1"/>
                      </a:solidFill>
                    </a:lnB>
                    <a:lnTlToBr w="12700" cmpd="sng">
                      <a:noFill/>
                      <a:prstDash val="solid"/>
                    </a:lnTlToBr>
                    <a:lnBlToTr w="12700" cmpd="sng">
                      <a:noFill/>
                      <a:prstDash val="solid"/>
                    </a:lnBlToTr>
                    <a:solidFill>
                      <a:schemeClr val="tx1">
                        <a:lumMod val="85000"/>
                      </a:schemeClr>
                    </a:solidFill>
                  </a:tcPr>
                </a:tc>
                <a:tc vMerge="1">
                  <a:txBody>
                    <a:bodyPr/>
                    <a:lstStyle/>
                    <a:p>
                      <a:pPr marL="0" indent="0">
                        <a:buFont typeface="Arial" panose="020B0604020202020204" pitchFamily="34" charset="0"/>
                        <a:buNone/>
                      </a:pPr>
                      <a:endParaRPr lang="en-US" sz="1800" dirty="0">
                        <a:solidFill>
                          <a:schemeClr val="bg2"/>
                        </a:solidFill>
                      </a:endParaRPr>
                    </a:p>
                  </a:txBody>
                  <a:tcPr marL="93017" marR="93017" marT="46508" marB="46508"/>
                </a:tc>
                <a:extLst>
                  <a:ext uri="{0D108BD9-81ED-4DB2-BD59-A6C34878D82A}">
                    <a16:rowId xmlns:a16="http://schemas.microsoft.com/office/drawing/2014/main" xmlns="" val="635085124"/>
                  </a:ext>
                </a:extLst>
              </a:tr>
            </a:tbl>
          </a:graphicData>
        </a:graphic>
      </p:graphicFrame>
      <p:sp>
        <p:nvSpPr>
          <p:cNvPr id="2" name="Title 1"/>
          <p:cNvSpPr>
            <a:spLocks noGrp="1"/>
          </p:cNvSpPr>
          <p:nvPr>
            <p:ph type="title"/>
          </p:nvPr>
        </p:nvSpPr>
        <p:spPr>
          <a:xfrm>
            <a:off x="881" y="-12937"/>
            <a:ext cx="11506657" cy="1243471"/>
          </a:xfrm>
        </p:spPr>
        <p:txBody>
          <a:bodyPr/>
          <a:lstStyle/>
          <a:p>
            <a:pPr defTabSz="951304"/>
            <a:r>
              <a:rPr lang="en-US" sz="5507" spc="-104" dirty="0">
                <a:gradFill>
                  <a:gsLst>
                    <a:gs pos="1250">
                      <a:schemeClr val="tx1"/>
                    </a:gs>
                    <a:gs pos="100000">
                      <a:schemeClr val="tx1"/>
                    </a:gs>
                  </a:gsLst>
                  <a:lin ang="5400000" scaled="0"/>
                </a:gradFill>
                <a:latin typeface="+mj-lt"/>
                <a:cs typeface="Segoe UI" pitchFamily="34" charset="0"/>
              </a:rPr>
              <a:t>Supported Linux Distributions</a:t>
            </a:r>
          </a:p>
        </p:txBody>
      </p:sp>
      <p:graphicFrame>
        <p:nvGraphicFramePr>
          <p:cNvPr id="7" name="Content Placeholder 4"/>
          <p:cNvGraphicFramePr>
            <a:graphicFrameLocks/>
          </p:cNvGraphicFramePr>
          <p:nvPr>
            <p:extLst/>
          </p:nvPr>
        </p:nvGraphicFramePr>
        <p:xfrm>
          <a:off x="752025" y="1058862"/>
          <a:ext cx="10771110" cy="5773328"/>
        </p:xfrm>
        <a:graphic>
          <a:graphicData uri="http://schemas.openxmlformats.org/drawingml/2006/table">
            <a:tbl>
              <a:tblPr firstRow="1">
                <a:tableStyleId>{F5AB1C69-6EDB-4FF4-983F-18BD219EF322}</a:tableStyleId>
              </a:tblPr>
              <a:tblGrid>
                <a:gridCol w="1138409">
                  <a:extLst>
                    <a:ext uri="{9D8B030D-6E8A-4147-A177-3AD203B41FA5}">
                      <a16:colId xmlns:a16="http://schemas.microsoft.com/office/drawing/2014/main" xmlns="" val="2561125394"/>
                    </a:ext>
                  </a:extLst>
                </a:gridCol>
                <a:gridCol w="2011133">
                  <a:extLst>
                    <a:ext uri="{9D8B030D-6E8A-4147-A177-3AD203B41FA5}">
                      <a16:colId xmlns:a16="http://schemas.microsoft.com/office/drawing/2014/main" xmlns="" val="760285242"/>
                    </a:ext>
                  </a:extLst>
                </a:gridCol>
                <a:gridCol w="3104388">
                  <a:extLst>
                    <a:ext uri="{9D8B030D-6E8A-4147-A177-3AD203B41FA5}">
                      <a16:colId xmlns:a16="http://schemas.microsoft.com/office/drawing/2014/main" xmlns="" val="3653647454"/>
                    </a:ext>
                  </a:extLst>
                </a:gridCol>
                <a:gridCol w="4517180">
                  <a:extLst>
                    <a:ext uri="{9D8B030D-6E8A-4147-A177-3AD203B41FA5}">
                      <a16:colId xmlns:a16="http://schemas.microsoft.com/office/drawing/2014/main" xmlns="" val="1065969759"/>
                    </a:ext>
                  </a:extLst>
                </a:gridCol>
              </a:tblGrid>
              <a:tr h="641656">
                <a:tc>
                  <a:txBody>
                    <a:bodyPr/>
                    <a:lstStyle/>
                    <a:p>
                      <a:pPr algn="ctr"/>
                      <a:r>
                        <a:rPr lang="en-US" sz="1800" dirty="0" smtClean="0"/>
                        <a:t>Kernel</a:t>
                      </a:r>
                      <a:endParaRPr lang="en-US" sz="1800" dirty="0">
                        <a:solidFill>
                          <a:schemeClr val="bg2"/>
                        </a:solidFill>
                      </a:endParaRPr>
                    </a:p>
                  </a:txBody>
                  <a:tcPr marL="93017" marR="93017" marT="46508" marB="46508" anchor="ctr"/>
                </a:tc>
                <a:tc>
                  <a:txBody>
                    <a:bodyPr/>
                    <a:lstStyle/>
                    <a:p>
                      <a:pPr algn="ctr"/>
                      <a:r>
                        <a:rPr lang="en-US" sz="1800" kern="1200" dirty="0" smtClean="0"/>
                        <a:t>Distribution</a:t>
                      </a:r>
                      <a:endParaRPr lang="en-US" sz="1800" b="1" kern="1200" dirty="0">
                        <a:solidFill>
                          <a:schemeClr val="lt1"/>
                        </a:solidFill>
                        <a:latin typeface="+mn-lt"/>
                        <a:ea typeface="+mn-ea"/>
                        <a:cs typeface="+mn-cs"/>
                      </a:endParaRPr>
                    </a:p>
                  </a:txBody>
                  <a:tcPr marL="93017" marR="93017" marT="46508" marB="46508" anchor="ctr"/>
                </a:tc>
                <a:tc>
                  <a:txBody>
                    <a:bodyPr/>
                    <a:lstStyle/>
                    <a:p>
                      <a:pPr algn="ctr"/>
                      <a:r>
                        <a:rPr lang="en-US" sz="1800" dirty="0" smtClean="0"/>
                        <a:t>Version</a:t>
                      </a:r>
                      <a:endParaRPr lang="en-US" sz="1800" dirty="0">
                        <a:solidFill>
                          <a:schemeClr val="bg2"/>
                        </a:solidFill>
                      </a:endParaRPr>
                    </a:p>
                  </a:txBody>
                  <a:tcPr marL="93017" marR="93017" marT="46508" marB="46508" anchor="ctr"/>
                </a:tc>
                <a:tc>
                  <a:txBody>
                    <a:bodyPr/>
                    <a:lstStyle/>
                    <a:p>
                      <a:pPr algn="ctr"/>
                      <a:r>
                        <a:rPr lang="en-US" sz="1800" dirty="0" smtClean="0"/>
                        <a:t>LIS Availability</a:t>
                      </a:r>
                      <a:endParaRPr lang="en-US" sz="1800" dirty="0">
                        <a:solidFill>
                          <a:schemeClr val="bg2"/>
                        </a:solidFill>
                      </a:endParaRPr>
                    </a:p>
                  </a:txBody>
                  <a:tcPr marL="93017" marR="93017" marT="46508" marB="46508" anchor="ctr"/>
                </a:tc>
                <a:extLst>
                  <a:ext uri="{0D108BD9-81ED-4DB2-BD59-A6C34878D82A}">
                    <a16:rowId xmlns:a16="http://schemas.microsoft.com/office/drawing/2014/main" xmlns="" val="2722664436"/>
                  </a:ext>
                </a:extLst>
              </a:tr>
              <a:tr h="640080">
                <a:tc rowSpan="3">
                  <a:txBody>
                    <a:bodyPr/>
                    <a:lstStyle/>
                    <a:p>
                      <a:pPr algn="ctr"/>
                      <a:r>
                        <a:rPr lang="en-US" sz="1800" dirty="0" smtClean="0"/>
                        <a:t>Red Hat Based</a:t>
                      </a:r>
                      <a:endParaRPr lang="en-US" sz="1800" dirty="0">
                        <a:solidFill>
                          <a:schemeClr val="bg2"/>
                        </a:solidFill>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tc rowSpan="2">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smtClean="0"/>
                        <a:t>Red Hat</a:t>
                      </a:r>
                      <a:r>
                        <a:rPr lang="en-US" sz="1800" baseline="0" dirty="0" smtClean="0"/>
                        <a:t> </a:t>
                      </a:r>
                      <a:r>
                        <a:rPr lang="en-US" sz="1800" dirty="0" smtClean="0"/>
                        <a:t>Enterprise Linux</a:t>
                      </a:r>
                      <a:r>
                        <a:rPr lang="en-US" sz="1800" baseline="0" dirty="0" smtClean="0"/>
                        <a:t> and </a:t>
                      </a:r>
                      <a:r>
                        <a:rPr lang="en-US" sz="1800" kern="1200" dirty="0" smtClean="0"/>
                        <a:t>CentOS</a:t>
                      </a:r>
                      <a:endParaRPr lang="en-US" sz="1800" kern="1200" dirty="0" smtClean="0">
                        <a:solidFill>
                          <a:schemeClr val="bg2"/>
                        </a:solidFill>
                        <a:latin typeface="+mn-lt"/>
                        <a:ea typeface="+mn-ea"/>
                        <a:cs typeface="+mn-cs"/>
                      </a:endParaRPr>
                    </a:p>
                  </a:txBody>
                  <a:tcPr marL="93017" marR="93017" marT="46508" marB="46508" anchor="ctr">
                    <a:lnL w="12700" cmpd="sng">
                      <a:solidFill>
                        <a:schemeClr val="lt1"/>
                      </a:solidFill>
                    </a:lnL>
                    <a:lnR w="12700" cap="flat" cmpd="sng" algn="ctr">
                      <a:solidFill>
                        <a:schemeClr val="lt1"/>
                      </a:solidFill>
                      <a:prstDash val="solid"/>
                      <a:round/>
                      <a:headEnd type="none" w="med" len="med"/>
                      <a:tailEnd type="none" w="med" len="med"/>
                    </a:lnR>
                    <a:lnB w="12700" cap="flat" cmpd="sng" algn="ctr">
                      <a:solidFill>
                        <a:schemeClr val="lt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indent="0">
                        <a:buFont typeface="Arial" panose="020B0604020202020204" pitchFamily="34" charset="0"/>
                        <a:buNone/>
                      </a:pPr>
                      <a:r>
                        <a:rPr lang="en-US" sz="1800" dirty="0" smtClean="0"/>
                        <a:t>5.5 </a:t>
                      </a:r>
                      <a:r>
                        <a:rPr lang="en-US" sz="1800" baseline="0" dirty="0" smtClean="0"/>
                        <a:t>- </a:t>
                      </a:r>
                      <a:r>
                        <a:rPr lang="en-US" sz="1800" dirty="0" smtClean="0"/>
                        <a:t>5.8, 6.0 – 6.3</a:t>
                      </a:r>
                      <a:endParaRPr lang="en-US" sz="1800" dirty="0" smtClean="0">
                        <a:solidFill>
                          <a:schemeClr val="bg2"/>
                        </a:solidFill>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indent="0">
                        <a:buFont typeface="Arial" panose="020B0604020202020204" pitchFamily="34" charset="0"/>
                        <a:buNone/>
                      </a:pPr>
                      <a:r>
                        <a:rPr lang="en-US" sz="1800" baseline="0" dirty="0" smtClean="0"/>
                        <a:t>Download LIS 3.5 from Microsoft</a:t>
                      </a:r>
                      <a:endParaRPr lang="en-US" sz="1800" baseline="0" dirty="0" smtClean="0">
                        <a:solidFill>
                          <a:schemeClr val="bg2"/>
                        </a:solidFill>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2495980330"/>
                  </a:ext>
                </a:extLst>
              </a:tr>
              <a:tr h="641656">
                <a:tc vMerge="1">
                  <a:txBody>
                    <a:bodyPr/>
                    <a:lstStyle/>
                    <a:p>
                      <a:endParaRPr lang="en-US" sz="1800" kern="1200" dirty="0">
                        <a:solidFill>
                          <a:schemeClr val="bg2"/>
                        </a:solidFill>
                        <a:latin typeface="+mn-lt"/>
                        <a:ea typeface="+mn-ea"/>
                        <a:cs typeface="+mn-cs"/>
                      </a:endParaRPr>
                    </a:p>
                  </a:txBody>
                  <a:tcPr marL="93017" marR="93017" marT="46508" marB="46508" anchor="ctr"/>
                </a:tc>
                <a:tc vMerge="1">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800" kern="1200" dirty="0" smtClean="0">
                        <a:solidFill>
                          <a:schemeClr val="bg2"/>
                        </a:solidFill>
                        <a:latin typeface="+mn-lt"/>
                        <a:ea typeface="+mn-ea"/>
                        <a:cs typeface="+mn-cs"/>
                      </a:endParaRPr>
                    </a:p>
                  </a:txBody>
                  <a:tcPr marL="93017" marR="93017" marT="46508" marB="46508"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t>5.9, 5.10, 6.4 - </a:t>
                      </a:r>
                      <a:r>
                        <a:rPr lang="en-US" sz="1800" kern="1200" spc="0" baseline="0" dirty="0" smtClean="0">
                          <a:solidFill>
                            <a:schemeClr val="accent2">
                              <a:lumMod val="60000"/>
                              <a:lumOff val="40000"/>
                            </a:schemeClr>
                          </a:solidFill>
                          <a:latin typeface="+mn-lt"/>
                          <a:ea typeface="+mn-ea"/>
                          <a:cs typeface="+mn-cs"/>
                        </a:rPr>
                        <a:t>6.6 &amp;</a:t>
                      </a:r>
                      <a:r>
                        <a:rPr lang="en-US" sz="1800" baseline="0" dirty="0" smtClean="0"/>
                        <a:t> </a:t>
                      </a:r>
                      <a:r>
                        <a:rPr lang="en-US" sz="1800" kern="1200" spc="0" baseline="0" dirty="0" smtClean="0">
                          <a:solidFill>
                            <a:schemeClr val="accent2">
                              <a:lumMod val="60000"/>
                              <a:lumOff val="40000"/>
                            </a:schemeClr>
                          </a:solidFill>
                        </a:rPr>
                        <a:t>7.0</a:t>
                      </a:r>
                      <a:endParaRPr lang="en-US" sz="1800" kern="1200" spc="0" baseline="0" dirty="0" smtClean="0">
                        <a:solidFill>
                          <a:schemeClr val="accent2">
                            <a:lumMod val="60000"/>
                            <a:lumOff val="40000"/>
                          </a:schemeClr>
                        </a:solidFill>
                        <a:latin typeface="+mn-lt"/>
                        <a:ea typeface="+mn-ea"/>
                        <a:cs typeface="+mn-cs"/>
                      </a:endParaRPr>
                    </a:p>
                  </a:txBody>
                  <a:tcPr marL="93017" marR="93017" marT="46508" marB="46508"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ap="flat" cmpd="sng" algn="ctr">
                      <a:solidFill>
                        <a:schemeClr val="lt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baseline="0" dirty="0" smtClean="0"/>
                        <a:t>LIS built-in and </a:t>
                      </a:r>
                      <a:r>
                        <a:rPr lang="en-US" sz="1800" baseline="0" dirty="0" smtClean="0"/>
                        <a:t>certified by Red Hat</a:t>
                      </a:r>
                      <a:endParaRPr lang="en-US" sz="1800" dirty="0" smtClean="0">
                        <a:solidFill>
                          <a:schemeClr val="bg2"/>
                        </a:solidFill>
                      </a:endParaRPr>
                    </a:p>
                  </a:txBody>
                  <a:tcPr marL="93017" marR="93017" marT="46508" marB="46508">
                    <a:lnL w="12700" cap="flat" cmpd="sng" algn="ctr">
                      <a:solidFill>
                        <a:schemeClr val="lt1"/>
                      </a:solidFill>
                      <a:prstDash val="solid"/>
                      <a:round/>
                      <a:headEnd type="none" w="med" len="med"/>
                      <a:tailEnd type="none" w="med" len="med"/>
                    </a:lnL>
                    <a:lnR w="12700" cmpd="sng">
                      <a:solidFill>
                        <a:schemeClr val="lt1"/>
                      </a:solidFill>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1149286050"/>
                  </a:ext>
                </a:extLst>
              </a:tr>
              <a:tr h="641656">
                <a:tc vMerge="1">
                  <a:txBody>
                    <a:bodyPr/>
                    <a:lstStyle/>
                    <a:p>
                      <a:endParaRPr lang="en-US" sz="1800" kern="1200" dirty="0">
                        <a:solidFill>
                          <a:schemeClr val="bg2"/>
                        </a:solidFill>
                        <a:latin typeface="+mn-lt"/>
                        <a:ea typeface="+mn-ea"/>
                        <a:cs typeface="+mn-cs"/>
                      </a:endParaRPr>
                    </a:p>
                  </a:txBody>
                  <a:tcPr marL="93017" marR="93017" marT="46508" marB="46508" anchor="ct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t>Oracle Linux </a:t>
                      </a:r>
                      <a:endParaRPr lang="en-US" sz="1800" kern="1200" dirty="0">
                        <a:solidFill>
                          <a:schemeClr val="bg2"/>
                        </a:solidFill>
                        <a:latin typeface="+mn-lt"/>
                        <a:ea typeface="+mn-ea"/>
                        <a:cs typeface="+mn-cs"/>
                      </a:endParaRPr>
                    </a:p>
                  </a:txBody>
                  <a:tcPr marL="93017" marR="93017" marT="46508" marB="46508"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0" baseline="0" dirty="0" smtClean="0"/>
                        <a:t>6.4, 6.5, </a:t>
                      </a:r>
                      <a:r>
                        <a:rPr lang="en-US" sz="1800" kern="1200" spc="0" baseline="0" dirty="0" smtClean="0">
                          <a:solidFill>
                            <a:schemeClr val="accent2">
                              <a:lumMod val="60000"/>
                              <a:lumOff val="40000"/>
                            </a:schemeClr>
                          </a:solidFill>
                          <a:latin typeface="+mn-lt"/>
                          <a:ea typeface="+mn-ea"/>
                          <a:cs typeface="+mn-cs"/>
                        </a:rPr>
                        <a:t>7.0</a:t>
                      </a:r>
                    </a:p>
                  </a:txBody>
                  <a:tcPr marL="93017" marR="93017" marT="46508" marB="46508"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baseline="0" dirty="0" smtClean="0"/>
                        <a:t>LIS built-in and </a:t>
                      </a:r>
                      <a:r>
                        <a:rPr lang="en-US" sz="1800" baseline="0" dirty="0" smtClean="0"/>
                        <a:t>certified by Oracle</a:t>
                      </a:r>
                      <a:endParaRPr lang="en-US" sz="1800" dirty="0" smtClean="0">
                        <a:solidFill>
                          <a:schemeClr val="bg2"/>
                        </a:solidFill>
                      </a:endParaRPr>
                    </a:p>
                  </a:txBody>
                  <a:tcPr marL="93017" marR="93017" marT="46508" marB="46508" anchor="ct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549166955"/>
                  </a:ext>
                </a:extLst>
              </a:tr>
              <a:tr h="641656">
                <a:tc>
                  <a:txBody>
                    <a:bodyPr/>
                    <a:lstStyle/>
                    <a:p>
                      <a:pPr algn="ctr"/>
                      <a:r>
                        <a:rPr lang="en-US" sz="1800" kern="1200" dirty="0" smtClean="0"/>
                        <a:t>Oracle</a:t>
                      </a:r>
                      <a:r>
                        <a:rPr lang="en-US" sz="1800" kern="1200" baseline="0" dirty="0" smtClean="0"/>
                        <a:t> UEK</a:t>
                      </a:r>
                      <a:endParaRPr lang="en-US" sz="1800" kern="1200" dirty="0">
                        <a:solidFill>
                          <a:schemeClr val="bg2"/>
                        </a:solidFill>
                        <a:latin typeface="+mn-lt"/>
                        <a:ea typeface="+mn-ea"/>
                        <a:cs typeface="+mn-cs"/>
                      </a:endParaRPr>
                    </a:p>
                  </a:txBody>
                  <a:tcPr marL="93017" marR="93017" marT="46508" marB="46508" anchor="ctr">
                    <a:lnT w="12700" cap="flat" cmpd="sng" algn="ctr">
                      <a:solidFill>
                        <a:schemeClr val="lt1"/>
                      </a:solidFill>
                      <a:prstDash val="solid"/>
                      <a:round/>
                      <a:headEnd type="none" w="med" len="med"/>
                      <a:tailEnd type="none" w="med" len="med"/>
                    </a:lnT>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t>Oracle Linux</a:t>
                      </a:r>
                      <a:endParaRPr lang="en-US" sz="1800" kern="1200" dirty="0" smtClean="0">
                        <a:solidFill>
                          <a:schemeClr val="bg2"/>
                        </a:solidFill>
                        <a:latin typeface="+mn-lt"/>
                        <a:ea typeface="+mn-ea"/>
                        <a:cs typeface="+mn-cs"/>
                      </a:endParaRPr>
                    </a:p>
                  </a:txBody>
                  <a:tcPr marL="93017" marR="93017" marT="46508" marB="46508" anchor="ctr">
                    <a:lnT w="12700" cap="flat" cmpd="sng" algn="ctr">
                      <a:solidFill>
                        <a:schemeClr val="lt1"/>
                      </a:solidFill>
                      <a:prstDash val="solid"/>
                      <a:round/>
                      <a:headEnd type="none" w="med" len="med"/>
                      <a:tailEnd type="none" w="med" len="med"/>
                    </a:lnT>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0" baseline="0" dirty="0" smtClean="0"/>
                        <a:t>UEK R3 QU1, QU2, </a:t>
                      </a:r>
                      <a:r>
                        <a:rPr lang="en-US" sz="1800" kern="1200" spc="0" baseline="0" dirty="0" smtClean="0">
                          <a:solidFill>
                            <a:schemeClr val="accent2">
                              <a:lumMod val="60000"/>
                              <a:lumOff val="40000"/>
                            </a:schemeClr>
                          </a:solidFill>
                          <a:latin typeface="+mn-lt"/>
                          <a:ea typeface="+mn-ea"/>
                          <a:cs typeface="+mn-cs"/>
                        </a:rPr>
                        <a:t>QU3</a:t>
                      </a:r>
                      <a:endParaRPr lang="en-US" sz="1800" kern="1200" spc="0" baseline="0" dirty="0">
                        <a:solidFill>
                          <a:schemeClr val="accent2">
                            <a:lumMod val="60000"/>
                            <a:lumOff val="40000"/>
                          </a:schemeClr>
                        </a:solidFill>
                        <a:latin typeface="+mn-lt"/>
                        <a:ea typeface="+mn-ea"/>
                        <a:cs typeface="+mn-cs"/>
                      </a:endParaRPr>
                    </a:p>
                  </a:txBody>
                  <a:tcPr marL="93017" marR="93017" marT="46508" marB="46508" anchor="ctr">
                    <a:lnT w="12700" cap="flat" cmpd="sng" algn="ctr">
                      <a:solidFill>
                        <a:schemeClr val="lt1"/>
                      </a:solidFill>
                      <a:prstDash val="solid"/>
                      <a:round/>
                      <a:headEnd type="none" w="med" len="med"/>
                      <a:tailEnd type="none" w="med" len="med"/>
                    </a:lnT>
                  </a:tcPr>
                </a:tc>
                <a:tc>
                  <a:txBody>
                    <a:bodyPr/>
                    <a:lstStyle/>
                    <a:p>
                      <a:pPr marL="0" indent="0">
                        <a:buFont typeface="Arial" panose="020B0604020202020204" pitchFamily="34" charset="0"/>
                        <a:buNone/>
                      </a:pPr>
                      <a:r>
                        <a:rPr lang="en-US" sz="1800" dirty="0" smtClean="0"/>
                        <a:t>LIS built-in and certified by Oracle</a:t>
                      </a:r>
                      <a:endParaRPr lang="en-US" sz="1800" dirty="0">
                        <a:solidFill>
                          <a:schemeClr val="bg2"/>
                        </a:solidFill>
                      </a:endParaRPr>
                    </a:p>
                  </a:txBody>
                  <a:tcPr marL="93017" marR="93017" marT="46508" marB="46508" anchor="ctr">
                    <a:lnT w="12700" cap="flat" cmpd="sng" algn="ctr">
                      <a:solidFill>
                        <a:schemeClr val="lt1"/>
                      </a:solidFill>
                      <a:prstDash val="solid"/>
                      <a:round/>
                      <a:headEnd type="none" w="med" len="med"/>
                      <a:tailEnd type="none" w="med" len="med"/>
                    </a:lnT>
                  </a:tcPr>
                </a:tc>
                <a:extLst>
                  <a:ext uri="{0D108BD9-81ED-4DB2-BD59-A6C34878D82A}">
                    <a16:rowId xmlns:a16="http://schemas.microsoft.com/office/drawing/2014/main" xmlns="" val="3455965202"/>
                  </a:ext>
                </a:extLst>
              </a:tr>
              <a:tr h="641656">
                <a:tc rowSpan="4">
                  <a:txBody>
                    <a:bodyPr/>
                    <a:lstStyle/>
                    <a:p>
                      <a:pPr algn="ctr"/>
                      <a:r>
                        <a:rPr lang="en-US" sz="1800" kern="1200" dirty="0" smtClean="0">
                          <a:solidFill>
                            <a:schemeClr val="bg2"/>
                          </a:solidFill>
                          <a:latin typeface="+mn-lt"/>
                          <a:ea typeface="+mn-ea"/>
                          <a:cs typeface="+mn-cs"/>
                        </a:rPr>
                        <a:t>Linux Main</a:t>
                      </a:r>
                      <a:endParaRPr lang="en-US" sz="1800" kern="1200" dirty="0">
                        <a:solidFill>
                          <a:schemeClr val="bg2"/>
                        </a:solidFill>
                        <a:latin typeface="+mn-lt"/>
                        <a:ea typeface="+mn-ea"/>
                        <a:cs typeface="+mn-cs"/>
                      </a:endParaRPr>
                    </a:p>
                  </a:txBody>
                  <a:tcPr marL="93017" marR="93017" marT="46508" marB="46508" anchor="ctr">
                    <a:lnL w="12700" cmpd="sng">
                      <a:solidFill>
                        <a:schemeClr val="lt1"/>
                      </a:solidFill>
                    </a:lnL>
                    <a:lnR w="12700" cap="flat" cmpd="sng" algn="ctr">
                      <a:solidFill>
                        <a:schemeClr val="lt1"/>
                      </a:solidFill>
                      <a:prstDash val="solid"/>
                      <a:round/>
                      <a:headEnd type="none" w="med" len="med"/>
                      <a:tailEnd type="none" w="med" len="med"/>
                    </a:lnR>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t>Ubuntu Server</a:t>
                      </a:r>
                      <a:endParaRPr lang="en-US" sz="1800" kern="1200" dirty="0" smtClean="0">
                        <a:solidFill>
                          <a:schemeClr val="bg2"/>
                        </a:solidFill>
                        <a:latin typeface="+mn-lt"/>
                        <a:ea typeface="+mn-ea"/>
                        <a:cs typeface="+mn-cs"/>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0" dirty="0" smtClean="0"/>
                        <a:t>12.04</a:t>
                      </a:r>
                      <a:r>
                        <a:rPr lang="en-US" sz="1800" spc="0" baseline="0" dirty="0" smtClean="0"/>
                        <a:t> - </a:t>
                      </a:r>
                      <a:r>
                        <a:rPr lang="en-US" sz="1800" kern="1200" spc="0" baseline="0" dirty="0" smtClean="0">
                          <a:solidFill>
                            <a:schemeClr val="accent2">
                              <a:lumMod val="60000"/>
                              <a:lumOff val="40000"/>
                            </a:schemeClr>
                          </a:solidFill>
                          <a:latin typeface="+mn-lt"/>
                          <a:ea typeface="+mn-ea"/>
                          <a:cs typeface="+mn-cs"/>
                        </a:rPr>
                        <a:t>14.10</a:t>
                      </a:r>
                      <a:endParaRPr lang="en-US" sz="1800" kern="1200" spc="0" baseline="0" dirty="0">
                        <a:solidFill>
                          <a:schemeClr val="accent2">
                            <a:lumMod val="60000"/>
                            <a:lumOff val="40000"/>
                          </a:schemeClr>
                        </a:solidFill>
                        <a:latin typeface="+mn-lt"/>
                        <a:ea typeface="+mn-ea"/>
                        <a:cs typeface="+mn-cs"/>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tc rowSpan="2">
                  <a:txBody>
                    <a:bodyPr/>
                    <a:lstStyle/>
                    <a:p>
                      <a:pPr marL="0" indent="0">
                        <a:buFont typeface="Arial" panose="020B0604020202020204" pitchFamily="34" charset="0"/>
                        <a:buNone/>
                      </a:pPr>
                      <a:r>
                        <a:rPr lang="en-US" sz="1800" dirty="0" smtClean="0"/>
                        <a:t>LIS</a:t>
                      </a:r>
                      <a:r>
                        <a:rPr lang="en-US" sz="1800" baseline="0" dirty="0" smtClean="0"/>
                        <a:t> built-in</a:t>
                      </a:r>
                      <a:endParaRPr lang="en-US" sz="1800" dirty="0">
                        <a:solidFill>
                          <a:schemeClr val="bg2"/>
                        </a:solidFill>
                      </a:endParaRPr>
                    </a:p>
                  </a:txBody>
                  <a:tcPr marL="93017" marR="93017" marT="46508" marB="46508" anchor="ctr">
                    <a:lnL w="12700" cmpd="sng">
                      <a:solidFill>
                        <a:schemeClr val="lt1"/>
                      </a:solidFill>
                    </a:lnL>
                    <a:lnR w="12700" cmpd="sng">
                      <a:solidFill>
                        <a:schemeClr val="lt1"/>
                      </a:solidFill>
                    </a:lnR>
                    <a:lnB w="12700" cmpd="sng">
                      <a:solidFill>
                        <a:schemeClr val="lt1"/>
                      </a:solid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343209904"/>
                  </a:ext>
                </a:extLst>
              </a:tr>
              <a:tr h="641656">
                <a:tc vMerge="1">
                  <a:txBody>
                    <a:bodyPr/>
                    <a:lstStyle/>
                    <a:p>
                      <a:endParaRPr lang="en-US" sz="1800" dirty="0">
                        <a:solidFill>
                          <a:schemeClr val="bg2"/>
                        </a:solidFill>
                      </a:endParaRPr>
                    </a:p>
                  </a:txBody>
                  <a:tcPr marL="93017" marR="93017" marT="46508" marB="46508" anchor="ctr"/>
                </a:tc>
                <a:tc>
                  <a:txBody>
                    <a:bodyPr/>
                    <a:lstStyle/>
                    <a:p>
                      <a:r>
                        <a:rPr lang="en-US" sz="1800" dirty="0" err="1" smtClean="0"/>
                        <a:t>Debian</a:t>
                      </a:r>
                      <a:endParaRPr lang="en-US" sz="1800" dirty="0">
                        <a:solidFill>
                          <a:schemeClr val="bg2"/>
                        </a:solidFill>
                      </a:endParaRPr>
                    </a:p>
                  </a:txBody>
                  <a:tcPr marL="93017" marR="93017" marT="46508" marB="46508" anchor="ctr">
                    <a:lnL w="12700" cmpd="sng">
                      <a:solidFill>
                        <a:schemeClr val="lt1"/>
                      </a:solidFill>
                    </a:lnL>
                    <a:lnR w="12700" cmpd="sng">
                      <a:solidFill>
                        <a:schemeClr val="lt1"/>
                      </a:solidFill>
                    </a:lnR>
                    <a:lnT w="12700" cmpd="sng">
                      <a:solidFill>
                        <a:schemeClr val="lt1"/>
                      </a:solidFill>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0" baseline="0" dirty="0" smtClean="0"/>
                        <a:t>7.0 - 7.4</a:t>
                      </a:r>
                      <a:endParaRPr lang="en-US" sz="1800" spc="0" baseline="0" dirty="0" smtClean="0">
                        <a:solidFill>
                          <a:schemeClr val="bg2"/>
                        </a:solidFill>
                      </a:endParaRPr>
                    </a:p>
                  </a:txBody>
                  <a:tcPr marL="93017" marR="93017" marT="46508" marB="46508" anchor="ctr">
                    <a:lnL w="12700" cmpd="sng">
                      <a:solidFill>
                        <a:schemeClr val="lt1"/>
                      </a:solidFill>
                    </a:lnL>
                    <a:lnR w="12700" cmpd="sng">
                      <a:solidFill>
                        <a:schemeClr val="lt1"/>
                      </a:solidFill>
                    </a:lnR>
                    <a:lnT w="12700" cmpd="sng">
                      <a:solidFill>
                        <a:schemeClr val="lt1"/>
                      </a:solidFill>
                    </a:lnT>
                    <a:lnB w="12700" cmpd="sng">
                      <a:solidFill>
                        <a:schemeClr val="lt1"/>
                      </a:solidFill>
                    </a:lnB>
                    <a:lnTlToBr w="12700" cmpd="sng">
                      <a:noFill/>
                      <a:prstDash val="solid"/>
                    </a:lnTlToBr>
                    <a:lnBlToTr w="12700" cmpd="sng">
                      <a:noFill/>
                      <a:prstDash val="solid"/>
                    </a:lnBlToTr>
                    <a:solidFill>
                      <a:schemeClr val="tx1">
                        <a:lumMod val="85000"/>
                      </a:schemeClr>
                    </a:solidFill>
                  </a:tcPr>
                </a:tc>
                <a:tc vMerge="1">
                  <a:txBody>
                    <a:bodyPr/>
                    <a:lstStyle/>
                    <a:p>
                      <a:endParaRPr lang="en-US"/>
                    </a:p>
                  </a:txBody>
                  <a:tcPr/>
                </a:tc>
                <a:extLst>
                  <a:ext uri="{0D108BD9-81ED-4DB2-BD59-A6C34878D82A}">
                    <a16:rowId xmlns:a16="http://schemas.microsoft.com/office/drawing/2014/main" xmlns="" val="1805791706"/>
                  </a:ext>
                </a:extLst>
              </a:tr>
              <a:tr h="641656">
                <a:tc vMerge="1">
                  <a:txBody>
                    <a:bodyPr/>
                    <a:lstStyle/>
                    <a:p>
                      <a:pPr algn="ctr"/>
                      <a:endParaRPr lang="en-US" sz="1800" dirty="0">
                        <a:solidFill>
                          <a:schemeClr val="bg2"/>
                        </a:solidFill>
                      </a:endParaRPr>
                    </a:p>
                  </a:txBody>
                  <a:tcPr marL="93017" marR="93017" marT="46508" marB="46508" anchor="ctr">
                    <a:lnT w="12700" cap="flat" cmpd="sng" algn="ctr">
                      <a:solidFill>
                        <a:schemeClr val="lt1"/>
                      </a:solidFill>
                      <a:prstDash val="solid"/>
                      <a:round/>
                      <a:headEnd type="none" w="med" len="med"/>
                      <a:tailEnd type="none" w="med" len="med"/>
                    </a:lnT>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smtClean="0"/>
                        <a:t>SUSE Linux</a:t>
                      </a:r>
                      <a:r>
                        <a:rPr lang="en-US" sz="1800" baseline="0" dirty="0" smtClean="0"/>
                        <a:t> </a:t>
                      </a:r>
                      <a:r>
                        <a:rPr lang="en-US" sz="1800" dirty="0" smtClean="0"/>
                        <a:t>Enterprise</a:t>
                      </a:r>
                      <a:r>
                        <a:rPr lang="en-US" sz="1800" baseline="0" dirty="0" smtClean="0"/>
                        <a:t> Server</a:t>
                      </a:r>
                      <a:endParaRPr lang="en-US" sz="1800" dirty="0" smtClean="0">
                        <a:solidFill>
                          <a:schemeClr val="bg2"/>
                        </a:solidFill>
                      </a:endParaRPr>
                    </a:p>
                  </a:txBody>
                  <a:tcPr marL="93017" marR="93017" marT="46508" marB="46508" anchor="ctr">
                    <a:lnL w="12700" cmpd="sng">
                      <a:solidFill>
                        <a:schemeClr val="lt1"/>
                      </a:solidFill>
                    </a:lnL>
                    <a:lnR w="12700" cmpd="sng">
                      <a:solidFill>
                        <a:schemeClr val="lt1"/>
                      </a:solidFill>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t>11 SP2, 11</a:t>
                      </a:r>
                      <a:r>
                        <a:rPr lang="en-US" sz="1800" baseline="0" dirty="0" smtClean="0"/>
                        <a:t> SP3, </a:t>
                      </a:r>
                      <a:r>
                        <a:rPr lang="en-US" sz="1800" kern="1200" spc="0" baseline="0" dirty="0" smtClean="0">
                          <a:solidFill>
                            <a:schemeClr val="accent2">
                              <a:lumMod val="60000"/>
                              <a:lumOff val="40000"/>
                            </a:schemeClr>
                          </a:solidFill>
                          <a:latin typeface="+mn-lt"/>
                          <a:ea typeface="+mn-ea"/>
                          <a:cs typeface="+mn-cs"/>
                        </a:rPr>
                        <a:t>12</a:t>
                      </a:r>
                      <a:endParaRPr lang="en-US" sz="1800" kern="1200" spc="0" baseline="0" dirty="0">
                        <a:solidFill>
                          <a:schemeClr val="accent2">
                            <a:lumMod val="60000"/>
                            <a:lumOff val="40000"/>
                          </a:schemeClr>
                        </a:solidFill>
                        <a:latin typeface="+mn-lt"/>
                        <a:ea typeface="+mn-ea"/>
                        <a:cs typeface="+mn-cs"/>
                      </a:endParaRPr>
                    </a:p>
                  </a:txBody>
                  <a:tcPr marL="93017" marR="93017" marT="46508" marB="46508" anchor="ctr">
                    <a:lnL w="12700" cmpd="sng">
                      <a:solidFill>
                        <a:schemeClr val="lt1"/>
                      </a:solidFill>
                    </a:lnL>
                    <a:lnR w="12700" cmpd="sng">
                      <a:solidFill>
                        <a:schemeClr val="lt1"/>
                      </a:solidFill>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tc rowSpan="2">
                  <a:txBody>
                    <a:bodyPr/>
                    <a:lstStyle/>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t>LIS</a:t>
                      </a:r>
                      <a:r>
                        <a:rPr lang="en-US" sz="1800" baseline="0" dirty="0" smtClean="0"/>
                        <a:t> built-in</a:t>
                      </a:r>
                      <a:endParaRPr lang="en-US" sz="1800" dirty="0" smtClean="0">
                        <a:solidFill>
                          <a:schemeClr val="bg2"/>
                        </a:solidFill>
                      </a:endParaRPr>
                    </a:p>
                  </a:txBody>
                  <a:tcPr marL="93017" marR="93017" marT="46508" marB="46508" anchor="ctr">
                    <a:lnL w="12700" cmpd="sng">
                      <a:solidFill>
                        <a:schemeClr val="lt1"/>
                      </a:solidFill>
                    </a:lnL>
                    <a:lnR w="12700" cmpd="sng">
                      <a:solidFill>
                        <a:schemeClr val="lt1"/>
                      </a:solidFill>
                    </a:lnR>
                    <a:lnT w="12700" cap="flat" cmpd="sng" algn="ctr">
                      <a:solidFill>
                        <a:schemeClr val="lt1"/>
                      </a:solidFill>
                      <a:prstDash val="solid"/>
                      <a:round/>
                      <a:headEnd type="none" w="med" len="med"/>
                      <a:tailEnd type="none" w="med" len="med"/>
                    </a:lnT>
                    <a:lnB w="12700" cmpd="sng">
                      <a:solidFill>
                        <a:schemeClr val="lt1"/>
                      </a:solid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xmlns="" val="489059546"/>
                  </a:ext>
                </a:extLst>
              </a:tr>
              <a:tr h="641656">
                <a:tc vMerge="1">
                  <a:txBody>
                    <a:bodyPr/>
                    <a:lstStyle/>
                    <a:p>
                      <a:pPr marL="0" algn="l" defTabSz="932742" rtl="0" eaLnBrk="1" latinLnBrk="0" hangingPunct="1"/>
                      <a:endParaRPr lang="en-US" sz="1800" kern="1200" dirty="0">
                        <a:solidFill>
                          <a:schemeClr val="dk1"/>
                        </a:solidFill>
                        <a:latin typeface="+mn-lt"/>
                        <a:ea typeface="+mn-ea"/>
                        <a:cs typeface="+mn-cs"/>
                      </a:endParaRPr>
                    </a:p>
                  </a:txBody>
                  <a:tcPr marL="93017" marR="93017" marT="46508" marB="46508" anchor="ct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err="1" smtClean="0"/>
                        <a:t>openSUSE</a:t>
                      </a:r>
                      <a:endParaRPr lang="en-US" sz="1800" kern="1200" dirty="0" smtClean="0">
                        <a:solidFill>
                          <a:schemeClr val="dk1"/>
                        </a:solidFill>
                        <a:latin typeface="+mn-lt"/>
                        <a:ea typeface="+mn-ea"/>
                        <a:cs typeface="+mn-cs"/>
                      </a:endParaRPr>
                    </a:p>
                  </a:txBody>
                  <a:tcPr marL="93017" marR="93017" marT="46508" marB="46508" anchor="ctr">
                    <a:lnL w="12700" cmpd="sng">
                      <a:solidFill>
                        <a:schemeClr val="lt1"/>
                      </a:solidFill>
                    </a:lnL>
                    <a:lnR w="12700" cmpd="sng">
                      <a:solidFill>
                        <a:schemeClr val="lt1"/>
                      </a:solidFill>
                    </a:lnR>
                    <a:lnT w="12700" cmpd="sng">
                      <a:solidFill>
                        <a:schemeClr val="lt1"/>
                      </a:solidFill>
                    </a:lnT>
                    <a:lnB w="12700" cmpd="sng">
                      <a:solidFill>
                        <a:schemeClr val="lt1"/>
                      </a:solidFill>
                    </a:lnB>
                    <a:lnTlToBr w="12700" cmpd="sng">
                      <a:noFill/>
                      <a:prstDash val="solid"/>
                    </a:lnTlToBr>
                    <a:lnBlToTr w="12700" cmpd="sng">
                      <a:noFill/>
                      <a:prstDash val="solid"/>
                    </a:lnBlToTr>
                    <a:solidFill>
                      <a:schemeClr val="tx1">
                        <a:lumMod val="85000"/>
                      </a:schemeClr>
                    </a:solidFill>
                  </a:tcPr>
                </a:tc>
                <a:tc>
                  <a:txBody>
                    <a:bodyPr/>
                    <a:lstStyle/>
                    <a:p>
                      <a:pPr marL="0" indent="0" algn="l" defTabSz="932742" rtl="0" eaLnBrk="1" latinLnBrk="0" hangingPunct="1">
                        <a:buFont typeface="Arial" panose="020B0604020202020204" pitchFamily="34" charset="0"/>
                        <a:buNone/>
                      </a:pPr>
                      <a:r>
                        <a:rPr lang="en-US" sz="1800" kern="1200" dirty="0" smtClean="0"/>
                        <a:t>12.3</a:t>
                      </a:r>
                      <a:endParaRPr lang="en-US" sz="1800" kern="1200" dirty="0">
                        <a:solidFill>
                          <a:schemeClr val="dk1"/>
                        </a:solidFill>
                        <a:latin typeface="+mn-lt"/>
                        <a:ea typeface="+mn-ea"/>
                        <a:cs typeface="+mn-cs"/>
                      </a:endParaRPr>
                    </a:p>
                  </a:txBody>
                  <a:tcPr marL="93017" marR="93017" marT="46508" marB="46508" anchor="ctr">
                    <a:lnL w="12700" cmpd="sng">
                      <a:solidFill>
                        <a:schemeClr val="lt1"/>
                      </a:solidFill>
                    </a:lnL>
                    <a:lnR w="12700" cmpd="sng">
                      <a:solidFill>
                        <a:schemeClr val="lt1"/>
                      </a:solidFill>
                    </a:lnR>
                    <a:lnT w="12700" cmpd="sng">
                      <a:solidFill>
                        <a:schemeClr val="lt1"/>
                      </a:solidFill>
                    </a:lnT>
                    <a:lnB w="12700" cmpd="sng">
                      <a:solidFill>
                        <a:schemeClr val="lt1"/>
                      </a:solidFill>
                    </a:lnB>
                    <a:lnTlToBr w="12700" cmpd="sng">
                      <a:noFill/>
                      <a:prstDash val="solid"/>
                    </a:lnTlToBr>
                    <a:lnBlToTr w="12700" cmpd="sng">
                      <a:noFill/>
                      <a:prstDash val="solid"/>
                    </a:lnBlToTr>
                    <a:solidFill>
                      <a:schemeClr val="tx1">
                        <a:lumMod val="85000"/>
                      </a:schemeClr>
                    </a:solidFill>
                  </a:tcPr>
                </a:tc>
                <a:tc vMerge="1">
                  <a:txBody>
                    <a:bodyPr/>
                    <a:lstStyle/>
                    <a:p>
                      <a:pPr marL="0" indent="0">
                        <a:buFont typeface="Arial" panose="020B0604020202020204" pitchFamily="34" charset="0"/>
                        <a:buNone/>
                      </a:pPr>
                      <a:endParaRPr lang="en-US" sz="1800" dirty="0">
                        <a:solidFill>
                          <a:schemeClr val="bg2"/>
                        </a:solidFill>
                      </a:endParaRPr>
                    </a:p>
                  </a:txBody>
                  <a:tcPr marL="93017" marR="93017" marT="46508" marB="46508"/>
                </a:tc>
                <a:extLst>
                  <a:ext uri="{0D108BD9-81ED-4DB2-BD59-A6C34878D82A}">
                    <a16:rowId xmlns:a16="http://schemas.microsoft.com/office/drawing/2014/main" xmlns="" val="635085124"/>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8598" y="5463453"/>
            <a:ext cx="598077" cy="42308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160" y="3725862"/>
            <a:ext cx="598077" cy="42308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0008" y="5674995"/>
            <a:ext cx="598077" cy="42308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6637" y="4825804"/>
            <a:ext cx="598077" cy="42308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2019" y="4349997"/>
            <a:ext cx="598077" cy="423085"/>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160" y="2456749"/>
            <a:ext cx="598077" cy="42308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6132" y="3125291"/>
            <a:ext cx="598077" cy="423085"/>
          </a:xfrm>
          <a:prstGeom prst="rect">
            <a:avLst/>
          </a:prstGeom>
        </p:spPr>
      </p:pic>
    </p:spTree>
    <p:extLst>
      <p:ext uri="{BB962C8B-B14F-4D97-AF65-F5344CB8AC3E}">
        <p14:creationId xmlns:p14="http://schemas.microsoft.com/office/powerpoint/2010/main" val="4256521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734799" cy="5269135"/>
          </a:xfrm>
        </p:spPr>
        <p:txBody>
          <a:bodyPr/>
          <a:lstStyle/>
          <a:p>
            <a:r>
              <a:rPr lang="en-US" dirty="0" smtClean="0"/>
              <a:t>What It Does</a:t>
            </a:r>
          </a:p>
          <a:p>
            <a:pPr lvl="1"/>
            <a:r>
              <a:rPr lang="en-US" dirty="0" smtClean="0"/>
              <a:t>Provisioning of the image (host name, user account</a:t>
            </a:r>
            <a:r>
              <a:rPr lang="en-US" dirty="0"/>
              <a:t>, SSH keys, </a:t>
            </a:r>
            <a:r>
              <a:rPr lang="en-US" dirty="0" smtClean="0"/>
              <a:t>disk </a:t>
            </a:r>
            <a:r>
              <a:rPr lang="en-US" dirty="0" err="1" smtClean="0"/>
              <a:t>mgmt</a:t>
            </a:r>
            <a:r>
              <a:rPr lang="en-US" dirty="0" smtClean="0"/>
              <a:t>)</a:t>
            </a:r>
            <a:endParaRPr lang="en-US" dirty="0"/>
          </a:p>
          <a:p>
            <a:pPr lvl="1"/>
            <a:r>
              <a:rPr lang="en-US" dirty="0" smtClean="0"/>
              <a:t>Manages networking (routes for DHCP servers, networking interface name) </a:t>
            </a:r>
            <a:endParaRPr lang="en-US" dirty="0"/>
          </a:p>
          <a:p>
            <a:pPr lvl="1"/>
            <a:r>
              <a:rPr lang="en-US" dirty="0"/>
              <a:t>Kernel </a:t>
            </a:r>
            <a:r>
              <a:rPr lang="en-US" dirty="0" smtClean="0"/>
              <a:t>functions (virtual NUMA, Hyper-V entropy &amp; SCSI timeouts)</a:t>
            </a:r>
            <a:endParaRPr lang="en-US" dirty="0"/>
          </a:p>
          <a:p>
            <a:pPr lvl="1"/>
            <a:r>
              <a:rPr lang="en-US" dirty="0" smtClean="0"/>
              <a:t>Redirects console to the serial port for debugging</a:t>
            </a:r>
          </a:p>
          <a:p>
            <a:pPr marL="342900" lvl="1" indent="0">
              <a:buNone/>
            </a:pPr>
            <a:endParaRPr lang="en-US" dirty="0"/>
          </a:p>
          <a:p>
            <a:r>
              <a:rPr lang="en-US" dirty="0" smtClean="0"/>
              <a:t>How it Communicates</a:t>
            </a:r>
          </a:p>
          <a:p>
            <a:pPr lvl="1"/>
            <a:r>
              <a:rPr lang="en-US" dirty="0" smtClean="0"/>
              <a:t>A </a:t>
            </a:r>
            <a:r>
              <a:rPr lang="en-US" dirty="0"/>
              <a:t>boot-time attached DVD for </a:t>
            </a:r>
            <a:r>
              <a:rPr lang="en-US" dirty="0" err="1"/>
              <a:t>IaaS</a:t>
            </a:r>
            <a:r>
              <a:rPr lang="en-US" dirty="0"/>
              <a:t> deployments. </a:t>
            </a:r>
          </a:p>
          <a:p>
            <a:pPr lvl="1"/>
            <a:r>
              <a:rPr lang="en-US" dirty="0"/>
              <a:t>A TCP endpoint exposing a REST API used to obtain deployment and topology configuration.</a:t>
            </a:r>
          </a:p>
          <a:p>
            <a:endParaRPr lang="en-US" dirty="0"/>
          </a:p>
        </p:txBody>
      </p:sp>
      <p:sp>
        <p:nvSpPr>
          <p:cNvPr id="3" name="Title 2"/>
          <p:cNvSpPr>
            <a:spLocks noGrp="1"/>
          </p:cNvSpPr>
          <p:nvPr>
            <p:ph type="title"/>
          </p:nvPr>
        </p:nvSpPr>
        <p:spPr/>
        <p:txBody>
          <a:bodyPr/>
          <a:lstStyle/>
          <a:p>
            <a:r>
              <a:rPr lang="en-US" dirty="0" smtClean="0"/>
              <a:t>2 - Azure Linux Agent</a:t>
            </a:r>
            <a:endParaRPr lang="en-US" dirty="0"/>
          </a:p>
        </p:txBody>
      </p:sp>
    </p:spTree>
    <p:extLst>
      <p:ext uri="{BB962C8B-B14F-4D97-AF65-F5344CB8AC3E}">
        <p14:creationId xmlns:p14="http://schemas.microsoft.com/office/powerpoint/2010/main" val="420712747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Azure Linux Agent Support Matrix</a:t>
            </a:r>
            <a:endParaRPr lang="en-US" dirty="0"/>
          </a:p>
        </p:txBody>
      </p:sp>
      <p:pic>
        <p:nvPicPr>
          <p:cNvPr id="4" name="Picture 3"/>
          <p:cNvPicPr>
            <a:picLocks noChangeAspect="1"/>
          </p:cNvPicPr>
          <p:nvPr/>
        </p:nvPicPr>
        <p:blipFill>
          <a:blip r:embed="rId3"/>
          <a:stretch>
            <a:fillRect/>
          </a:stretch>
        </p:blipFill>
        <p:spPr>
          <a:xfrm>
            <a:off x="2027237" y="1363662"/>
            <a:ext cx="7751788" cy="5330986"/>
          </a:xfrm>
          <a:prstGeom prst="rect">
            <a:avLst/>
          </a:prstGeom>
        </p:spPr>
      </p:pic>
    </p:spTree>
    <p:extLst>
      <p:ext uri="{BB962C8B-B14F-4D97-AF65-F5344CB8AC3E}">
        <p14:creationId xmlns:p14="http://schemas.microsoft.com/office/powerpoint/2010/main" val="241670659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200876"/>
          </a:xfrm>
        </p:spPr>
        <p:txBody>
          <a:bodyPr/>
          <a:lstStyle/>
          <a:p>
            <a:r>
              <a:rPr lang="en-US" dirty="0"/>
              <a:t>Available</a:t>
            </a:r>
            <a:r>
              <a:rPr lang="en-US"/>
              <a:t> either included in Azure-endorsed Linux distributions or directly from Github</a:t>
            </a:r>
            <a:endParaRPr lang="en-US" dirty="0"/>
          </a:p>
          <a:p>
            <a:r>
              <a:rPr lang="en-US"/>
              <a:t>Installation using a RPM or DEB package is preferred</a:t>
            </a:r>
            <a:endParaRPr lang="en-US" dirty="0"/>
          </a:p>
          <a:p>
            <a:r>
              <a:rPr lang="en-US"/>
              <a:t>Manual installation by copying waagent to /usr/sbin/waagent and running:</a:t>
            </a:r>
            <a:endParaRPr lang="en-US" dirty="0"/>
          </a:p>
        </p:txBody>
      </p:sp>
      <p:sp>
        <p:nvSpPr>
          <p:cNvPr id="3" name="Title 2"/>
          <p:cNvSpPr>
            <a:spLocks noGrp="1"/>
          </p:cNvSpPr>
          <p:nvPr>
            <p:ph type="title"/>
          </p:nvPr>
        </p:nvSpPr>
        <p:spPr/>
        <p:txBody>
          <a:bodyPr/>
          <a:lstStyle/>
          <a:p>
            <a:r>
              <a:rPr lang="en-US"/>
              <a:t>Installing </a:t>
            </a:r>
            <a:r>
              <a:rPr lang="en-US" smtClean="0"/>
              <a:t>the </a:t>
            </a:r>
            <a:r>
              <a:rPr lang="en-US" dirty="0"/>
              <a:t>Azure</a:t>
            </a:r>
            <a:r>
              <a:rPr lang="en-US"/>
              <a:t> Linux </a:t>
            </a:r>
            <a:r>
              <a:rPr lang="en-US" smtClean="0"/>
              <a:t>Agent</a:t>
            </a:r>
            <a:endParaRPr lang="en-US" dirty="0"/>
          </a:p>
        </p:txBody>
      </p:sp>
      <p:sp>
        <p:nvSpPr>
          <p:cNvPr id="10" name="Rectangle 5"/>
          <p:cNvSpPr/>
          <p:nvPr/>
        </p:nvSpPr>
        <p:spPr bwMode="auto">
          <a:xfrm>
            <a:off x="808037" y="4640262"/>
            <a:ext cx="8880093" cy="1143000"/>
          </a:xfrm>
          <a:prstGeom prst="rect">
            <a:avLst/>
          </a:prstGeom>
          <a:solidFill>
            <a:schemeClr val="tx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solidFill>
                  <a:srgbClr val="505050"/>
                </a:solidFill>
                <a:latin typeface="Consolas" panose="020B0609020204030204" pitchFamily="49" charset="0"/>
                <a:cs typeface="Consolas" panose="020B0609020204030204" pitchFamily="49" charset="0"/>
              </a:rPr>
              <a:t># </a:t>
            </a:r>
            <a:r>
              <a:rPr lang="en-US" sz="2800" dirty="0" err="1" smtClean="0">
                <a:solidFill>
                  <a:srgbClr val="505050"/>
                </a:solidFill>
                <a:latin typeface="Consolas" panose="020B0609020204030204" pitchFamily="49" charset="0"/>
                <a:cs typeface="Consolas" panose="020B0609020204030204" pitchFamily="49" charset="0"/>
              </a:rPr>
              <a:t>sudo</a:t>
            </a:r>
            <a:r>
              <a:rPr lang="en-US" sz="2800" dirty="0" smtClean="0">
                <a:solidFill>
                  <a:srgbClr val="505050"/>
                </a:solidFill>
                <a:latin typeface="Consolas" panose="020B0609020204030204" pitchFamily="49" charset="0"/>
                <a:cs typeface="Consolas" panose="020B0609020204030204" pitchFamily="49" charset="0"/>
              </a:rPr>
              <a:t> </a:t>
            </a:r>
            <a:r>
              <a:rPr lang="en-US" sz="2800" dirty="0" err="1">
                <a:solidFill>
                  <a:srgbClr val="505050"/>
                </a:solidFill>
                <a:latin typeface="Consolas" panose="020B0609020204030204" pitchFamily="49" charset="0"/>
                <a:cs typeface="Consolas" panose="020B0609020204030204" pitchFamily="49" charset="0"/>
              </a:rPr>
              <a:t>chmod</a:t>
            </a:r>
            <a:r>
              <a:rPr lang="en-US" sz="2800" dirty="0">
                <a:solidFill>
                  <a:srgbClr val="505050"/>
                </a:solidFill>
                <a:latin typeface="Consolas" panose="020B0609020204030204" pitchFamily="49" charset="0"/>
                <a:cs typeface="Consolas" panose="020B0609020204030204" pitchFamily="49" charset="0"/>
              </a:rPr>
              <a:t> 755 /</a:t>
            </a:r>
            <a:r>
              <a:rPr lang="en-US" sz="2800" dirty="0" err="1" smtClean="0">
                <a:solidFill>
                  <a:srgbClr val="505050"/>
                </a:solidFill>
                <a:latin typeface="Consolas" panose="020B0609020204030204" pitchFamily="49" charset="0"/>
                <a:cs typeface="Consolas" panose="020B0609020204030204" pitchFamily="49" charset="0"/>
              </a:rPr>
              <a:t>usr</a:t>
            </a:r>
            <a:r>
              <a:rPr lang="en-US" sz="2800" dirty="0" smtClean="0">
                <a:solidFill>
                  <a:srgbClr val="505050"/>
                </a:solidFill>
                <a:latin typeface="Consolas" panose="020B0609020204030204" pitchFamily="49" charset="0"/>
                <a:cs typeface="Consolas" panose="020B0609020204030204" pitchFamily="49" charset="0"/>
              </a:rPr>
              <a:t>/</a:t>
            </a:r>
            <a:r>
              <a:rPr lang="en-US" sz="2800" dirty="0" err="1" smtClean="0">
                <a:solidFill>
                  <a:srgbClr val="505050"/>
                </a:solidFill>
                <a:latin typeface="Consolas" panose="020B0609020204030204" pitchFamily="49" charset="0"/>
                <a:cs typeface="Consolas" panose="020B0609020204030204" pitchFamily="49" charset="0"/>
              </a:rPr>
              <a:t>sbin</a:t>
            </a:r>
            <a:r>
              <a:rPr lang="en-US" sz="2800" dirty="0" smtClean="0">
                <a:solidFill>
                  <a:srgbClr val="505050"/>
                </a:solidFill>
                <a:latin typeface="Consolas" panose="020B0609020204030204" pitchFamily="49" charset="0"/>
                <a:cs typeface="Consolas" panose="020B0609020204030204" pitchFamily="49" charset="0"/>
              </a:rPr>
              <a:t>/</a:t>
            </a:r>
            <a:r>
              <a:rPr lang="en-US" sz="2800" dirty="0" err="1" smtClean="0">
                <a:solidFill>
                  <a:srgbClr val="505050"/>
                </a:solidFill>
                <a:latin typeface="Consolas" panose="020B0609020204030204" pitchFamily="49" charset="0"/>
                <a:cs typeface="Consolas" panose="020B0609020204030204" pitchFamily="49" charset="0"/>
              </a:rPr>
              <a:t>waagent</a:t>
            </a:r>
            <a:endParaRPr lang="en-US" sz="2800" dirty="0" smtClean="0">
              <a:solidFill>
                <a:srgbClr val="505050"/>
              </a:solidFill>
              <a:latin typeface="Consolas" panose="020B0609020204030204" pitchFamily="49" charset="0"/>
              <a:cs typeface="Consolas" panose="020B0609020204030204" pitchFamily="49" charset="0"/>
            </a:endParaRPr>
          </a:p>
          <a:p>
            <a:pPr defTabSz="932472" fontAlgn="base">
              <a:lnSpc>
                <a:spcPct val="90000"/>
              </a:lnSpc>
              <a:spcBef>
                <a:spcPct val="0"/>
              </a:spcBef>
              <a:spcAft>
                <a:spcPct val="0"/>
              </a:spcAft>
            </a:pPr>
            <a:r>
              <a:rPr lang="en-US" sz="2800" dirty="0">
                <a:solidFill>
                  <a:srgbClr val="505050"/>
                </a:solidFill>
                <a:latin typeface="Consolas" panose="020B0609020204030204" pitchFamily="49" charset="0"/>
                <a:cs typeface="Consolas" panose="020B0609020204030204" pitchFamily="49" charset="0"/>
              </a:rPr>
              <a:t># /</a:t>
            </a:r>
            <a:r>
              <a:rPr lang="en-US" sz="2800" dirty="0" err="1">
                <a:solidFill>
                  <a:srgbClr val="505050"/>
                </a:solidFill>
                <a:latin typeface="Consolas" panose="020B0609020204030204" pitchFamily="49" charset="0"/>
                <a:cs typeface="Consolas" panose="020B0609020204030204" pitchFamily="49" charset="0"/>
              </a:rPr>
              <a:t>usr</a:t>
            </a:r>
            <a:r>
              <a:rPr lang="en-US" sz="2800" dirty="0">
                <a:solidFill>
                  <a:srgbClr val="505050"/>
                </a:solidFill>
                <a:latin typeface="Consolas" panose="020B0609020204030204" pitchFamily="49" charset="0"/>
                <a:cs typeface="Consolas" panose="020B0609020204030204" pitchFamily="49" charset="0"/>
              </a:rPr>
              <a:t>/</a:t>
            </a:r>
            <a:r>
              <a:rPr lang="en-US" sz="2800" dirty="0" err="1">
                <a:solidFill>
                  <a:srgbClr val="505050"/>
                </a:solidFill>
                <a:latin typeface="Consolas" panose="020B0609020204030204" pitchFamily="49" charset="0"/>
                <a:cs typeface="Consolas" panose="020B0609020204030204" pitchFamily="49" charset="0"/>
              </a:rPr>
              <a:t>sbin</a:t>
            </a:r>
            <a:r>
              <a:rPr lang="en-US" sz="2800" dirty="0">
                <a:solidFill>
                  <a:srgbClr val="505050"/>
                </a:solidFill>
                <a:latin typeface="Consolas" panose="020B0609020204030204" pitchFamily="49" charset="0"/>
                <a:cs typeface="Consolas" panose="020B0609020204030204" pitchFamily="49" charset="0"/>
              </a:rPr>
              <a:t>/</a:t>
            </a:r>
            <a:r>
              <a:rPr lang="en-US" sz="2800" dirty="0" err="1">
                <a:solidFill>
                  <a:srgbClr val="505050"/>
                </a:solidFill>
                <a:latin typeface="Consolas" panose="020B0609020204030204" pitchFamily="49" charset="0"/>
                <a:cs typeface="Consolas" panose="020B0609020204030204" pitchFamily="49" charset="0"/>
              </a:rPr>
              <a:t>waagent</a:t>
            </a:r>
            <a:r>
              <a:rPr lang="en-US" sz="2800" dirty="0">
                <a:solidFill>
                  <a:srgbClr val="505050"/>
                </a:solidFill>
                <a:latin typeface="Consolas" panose="020B0609020204030204" pitchFamily="49" charset="0"/>
                <a:cs typeface="Consolas" panose="020B0609020204030204" pitchFamily="49" charset="0"/>
              </a:rPr>
              <a:t> -install -verbose</a:t>
            </a:r>
          </a:p>
        </p:txBody>
      </p:sp>
    </p:spTree>
    <p:extLst>
      <p:ext uri="{BB962C8B-B14F-4D97-AF65-F5344CB8AC3E}">
        <p14:creationId xmlns:p14="http://schemas.microsoft.com/office/powerpoint/2010/main" val="379886411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801314"/>
          </a:xfrm>
        </p:spPr>
        <p:txBody>
          <a:bodyPr/>
          <a:lstStyle/>
          <a:p>
            <a:pPr marL="0" indent="0">
              <a:buNone/>
            </a:pPr>
            <a:r>
              <a:rPr lang="en-US" sz="3600" dirty="0" smtClean="0">
                <a:latin typeface="Consolas" panose="020B0609020204030204" pitchFamily="49" charset="0"/>
                <a:cs typeface="Consolas" panose="020B0609020204030204" pitchFamily="49" charset="0"/>
              </a:rPr>
              <a:t>install</a:t>
            </a:r>
            <a:r>
              <a:rPr lang="en-US" dirty="0" smtClean="0"/>
              <a:t>, </a:t>
            </a:r>
            <a:r>
              <a:rPr lang="en-US" sz="3600" dirty="0">
                <a:latin typeface="Consolas" panose="020B0609020204030204" pitchFamily="49" charset="0"/>
                <a:cs typeface="Consolas" panose="020B0609020204030204" pitchFamily="49" charset="0"/>
              </a:rPr>
              <a:t>uninstall</a:t>
            </a:r>
            <a:r>
              <a:rPr lang="en-US" dirty="0" smtClean="0"/>
              <a:t>, </a:t>
            </a:r>
            <a:r>
              <a:rPr lang="en-US" sz="3600" dirty="0">
                <a:latin typeface="Consolas" panose="020B0609020204030204" pitchFamily="49" charset="0"/>
                <a:cs typeface="Consolas" panose="020B0609020204030204" pitchFamily="49" charset="0"/>
              </a:rPr>
              <a:t>help</a:t>
            </a:r>
            <a:r>
              <a:rPr lang="en-US" dirty="0" smtClean="0"/>
              <a:t>, </a:t>
            </a:r>
            <a:r>
              <a:rPr lang="en-US" sz="3600" dirty="0" smtClean="0">
                <a:latin typeface="Consolas" panose="020B0609020204030204" pitchFamily="49" charset="0"/>
                <a:cs typeface="Consolas" panose="020B0609020204030204" pitchFamily="49" charset="0"/>
              </a:rPr>
              <a:t>version</a:t>
            </a:r>
            <a:endParaRPr lang="en-US" dirty="0" smtClean="0"/>
          </a:p>
          <a:p>
            <a:pPr marL="0" indent="0">
              <a:buNone/>
            </a:pPr>
            <a:r>
              <a:rPr lang="en-US" sz="3600" dirty="0" err="1" smtClean="0">
                <a:latin typeface="Consolas" panose="020B0609020204030204" pitchFamily="49" charset="0"/>
                <a:cs typeface="Consolas" panose="020B0609020204030204" pitchFamily="49" charset="0"/>
              </a:rPr>
              <a:t>deprovision</a:t>
            </a:r>
            <a:r>
              <a:rPr lang="en-US" sz="3600" dirty="0" smtClean="0">
                <a:latin typeface="Consolas" panose="020B0609020204030204" pitchFamily="49" charset="0"/>
                <a:cs typeface="Consolas" panose="020B0609020204030204" pitchFamily="49" charset="0"/>
              </a:rPr>
              <a:t> </a:t>
            </a:r>
          </a:p>
          <a:p>
            <a:pPr marL="342900" lvl="1" indent="0">
              <a:buNone/>
            </a:pPr>
            <a:r>
              <a:rPr lang="en-US" dirty="0" err="1" smtClean="0"/>
              <a:t>Deprovisions</a:t>
            </a:r>
            <a:r>
              <a:rPr lang="en-US" dirty="0" smtClean="0"/>
              <a:t> </a:t>
            </a:r>
            <a:r>
              <a:rPr lang="en-US" dirty="0"/>
              <a:t>your VM in prep for provisioning in Azure</a:t>
            </a:r>
          </a:p>
          <a:p>
            <a:pPr marL="0" indent="0">
              <a:buNone/>
            </a:pPr>
            <a:r>
              <a:rPr lang="en-US" sz="3600" dirty="0" err="1" smtClean="0">
                <a:latin typeface="Consolas" panose="020B0609020204030204" pitchFamily="49" charset="0"/>
                <a:cs typeface="Consolas" panose="020B0609020204030204" pitchFamily="49" charset="0"/>
              </a:rPr>
              <a:t>deprovision+user</a:t>
            </a:r>
            <a:endParaRPr lang="en-US" sz="3600" dirty="0" smtClean="0">
              <a:latin typeface="Consolas" panose="020B0609020204030204" pitchFamily="49" charset="0"/>
              <a:cs typeface="Consolas" panose="020B0609020204030204" pitchFamily="49" charset="0"/>
            </a:endParaRPr>
          </a:p>
          <a:p>
            <a:pPr marL="342900" lvl="1" indent="0">
              <a:buNone/>
            </a:pPr>
            <a:r>
              <a:rPr lang="en-US" dirty="0" err="1"/>
              <a:t>Deprovisions</a:t>
            </a:r>
            <a:r>
              <a:rPr lang="en-US" dirty="0"/>
              <a:t> a previously run VM in Azure to enable capture and re-use</a:t>
            </a:r>
          </a:p>
          <a:p>
            <a:pPr marL="0" indent="0">
              <a:buNone/>
            </a:pPr>
            <a:r>
              <a:rPr lang="en-US" sz="3600" dirty="0" err="1" smtClean="0">
                <a:latin typeface="Consolas" panose="020B0609020204030204" pitchFamily="49" charset="0"/>
                <a:cs typeface="Consolas" panose="020B0609020204030204" pitchFamily="49" charset="0"/>
              </a:rPr>
              <a:t>serialconsole</a:t>
            </a:r>
            <a:endParaRPr lang="en-US" sz="3600" dirty="0" smtClean="0">
              <a:latin typeface="Consolas" panose="020B0609020204030204" pitchFamily="49" charset="0"/>
              <a:cs typeface="Consolas" panose="020B0609020204030204" pitchFamily="49" charset="0"/>
            </a:endParaRPr>
          </a:p>
          <a:p>
            <a:pPr marL="342900" lvl="1" indent="0">
              <a:buNone/>
            </a:pPr>
            <a:r>
              <a:rPr lang="en-US" dirty="0"/>
              <a:t>Redirects output to </a:t>
            </a:r>
            <a:r>
              <a:rPr lang="en-US" dirty="0" smtClean="0"/>
              <a:t>ttyS0 for kernel </a:t>
            </a:r>
            <a:r>
              <a:rPr lang="en-US" dirty="0" err="1" smtClean="0"/>
              <a:t>bootup</a:t>
            </a:r>
            <a:r>
              <a:rPr lang="en-US" dirty="0" smtClean="0"/>
              <a:t> log for </a:t>
            </a:r>
            <a:r>
              <a:rPr lang="en-US" dirty="0" err="1" smtClean="0"/>
              <a:t>debuggin</a:t>
            </a:r>
            <a:endParaRPr lang="en-US" dirty="0"/>
          </a:p>
          <a:p>
            <a:pPr marL="0" indent="0">
              <a:buNone/>
            </a:pPr>
            <a:r>
              <a:rPr lang="en-US" sz="3600" dirty="0">
                <a:latin typeface="Consolas" panose="020B0609020204030204" pitchFamily="49" charset="0"/>
                <a:cs typeface="Consolas" panose="020B0609020204030204" pitchFamily="49" charset="0"/>
              </a:rPr>
              <a:t>d</a:t>
            </a:r>
            <a:r>
              <a:rPr lang="en-US" sz="3600" dirty="0" smtClean="0">
                <a:latin typeface="Consolas" panose="020B0609020204030204" pitchFamily="49" charset="0"/>
                <a:cs typeface="Consolas" panose="020B0609020204030204" pitchFamily="49" charset="0"/>
              </a:rPr>
              <a:t>aemon</a:t>
            </a:r>
          </a:p>
          <a:p>
            <a:pPr marL="342900" lvl="1" indent="0">
              <a:buNone/>
            </a:pPr>
            <a:r>
              <a:rPr lang="en-US" dirty="0"/>
              <a:t>Runs the agent as a daemon to manage interaction with the platform</a:t>
            </a:r>
          </a:p>
        </p:txBody>
      </p:sp>
      <p:sp>
        <p:nvSpPr>
          <p:cNvPr id="3" name="Title 2"/>
          <p:cNvSpPr>
            <a:spLocks noGrp="1"/>
          </p:cNvSpPr>
          <p:nvPr>
            <p:ph type="title"/>
          </p:nvPr>
        </p:nvSpPr>
        <p:spPr/>
        <p:txBody>
          <a:bodyPr/>
          <a:lstStyle/>
          <a:p>
            <a:r>
              <a:rPr lang="en-US" dirty="0" smtClean="0"/>
              <a:t>Azure Linux Agent Commands</a:t>
            </a:r>
            <a:endParaRPr lang="en-US" dirty="0"/>
          </a:p>
        </p:txBody>
      </p:sp>
    </p:spTree>
    <p:extLst>
      <p:ext uri="{BB962C8B-B14F-4D97-AF65-F5344CB8AC3E}">
        <p14:creationId xmlns:p14="http://schemas.microsoft.com/office/powerpoint/2010/main" val="158697098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0"/>
            <a:ext cx="6934199" cy="5441490"/>
          </a:xfrm>
        </p:spPr>
        <p:txBody>
          <a:bodyPr/>
          <a:lstStyle/>
          <a:p>
            <a:r>
              <a:rPr lang="en-US" dirty="0" smtClean="0"/>
              <a:t>VM Extensions</a:t>
            </a:r>
          </a:p>
          <a:p>
            <a:pPr lvl="1"/>
            <a:r>
              <a:rPr lang="en-US" dirty="0"/>
              <a:t>VM Extensions are software components that extend the functionality of the virtual machine</a:t>
            </a:r>
          </a:p>
          <a:p>
            <a:pPr lvl="1"/>
            <a:r>
              <a:rPr lang="en-US" dirty="0"/>
              <a:t>Multiple extensions can be added, updated or removed</a:t>
            </a:r>
          </a:p>
          <a:p>
            <a:pPr lvl="1"/>
            <a:r>
              <a:rPr lang="en-US" dirty="0"/>
              <a:t>Installed and managed by the </a:t>
            </a:r>
            <a:r>
              <a:rPr lang="en-US" dirty="0" smtClean="0"/>
              <a:t>Azure Linux Agent</a:t>
            </a:r>
          </a:p>
          <a:p>
            <a:r>
              <a:rPr lang="en-US" dirty="0" smtClean="0"/>
              <a:t>Support for Linux</a:t>
            </a:r>
          </a:p>
          <a:p>
            <a:pPr lvl="1"/>
            <a:r>
              <a:rPr lang="en-US" dirty="0"/>
              <a:t>The Azure Linux Agent can now support VM extensions</a:t>
            </a:r>
          </a:p>
          <a:p>
            <a:pPr lvl="1"/>
            <a:r>
              <a:rPr lang="en-US" dirty="0"/>
              <a:t>Recent Ubuntu, SUSE and </a:t>
            </a:r>
            <a:r>
              <a:rPr lang="en-US" dirty="0" err="1"/>
              <a:t>OpenLogic</a:t>
            </a:r>
            <a:r>
              <a:rPr lang="en-US" dirty="0"/>
              <a:t> images have been updated to include the new agent</a:t>
            </a:r>
          </a:p>
        </p:txBody>
      </p:sp>
      <p:sp>
        <p:nvSpPr>
          <p:cNvPr id="17" name="Title 16"/>
          <p:cNvSpPr>
            <a:spLocks noGrp="1"/>
          </p:cNvSpPr>
          <p:nvPr>
            <p:ph type="title"/>
          </p:nvPr>
        </p:nvSpPr>
        <p:spPr/>
        <p:txBody>
          <a:bodyPr/>
          <a:lstStyle/>
          <a:p>
            <a:r>
              <a:rPr lang="en-US" dirty="0" smtClean="0"/>
              <a:t>About VM </a:t>
            </a:r>
            <a:r>
              <a:rPr lang="en-US" dirty="0"/>
              <a:t>Extensions</a:t>
            </a:r>
          </a:p>
        </p:txBody>
      </p:sp>
      <p:pic>
        <p:nvPicPr>
          <p:cNvPr id="4" name="Picture 2" descr="http://blogs.msdn.com/cfs-filesystemfile.ashx/__key/communityserver-blogs-components-weblogfiles/00-00-01-13-25/4578.Kundana-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499" y="1978024"/>
            <a:ext cx="4809338" cy="304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69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Linux in Microsoft Azure</a:t>
            </a:r>
            <a:endParaRPr lang="en-US" dirty="0"/>
          </a:p>
        </p:txBody>
      </p:sp>
      <p:sp>
        <p:nvSpPr>
          <p:cNvPr id="3" name="Text Placeholder 2"/>
          <p:cNvSpPr>
            <a:spLocks noGrp="1"/>
          </p:cNvSpPr>
          <p:nvPr>
            <p:ph type="body" sz="quarter" idx="14"/>
          </p:nvPr>
        </p:nvSpPr>
        <p:spPr/>
        <p:txBody>
          <a:bodyPr/>
          <a:lstStyle/>
          <a:p>
            <a:r>
              <a:rPr lang="en-US" dirty="0" smtClean="0"/>
              <a:t>Gebi Liang</a:t>
            </a:r>
            <a:endParaRPr lang="en-US" dirty="0"/>
          </a:p>
        </p:txBody>
      </p:sp>
      <p:sp>
        <p:nvSpPr>
          <p:cNvPr id="4" name="Text Placeholder 2"/>
          <p:cNvSpPr txBox="1">
            <a:spLocks/>
          </p:cNvSpPr>
          <p:nvPr/>
        </p:nvSpPr>
        <p:spPr bwMode="ltGray">
          <a:xfrm>
            <a:off x="258653" y="5097462"/>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t>CDP-B315</a:t>
            </a:r>
            <a:endParaRPr lang="en-US" dirty="0"/>
          </a:p>
        </p:txBody>
      </p:sp>
    </p:spTree>
    <p:extLst>
      <p:ext uri="{BB962C8B-B14F-4D97-AF65-F5344CB8AC3E}">
        <p14:creationId xmlns:p14="http://schemas.microsoft.com/office/powerpoint/2010/main" val="350654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New VM Extensions for Linux</a:t>
            </a:r>
            <a:endParaRPr lang="en-US" dirty="0"/>
          </a:p>
        </p:txBody>
      </p:sp>
      <p:sp>
        <p:nvSpPr>
          <p:cNvPr id="6" name="Text Placeholder 5"/>
          <p:cNvSpPr>
            <a:spLocks noGrp="1"/>
          </p:cNvSpPr>
          <p:nvPr>
            <p:ph type="body" sz="quarter" idx="11"/>
          </p:nvPr>
        </p:nvSpPr>
        <p:spPr>
          <a:xfrm>
            <a:off x="274639" y="1212849"/>
            <a:ext cx="11889564" cy="5604611"/>
          </a:xfrm>
        </p:spPr>
        <p:txBody>
          <a:bodyPr/>
          <a:lstStyle/>
          <a:p>
            <a:r>
              <a:rPr lang="en-US" sz="3600" dirty="0" err="1" smtClean="0"/>
              <a:t>CustomScript</a:t>
            </a:r>
            <a:r>
              <a:rPr lang="en-US" sz="3600" dirty="0" smtClean="0"/>
              <a:t>: Run any script on a Linux VM</a:t>
            </a:r>
          </a:p>
          <a:p>
            <a:pPr lvl="1"/>
            <a:r>
              <a:rPr lang="en-US" sz="1800" dirty="0" smtClean="0"/>
              <a:t>Download files and run scripts from an Azure storage account</a:t>
            </a:r>
          </a:p>
          <a:p>
            <a:pPr lvl="1"/>
            <a:r>
              <a:rPr lang="en-US" sz="1800" dirty="0" smtClean="0"/>
              <a:t>Not limited to a specific scripting language</a:t>
            </a:r>
          </a:p>
          <a:p>
            <a:pPr lvl="1"/>
            <a:r>
              <a:rPr lang="en-US" sz="1800" dirty="0" smtClean="0">
                <a:gradFill>
                  <a:gsLst>
                    <a:gs pos="100000">
                      <a:srgbClr val="FFFFFF"/>
                    </a:gs>
                    <a:gs pos="0">
                      <a:srgbClr val="FFFFFF"/>
                    </a:gs>
                  </a:gsLst>
                  <a:lin ang="5400000" scaled="0"/>
                </a:gradFill>
              </a:rPr>
              <a:t/>
            </a:r>
            <a:br>
              <a:rPr lang="en-US" sz="1800" dirty="0" smtClean="0">
                <a:gradFill>
                  <a:gsLst>
                    <a:gs pos="100000">
                      <a:srgbClr val="FFFFFF"/>
                    </a:gs>
                    <a:gs pos="0">
                      <a:srgbClr val="FFFFFF"/>
                    </a:gs>
                  </a:gsLst>
                  <a:lin ang="5400000" scaled="0"/>
                </a:gradFill>
              </a:rPr>
            </a:br>
            <a:endParaRPr lang="en-US" sz="1800" dirty="0"/>
          </a:p>
          <a:p>
            <a:r>
              <a:rPr lang="en-US" sz="3600" dirty="0" err="1" smtClean="0"/>
              <a:t>VMAccess</a:t>
            </a:r>
            <a:endParaRPr lang="en-US" sz="3600" dirty="0" smtClean="0"/>
          </a:p>
          <a:p>
            <a:pPr lvl="1"/>
            <a:r>
              <a:rPr lang="en-US" sz="1800" dirty="0" smtClean="0"/>
              <a:t>Reset the password of the original provisioned user or create new user</a:t>
            </a:r>
          </a:p>
          <a:p>
            <a:pPr lvl="1"/>
            <a:r>
              <a:rPr lang="en-US" sz="1800" dirty="0" smtClean="0"/>
              <a:t>(Re)set SSH key for user</a:t>
            </a:r>
            <a:endParaRPr lang="en-US" sz="1800" dirty="0"/>
          </a:p>
          <a:p>
            <a:pPr lvl="1"/>
            <a:r>
              <a:rPr lang="en-US" sz="1800" dirty="0" smtClean="0"/>
              <a:t>Ensure SSH firewall port (</a:t>
            </a:r>
            <a:r>
              <a:rPr lang="en-US" sz="1800" dirty="0"/>
              <a:t>22) </a:t>
            </a:r>
            <a:r>
              <a:rPr lang="en-US" sz="1800" dirty="0" smtClean="0"/>
              <a:t>is open</a:t>
            </a:r>
          </a:p>
          <a:p>
            <a:pPr lvl="1"/>
            <a:r>
              <a:rPr lang="en-US" sz="1800" dirty="0" smtClean="0"/>
              <a:t>Restore </a:t>
            </a:r>
            <a:r>
              <a:rPr lang="en-US" sz="1800" dirty="0"/>
              <a:t>the </a:t>
            </a:r>
            <a:r>
              <a:rPr lang="en-US" sz="1800" dirty="0" smtClean="0"/>
              <a:t>SSH server configuration to a working default</a:t>
            </a:r>
          </a:p>
          <a:p>
            <a:pPr lvl="1"/>
            <a:endParaRPr lang="en-US" sz="1800" dirty="0"/>
          </a:p>
          <a:p>
            <a:r>
              <a:rPr lang="en-US" sz="3600" dirty="0" err="1" smtClean="0"/>
              <a:t>OSPatching</a:t>
            </a:r>
            <a:endParaRPr lang="en-US" sz="3600" dirty="0"/>
          </a:p>
          <a:p>
            <a:pPr lvl="1"/>
            <a:r>
              <a:rPr lang="en-US" sz="1800" dirty="0"/>
              <a:t>Extension enables scheduled/automatic updates for a Linux VM</a:t>
            </a:r>
          </a:p>
          <a:p>
            <a:pPr lvl="1"/>
            <a:r>
              <a:rPr lang="en-US" sz="1800" dirty="0"/>
              <a:t>Coordinate patch schedule across multiple VMs</a:t>
            </a:r>
          </a:p>
          <a:p>
            <a:pPr lvl="1"/>
            <a:r>
              <a:rPr lang="en-US" sz="1800" dirty="0"/>
              <a:t>Portal integration</a:t>
            </a:r>
          </a:p>
        </p:txBody>
      </p:sp>
    </p:spTree>
    <p:extLst>
      <p:ext uri="{BB962C8B-B14F-4D97-AF65-F5344CB8AC3E}">
        <p14:creationId xmlns:p14="http://schemas.microsoft.com/office/powerpoint/2010/main" val="48527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Text Placeholder 2"/>
          <p:cNvSpPr>
            <a:spLocks noGrp="1"/>
          </p:cNvSpPr>
          <p:nvPr>
            <p:ph type="body" sz="quarter" idx="12"/>
          </p:nvPr>
        </p:nvSpPr>
        <p:spPr/>
        <p:txBody>
          <a:bodyPr/>
          <a:lstStyle/>
          <a:p>
            <a:r>
              <a:rPr lang="en-US" dirty="0" smtClean="0"/>
              <a:t>CustomScript &amp; VMAccess VM Extensions</a:t>
            </a:r>
            <a:endParaRPr lang="en-US" dirty="0"/>
          </a:p>
        </p:txBody>
      </p:sp>
    </p:spTree>
    <p:extLst>
      <p:ext uri="{BB962C8B-B14F-4D97-AF65-F5344CB8AC3E}">
        <p14:creationId xmlns:p14="http://schemas.microsoft.com/office/powerpoint/2010/main" val="13031066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CustomScript</a:t>
            </a:r>
            <a:r>
              <a:rPr lang="en-US" dirty="0" smtClean="0"/>
              <a:t> Demo </a:t>
            </a:r>
            <a:endParaRPr lang="en-US" dirty="0"/>
          </a:p>
        </p:txBody>
      </p:sp>
      <p:sp>
        <p:nvSpPr>
          <p:cNvPr id="5" name="Text Placeholder 4"/>
          <p:cNvSpPr>
            <a:spLocks noGrp="1"/>
          </p:cNvSpPr>
          <p:nvPr>
            <p:ph type="body" sz="quarter" idx="10"/>
          </p:nvPr>
        </p:nvSpPr>
        <p:spPr>
          <a:xfrm>
            <a:off x="46037" y="1249213"/>
            <a:ext cx="11885513" cy="5651868"/>
          </a:xfrm>
        </p:spPr>
        <p:txBody>
          <a:bodyPr>
            <a:normAutofit lnSpcReduction="10000"/>
          </a:bodyPr>
          <a:lstStyle/>
          <a:p>
            <a:r>
              <a:rPr lang="en-US" sz="1599" dirty="0">
                <a:solidFill>
                  <a:srgbClr val="FF0000"/>
                </a:solidFill>
              </a:rPr>
              <a:t>$</a:t>
            </a:r>
            <a:r>
              <a:rPr lang="en-US" sz="1599" dirty="0" err="1">
                <a:solidFill>
                  <a:srgbClr val="FF0000"/>
                </a:solidFill>
              </a:rPr>
              <a:t>VmName</a:t>
            </a:r>
            <a:r>
              <a:rPr lang="en-US" sz="1599" dirty="0">
                <a:solidFill>
                  <a:srgbClr val="FF0000"/>
                </a:solidFill>
              </a:rPr>
              <a:t> </a:t>
            </a:r>
            <a:r>
              <a:rPr lang="en-US" sz="1599" dirty="0"/>
              <a:t>= '</a:t>
            </a:r>
            <a:r>
              <a:rPr lang="en-US" sz="1599" dirty="0" err="1"/>
              <a:t>TechEdCScript</a:t>
            </a:r>
            <a:r>
              <a:rPr lang="en-US" sz="1599" dirty="0"/>
              <a:t>'</a:t>
            </a:r>
          </a:p>
          <a:p>
            <a:endParaRPr lang="en-US" sz="1599" dirty="0"/>
          </a:p>
          <a:p>
            <a:r>
              <a:rPr lang="en-US" sz="1599" dirty="0">
                <a:solidFill>
                  <a:schemeClr val="accent6"/>
                </a:solidFill>
              </a:rPr>
              <a:t>#Parameter of extension</a:t>
            </a:r>
          </a:p>
          <a:p>
            <a:r>
              <a:rPr lang="en-US" sz="1599" dirty="0">
                <a:solidFill>
                  <a:srgbClr val="FF0000"/>
                </a:solidFill>
              </a:rPr>
              <a:t>$</a:t>
            </a:r>
            <a:r>
              <a:rPr lang="en-US" sz="1599" dirty="0" err="1">
                <a:solidFill>
                  <a:srgbClr val="FF0000"/>
                </a:solidFill>
              </a:rPr>
              <a:t>fileUris</a:t>
            </a:r>
            <a:r>
              <a:rPr lang="en-US" sz="1599" dirty="0">
                <a:solidFill>
                  <a:srgbClr val="FF0000"/>
                </a:solidFill>
              </a:rPr>
              <a:t> </a:t>
            </a:r>
            <a:r>
              <a:rPr lang="en-US" sz="1599" dirty="0"/>
              <a:t>= @("http://techedcustomscript.blob.core.windows.net/apache/install_apache.sh")</a:t>
            </a:r>
          </a:p>
          <a:p>
            <a:r>
              <a:rPr lang="en-US" sz="1599" dirty="0">
                <a:solidFill>
                  <a:srgbClr val="FF0000"/>
                </a:solidFill>
              </a:rPr>
              <a:t>$</a:t>
            </a:r>
            <a:r>
              <a:rPr lang="en-US" sz="1599" dirty="0" err="1">
                <a:solidFill>
                  <a:srgbClr val="FF0000"/>
                </a:solidFill>
              </a:rPr>
              <a:t>commandToExecute</a:t>
            </a:r>
            <a:r>
              <a:rPr lang="en-US" sz="1599" dirty="0">
                <a:solidFill>
                  <a:srgbClr val="FF0000"/>
                </a:solidFill>
              </a:rPr>
              <a:t> </a:t>
            </a:r>
            <a:r>
              <a:rPr lang="en-US" sz="1599" dirty="0"/>
              <a:t>= '</a:t>
            </a:r>
            <a:r>
              <a:rPr lang="en-US" sz="1599" dirty="0" err="1"/>
              <a:t>sh</a:t>
            </a:r>
            <a:r>
              <a:rPr lang="en-US" sz="1599" dirty="0"/>
              <a:t> install_apache.sh'</a:t>
            </a:r>
          </a:p>
          <a:p>
            <a:endParaRPr lang="en-US" sz="1599" dirty="0"/>
          </a:p>
          <a:p>
            <a:r>
              <a:rPr lang="en-US" sz="1599" dirty="0">
                <a:solidFill>
                  <a:schemeClr val="accent6"/>
                </a:solidFill>
              </a:rPr>
              <a:t>#Type/name of the extension</a:t>
            </a:r>
          </a:p>
          <a:p>
            <a:r>
              <a:rPr lang="en-US" sz="1599" dirty="0">
                <a:solidFill>
                  <a:srgbClr val="FF0000"/>
                </a:solidFill>
              </a:rPr>
              <a:t>$</a:t>
            </a:r>
            <a:r>
              <a:rPr lang="en-US" sz="1599" dirty="0" err="1">
                <a:solidFill>
                  <a:srgbClr val="FF0000"/>
                </a:solidFill>
              </a:rPr>
              <a:t>ExtensionName</a:t>
            </a:r>
            <a:r>
              <a:rPr lang="en-US" sz="1599" dirty="0">
                <a:solidFill>
                  <a:srgbClr val="FF0000"/>
                </a:solidFill>
              </a:rPr>
              <a:t> </a:t>
            </a:r>
            <a:r>
              <a:rPr lang="en-US" sz="1599" dirty="0"/>
              <a:t>= '</a:t>
            </a:r>
            <a:r>
              <a:rPr lang="en-US" sz="1599" dirty="0" err="1"/>
              <a:t>CustomScriptForLinux</a:t>
            </a:r>
            <a:r>
              <a:rPr lang="en-US" sz="1599" dirty="0"/>
              <a:t>'</a:t>
            </a:r>
          </a:p>
          <a:p>
            <a:r>
              <a:rPr lang="en-US" sz="1599" dirty="0">
                <a:solidFill>
                  <a:srgbClr val="FF0000"/>
                </a:solidFill>
              </a:rPr>
              <a:t>$Publisher </a:t>
            </a:r>
            <a:r>
              <a:rPr lang="en-US" sz="1599" dirty="0"/>
              <a:t>= '</a:t>
            </a:r>
            <a:r>
              <a:rPr lang="en-US" sz="1599" dirty="0" err="1"/>
              <a:t>Microsoft.OSTCExtensions</a:t>
            </a:r>
            <a:r>
              <a:rPr lang="en-US" sz="1599" dirty="0"/>
              <a:t>'</a:t>
            </a:r>
          </a:p>
          <a:p>
            <a:r>
              <a:rPr lang="en-US" sz="1599" dirty="0">
                <a:solidFill>
                  <a:srgbClr val="FF0000"/>
                </a:solidFill>
              </a:rPr>
              <a:t>$Version </a:t>
            </a:r>
            <a:r>
              <a:rPr lang="en-US" sz="1599" dirty="0"/>
              <a:t>= '1.1'</a:t>
            </a:r>
          </a:p>
          <a:p>
            <a:endParaRPr lang="en-US" sz="1599" dirty="0"/>
          </a:p>
          <a:p>
            <a:r>
              <a:rPr lang="en-US" sz="1599" dirty="0"/>
              <a:t>[</a:t>
            </a:r>
            <a:r>
              <a:rPr lang="en-US" sz="1599" dirty="0" err="1">
                <a:solidFill>
                  <a:schemeClr val="accent6"/>
                </a:solidFill>
              </a:rPr>
              <a:t>hashtable</a:t>
            </a:r>
            <a:r>
              <a:rPr lang="en-US" sz="1599" dirty="0"/>
              <a:t>]$</a:t>
            </a:r>
            <a:r>
              <a:rPr lang="en-US" sz="1599" dirty="0" err="1">
                <a:solidFill>
                  <a:srgbClr val="FF0000"/>
                </a:solidFill>
              </a:rPr>
              <a:t>Param</a:t>
            </a:r>
            <a:r>
              <a:rPr lang="en-US" sz="1599" dirty="0"/>
              <a:t>=@{};</a:t>
            </a:r>
          </a:p>
          <a:p>
            <a:r>
              <a:rPr lang="en-US" sz="1599" dirty="0">
                <a:solidFill>
                  <a:srgbClr val="FF0000"/>
                </a:solidFill>
              </a:rPr>
              <a:t>$</a:t>
            </a:r>
            <a:r>
              <a:rPr lang="en-US" sz="1599" dirty="0" err="1">
                <a:solidFill>
                  <a:srgbClr val="FF0000"/>
                </a:solidFill>
              </a:rPr>
              <a:t>Param</a:t>
            </a:r>
            <a:r>
              <a:rPr lang="en-US" sz="1599" dirty="0"/>
              <a:t>['</a:t>
            </a:r>
            <a:r>
              <a:rPr lang="en-US" sz="1599" dirty="0" err="1"/>
              <a:t>fileUris</a:t>
            </a:r>
            <a:r>
              <a:rPr lang="en-US" sz="1599" dirty="0"/>
              <a:t>'] = $</a:t>
            </a:r>
            <a:r>
              <a:rPr lang="en-US" sz="1599" dirty="0" err="1"/>
              <a:t>fileUris</a:t>
            </a:r>
            <a:r>
              <a:rPr lang="en-US" sz="1599" dirty="0"/>
              <a:t>;</a:t>
            </a:r>
          </a:p>
          <a:p>
            <a:r>
              <a:rPr lang="en-US" sz="1599" dirty="0">
                <a:solidFill>
                  <a:srgbClr val="FF0000"/>
                </a:solidFill>
              </a:rPr>
              <a:t>$</a:t>
            </a:r>
            <a:r>
              <a:rPr lang="en-US" sz="1599" dirty="0" err="1">
                <a:solidFill>
                  <a:srgbClr val="FF0000"/>
                </a:solidFill>
              </a:rPr>
              <a:t>Param</a:t>
            </a:r>
            <a:r>
              <a:rPr lang="en-US" sz="1599" dirty="0"/>
              <a:t>['</a:t>
            </a:r>
            <a:r>
              <a:rPr lang="en-US" sz="1599" dirty="0" err="1"/>
              <a:t>commandToExecute</a:t>
            </a:r>
            <a:r>
              <a:rPr lang="en-US" sz="1599" dirty="0"/>
              <a:t>'] = $</a:t>
            </a:r>
            <a:r>
              <a:rPr lang="en-US" sz="1599" dirty="0" err="1"/>
              <a:t>commandToExecute</a:t>
            </a:r>
            <a:r>
              <a:rPr lang="en-US" sz="1599" dirty="0"/>
              <a:t>;</a:t>
            </a:r>
          </a:p>
          <a:p>
            <a:r>
              <a:rPr lang="en-US" sz="1599" dirty="0">
                <a:solidFill>
                  <a:srgbClr val="FF0000"/>
                </a:solidFill>
              </a:rPr>
              <a:t>$</a:t>
            </a:r>
            <a:r>
              <a:rPr lang="en-US" sz="1599" dirty="0" err="1">
                <a:solidFill>
                  <a:srgbClr val="FF0000"/>
                </a:solidFill>
              </a:rPr>
              <a:t>Param</a:t>
            </a:r>
            <a:r>
              <a:rPr lang="en-US" sz="1599" dirty="0"/>
              <a:t>['timestamp'] = (Get-Date).Ticks</a:t>
            </a:r>
          </a:p>
          <a:p>
            <a:endParaRPr lang="en-US" sz="1599" dirty="0"/>
          </a:p>
          <a:p>
            <a:r>
              <a:rPr lang="en-US" sz="1599" dirty="0">
                <a:solidFill>
                  <a:srgbClr val="FF0000"/>
                </a:solidFill>
              </a:rPr>
              <a:t>$</a:t>
            </a:r>
            <a:r>
              <a:rPr lang="en-US" sz="1599" dirty="0" err="1">
                <a:solidFill>
                  <a:srgbClr val="FF0000"/>
                </a:solidFill>
              </a:rPr>
              <a:t>PublicConfiguration</a:t>
            </a:r>
            <a:r>
              <a:rPr lang="en-US" sz="1599" dirty="0">
                <a:solidFill>
                  <a:srgbClr val="FF0000"/>
                </a:solidFill>
              </a:rPr>
              <a:t> </a:t>
            </a:r>
            <a:r>
              <a:rPr lang="en-US" sz="1599" dirty="0"/>
              <a:t>= </a:t>
            </a:r>
            <a:r>
              <a:rPr lang="en-US" sz="1599" dirty="0" err="1">
                <a:solidFill>
                  <a:srgbClr val="0070C0"/>
                </a:solidFill>
              </a:rPr>
              <a:t>ConvertTo-Json</a:t>
            </a:r>
            <a:r>
              <a:rPr lang="en-US" sz="1599" dirty="0">
                <a:solidFill>
                  <a:srgbClr val="0070C0"/>
                </a:solidFill>
              </a:rPr>
              <a:t> </a:t>
            </a:r>
            <a:r>
              <a:rPr lang="en-US" sz="1599" dirty="0"/>
              <a:t>$</a:t>
            </a:r>
            <a:r>
              <a:rPr lang="en-US" sz="1599" dirty="0" err="1"/>
              <a:t>Param</a:t>
            </a:r>
            <a:r>
              <a:rPr lang="en-US" sz="1599" dirty="0"/>
              <a:t>;</a:t>
            </a:r>
          </a:p>
          <a:p>
            <a:r>
              <a:rPr lang="en-US" sz="1599" dirty="0">
                <a:solidFill>
                  <a:srgbClr val="FF0000"/>
                </a:solidFill>
              </a:rPr>
              <a:t>$</a:t>
            </a:r>
            <a:r>
              <a:rPr lang="en-US" sz="1599" dirty="0" err="1">
                <a:solidFill>
                  <a:srgbClr val="FF0000"/>
                </a:solidFill>
              </a:rPr>
              <a:t>vm</a:t>
            </a:r>
            <a:r>
              <a:rPr lang="en-US" sz="1599" dirty="0">
                <a:solidFill>
                  <a:srgbClr val="FF0000"/>
                </a:solidFill>
              </a:rPr>
              <a:t> </a:t>
            </a:r>
            <a:r>
              <a:rPr lang="en-US" sz="1599" dirty="0"/>
              <a:t>= </a:t>
            </a:r>
            <a:r>
              <a:rPr lang="en-US" sz="1599" dirty="0">
                <a:solidFill>
                  <a:srgbClr val="0070C0"/>
                </a:solidFill>
              </a:rPr>
              <a:t>get-</a:t>
            </a:r>
            <a:r>
              <a:rPr lang="en-US" sz="1599" dirty="0" err="1">
                <a:solidFill>
                  <a:srgbClr val="0070C0"/>
                </a:solidFill>
              </a:rPr>
              <a:t>azurevm</a:t>
            </a:r>
            <a:r>
              <a:rPr lang="en-US" sz="1599" dirty="0">
                <a:solidFill>
                  <a:srgbClr val="0070C0"/>
                </a:solidFill>
              </a:rPr>
              <a:t> </a:t>
            </a:r>
            <a:r>
              <a:rPr lang="en-US" sz="1599" dirty="0"/>
              <a:t>-</a:t>
            </a:r>
            <a:r>
              <a:rPr lang="en-US" sz="1599" dirty="0" err="1"/>
              <a:t>ServiceName</a:t>
            </a:r>
            <a:r>
              <a:rPr lang="en-US" sz="1599" dirty="0"/>
              <a:t> $</a:t>
            </a:r>
            <a:r>
              <a:rPr lang="en-US" sz="1599" dirty="0" err="1"/>
              <a:t>VmName</a:t>
            </a:r>
            <a:endParaRPr lang="en-US" sz="1599" dirty="0"/>
          </a:p>
          <a:p>
            <a:r>
              <a:rPr lang="en-US" sz="1599" dirty="0">
                <a:solidFill>
                  <a:srgbClr val="FF0000"/>
                </a:solidFill>
              </a:rPr>
              <a:t>$</a:t>
            </a:r>
            <a:r>
              <a:rPr lang="en-US" sz="1599" dirty="0" err="1">
                <a:solidFill>
                  <a:srgbClr val="FF0000"/>
                </a:solidFill>
              </a:rPr>
              <a:t>vm</a:t>
            </a:r>
            <a:r>
              <a:rPr lang="en-US" sz="1599" dirty="0">
                <a:solidFill>
                  <a:srgbClr val="FF0000"/>
                </a:solidFill>
              </a:rPr>
              <a:t> </a:t>
            </a:r>
            <a:r>
              <a:rPr lang="en-US" sz="1599" dirty="0"/>
              <a:t>= </a:t>
            </a:r>
            <a:r>
              <a:rPr lang="en-US" sz="1599" dirty="0">
                <a:solidFill>
                  <a:srgbClr val="0070C0"/>
                </a:solidFill>
              </a:rPr>
              <a:t>Set-</a:t>
            </a:r>
            <a:r>
              <a:rPr lang="en-US" sz="1599" dirty="0" err="1">
                <a:solidFill>
                  <a:srgbClr val="0070C0"/>
                </a:solidFill>
              </a:rPr>
              <a:t>AzureVMExtension</a:t>
            </a:r>
            <a:r>
              <a:rPr lang="en-US" sz="1599" dirty="0">
                <a:solidFill>
                  <a:srgbClr val="0070C0"/>
                </a:solidFill>
              </a:rPr>
              <a:t> </a:t>
            </a:r>
            <a:r>
              <a:rPr lang="en-US" sz="1599" dirty="0"/>
              <a:t>-</a:t>
            </a:r>
            <a:r>
              <a:rPr lang="en-US" sz="1599" dirty="0" err="1"/>
              <a:t>ExtensionName</a:t>
            </a:r>
            <a:r>
              <a:rPr lang="en-US" sz="1599" dirty="0"/>
              <a:t> $</a:t>
            </a:r>
            <a:r>
              <a:rPr lang="en-US" sz="1599" dirty="0" err="1"/>
              <a:t>ExtensionName</a:t>
            </a:r>
            <a:r>
              <a:rPr lang="en-US" sz="1599" dirty="0"/>
              <a:t> -VM  $</a:t>
            </a:r>
            <a:r>
              <a:rPr lang="en-US" sz="1599" dirty="0" err="1"/>
              <a:t>vm</a:t>
            </a:r>
            <a:r>
              <a:rPr lang="en-US" sz="1599" dirty="0"/>
              <a:t> -Publisher $Publisher -Version $Version -</a:t>
            </a:r>
            <a:r>
              <a:rPr lang="en-US" sz="1599" dirty="0" err="1"/>
              <a:t>PublicConfiguration</a:t>
            </a:r>
            <a:r>
              <a:rPr lang="en-US" sz="1599" dirty="0"/>
              <a:t> $</a:t>
            </a:r>
            <a:r>
              <a:rPr lang="en-US" sz="1599" dirty="0" err="1"/>
              <a:t>PublicConfiguration</a:t>
            </a:r>
            <a:endParaRPr lang="en-US" sz="1599" dirty="0"/>
          </a:p>
          <a:p>
            <a:r>
              <a:rPr lang="en-US" sz="1599" dirty="0">
                <a:solidFill>
                  <a:srgbClr val="FF0000"/>
                </a:solidFill>
              </a:rPr>
              <a:t>$</a:t>
            </a:r>
            <a:r>
              <a:rPr lang="en-US" sz="1599" dirty="0" err="1">
                <a:solidFill>
                  <a:srgbClr val="FF0000"/>
                </a:solidFill>
              </a:rPr>
              <a:t>vm</a:t>
            </a:r>
            <a:r>
              <a:rPr lang="en-US" sz="1599" dirty="0">
                <a:solidFill>
                  <a:srgbClr val="FF0000"/>
                </a:solidFill>
              </a:rPr>
              <a:t> </a:t>
            </a:r>
            <a:r>
              <a:rPr lang="en-US" sz="1599" dirty="0"/>
              <a:t>| </a:t>
            </a:r>
            <a:r>
              <a:rPr lang="en-US" sz="1599" dirty="0">
                <a:solidFill>
                  <a:srgbClr val="0070C0"/>
                </a:solidFill>
              </a:rPr>
              <a:t>Update-</a:t>
            </a:r>
            <a:r>
              <a:rPr lang="en-US" sz="1599" dirty="0" err="1">
                <a:solidFill>
                  <a:srgbClr val="0070C0"/>
                </a:solidFill>
              </a:rPr>
              <a:t>AzureVM</a:t>
            </a:r>
            <a:endParaRPr lang="en-US" sz="1599" dirty="0">
              <a:solidFill>
                <a:srgbClr val="0070C0"/>
              </a:solidFill>
            </a:endParaRPr>
          </a:p>
          <a:p>
            <a:endParaRPr lang="en-US" sz="1599" dirty="0"/>
          </a:p>
        </p:txBody>
      </p:sp>
    </p:spTree>
    <p:extLst>
      <p:ext uri="{BB962C8B-B14F-4D97-AF65-F5344CB8AC3E}">
        <p14:creationId xmlns:p14="http://schemas.microsoft.com/office/powerpoint/2010/main" val="5906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VMAccess</a:t>
            </a:r>
            <a:r>
              <a:rPr lang="en-US" dirty="0" smtClean="0"/>
              <a:t> Demo</a:t>
            </a:r>
            <a:endParaRPr lang="en-US" dirty="0"/>
          </a:p>
        </p:txBody>
      </p:sp>
      <p:sp>
        <p:nvSpPr>
          <p:cNvPr id="5" name="Text Placeholder 4"/>
          <p:cNvSpPr>
            <a:spLocks noGrp="1"/>
          </p:cNvSpPr>
          <p:nvPr>
            <p:ph type="body" sz="quarter" idx="10"/>
          </p:nvPr>
        </p:nvSpPr>
        <p:spPr>
          <a:xfrm>
            <a:off x="198437" y="1287462"/>
            <a:ext cx="11885513" cy="5539312"/>
          </a:xfrm>
        </p:spPr>
        <p:txBody>
          <a:bodyPr>
            <a:noAutofit/>
          </a:bodyPr>
          <a:lstStyle/>
          <a:p>
            <a:r>
              <a:rPr lang="en-US" sz="1600" dirty="0">
                <a:solidFill>
                  <a:srgbClr val="FF0000"/>
                </a:solidFill>
              </a:rPr>
              <a:t>$</a:t>
            </a:r>
            <a:r>
              <a:rPr lang="en-US" sz="1600" dirty="0" err="1">
                <a:solidFill>
                  <a:srgbClr val="FF0000"/>
                </a:solidFill>
              </a:rPr>
              <a:t>VmName</a:t>
            </a:r>
            <a:r>
              <a:rPr lang="en-US" sz="1600" dirty="0">
                <a:solidFill>
                  <a:srgbClr val="FF0000"/>
                </a:solidFill>
              </a:rPr>
              <a:t> </a:t>
            </a:r>
            <a:r>
              <a:rPr lang="en-US" sz="1600" dirty="0"/>
              <a:t>= "</a:t>
            </a:r>
            <a:r>
              <a:rPr lang="en-US" sz="1600" dirty="0" err="1"/>
              <a:t>TechEdVmAccess</a:t>
            </a:r>
            <a:r>
              <a:rPr lang="en-US" sz="1600" dirty="0"/>
              <a:t>"</a:t>
            </a:r>
          </a:p>
          <a:p>
            <a:r>
              <a:rPr lang="en-US" sz="1600" dirty="0">
                <a:solidFill>
                  <a:srgbClr val="92D050"/>
                </a:solidFill>
              </a:rPr>
              <a:t>#Parameter of extension</a:t>
            </a:r>
          </a:p>
          <a:p>
            <a:r>
              <a:rPr lang="en-US" sz="1600" dirty="0">
                <a:solidFill>
                  <a:srgbClr val="FF0000"/>
                </a:solidFill>
              </a:rPr>
              <a:t>$</a:t>
            </a:r>
            <a:r>
              <a:rPr lang="en-US" sz="1600" dirty="0" err="1">
                <a:solidFill>
                  <a:srgbClr val="FF0000"/>
                </a:solidFill>
              </a:rPr>
              <a:t>UserName</a:t>
            </a:r>
            <a:r>
              <a:rPr lang="en-US" sz="1600" dirty="0">
                <a:solidFill>
                  <a:srgbClr val="FF0000"/>
                </a:solidFill>
              </a:rPr>
              <a:t> </a:t>
            </a:r>
            <a:r>
              <a:rPr lang="en-US" sz="1600" dirty="0"/>
              <a:t>= "</a:t>
            </a:r>
            <a:r>
              <a:rPr lang="en-US" sz="1600" dirty="0" err="1"/>
              <a:t>azureuser</a:t>
            </a:r>
            <a:r>
              <a:rPr lang="en-US" sz="1600" dirty="0"/>
              <a:t>"</a:t>
            </a:r>
          </a:p>
          <a:p>
            <a:r>
              <a:rPr lang="en-US" sz="1600" dirty="0">
                <a:solidFill>
                  <a:srgbClr val="FF0000"/>
                </a:solidFill>
              </a:rPr>
              <a:t>$Password </a:t>
            </a:r>
            <a:r>
              <a:rPr lang="en-US" sz="1600" dirty="0"/>
              <a:t>= "User@123"</a:t>
            </a:r>
          </a:p>
          <a:p>
            <a:endParaRPr lang="en-US" sz="1600" dirty="0"/>
          </a:p>
          <a:p>
            <a:r>
              <a:rPr lang="en-US" sz="1600" dirty="0">
                <a:solidFill>
                  <a:srgbClr val="92D050"/>
                </a:solidFill>
              </a:rPr>
              <a:t>#Type/name of the extension</a:t>
            </a:r>
          </a:p>
          <a:p>
            <a:r>
              <a:rPr lang="en-US" sz="1600" dirty="0">
                <a:solidFill>
                  <a:srgbClr val="FF0000"/>
                </a:solidFill>
              </a:rPr>
              <a:t>$</a:t>
            </a:r>
            <a:r>
              <a:rPr lang="en-US" sz="1600" dirty="0" err="1">
                <a:solidFill>
                  <a:srgbClr val="FF0000"/>
                </a:solidFill>
              </a:rPr>
              <a:t>ExtensionName</a:t>
            </a:r>
            <a:r>
              <a:rPr lang="en-US" sz="1600" dirty="0">
                <a:solidFill>
                  <a:srgbClr val="FF0000"/>
                </a:solidFill>
              </a:rPr>
              <a:t> </a:t>
            </a:r>
            <a:r>
              <a:rPr lang="en-US" sz="1600" dirty="0"/>
              <a:t>= '</a:t>
            </a:r>
            <a:r>
              <a:rPr lang="en-US" sz="1600" dirty="0" err="1"/>
              <a:t>VMAccessForLinux</a:t>
            </a:r>
            <a:r>
              <a:rPr lang="en-US" sz="1600" dirty="0"/>
              <a:t>'</a:t>
            </a:r>
          </a:p>
          <a:p>
            <a:r>
              <a:rPr lang="en-US" sz="1600" dirty="0">
                <a:solidFill>
                  <a:srgbClr val="FF0000"/>
                </a:solidFill>
              </a:rPr>
              <a:t>$Publisher </a:t>
            </a:r>
            <a:r>
              <a:rPr lang="en-US" sz="1600" dirty="0"/>
              <a:t>= '</a:t>
            </a:r>
            <a:r>
              <a:rPr lang="en-US" sz="1600" dirty="0" err="1"/>
              <a:t>Microsoft.OSTCExtensions</a:t>
            </a:r>
            <a:r>
              <a:rPr lang="en-US" sz="1600" dirty="0"/>
              <a:t>'</a:t>
            </a:r>
          </a:p>
          <a:p>
            <a:r>
              <a:rPr lang="en-US" sz="1600" dirty="0">
                <a:solidFill>
                  <a:srgbClr val="FF0000"/>
                </a:solidFill>
              </a:rPr>
              <a:t>$Version </a:t>
            </a:r>
            <a:r>
              <a:rPr lang="en-US" sz="1600" dirty="0"/>
              <a:t>= "1.0"</a:t>
            </a:r>
          </a:p>
          <a:p>
            <a:endParaRPr lang="en-US" sz="1600" dirty="0"/>
          </a:p>
          <a:p>
            <a:r>
              <a:rPr lang="en-US" sz="1600" dirty="0"/>
              <a:t>[</a:t>
            </a:r>
            <a:r>
              <a:rPr lang="en-US" sz="1600" dirty="0" err="1">
                <a:solidFill>
                  <a:srgbClr val="92D050"/>
                </a:solidFill>
              </a:rPr>
              <a:t>hashtable</a:t>
            </a:r>
            <a:r>
              <a:rPr lang="en-US" sz="1600" dirty="0"/>
              <a:t>]</a:t>
            </a:r>
            <a:r>
              <a:rPr lang="en-US" sz="1600" dirty="0">
                <a:solidFill>
                  <a:srgbClr val="FF0000"/>
                </a:solidFill>
              </a:rPr>
              <a:t>$</a:t>
            </a:r>
            <a:r>
              <a:rPr lang="en-US" sz="1600" dirty="0" err="1">
                <a:solidFill>
                  <a:srgbClr val="FF0000"/>
                </a:solidFill>
              </a:rPr>
              <a:t>Param</a:t>
            </a:r>
            <a:r>
              <a:rPr lang="en-US" sz="1600" dirty="0"/>
              <a:t>=@{};</a:t>
            </a:r>
          </a:p>
          <a:p>
            <a:r>
              <a:rPr lang="en-US" sz="1600" dirty="0">
                <a:solidFill>
                  <a:srgbClr val="FF0000"/>
                </a:solidFill>
              </a:rPr>
              <a:t>$</a:t>
            </a:r>
            <a:r>
              <a:rPr lang="en-US" sz="1600" dirty="0" err="1">
                <a:solidFill>
                  <a:srgbClr val="FF0000"/>
                </a:solidFill>
              </a:rPr>
              <a:t>Param</a:t>
            </a:r>
            <a:r>
              <a:rPr lang="en-US" sz="1600" dirty="0"/>
              <a:t>['username'] = $</a:t>
            </a:r>
            <a:r>
              <a:rPr lang="en-US" sz="1600" dirty="0" err="1"/>
              <a:t>UserName</a:t>
            </a:r>
            <a:r>
              <a:rPr lang="en-US" sz="1600" dirty="0"/>
              <a:t>;</a:t>
            </a:r>
          </a:p>
          <a:p>
            <a:r>
              <a:rPr lang="en-US" sz="1600" dirty="0">
                <a:solidFill>
                  <a:srgbClr val="FF0000"/>
                </a:solidFill>
              </a:rPr>
              <a:t>$</a:t>
            </a:r>
            <a:r>
              <a:rPr lang="en-US" sz="1600" dirty="0" err="1">
                <a:solidFill>
                  <a:srgbClr val="FF0000"/>
                </a:solidFill>
              </a:rPr>
              <a:t>Param</a:t>
            </a:r>
            <a:r>
              <a:rPr lang="en-US" sz="1600" dirty="0"/>
              <a:t>['password'] = $Password;</a:t>
            </a:r>
          </a:p>
          <a:p>
            <a:r>
              <a:rPr lang="en-US" sz="1600" dirty="0">
                <a:solidFill>
                  <a:srgbClr val="FF0000"/>
                </a:solidFill>
              </a:rPr>
              <a:t>$</a:t>
            </a:r>
            <a:r>
              <a:rPr lang="en-US" sz="1600" dirty="0" err="1">
                <a:solidFill>
                  <a:srgbClr val="FF0000"/>
                </a:solidFill>
              </a:rPr>
              <a:t>Param</a:t>
            </a:r>
            <a:r>
              <a:rPr lang="en-US" sz="1600" dirty="0"/>
              <a:t>['expiration'] = '2016-01-01';</a:t>
            </a:r>
          </a:p>
          <a:p>
            <a:endParaRPr lang="en-US" sz="1600" dirty="0"/>
          </a:p>
          <a:p>
            <a:r>
              <a:rPr lang="en-US" sz="1600" dirty="0">
                <a:solidFill>
                  <a:srgbClr val="FF0000"/>
                </a:solidFill>
              </a:rPr>
              <a:t>$</a:t>
            </a:r>
            <a:r>
              <a:rPr lang="en-US" sz="1600" dirty="0" err="1">
                <a:solidFill>
                  <a:srgbClr val="FF0000"/>
                </a:solidFill>
              </a:rPr>
              <a:t>PrivateConfig</a:t>
            </a:r>
            <a:r>
              <a:rPr lang="en-US" sz="1600" dirty="0">
                <a:solidFill>
                  <a:srgbClr val="FF0000"/>
                </a:solidFill>
              </a:rPr>
              <a:t> </a:t>
            </a:r>
            <a:r>
              <a:rPr lang="en-US" sz="1600" dirty="0"/>
              <a:t>= </a:t>
            </a:r>
            <a:r>
              <a:rPr lang="en-US" sz="1600" dirty="0" err="1">
                <a:solidFill>
                  <a:srgbClr val="0070C0"/>
                </a:solidFill>
              </a:rPr>
              <a:t>ConvertTo-Json</a:t>
            </a:r>
            <a:r>
              <a:rPr lang="en-US" sz="1600" dirty="0">
                <a:solidFill>
                  <a:srgbClr val="0070C0"/>
                </a:solidFill>
              </a:rPr>
              <a:t> </a:t>
            </a:r>
            <a:r>
              <a:rPr lang="en-US" sz="1600" dirty="0"/>
              <a:t>$</a:t>
            </a:r>
            <a:r>
              <a:rPr lang="en-US" sz="1600" dirty="0" err="1"/>
              <a:t>Param</a:t>
            </a:r>
            <a:r>
              <a:rPr lang="en-US" sz="1600" dirty="0"/>
              <a:t>;</a:t>
            </a:r>
          </a:p>
          <a:p>
            <a:r>
              <a:rPr lang="en-US" sz="1600" dirty="0">
                <a:solidFill>
                  <a:srgbClr val="FF0000"/>
                </a:solidFill>
              </a:rPr>
              <a:t>$</a:t>
            </a:r>
            <a:r>
              <a:rPr lang="en-US" sz="1600" dirty="0" err="1">
                <a:solidFill>
                  <a:srgbClr val="FF0000"/>
                </a:solidFill>
              </a:rPr>
              <a:t>vm</a:t>
            </a:r>
            <a:r>
              <a:rPr lang="en-US" sz="1600" dirty="0">
                <a:solidFill>
                  <a:srgbClr val="FF0000"/>
                </a:solidFill>
              </a:rPr>
              <a:t> </a:t>
            </a:r>
            <a:r>
              <a:rPr lang="en-US" sz="1600" dirty="0"/>
              <a:t>= </a:t>
            </a:r>
            <a:r>
              <a:rPr lang="en-US" sz="1600" dirty="0">
                <a:solidFill>
                  <a:srgbClr val="0070C0"/>
                </a:solidFill>
              </a:rPr>
              <a:t>get-</a:t>
            </a:r>
            <a:r>
              <a:rPr lang="en-US" sz="1600" dirty="0" err="1">
                <a:solidFill>
                  <a:srgbClr val="0070C0"/>
                </a:solidFill>
              </a:rPr>
              <a:t>azurevm</a:t>
            </a:r>
            <a:r>
              <a:rPr lang="en-US" sz="1600" dirty="0">
                <a:solidFill>
                  <a:srgbClr val="0070C0"/>
                </a:solidFill>
              </a:rPr>
              <a:t> </a:t>
            </a:r>
            <a:r>
              <a:rPr lang="en-US" sz="1600" dirty="0"/>
              <a:t>$</a:t>
            </a:r>
            <a:r>
              <a:rPr lang="en-US" sz="1600" dirty="0" err="1"/>
              <a:t>VmName</a:t>
            </a:r>
            <a:endParaRPr lang="en-US" sz="1600" dirty="0"/>
          </a:p>
          <a:p>
            <a:endParaRPr lang="en-US" sz="1600" dirty="0"/>
          </a:p>
          <a:p>
            <a:r>
              <a:rPr lang="en-US" sz="1600" dirty="0">
                <a:solidFill>
                  <a:srgbClr val="FF0000"/>
                </a:solidFill>
              </a:rPr>
              <a:t>$</a:t>
            </a:r>
            <a:r>
              <a:rPr lang="en-US" sz="1600" dirty="0" err="1">
                <a:solidFill>
                  <a:srgbClr val="FF0000"/>
                </a:solidFill>
              </a:rPr>
              <a:t>vm</a:t>
            </a:r>
            <a:r>
              <a:rPr lang="en-US" sz="1600" dirty="0">
                <a:solidFill>
                  <a:srgbClr val="FF0000"/>
                </a:solidFill>
              </a:rPr>
              <a:t> </a:t>
            </a:r>
            <a:r>
              <a:rPr lang="en-US" sz="1600" dirty="0"/>
              <a:t>= </a:t>
            </a:r>
            <a:r>
              <a:rPr lang="en-US" sz="1600" dirty="0">
                <a:solidFill>
                  <a:srgbClr val="0070C0"/>
                </a:solidFill>
              </a:rPr>
              <a:t>Set-</a:t>
            </a:r>
            <a:r>
              <a:rPr lang="en-US" sz="1600" dirty="0" err="1">
                <a:solidFill>
                  <a:srgbClr val="0070C0"/>
                </a:solidFill>
              </a:rPr>
              <a:t>AzureVMExtension</a:t>
            </a:r>
            <a:r>
              <a:rPr lang="en-US" sz="1600" dirty="0">
                <a:solidFill>
                  <a:srgbClr val="0070C0"/>
                </a:solidFill>
              </a:rPr>
              <a:t> </a:t>
            </a:r>
            <a:r>
              <a:rPr lang="en-US" sz="1600" dirty="0"/>
              <a:t>-</a:t>
            </a:r>
            <a:r>
              <a:rPr lang="en-US" sz="1600" dirty="0" err="1"/>
              <a:t>ExtensionName</a:t>
            </a:r>
            <a:r>
              <a:rPr lang="en-US" sz="1600" dirty="0"/>
              <a:t> $</a:t>
            </a:r>
            <a:r>
              <a:rPr lang="en-US" sz="1600" dirty="0" err="1"/>
              <a:t>ExtensionName</a:t>
            </a:r>
            <a:r>
              <a:rPr lang="en-US" sz="1600" dirty="0"/>
              <a:t> -VM  $</a:t>
            </a:r>
            <a:r>
              <a:rPr lang="en-US" sz="1600" dirty="0" err="1"/>
              <a:t>vm</a:t>
            </a:r>
            <a:r>
              <a:rPr lang="en-US" sz="1600" dirty="0"/>
              <a:t> -Publisher $Publisher -Version $Version -</a:t>
            </a:r>
            <a:r>
              <a:rPr lang="en-US" sz="1600" dirty="0" err="1"/>
              <a:t>PrivateConfiguration</a:t>
            </a:r>
            <a:r>
              <a:rPr lang="en-US" sz="1600" dirty="0"/>
              <a:t> $</a:t>
            </a:r>
            <a:r>
              <a:rPr lang="en-US" sz="1600" dirty="0" err="1"/>
              <a:t>PrivateConfig</a:t>
            </a:r>
            <a:endParaRPr lang="en-US" sz="1600" dirty="0"/>
          </a:p>
          <a:p>
            <a:r>
              <a:rPr lang="en-US" sz="1600" dirty="0">
                <a:solidFill>
                  <a:srgbClr val="FF0000"/>
                </a:solidFill>
              </a:rPr>
              <a:t>$</a:t>
            </a:r>
            <a:r>
              <a:rPr lang="en-US" sz="1600" dirty="0" err="1">
                <a:solidFill>
                  <a:srgbClr val="FF0000"/>
                </a:solidFill>
              </a:rPr>
              <a:t>vm</a:t>
            </a:r>
            <a:r>
              <a:rPr lang="en-US" sz="1600" dirty="0">
                <a:solidFill>
                  <a:srgbClr val="FF0000"/>
                </a:solidFill>
              </a:rPr>
              <a:t> </a:t>
            </a:r>
            <a:r>
              <a:rPr lang="en-US" sz="1600" dirty="0"/>
              <a:t>|</a:t>
            </a:r>
            <a:r>
              <a:rPr lang="en-US" sz="1600" dirty="0">
                <a:solidFill>
                  <a:srgbClr val="0070C0"/>
                </a:solidFill>
              </a:rPr>
              <a:t>Update-</a:t>
            </a:r>
            <a:r>
              <a:rPr lang="en-US" sz="1600" dirty="0" err="1">
                <a:solidFill>
                  <a:srgbClr val="0070C0"/>
                </a:solidFill>
              </a:rPr>
              <a:t>AzureVM</a:t>
            </a:r>
            <a:endParaRPr lang="en-US" sz="1600" dirty="0">
              <a:solidFill>
                <a:srgbClr val="0070C0"/>
              </a:solidFill>
            </a:endParaRPr>
          </a:p>
        </p:txBody>
      </p:sp>
    </p:spTree>
    <p:extLst>
      <p:ext uri="{BB962C8B-B14F-4D97-AF65-F5344CB8AC3E}">
        <p14:creationId xmlns:p14="http://schemas.microsoft.com/office/powerpoint/2010/main" val="339902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741" y="307389"/>
            <a:ext cx="11889564" cy="917575"/>
          </a:xfrm>
        </p:spPr>
        <p:txBody>
          <a:bodyPr/>
          <a:lstStyle/>
          <a:p>
            <a:r>
              <a:rPr lang="en-US" dirty="0" smtClean="0"/>
              <a:t>VM Extensions for </a:t>
            </a:r>
            <a:r>
              <a:rPr lang="en-US" dirty="0" err="1" smtClean="0"/>
              <a:t>LInux</a:t>
            </a:r>
            <a:endParaRPr lang="en-US" dirty="0"/>
          </a:p>
        </p:txBody>
      </p:sp>
      <p:sp>
        <p:nvSpPr>
          <p:cNvPr id="3" name="Text Placeholder 2"/>
          <p:cNvSpPr>
            <a:spLocks noGrp="1"/>
          </p:cNvSpPr>
          <p:nvPr>
            <p:ph type="body" sz="quarter" idx="10"/>
          </p:nvPr>
        </p:nvSpPr>
        <p:spPr>
          <a:xfrm>
            <a:off x="274639" y="1287462"/>
            <a:ext cx="5486399" cy="4905958"/>
          </a:xfrm>
        </p:spPr>
        <p:txBody>
          <a:bodyPr/>
          <a:lstStyle/>
          <a:p>
            <a:pPr marL="0" indent="0">
              <a:buNone/>
            </a:pPr>
            <a:r>
              <a:rPr lang="en-US" dirty="0" smtClean="0"/>
              <a:t>Released</a:t>
            </a:r>
          </a:p>
          <a:p>
            <a:pPr marL="742950" indent="-742950">
              <a:buFont typeface="+mj-lt"/>
              <a:buAutoNum type="arabicPeriod"/>
            </a:pPr>
            <a:r>
              <a:rPr lang="en-US" sz="2400" dirty="0" smtClean="0"/>
              <a:t>CustomScript </a:t>
            </a:r>
          </a:p>
          <a:p>
            <a:pPr marL="742950" indent="-742950">
              <a:buFont typeface="+mj-lt"/>
              <a:buAutoNum type="arabicPeriod"/>
            </a:pPr>
            <a:r>
              <a:rPr lang="en-US" sz="2400" dirty="0" smtClean="0"/>
              <a:t>VMAccess </a:t>
            </a:r>
          </a:p>
          <a:p>
            <a:pPr marL="742950" indent="-742950">
              <a:buFont typeface="+mj-lt"/>
              <a:buAutoNum type="arabicPeriod"/>
            </a:pPr>
            <a:r>
              <a:rPr lang="en-US" sz="2400" dirty="0" smtClean="0"/>
              <a:t>OSPatching</a:t>
            </a:r>
          </a:p>
          <a:p>
            <a:pPr marL="742950" indent="-742950">
              <a:buFont typeface="+mj-lt"/>
              <a:buAutoNum type="arabicPeriod"/>
            </a:pPr>
            <a:r>
              <a:rPr lang="en-US" sz="2400" dirty="0" smtClean="0"/>
              <a:t>Chef</a:t>
            </a:r>
          </a:p>
          <a:p>
            <a:pPr marL="742950" indent="-742950">
              <a:buAutoNum type="arabicPeriod"/>
            </a:pPr>
            <a:endParaRPr lang="en-US" dirty="0"/>
          </a:p>
          <a:p>
            <a:pPr marL="0" indent="0">
              <a:buNone/>
            </a:pPr>
            <a:r>
              <a:rPr lang="en-US" dirty="0" smtClean="0"/>
              <a:t>Accessing the Extensions</a:t>
            </a:r>
          </a:p>
          <a:p>
            <a:pPr>
              <a:buFont typeface="Arial" panose="020B0604020202020204" pitchFamily="34" charset="0"/>
              <a:buChar char="•"/>
            </a:pPr>
            <a:r>
              <a:rPr lang="en-US" sz="2400" dirty="0" smtClean="0"/>
              <a:t>Scripting: PowerShell, Xplat</a:t>
            </a:r>
          </a:p>
          <a:p>
            <a:pPr>
              <a:buFont typeface="Arial" panose="020B0604020202020204" pitchFamily="34" charset="0"/>
              <a:buChar char="•"/>
            </a:pPr>
            <a:r>
              <a:rPr lang="en-US" sz="2400" dirty="0" smtClean="0"/>
              <a:t>Azure portal</a:t>
            </a:r>
          </a:p>
        </p:txBody>
      </p:sp>
      <p:sp>
        <p:nvSpPr>
          <p:cNvPr id="9" name="Text Placeholder 8"/>
          <p:cNvSpPr>
            <a:spLocks noGrp="1"/>
          </p:cNvSpPr>
          <p:nvPr>
            <p:ph type="body" sz="quarter" idx="11"/>
          </p:nvPr>
        </p:nvSpPr>
        <p:spPr>
          <a:xfrm>
            <a:off x="6142037" y="1287462"/>
            <a:ext cx="5486399" cy="3114699"/>
          </a:xfrm>
        </p:spPr>
        <p:txBody>
          <a:bodyPr/>
          <a:lstStyle/>
          <a:p>
            <a:pPr marL="0" indent="0">
              <a:buNone/>
            </a:pPr>
            <a:r>
              <a:rPr lang="en-US" dirty="0" smtClean="0"/>
              <a:t>Upcoming</a:t>
            </a:r>
          </a:p>
          <a:p>
            <a:pPr>
              <a:buFont typeface="Arial" panose="020B0604020202020204" pitchFamily="34" charset="0"/>
              <a:buChar char="•"/>
            </a:pPr>
            <a:r>
              <a:rPr lang="en-US" sz="2400" dirty="0" err="1" smtClean="0"/>
              <a:t>VMSnapShot</a:t>
            </a:r>
            <a:endParaRPr lang="en-US" sz="2400" dirty="0" smtClean="0"/>
          </a:p>
          <a:p>
            <a:pPr>
              <a:buFont typeface="Arial" panose="020B0604020202020204" pitchFamily="34" charset="0"/>
              <a:buChar char="•"/>
            </a:pPr>
            <a:r>
              <a:rPr lang="en-US" sz="2400" dirty="0" err="1" smtClean="0"/>
              <a:t>VMMonitoring</a:t>
            </a:r>
            <a:endParaRPr lang="en-US" sz="2400" dirty="0" smtClean="0"/>
          </a:p>
          <a:p>
            <a:pPr>
              <a:buFont typeface="Arial" panose="020B0604020202020204" pitchFamily="34" charset="0"/>
              <a:buChar char="•"/>
            </a:pPr>
            <a:r>
              <a:rPr lang="en-US" sz="2400" dirty="0" smtClean="0"/>
              <a:t>DSC</a:t>
            </a:r>
          </a:p>
          <a:p>
            <a:pPr>
              <a:buFont typeface="Arial" panose="020B0604020202020204" pitchFamily="34" charset="0"/>
              <a:buChar char="•"/>
            </a:pPr>
            <a:r>
              <a:rPr lang="en-US" sz="2400" dirty="0" err="1" smtClean="0"/>
              <a:t>VMEncryption</a:t>
            </a:r>
            <a:endParaRPr lang="en-US" sz="2400" dirty="0" smtClean="0"/>
          </a:p>
          <a:p>
            <a:pPr marL="0" indent="0">
              <a:buNone/>
            </a:pPr>
            <a:endParaRPr lang="en-US" sz="2400" dirty="0"/>
          </a:p>
        </p:txBody>
      </p:sp>
    </p:spTree>
    <p:extLst>
      <p:ext uri="{BB962C8B-B14F-4D97-AF65-F5344CB8AC3E}">
        <p14:creationId xmlns:p14="http://schemas.microsoft.com/office/powerpoint/2010/main" val="315578860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Partner Extensions</a:t>
            </a:r>
            <a:endParaRPr lang="en-US" dirty="0"/>
          </a:p>
        </p:txBody>
      </p:sp>
      <p:sp>
        <p:nvSpPr>
          <p:cNvPr id="6" name="Text Placeholder 5"/>
          <p:cNvSpPr>
            <a:spLocks noGrp="1"/>
          </p:cNvSpPr>
          <p:nvPr>
            <p:ph type="body" sz="quarter" idx="11"/>
          </p:nvPr>
        </p:nvSpPr>
        <p:spPr>
          <a:xfrm>
            <a:off x="274639" y="1212849"/>
            <a:ext cx="6400798" cy="3046988"/>
          </a:xfrm>
        </p:spPr>
        <p:txBody>
          <a:bodyPr/>
          <a:lstStyle/>
          <a:p>
            <a:r>
              <a:rPr lang="en-US" dirty="0" smtClean="0"/>
              <a:t>Chef: Client for Linux VMs</a:t>
            </a:r>
          </a:p>
          <a:p>
            <a:pPr lvl="1"/>
            <a:r>
              <a:rPr lang="en-US" dirty="0" smtClean="0"/>
              <a:t>Linux and Windows extension developed by Chef</a:t>
            </a:r>
          </a:p>
          <a:p>
            <a:pPr lvl="1"/>
            <a:r>
              <a:rPr lang="en-US" dirty="0" smtClean="0"/>
              <a:t>Currently supports Ubuntu and CentOS* VMs</a:t>
            </a:r>
          </a:p>
          <a:p>
            <a:pPr lvl="2"/>
            <a:r>
              <a:rPr lang="en-US" dirty="0" smtClean="0"/>
              <a:t>*Only Ubuntu VMs supported via </a:t>
            </a:r>
            <a:r>
              <a:rPr lang="en-US" i="1" dirty="0" smtClean="0"/>
              <a:t>portal</a:t>
            </a:r>
            <a:r>
              <a:rPr lang="en-US" dirty="0" smtClean="0"/>
              <a:t> currently</a:t>
            </a:r>
          </a:p>
          <a:p>
            <a:pPr lvl="2"/>
            <a:endParaRPr lang="en-US" dirty="0"/>
          </a:p>
          <a:p>
            <a:pPr lvl="2"/>
            <a:r>
              <a:rPr lang="en-US" dirty="0">
                <a:hlinkClick r:id="rId3"/>
              </a:rPr>
              <a:t>http://azure.microsoft.com/blog/2014/04/16/freakin-delightful</a:t>
            </a:r>
            <a:r>
              <a:rPr lang="en-US" dirty="0" smtClean="0">
                <a:hlinkClick r:id="rId3"/>
              </a:rPr>
              <a:t>/</a:t>
            </a:r>
            <a:r>
              <a:rPr lang="en-US" dirty="0" smtClean="0"/>
              <a:t> </a:t>
            </a:r>
          </a:p>
          <a:p>
            <a:pPr lvl="1"/>
            <a:endParaRPr lang="en-US" dirty="0">
              <a:gradFill>
                <a:gsLst>
                  <a:gs pos="100000">
                    <a:srgbClr val="FFFFFF"/>
                  </a:gs>
                  <a:gs pos="0">
                    <a:srgbClr val="FFFFFF"/>
                  </a:gs>
                </a:gsLst>
                <a:lin ang="5400000" scaled="0"/>
              </a:gradFill>
            </a:endParaRPr>
          </a:p>
        </p:txBody>
      </p:sp>
      <p:sp>
        <p:nvSpPr>
          <p:cNvPr id="5" name="Text Placeholder 5"/>
          <p:cNvSpPr txBox="1">
            <a:spLocks/>
          </p:cNvSpPr>
          <p:nvPr/>
        </p:nvSpPr>
        <p:spPr>
          <a:xfrm>
            <a:off x="274639" y="4299981"/>
            <a:ext cx="9296398" cy="2092881"/>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920">
                      <a:schemeClr val="tx2"/>
                    </a:gs>
                    <a:gs pos="39000">
                      <a:schemeClr val="tx2"/>
                    </a:gs>
                  </a:gsLst>
                  <a:lin ang="5400000" scaled="0"/>
                </a:gradFill>
                <a:latin typeface="+mj-lt"/>
                <a:ea typeface="+mn-ea"/>
                <a:cs typeface="+mn-cs"/>
              </a:defRPr>
            </a:lvl1pPr>
            <a:lvl2pPr marL="28575"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223838"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76250"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739775"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err="1">
                <a:gradFill>
                  <a:gsLst>
                    <a:gs pos="2920">
                      <a:srgbClr val="FFFFFF"/>
                    </a:gs>
                    <a:gs pos="100000">
                      <a:srgbClr val="FFFFFF"/>
                    </a:gs>
                  </a:gsLst>
                  <a:lin ang="5400000" scaled="0"/>
                </a:gradFill>
              </a:rPr>
              <a:t>Docker</a:t>
            </a:r>
            <a:endParaRPr lang="en-US" dirty="0">
              <a:gradFill>
                <a:gsLst>
                  <a:gs pos="2920">
                    <a:srgbClr val="FFFFFF"/>
                  </a:gs>
                  <a:gs pos="100000">
                    <a:srgbClr val="FFFFFF"/>
                  </a:gs>
                </a:gsLst>
                <a:lin ang="5400000" scaled="0"/>
              </a:gradFill>
            </a:endParaRPr>
          </a:p>
          <a:p>
            <a:pPr lvl="1">
              <a:buClr>
                <a:srgbClr val="FFFFFF"/>
              </a:buClr>
            </a:pPr>
            <a:r>
              <a:rPr lang="en-US" dirty="0" smtClean="0">
                <a:gradFill>
                  <a:gsLst>
                    <a:gs pos="1250">
                      <a:srgbClr val="FFFFFF"/>
                    </a:gs>
                    <a:gs pos="100000">
                      <a:srgbClr val="FFFFFF"/>
                    </a:gs>
                  </a:gsLst>
                  <a:lin ang="5400000" scaled="0"/>
                </a:gradFill>
              </a:rPr>
              <a:t>Deploy </a:t>
            </a:r>
            <a:r>
              <a:rPr lang="en-US" dirty="0" err="1" smtClean="0">
                <a:gradFill>
                  <a:gsLst>
                    <a:gs pos="1250">
                      <a:srgbClr val="FFFFFF"/>
                    </a:gs>
                    <a:gs pos="100000">
                      <a:srgbClr val="FFFFFF"/>
                    </a:gs>
                  </a:gsLst>
                  <a:lin ang="5400000" scaled="0"/>
                </a:gradFill>
              </a:rPr>
              <a:t>Docker</a:t>
            </a:r>
            <a:r>
              <a:rPr lang="en-US" dirty="0" smtClean="0">
                <a:gradFill>
                  <a:gsLst>
                    <a:gs pos="1250">
                      <a:srgbClr val="FFFFFF"/>
                    </a:gs>
                    <a:gs pos="100000">
                      <a:srgbClr val="FFFFFF"/>
                    </a:gs>
                  </a:gsLst>
                  <a:lin ang="5400000" scaled="0"/>
                </a:gradFill>
              </a:rPr>
              <a:t> onto an Azure virtual machine via a VM extension</a:t>
            </a:r>
          </a:p>
          <a:p>
            <a:pPr lvl="1">
              <a:buClr>
                <a:srgbClr val="FFFFFF"/>
              </a:buClr>
            </a:pPr>
            <a:r>
              <a:rPr lang="en-US" dirty="0" smtClean="0">
                <a:gradFill>
                  <a:gsLst>
                    <a:gs pos="1250">
                      <a:srgbClr val="FFFFFF"/>
                    </a:gs>
                    <a:gs pos="100000">
                      <a:srgbClr val="FFFFFF"/>
                    </a:gs>
                  </a:gsLst>
                  <a:lin ang="5400000" scaled="0"/>
                </a:gradFill>
              </a:rPr>
              <a:t>Updates to CLI tools to easily deploy </a:t>
            </a:r>
            <a:r>
              <a:rPr lang="en-US" dirty="0" err="1" smtClean="0">
                <a:gradFill>
                  <a:gsLst>
                    <a:gs pos="1250">
                      <a:srgbClr val="FFFFFF"/>
                    </a:gs>
                    <a:gs pos="100000">
                      <a:srgbClr val="FFFFFF"/>
                    </a:gs>
                  </a:gsLst>
                  <a:lin ang="5400000" scaled="0"/>
                </a:gradFill>
              </a:rPr>
              <a:t>Docker</a:t>
            </a:r>
            <a:r>
              <a:rPr lang="en-US" dirty="0" smtClean="0">
                <a:gradFill>
                  <a:gsLst>
                    <a:gs pos="1250">
                      <a:srgbClr val="FFFFFF"/>
                    </a:gs>
                    <a:gs pos="100000">
                      <a:srgbClr val="FFFFFF"/>
                    </a:gs>
                  </a:gsLst>
                  <a:lin ang="5400000" scaled="0"/>
                </a:gradFill>
              </a:rPr>
              <a:t>-enabled VMs (Ubuntu)</a:t>
            </a:r>
          </a:p>
          <a:p>
            <a:pPr lvl="1">
              <a:buClr>
                <a:srgbClr val="FFFFFF"/>
              </a:buClr>
            </a:pPr>
            <a:endParaRPr lang="en-US" dirty="0" smtClean="0">
              <a:gradFill>
                <a:gsLst>
                  <a:gs pos="100000">
                    <a:srgbClr val="FFFFFF"/>
                  </a:gs>
                  <a:gs pos="0">
                    <a:srgbClr val="FFFFFF"/>
                  </a:gs>
                </a:gsLst>
                <a:lin ang="5400000" scaled="0"/>
              </a:gradFill>
              <a:hlinkClick r:id=""/>
            </a:endParaRPr>
          </a:p>
          <a:p>
            <a:pPr lvl="1">
              <a:buClr>
                <a:srgbClr val="FFFFFF"/>
              </a:buClr>
            </a:pPr>
            <a:r>
              <a:rPr lang="en-US" dirty="0" smtClean="0">
                <a:gradFill>
                  <a:gsLst>
                    <a:gs pos="100000">
                      <a:srgbClr val="FFFFFF"/>
                    </a:gs>
                    <a:gs pos="0">
                      <a:srgbClr val="FFFFFF"/>
                    </a:gs>
                  </a:gsLst>
                  <a:lin ang="5400000" scaled="0"/>
                </a:gradFill>
                <a:hlinkClick r:id=""/>
              </a:rPr>
              <a:t>http://msopentech.com/blog/2014/06/09/docker-on-microsoft-azure/</a:t>
            </a:r>
            <a:endParaRPr lang="en-US" dirty="0">
              <a:gradFill>
                <a:gsLst>
                  <a:gs pos="100000">
                    <a:srgbClr val="FFFFFF"/>
                  </a:gs>
                  <a:gs pos="0">
                    <a:srgbClr val="FFFFFF"/>
                  </a:gs>
                </a:gsLst>
                <a:lin ang="5400000" scaled="0"/>
              </a:gradFill>
              <a:hlinkClick r:id="rId4"/>
            </a:endParaRPr>
          </a:p>
        </p:txBody>
      </p:sp>
      <p:pic>
        <p:nvPicPr>
          <p:cNvPr id="2" name="Picture 1"/>
          <p:cNvPicPr>
            <a:picLocks noChangeAspect="1"/>
          </p:cNvPicPr>
          <p:nvPr/>
        </p:nvPicPr>
        <p:blipFill>
          <a:blip r:embed="rId5"/>
          <a:stretch>
            <a:fillRect/>
          </a:stretch>
        </p:blipFill>
        <p:spPr>
          <a:xfrm>
            <a:off x="6675437" y="1201942"/>
            <a:ext cx="5488766" cy="3098039"/>
          </a:xfrm>
          <a:prstGeom prst="rect">
            <a:avLst/>
          </a:prstGeom>
        </p:spPr>
      </p:pic>
    </p:spTree>
    <p:extLst>
      <p:ext uri="{BB962C8B-B14F-4D97-AF65-F5344CB8AC3E}">
        <p14:creationId xmlns:p14="http://schemas.microsoft.com/office/powerpoint/2010/main" val="77416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0837" y="1516062"/>
            <a:ext cx="11887200" cy="4801314"/>
          </a:xfrm>
        </p:spPr>
        <p:txBody>
          <a:bodyPr/>
          <a:lstStyle/>
          <a:p>
            <a:r>
              <a:rPr lang="en-US" dirty="0" smtClean="0"/>
              <a:t>Prepare your VM to be uploaded to Azure</a:t>
            </a:r>
          </a:p>
          <a:p>
            <a:endParaRPr lang="en-US" dirty="0" smtClean="0"/>
          </a:p>
          <a:p>
            <a:r>
              <a:rPr lang="en-US" dirty="0" smtClean="0"/>
              <a:t>Create a storage account in Azure</a:t>
            </a:r>
          </a:p>
          <a:p>
            <a:endParaRPr lang="en-US" dirty="0" smtClean="0"/>
          </a:p>
          <a:p>
            <a:r>
              <a:rPr lang="en-US" dirty="0" smtClean="0"/>
              <a:t>Prepare the connection to Azure</a:t>
            </a:r>
          </a:p>
          <a:p>
            <a:endParaRPr lang="en-US" dirty="0"/>
          </a:p>
          <a:p>
            <a:r>
              <a:rPr lang="en-US" dirty="0" smtClean="0"/>
              <a:t>Uploading the image to Azure</a:t>
            </a:r>
          </a:p>
        </p:txBody>
      </p:sp>
      <p:sp>
        <p:nvSpPr>
          <p:cNvPr id="3" name="Title 2"/>
          <p:cNvSpPr>
            <a:spLocks noGrp="1"/>
          </p:cNvSpPr>
          <p:nvPr>
            <p:ph type="title"/>
          </p:nvPr>
        </p:nvSpPr>
        <p:spPr/>
        <p:txBody>
          <a:bodyPr/>
          <a:lstStyle/>
          <a:p>
            <a:r>
              <a:rPr lang="en-US" dirty="0" smtClean="0"/>
              <a:t>3 - Configure Your VM for Azure</a:t>
            </a:r>
            <a:endParaRPr lang="en-US" dirty="0"/>
          </a:p>
        </p:txBody>
      </p:sp>
    </p:spTree>
    <p:extLst>
      <p:ext uri="{BB962C8B-B14F-4D97-AF65-F5344CB8AC3E}">
        <p14:creationId xmlns:p14="http://schemas.microsoft.com/office/powerpoint/2010/main" val="370087764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343001"/>
          </a:xfrm>
        </p:spPr>
        <p:txBody>
          <a:bodyPr/>
          <a:lstStyle/>
          <a:p>
            <a:r>
              <a:rPr lang="en-US" sz="3600" dirty="0"/>
              <a:t>This is just a summary – there are different steps for different Linux </a:t>
            </a:r>
            <a:r>
              <a:rPr lang="en-US" sz="3600" dirty="0" err="1"/>
              <a:t>distros</a:t>
            </a:r>
            <a:endParaRPr lang="en-US" sz="3600" dirty="0"/>
          </a:p>
          <a:p>
            <a:pPr lvl="1"/>
            <a:r>
              <a:rPr lang="en-US" sz="2000" dirty="0"/>
              <a:t>Refer to this link for more info: </a:t>
            </a:r>
            <a:r>
              <a:rPr lang="en-US" sz="2000" dirty="0">
                <a:hlinkClick r:id="rId3"/>
              </a:rPr>
              <a:t>http://azure.microsoft.com/en-us/documentation/articles/virtual-machines-linux-create-upload-vhd/#prepimage</a:t>
            </a:r>
            <a:endParaRPr lang="en-US" sz="2000" dirty="0"/>
          </a:p>
          <a:p>
            <a:r>
              <a:rPr lang="en-US" sz="3600" dirty="0" smtClean="0"/>
              <a:t>Convert VHDX to VHD in Hyper-V Manager</a:t>
            </a:r>
          </a:p>
          <a:p>
            <a:r>
              <a:rPr lang="en-US" sz="3600" dirty="0" smtClean="0"/>
              <a:t>Use standard partitions rather than LVM</a:t>
            </a:r>
          </a:p>
          <a:p>
            <a:r>
              <a:rPr lang="en-US" sz="3600" dirty="0" smtClean="0"/>
              <a:t>Do not create swap space on the OS disk</a:t>
            </a:r>
          </a:p>
          <a:p>
            <a:r>
              <a:rPr lang="en-US" sz="3600" dirty="0" smtClean="0"/>
              <a:t>Ensure SSH server is installed &amp; configured to start on boot</a:t>
            </a:r>
          </a:p>
          <a:p>
            <a:r>
              <a:rPr lang="en-US" sz="3600" dirty="0" err="1" smtClean="0"/>
              <a:t>Deprovision</a:t>
            </a:r>
            <a:r>
              <a:rPr lang="en-US" sz="3600" dirty="0" smtClean="0"/>
              <a:t> the VM</a:t>
            </a:r>
          </a:p>
        </p:txBody>
      </p:sp>
      <p:sp>
        <p:nvSpPr>
          <p:cNvPr id="3" name="Title 2"/>
          <p:cNvSpPr>
            <a:spLocks noGrp="1"/>
          </p:cNvSpPr>
          <p:nvPr>
            <p:ph type="title"/>
          </p:nvPr>
        </p:nvSpPr>
        <p:spPr/>
        <p:txBody>
          <a:bodyPr/>
          <a:lstStyle/>
          <a:p>
            <a:r>
              <a:rPr lang="en-US" dirty="0" smtClean="0"/>
              <a:t>Preparing your VM for Upload</a:t>
            </a:r>
            <a:endParaRPr lang="en-US" dirty="0"/>
          </a:p>
        </p:txBody>
      </p:sp>
    </p:spTree>
    <p:extLst>
      <p:ext uri="{BB962C8B-B14F-4D97-AF65-F5344CB8AC3E}">
        <p14:creationId xmlns:p14="http://schemas.microsoft.com/office/powerpoint/2010/main" val="230592822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7238999" cy="3323987"/>
          </a:xfrm>
        </p:spPr>
        <p:txBody>
          <a:bodyPr/>
          <a:lstStyle/>
          <a:p>
            <a:endParaRPr lang="en-US" dirty="0" smtClean="0"/>
          </a:p>
          <a:p>
            <a:r>
              <a:rPr lang="en-US" dirty="0" smtClean="0"/>
              <a:t>Enabling geo-distributed replicas recommended</a:t>
            </a:r>
          </a:p>
          <a:p>
            <a:endParaRPr lang="en-US" dirty="0" smtClean="0"/>
          </a:p>
          <a:p>
            <a:endParaRPr lang="en-US" dirty="0"/>
          </a:p>
        </p:txBody>
      </p:sp>
      <p:sp>
        <p:nvSpPr>
          <p:cNvPr id="3" name="Title 2"/>
          <p:cNvSpPr>
            <a:spLocks noGrp="1"/>
          </p:cNvSpPr>
          <p:nvPr>
            <p:ph type="title"/>
          </p:nvPr>
        </p:nvSpPr>
        <p:spPr/>
        <p:txBody>
          <a:bodyPr/>
          <a:lstStyle/>
          <a:p>
            <a:r>
              <a:rPr lang="en-US" dirty="0" smtClean="0"/>
              <a:t>Create an Azure Storage Account</a:t>
            </a:r>
            <a:endParaRPr lang="en-US" dirty="0"/>
          </a:p>
        </p:txBody>
      </p:sp>
      <p:pic>
        <p:nvPicPr>
          <p:cNvPr id="4" name="Picture 3"/>
          <p:cNvPicPr>
            <a:picLocks noChangeAspect="1"/>
          </p:cNvPicPr>
          <p:nvPr/>
        </p:nvPicPr>
        <p:blipFill>
          <a:blip r:embed="rId3"/>
          <a:stretch>
            <a:fillRect/>
          </a:stretch>
        </p:blipFill>
        <p:spPr>
          <a:xfrm>
            <a:off x="7513637" y="1439862"/>
            <a:ext cx="4416042" cy="5110162"/>
          </a:xfrm>
          <a:prstGeom prst="rect">
            <a:avLst/>
          </a:prstGeom>
        </p:spPr>
      </p:pic>
    </p:spTree>
    <p:extLst>
      <p:ext uri="{BB962C8B-B14F-4D97-AF65-F5344CB8AC3E}">
        <p14:creationId xmlns:p14="http://schemas.microsoft.com/office/powerpoint/2010/main" val="112185133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13845"/>
          </a:xfrm>
        </p:spPr>
        <p:txBody>
          <a:bodyPr/>
          <a:lstStyle/>
          <a:p>
            <a:r>
              <a:rPr lang="en-US" dirty="0"/>
              <a:t>Adds the Azure account to </a:t>
            </a:r>
            <a:r>
              <a:rPr lang="en-US" dirty="0" smtClean="0"/>
              <a:t>Azure </a:t>
            </a:r>
            <a:r>
              <a:rPr lang="en-US" dirty="0" err="1" smtClean="0"/>
              <a:t>Powershell</a:t>
            </a:r>
            <a:endParaRPr lang="en-US" dirty="0" smtClean="0"/>
          </a:p>
          <a:p>
            <a:endParaRPr lang="en-US" dirty="0"/>
          </a:p>
          <a:p>
            <a:endParaRPr lang="en-US" dirty="0" smtClean="0"/>
          </a:p>
          <a:p>
            <a:r>
              <a:rPr lang="en-US" dirty="0"/>
              <a:t>Selects </a:t>
            </a:r>
            <a:r>
              <a:rPr lang="en-US" dirty="0" smtClean="0"/>
              <a:t>Azure subscription</a:t>
            </a:r>
          </a:p>
          <a:p>
            <a:pPr marL="0" indent="0">
              <a:buNone/>
            </a:pPr>
            <a:endParaRPr lang="en-US" dirty="0"/>
          </a:p>
          <a:p>
            <a:endParaRPr lang="en-US" dirty="0" smtClean="0"/>
          </a:p>
          <a:p>
            <a:pPr lvl="1"/>
            <a:r>
              <a:rPr lang="en-US" dirty="0" err="1" smtClean="0"/>
              <a:t>SubscriptionName</a:t>
            </a:r>
            <a:r>
              <a:rPr lang="en-US" dirty="0" smtClean="0"/>
              <a:t> is the name </a:t>
            </a:r>
            <a:r>
              <a:rPr lang="en-US" dirty="0"/>
              <a:t>of the subscription that the </a:t>
            </a:r>
            <a:r>
              <a:rPr lang="en-US" dirty="0" smtClean="0"/>
              <a:t>Azure </a:t>
            </a:r>
            <a:r>
              <a:rPr lang="en-US" dirty="0"/>
              <a:t>PowerShell </a:t>
            </a:r>
            <a:r>
              <a:rPr lang="en-US" dirty="0" err="1"/>
              <a:t>cmdlets</a:t>
            </a:r>
            <a:r>
              <a:rPr lang="en-US" dirty="0"/>
              <a:t> will use to read default values</a:t>
            </a:r>
            <a:endParaRPr lang="en-US" dirty="0" smtClean="0"/>
          </a:p>
          <a:p>
            <a:endParaRPr lang="en-US" dirty="0"/>
          </a:p>
        </p:txBody>
      </p:sp>
      <p:sp>
        <p:nvSpPr>
          <p:cNvPr id="3" name="Title 2"/>
          <p:cNvSpPr>
            <a:spLocks noGrp="1"/>
          </p:cNvSpPr>
          <p:nvPr>
            <p:ph type="title"/>
          </p:nvPr>
        </p:nvSpPr>
        <p:spPr/>
        <p:txBody>
          <a:bodyPr/>
          <a:lstStyle/>
          <a:p>
            <a:r>
              <a:rPr lang="en-US" dirty="0" smtClean="0"/>
              <a:t>Preparing the Connection to Azure</a:t>
            </a:r>
            <a:endParaRPr lang="en-US" dirty="0"/>
          </a:p>
        </p:txBody>
      </p:sp>
      <p:sp>
        <p:nvSpPr>
          <p:cNvPr id="4" name="Rectangle 5"/>
          <p:cNvSpPr/>
          <p:nvPr/>
        </p:nvSpPr>
        <p:spPr bwMode="auto">
          <a:xfrm>
            <a:off x="731837" y="2057122"/>
            <a:ext cx="8880093" cy="678140"/>
          </a:xfrm>
          <a:prstGeom prst="rect">
            <a:avLst/>
          </a:prstGeom>
          <a:solidFill>
            <a:schemeClr val="tx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solidFill>
                  <a:srgbClr val="505050"/>
                </a:solidFill>
                <a:latin typeface="Consolas" panose="020B0609020204030204" pitchFamily="49" charset="0"/>
                <a:cs typeface="Consolas" panose="020B0609020204030204" pitchFamily="49" charset="0"/>
              </a:rPr>
              <a:t>Add-</a:t>
            </a:r>
            <a:r>
              <a:rPr lang="en-US" sz="2800" dirty="0" err="1" smtClean="0">
                <a:solidFill>
                  <a:srgbClr val="505050"/>
                </a:solidFill>
                <a:latin typeface="Consolas" panose="020B0609020204030204" pitchFamily="49" charset="0"/>
                <a:cs typeface="Consolas" panose="020B0609020204030204" pitchFamily="49" charset="0"/>
              </a:rPr>
              <a:t>AzureAccount</a:t>
            </a:r>
            <a:endParaRPr lang="en-US" sz="2800" dirty="0">
              <a:solidFill>
                <a:srgbClr val="505050"/>
              </a:solidFill>
              <a:latin typeface="Consolas" panose="020B0609020204030204" pitchFamily="49" charset="0"/>
              <a:cs typeface="Consolas" panose="020B0609020204030204" pitchFamily="49" charset="0"/>
            </a:endParaRPr>
          </a:p>
        </p:txBody>
      </p:sp>
      <p:sp>
        <p:nvSpPr>
          <p:cNvPr id="5" name="Rectangle 5"/>
          <p:cNvSpPr/>
          <p:nvPr/>
        </p:nvSpPr>
        <p:spPr bwMode="auto">
          <a:xfrm>
            <a:off x="731836" y="4106862"/>
            <a:ext cx="10210801" cy="678140"/>
          </a:xfrm>
          <a:prstGeom prst="rect">
            <a:avLst/>
          </a:prstGeom>
          <a:solidFill>
            <a:schemeClr val="tx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solidFill>
                  <a:srgbClr val="505050"/>
                </a:solidFill>
                <a:latin typeface="Consolas" panose="020B0609020204030204" pitchFamily="49" charset="0"/>
                <a:cs typeface="Consolas" panose="020B0609020204030204" pitchFamily="49" charset="0"/>
              </a:rPr>
              <a:t>Select-</a:t>
            </a:r>
            <a:r>
              <a:rPr lang="en-US" sz="2800" dirty="0" err="1" smtClean="0">
                <a:solidFill>
                  <a:srgbClr val="505050"/>
                </a:solidFill>
                <a:latin typeface="Consolas" panose="020B0609020204030204" pitchFamily="49" charset="0"/>
                <a:cs typeface="Consolas" panose="020B0609020204030204" pitchFamily="49" charset="0"/>
              </a:rPr>
              <a:t>AzureSubscription</a:t>
            </a:r>
            <a:r>
              <a:rPr lang="en-US" sz="2800" dirty="0" smtClean="0">
                <a:solidFill>
                  <a:srgbClr val="505050"/>
                </a:solidFill>
                <a:latin typeface="Consolas" panose="020B0609020204030204" pitchFamily="49" charset="0"/>
                <a:cs typeface="Consolas" panose="020B0609020204030204" pitchFamily="49" charset="0"/>
              </a:rPr>
              <a:t> –</a:t>
            </a:r>
            <a:r>
              <a:rPr lang="en-US" sz="2800" dirty="0" err="1" smtClean="0">
                <a:solidFill>
                  <a:srgbClr val="505050"/>
                </a:solidFill>
                <a:latin typeface="Consolas" panose="020B0609020204030204" pitchFamily="49" charset="0"/>
                <a:cs typeface="Consolas" panose="020B0609020204030204" pitchFamily="49" charset="0"/>
              </a:rPr>
              <a:t>Subscriptionname</a:t>
            </a:r>
            <a:r>
              <a:rPr lang="en-US" sz="2800" dirty="0" smtClean="0">
                <a:solidFill>
                  <a:srgbClr val="505050"/>
                </a:solidFill>
                <a:latin typeface="Consolas" panose="020B0609020204030204" pitchFamily="49" charset="0"/>
                <a:cs typeface="Consolas" panose="020B0609020204030204" pitchFamily="49" charset="0"/>
              </a:rPr>
              <a:t> $name</a:t>
            </a:r>
            <a:endParaRPr lang="en-US" sz="2800" dirty="0">
              <a:solidFill>
                <a:srgbClr val="50505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12252267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1897350" y="525884"/>
            <a:ext cx="3951674" cy="3951674"/>
          </a:xfrm>
          <a:prstGeom prst="ellipse">
            <a:avLst/>
          </a:prstGeom>
          <a:solidFill>
            <a:srgbClr val="007AD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32563"/>
            <a:endParaRPr lang="en-US" sz="1199" dirty="0" err="1">
              <a:solidFill>
                <a:prstClr val="white"/>
              </a:solidFill>
            </a:endParaRPr>
          </a:p>
        </p:txBody>
      </p:sp>
      <p:sp>
        <p:nvSpPr>
          <p:cNvPr id="21" name="Oval 20"/>
          <p:cNvSpPr/>
          <p:nvPr/>
        </p:nvSpPr>
        <p:spPr>
          <a:xfrm>
            <a:off x="514570" y="2539751"/>
            <a:ext cx="3951674" cy="3951674"/>
          </a:xfrm>
          <a:prstGeom prst="ellipse">
            <a:avLst/>
          </a:prstGeom>
          <a:solidFill>
            <a:srgbClr val="007AD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32563"/>
            <a:endParaRPr lang="en-US" sz="1199" dirty="0" err="1">
              <a:solidFill>
                <a:prstClr val="white"/>
              </a:solidFill>
            </a:endParaRPr>
          </a:p>
        </p:txBody>
      </p:sp>
      <p:sp>
        <p:nvSpPr>
          <p:cNvPr id="19" name="Oval 18"/>
          <p:cNvSpPr/>
          <p:nvPr/>
        </p:nvSpPr>
        <p:spPr>
          <a:xfrm>
            <a:off x="3316546" y="2536436"/>
            <a:ext cx="3951674" cy="3951674"/>
          </a:xfrm>
          <a:prstGeom prst="ellipse">
            <a:avLst/>
          </a:prstGeom>
          <a:solidFill>
            <a:srgbClr val="007AD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32563"/>
            <a:endParaRPr lang="en-US" sz="1199" dirty="0" err="1">
              <a:solidFill>
                <a:prstClr val="white"/>
              </a:solidFill>
            </a:endParaRPr>
          </a:p>
        </p:txBody>
      </p:sp>
      <p:sp>
        <p:nvSpPr>
          <p:cNvPr id="22" name="Text Placeholder 12"/>
          <p:cNvSpPr txBox="1">
            <a:spLocks/>
          </p:cNvSpPr>
          <p:nvPr/>
        </p:nvSpPr>
        <p:spPr>
          <a:xfrm>
            <a:off x="7450208" y="2541911"/>
            <a:ext cx="4374169" cy="2027385"/>
          </a:xfrm>
          <a:prstGeom prst="rect">
            <a:avLst/>
          </a:prstGeom>
        </p:spPr>
        <p:txBody>
          <a:bodyPr vert="horz" wrap="square" lIns="143387" tIns="89616" rIns="143387" bIns="89616"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2"/>
                    </a:gs>
                    <a:gs pos="99000">
                      <a:schemeClr val="tx2"/>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999" dirty="0" smtClean="0">
                <a:solidFill>
                  <a:prstClr val="white"/>
                </a:solidFill>
              </a:rPr>
              <a:t>Why</a:t>
            </a:r>
          </a:p>
          <a:p>
            <a:pPr marL="0" indent="0" algn="ctr">
              <a:buFont typeface="Arial" pitchFamily="34" charset="0"/>
              <a:buNone/>
            </a:pPr>
            <a:r>
              <a:rPr lang="en-US" sz="5999" dirty="0" smtClean="0">
                <a:solidFill>
                  <a:prstClr val="white"/>
                </a:solidFill>
              </a:rPr>
              <a:t>Azure?</a:t>
            </a:r>
            <a:endParaRPr lang="en-US" sz="5999" dirty="0">
              <a:solidFill>
                <a:prstClr val="white"/>
              </a:solidFill>
            </a:endParaRPr>
          </a:p>
        </p:txBody>
      </p:sp>
      <p:grpSp>
        <p:nvGrpSpPr>
          <p:cNvPr id="4" name="Group 3"/>
          <p:cNvGrpSpPr/>
          <p:nvPr/>
        </p:nvGrpSpPr>
        <p:grpSpPr>
          <a:xfrm>
            <a:off x="4346877" y="4095735"/>
            <a:ext cx="2154378" cy="1282418"/>
            <a:chOff x="8860780" y="4095818"/>
            <a:chExt cx="2154684" cy="1282600"/>
          </a:xfrm>
        </p:grpSpPr>
        <p:sp>
          <p:nvSpPr>
            <p:cNvPr id="24" name="Rectangle 23"/>
            <p:cNvSpPr/>
            <p:nvPr/>
          </p:nvSpPr>
          <p:spPr>
            <a:xfrm>
              <a:off x="8860780" y="4888659"/>
              <a:ext cx="2154684" cy="489759"/>
            </a:xfrm>
            <a:prstGeom prst="rect">
              <a:avLst/>
            </a:prstGeom>
          </p:spPr>
          <p:txBody>
            <a:bodyPr wrap="square">
              <a:spAutoFit/>
            </a:bodyPr>
            <a:lstStyle/>
            <a:p>
              <a:pPr algn="ctr" defTabSz="932013" fontAlgn="base">
                <a:lnSpc>
                  <a:spcPct val="90000"/>
                </a:lnSpc>
                <a:spcBef>
                  <a:spcPct val="0"/>
                </a:spcBef>
                <a:spcAft>
                  <a:spcPct val="0"/>
                </a:spcAft>
              </a:pPr>
              <a:r>
                <a:rPr lang="en-US" sz="2800" dirty="0">
                  <a:solidFill>
                    <a:prstClr val="white"/>
                  </a:solidFill>
                  <a:latin typeface="Segoe UI Light"/>
                  <a:ea typeface="Segoe UI" pitchFamily="34" charset="0"/>
                  <a:cs typeface="Segoe UI" pitchFamily="34" charset="0"/>
                </a:rPr>
                <a:t>Hybrid</a:t>
              </a:r>
            </a:p>
          </p:txBody>
        </p:sp>
        <p:sp>
          <p:nvSpPr>
            <p:cNvPr id="25" name="Freeform 138"/>
            <p:cNvSpPr>
              <a:spLocks noEditPoints="1"/>
            </p:cNvSpPr>
            <p:nvPr/>
          </p:nvSpPr>
          <p:spPr bwMode="black">
            <a:xfrm rot="2731855">
              <a:off x="9641988" y="4022501"/>
              <a:ext cx="597877" cy="744512"/>
            </a:xfrm>
            <a:custGeom>
              <a:avLst/>
              <a:gdLst>
                <a:gd name="T0" fmla="*/ 64 w 64"/>
                <a:gd name="T1" fmla="*/ 9 h 80"/>
                <a:gd name="T2" fmla="*/ 64 w 64"/>
                <a:gd name="T3" fmla="*/ 32 h 80"/>
                <a:gd name="T4" fmla="*/ 40 w 64"/>
                <a:gd name="T5" fmla="*/ 33 h 80"/>
                <a:gd name="T6" fmla="*/ 32 w 64"/>
                <a:gd name="T7" fmla="*/ 25 h 80"/>
                <a:gd name="T8" fmla="*/ 47 w 64"/>
                <a:gd name="T9" fmla="*/ 24 h 80"/>
                <a:gd name="T10" fmla="*/ 37 w 64"/>
                <a:gd name="T11" fmla="*/ 18 h 80"/>
                <a:gd name="T12" fmla="*/ 12 w 64"/>
                <a:gd name="T13" fmla="*/ 35 h 80"/>
                <a:gd name="T14" fmla="*/ 0 w 64"/>
                <a:gd name="T15" fmla="*/ 35 h 80"/>
                <a:gd name="T16" fmla="*/ 39 w 64"/>
                <a:gd name="T17" fmla="*/ 7 h 80"/>
                <a:gd name="T18" fmla="*/ 55 w 64"/>
                <a:gd name="T19" fmla="*/ 15 h 80"/>
                <a:gd name="T20" fmla="*/ 56 w 64"/>
                <a:gd name="T21" fmla="*/ 0 h 80"/>
                <a:gd name="T22" fmla="*/ 64 w 64"/>
                <a:gd name="T23" fmla="*/ 9 h 80"/>
                <a:gd name="T24" fmla="*/ 26 w 64"/>
                <a:gd name="T25" fmla="*/ 62 h 80"/>
                <a:gd name="T26" fmla="*/ 15 w 64"/>
                <a:gd name="T27" fmla="*/ 56 h 80"/>
                <a:gd name="T28" fmla="*/ 32 w 64"/>
                <a:gd name="T29" fmla="*/ 56 h 80"/>
                <a:gd name="T30" fmla="*/ 24 w 64"/>
                <a:gd name="T31" fmla="*/ 47 h 80"/>
                <a:gd name="T32" fmla="*/ 0 w 64"/>
                <a:gd name="T33" fmla="*/ 48 h 80"/>
                <a:gd name="T34" fmla="*/ 0 w 64"/>
                <a:gd name="T35" fmla="*/ 72 h 80"/>
                <a:gd name="T36" fmla="*/ 8 w 64"/>
                <a:gd name="T37" fmla="*/ 80 h 80"/>
                <a:gd name="T38" fmla="*/ 9 w 64"/>
                <a:gd name="T39" fmla="*/ 66 h 80"/>
                <a:gd name="T40" fmla="*/ 24 w 64"/>
                <a:gd name="T41" fmla="*/ 73 h 80"/>
                <a:gd name="T42" fmla="*/ 64 w 64"/>
                <a:gd name="T43" fmla="*/ 45 h 80"/>
                <a:gd name="T44" fmla="*/ 51 w 64"/>
                <a:gd name="T45" fmla="*/ 45 h 80"/>
                <a:gd name="T46" fmla="*/ 26 w 64"/>
                <a:gd name="T47"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0">
                  <a:moveTo>
                    <a:pt x="64" y="9"/>
                  </a:moveTo>
                  <a:cubicBezTo>
                    <a:pt x="64" y="32"/>
                    <a:pt x="64" y="32"/>
                    <a:pt x="64" y="32"/>
                  </a:cubicBezTo>
                  <a:cubicBezTo>
                    <a:pt x="40" y="33"/>
                    <a:pt x="40" y="33"/>
                    <a:pt x="40" y="33"/>
                  </a:cubicBezTo>
                  <a:cubicBezTo>
                    <a:pt x="32" y="25"/>
                    <a:pt x="32" y="25"/>
                    <a:pt x="32" y="25"/>
                  </a:cubicBezTo>
                  <a:cubicBezTo>
                    <a:pt x="47" y="24"/>
                    <a:pt x="47" y="24"/>
                    <a:pt x="47" y="24"/>
                  </a:cubicBezTo>
                  <a:cubicBezTo>
                    <a:pt x="45" y="21"/>
                    <a:pt x="41" y="19"/>
                    <a:pt x="37" y="18"/>
                  </a:cubicBezTo>
                  <a:cubicBezTo>
                    <a:pt x="26" y="16"/>
                    <a:pt x="14" y="24"/>
                    <a:pt x="12" y="35"/>
                  </a:cubicBezTo>
                  <a:cubicBezTo>
                    <a:pt x="0" y="35"/>
                    <a:pt x="0" y="35"/>
                    <a:pt x="0" y="35"/>
                  </a:cubicBezTo>
                  <a:cubicBezTo>
                    <a:pt x="4" y="14"/>
                    <a:pt x="22" y="4"/>
                    <a:pt x="39" y="7"/>
                  </a:cubicBezTo>
                  <a:cubicBezTo>
                    <a:pt x="45" y="8"/>
                    <a:pt x="51" y="11"/>
                    <a:pt x="55" y="15"/>
                  </a:cubicBezTo>
                  <a:cubicBezTo>
                    <a:pt x="56" y="0"/>
                    <a:pt x="56" y="0"/>
                    <a:pt x="56" y="0"/>
                  </a:cubicBezTo>
                  <a:lnTo>
                    <a:pt x="64" y="9"/>
                  </a:lnTo>
                  <a:close/>
                  <a:moveTo>
                    <a:pt x="26" y="62"/>
                  </a:moveTo>
                  <a:cubicBezTo>
                    <a:pt x="22" y="61"/>
                    <a:pt x="18" y="59"/>
                    <a:pt x="15" y="56"/>
                  </a:cubicBezTo>
                  <a:cubicBezTo>
                    <a:pt x="32" y="56"/>
                    <a:pt x="32" y="56"/>
                    <a:pt x="32" y="56"/>
                  </a:cubicBezTo>
                  <a:cubicBezTo>
                    <a:pt x="24" y="47"/>
                    <a:pt x="24" y="47"/>
                    <a:pt x="24" y="47"/>
                  </a:cubicBezTo>
                  <a:cubicBezTo>
                    <a:pt x="0" y="48"/>
                    <a:pt x="0" y="48"/>
                    <a:pt x="0" y="48"/>
                  </a:cubicBezTo>
                  <a:cubicBezTo>
                    <a:pt x="0" y="72"/>
                    <a:pt x="0" y="72"/>
                    <a:pt x="0" y="72"/>
                  </a:cubicBezTo>
                  <a:cubicBezTo>
                    <a:pt x="8" y="80"/>
                    <a:pt x="8" y="80"/>
                    <a:pt x="8" y="80"/>
                  </a:cubicBezTo>
                  <a:cubicBezTo>
                    <a:pt x="9" y="66"/>
                    <a:pt x="9" y="66"/>
                    <a:pt x="9" y="66"/>
                  </a:cubicBezTo>
                  <a:cubicBezTo>
                    <a:pt x="13" y="70"/>
                    <a:pt x="18" y="72"/>
                    <a:pt x="24" y="73"/>
                  </a:cubicBezTo>
                  <a:cubicBezTo>
                    <a:pt x="42" y="77"/>
                    <a:pt x="60" y="66"/>
                    <a:pt x="64" y="45"/>
                  </a:cubicBezTo>
                  <a:cubicBezTo>
                    <a:pt x="51" y="45"/>
                    <a:pt x="51" y="45"/>
                    <a:pt x="51" y="45"/>
                  </a:cubicBezTo>
                  <a:cubicBezTo>
                    <a:pt x="49" y="57"/>
                    <a:pt x="38" y="64"/>
                    <a:pt x="26" y="62"/>
                  </a:cubicBezTo>
                  <a:close/>
                </a:path>
              </a:pathLst>
            </a:custGeom>
            <a:solidFill>
              <a:srgbClr val="FFFFFF"/>
            </a:solidFill>
            <a:ln>
              <a:noFill/>
            </a:ln>
            <a:extLst/>
          </p:spPr>
          <p:txBody>
            <a:bodyPr vert="horz" wrap="square" lIns="93264" tIns="46632" rIns="93264" bIns="46632" numCol="1" anchor="t" anchorCtr="0" compatLnSpc="1">
              <a:prstTxWarp prst="textNoShape">
                <a:avLst/>
              </a:prstTxWarp>
            </a:bodyPr>
            <a:lstStyle/>
            <a:p>
              <a:pPr defTabSz="932563"/>
              <a:endParaRPr lang="en-US" dirty="0">
                <a:solidFill>
                  <a:srgbClr val="000000"/>
                </a:solidFill>
              </a:endParaRPr>
            </a:p>
          </p:txBody>
        </p:sp>
      </p:grpSp>
      <p:grpSp>
        <p:nvGrpSpPr>
          <p:cNvPr id="3" name="Group 2"/>
          <p:cNvGrpSpPr/>
          <p:nvPr/>
        </p:nvGrpSpPr>
        <p:grpSpPr>
          <a:xfrm>
            <a:off x="1047894" y="4051027"/>
            <a:ext cx="2735437" cy="1327126"/>
            <a:chOff x="5561329" y="4051104"/>
            <a:chExt cx="2735825" cy="1327314"/>
          </a:xfrm>
        </p:grpSpPr>
        <p:sp>
          <p:nvSpPr>
            <p:cNvPr id="23" name="Rectangle 22"/>
            <p:cNvSpPr/>
            <p:nvPr/>
          </p:nvSpPr>
          <p:spPr>
            <a:xfrm>
              <a:off x="5561329" y="4888659"/>
              <a:ext cx="2735825" cy="489759"/>
            </a:xfrm>
            <a:prstGeom prst="rect">
              <a:avLst/>
            </a:prstGeom>
          </p:spPr>
          <p:txBody>
            <a:bodyPr wrap="square">
              <a:spAutoFit/>
            </a:bodyPr>
            <a:lstStyle/>
            <a:p>
              <a:pPr algn="ctr" defTabSz="932013" fontAlgn="base">
                <a:lnSpc>
                  <a:spcPct val="90000"/>
                </a:lnSpc>
                <a:spcBef>
                  <a:spcPct val="0"/>
                </a:spcBef>
                <a:spcAft>
                  <a:spcPct val="0"/>
                </a:spcAft>
              </a:pPr>
              <a:r>
                <a:rPr lang="en-US" sz="2800" dirty="0">
                  <a:solidFill>
                    <a:prstClr val="white"/>
                  </a:solidFill>
                  <a:latin typeface="Segoe UI Light"/>
                  <a:ea typeface="Segoe UI" pitchFamily="34" charset="0"/>
                  <a:cs typeface="Segoe UI" pitchFamily="34" charset="0"/>
                </a:rPr>
                <a:t>Enterprise Grade</a:t>
              </a:r>
            </a:p>
          </p:txBody>
        </p:sp>
        <p:pic>
          <p:nvPicPr>
            <p:cNvPr id="32" name="Picture 31"/>
            <p:cNvPicPr>
              <a:picLocks noChangeAspect="1"/>
            </p:cNvPicPr>
            <p:nvPr/>
          </p:nvPicPr>
          <p:blipFill>
            <a:blip r:embed="rId3"/>
            <a:stretch>
              <a:fillRect/>
            </a:stretch>
          </p:blipFill>
          <p:spPr>
            <a:xfrm>
              <a:off x="6666689" y="4051104"/>
              <a:ext cx="571040" cy="741558"/>
            </a:xfrm>
            <a:prstGeom prst="rect">
              <a:avLst/>
            </a:prstGeom>
          </p:spPr>
        </p:pic>
      </p:grpSp>
      <p:grpSp>
        <p:nvGrpSpPr>
          <p:cNvPr id="2" name="Group 1"/>
          <p:cNvGrpSpPr/>
          <p:nvPr/>
        </p:nvGrpSpPr>
        <p:grpSpPr>
          <a:xfrm>
            <a:off x="2724056" y="2107547"/>
            <a:ext cx="2259779" cy="1250072"/>
            <a:chOff x="7237729" y="2107351"/>
            <a:chExt cx="2260100" cy="1250250"/>
          </a:xfrm>
        </p:grpSpPr>
        <p:sp>
          <p:nvSpPr>
            <p:cNvPr id="31" name="Rectangle 30"/>
            <p:cNvSpPr/>
            <p:nvPr/>
          </p:nvSpPr>
          <p:spPr>
            <a:xfrm>
              <a:off x="7237729" y="2811462"/>
              <a:ext cx="2260100" cy="546139"/>
            </a:xfrm>
            <a:prstGeom prst="rect">
              <a:avLst/>
            </a:prstGeom>
          </p:spPr>
          <p:txBody>
            <a:bodyPr wrap="none">
              <a:spAutoFit/>
            </a:bodyPr>
            <a:lstStyle/>
            <a:p>
              <a:pPr defTabSz="932013" fontAlgn="base">
                <a:lnSpc>
                  <a:spcPct val="90000"/>
                </a:lnSpc>
                <a:spcBef>
                  <a:spcPct val="0"/>
                </a:spcBef>
                <a:spcAft>
                  <a:spcPct val="0"/>
                </a:spcAft>
              </a:pPr>
              <a:r>
                <a:rPr lang="en-US" sz="3199" dirty="0">
                  <a:solidFill>
                    <a:prstClr val="white"/>
                  </a:solidFill>
                  <a:latin typeface="Segoe UI Light"/>
                  <a:ea typeface="Segoe UI" pitchFamily="34" charset="0"/>
                  <a:cs typeface="Segoe UI" pitchFamily="34" charset="0"/>
                </a:rPr>
                <a:t>Hyper-scale</a:t>
              </a:r>
            </a:p>
          </p:txBody>
        </p:sp>
        <p:pic>
          <p:nvPicPr>
            <p:cNvPr id="33" name="Picture 32"/>
            <p:cNvPicPr>
              <a:picLocks noChangeAspect="1"/>
            </p:cNvPicPr>
            <p:nvPr/>
          </p:nvPicPr>
          <p:blipFill>
            <a:blip r:embed="rId4"/>
            <a:stretch>
              <a:fillRect/>
            </a:stretch>
          </p:blipFill>
          <p:spPr>
            <a:xfrm>
              <a:off x="8012317" y="2107351"/>
              <a:ext cx="749412" cy="593646"/>
            </a:xfrm>
            <a:prstGeom prst="rect">
              <a:avLst/>
            </a:prstGeom>
          </p:spPr>
        </p:pic>
      </p:grpSp>
    </p:spTree>
    <p:extLst>
      <p:ext uri="{BB962C8B-B14F-4D97-AF65-F5344CB8AC3E}">
        <p14:creationId xmlns:p14="http://schemas.microsoft.com/office/powerpoint/2010/main" val="208171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059847"/>
          </a:xfrm>
        </p:spPr>
        <p:txBody>
          <a:bodyPr/>
          <a:lstStyle/>
          <a:p>
            <a:r>
              <a:rPr lang="en-US" dirty="0" smtClean="0"/>
              <a:t>From Azure PowerShell</a:t>
            </a:r>
            <a:endParaRPr lang="en-US" dirty="0"/>
          </a:p>
          <a:p>
            <a:endParaRPr lang="en-US" dirty="0" smtClean="0"/>
          </a:p>
          <a:p>
            <a:endParaRPr lang="en-US" dirty="0"/>
          </a:p>
          <a:p>
            <a:endParaRPr lang="en-US" dirty="0" smtClean="0"/>
          </a:p>
          <a:p>
            <a:pPr lvl="1"/>
            <a:r>
              <a:rPr lang="en-US" b="1" dirty="0" err="1">
                <a:latin typeface="Consolas" panose="020B0609020204030204" pitchFamily="49" charset="0"/>
                <a:cs typeface="Consolas" panose="020B0609020204030204" pitchFamily="49" charset="0"/>
              </a:rPr>
              <a:t>BlobStorageURL</a:t>
            </a:r>
            <a:r>
              <a:rPr lang="en-US" dirty="0"/>
              <a:t> is the URL for the storage account that you </a:t>
            </a:r>
            <a:r>
              <a:rPr lang="en-US" dirty="0" smtClean="0"/>
              <a:t>created</a:t>
            </a:r>
          </a:p>
          <a:p>
            <a:pPr lvl="1"/>
            <a:r>
              <a:rPr lang="en-US" b="1" dirty="0" err="1">
                <a:latin typeface="Consolas" panose="020B0609020204030204" pitchFamily="49" charset="0"/>
                <a:cs typeface="Consolas" panose="020B0609020204030204" pitchFamily="49" charset="0"/>
              </a:rPr>
              <a:t>YourImagesFolder</a:t>
            </a:r>
            <a:r>
              <a:rPr lang="en-US" dirty="0" smtClean="0"/>
              <a:t> is </a:t>
            </a:r>
            <a:r>
              <a:rPr lang="en-US" dirty="0"/>
              <a:t>the container within blob storage where you want to store your </a:t>
            </a:r>
            <a:r>
              <a:rPr lang="en-US" dirty="0" smtClean="0"/>
              <a:t>images</a:t>
            </a:r>
          </a:p>
          <a:p>
            <a:pPr lvl="1"/>
            <a:r>
              <a:rPr lang="en-US" b="1" dirty="0" err="1">
                <a:latin typeface="Consolas" panose="020B0609020204030204" pitchFamily="49" charset="0"/>
                <a:cs typeface="Consolas" panose="020B0609020204030204" pitchFamily="49" charset="0"/>
              </a:rPr>
              <a:t>VHDName</a:t>
            </a:r>
            <a:r>
              <a:rPr lang="en-US" dirty="0"/>
              <a:t> is the label that appears in the Management Portal to identify the virtual hard disk</a:t>
            </a:r>
            <a:r>
              <a:rPr lang="en-US" dirty="0" smtClean="0"/>
              <a:t>.</a:t>
            </a:r>
          </a:p>
          <a:p>
            <a:pPr lvl="1"/>
            <a:r>
              <a:rPr lang="en-US" b="1" dirty="0" err="1">
                <a:latin typeface="Consolas" panose="020B0609020204030204" pitchFamily="49" charset="0"/>
                <a:cs typeface="Consolas" panose="020B0609020204030204" pitchFamily="49" charset="0"/>
              </a:rPr>
              <a:t>PathToVHDFile</a:t>
            </a:r>
            <a:r>
              <a:rPr lang="en-US" dirty="0"/>
              <a:t> is the full path and name of the .</a:t>
            </a:r>
            <a:r>
              <a:rPr lang="en-US" dirty="0" err="1"/>
              <a:t>vhd</a:t>
            </a:r>
            <a:r>
              <a:rPr lang="en-US" dirty="0"/>
              <a:t> file.</a:t>
            </a:r>
            <a:endParaRPr lang="en-US" dirty="0" smtClean="0"/>
          </a:p>
        </p:txBody>
      </p:sp>
      <p:sp>
        <p:nvSpPr>
          <p:cNvPr id="3" name="Title 2"/>
          <p:cNvSpPr>
            <a:spLocks noGrp="1"/>
          </p:cNvSpPr>
          <p:nvPr>
            <p:ph type="title"/>
          </p:nvPr>
        </p:nvSpPr>
        <p:spPr/>
        <p:txBody>
          <a:bodyPr/>
          <a:lstStyle/>
          <a:p>
            <a:r>
              <a:rPr lang="en-US" dirty="0" smtClean="0"/>
              <a:t>Uploading Your Image to Azure</a:t>
            </a:r>
            <a:endParaRPr lang="en-US" dirty="0"/>
          </a:p>
        </p:txBody>
      </p:sp>
      <p:sp>
        <p:nvSpPr>
          <p:cNvPr id="4" name="Rectangle 5"/>
          <p:cNvSpPr/>
          <p:nvPr/>
        </p:nvSpPr>
        <p:spPr bwMode="auto">
          <a:xfrm>
            <a:off x="731837" y="2057122"/>
            <a:ext cx="9448800" cy="1440140"/>
          </a:xfrm>
          <a:prstGeom prst="rect">
            <a:avLst/>
          </a:prstGeom>
          <a:solidFill>
            <a:schemeClr val="tx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800" dirty="0" smtClean="0">
                <a:solidFill>
                  <a:srgbClr val="505050"/>
                </a:solidFill>
                <a:latin typeface="Consolas" panose="020B0609020204030204" pitchFamily="49" charset="0"/>
                <a:cs typeface="Consolas" panose="020B0609020204030204" pitchFamily="49" charset="0"/>
              </a:rPr>
              <a:t>‘Add-</a:t>
            </a:r>
            <a:r>
              <a:rPr lang="en-US" sz="2800" dirty="0" err="1" smtClean="0">
                <a:solidFill>
                  <a:srgbClr val="505050"/>
                </a:solidFill>
                <a:latin typeface="Consolas" panose="020B0609020204030204" pitchFamily="49" charset="0"/>
                <a:cs typeface="Consolas" panose="020B0609020204030204" pitchFamily="49" charset="0"/>
              </a:rPr>
              <a:t>AzureVhd</a:t>
            </a:r>
            <a:r>
              <a:rPr lang="en-US" sz="2800" dirty="0" smtClean="0">
                <a:solidFill>
                  <a:srgbClr val="505050"/>
                </a:solidFill>
                <a:latin typeface="Consolas" panose="020B0609020204030204" pitchFamily="49" charset="0"/>
                <a:cs typeface="Consolas" panose="020B0609020204030204" pitchFamily="49" charset="0"/>
              </a:rPr>
              <a:t> –Destination &lt;</a:t>
            </a:r>
            <a:r>
              <a:rPr lang="en-US" sz="2800" dirty="0" err="1" smtClean="0">
                <a:solidFill>
                  <a:srgbClr val="505050"/>
                </a:solidFill>
                <a:latin typeface="Consolas" panose="020B0609020204030204" pitchFamily="49" charset="0"/>
                <a:cs typeface="Consolas" panose="020B0609020204030204" pitchFamily="49" charset="0"/>
              </a:rPr>
              <a:t>BlobStorageURL</a:t>
            </a:r>
            <a:r>
              <a:rPr lang="en-US" sz="2800" dirty="0" smtClean="0">
                <a:solidFill>
                  <a:srgbClr val="505050"/>
                </a:solidFill>
                <a:latin typeface="Consolas" panose="020B0609020204030204" pitchFamily="49" charset="0"/>
                <a:cs typeface="Consolas" panose="020B0609020204030204" pitchFamily="49" charset="0"/>
              </a:rPr>
              <a:t>&gt;/&lt;</a:t>
            </a:r>
            <a:r>
              <a:rPr lang="en-US" sz="2800" dirty="0" err="1" smtClean="0">
                <a:solidFill>
                  <a:srgbClr val="505050"/>
                </a:solidFill>
                <a:latin typeface="Consolas" panose="020B0609020204030204" pitchFamily="49" charset="0"/>
                <a:cs typeface="Consolas" panose="020B0609020204030204" pitchFamily="49" charset="0"/>
              </a:rPr>
              <a:t>YourImagesFolder</a:t>
            </a:r>
            <a:r>
              <a:rPr lang="en-US" sz="2800" dirty="0" smtClean="0">
                <a:solidFill>
                  <a:srgbClr val="505050"/>
                </a:solidFill>
                <a:latin typeface="Consolas" panose="020B0609020204030204" pitchFamily="49" charset="0"/>
                <a:cs typeface="Consolas" panose="020B0609020204030204" pitchFamily="49" charset="0"/>
              </a:rPr>
              <a:t>&gt;/&lt;</a:t>
            </a:r>
            <a:r>
              <a:rPr lang="en-US" sz="2800" dirty="0" err="1" smtClean="0">
                <a:solidFill>
                  <a:srgbClr val="505050"/>
                </a:solidFill>
                <a:latin typeface="Consolas" panose="020B0609020204030204" pitchFamily="49" charset="0"/>
                <a:cs typeface="Consolas" panose="020B0609020204030204" pitchFamily="49" charset="0"/>
              </a:rPr>
              <a:t>VHDName</a:t>
            </a:r>
            <a:r>
              <a:rPr lang="en-US" sz="2800" dirty="0" smtClean="0">
                <a:solidFill>
                  <a:srgbClr val="505050"/>
                </a:solidFill>
                <a:latin typeface="Consolas" panose="020B0609020204030204" pitchFamily="49" charset="0"/>
                <a:cs typeface="Consolas" panose="020B0609020204030204" pitchFamily="49" charset="0"/>
              </a:rPr>
              <a:t>&gt; -</a:t>
            </a:r>
            <a:r>
              <a:rPr lang="en-US" sz="2800" dirty="0" err="1" smtClean="0">
                <a:solidFill>
                  <a:srgbClr val="505050"/>
                </a:solidFill>
                <a:latin typeface="Consolas" panose="020B0609020204030204" pitchFamily="49" charset="0"/>
                <a:cs typeface="Consolas" panose="020B0609020204030204" pitchFamily="49" charset="0"/>
              </a:rPr>
              <a:t>LocalFilePath</a:t>
            </a:r>
            <a:r>
              <a:rPr lang="en-US" sz="2800" dirty="0" smtClean="0">
                <a:solidFill>
                  <a:srgbClr val="505050"/>
                </a:solidFill>
                <a:latin typeface="Consolas" panose="020B0609020204030204" pitchFamily="49" charset="0"/>
                <a:cs typeface="Consolas" panose="020B0609020204030204" pitchFamily="49" charset="0"/>
              </a:rPr>
              <a:t> &lt;</a:t>
            </a:r>
            <a:r>
              <a:rPr lang="en-US" sz="2800" dirty="0" err="1" smtClean="0">
                <a:solidFill>
                  <a:srgbClr val="505050"/>
                </a:solidFill>
                <a:latin typeface="Consolas" panose="020B0609020204030204" pitchFamily="49" charset="0"/>
                <a:cs typeface="Consolas" panose="020B0609020204030204" pitchFamily="49" charset="0"/>
              </a:rPr>
              <a:t>PathToVHDFile</a:t>
            </a:r>
            <a:r>
              <a:rPr lang="en-US" sz="2800" dirty="0" smtClean="0">
                <a:solidFill>
                  <a:srgbClr val="505050"/>
                </a:solidFill>
                <a:latin typeface="Consolas" panose="020B0609020204030204" pitchFamily="49" charset="0"/>
                <a:cs typeface="Consolas" panose="020B0609020204030204" pitchFamily="49" charset="0"/>
              </a:rPr>
              <a:t>&gt;’</a:t>
            </a:r>
            <a:endParaRPr lang="en-US" sz="2800" dirty="0">
              <a:solidFill>
                <a:srgbClr val="50505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19379291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74" y="449262"/>
            <a:ext cx="11889564" cy="917575"/>
          </a:xfrm>
        </p:spPr>
        <p:txBody>
          <a:bodyPr/>
          <a:lstStyle/>
          <a:p>
            <a:r>
              <a:rPr lang="en-US" dirty="0" smtClean="0"/>
              <a:t>Middleware Deployment Guidance</a:t>
            </a:r>
            <a:endParaRPr lang="en-US" dirty="0"/>
          </a:p>
        </p:txBody>
      </p:sp>
      <p:sp>
        <p:nvSpPr>
          <p:cNvPr id="3" name="Text Placeholder 2"/>
          <p:cNvSpPr>
            <a:spLocks noGrp="1"/>
          </p:cNvSpPr>
          <p:nvPr>
            <p:ph type="body" sz="quarter" idx="10"/>
          </p:nvPr>
        </p:nvSpPr>
        <p:spPr>
          <a:xfrm>
            <a:off x="239748" y="1727759"/>
            <a:ext cx="5943598" cy="4585871"/>
          </a:xfrm>
        </p:spPr>
        <p:txBody>
          <a:bodyPr/>
          <a:lstStyle/>
          <a:p>
            <a:r>
              <a:rPr lang="en-US" dirty="0" smtClean="0"/>
              <a:t>Azure Deployment Guidance</a:t>
            </a:r>
          </a:p>
          <a:p>
            <a:pPr marL="571500" indent="-571500">
              <a:buFont typeface="Arial" panose="020B0604020202020204" pitchFamily="34" charset="0"/>
              <a:buChar char="•"/>
            </a:pPr>
            <a:r>
              <a:rPr lang="en-US" sz="2400" dirty="0" smtClean="0"/>
              <a:t>Provide best Middleware deployment experience with Azure</a:t>
            </a:r>
          </a:p>
          <a:p>
            <a:pPr marL="571500" indent="-571500">
              <a:buFont typeface="Arial" panose="020B0604020202020204" pitchFamily="34" charset="0"/>
              <a:buChar char="•"/>
            </a:pPr>
            <a:r>
              <a:rPr lang="en-US" sz="2400" dirty="0" smtClean="0"/>
              <a:t>Install, Config, performance tuning and </a:t>
            </a:r>
            <a:r>
              <a:rPr lang="en-US" sz="2400" dirty="0"/>
              <a:t>b</a:t>
            </a:r>
            <a:r>
              <a:rPr lang="en-US" sz="2400" dirty="0" smtClean="0"/>
              <a:t>est practices</a:t>
            </a:r>
          </a:p>
          <a:p>
            <a:pPr marL="571500" indent="-571500">
              <a:buFont typeface="Arial" panose="020B0604020202020204" pitchFamily="34" charset="0"/>
              <a:buChar char="•"/>
            </a:pPr>
            <a:r>
              <a:rPr lang="en-US" sz="2400" dirty="0" smtClean="0"/>
              <a:t>Focusing on Top OSS Middleware</a:t>
            </a:r>
          </a:p>
          <a:p>
            <a:pPr marL="571500" indent="-571500">
              <a:buFont typeface="Arial" panose="020B0604020202020204" pitchFamily="34" charset="0"/>
              <a:buChar char="•"/>
            </a:pPr>
            <a:r>
              <a:rPr lang="en-US" sz="2400" dirty="0" smtClean="0"/>
              <a:t>Tested on all supported distro for Azure</a:t>
            </a:r>
          </a:p>
          <a:p>
            <a:pPr marL="571500" indent="-571500">
              <a:buFont typeface="Arial" panose="020B0604020202020204" pitchFamily="34" charset="0"/>
              <a:buChar char="•"/>
            </a:pPr>
            <a:r>
              <a:rPr lang="en-US" sz="2400" dirty="0" smtClean="0"/>
              <a:t>Long term: Developing tools/ solutions</a:t>
            </a:r>
          </a:p>
          <a:p>
            <a:endParaRPr lang="en-US" sz="1800" dirty="0"/>
          </a:p>
          <a:p>
            <a:endParaRPr lang="en-US" sz="1800" dirty="0" smtClean="0"/>
          </a:p>
        </p:txBody>
      </p:sp>
      <p:sp>
        <p:nvSpPr>
          <p:cNvPr id="4" name="Text Placeholder 3"/>
          <p:cNvSpPr>
            <a:spLocks noGrp="1"/>
          </p:cNvSpPr>
          <p:nvPr>
            <p:ph type="body" sz="quarter" idx="11"/>
          </p:nvPr>
        </p:nvSpPr>
        <p:spPr>
          <a:xfrm>
            <a:off x="6465981" y="1727759"/>
            <a:ext cx="5791201" cy="7140416"/>
          </a:xfrm>
        </p:spPr>
        <p:txBody>
          <a:bodyPr/>
          <a:lstStyle/>
          <a:p>
            <a:r>
              <a:rPr lang="en-US" dirty="0" smtClean="0"/>
              <a:t>Major Documents:</a:t>
            </a:r>
            <a:endParaRPr lang="en-US" dirty="0"/>
          </a:p>
          <a:p>
            <a:pPr marL="742950" indent="-742950">
              <a:buAutoNum type="arabicPeriod"/>
            </a:pPr>
            <a:r>
              <a:rPr lang="en-US" sz="2400" dirty="0" smtClean="0"/>
              <a:t>MySQL Performance Tuning </a:t>
            </a:r>
            <a:endParaRPr lang="en-US" sz="2400" dirty="0"/>
          </a:p>
          <a:p>
            <a:pPr marL="742950" indent="-742950">
              <a:buAutoNum type="arabicPeriod"/>
            </a:pPr>
            <a:r>
              <a:rPr lang="en-US" sz="2400" dirty="0" smtClean="0"/>
              <a:t>MySQL Cluster and HA</a:t>
            </a:r>
          </a:p>
          <a:p>
            <a:pPr marL="742950" indent="-742950">
              <a:buAutoNum type="arabicPeriod"/>
            </a:pPr>
            <a:r>
              <a:rPr lang="en-US" sz="2400" dirty="0" smtClean="0"/>
              <a:t>LAMP Stack/Tomcat Deployment</a:t>
            </a:r>
          </a:p>
          <a:p>
            <a:pPr marL="742950" indent="-742950">
              <a:buAutoNum type="arabicPeriod"/>
            </a:pPr>
            <a:r>
              <a:rPr lang="en-US" sz="2400" dirty="0" smtClean="0"/>
              <a:t>Hadoop/MongoDB/Cassandra Deployment </a:t>
            </a:r>
          </a:p>
          <a:p>
            <a:endParaRPr lang="en-US" sz="2400" dirty="0" smtClean="0"/>
          </a:p>
          <a:p>
            <a:r>
              <a:rPr lang="en-US" sz="2800" dirty="0" smtClean="0"/>
              <a:t>Incoming:</a:t>
            </a:r>
          </a:p>
          <a:p>
            <a:r>
              <a:rPr lang="en-US" sz="2400" dirty="0" smtClean="0"/>
              <a:t>LDAP; SSL Load Balancer; Tomcat Cluster, Jboss</a:t>
            </a:r>
          </a:p>
          <a:p>
            <a:r>
              <a:rPr lang="en-US" sz="2400" dirty="0" smtClean="0"/>
              <a:t>More… (open to suggestions)</a:t>
            </a:r>
          </a:p>
          <a:p>
            <a:endParaRPr lang="en-US" sz="2800" dirty="0"/>
          </a:p>
          <a:p>
            <a:pPr marL="742950" indent="-742950">
              <a:buAutoNum type="arabicPeriod"/>
            </a:pPr>
            <a:endParaRPr lang="en-US" dirty="0"/>
          </a:p>
          <a:p>
            <a:endParaRPr lang="en-US" dirty="0"/>
          </a:p>
        </p:txBody>
      </p:sp>
    </p:spTree>
    <p:extLst>
      <p:ext uri="{BB962C8B-B14F-4D97-AF65-F5344CB8AC3E}">
        <p14:creationId xmlns:p14="http://schemas.microsoft.com/office/powerpoint/2010/main" val="106091576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109091"/>
          </a:xfrm>
        </p:spPr>
        <p:txBody>
          <a:bodyPr/>
          <a:lstStyle/>
          <a:p>
            <a:r>
              <a:rPr lang="en-US" dirty="0" smtClean="0"/>
              <a:t>Azure is the best cloud for running your business from anywhere in the world</a:t>
            </a:r>
          </a:p>
          <a:p>
            <a:endParaRPr lang="en-US" dirty="0"/>
          </a:p>
          <a:p>
            <a:r>
              <a:rPr lang="en-US" dirty="0" smtClean="0"/>
              <a:t>Support for Linux and FreeBSD in Azure is getting stronger everyday</a:t>
            </a:r>
          </a:p>
          <a:p>
            <a:endParaRPr lang="en-US" dirty="0"/>
          </a:p>
          <a:p>
            <a:r>
              <a:rPr lang="en-US" dirty="0" smtClean="0"/>
              <a:t>Getting your Linux or FreeBSD workload into Azure is easy, using the tools you are familiar with</a:t>
            </a:r>
            <a:endParaRPr lang="en-US" dirty="0"/>
          </a:p>
        </p:txBody>
      </p:sp>
      <p:sp>
        <p:nvSpPr>
          <p:cNvPr id="3" name="Title 2"/>
          <p:cNvSpPr>
            <a:spLocks noGrp="1"/>
          </p:cNvSpPr>
          <p:nvPr>
            <p:ph type="title"/>
          </p:nvPr>
        </p:nvSpPr>
        <p:spPr/>
        <p:txBody>
          <a:bodyPr/>
          <a:lstStyle/>
          <a:p>
            <a:r>
              <a:rPr lang="en-US" dirty="0" smtClean="0"/>
              <a:t>In Summary</a:t>
            </a:r>
            <a:endParaRPr lang="en-US" dirty="0"/>
          </a:p>
        </p:txBody>
      </p:sp>
    </p:spTree>
    <p:extLst>
      <p:ext uri="{BB962C8B-B14F-4D97-AF65-F5344CB8AC3E}">
        <p14:creationId xmlns:p14="http://schemas.microsoft.com/office/powerpoint/2010/main" val="206952068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015" y="906462"/>
            <a:ext cx="4904548" cy="4881336"/>
          </a:xfrm>
          <a:prstGeom prst="rect">
            <a:avLst/>
          </a:prstGeom>
          <a:noFill/>
        </p:spPr>
        <p:txBody>
          <a:bodyPr wrap="none" lIns="182880" tIns="146304" rIns="182880" bIns="146304" rtlCol="0" anchor="ctr">
            <a:spAutoFit/>
          </a:bodyPr>
          <a:lstStyle/>
          <a:p>
            <a:pPr algn="ctr">
              <a:lnSpc>
                <a:spcPct val="90000"/>
              </a:lnSpc>
              <a:spcAft>
                <a:spcPts val="600"/>
              </a:spcAft>
            </a:pPr>
            <a:r>
              <a:rPr lang="en-US" sz="8000" dirty="0" smtClean="0">
                <a:gradFill>
                  <a:gsLst>
                    <a:gs pos="2917">
                      <a:srgbClr val="FFFFFF"/>
                    </a:gs>
                    <a:gs pos="30000">
                      <a:srgbClr val="FFFFFF"/>
                    </a:gs>
                  </a:gsLst>
                  <a:lin ang="5400000" scaled="0"/>
                </a:gradFill>
                <a:latin typeface="Segoe UI Light"/>
              </a:rPr>
              <a:t>Microsoft  </a:t>
            </a:r>
          </a:p>
          <a:p>
            <a:pPr algn="ctr">
              <a:lnSpc>
                <a:spcPct val="90000"/>
              </a:lnSpc>
              <a:spcAft>
                <a:spcPts val="600"/>
              </a:spcAft>
            </a:pPr>
            <a:r>
              <a:rPr lang="en-US" sz="24000" b="1" baseline="-12000" dirty="0" smtClean="0">
                <a:solidFill>
                  <a:srgbClr val="FFC0AF"/>
                </a:solidFill>
                <a:latin typeface="Wide Latin" panose="020A0A07050505020404" pitchFamily="18" charset="0"/>
              </a:rPr>
              <a:t>♥</a:t>
            </a:r>
          </a:p>
          <a:p>
            <a:pPr algn="ctr">
              <a:lnSpc>
                <a:spcPct val="90000"/>
              </a:lnSpc>
              <a:spcAft>
                <a:spcPts val="600"/>
              </a:spcAft>
            </a:pPr>
            <a:r>
              <a:rPr lang="en-US" sz="8000" dirty="0" smtClean="0">
                <a:gradFill>
                  <a:gsLst>
                    <a:gs pos="2917">
                      <a:srgbClr val="FFFFFF"/>
                    </a:gs>
                    <a:gs pos="30000">
                      <a:srgbClr val="FFFFFF"/>
                    </a:gs>
                  </a:gsLst>
                  <a:lin ang="5400000" scaled="0"/>
                </a:gradFill>
                <a:latin typeface="Segoe UI Light"/>
              </a:rPr>
              <a:t>Linux </a:t>
            </a:r>
          </a:p>
        </p:txBody>
      </p:sp>
    </p:spTree>
    <p:extLst>
      <p:ext uri="{BB962C8B-B14F-4D97-AF65-F5344CB8AC3E}">
        <p14:creationId xmlns:p14="http://schemas.microsoft.com/office/powerpoint/2010/main" val="80158650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710964"/>
          </a:xfrm>
        </p:spPr>
        <p:txBody>
          <a:bodyPr/>
          <a:lstStyle/>
          <a:p>
            <a:pPr lvl="0">
              <a:spcBef>
                <a:spcPts val="2400"/>
              </a:spcBef>
            </a:pPr>
            <a:r>
              <a:rPr lang="en-US" sz="3800" dirty="0" smtClean="0">
                <a:gradFill>
                  <a:gsLst>
                    <a:gs pos="1250">
                      <a:schemeClr val="tx1"/>
                    </a:gs>
                    <a:gs pos="100000">
                      <a:schemeClr val="tx1"/>
                    </a:gs>
                  </a:gsLst>
                  <a:lin ang="5400000" scaled="0"/>
                </a:gradFill>
              </a:rPr>
              <a:t>Linux “Ask the Experts” – Today @ 6:30 in Hall 5, Table 13</a:t>
            </a:r>
          </a:p>
        </p:txBody>
      </p:sp>
      <p:sp>
        <p:nvSpPr>
          <p:cNvPr id="2" name="Title 1"/>
          <p:cNvSpPr>
            <a:spLocks noGrp="1"/>
          </p:cNvSpPr>
          <p:nvPr>
            <p:ph type="title"/>
          </p:nvPr>
        </p:nvSpPr>
        <p:spPr/>
        <p:txBody>
          <a:bodyPr/>
          <a:lstStyle/>
          <a:p>
            <a:r>
              <a:rPr lang="en-US" dirty="0" smtClean="0"/>
              <a:t>Related content</a:t>
            </a:r>
            <a:endParaRPr lang="en-US" dirty="0"/>
          </a:p>
        </p:txBody>
      </p:sp>
      <p:sp>
        <p:nvSpPr>
          <p:cNvPr id="10" name="Text Placeholder 7"/>
          <p:cNvSpPr txBox="1">
            <a:spLocks/>
          </p:cNvSpPr>
          <p:nvPr/>
        </p:nvSpPr>
        <p:spPr>
          <a:xfrm>
            <a:off x="267028" y="2232555"/>
            <a:ext cx="12070012" cy="12372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smtClean="0">
                <a:gradFill>
                  <a:gsLst>
                    <a:gs pos="1250">
                      <a:srgbClr val="FFFFFF"/>
                    </a:gs>
                    <a:gs pos="100000">
                      <a:srgbClr val="FFFFFF"/>
                    </a:gs>
                  </a:gsLst>
                  <a:lin ang="5400000" scaled="0"/>
                </a:gradFill>
              </a:rPr>
              <a:t>Running Linux &amp; FreeBSD on the Next Release of Windows Server  CDP-B233</a:t>
            </a:r>
            <a:endParaRPr lang="en-US" sz="38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0904247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Links of Interest</a:t>
            </a:r>
            <a:endParaRPr lang="en-US" dirty="0"/>
          </a:p>
        </p:txBody>
      </p:sp>
      <p:sp>
        <p:nvSpPr>
          <p:cNvPr id="6" name="Text Placeholder 5"/>
          <p:cNvSpPr>
            <a:spLocks noGrp="1"/>
          </p:cNvSpPr>
          <p:nvPr>
            <p:ph type="body" sz="quarter" idx="11"/>
          </p:nvPr>
        </p:nvSpPr>
        <p:spPr>
          <a:xfrm>
            <a:off x="304890" y="1118408"/>
            <a:ext cx="11369348" cy="1164486"/>
          </a:xfrm>
        </p:spPr>
        <p:txBody>
          <a:bodyPr/>
          <a:lstStyle/>
          <a:p>
            <a:pPr marL="349724" indent="-349724" defTabSz="951304">
              <a:buClr>
                <a:srgbClr val="68217A"/>
              </a:buClr>
              <a:buBlip>
                <a:blip r:embed="rId3"/>
              </a:buBlip>
            </a:pPr>
            <a:r>
              <a:rPr lang="en-US" sz="4080" dirty="0" smtClean="0">
                <a:solidFill>
                  <a:srgbClr val="FFFFFF"/>
                </a:solidFill>
              </a:rPr>
              <a:t>Azure VM Linux Extension in </a:t>
            </a:r>
            <a:r>
              <a:rPr lang="en-US" sz="4080" dirty="0" err="1" smtClean="0">
                <a:solidFill>
                  <a:srgbClr val="FFFFFF"/>
                </a:solidFill>
              </a:rPr>
              <a:t>Github</a:t>
            </a:r>
            <a:endParaRPr lang="en-US" sz="4080" dirty="0" smtClean="0">
              <a:solidFill>
                <a:srgbClr val="FFFFFF"/>
              </a:solidFill>
            </a:endParaRPr>
          </a:p>
          <a:p>
            <a:pPr marL="349724" defTabSz="951304">
              <a:buClr>
                <a:srgbClr val="68217A"/>
              </a:buClr>
            </a:pPr>
            <a:r>
              <a:rPr lang="en-US" sz="2450" dirty="0">
                <a:solidFill>
                  <a:schemeClr val="tx1"/>
                </a:solidFill>
                <a:hlinkClick r:id="rId4"/>
              </a:rPr>
              <a:t>https://github.com/Azure/azure-linux-extensions</a:t>
            </a:r>
            <a:endParaRPr lang="en-US" sz="2450" dirty="0">
              <a:solidFill>
                <a:schemeClr val="tx1"/>
              </a:solidFill>
            </a:endParaRPr>
          </a:p>
        </p:txBody>
      </p:sp>
      <p:sp>
        <p:nvSpPr>
          <p:cNvPr id="4" name="Text Placeholder 5"/>
          <p:cNvSpPr txBox="1">
            <a:spLocks/>
          </p:cNvSpPr>
          <p:nvPr/>
        </p:nvSpPr>
        <p:spPr>
          <a:xfrm>
            <a:off x="303423" y="2786980"/>
            <a:ext cx="11369348" cy="1167840"/>
          </a:xfrm>
          <a:prstGeom prst="rect">
            <a:avLst/>
          </a:prstGeom>
        </p:spPr>
        <p:txBody>
          <a:bodyPr vert="horz" wrap="square" lIns="149217" tIns="93260" rIns="149217" bIns="93260" rtlCol="0">
            <a:spAutoFit/>
          </a:bodyPr>
          <a:lstStyle>
            <a:lvl1pPr marL="0" marR="0" indent="0" algn="l" defTabSz="914367" rtl="0" eaLnBrk="1" fontAlgn="auto" latinLnBrk="0" hangingPunct="1">
              <a:lnSpc>
                <a:spcPct val="90000"/>
              </a:lnSpc>
              <a:spcBef>
                <a:spcPct val="20000"/>
              </a:spcBef>
              <a:spcAft>
                <a:spcPts val="0"/>
              </a:spcAft>
              <a:buClr>
                <a:schemeClr val="tx1"/>
              </a:buClr>
              <a:buSzPct val="100000"/>
              <a:buFontTx/>
              <a:buNone/>
              <a:tabLst/>
              <a:defRPr sz="3921" kern="1200" spc="0" baseline="0">
                <a:gradFill>
                  <a:gsLst>
                    <a:gs pos="2920">
                      <a:schemeClr val="tx2"/>
                    </a:gs>
                    <a:gs pos="39000">
                      <a:schemeClr val="tx2"/>
                    </a:gs>
                  </a:gsLst>
                  <a:lin ang="5400000" scaled="0"/>
                </a:gradFill>
                <a:latin typeface="+mj-lt"/>
                <a:ea typeface="+mn-ea"/>
                <a:cs typeface="+mn-cs"/>
              </a:defRPr>
            </a:lvl1pPr>
            <a:lvl2pPr marL="28012" marR="0" indent="0" algn="l" defTabSz="914367" rtl="0" eaLnBrk="1" fontAlgn="auto" latinLnBrk="0" hangingPunct="1">
              <a:lnSpc>
                <a:spcPct val="90000"/>
              </a:lnSpc>
              <a:spcBef>
                <a:spcPct val="20000"/>
              </a:spcBef>
              <a:spcAft>
                <a:spcPts val="0"/>
              </a:spcAft>
              <a:buClr>
                <a:schemeClr val="tx1"/>
              </a:buClr>
              <a:buSzPct val="10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19428" marR="0" indent="0" algn="l" defTabSz="914367" rtl="0" eaLnBrk="1" fontAlgn="auto" latinLnBrk="0" hangingPunct="1">
              <a:lnSpc>
                <a:spcPct val="90000"/>
              </a:lnSpc>
              <a:spcBef>
                <a:spcPct val="20000"/>
              </a:spcBef>
              <a:spcAft>
                <a:spcPts val="0"/>
              </a:spcAft>
              <a:buClr>
                <a:schemeClr val="tx1"/>
              </a:buClr>
              <a:buSzPct val="100000"/>
              <a:buFontTx/>
              <a:buNone/>
              <a:tabLst/>
              <a:defRPr sz="1961" kern="1200" spc="0" baseline="0">
                <a:gradFill>
                  <a:gsLst>
                    <a:gs pos="1250">
                      <a:schemeClr val="tx1"/>
                    </a:gs>
                    <a:gs pos="100000">
                      <a:schemeClr val="tx1"/>
                    </a:gs>
                  </a:gsLst>
                  <a:lin ang="5400000" scaled="0"/>
                </a:gradFill>
                <a:latin typeface="+mn-lt"/>
                <a:ea typeface="+mn-ea"/>
                <a:cs typeface="+mn-cs"/>
              </a:defRPr>
            </a:lvl3pPr>
            <a:lvl4pPr marL="466868" marR="0" indent="0" algn="l" defTabSz="914367" rtl="0" eaLnBrk="1" fontAlgn="auto" latinLnBrk="0" hangingPunct="1">
              <a:lnSpc>
                <a:spcPct val="90000"/>
              </a:lnSpc>
              <a:spcBef>
                <a:spcPct val="20000"/>
              </a:spcBef>
              <a:spcAft>
                <a:spcPts val="0"/>
              </a:spcAft>
              <a:buClr>
                <a:schemeClr val="tx1"/>
              </a:buClr>
              <a:buSzPct val="100000"/>
              <a:buFontTx/>
              <a:buNone/>
              <a:tabLst/>
              <a:defRPr sz="1765" kern="1200" spc="0" baseline="0">
                <a:gradFill>
                  <a:gsLst>
                    <a:gs pos="1250">
                      <a:schemeClr val="tx1"/>
                    </a:gs>
                    <a:gs pos="100000">
                      <a:schemeClr val="tx1"/>
                    </a:gs>
                  </a:gsLst>
                  <a:lin ang="5400000" scaled="0"/>
                </a:gradFill>
                <a:latin typeface="+mn-lt"/>
                <a:ea typeface="+mn-ea"/>
                <a:cs typeface="+mn-cs"/>
              </a:defRPr>
            </a:lvl4pPr>
            <a:lvl5pPr marL="725201" marR="0" indent="0" algn="l" defTabSz="914367" rtl="0" eaLnBrk="1" fontAlgn="auto" latinLnBrk="0" hangingPunct="1">
              <a:lnSpc>
                <a:spcPct val="90000"/>
              </a:lnSpc>
              <a:spcBef>
                <a:spcPct val="20000"/>
              </a:spcBef>
              <a:spcAft>
                <a:spcPts val="0"/>
              </a:spcAft>
              <a:buClr>
                <a:schemeClr val="tx1"/>
              </a:buClr>
              <a:buSzPct val="100000"/>
              <a:buFontTx/>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349724" indent="-349724" defTabSz="951304">
              <a:buClr>
                <a:srgbClr val="68217A"/>
              </a:buClr>
              <a:buFontTx/>
              <a:buBlip>
                <a:blip r:embed="rId3"/>
              </a:buBlip>
            </a:pPr>
            <a:r>
              <a:rPr lang="en-US" sz="4080" dirty="0" smtClean="0">
                <a:solidFill>
                  <a:srgbClr val="FFFFFF"/>
                </a:solidFill>
              </a:rPr>
              <a:t>Linux/FreeBSD </a:t>
            </a:r>
            <a:r>
              <a:rPr lang="en-US" sz="4080" dirty="0">
                <a:solidFill>
                  <a:srgbClr val="FFFFFF"/>
                </a:solidFill>
              </a:rPr>
              <a:t>Virtual Machines on Hyper-V</a:t>
            </a:r>
            <a:endParaRPr lang="en-US" sz="2448" dirty="0">
              <a:solidFill>
                <a:srgbClr val="FFFFFF"/>
              </a:solidFill>
            </a:endParaRPr>
          </a:p>
          <a:p>
            <a:pPr marL="349724" lvl="1" defTabSz="951304">
              <a:buClr>
                <a:srgbClr val="FFFFFF"/>
              </a:buClr>
            </a:pPr>
            <a:r>
              <a:rPr lang="en-US" sz="2448" dirty="0">
                <a:gradFill>
                  <a:gsLst>
                    <a:gs pos="1250">
                      <a:srgbClr val="FFFFFF"/>
                    </a:gs>
                    <a:gs pos="100000">
                      <a:srgbClr val="FFFFFF"/>
                    </a:gs>
                  </a:gsLst>
                  <a:lin ang="5400000" scaled="0"/>
                </a:gradFill>
                <a:hlinkClick r:id="rId5"/>
              </a:rPr>
              <a:t>http://technet.microsoft.com/en-us/library/dn531030.aspx</a:t>
            </a:r>
            <a:r>
              <a:rPr lang="en-US" sz="2448" dirty="0">
                <a:gradFill>
                  <a:gsLst>
                    <a:gs pos="1250">
                      <a:srgbClr val="FFFFFF"/>
                    </a:gs>
                    <a:gs pos="100000">
                      <a:srgbClr val="FFFFFF"/>
                    </a:gs>
                  </a:gsLst>
                  <a:lin ang="5400000" scaled="0"/>
                </a:gradFill>
              </a:rPr>
              <a:t>  </a:t>
            </a:r>
            <a:endParaRPr lang="en-US" sz="2448" dirty="0" smtClean="0">
              <a:gradFill>
                <a:gsLst>
                  <a:gs pos="1250">
                    <a:srgbClr val="FFFFFF"/>
                  </a:gs>
                  <a:gs pos="100000">
                    <a:srgbClr val="FFFFFF"/>
                  </a:gs>
                </a:gsLst>
                <a:lin ang="5400000" scaled="0"/>
              </a:gradFill>
            </a:endParaRPr>
          </a:p>
        </p:txBody>
      </p:sp>
      <p:sp>
        <p:nvSpPr>
          <p:cNvPr id="7" name="Text Placeholder 5"/>
          <p:cNvSpPr txBox="1">
            <a:spLocks/>
          </p:cNvSpPr>
          <p:nvPr/>
        </p:nvSpPr>
        <p:spPr>
          <a:xfrm>
            <a:off x="274639" y="4462913"/>
            <a:ext cx="11369348" cy="2071999"/>
          </a:xfrm>
          <a:prstGeom prst="rect">
            <a:avLst/>
          </a:prstGeom>
        </p:spPr>
        <p:txBody>
          <a:bodyPr vert="horz" wrap="square" lIns="149217" tIns="93260" rIns="149217" bIns="93260" rtlCol="0">
            <a:spAutoFit/>
          </a:bodyPr>
          <a:lstStyle>
            <a:lvl1pPr marL="0" marR="0" indent="0" algn="l" defTabSz="914367" rtl="0" eaLnBrk="1" fontAlgn="auto" latinLnBrk="0" hangingPunct="1">
              <a:lnSpc>
                <a:spcPct val="90000"/>
              </a:lnSpc>
              <a:spcBef>
                <a:spcPct val="20000"/>
              </a:spcBef>
              <a:spcAft>
                <a:spcPts val="0"/>
              </a:spcAft>
              <a:buClr>
                <a:schemeClr val="tx1"/>
              </a:buClr>
              <a:buSzPct val="100000"/>
              <a:buFontTx/>
              <a:buNone/>
              <a:tabLst/>
              <a:defRPr sz="3921" kern="1200" spc="0" baseline="0">
                <a:gradFill>
                  <a:gsLst>
                    <a:gs pos="2920">
                      <a:schemeClr val="tx2"/>
                    </a:gs>
                    <a:gs pos="39000">
                      <a:schemeClr val="tx2"/>
                    </a:gs>
                  </a:gsLst>
                  <a:lin ang="5400000" scaled="0"/>
                </a:gradFill>
                <a:latin typeface="+mj-lt"/>
                <a:ea typeface="+mn-ea"/>
                <a:cs typeface="+mn-cs"/>
              </a:defRPr>
            </a:lvl1pPr>
            <a:lvl2pPr marL="28012" marR="0" indent="0" algn="l" defTabSz="914367" rtl="0" eaLnBrk="1" fontAlgn="auto" latinLnBrk="0" hangingPunct="1">
              <a:lnSpc>
                <a:spcPct val="90000"/>
              </a:lnSpc>
              <a:spcBef>
                <a:spcPct val="20000"/>
              </a:spcBef>
              <a:spcAft>
                <a:spcPts val="0"/>
              </a:spcAft>
              <a:buClr>
                <a:schemeClr val="tx1"/>
              </a:buClr>
              <a:buSzPct val="10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19428" marR="0" indent="0" algn="l" defTabSz="914367" rtl="0" eaLnBrk="1" fontAlgn="auto" latinLnBrk="0" hangingPunct="1">
              <a:lnSpc>
                <a:spcPct val="90000"/>
              </a:lnSpc>
              <a:spcBef>
                <a:spcPct val="20000"/>
              </a:spcBef>
              <a:spcAft>
                <a:spcPts val="0"/>
              </a:spcAft>
              <a:buClr>
                <a:schemeClr val="tx1"/>
              </a:buClr>
              <a:buSzPct val="100000"/>
              <a:buFontTx/>
              <a:buNone/>
              <a:tabLst/>
              <a:defRPr sz="1961" kern="1200" spc="0" baseline="0">
                <a:gradFill>
                  <a:gsLst>
                    <a:gs pos="1250">
                      <a:schemeClr val="tx1"/>
                    </a:gs>
                    <a:gs pos="100000">
                      <a:schemeClr val="tx1"/>
                    </a:gs>
                  </a:gsLst>
                  <a:lin ang="5400000" scaled="0"/>
                </a:gradFill>
                <a:latin typeface="+mn-lt"/>
                <a:ea typeface="+mn-ea"/>
                <a:cs typeface="+mn-cs"/>
              </a:defRPr>
            </a:lvl3pPr>
            <a:lvl4pPr marL="466868" marR="0" indent="0" algn="l" defTabSz="914367" rtl="0" eaLnBrk="1" fontAlgn="auto" latinLnBrk="0" hangingPunct="1">
              <a:lnSpc>
                <a:spcPct val="90000"/>
              </a:lnSpc>
              <a:spcBef>
                <a:spcPct val="20000"/>
              </a:spcBef>
              <a:spcAft>
                <a:spcPts val="0"/>
              </a:spcAft>
              <a:buClr>
                <a:schemeClr val="tx1"/>
              </a:buClr>
              <a:buSzPct val="100000"/>
              <a:buFontTx/>
              <a:buNone/>
              <a:tabLst/>
              <a:defRPr sz="1765" kern="1200" spc="0" baseline="0">
                <a:gradFill>
                  <a:gsLst>
                    <a:gs pos="1250">
                      <a:schemeClr val="tx1"/>
                    </a:gs>
                    <a:gs pos="100000">
                      <a:schemeClr val="tx1"/>
                    </a:gs>
                  </a:gsLst>
                  <a:lin ang="5400000" scaled="0"/>
                </a:gradFill>
                <a:latin typeface="+mn-lt"/>
                <a:ea typeface="+mn-ea"/>
                <a:cs typeface="+mn-cs"/>
              </a:defRPr>
            </a:lvl4pPr>
            <a:lvl5pPr marL="725201" marR="0" indent="0" algn="l" defTabSz="914367" rtl="0" eaLnBrk="1" fontAlgn="auto" latinLnBrk="0" hangingPunct="1">
              <a:lnSpc>
                <a:spcPct val="90000"/>
              </a:lnSpc>
              <a:spcBef>
                <a:spcPct val="20000"/>
              </a:spcBef>
              <a:spcAft>
                <a:spcPts val="0"/>
              </a:spcAft>
              <a:buClr>
                <a:schemeClr val="tx1"/>
              </a:buClr>
              <a:buSzPct val="100000"/>
              <a:buFontTx/>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349724" indent="-349724" defTabSz="951304">
              <a:buClr>
                <a:srgbClr val="68217A"/>
              </a:buClr>
              <a:buFontTx/>
              <a:buBlip>
                <a:blip r:embed="rId3"/>
              </a:buBlip>
            </a:pPr>
            <a:r>
              <a:rPr lang="en-US" sz="4080" dirty="0" smtClean="0">
                <a:solidFill>
                  <a:srgbClr val="FFFFFF"/>
                </a:solidFill>
              </a:rPr>
              <a:t>Linux/FreeBSD </a:t>
            </a:r>
            <a:r>
              <a:rPr lang="en-US" sz="4080" dirty="0">
                <a:solidFill>
                  <a:srgbClr val="FFFFFF"/>
                </a:solidFill>
              </a:rPr>
              <a:t>Integration Services for Microsoft Hyper-V Forum </a:t>
            </a:r>
          </a:p>
          <a:p>
            <a:pPr marL="349724" lvl="1" defTabSz="951304">
              <a:buClr>
                <a:srgbClr val="FFFFFF"/>
              </a:buClr>
            </a:pPr>
            <a:r>
              <a:rPr lang="en-US" sz="2448" dirty="0" smtClean="0">
                <a:gradFill>
                  <a:gsLst>
                    <a:gs pos="1250">
                      <a:srgbClr val="FFFFFF"/>
                    </a:gs>
                    <a:gs pos="100000">
                      <a:srgbClr val="FFFFFF"/>
                    </a:gs>
                  </a:gsLst>
                  <a:lin ang="5400000" scaled="0"/>
                </a:gradFill>
                <a:hlinkClick r:id="rId6"/>
              </a:rPr>
              <a:t>https</a:t>
            </a:r>
            <a:r>
              <a:rPr lang="en-US" sz="2448" dirty="0">
                <a:gradFill>
                  <a:gsLst>
                    <a:gs pos="1250">
                      <a:srgbClr val="FFFFFF"/>
                    </a:gs>
                    <a:gs pos="100000">
                      <a:srgbClr val="FFFFFF"/>
                    </a:gs>
                  </a:gsLst>
                  <a:lin ang="5400000" scaled="0"/>
                </a:gradFill>
                <a:hlinkClick r:id="rId6"/>
              </a:rPr>
              <a:t>://</a:t>
            </a:r>
            <a:r>
              <a:rPr lang="en-US" sz="2448" dirty="0" smtClean="0">
                <a:gradFill>
                  <a:gsLst>
                    <a:gs pos="1250">
                      <a:srgbClr val="FFFFFF"/>
                    </a:gs>
                    <a:gs pos="100000">
                      <a:srgbClr val="FFFFFF"/>
                    </a:gs>
                  </a:gsLst>
                  <a:lin ang="5400000" scaled="0"/>
                </a:gradFill>
                <a:hlinkClick r:id="rId6"/>
              </a:rPr>
              <a:t>social.technet.microsoft.com/Forums/en-US/home?forum=linuxintegrationservices&amp;filter=alltypes&amp;sort=lastpostdesc</a:t>
            </a:r>
            <a:endParaRPr lang="en-US" sz="2448"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41592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517065"/>
          </a:xfrm>
        </p:spPr>
        <p:txBody>
          <a:bodyPr/>
          <a:lstStyle/>
          <a:p>
            <a:pPr lvl="1"/>
            <a:r>
              <a:rPr lang="en-US" dirty="0">
                <a:gradFill>
                  <a:gsLst>
                    <a:gs pos="100000">
                      <a:srgbClr val="FFFFFF"/>
                    </a:gs>
                    <a:gs pos="0">
                      <a:srgbClr val="FFFFFF"/>
                    </a:gs>
                  </a:gsLst>
                  <a:lin ang="5400000" scaled="0"/>
                </a:gradFill>
                <a:hlinkClick r:id="rId3"/>
              </a:rPr>
              <a:t>https://github.com/Azure/azure-linux-extensions</a:t>
            </a:r>
            <a:endParaRPr lang="en-US" dirty="0"/>
          </a:p>
        </p:txBody>
      </p:sp>
      <p:sp>
        <p:nvSpPr>
          <p:cNvPr id="2" name="Title 1"/>
          <p:cNvSpPr>
            <a:spLocks noGrp="1"/>
          </p:cNvSpPr>
          <p:nvPr>
            <p:ph type="title"/>
          </p:nvPr>
        </p:nvSpPr>
        <p:spPr/>
        <p:txBody>
          <a:bodyPr/>
          <a:lstStyle/>
          <a:p>
            <a:r>
              <a:rPr lang="en-US" dirty="0" smtClean="0"/>
              <a:t>Track resources</a:t>
            </a:r>
            <a:endParaRPr lang="en-US" dirty="0"/>
          </a:p>
        </p:txBody>
      </p:sp>
      <p:sp>
        <p:nvSpPr>
          <p:cNvPr id="10" name="Text Placeholder 7"/>
          <p:cNvSpPr txBox="1">
            <a:spLocks/>
          </p:cNvSpPr>
          <p:nvPr/>
        </p:nvSpPr>
        <p:spPr>
          <a:xfrm>
            <a:off x="267028" y="2232555"/>
            <a:ext cx="12070012" cy="1295739"/>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4"/>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smtClean="0">
                <a:gradFill>
                  <a:gsLst>
                    <a:gs pos="1250">
                      <a:srgbClr val="FFFFFF"/>
                    </a:gs>
                    <a:gs pos="100000">
                      <a:srgbClr val="FFFFFF"/>
                    </a:gs>
                  </a:gsLst>
                  <a:lin ang="5400000" scaled="0"/>
                </a:gradFill>
              </a:rPr>
              <a:t>Azure Linux VM Extensions in Github </a:t>
            </a:r>
          </a:p>
          <a:p>
            <a:pPr lvl="1">
              <a:spcBef>
                <a:spcPts val="2400"/>
              </a:spcBef>
              <a:buClr>
                <a:srgbClr val="FFFFFF"/>
              </a:buClr>
            </a:pPr>
            <a:r>
              <a:rPr lang="en-US" sz="2000" dirty="0">
                <a:gradFill>
                  <a:gsLst>
                    <a:gs pos="100000">
                      <a:srgbClr val="FFFFFF"/>
                    </a:gs>
                    <a:gs pos="0">
                      <a:srgbClr val="FFFFFF"/>
                    </a:gs>
                  </a:gsLst>
                  <a:lin ang="5400000" scaled="0"/>
                </a:gradFill>
                <a:hlinkClick r:id="rId3"/>
              </a:rPr>
              <a:t>https://</a:t>
            </a:r>
            <a:r>
              <a:rPr lang="en-US" sz="2000" dirty="0" smtClean="0">
                <a:gradFill>
                  <a:gsLst>
                    <a:gs pos="100000">
                      <a:srgbClr val="FFFFFF"/>
                    </a:gs>
                    <a:gs pos="0">
                      <a:srgbClr val="FFFFFF"/>
                    </a:gs>
                  </a:gsLst>
                  <a:lin ang="5400000" scaled="0"/>
                </a:gradFill>
                <a:hlinkClick r:id="rId3"/>
              </a:rPr>
              <a:t>github.com/Azure/azure-linux-extensions</a:t>
            </a:r>
            <a:endParaRPr lang="en-US" sz="2000" dirty="0">
              <a:gradFill>
                <a:gsLst>
                  <a:gs pos="1250">
                    <a:srgbClr val="FFFFFF"/>
                  </a:gs>
                  <a:gs pos="100000">
                    <a:srgbClr val="FFFFFF"/>
                  </a:gs>
                </a:gsLst>
                <a:lin ang="5400000" scaled="0"/>
              </a:gradFill>
            </a:endParaRPr>
          </a:p>
        </p:txBody>
      </p:sp>
      <p:sp>
        <p:nvSpPr>
          <p:cNvPr id="11" name="Text Placeholder 7"/>
          <p:cNvSpPr txBox="1">
            <a:spLocks/>
          </p:cNvSpPr>
          <p:nvPr/>
        </p:nvSpPr>
        <p:spPr>
          <a:xfrm>
            <a:off x="267028" y="3252260"/>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4"/>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smtClean="0">
                <a:gradFill>
                  <a:gsLst>
                    <a:gs pos="1250">
                      <a:srgbClr val="FFFFFF"/>
                    </a:gs>
                    <a:gs pos="100000">
                      <a:srgbClr val="FFFFFF"/>
                    </a:gs>
                  </a:gsLst>
                  <a:lin ang="5400000" scaled="0"/>
                </a:gradFill>
              </a:rPr>
              <a:t>Resource 3</a:t>
            </a:r>
            <a:endParaRPr lang="en-US" sz="3800" dirty="0">
              <a:gradFill>
                <a:gsLst>
                  <a:gs pos="1250">
                    <a:srgbClr val="FFFFFF"/>
                  </a:gs>
                  <a:gs pos="100000">
                    <a:srgbClr val="FFFFFF"/>
                  </a:gs>
                </a:gsLst>
                <a:lin ang="5400000" scaled="0"/>
              </a:gradFill>
            </a:endParaRPr>
          </a:p>
        </p:txBody>
      </p:sp>
      <p:sp>
        <p:nvSpPr>
          <p:cNvPr id="12" name="Text Placeholder 7"/>
          <p:cNvSpPr txBox="1">
            <a:spLocks/>
          </p:cNvSpPr>
          <p:nvPr/>
        </p:nvSpPr>
        <p:spPr>
          <a:xfrm>
            <a:off x="267028" y="4271965"/>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4"/>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smtClean="0">
                <a:gradFill>
                  <a:gsLst>
                    <a:gs pos="1250">
                      <a:srgbClr val="FFFFFF"/>
                    </a:gs>
                    <a:gs pos="100000">
                      <a:srgbClr val="FFFFFF"/>
                    </a:gs>
                  </a:gsLst>
                  <a:lin ang="5400000" scaled="0"/>
                </a:gradFill>
              </a:rPr>
              <a:t>Resource 4</a:t>
            </a:r>
            <a:endParaRPr lang="en-US" sz="38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0596769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274638" y="5605099"/>
            <a:ext cx="10058400" cy="109256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chemeClr val="tx1"/>
                    </a:gs>
                    <a:gs pos="100000">
                      <a:schemeClr val="tx1"/>
                    </a:gs>
                  </a:gsLst>
                  <a:lin ang="5400000" scaled="0"/>
                </a:gradFill>
                <a:latin typeface="+mj-lt"/>
              </a:rPr>
              <a:t>Come </a:t>
            </a:r>
            <a:r>
              <a:rPr lang="en-US" sz="2600" spc="-51" dirty="0" smtClean="0">
                <a:gradFill>
                  <a:gsLst>
                    <a:gs pos="0">
                      <a:schemeClr val="tx1"/>
                    </a:gs>
                    <a:gs pos="100000">
                      <a:schemeClr val="tx1"/>
                    </a:gs>
                  </a:gsLst>
                  <a:lin ang="5400000" scaled="0"/>
                </a:gradFill>
                <a:latin typeface="+mj-lt"/>
              </a:rPr>
              <a:t>visit us </a:t>
            </a:r>
            <a:r>
              <a:rPr lang="en-US" sz="2600" spc="-51" dirty="0">
                <a:gradFill>
                  <a:gsLst>
                    <a:gs pos="0">
                      <a:schemeClr val="tx1"/>
                    </a:gs>
                    <a:gs pos="100000">
                      <a:schemeClr val="tx1"/>
                    </a:gs>
                  </a:gsLst>
                  <a:lin ang="5400000" scaled="0"/>
                </a:gradFill>
                <a:latin typeface="+mj-lt"/>
              </a:rPr>
              <a:t>in the Microsoft Solutions Experience (MSE)!</a:t>
            </a:r>
          </a:p>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chemeClr val="tx1"/>
                    </a:gs>
                    <a:gs pos="100000">
                      <a:schemeClr val="tx1"/>
                    </a:gs>
                  </a:gsLst>
                  <a:lin ang="5400000" scaled="0"/>
                </a:gradFill>
                <a:latin typeface="+mj-lt"/>
              </a:rPr>
              <a:t>Look for the </a:t>
            </a:r>
            <a:r>
              <a:rPr lang="en-US" sz="2600" b="1" spc="-51" dirty="0">
                <a:gradFill>
                  <a:gsLst>
                    <a:gs pos="0">
                      <a:schemeClr val="tx1"/>
                    </a:gs>
                    <a:gs pos="100000">
                      <a:schemeClr val="tx1"/>
                    </a:gs>
                  </a:gsLst>
                  <a:lin ang="5400000" scaled="0"/>
                </a:gradFill>
              </a:rPr>
              <a:t>Cloud and Datacenter Platform</a:t>
            </a:r>
            <a:r>
              <a:rPr lang="en-US" sz="2600" spc="-51" dirty="0">
                <a:gradFill>
                  <a:gsLst>
                    <a:gs pos="0">
                      <a:schemeClr val="tx1"/>
                    </a:gs>
                    <a:gs pos="100000">
                      <a:schemeClr val="tx1"/>
                    </a:gs>
                  </a:gsLst>
                  <a:lin ang="5400000" scaled="0"/>
                </a:gradFill>
              </a:rPr>
              <a:t> </a:t>
            </a:r>
            <a:r>
              <a:rPr lang="en-US" sz="2600" spc="-51" dirty="0" smtClean="0">
                <a:gradFill>
                  <a:gsLst>
                    <a:gs pos="0">
                      <a:schemeClr val="tx1"/>
                    </a:gs>
                    <a:gs pos="100000">
                      <a:schemeClr val="tx1"/>
                    </a:gs>
                  </a:gsLst>
                  <a:lin ang="5400000" scaled="0"/>
                </a:gradFill>
                <a:latin typeface="+mj-lt"/>
              </a:rPr>
              <a:t>area </a:t>
            </a:r>
            <a:r>
              <a:rPr lang="en-US" sz="2600" spc="-51" dirty="0" err="1" smtClean="0">
                <a:gradFill>
                  <a:gsLst>
                    <a:gs pos="0">
                      <a:schemeClr val="tx1"/>
                    </a:gs>
                    <a:gs pos="100000">
                      <a:schemeClr val="tx1"/>
                    </a:gs>
                  </a:gsLst>
                  <a:lin ang="5400000" scaled="0"/>
                </a:gradFill>
                <a:latin typeface="+mj-lt"/>
              </a:rPr>
              <a:t>TechExpo</a:t>
            </a:r>
            <a:r>
              <a:rPr lang="en-US" sz="2600" spc="-51" dirty="0" smtClean="0">
                <a:gradFill>
                  <a:gsLst>
                    <a:gs pos="0">
                      <a:schemeClr val="tx1"/>
                    </a:gs>
                    <a:gs pos="100000">
                      <a:schemeClr val="tx1"/>
                    </a:gs>
                  </a:gsLst>
                  <a:lin ang="5400000" scaled="0"/>
                </a:gradFill>
                <a:latin typeface="+mj-lt"/>
              </a:rPr>
              <a:t> </a:t>
            </a:r>
            <a:r>
              <a:rPr lang="en-US" sz="2600" spc="-51" dirty="0">
                <a:gradFill>
                  <a:gsLst>
                    <a:gs pos="0">
                      <a:schemeClr val="tx1"/>
                    </a:gs>
                    <a:gs pos="100000">
                      <a:schemeClr val="tx1"/>
                    </a:gs>
                  </a:gsLst>
                  <a:lin ang="5400000" scaled="0"/>
                </a:gradFill>
                <a:latin typeface="+mj-lt"/>
              </a:rPr>
              <a:t>Hall 7</a:t>
            </a:r>
          </a:p>
        </p:txBody>
      </p:sp>
      <p:sp>
        <p:nvSpPr>
          <p:cNvPr id="6" name="Title 5"/>
          <p:cNvSpPr>
            <a:spLocks noGrp="1"/>
          </p:cNvSpPr>
          <p:nvPr>
            <p:ph type="title"/>
          </p:nvPr>
        </p:nvSpPr>
        <p:spPr>
          <a:xfrm>
            <a:off x="274639" y="295274"/>
            <a:ext cx="11889564" cy="917575"/>
          </a:xfrm>
        </p:spPr>
        <p:txBody>
          <a:bodyPr/>
          <a:lstStyle/>
          <a:p>
            <a:r>
              <a:rPr lang="en-US" dirty="0"/>
              <a:t>For </a:t>
            </a:r>
            <a:r>
              <a:rPr lang="en-US" dirty="0" smtClean="0"/>
              <a:t>more information</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10788545" y="6268019"/>
            <a:ext cx="1190730" cy="255073"/>
          </a:xfrm>
          <a:prstGeom prst="rect">
            <a:avLst/>
          </a:prstGeom>
        </p:spPr>
      </p:pic>
      <p:grpSp>
        <p:nvGrpSpPr>
          <p:cNvPr id="27" name="Group 26"/>
          <p:cNvGrpSpPr/>
          <p:nvPr/>
        </p:nvGrpSpPr>
        <p:grpSpPr>
          <a:xfrm>
            <a:off x="274639" y="1223909"/>
            <a:ext cx="10338819" cy="821763"/>
            <a:chOff x="274639" y="1545485"/>
            <a:chExt cx="10338819" cy="821763"/>
          </a:xfrm>
        </p:grpSpPr>
        <p:sp>
          <p:nvSpPr>
            <p:cNvPr id="2" name="Rectangle 1"/>
            <p:cNvSpPr/>
            <p:nvPr/>
          </p:nvSpPr>
          <p:spPr>
            <a:xfrm>
              <a:off x="4981168" y="154548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Windows Server Technical Preview</a:t>
              </a:r>
            </a:p>
            <a:p>
              <a:pPr defTabSz="932418">
                <a:lnSpc>
                  <a:spcPct val="90000"/>
                </a:lnSpc>
              </a:pPr>
              <a:r>
                <a:rPr lang="en-US" dirty="0">
                  <a:gradFill>
                    <a:gsLst>
                      <a:gs pos="0">
                        <a:schemeClr val="tx1"/>
                      </a:gs>
                      <a:gs pos="100000">
                        <a:schemeClr val="tx1"/>
                      </a:gs>
                    </a:gsLst>
                    <a:lin ang="5400000" scaled="0"/>
                  </a:gradFill>
                  <a:hlinkClick r:id="rId4"/>
                </a:rPr>
                <a:t>http://technet.microsoft.com/library/dn765472.aspx</a:t>
              </a:r>
              <a:endParaRPr lang="en-US" dirty="0">
                <a:gradFill>
                  <a:gsLst>
                    <a:gs pos="0">
                      <a:schemeClr val="tx1"/>
                    </a:gs>
                    <a:gs pos="100000">
                      <a:schemeClr val="tx1"/>
                    </a:gs>
                  </a:gsLst>
                  <a:lin ang="5400000" scaled="0"/>
                </a:gradFill>
              </a:endParaRPr>
            </a:p>
          </p:txBody>
        </p:sp>
        <p:sp>
          <p:nvSpPr>
            <p:cNvPr id="11" name="Freeform 9"/>
            <p:cNvSpPr>
              <a:spLocks noEditPoints="1"/>
            </p:cNvSpPr>
            <p:nvPr/>
          </p:nvSpPr>
          <p:spPr bwMode="black">
            <a:xfrm>
              <a:off x="4107231" y="167937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9" name="TextBox 18"/>
            <p:cNvSpPr txBox="1"/>
            <p:nvPr/>
          </p:nvSpPr>
          <p:spPr>
            <a:xfrm>
              <a:off x="274639" y="154548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Windows Server</a:t>
              </a:r>
            </a:p>
          </p:txBody>
        </p:sp>
      </p:grpSp>
      <p:grpSp>
        <p:nvGrpSpPr>
          <p:cNvPr id="7" name="Group 6"/>
          <p:cNvGrpSpPr/>
          <p:nvPr/>
        </p:nvGrpSpPr>
        <p:grpSpPr>
          <a:xfrm>
            <a:off x="274639" y="4115269"/>
            <a:ext cx="10338819" cy="821763"/>
            <a:chOff x="274639" y="4906595"/>
            <a:chExt cx="10338819" cy="821763"/>
          </a:xfrm>
        </p:grpSpPr>
        <p:sp>
          <p:nvSpPr>
            <p:cNvPr id="20" name="Freeform 9"/>
            <p:cNvSpPr>
              <a:spLocks noEditPoints="1"/>
            </p:cNvSpPr>
            <p:nvPr/>
          </p:nvSpPr>
          <p:spPr bwMode="black">
            <a:xfrm>
              <a:off x="4107231" y="504048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21" name="TextBox 20"/>
            <p:cNvSpPr txBox="1"/>
            <p:nvPr/>
          </p:nvSpPr>
          <p:spPr>
            <a:xfrm>
              <a:off x="274639" y="490659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Microsoft Azure</a:t>
              </a:r>
            </a:p>
          </p:txBody>
        </p:sp>
        <p:sp>
          <p:nvSpPr>
            <p:cNvPr id="22" name="Rectangle 21"/>
            <p:cNvSpPr/>
            <p:nvPr/>
          </p:nvSpPr>
          <p:spPr>
            <a:xfrm>
              <a:off x="4981168" y="490659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Microsoft Azure</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dirty="0">
                  <a:gradFill>
                    <a:gsLst>
                      <a:gs pos="0">
                        <a:schemeClr val="tx1"/>
                      </a:gs>
                      <a:gs pos="100000">
                        <a:schemeClr val="tx1"/>
                      </a:gs>
                    </a:gsLst>
                    <a:lin ang="5400000" scaled="0"/>
                  </a:gradFill>
                  <a:hlinkClick r:id="rId5"/>
                </a:rPr>
                <a:t>http://azure.microsoft.com/en-us/</a:t>
              </a:r>
              <a:r>
                <a:rPr lang="en-US" dirty="0">
                  <a:gradFill>
                    <a:gsLst>
                      <a:gs pos="0">
                        <a:schemeClr val="tx1"/>
                      </a:gs>
                      <a:gs pos="100000">
                        <a:schemeClr val="tx1"/>
                      </a:gs>
                    </a:gsLst>
                    <a:lin ang="5400000" scaled="0"/>
                  </a:gradFill>
                </a:rPr>
                <a:t> </a:t>
              </a:r>
            </a:p>
          </p:txBody>
        </p:sp>
      </p:grpSp>
      <p:grpSp>
        <p:nvGrpSpPr>
          <p:cNvPr id="23" name="Group 22"/>
          <p:cNvGrpSpPr/>
          <p:nvPr/>
        </p:nvGrpSpPr>
        <p:grpSpPr>
          <a:xfrm>
            <a:off x="274639" y="2104596"/>
            <a:ext cx="11646039" cy="821763"/>
            <a:chOff x="274639" y="2582755"/>
            <a:chExt cx="11646039" cy="821763"/>
          </a:xfrm>
        </p:grpSpPr>
        <p:sp>
          <p:nvSpPr>
            <p:cNvPr id="12" name="Freeform 9"/>
            <p:cNvSpPr>
              <a:spLocks noEditPoints="1"/>
            </p:cNvSpPr>
            <p:nvPr/>
          </p:nvSpPr>
          <p:spPr bwMode="black">
            <a:xfrm>
              <a:off x="4107231" y="271664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3" name="TextBox 2"/>
            <p:cNvSpPr txBox="1"/>
            <p:nvPr/>
          </p:nvSpPr>
          <p:spPr>
            <a:xfrm>
              <a:off x="274639" y="258275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System Center</a:t>
              </a:r>
            </a:p>
          </p:txBody>
        </p:sp>
        <p:sp>
          <p:nvSpPr>
            <p:cNvPr id="24" name="Rectangle 23"/>
            <p:cNvSpPr/>
            <p:nvPr/>
          </p:nvSpPr>
          <p:spPr>
            <a:xfrm>
              <a:off x="4981168" y="2582755"/>
              <a:ext cx="693951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System Center Technical Preview</a:t>
              </a:r>
            </a:p>
            <a:p>
              <a:pPr defTabSz="932418">
                <a:lnSpc>
                  <a:spcPct val="90000"/>
                </a:lnSpc>
              </a:pPr>
              <a:r>
                <a:rPr lang="en-US" dirty="0">
                  <a:gradFill>
                    <a:gsLst>
                      <a:gs pos="0">
                        <a:schemeClr val="tx1"/>
                      </a:gs>
                      <a:gs pos="100000">
                        <a:schemeClr val="tx1"/>
                      </a:gs>
                    </a:gsLst>
                    <a:lin ang="5400000" scaled="0"/>
                  </a:gradFill>
                  <a:hlinkClick r:id="rId6"/>
                </a:rPr>
                <a:t>http://</a:t>
              </a:r>
              <a:r>
                <a:rPr lang="en-US" dirty="0" smtClean="0">
                  <a:gradFill>
                    <a:gsLst>
                      <a:gs pos="0">
                        <a:schemeClr val="tx1"/>
                      </a:gs>
                      <a:gs pos="100000">
                        <a:schemeClr val="tx1"/>
                      </a:gs>
                    </a:gsLst>
                    <a:lin ang="5400000" scaled="0"/>
                  </a:gradFill>
                  <a:hlinkClick r:id="rId6"/>
                </a:rPr>
                <a:t>technet.microsoft.com/en-us/library/hh546785.aspx</a:t>
              </a:r>
              <a:endParaRPr lang="en-US" dirty="0">
                <a:gradFill>
                  <a:gsLst>
                    <a:gs pos="0">
                      <a:schemeClr val="tx1"/>
                    </a:gs>
                    <a:gs pos="100000">
                      <a:schemeClr val="tx1"/>
                    </a:gs>
                  </a:gsLst>
                  <a:lin ang="5400000" scaled="0"/>
                </a:gradFill>
              </a:endParaRPr>
            </a:p>
          </p:txBody>
        </p:sp>
      </p:grpSp>
      <p:grpSp>
        <p:nvGrpSpPr>
          <p:cNvPr id="17" name="Group 16"/>
          <p:cNvGrpSpPr/>
          <p:nvPr/>
        </p:nvGrpSpPr>
        <p:grpSpPr>
          <a:xfrm>
            <a:off x="274639" y="2985283"/>
            <a:ext cx="11648403" cy="1071062"/>
            <a:chOff x="274639" y="3620025"/>
            <a:chExt cx="11648403" cy="1071062"/>
          </a:xfrm>
        </p:grpSpPr>
        <p:sp>
          <p:nvSpPr>
            <p:cNvPr id="13" name="Freeform 9"/>
            <p:cNvSpPr>
              <a:spLocks noEditPoints="1"/>
            </p:cNvSpPr>
            <p:nvPr/>
          </p:nvSpPr>
          <p:spPr bwMode="black">
            <a:xfrm>
              <a:off x="4107231" y="375391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8" name="TextBox 17"/>
            <p:cNvSpPr txBox="1"/>
            <p:nvPr/>
          </p:nvSpPr>
          <p:spPr>
            <a:xfrm>
              <a:off x="274639" y="362002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Azure Pack</a:t>
              </a:r>
            </a:p>
          </p:txBody>
        </p:sp>
        <p:sp>
          <p:nvSpPr>
            <p:cNvPr id="25" name="Rectangle 24"/>
            <p:cNvSpPr/>
            <p:nvPr/>
          </p:nvSpPr>
          <p:spPr>
            <a:xfrm>
              <a:off x="4981168" y="3620025"/>
              <a:ext cx="6941874" cy="1071062"/>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Azure Pack</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u="sng" dirty="0">
                  <a:gradFill>
                    <a:gsLst>
                      <a:gs pos="0">
                        <a:schemeClr val="tx1"/>
                      </a:gs>
                      <a:gs pos="100000">
                        <a:schemeClr val="tx1"/>
                      </a:gs>
                    </a:gsLst>
                    <a:lin ang="5400000" scaled="0"/>
                  </a:gradFill>
                  <a:hlinkClick r:id="rId7"/>
                </a:rPr>
                <a:t>http://</a:t>
              </a:r>
              <a:r>
                <a:rPr lang="en-US" u="sng" dirty="0" smtClean="0">
                  <a:gradFill>
                    <a:gsLst>
                      <a:gs pos="0">
                        <a:schemeClr val="tx1"/>
                      </a:gs>
                      <a:gs pos="100000">
                        <a:schemeClr val="tx1"/>
                      </a:gs>
                    </a:gsLst>
                    <a:lin ang="5400000" scaled="0"/>
                  </a:gradFill>
                  <a:hlinkClick r:id="rId7"/>
                </a:rPr>
                <a:t>www.microsoft.com/en-us/server-cloud/products/</a:t>
              </a:r>
              <a:br>
                <a:rPr lang="en-US" u="sng" dirty="0" smtClean="0">
                  <a:gradFill>
                    <a:gsLst>
                      <a:gs pos="0">
                        <a:schemeClr val="tx1"/>
                      </a:gs>
                      <a:gs pos="100000">
                        <a:schemeClr val="tx1"/>
                      </a:gs>
                    </a:gsLst>
                    <a:lin ang="5400000" scaled="0"/>
                  </a:gradFill>
                  <a:hlinkClick r:id="rId7"/>
                </a:rPr>
              </a:br>
              <a:r>
                <a:rPr lang="en-US" u="sng" dirty="0" smtClean="0">
                  <a:gradFill>
                    <a:gsLst>
                      <a:gs pos="0">
                        <a:schemeClr val="tx1"/>
                      </a:gs>
                      <a:gs pos="100000">
                        <a:schemeClr val="tx1"/>
                      </a:gs>
                    </a:gsLst>
                    <a:lin ang="5400000" scaled="0"/>
                  </a:gradFill>
                  <a:hlinkClick r:id="rId7"/>
                </a:rPr>
                <a:t>windows-azure-pack</a:t>
              </a:r>
              <a:endParaRPr lang="en-US" dirty="0">
                <a:gradFill>
                  <a:gsLst>
                    <a:gs pos="0">
                      <a:schemeClr val="tx1"/>
                    </a:gs>
                    <a:gs pos="100000">
                      <a:schemeClr val="tx1"/>
                    </a:gs>
                  </a:gsLst>
                  <a:lin ang="5400000" scaled="0"/>
                </a:gradFill>
              </a:endParaRPr>
            </a:p>
          </p:txBody>
        </p:sp>
      </p:grpSp>
    </p:spTree>
    <p:extLst>
      <p:ext uri="{BB962C8B-B14F-4D97-AF65-F5344CB8AC3E}">
        <p14:creationId xmlns:p14="http://schemas.microsoft.com/office/powerpoint/2010/main" val="428742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600"/>
                                        <p:tgtEl>
                                          <p:spTgt spid="27"/>
                                        </p:tgtEl>
                                      </p:cBhvr>
                                    </p:animEffect>
                                  </p:childTnLst>
                                </p:cTn>
                              </p:par>
                              <p:par>
                                <p:cTn id="8" presetID="63" presetClass="path" presetSubtype="0" decel="100000" fill="hold" nodeType="withEffect">
                                  <p:stCondLst>
                                    <p:cond delay="0"/>
                                  </p:stCondLst>
                                  <p:childTnLst>
                                    <p:animMotion origin="layout" path="M -0.02413 -2.12892E-6 L 2.57085E-6 -2.12892E-6 " pathEditMode="relative" rAng="0" ptsTypes="AA">
                                      <p:cBhvr>
                                        <p:cTn id="9" dur="1000" fill="hold"/>
                                        <p:tgtEl>
                                          <p:spTgt spid="27"/>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600"/>
                                        <p:tgtEl>
                                          <p:spTgt spid="23"/>
                                        </p:tgtEl>
                                      </p:cBhvr>
                                    </p:animEffect>
                                  </p:childTnLst>
                                </p:cTn>
                              </p:par>
                              <p:par>
                                <p:cTn id="13" presetID="63" presetClass="path" presetSubtype="0" decel="100000" fill="hold" nodeType="withEffect">
                                  <p:stCondLst>
                                    <p:cond delay="100"/>
                                  </p:stCondLst>
                                  <p:childTnLst>
                                    <p:animMotion origin="layout" path="M -0.02413 2.40581E-7 L 1.30202E-6 2.40581E-7 " pathEditMode="relative" rAng="0" ptsTypes="AA">
                                      <p:cBhvr>
                                        <p:cTn id="14" dur="1000" fill="hold"/>
                                        <p:tgtEl>
                                          <p:spTgt spid="2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600"/>
                                        <p:tgtEl>
                                          <p:spTgt spid="17"/>
                                        </p:tgtEl>
                                      </p:cBhvr>
                                    </p:animEffect>
                                  </p:childTnLst>
                                </p:cTn>
                              </p:par>
                              <p:par>
                                <p:cTn id="18" presetID="63" presetClass="path" presetSubtype="0" decel="100000" fill="hold" nodeType="withEffect">
                                  <p:stCondLst>
                                    <p:cond delay="200"/>
                                  </p:stCondLst>
                                  <p:childTnLst>
                                    <p:animMotion origin="layout" path="M -0.02413 2.51475E-6 L 3.65331E-6 2.51475E-6 " pathEditMode="relative" rAng="0" ptsTypes="AA">
                                      <p:cBhvr>
                                        <p:cTn id="19" dur="1000" fill="hold"/>
                                        <p:tgtEl>
                                          <p:spTgt spid="17"/>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600"/>
                                        <p:tgtEl>
                                          <p:spTgt spid="7"/>
                                        </p:tgtEl>
                                      </p:cBhvr>
                                    </p:animEffect>
                                  </p:childTnLst>
                                </p:cTn>
                              </p:par>
                              <p:par>
                                <p:cTn id="23" presetID="63" presetClass="path" presetSubtype="0" decel="100000" fill="hold" nodeType="withEffect">
                                  <p:stCondLst>
                                    <p:cond delay="300"/>
                                  </p:stCondLst>
                                  <p:childTnLst>
                                    <p:animMotion origin="layout" path="M -0.02413 -2.17431E-6 L 2.57085E-6 -2.17431E-6 " pathEditMode="relative" rAng="0" ptsTypes="AA">
                                      <p:cBhvr>
                                        <p:cTn id="24" dur="1000" fill="hold"/>
                                        <p:tgtEl>
                                          <p:spTgt spid="7"/>
                                        </p:tgtEl>
                                        <p:attrNameLst>
                                          <p:attrName>ppt_x</p:attrName>
                                          <p:attrName>ppt_y</p:attrName>
                                        </p:attrNameLst>
                                      </p:cBhvr>
                                      <p:rCtr x="1200" y="0"/>
                                    </p:animMotion>
                                  </p:childTnLst>
                                </p:cTn>
                              </p:par>
                              <p:par>
                                <p:cTn id="25" presetID="10" presetClass="entr" presetSubtype="0" fill="hold" grpId="0"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600"/>
                                        <p:tgtEl>
                                          <p:spTgt spid="16"/>
                                        </p:tgtEl>
                                      </p:cBhvr>
                                    </p:animEffect>
                                  </p:childTnLst>
                                </p:cTn>
                              </p:par>
                              <p:par>
                                <p:cTn id="28" presetID="63" presetClass="path" presetSubtype="0" decel="100000" fill="hold" grpId="1" nodeType="withEffect">
                                  <p:stCondLst>
                                    <p:cond delay="400"/>
                                  </p:stCondLst>
                                  <p:childTnLst>
                                    <p:animMotion origin="layout" path="M -0.02413 -2.17431E-6 L 2.57085E-6 -2.17431E-6 " pathEditMode="relative" rAng="0" ptsTypes="AA">
                                      <p:cBhvr>
                                        <p:cTn id="29" dur="1000" fill="hold"/>
                                        <p:tgtEl>
                                          <p:spTgt spid="1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79425"/>
            <a:ext cx="2560638" cy="1175745"/>
          </a:xfrm>
          <a:prstGeom prst="rect">
            <a:avLst/>
          </a:prstGeom>
        </p:spPr>
      </p:pic>
      <p:sp>
        <p:nvSpPr>
          <p:cNvPr id="6" name="Shape 538"/>
          <p:cNvSpPr txBox="1">
            <a:spLocks/>
          </p:cNvSpPr>
          <p:nvPr/>
        </p:nvSpPr>
        <p:spPr>
          <a:xfrm>
            <a:off x="274638" y="2124365"/>
            <a:ext cx="11460162" cy="2111347"/>
          </a:xfrm>
          <a:prstGeom prst="rect">
            <a:avLst/>
          </a:prstGeom>
          <a:ln w="12700">
            <a:miter lim="400000"/>
          </a:ln>
        </p:spPr>
        <p:txBody>
          <a:bodyPr lIns="182880" tIns="146304" rIns="182880" bIns="146304" anchor="t" anchorCtr="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1200"/>
              </a:spcBef>
            </a:pPr>
            <a:r>
              <a:rPr lang="en-US" dirty="0"/>
              <a:t>Claim your Visual Studio Online </a:t>
            </a:r>
            <a:r>
              <a:rPr lang="en-US" dirty="0" smtClean="0"/>
              <a:t>domain</a:t>
            </a:r>
            <a:endParaRPr lang="en-US" dirty="0"/>
          </a:p>
          <a:p>
            <a:pPr marL="457200" indent="-457200">
              <a:spcBef>
                <a:spcPts val="1200"/>
              </a:spcBef>
            </a:pPr>
            <a:r>
              <a:rPr lang="en-US" dirty="0"/>
              <a:t>MSDN </a:t>
            </a:r>
            <a:r>
              <a:rPr lang="en-US" dirty="0" smtClean="0"/>
              <a:t>subscribers, </a:t>
            </a:r>
            <a:r>
              <a:rPr lang="en-US" dirty="0"/>
              <a:t>activate your </a:t>
            </a:r>
            <a:r>
              <a:rPr lang="en-US" dirty="0" smtClean="0"/>
              <a:t>Azure </a:t>
            </a:r>
            <a:br>
              <a:rPr lang="en-US" dirty="0" smtClean="0"/>
            </a:br>
            <a:r>
              <a:rPr lang="en-US" dirty="0" smtClean="0"/>
              <a:t>benefits now</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invGray">
          <a:xfrm>
            <a:off x="10788545" y="6268019"/>
            <a:ext cx="1190730" cy="255073"/>
          </a:xfrm>
          <a:prstGeom prst="rect">
            <a:avLst/>
          </a:prstGeom>
        </p:spPr>
      </p:pic>
      <p:sp>
        <p:nvSpPr>
          <p:cNvPr id="11" name="Shape 538"/>
          <p:cNvSpPr txBox="1">
            <a:spLocks/>
          </p:cNvSpPr>
          <p:nvPr/>
        </p:nvSpPr>
        <p:spPr>
          <a:xfrm>
            <a:off x="274638" y="4414075"/>
            <a:ext cx="11460162" cy="683264"/>
          </a:xfrm>
          <a:prstGeom prst="rect">
            <a:avLst/>
          </a:prstGeom>
          <a:ln w="12700">
            <a:miter lim="400000"/>
          </a:ln>
        </p:spPr>
        <p:txBody>
          <a:bodyPr lIns="182880" tIns="146304" rIns="182880" bIns="146304" anchor="t" anchorCtr="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2400"/>
              </a:spcBef>
              <a:buNone/>
            </a:pPr>
            <a:r>
              <a:rPr lang="en-US" sz="2800" b="1" kern="0" dirty="0" smtClean="0"/>
              <a:t>Simply </a:t>
            </a:r>
            <a:r>
              <a:rPr lang="en-US" sz="2800" b="1" kern="0" dirty="0"/>
              <a:t>get started @ </a:t>
            </a:r>
            <a:r>
              <a:rPr lang="en-US" sz="2800" b="1" kern="0" dirty="0">
                <a:hlinkClick r:id="rId6"/>
              </a:rPr>
              <a:t>http://aka.ms/teched-eu</a:t>
            </a:r>
            <a:r>
              <a:rPr lang="en-US" sz="2800" b="1" kern="0" dirty="0"/>
              <a:t> </a:t>
            </a:r>
          </a:p>
        </p:txBody>
      </p:sp>
    </p:spTree>
    <p:extLst>
      <p:ext uri="{BB962C8B-B14F-4D97-AF65-F5344CB8AC3E}">
        <p14:creationId xmlns:p14="http://schemas.microsoft.com/office/powerpoint/2010/main" val="223152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600"/>
                                        <p:tgtEl>
                                          <p:spTgt spid="6"/>
                                        </p:tgtEl>
                                      </p:cBhvr>
                                    </p:animEffect>
                                  </p:childTnLst>
                                </p:cTn>
                              </p:par>
                              <p:par>
                                <p:cTn id="8" presetID="63" presetClass="path" presetSubtype="0" decel="100000" fill="hold" grpId="1" nodeType="withEffect">
                                  <p:stCondLst>
                                    <p:cond delay="0"/>
                                  </p:stCondLst>
                                  <p:childTnLst>
                                    <p:animMotion origin="layout" path="M -0.02413 2.64639E-6 L 2.57595E-6 2.64639E-6 " pathEditMode="relative" rAng="0" ptsTypes="AA">
                                      <p:cBhvr>
                                        <p:cTn id="9" dur="1000" fill="hold"/>
                                        <p:tgtEl>
                                          <p:spTgt spid="6"/>
                                        </p:tgtEl>
                                        <p:attrNameLst>
                                          <p:attrName>ppt_x</p:attrName>
                                          <p:attrName>ppt_y</p:attrName>
                                        </p:attrNameLst>
                                      </p:cBhvr>
                                      <p:rCtr x="1200" y="0"/>
                                    </p:animMotion>
                                  </p:childTnLst>
                                </p:cTn>
                              </p:par>
                              <p:par>
                                <p:cTn id="10" presetID="10" presetClass="entr" presetSubtype="0" fill="hold" grpId="0" nodeType="withEffect">
                                  <p:stCondLst>
                                    <p:cond delay="1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600"/>
                                        <p:tgtEl>
                                          <p:spTgt spid="11"/>
                                        </p:tgtEl>
                                      </p:cBhvr>
                                    </p:animEffect>
                                  </p:childTnLst>
                                </p:cTn>
                              </p:par>
                              <p:par>
                                <p:cTn id="13" presetID="63" presetClass="path" presetSubtype="0" decel="100000" fill="hold" grpId="1" nodeType="withEffect">
                                  <p:stCondLst>
                                    <p:cond delay="100"/>
                                  </p:stCondLst>
                                  <p:childTnLst>
                                    <p:animMotion origin="layout" path="M -0.02413 -1.84294E-6 L 2.57595E-6 -1.84294E-6 " pathEditMode="relative" rAng="0" ptsTypes="AA">
                                      <p:cBhvr>
                                        <p:cTn id="14" dur="1000" fill="hold"/>
                                        <p:tgtEl>
                                          <p:spTgt spid="11"/>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295275"/>
            <a:ext cx="11889564" cy="917575"/>
          </a:xfrm>
        </p:spPr>
        <p:txBody>
          <a:bodyPr/>
          <a:lstStyle/>
          <a:p>
            <a:r>
              <a:rPr lang="en-US" dirty="0" smtClean="0"/>
              <a:t>Azure</a:t>
            </a:r>
            <a:endParaRPr lang="en-US" dirty="0"/>
          </a:p>
        </p:txBody>
      </p:sp>
      <p:sp>
        <p:nvSpPr>
          <p:cNvPr id="20" name="Rectangle 19">
            <a:hlinkClick r:id="rId3"/>
          </p:cNvPr>
          <p:cNvSpPr>
            <a:spLocks/>
          </p:cNvSpPr>
          <p:nvPr/>
        </p:nvSpPr>
        <p:spPr bwMode="auto">
          <a:xfrm>
            <a:off x="5769511"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Implementing </a:t>
            </a:r>
            <a:br>
              <a:rPr lang="en-US" sz="1200" spc="-30" dirty="0">
                <a:gradFill>
                  <a:gsLst>
                    <a:gs pos="0">
                      <a:srgbClr val="FFFFFF">
                        <a:lumMod val="75000"/>
                        <a:lumOff val="25000"/>
                      </a:srgbClr>
                    </a:gs>
                    <a:gs pos="80000">
                      <a:srgbClr val="FFFFFF">
                        <a:lumMod val="65000"/>
                        <a:lumOff val="35000"/>
                      </a:srgbClr>
                    </a:gs>
                  </a:gsLst>
                  <a:lin ang="16200000" scaled="0"/>
                </a:gradFill>
              </a:rPr>
            </a:br>
            <a:r>
              <a:rPr lang="en-US" sz="1200" spc="-30" dirty="0">
                <a:gradFill>
                  <a:gsLst>
                    <a:gs pos="0">
                      <a:srgbClr val="FFFFFF">
                        <a:lumMod val="75000"/>
                        <a:lumOff val="25000"/>
                      </a:srgbClr>
                    </a:gs>
                    <a:gs pos="80000">
                      <a:srgbClr val="FFFFFF">
                        <a:lumMod val="65000"/>
                        <a:lumOff val="35000"/>
                      </a:srgbClr>
                    </a:gs>
                  </a:gsLst>
                  <a:lin ang="16200000" scaled="0"/>
                </a:gradFill>
              </a:rPr>
              <a:t>Microsoft Azure Infrastructure Solutions</a:t>
            </a:r>
          </a:p>
        </p:txBody>
      </p:sp>
      <p:sp>
        <p:nvSpPr>
          <p:cNvPr id="85" name="Rectangle 84">
            <a:hlinkClick r:id="rId4"/>
          </p:cNvPr>
          <p:cNvSpPr>
            <a:spLocks/>
          </p:cNvSpPr>
          <p:nvPr/>
        </p:nvSpPr>
        <p:spPr bwMode="auto">
          <a:xfrm>
            <a:off x="274639" y="2767826"/>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Classroom</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training</a:t>
            </a:r>
          </a:p>
        </p:txBody>
      </p:sp>
      <p:pic>
        <p:nvPicPr>
          <p:cNvPr id="86" name="Picture 85"/>
          <p:cNvPicPr>
            <a:picLocks noChangeAspect="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9381" y="3637609"/>
            <a:ext cx="404898" cy="519929"/>
          </a:xfrm>
          <a:prstGeom prst="rect">
            <a:avLst/>
          </a:prstGeom>
          <a:noFill/>
        </p:spPr>
      </p:pic>
      <p:sp>
        <p:nvSpPr>
          <p:cNvPr id="83" name="Rectangle 82"/>
          <p:cNvSpPr>
            <a:spLocks/>
          </p:cNvSpPr>
          <p:nvPr/>
        </p:nvSpPr>
        <p:spPr bwMode="auto">
          <a:xfrm>
            <a:off x="274639" y="1212850"/>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Exams</a:t>
            </a:r>
          </a:p>
        </p:txBody>
      </p:sp>
      <p:pic>
        <p:nvPicPr>
          <p:cNvPr id="84" name="Picture 2" descr="\\MAGNUM\Projects\Microsoft\Cloud Power FY12\Design\ICONS_PNG\Devices.png"/>
          <p:cNvPicPr>
            <a:picLocks noChangeAspect="1" noChangeArrowheads="1"/>
          </p:cNvPicPr>
          <p:nvPr/>
        </p:nvPicPr>
        <p:blipFill>
          <a:blip r:embed="rId6" cstate="screen">
            <a:lum bright="100000" contrast="100000"/>
            <a:extLst>
              <a:ext uri="{28A0092B-C50C-407E-A947-70E740481C1C}">
                <a14:useLocalDpi xmlns:a14="http://schemas.microsoft.com/office/drawing/2010/main"/>
              </a:ext>
            </a:extLst>
          </a:blip>
          <a:stretch>
            <a:fillRect/>
          </a:stretch>
        </p:blipFill>
        <p:spPr bwMode="auto">
          <a:xfrm>
            <a:off x="276041" y="1891122"/>
            <a:ext cx="731254" cy="757656"/>
          </a:xfrm>
          <a:prstGeom prst="rect">
            <a:avLst/>
          </a:prstGeom>
          <a:noFill/>
          <a:ln>
            <a:noFill/>
          </a:ln>
        </p:spPr>
      </p:pic>
      <p:sp>
        <p:nvSpPr>
          <p:cNvPr id="100" name="TextBox 99"/>
          <p:cNvSpPr txBox="1"/>
          <p:nvPr/>
        </p:nvSpPr>
        <p:spPr>
          <a:xfrm>
            <a:off x="4567682" y="1821719"/>
            <a:ext cx="443918" cy="677943"/>
          </a:xfrm>
          <a:prstGeom prst="rect">
            <a:avLst/>
          </a:prstGeom>
          <a:noFill/>
        </p:spPr>
        <p:txBody>
          <a:bodyPr wrap="square" lIns="0" tIns="0" rIns="0" bIns="0" rtlCol="0">
            <a:spAutoFit/>
          </a:bodyPr>
          <a:lstStyle/>
          <a:p>
            <a:pPr defTabSz="932358">
              <a:lnSpc>
                <a:spcPct val="90000"/>
              </a:lnSpc>
            </a:pPr>
            <a:r>
              <a:rPr lang="en-US" sz="4895"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a:t>
            </a:r>
          </a:p>
        </p:txBody>
      </p:sp>
      <p:sp>
        <p:nvSpPr>
          <p:cNvPr id="46" name="Rectangle 45">
            <a:hlinkClick r:id="rId7"/>
          </p:cNvPr>
          <p:cNvSpPr>
            <a:spLocks/>
          </p:cNvSpPr>
          <p:nvPr/>
        </p:nvSpPr>
        <p:spPr bwMode="auto">
          <a:xfrm>
            <a:off x="2106263"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Microsoft Azure Fundamentals</a:t>
            </a:r>
          </a:p>
        </p:txBody>
      </p:sp>
      <p:sp>
        <p:nvSpPr>
          <p:cNvPr id="62" name="Rectangle 61">
            <a:hlinkClick r:id="rId3"/>
          </p:cNvPr>
          <p:cNvSpPr>
            <a:spLocks/>
          </p:cNvSpPr>
          <p:nvPr/>
        </p:nvSpPr>
        <p:spPr bwMode="auto">
          <a:xfrm>
            <a:off x="3937887"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Developing Microsoft Azure Solutions</a:t>
            </a:r>
          </a:p>
        </p:txBody>
      </p:sp>
      <p:sp>
        <p:nvSpPr>
          <p:cNvPr id="97" name="TextBox 96"/>
          <p:cNvSpPr txBox="1"/>
          <p:nvPr/>
        </p:nvSpPr>
        <p:spPr>
          <a:xfrm>
            <a:off x="2106263"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10979</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104" name="Rectangle 103">
            <a:hlinkClick r:id="rId8"/>
          </p:cNvPr>
          <p:cNvSpPr>
            <a:spLocks/>
          </p:cNvSpPr>
          <p:nvPr/>
        </p:nvSpPr>
        <p:spPr bwMode="auto">
          <a:xfrm>
            <a:off x="5769511"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Implementing </a:t>
            </a:r>
            <a:br>
              <a:rPr lang="en-US" sz="1200" spc="-30" dirty="0">
                <a:gradFill>
                  <a:gsLst>
                    <a:gs pos="0">
                      <a:srgbClr val="FFFFFF">
                        <a:lumMod val="75000"/>
                        <a:lumOff val="25000"/>
                      </a:srgbClr>
                    </a:gs>
                    <a:gs pos="80000">
                      <a:srgbClr val="FFFFFF">
                        <a:lumMod val="65000"/>
                        <a:lumOff val="35000"/>
                      </a:srgbClr>
                    </a:gs>
                  </a:gsLst>
                  <a:lin ang="16200000" scaled="0"/>
                </a:gradFill>
              </a:rPr>
            </a:br>
            <a:r>
              <a:rPr lang="en-US" sz="1200" spc="-30" dirty="0">
                <a:gradFill>
                  <a:gsLst>
                    <a:gs pos="0">
                      <a:srgbClr val="FFFFFF">
                        <a:lumMod val="75000"/>
                        <a:lumOff val="25000"/>
                      </a:srgbClr>
                    </a:gs>
                    <a:gs pos="80000">
                      <a:srgbClr val="FFFFFF">
                        <a:lumMod val="65000"/>
                        <a:lumOff val="35000"/>
                      </a:srgbClr>
                    </a:gs>
                  </a:gsLst>
                  <a:lin ang="16200000" scaled="0"/>
                </a:gradFill>
              </a:rPr>
              <a:t>Microsoft Azure Infrastructure Solutions</a:t>
            </a:r>
          </a:p>
        </p:txBody>
      </p:sp>
      <p:sp>
        <p:nvSpPr>
          <p:cNvPr id="45" name="Rectangle 44">
            <a:hlinkClick r:id="rId4"/>
          </p:cNvPr>
          <p:cNvSpPr>
            <a:spLocks/>
          </p:cNvSpPr>
          <p:nvPr/>
        </p:nvSpPr>
        <p:spPr bwMode="auto">
          <a:xfrm>
            <a:off x="274639" y="4322802"/>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Online</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training</a:t>
            </a:r>
          </a:p>
        </p:txBody>
      </p:sp>
      <p:sp>
        <p:nvSpPr>
          <p:cNvPr id="42" name="Rectangle 41">
            <a:hlinkClick r:id="rId3"/>
          </p:cNvPr>
          <p:cNvSpPr>
            <a:spLocks/>
          </p:cNvSpPr>
          <p:nvPr/>
        </p:nvSpPr>
        <p:spPr bwMode="auto">
          <a:xfrm>
            <a:off x="7601134"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Architecting Microsoft Azure Solutions</a:t>
            </a:r>
          </a:p>
        </p:txBody>
      </p:sp>
      <p:sp>
        <p:nvSpPr>
          <p:cNvPr id="53" name="Rectangle 52">
            <a:hlinkClick r:id="rId8"/>
          </p:cNvPr>
          <p:cNvSpPr>
            <a:spLocks/>
          </p:cNvSpPr>
          <p:nvPr/>
        </p:nvSpPr>
        <p:spPr bwMode="auto">
          <a:xfrm>
            <a:off x="5769511"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Architecting Microsoft Azure Solutions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40" y="5309350"/>
            <a:ext cx="628650" cy="392771"/>
          </a:xfrm>
          <a:prstGeom prst="rect">
            <a:avLst/>
          </a:prstGeom>
        </p:spPr>
      </p:pic>
      <p:sp>
        <p:nvSpPr>
          <p:cNvPr id="66" name="Rectangle 65">
            <a:hlinkClick r:id="rId8"/>
          </p:cNvPr>
          <p:cNvSpPr>
            <a:spLocks/>
          </p:cNvSpPr>
          <p:nvPr/>
        </p:nvSpPr>
        <p:spPr bwMode="auto">
          <a:xfrm>
            <a:off x="3937887"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Developing Microsoft Azure Solutions</a:t>
            </a:r>
          </a:p>
        </p:txBody>
      </p:sp>
      <p:sp>
        <p:nvSpPr>
          <p:cNvPr id="72" name="Rectangle 71">
            <a:hlinkClick r:id="rId7"/>
          </p:cNvPr>
          <p:cNvSpPr>
            <a:spLocks/>
          </p:cNvSpPr>
          <p:nvPr/>
        </p:nvSpPr>
        <p:spPr bwMode="auto">
          <a:xfrm>
            <a:off x="2106263"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Microsoft Azure Fundamentals</a:t>
            </a:r>
          </a:p>
        </p:txBody>
      </p:sp>
      <p:sp>
        <p:nvSpPr>
          <p:cNvPr id="3" name="TextBox 2"/>
          <p:cNvSpPr txBox="1"/>
          <p:nvPr/>
        </p:nvSpPr>
        <p:spPr>
          <a:xfrm>
            <a:off x="9611402" y="1597898"/>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Azure-Cert</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 name="TextBox 4"/>
          <p:cNvSpPr txBox="1"/>
          <p:nvPr/>
        </p:nvSpPr>
        <p:spPr>
          <a:xfrm>
            <a:off x="9611402" y="4707850"/>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Azure-MVA</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6" name="TextBox 5"/>
          <p:cNvSpPr txBox="1"/>
          <p:nvPr/>
        </p:nvSpPr>
        <p:spPr>
          <a:xfrm>
            <a:off x="9611402" y="3152874"/>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Azure-Train</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4" name="Rectangle 53"/>
          <p:cNvSpPr/>
          <p:nvPr/>
        </p:nvSpPr>
        <p:spPr>
          <a:xfrm>
            <a:off x="274639" y="5958898"/>
            <a:ext cx="9105826" cy="738664"/>
          </a:xfrm>
          <a:prstGeom prst="rect">
            <a:avLst/>
          </a:prstGeom>
        </p:spPr>
        <p:txBody>
          <a:bodyPr wrap="none" lIns="182880" tIns="146304" rIns="182880" bIns="146304">
            <a:spAutoFit/>
          </a:bodyPr>
          <a:lstStyle/>
          <a:p>
            <a:pPr>
              <a:lnSpc>
                <a:spcPct val="90000"/>
              </a:lnSpc>
            </a:pPr>
            <a:r>
              <a:rPr lang="en-US" sz="3200" spc="-40" dirty="0">
                <a:gradFill>
                  <a:gsLst>
                    <a:gs pos="11864">
                      <a:schemeClr val="tx1"/>
                    </a:gs>
                    <a:gs pos="25424">
                      <a:schemeClr val="tx1"/>
                    </a:gs>
                  </a:gsLst>
                  <a:lin ang="5400000" scaled="0"/>
                </a:gradFill>
                <a:latin typeface="+mj-lt"/>
              </a:rPr>
              <a:t>Get </a:t>
            </a:r>
            <a:r>
              <a:rPr lang="en-US" sz="3200" spc="-40" dirty="0" smtClean="0">
                <a:gradFill>
                  <a:gsLst>
                    <a:gs pos="11864">
                      <a:schemeClr val="tx1"/>
                    </a:gs>
                    <a:gs pos="25424">
                      <a:schemeClr val="tx1"/>
                    </a:gs>
                  </a:gsLst>
                  <a:lin ang="5400000" scaled="0"/>
                </a:gradFill>
                <a:latin typeface="+mj-lt"/>
              </a:rPr>
              <a:t>certified for </a:t>
            </a:r>
            <a:r>
              <a:rPr lang="en-US" sz="3200" spc="-40" dirty="0">
                <a:gradFill>
                  <a:gsLst>
                    <a:gs pos="11864">
                      <a:schemeClr val="tx1"/>
                    </a:gs>
                    <a:gs pos="25424">
                      <a:schemeClr val="tx1"/>
                    </a:gs>
                  </a:gsLst>
                  <a:lin ang="5400000" scaled="0"/>
                </a:gradFill>
                <a:latin typeface="+mj-lt"/>
              </a:rPr>
              <a:t>1/2 the price at TechEd Europe 2014!</a:t>
            </a:r>
          </a:p>
        </p:txBody>
      </p:sp>
      <p:sp>
        <p:nvSpPr>
          <p:cNvPr id="57" name="Rectangle 56"/>
          <p:cNvSpPr/>
          <p:nvPr/>
        </p:nvSpPr>
        <p:spPr>
          <a:xfrm>
            <a:off x="9611402" y="5958898"/>
            <a:ext cx="1865704" cy="738664"/>
          </a:xfrm>
          <a:prstGeom prst="rect">
            <a:avLst/>
          </a:prstGeom>
        </p:spPr>
        <p:txBody>
          <a:bodyPr wrap="none" lIns="182880" tIns="146304" rIns="182880" bIns="146304">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TechEd-</a:t>
            </a:r>
            <a:r>
              <a:rPr lang="en-US" sz="1600" dirty="0" err="1" smtClean="0">
                <a:gradFill>
                  <a:gsLst>
                    <a:gs pos="0">
                      <a:srgbClr val="FFFFFF">
                        <a:lumMod val="75000"/>
                        <a:lumOff val="25000"/>
                      </a:srgbClr>
                    </a:gs>
                    <a:gs pos="80000">
                      <a:srgbClr val="FFFFFF">
                        <a:lumMod val="65000"/>
                        <a:lumOff val="35000"/>
                      </a:srgbClr>
                    </a:gs>
                  </a:gsLst>
                  <a:lin ang="16200000" scaled="0"/>
                </a:gradFill>
              </a:rPr>
              <a:t>CertDeal</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12" name="Freeform 5"/>
          <p:cNvSpPr>
            <a:spLocks noChangeAspect="1" noEditPoints="1"/>
          </p:cNvSpPr>
          <p:nvPr/>
        </p:nvSpPr>
        <p:spPr bwMode="auto">
          <a:xfrm>
            <a:off x="3423211"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2</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64" name="Freeform 5"/>
          <p:cNvSpPr>
            <a:spLocks noChangeAspect="1" noEditPoints="1"/>
          </p:cNvSpPr>
          <p:nvPr/>
        </p:nvSpPr>
        <p:spPr bwMode="auto">
          <a:xfrm>
            <a:off x="5254835"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73"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74" name="TextBox 73"/>
          <p:cNvSpPr txBox="1"/>
          <p:nvPr/>
        </p:nvSpPr>
        <p:spPr>
          <a:xfrm>
            <a:off x="3937887"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20532</a:t>
            </a:r>
          </a:p>
        </p:txBody>
      </p:sp>
      <p:sp>
        <p:nvSpPr>
          <p:cNvPr id="75" name="TextBox 74"/>
          <p:cNvSpPr txBox="1"/>
          <p:nvPr/>
        </p:nvSpPr>
        <p:spPr>
          <a:xfrm>
            <a:off x="5769511"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20533</a:t>
            </a:r>
          </a:p>
        </p:txBody>
      </p:sp>
      <p:sp>
        <p:nvSpPr>
          <p:cNvPr id="76" name="TextBox 75"/>
          <p:cNvSpPr txBox="1"/>
          <p:nvPr/>
        </p:nvSpPr>
        <p:spPr>
          <a:xfrm>
            <a:off x="3937887"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532</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78" name="TextBox 77"/>
          <p:cNvSpPr txBox="1"/>
          <p:nvPr/>
        </p:nvSpPr>
        <p:spPr>
          <a:xfrm>
            <a:off x="5769511"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533</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80" name="TextBox 79"/>
          <p:cNvSpPr txBox="1"/>
          <p:nvPr/>
        </p:nvSpPr>
        <p:spPr>
          <a:xfrm>
            <a:off x="7601134"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534</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81" name="TextBox 80"/>
          <p:cNvSpPr txBox="1"/>
          <p:nvPr/>
        </p:nvSpPr>
        <p:spPr>
          <a:xfrm>
            <a:off x="2106263" y="4322802"/>
            <a:ext cx="1437037"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
        <p:nvSpPr>
          <p:cNvPr id="87" name="TextBox 86"/>
          <p:cNvSpPr txBox="1"/>
          <p:nvPr/>
        </p:nvSpPr>
        <p:spPr>
          <a:xfrm>
            <a:off x="5769511" y="4322802"/>
            <a:ext cx="1626600"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Tree>
    <p:extLst>
      <p:ext uri="{BB962C8B-B14F-4D97-AF65-F5344CB8AC3E}">
        <p14:creationId xmlns:p14="http://schemas.microsoft.com/office/powerpoint/2010/main" val="28088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214661" y="570784"/>
            <a:ext cx="4121602" cy="2318401"/>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118458" y="3796605"/>
            <a:ext cx="3588694" cy="1893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24"/>
              </a:spcAft>
            </a:pPr>
            <a:r>
              <a:rPr lang="en-US" sz="1428" dirty="0">
                <a:solidFill>
                  <a:srgbClr val="FFFFFF"/>
                </a:solidFill>
                <a:latin typeface="Segoe UI Light"/>
              </a:rPr>
              <a:t>Live video encoding and streaming</a:t>
            </a:r>
          </a:p>
          <a:p>
            <a:pPr>
              <a:spcAft>
                <a:spcPts val="1224"/>
              </a:spcAft>
            </a:pPr>
            <a:r>
              <a:rPr lang="en-US" sz="1428" dirty="0">
                <a:solidFill>
                  <a:srgbClr val="FFFFFF"/>
                </a:solidFill>
                <a:latin typeface="Segoe UI Light"/>
              </a:rPr>
              <a:t>Web + Mobile</a:t>
            </a:r>
          </a:p>
          <a:p>
            <a:pPr>
              <a:spcAft>
                <a:spcPts val="1224"/>
              </a:spcAft>
            </a:pPr>
            <a:r>
              <a:rPr lang="en-US" sz="1428" dirty="0">
                <a:solidFill>
                  <a:srgbClr val="FFFFFF"/>
                </a:solidFill>
                <a:latin typeface="Segoe UI Light"/>
              </a:rPr>
              <a:t>100 Million viewers</a:t>
            </a:r>
          </a:p>
          <a:p>
            <a:pPr>
              <a:spcAft>
                <a:spcPts val="1224"/>
              </a:spcAft>
            </a:pPr>
            <a:r>
              <a:rPr lang="en-US" sz="1428" dirty="0">
                <a:solidFill>
                  <a:srgbClr val="FFFFFF"/>
                </a:solidFill>
                <a:latin typeface="Segoe UI Light"/>
              </a:rPr>
              <a:t>2.1 Million concurrent HD viewers during the </a:t>
            </a:r>
            <a:br>
              <a:rPr lang="en-US" sz="1428" dirty="0">
                <a:solidFill>
                  <a:srgbClr val="FFFFFF"/>
                </a:solidFill>
                <a:latin typeface="Segoe UI Light"/>
              </a:rPr>
            </a:br>
            <a:r>
              <a:rPr lang="en-US" sz="1428" dirty="0">
                <a:solidFill>
                  <a:srgbClr val="FFFFFF"/>
                </a:solidFill>
                <a:latin typeface="Segoe UI Light"/>
              </a:rPr>
              <a:t>US vs Canada hockey match</a:t>
            </a:r>
          </a:p>
          <a:p>
            <a:pPr>
              <a:spcAft>
                <a:spcPts val="1224"/>
              </a:spcAft>
            </a:pPr>
            <a:endParaRPr lang="en-US" sz="1122" dirty="0">
              <a:solidFill>
                <a:srgbClr val="FFFFFF"/>
              </a:solidFill>
            </a:endParaRPr>
          </a:p>
        </p:txBody>
      </p:sp>
      <p:pic>
        <p:nvPicPr>
          <p:cNvPr id="11" name="Picture 10"/>
          <p:cNvPicPr>
            <a:picLocks noChangeAspect="1"/>
          </p:cNvPicPr>
          <p:nvPr/>
        </p:nvPicPr>
        <p:blipFill>
          <a:blip r:embed="rId4"/>
          <a:stretch>
            <a:fillRect/>
          </a:stretch>
        </p:blipFill>
        <p:spPr>
          <a:xfrm>
            <a:off x="7992863" y="4327721"/>
            <a:ext cx="4343400" cy="2524369"/>
          </a:xfrm>
          <a:prstGeom prst="rect">
            <a:avLst/>
          </a:prstGeom>
        </p:spPr>
      </p:pic>
      <p:sp>
        <p:nvSpPr>
          <p:cNvPr id="13" name="Rectangle 12"/>
          <p:cNvSpPr/>
          <p:nvPr/>
        </p:nvSpPr>
        <p:spPr>
          <a:xfrm>
            <a:off x="4291549" y="5041601"/>
            <a:ext cx="3588694" cy="109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spcAft>
                <a:spcPts val="1224"/>
              </a:spcAft>
            </a:pPr>
            <a:r>
              <a:rPr lang="en-US" sz="1428" dirty="0" smtClean="0">
                <a:solidFill>
                  <a:srgbClr val="FFFFFF"/>
                </a:solidFill>
                <a:latin typeface="Segoe UI Light"/>
              </a:rPr>
              <a:t>19 Regions around the world</a:t>
            </a:r>
            <a:endParaRPr lang="en-US" sz="1428" dirty="0">
              <a:solidFill>
                <a:srgbClr val="FFFFFF"/>
              </a:solidFill>
              <a:latin typeface="Segoe UI Light"/>
            </a:endParaRPr>
          </a:p>
          <a:p>
            <a:pPr algn="r">
              <a:spcAft>
                <a:spcPts val="1224"/>
              </a:spcAft>
            </a:pPr>
            <a:r>
              <a:rPr lang="en-US" sz="1428" dirty="0">
                <a:solidFill>
                  <a:srgbClr val="FFFFFF"/>
                </a:solidFill>
                <a:latin typeface="Segoe UI Light"/>
              </a:rPr>
              <a:t>Most regions of any public cloud provider</a:t>
            </a:r>
          </a:p>
          <a:p>
            <a:pPr algn="r">
              <a:spcAft>
                <a:spcPts val="1224"/>
              </a:spcAft>
            </a:pPr>
            <a:r>
              <a:rPr lang="en-US" sz="1428" dirty="0" smtClean="0">
                <a:solidFill>
                  <a:srgbClr val="FFFFFF"/>
                </a:solidFill>
                <a:latin typeface="Segoe UI Light"/>
              </a:rPr>
              <a:t>More coming !</a:t>
            </a:r>
          </a:p>
          <a:p>
            <a:pPr algn="r">
              <a:spcAft>
                <a:spcPts val="1224"/>
              </a:spcAft>
            </a:pPr>
            <a:endParaRPr lang="en-US" sz="1428" dirty="0" smtClean="0">
              <a:solidFill>
                <a:srgbClr val="FFFFFF"/>
              </a:solidFill>
              <a:latin typeface="Segoe UI Light"/>
            </a:endParaRPr>
          </a:p>
          <a:p>
            <a:pPr algn="r">
              <a:spcAft>
                <a:spcPts val="1224"/>
              </a:spcAft>
            </a:pPr>
            <a:endParaRPr lang="en-US" sz="1122" dirty="0">
              <a:solidFill>
                <a:srgbClr val="FFFFFF"/>
              </a:solidFill>
            </a:endParaRPr>
          </a:p>
        </p:txBody>
      </p:sp>
      <p:sp>
        <p:nvSpPr>
          <p:cNvPr id="18" name="Title 1"/>
          <p:cNvSpPr txBox="1">
            <a:spLocks/>
          </p:cNvSpPr>
          <p:nvPr/>
        </p:nvSpPr>
        <p:spPr>
          <a:xfrm>
            <a:off x="8809037" y="207767"/>
            <a:ext cx="3447365" cy="465636"/>
          </a:xfrm>
          <a:prstGeom prst="rect">
            <a:avLst/>
          </a:prstGeom>
        </p:spPr>
        <p:txBody>
          <a:bodyPr vert="horz" wrap="square" lIns="149217" tIns="93260" rIns="149217" bIns="93260" rtlCol="0" anchor="t">
            <a:normAutofit fontScale="85000" lnSpcReduction="20000"/>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2856" b="1" err="1">
                <a:solidFill>
                  <a:srgbClr val="FFFFFF"/>
                </a:solidFill>
                <a:effectLst>
                  <a:outerShdw blurRad="38100" dist="38100" dir="2700000" algn="tl">
                    <a:srgbClr val="000000">
                      <a:alpha val="43137"/>
                    </a:srgbClr>
                  </a:outerShdw>
                </a:effectLst>
              </a:rPr>
              <a:t>Titanfall</a:t>
            </a:r>
            <a:r>
              <a:rPr sz="2856" b="1">
                <a:solidFill>
                  <a:srgbClr val="FFFFFF"/>
                </a:solidFill>
                <a:effectLst>
                  <a:outerShdw blurRad="38100" dist="38100" dir="2700000" algn="tl">
                    <a:srgbClr val="000000">
                      <a:alpha val="43137"/>
                    </a:srgbClr>
                  </a:outerShdw>
                </a:effectLst>
              </a:rPr>
              <a:t> Launch</a:t>
            </a:r>
          </a:p>
        </p:txBody>
      </p:sp>
      <p:grpSp>
        <p:nvGrpSpPr>
          <p:cNvPr id="17" name="Group 16"/>
          <p:cNvGrpSpPr/>
          <p:nvPr/>
        </p:nvGrpSpPr>
        <p:grpSpPr>
          <a:xfrm>
            <a:off x="118458" y="207767"/>
            <a:ext cx="4339165" cy="3355269"/>
            <a:chOff x="145415" y="597747"/>
            <a:chExt cx="4890792" cy="4173629"/>
          </a:xfrm>
        </p:grpSpPr>
        <p:pic>
          <p:nvPicPr>
            <p:cNvPr id="23" name="Picture 22"/>
            <p:cNvPicPr>
              <a:picLocks noChangeAspect="1"/>
            </p:cNvPicPr>
            <p:nvPr/>
          </p:nvPicPr>
          <p:blipFill>
            <a:blip r:embed="rId5"/>
            <a:stretch>
              <a:fillRect/>
            </a:stretch>
          </p:blipFill>
          <p:spPr>
            <a:xfrm>
              <a:off x="145415" y="1049305"/>
              <a:ext cx="4890792" cy="3722071"/>
            </a:xfrm>
            <a:prstGeom prst="rect">
              <a:avLst/>
            </a:prstGeom>
            <a:ln>
              <a:noFill/>
            </a:ln>
            <a:effectLst>
              <a:outerShdw blurRad="292100" dist="139700" dir="2700000" algn="tl" rotWithShape="0">
                <a:srgbClr val="333333">
                  <a:alpha val="65000"/>
                </a:srgbClr>
              </a:outerShdw>
            </a:effectLst>
          </p:spPr>
        </p:pic>
        <p:sp>
          <p:nvSpPr>
            <p:cNvPr id="24" name="Title 1"/>
            <p:cNvSpPr txBox="1">
              <a:spLocks/>
            </p:cNvSpPr>
            <p:nvPr/>
          </p:nvSpPr>
          <p:spPr>
            <a:xfrm>
              <a:off x="648000" y="597747"/>
              <a:ext cx="3885620" cy="579206"/>
            </a:xfrm>
            <a:prstGeom prst="rect">
              <a:avLst/>
            </a:prstGeom>
          </p:spPr>
          <p:txBody>
            <a:bodyPr vert="horz" wrap="square" lIns="149217" tIns="93260" rIns="149217" bIns="93260" rtlCol="0" anchor="t">
              <a:normAutofit fontScale="92500" lnSpcReduction="20000"/>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856" b="1">
                  <a:solidFill>
                    <a:srgbClr val="FFFFFF"/>
                  </a:solidFill>
                  <a:effectLst>
                    <a:outerShdw blurRad="38100" dist="38100" dir="2700000" algn="tl">
                      <a:srgbClr val="000000">
                        <a:alpha val="43137"/>
                      </a:srgbClr>
                    </a:outerShdw>
                  </a:effectLst>
                </a:rPr>
                <a:t>Olympics NBC Sports</a:t>
              </a:r>
            </a:p>
          </p:txBody>
        </p:sp>
      </p:grpSp>
      <p:sp>
        <p:nvSpPr>
          <p:cNvPr id="43" name="Oval 42"/>
          <p:cNvSpPr/>
          <p:nvPr/>
        </p:nvSpPr>
        <p:spPr>
          <a:xfrm>
            <a:off x="4247763" y="525884"/>
            <a:ext cx="3951674" cy="3951674"/>
          </a:xfrm>
          <a:prstGeom prst="ellipse">
            <a:avLst/>
          </a:prstGeom>
          <a:solidFill>
            <a:srgbClr val="007AD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32563"/>
            <a:endParaRPr lang="en-US" sz="1199" dirty="0" err="1">
              <a:solidFill>
                <a:prstClr val="white"/>
              </a:solidFill>
            </a:endParaRPr>
          </a:p>
        </p:txBody>
      </p:sp>
      <p:grpSp>
        <p:nvGrpSpPr>
          <p:cNvPr id="55" name="Group 54"/>
          <p:cNvGrpSpPr/>
          <p:nvPr/>
        </p:nvGrpSpPr>
        <p:grpSpPr>
          <a:xfrm>
            <a:off x="5103073" y="2107125"/>
            <a:ext cx="2259779" cy="1250072"/>
            <a:chOff x="7237729" y="2107351"/>
            <a:chExt cx="2260100" cy="1250250"/>
          </a:xfrm>
        </p:grpSpPr>
        <p:sp>
          <p:nvSpPr>
            <p:cNvPr id="56" name="Rectangle 55"/>
            <p:cNvSpPr/>
            <p:nvPr/>
          </p:nvSpPr>
          <p:spPr>
            <a:xfrm>
              <a:off x="7237729" y="2811462"/>
              <a:ext cx="2260100" cy="546139"/>
            </a:xfrm>
            <a:prstGeom prst="rect">
              <a:avLst/>
            </a:prstGeom>
          </p:spPr>
          <p:txBody>
            <a:bodyPr wrap="none">
              <a:spAutoFit/>
            </a:bodyPr>
            <a:lstStyle/>
            <a:p>
              <a:pPr defTabSz="932013" fontAlgn="base">
                <a:lnSpc>
                  <a:spcPct val="90000"/>
                </a:lnSpc>
                <a:spcBef>
                  <a:spcPct val="0"/>
                </a:spcBef>
                <a:spcAft>
                  <a:spcPct val="0"/>
                </a:spcAft>
              </a:pPr>
              <a:r>
                <a:rPr lang="en-US" sz="3199" dirty="0">
                  <a:solidFill>
                    <a:prstClr val="white"/>
                  </a:solidFill>
                  <a:latin typeface="Segoe UI Light"/>
                  <a:ea typeface="Segoe UI" pitchFamily="34" charset="0"/>
                  <a:cs typeface="Segoe UI" pitchFamily="34" charset="0"/>
                </a:rPr>
                <a:t>Hyper-scale</a:t>
              </a:r>
            </a:p>
          </p:txBody>
        </p:sp>
        <p:pic>
          <p:nvPicPr>
            <p:cNvPr id="57" name="Picture 56"/>
            <p:cNvPicPr>
              <a:picLocks noChangeAspect="1"/>
            </p:cNvPicPr>
            <p:nvPr/>
          </p:nvPicPr>
          <p:blipFill>
            <a:blip r:embed="rId6"/>
            <a:stretch>
              <a:fillRect/>
            </a:stretch>
          </p:blipFill>
          <p:spPr>
            <a:xfrm>
              <a:off x="8012317" y="2107351"/>
              <a:ext cx="749412" cy="593646"/>
            </a:xfrm>
            <a:prstGeom prst="rect">
              <a:avLst/>
            </a:prstGeom>
          </p:spPr>
        </p:pic>
      </p:grpSp>
    </p:spTree>
    <p:extLst>
      <p:ext uri="{BB962C8B-B14F-4D97-AF65-F5344CB8AC3E}">
        <p14:creationId xmlns:p14="http://schemas.microsoft.com/office/powerpoint/2010/main" val="4291160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20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037" y="5043322"/>
            <a:ext cx="5356123" cy="1908244"/>
            <a:chOff x="427037" y="5043322"/>
            <a:chExt cx="5356123" cy="190824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48042"/>
            <a:stretch/>
          </p:blipFill>
          <p:spPr>
            <a:xfrm>
              <a:off x="427037" y="5043322"/>
              <a:ext cx="1891430" cy="1908244"/>
            </a:xfrm>
            <a:prstGeom prst="rect">
              <a:avLst/>
            </a:prstGeom>
          </p:spPr>
        </p:pic>
        <p:sp>
          <p:nvSpPr>
            <p:cNvPr id="16" name="Text Placeholder 2"/>
            <p:cNvSpPr txBox="1">
              <a:spLocks/>
            </p:cNvSpPr>
            <p:nvPr/>
          </p:nvSpPr>
          <p:spPr>
            <a:xfrm>
              <a:off x="2318467" y="5061745"/>
              <a:ext cx="3464693" cy="73326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1200"/>
                </a:spcBef>
                <a:buNone/>
              </a:pP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TechEd Mobile app </a:t>
              </a: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r>
              <a:b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sz="2400" spc="-50" dirty="0">
                  <a:ln w="3175">
                    <a:noFill/>
                  </a:ln>
                  <a:gradFill>
                    <a:gsLst>
                      <a:gs pos="0">
                        <a:srgbClr val="FFFFFF"/>
                      </a:gs>
                      <a:gs pos="100000">
                        <a:srgbClr val="FFFFFF"/>
                      </a:gs>
                    </a:gsLst>
                    <a:lin ang="5400000" scaled="0"/>
                  </a:gradFill>
                  <a:cs typeface="Segoe UI" pitchFamily="34" charset="0"/>
                </a:rPr>
                <a:t>for session evaluations </a:t>
              </a:r>
              <a:r>
                <a:rPr lang="en-US" sz="2400" spc="-50" dirty="0" smtClean="0">
                  <a:ln w="3175">
                    <a:noFill/>
                  </a:ln>
                  <a:gradFill>
                    <a:gsLst>
                      <a:gs pos="0">
                        <a:srgbClr val="FFFFFF"/>
                      </a:gs>
                      <a:gs pos="100000">
                        <a:srgbClr val="FFFFFF"/>
                      </a:gs>
                    </a:gsLst>
                    <a:lin ang="5400000" scaled="0"/>
                  </a:gradFill>
                  <a:cs typeface="Segoe UI" pitchFamily="34" charset="0"/>
                </a:rPr>
                <a:t/>
              </a:r>
              <a:br>
                <a:rPr lang="en-US" sz="2400" spc="-50" dirty="0" smtClean="0">
                  <a:ln w="3175">
                    <a:noFill/>
                  </a:ln>
                  <a:gradFill>
                    <a:gsLst>
                      <a:gs pos="0">
                        <a:srgbClr val="FFFFFF"/>
                      </a:gs>
                      <a:gs pos="100000">
                        <a:srgbClr val="FFFFFF"/>
                      </a:gs>
                    </a:gsLst>
                    <a:lin ang="5400000" scaled="0"/>
                  </a:gradFill>
                  <a:cs typeface="Segoe UI" pitchFamily="34" charset="0"/>
                </a:rPr>
              </a:br>
              <a:r>
                <a:rPr lang="en-US" sz="2400" spc="-50" dirty="0" smtClean="0">
                  <a:ln w="3175">
                    <a:noFill/>
                  </a:ln>
                  <a:gradFill>
                    <a:gsLst>
                      <a:gs pos="0">
                        <a:srgbClr val="FFFFFF"/>
                      </a:gs>
                      <a:gs pos="100000">
                        <a:srgbClr val="FFFFFF"/>
                      </a:gs>
                    </a:gsLst>
                    <a:lin ang="5400000" scaled="0"/>
                  </a:gradFill>
                  <a:cs typeface="Segoe UI" pitchFamily="34" charset="0"/>
                </a:rPr>
                <a:t>is </a:t>
              </a:r>
              <a:r>
                <a:rPr lang="en-US" sz="2400" spc="-50" dirty="0">
                  <a:ln w="3175">
                    <a:noFill/>
                  </a:ln>
                  <a:gradFill>
                    <a:gsLst>
                      <a:gs pos="0">
                        <a:srgbClr val="FFFFFF"/>
                      </a:gs>
                      <a:gs pos="100000">
                        <a:srgbClr val="FFFFFF"/>
                      </a:gs>
                    </a:gsLst>
                    <a:lin ang="5400000" scaled="0"/>
                  </a:gradFill>
                  <a:cs typeface="Segoe UI" pitchFamily="34" charset="0"/>
                </a:rPr>
                <a:t>currently offline</a:t>
              </a:r>
            </a:p>
          </p:txBody>
        </p:sp>
        <p:sp>
          <p:nvSpPr>
            <p:cNvPr id="7" name="&quot;No&quot; Symbol 6"/>
            <p:cNvSpPr>
              <a:spLocks noChangeAspect="1"/>
            </p:cNvSpPr>
            <p:nvPr/>
          </p:nvSpPr>
          <p:spPr bwMode="auto">
            <a:xfrm>
              <a:off x="719279" y="5390716"/>
              <a:ext cx="1306947" cy="1306947"/>
            </a:xfrm>
            <a:prstGeom prst="noSmoking">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pPr lvl="0"/>
            <a:r>
              <a:rPr lang="en-US" dirty="0" smtClean="0">
                <a:latin typeface="Segoe UI Semibold" panose="020B0702040204020203" pitchFamily="34" charset="0"/>
                <a:cs typeface="Segoe UI Semibold" panose="020B0702040204020203" pitchFamily="34" charset="0"/>
              </a:rPr>
              <a:t>SUBMIT YOUR TECHED EVALUATIONS</a:t>
            </a:r>
            <a:endParaRPr lang="en-US" dirty="0">
              <a:latin typeface="Segoe UI Semibold" panose="020B0702040204020203" pitchFamily="34" charset="0"/>
              <a:cs typeface="Segoe UI Semibold" panose="020B0702040204020203" pitchFamily="34" charset="0"/>
            </a:endParaRPr>
          </a:p>
        </p:txBody>
      </p:sp>
      <p:sp>
        <p:nvSpPr>
          <p:cNvPr id="13" name="Rectangle 12"/>
          <p:cNvSpPr/>
          <p:nvPr/>
        </p:nvSpPr>
        <p:spPr>
          <a:xfrm>
            <a:off x="307976" y="2114948"/>
            <a:ext cx="12128499" cy="812904"/>
          </a:xfrm>
          <a:prstGeom prst="rect">
            <a:avLst/>
          </a:prstGeom>
          <a:solidFill>
            <a:schemeClr val="bg2">
              <a:lumMod val="75000"/>
            </a:schemeClr>
          </a:solidFill>
        </p:spPr>
        <p:txBody>
          <a:bodyPr wrap="square" lIns="182880" tIns="146304" rIns="182880" bIns="146304">
            <a:noAutofit/>
          </a:bodyPr>
          <a:lstStyle/>
          <a:p>
            <a:r>
              <a:rPr lang="en-US" sz="3200" spc="-100" dirty="0" smtClean="0">
                <a:ln w="3175">
                  <a:noFill/>
                </a:ln>
                <a:gradFill>
                  <a:gsLst>
                    <a:gs pos="0">
                      <a:srgbClr val="FFFFFF"/>
                    </a:gs>
                    <a:gs pos="100000">
                      <a:srgbClr val="FFFFFF"/>
                    </a:gs>
                  </a:gsLst>
                  <a:lin ang="5400000" scaled="0"/>
                </a:gradFill>
                <a:latin typeface="Segoe Semibold" panose="020B0702040504020203" pitchFamily="34" charset="0"/>
                <a:cs typeface="Segoe UI" pitchFamily="34" charset="0"/>
              </a:rPr>
              <a:t>Fill out an evaluation via</a:t>
            </a:r>
            <a:endParaRPr lang="en-US" sz="3200" spc="-100" dirty="0">
              <a:ln w="3175">
                <a:noFill/>
              </a:ln>
              <a:gradFill>
                <a:gsLst>
                  <a:gs pos="0">
                    <a:srgbClr val="FFFFFF"/>
                  </a:gs>
                  <a:gs pos="100000">
                    <a:srgbClr val="FFFFFF"/>
                  </a:gs>
                </a:gsLst>
                <a:lin ang="5400000" scaled="0"/>
              </a:gradFill>
              <a:latin typeface="Segoe UI Light"/>
              <a:cs typeface="Segoe UI" pitchFamily="34" charset="0"/>
            </a:endParaRPr>
          </a:p>
        </p:txBody>
      </p:sp>
      <p:sp>
        <p:nvSpPr>
          <p:cNvPr id="14" name="Rectangle 13"/>
          <p:cNvSpPr/>
          <p:nvPr/>
        </p:nvSpPr>
        <p:spPr>
          <a:xfrm>
            <a:off x="307975" y="3016777"/>
            <a:ext cx="5826819" cy="1151084"/>
          </a:xfrm>
          <a:prstGeom prst="rect">
            <a:avLst/>
          </a:prstGeom>
        </p:spPr>
        <p:txBody>
          <a:bodyPr wrap="square" lIns="182880" tIns="146304" rIns="182880" bIns="146304">
            <a:spAutoFit/>
          </a:bodyPr>
          <a:lstStyle/>
          <a:p>
            <a:pPr>
              <a:lnSpc>
                <a:spcPct val="95000"/>
              </a:lnSpc>
              <a:spcBef>
                <a:spcPts val="1200"/>
              </a:spcBef>
            </a:pP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CommNet Station/PC:</a:t>
            </a:r>
            <a:r>
              <a:rPr lang="en-US" sz="2400" spc="-50" dirty="0" smtClean="0">
                <a:ln w="3175">
                  <a:noFill/>
                </a:ln>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 </a:t>
            </a:r>
            <a:r>
              <a:rPr lang="en-US" sz="2400" spc="-50" dirty="0" smtClean="0">
                <a:ln w="3175">
                  <a:noFill/>
                </a:ln>
                <a:gradFill>
                  <a:gsLst>
                    <a:gs pos="0">
                      <a:srgbClr val="FFFFFF"/>
                    </a:gs>
                    <a:gs pos="100000">
                      <a:srgbClr val="FFFFFF"/>
                    </a:gs>
                  </a:gsLst>
                  <a:lin ang="5400000" scaled="0"/>
                </a:gradFill>
                <a:latin typeface="+mj-lt"/>
                <a:cs typeface="Segoe UI" pitchFamily="34" charset="0"/>
              </a:rPr>
              <a:t>Schedule Builder</a:t>
            </a:r>
          </a:p>
          <a:p>
            <a:pPr>
              <a:lnSpc>
                <a:spcPct val="95000"/>
              </a:lnSpc>
              <a:spcBef>
                <a:spcPts val="1200"/>
              </a:spcBef>
            </a:pPr>
            <a:r>
              <a:rPr lang="en-US" sz="2400" b="1" spc="-50" dirty="0" err="1">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LogIn</a:t>
            </a: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t>
            </a:r>
            <a:r>
              <a:rPr lang="en-US" sz="2400" spc="-50" dirty="0">
                <a:ln w="3175">
                  <a:noFill/>
                </a:ln>
                <a:gradFill>
                  <a:gsLst>
                    <a:gs pos="0">
                      <a:srgbClr val="FFFFFF"/>
                    </a:gs>
                    <a:gs pos="100000">
                      <a:srgbClr val="FFFFFF"/>
                    </a:gs>
                  </a:gsLst>
                  <a:lin ang="5400000" scaled="0"/>
                </a:gradFill>
                <a:latin typeface="+mj-lt"/>
                <a:cs typeface="Segoe UI" pitchFamily="34" charset="0"/>
              </a:rPr>
              <a:t>europe.msteched.com/catalog</a:t>
            </a:r>
          </a:p>
        </p:txBody>
      </p:sp>
      <p:sp>
        <p:nvSpPr>
          <p:cNvPr id="20" name="Title 1"/>
          <p:cNvSpPr txBox="1">
            <a:spLocks/>
          </p:cNvSpPr>
          <p:nvPr/>
        </p:nvSpPr>
        <p:spPr>
          <a:xfrm>
            <a:off x="274639" y="118078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000" dirty="0" smtClean="0">
                <a:cs typeface="Segoe UI Semibold" panose="020B0702040204020203" pitchFamily="34" charset="0"/>
              </a:rPr>
              <a:t>We value your feedback!</a:t>
            </a:r>
            <a:endParaRPr lang="en-US" sz="4000" dirty="0">
              <a:cs typeface="Segoe UI Semibold" panose="020B0702040204020203" pitchFamily="34" charset="0"/>
            </a:endParaRPr>
          </a:p>
        </p:txBody>
      </p:sp>
      <p:grpSp>
        <p:nvGrpSpPr>
          <p:cNvPr id="9" name="Group 8"/>
          <p:cNvGrpSpPr/>
          <p:nvPr/>
        </p:nvGrpSpPr>
        <p:grpSpPr>
          <a:xfrm>
            <a:off x="5249321" y="1806575"/>
            <a:ext cx="7407816" cy="4419600"/>
            <a:chOff x="5249321" y="1701800"/>
            <a:chExt cx="7407816" cy="4419600"/>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9321" y="1701800"/>
              <a:ext cx="7407816" cy="4419600"/>
            </a:xfrm>
            <a:prstGeom prst="rect">
              <a:avLst/>
            </a:prstGeom>
          </p:spPr>
        </p:pic>
        <p:grpSp>
          <p:nvGrpSpPr>
            <p:cNvPr id="6" name="Group 5"/>
            <p:cNvGrpSpPr/>
            <p:nvPr/>
          </p:nvGrpSpPr>
          <p:grpSpPr>
            <a:xfrm>
              <a:off x="6376098" y="1858328"/>
              <a:ext cx="5453472" cy="2909899"/>
              <a:chOff x="3625850" y="1675130"/>
              <a:chExt cx="5194299" cy="2771608"/>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t="337" r="-11710" b="14046"/>
              <a:stretch/>
            </p:blipFill>
            <p:spPr>
              <a:xfrm>
                <a:off x="3625850" y="1720850"/>
                <a:ext cx="5194299" cy="2725888"/>
              </a:xfrm>
              <a:prstGeom prst="rect">
                <a:avLst/>
              </a:prstGeom>
            </p:spPr>
          </p:pic>
          <p:sp>
            <p:nvSpPr>
              <p:cNvPr id="5" name="Rectangle 4"/>
              <p:cNvSpPr/>
              <p:nvPr/>
            </p:nvSpPr>
            <p:spPr bwMode="auto">
              <a:xfrm>
                <a:off x="3625850" y="1675130"/>
                <a:ext cx="4573587" cy="5293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175944" y="1675132"/>
                <a:ext cx="414370" cy="23939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8175944" y="1914524"/>
                <a:ext cx="414370" cy="2532214"/>
              </a:xfrm>
              <a:prstGeom prst="rect">
                <a:avLst/>
              </a:prstGeom>
              <a:solidFill>
                <a:srgbClr val="E8E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4" name="Rectangle 3"/>
          <p:cNvSpPr/>
          <p:nvPr/>
        </p:nvSpPr>
        <p:spPr bwMode="auto">
          <a:xfrm>
            <a:off x="7250157" y="3385009"/>
            <a:ext cx="3142060" cy="218679"/>
          </a:xfrm>
          <a:prstGeom prst="rect">
            <a:avLst/>
          </a:prstGeom>
          <a:solidFill>
            <a:schemeClr val="tx2">
              <a:lumMod val="60000"/>
              <a:lumOff val="4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214081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35" presetClass="path" presetSubtype="0" decel="100000" fill="hold" grpId="1" nodeType="withEffect">
                                  <p:stCondLst>
                                    <p:cond delay="0"/>
                                  </p:stCondLst>
                                  <p:childTnLst>
                                    <p:animMotion origin="layout" path="M 0.06127 -8.30685E-7 L 7.65892E-7 -8.30685E-7 " pathEditMode="relative" rAng="0" ptsTypes="AA">
                                      <p:cBhvr>
                                        <p:cTn id="9" dur="750" fill="hold"/>
                                        <p:tgtEl>
                                          <p:spTgt spid="14"/>
                                        </p:tgtEl>
                                        <p:attrNameLst>
                                          <p:attrName>ppt_x</p:attrName>
                                          <p:attrName>ppt_y</p:attrName>
                                        </p:attrNameLst>
                                      </p:cBhvr>
                                      <p:rCtr x="-306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35" presetClass="path" presetSubtype="0" decel="100000" fill="hold" grpId="1" nodeType="withEffect">
                                  <p:stCondLst>
                                    <p:cond delay="0"/>
                                  </p:stCondLst>
                                  <p:childTnLst>
                                    <p:animMotion origin="layout" path="M 0.06127 2.38765E-6 L -1.92494E-6 2.38765E-6 " pathEditMode="relative" rAng="0" ptsTypes="AA">
                                      <p:cBhvr>
                                        <p:cTn id="14" dur="750" fill="hold"/>
                                        <p:tgtEl>
                                          <p:spTgt spid="13"/>
                                        </p:tgtEl>
                                        <p:attrNameLst>
                                          <p:attrName>ppt_x</p:attrName>
                                          <p:attrName>ppt_y</p:attrName>
                                        </p:attrNameLst>
                                      </p:cBhvr>
                                      <p:rCtr x="-3064" y="0"/>
                                    </p:animMotion>
                                  </p:childTnLst>
                                </p:cTn>
                              </p:par>
                              <p:par>
                                <p:cTn id="15" presetID="2" presetClass="entr" presetSubtype="2"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800" fill="hold"/>
                                        <p:tgtEl>
                                          <p:spTgt spid="9"/>
                                        </p:tgtEl>
                                        <p:attrNameLst>
                                          <p:attrName>ppt_x</p:attrName>
                                        </p:attrNameLst>
                                      </p:cBhvr>
                                      <p:tavLst>
                                        <p:tav tm="0">
                                          <p:val>
                                            <p:strVal val="1+#ppt_w/2"/>
                                          </p:val>
                                        </p:tav>
                                        <p:tav tm="100000">
                                          <p:val>
                                            <p:strVal val="#ppt_x"/>
                                          </p:val>
                                        </p:tav>
                                      </p:tavLst>
                                    </p:anim>
                                    <p:anim calcmode="lin" valueType="num">
                                      <p:cBhvr additive="base">
                                        <p:cTn id="18" dur="800" fill="hold"/>
                                        <p:tgtEl>
                                          <p:spTgt spid="9"/>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250"/>
                            </p:stCondLst>
                            <p:childTnLst>
                              <p:par>
                                <p:cTn id="23" presetID="2" presetClass="entr" presetSubtype="4" decel="10000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4"/>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5"/>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grpSp>
        <p:nvGrpSpPr>
          <p:cNvPr id="3" name="Group 2"/>
          <p:cNvGrpSpPr/>
          <p:nvPr/>
        </p:nvGrpSpPr>
        <p:grpSpPr>
          <a:xfrm>
            <a:off x="5987589" y="3946350"/>
            <a:ext cx="5491447" cy="2734059"/>
            <a:chOff x="5987589" y="3946350"/>
            <a:chExt cx="5491447" cy="2734059"/>
          </a:xfrm>
        </p:grpSpPr>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7"/>
                  </a:rPr>
                  <a:t>http</a:t>
                </a:r>
                <a:r>
                  <a:rPr lang="en-US" dirty="0" smtClean="0">
                    <a:solidFill>
                      <a:srgbClr val="FFFFFF"/>
                    </a:solidFill>
                    <a:hlinkClick r:id="rId7"/>
                  </a:rPr>
                  <a:t>://developer.microsoft.com </a:t>
                </a:r>
                <a:endParaRPr lang="en-US" dirty="0">
                  <a:solidFill>
                    <a:srgbClr val="FFFFFF"/>
                  </a:solidFill>
                </a:endParaRPr>
              </a:p>
            </p:txBody>
          </p:sp>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7032317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601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83"/>
          <p:cNvSpPr/>
          <p:nvPr/>
        </p:nvSpPr>
        <p:spPr>
          <a:xfrm>
            <a:off x="4276367" y="525462"/>
            <a:ext cx="3951674" cy="3951674"/>
          </a:xfrm>
          <a:prstGeom prst="ellipse">
            <a:avLst/>
          </a:prstGeom>
          <a:solidFill>
            <a:srgbClr val="007AD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32563"/>
            <a:endParaRPr lang="en-US" sz="1199" dirty="0" err="1">
              <a:solidFill>
                <a:prstClr val="white"/>
              </a:solidFill>
            </a:endParaRPr>
          </a:p>
        </p:txBody>
      </p:sp>
      <p:sp>
        <p:nvSpPr>
          <p:cNvPr id="85" name="Oval 84"/>
          <p:cNvSpPr/>
          <p:nvPr/>
        </p:nvSpPr>
        <p:spPr>
          <a:xfrm>
            <a:off x="2893587" y="2539329"/>
            <a:ext cx="3951674" cy="3951674"/>
          </a:xfrm>
          <a:prstGeom prst="ellipse">
            <a:avLst/>
          </a:prstGeom>
          <a:solidFill>
            <a:srgbClr val="007AD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32563"/>
            <a:endParaRPr lang="en-US" sz="1199" dirty="0" err="1">
              <a:solidFill>
                <a:prstClr val="white"/>
              </a:solidFill>
            </a:endParaRPr>
          </a:p>
        </p:txBody>
      </p:sp>
      <p:grpSp>
        <p:nvGrpSpPr>
          <p:cNvPr id="90" name="Group 89"/>
          <p:cNvGrpSpPr/>
          <p:nvPr/>
        </p:nvGrpSpPr>
        <p:grpSpPr>
          <a:xfrm>
            <a:off x="3426911" y="4050605"/>
            <a:ext cx="2735437" cy="1327126"/>
            <a:chOff x="5561329" y="4051104"/>
            <a:chExt cx="2735825" cy="1327314"/>
          </a:xfrm>
        </p:grpSpPr>
        <p:sp>
          <p:nvSpPr>
            <p:cNvPr id="91" name="Rectangle 90"/>
            <p:cNvSpPr/>
            <p:nvPr/>
          </p:nvSpPr>
          <p:spPr>
            <a:xfrm>
              <a:off x="5561329" y="4888659"/>
              <a:ext cx="2735825" cy="489759"/>
            </a:xfrm>
            <a:prstGeom prst="rect">
              <a:avLst/>
            </a:prstGeom>
          </p:spPr>
          <p:txBody>
            <a:bodyPr wrap="square">
              <a:spAutoFit/>
            </a:bodyPr>
            <a:lstStyle/>
            <a:p>
              <a:pPr algn="ctr" defTabSz="932013" fontAlgn="base">
                <a:lnSpc>
                  <a:spcPct val="90000"/>
                </a:lnSpc>
                <a:spcBef>
                  <a:spcPct val="0"/>
                </a:spcBef>
                <a:spcAft>
                  <a:spcPct val="0"/>
                </a:spcAft>
              </a:pPr>
              <a:r>
                <a:rPr lang="en-US" sz="2800" dirty="0">
                  <a:solidFill>
                    <a:prstClr val="white"/>
                  </a:solidFill>
                  <a:latin typeface="Segoe UI Light"/>
                  <a:ea typeface="Segoe UI" pitchFamily="34" charset="0"/>
                  <a:cs typeface="Segoe UI" pitchFamily="34" charset="0"/>
                </a:rPr>
                <a:t>Enterprise Grade</a:t>
              </a:r>
            </a:p>
          </p:txBody>
        </p:sp>
        <p:pic>
          <p:nvPicPr>
            <p:cNvPr id="92" name="Picture 91"/>
            <p:cNvPicPr>
              <a:picLocks noChangeAspect="1"/>
            </p:cNvPicPr>
            <p:nvPr/>
          </p:nvPicPr>
          <p:blipFill>
            <a:blip r:embed="rId3"/>
            <a:stretch>
              <a:fillRect/>
            </a:stretch>
          </p:blipFill>
          <p:spPr>
            <a:xfrm>
              <a:off x="6666689" y="4051104"/>
              <a:ext cx="571040" cy="741558"/>
            </a:xfrm>
            <a:prstGeom prst="rect">
              <a:avLst/>
            </a:prstGeom>
          </p:spPr>
        </p:pic>
      </p:grpSp>
      <p:grpSp>
        <p:nvGrpSpPr>
          <p:cNvPr id="93" name="Group 92"/>
          <p:cNvGrpSpPr/>
          <p:nvPr/>
        </p:nvGrpSpPr>
        <p:grpSpPr>
          <a:xfrm>
            <a:off x="5103073" y="2107125"/>
            <a:ext cx="2259779" cy="1250072"/>
            <a:chOff x="7237729" y="2107351"/>
            <a:chExt cx="2260100" cy="1250250"/>
          </a:xfrm>
        </p:grpSpPr>
        <p:sp>
          <p:nvSpPr>
            <p:cNvPr id="94" name="Rectangle 93"/>
            <p:cNvSpPr/>
            <p:nvPr/>
          </p:nvSpPr>
          <p:spPr>
            <a:xfrm>
              <a:off x="7237729" y="2811462"/>
              <a:ext cx="2260100" cy="546139"/>
            </a:xfrm>
            <a:prstGeom prst="rect">
              <a:avLst/>
            </a:prstGeom>
          </p:spPr>
          <p:txBody>
            <a:bodyPr wrap="none">
              <a:spAutoFit/>
            </a:bodyPr>
            <a:lstStyle/>
            <a:p>
              <a:pPr defTabSz="932013" fontAlgn="base">
                <a:lnSpc>
                  <a:spcPct val="90000"/>
                </a:lnSpc>
                <a:spcBef>
                  <a:spcPct val="0"/>
                </a:spcBef>
                <a:spcAft>
                  <a:spcPct val="0"/>
                </a:spcAft>
              </a:pPr>
              <a:r>
                <a:rPr lang="en-US" sz="3199" dirty="0">
                  <a:solidFill>
                    <a:prstClr val="white"/>
                  </a:solidFill>
                  <a:latin typeface="Segoe UI Light"/>
                  <a:ea typeface="Segoe UI" pitchFamily="34" charset="0"/>
                  <a:cs typeface="Segoe UI" pitchFamily="34" charset="0"/>
                </a:rPr>
                <a:t>Hyper-scale</a:t>
              </a:r>
            </a:p>
          </p:txBody>
        </p:sp>
        <p:pic>
          <p:nvPicPr>
            <p:cNvPr id="95" name="Picture 94"/>
            <p:cNvPicPr>
              <a:picLocks noChangeAspect="1"/>
            </p:cNvPicPr>
            <p:nvPr/>
          </p:nvPicPr>
          <p:blipFill>
            <a:blip r:embed="rId4"/>
            <a:stretch>
              <a:fillRect/>
            </a:stretch>
          </p:blipFill>
          <p:spPr>
            <a:xfrm>
              <a:off x="8012317" y="2107351"/>
              <a:ext cx="749412" cy="593646"/>
            </a:xfrm>
            <a:prstGeom prst="rect">
              <a:avLst/>
            </a:prstGeom>
          </p:spPr>
        </p:pic>
      </p:grpSp>
    </p:spTree>
    <p:extLst>
      <p:ext uri="{BB962C8B-B14F-4D97-AF65-F5344CB8AC3E}">
        <p14:creationId xmlns:p14="http://schemas.microsoft.com/office/powerpoint/2010/main" val="371967679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val 78"/>
          <p:cNvSpPr/>
          <p:nvPr/>
        </p:nvSpPr>
        <p:spPr>
          <a:xfrm>
            <a:off x="4276367" y="525462"/>
            <a:ext cx="3951674" cy="3951674"/>
          </a:xfrm>
          <a:prstGeom prst="ellipse">
            <a:avLst/>
          </a:prstGeom>
          <a:solidFill>
            <a:srgbClr val="007AD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32563"/>
            <a:endParaRPr lang="en-US" sz="1199" dirty="0" err="1">
              <a:solidFill>
                <a:prstClr val="white"/>
              </a:solidFill>
            </a:endParaRPr>
          </a:p>
        </p:txBody>
      </p:sp>
      <p:sp>
        <p:nvSpPr>
          <p:cNvPr id="80" name="Oval 79"/>
          <p:cNvSpPr/>
          <p:nvPr/>
        </p:nvSpPr>
        <p:spPr>
          <a:xfrm>
            <a:off x="2893587" y="2539329"/>
            <a:ext cx="3951674" cy="3951674"/>
          </a:xfrm>
          <a:prstGeom prst="ellipse">
            <a:avLst/>
          </a:prstGeom>
          <a:solidFill>
            <a:srgbClr val="007AD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32563"/>
            <a:endParaRPr lang="en-US" sz="1199" dirty="0" err="1">
              <a:solidFill>
                <a:prstClr val="white"/>
              </a:solidFill>
            </a:endParaRPr>
          </a:p>
        </p:txBody>
      </p:sp>
      <p:sp>
        <p:nvSpPr>
          <p:cNvPr id="81" name="Oval 80"/>
          <p:cNvSpPr/>
          <p:nvPr/>
        </p:nvSpPr>
        <p:spPr>
          <a:xfrm>
            <a:off x="5695563" y="2536014"/>
            <a:ext cx="3951674" cy="3951674"/>
          </a:xfrm>
          <a:prstGeom prst="ellipse">
            <a:avLst/>
          </a:prstGeom>
          <a:solidFill>
            <a:srgbClr val="007AD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32563"/>
            <a:endParaRPr lang="en-US" sz="1199" dirty="0" err="1">
              <a:solidFill>
                <a:prstClr val="white"/>
              </a:solidFill>
            </a:endParaRPr>
          </a:p>
        </p:txBody>
      </p:sp>
      <p:grpSp>
        <p:nvGrpSpPr>
          <p:cNvPr id="82" name="Group 81"/>
          <p:cNvGrpSpPr/>
          <p:nvPr/>
        </p:nvGrpSpPr>
        <p:grpSpPr>
          <a:xfrm>
            <a:off x="6725894" y="4095313"/>
            <a:ext cx="2154378" cy="1282418"/>
            <a:chOff x="8860780" y="4095818"/>
            <a:chExt cx="2154684" cy="1282600"/>
          </a:xfrm>
        </p:grpSpPr>
        <p:sp>
          <p:nvSpPr>
            <p:cNvPr id="83" name="Rectangle 82"/>
            <p:cNvSpPr/>
            <p:nvPr/>
          </p:nvSpPr>
          <p:spPr>
            <a:xfrm>
              <a:off x="8860780" y="4888659"/>
              <a:ext cx="2154684" cy="489759"/>
            </a:xfrm>
            <a:prstGeom prst="rect">
              <a:avLst/>
            </a:prstGeom>
          </p:spPr>
          <p:txBody>
            <a:bodyPr wrap="square">
              <a:spAutoFit/>
            </a:bodyPr>
            <a:lstStyle/>
            <a:p>
              <a:pPr algn="ctr" defTabSz="932013" fontAlgn="base">
                <a:lnSpc>
                  <a:spcPct val="90000"/>
                </a:lnSpc>
                <a:spcBef>
                  <a:spcPct val="0"/>
                </a:spcBef>
                <a:spcAft>
                  <a:spcPct val="0"/>
                </a:spcAft>
              </a:pPr>
              <a:r>
                <a:rPr lang="en-US" sz="2800" dirty="0">
                  <a:solidFill>
                    <a:prstClr val="white"/>
                  </a:solidFill>
                  <a:latin typeface="Segoe UI Light"/>
                  <a:ea typeface="Segoe UI" pitchFamily="34" charset="0"/>
                  <a:cs typeface="Segoe UI" pitchFamily="34" charset="0"/>
                </a:rPr>
                <a:t>Hybrid</a:t>
              </a:r>
            </a:p>
          </p:txBody>
        </p:sp>
        <p:sp>
          <p:nvSpPr>
            <p:cNvPr id="84" name="Freeform 138"/>
            <p:cNvSpPr>
              <a:spLocks noEditPoints="1"/>
            </p:cNvSpPr>
            <p:nvPr/>
          </p:nvSpPr>
          <p:spPr bwMode="black">
            <a:xfrm rot="2731855">
              <a:off x="9641988" y="4022501"/>
              <a:ext cx="597877" cy="744512"/>
            </a:xfrm>
            <a:custGeom>
              <a:avLst/>
              <a:gdLst>
                <a:gd name="T0" fmla="*/ 64 w 64"/>
                <a:gd name="T1" fmla="*/ 9 h 80"/>
                <a:gd name="T2" fmla="*/ 64 w 64"/>
                <a:gd name="T3" fmla="*/ 32 h 80"/>
                <a:gd name="T4" fmla="*/ 40 w 64"/>
                <a:gd name="T5" fmla="*/ 33 h 80"/>
                <a:gd name="T6" fmla="*/ 32 w 64"/>
                <a:gd name="T7" fmla="*/ 25 h 80"/>
                <a:gd name="T8" fmla="*/ 47 w 64"/>
                <a:gd name="T9" fmla="*/ 24 h 80"/>
                <a:gd name="T10" fmla="*/ 37 w 64"/>
                <a:gd name="T11" fmla="*/ 18 h 80"/>
                <a:gd name="T12" fmla="*/ 12 w 64"/>
                <a:gd name="T13" fmla="*/ 35 h 80"/>
                <a:gd name="T14" fmla="*/ 0 w 64"/>
                <a:gd name="T15" fmla="*/ 35 h 80"/>
                <a:gd name="T16" fmla="*/ 39 w 64"/>
                <a:gd name="T17" fmla="*/ 7 h 80"/>
                <a:gd name="T18" fmla="*/ 55 w 64"/>
                <a:gd name="T19" fmla="*/ 15 h 80"/>
                <a:gd name="T20" fmla="*/ 56 w 64"/>
                <a:gd name="T21" fmla="*/ 0 h 80"/>
                <a:gd name="T22" fmla="*/ 64 w 64"/>
                <a:gd name="T23" fmla="*/ 9 h 80"/>
                <a:gd name="T24" fmla="*/ 26 w 64"/>
                <a:gd name="T25" fmla="*/ 62 h 80"/>
                <a:gd name="T26" fmla="*/ 15 w 64"/>
                <a:gd name="T27" fmla="*/ 56 h 80"/>
                <a:gd name="T28" fmla="*/ 32 w 64"/>
                <a:gd name="T29" fmla="*/ 56 h 80"/>
                <a:gd name="T30" fmla="*/ 24 w 64"/>
                <a:gd name="T31" fmla="*/ 47 h 80"/>
                <a:gd name="T32" fmla="*/ 0 w 64"/>
                <a:gd name="T33" fmla="*/ 48 h 80"/>
                <a:gd name="T34" fmla="*/ 0 w 64"/>
                <a:gd name="T35" fmla="*/ 72 h 80"/>
                <a:gd name="T36" fmla="*/ 8 w 64"/>
                <a:gd name="T37" fmla="*/ 80 h 80"/>
                <a:gd name="T38" fmla="*/ 9 w 64"/>
                <a:gd name="T39" fmla="*/ 66 h 80"/>
                <a:gd name="T40" fmla="*/ 24 w 64"/>
                <a:gd name="T41" fmla="*/ 73 h 80"/>
                <a:gd name="T42" fmla="*/ 64 w 64"/>
                <a:gd name="T43" fmla="*/ 45 h 80"/>
                <a:gd name="T44" fmla="*/ 51 w 64"/>
                <a:gd name="T45" fmla="*/ 45 h 80"/>
                <a:gd name="T46" fmla="*/ 26 w 64"/>
                <a:gd name="T47"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0">
                  <a:moveTo>
                    <a:pt x="64" y="9"/>
                  </a:moveTo>
                  <a:cubicBezTo>
                    <a:pt x="64" y="32"/>
                    <a:pt x="64" y="32"/>
                    <a:pt x="64" y="32"/>
                  </a:cubicBezTo>
                  <a:cubicBezTo>
                    <a:pt x="40" y="33"/>
                    <a:pt x="40" y="33"/>
                    <a:pt x="40" y="33"/>
                  </a:cubicBezTo>
                  <a:cubicBezTo>
                    <a:pt x="32" y="25"/>
                    <a:pt x="32" y="25"/>
                    <a:pt x="32" y="25"/>
                  </a:cubicBezTo>
                  <a:cubicBezTo>
                    <a:pt x="47" y="24"/>
                    <a:pt x="47" y="24"/>
                    <a:pt x="47" y="24"/>
                  </a:cubicBezTo>
                  <a:cubicBezTo>
                    <a:pt x="45" y="21"/>
                    <a:pt x="41" y="19"/>
                    <a:pt x="37" y="18"/>
                  </a:cubicBezTo>
                  <a:cubicBezTo>
                    <a:pt x="26" y="16"/>
                    <a:pt x="14" y="24"/>
                    <a:pt x="12" y="35"/>
                  </a:cubicBezTo>
                  <a:cubicBezTo>
                    <a:pt x="0" y="35"/>
                    <a:pt x="0" y="35"/>
                    <a:pt x="0" y="35"/>
                  </a:cubicBezTo>
                  <a:cubicBezTo>
                    <a:pt x="4" y="14"/>
                    <a:pt x="22" y="4"/>
                    <a:pt x="39" y="7"/>
                  </a:cubicBezTo>
                  <a:cubicBezTo>
                    <a:pt x="45" y="8"/>
                    <a:pt x="51" y="11"/>
                    <a:pt x="55" y="15"/>
                  </a:cubicBezTo>
                  <a:cubicBezTo>
                    <a:pt x="56" y="0"/>
                    <a:pt x="56" y="0"/>
                    <a:pt x="56" y="0"/>
                  </a:cubicBezTo>
                  <a:lnTo>
                    <a:pt x="64" y="9"/>
                  </a:lnTo>
                  <a:close/>
                  <a:moveTo>
                    <a:pt x="26" y="62"/>
                  </a:moveTo>
                  <a:cubicBezTo>
                    <a:pt x="22" y="61"/>
                    <a:pt x="18" y="59"/>
                    <a:pt x="15" y="56"/>
                  </a:cubicBezTo>
                  <a:cubicBezTo>
                    <a:pt x="32" y="56"/>
                    <a:pt x="32" y="56"/>
                    <a:pt x="32" y="56"/>
                  </a:cubicBezTo>
                  <a:cubicBezTo>
                    <a:pt x="24" y="47"/>
                    <a:pt x="24" y="47"/>
                    <a:pt x="24" y="47"/>
                  </a:cubicBezTo>
                  <a:cubicBezTo>
                    <a:pt x="0" y="48"/>
                    <a:pt x="0" y="48"/>
                    <a:pt x="0" y="48"/>
                  </a:cubicBezTo>
                  <a:cubicBezTo>
                    <a:pt x="0" y="72"/>
                    <a:pt x="0" y="72"/>
                    <a:pt x="0" y="72"/>
                  </a:cubicBezTo>
                  <a:cubicBezTo>
                    <a:pt x="8" y="80"/>
                    <a:pt x="8" y="80"/>
                    <a:pt x="8" y="80"/>
                  </a:cubicBezTo>
                  <a:cubicBezTo>
                    <a:pt x="9" y="66"/>
                    <a:pt x="9" y="66"/>
                    <a:pt x="9" y="66"/>
                  </a:cubicBezTo>
                  <a:cubicBezTo>
                    <a:pt x="13" y="70"/>
                    <a:pt x="18" y="72"/>
                    <a:pt x="24" y="73"/>
                  </a:cubicBezTo>
                  <a:cubicBezTo>
                    <a:pt x="42" y="77"/>
                    <a:pt x="60" y="66"/>
                    <a:pt x="64" y="45"/>
                  </a:cubicBezTo>
                  <a:cubicBezTo>
                    <a:pt x="51" y="45"/>
                    <a:pt x="51" y="45"/>
                    <a:pt x="51" y="45"/>
                  </a:cubicBezTo>
                  <a:cubicBezTo>
                    <a:pt x="49" y="57"/>
                    <a:pt x="38" y="64"/>
                    <a:pt x="26" y="62"/>
                  </a:cubicBezTo>
                  <a:close/>
                </a:path>
              </a:pathLst>
            </a:custGeom>
            <a:solidFill>
              <a:srgbClr val="FFFFFF"/>
            </a:solidFill>
            <a:ln>
              <a:noFill/>
            </a:ln>
            <a:extLst/>
          </p:spPr>
          <p:txBody>
            <a:bodyPr vert="horz" wrap="square" lIns="93264" tIns="46632" rIns="93264" bIns="46632" numCol="1" anchor="t" anchorCtr="0" compatLnSpc="1">
              <a:prstTxWarp prst="textNoShape">
                <a:avLst/>
              </a:prstTxWarp>
            </a:bodyPr>
            <a:lstStyle/>
            <a:p>
              <a:pPr defTabSz="932563"/>
              <a:endParaRPr lang="en-US" dirty="0">
                <a:solidFill>
                  <a:srgbClr val="000000"/>
                </a:solidFill>
              </a:endParaRPr>
            </a:p>
          </p:txBody>
        </p:sp>
      </p:grpSp>
      <p:grpSp>
        <p:nvGrpSpPr>
          <p:cNvPr id="85" name="Group 84"/>
          <p:cNvGrpSpPr/>
          <p:nvPr/>
        </p:nvGrpSpPr>
        <p:grpSpPr>
          <a:xfrm>
            <a:off x="3426911" y="4050605"/>
            <a:ext cx="2735437" cy="1327126"/>
            <a:chOff x="5561329" y="4051104"/>
            <a:chExt cx="2735825" cy="1327314"/>
          </a:xfrm>
        </p:grpSpPr>
        <p:sp>
          <p:nvSpPr>
            <p:cNvPr id="86" name="Rectangle 85"/>
            <p:cNvSpPr/>
            <p:nvPr/>
          </p:nvSpPr>
          <p:spPr>
            <a:xfrm>
              <a:off x="5561329" y="4888659"/>
              <a:ext cx="2735825" cy="489759"/>
            </a:xfrm>
            <a:prstGeom prst="rect">
              <a:avLst/>
            </a:prstGeom>
          </p:spPr>
          <p:txBody>
            <a:bodyPr wrap="square">
              <a:spAutoFit/>
            </a:bodyPr>
            <a:lstStyle/>
            <a:p>
              <a:pPr algn="ctr" defTabSz="932013" fontAlgn="base">
                <a:lnSpc>
                  <a:spcPct val="90000"/>
                </a:lnSpc>
                <a:spcBef>
                  <a:spcPct val="0"/>
                </a:spcBef>
                <a:spcAft>
                  <a:spcPct val="0"/>
                </a:spcAft>
              </a:pPr>
              <a:r>
                <a:rPr lang="en-US" sz="2800" dirty="0">
                  <a:solidFill>
                    <a:prstClr val="white"/>
                  </a:solidFill>
                  <a:latin typeface="Segoe UI Light"/>
                  <a:ea typeface="Segoe UI" pitchFamily="34" charset="0"/>
                  <a:cs typeface="Segoe UI" pitchFamily="34" charset="0"/>
                </a:rPr>
                <a:t>Enterprise Grade</a:t>
              </a:r>
            </a:p>
          </p:txBody>
        </p:sp>
        <p:pic>
          <p:nvPicPr>
            <p:cNvPr id="87" name="Picture 86"/>
            <p:cNvPicPr>
              <a:picLocks noChangeAspect="1"/>
            </p:cNvPicPr>
            <p:nvPr/>
          </p:nvPicPr>
          <p:blipFill>
            <a:blip r:embed="rId3"/>
            <a:stretch>
              <a:fillRect/>
            </a:stretch>
          </p:blipFill>
          <p:spPr>
            <a:xfrm>
              <a:off x="6666689" y="4051104"/>
              <a:ext cx="571040" cy="741558"/>
            </a:xfrm>
            <a:prstGeom prst="rect">
              <a:avLst/>
            </a:prstGeom>
          </p:spPr>
        </p:pic>
      </p:grpSp>
      <p:grpSp>
        <p:nvGrpSpPr>
          <p:cNvPr id="88" name="Group 87"/>
          <p:cNvGrpSpPr/>
          <p:nvPr/>
        </p:nvGrpSpPr>
        <p:grpSpPr>
          <a:xfrm>
            <a:off x="5103073" y="2107125"/>
            <a:ext cx="2259779" cy="1250072"/>
            <a:chOff x="7237729" y="2107351"/>
            <a:chExt cx="2260100" cy="1250250"/>
          </a:xfrm>
        </p:grpSpPr>
        <p:sp>
          <p:nvSpPr>
            <p:cNvPr id="89" name="Rectangle 88"/>
            <p:cNvSpPr/>
            <p:nvPr/>
          </p:nvSpPr>
          <p:spPr>
            <a:xfrm>
              <a:off x="7237729" y="2811462"/>
              <a:ext cx="2260100" cy="546139"/>
            </a:xfrm>
            <a:prstGeom prst="rect">
              <a:avLst/>
            </a:prstGeom>
          </p:spPr>
          <p:txBody>
            <a:bodyPr wrap="none">
              <a:spAutoFit/>
            </a:bodyPr>
            <a:lstStyle/>
            <a:p>
              <a:pPr defTabSz="932013" fontAlgn="base">
                <a:lnSpc>
                  <a:spcPct val="90000"/>
                </a:lnSpc>
                <a:spcBef>
                  <a:spcPct val="0"/>
                </a:spcBef>
                <a:spcAft>
                  <a:spcPct val="0"/>
                </a:spcAft>
              </a:pPr>
              <a:r>
                <a:rPr lang="en-US" sz="3199" dirty="0">
                  <a:solidFill>
                    <a:prstClr val="white"/>
                  </a:solidFill>
                  <a:latin typeface="Segoe UI Light"/>
                  <a:ea typeface="Segoe UI" pitchFamily="34" charset="0"/>
                  <a:cs typeface="Segoe UI" pitchFamily="34" charset="0"/>
                </a:rPr>
                <a:t>Hyper-scale</a:t>
              </a:r>
            </a:p>
          </p:txBody>
        </p:sp>
        <p:pic>
          <p:nvPicPr>
            <p:cNvPr id="90" name="Picture 89"/>
            <p:cNvPicPr>
              <a:picLocks noChangeAspect="1"/>
            </p:cNvPicPr>
            <p:nvPr/>
          </p:nvPicPr>
          <p:blipFill>
            <a:blip r:embed="rId4"/>
            <a:stretch>
              <a:fillRect/>
            </a:stretch>
          </p:blipFill>
          <p:spPr>
            <a:xfrm>
              <a:off x="8012317" y="2107351"/>
              <a:ext cx="749412" cy="593646"/>
            </a:xfrm>
            <a:prstGeom prst="rect">
              <a:avLst/>
            </a:prstGeom>
          </p:spPr>
        </p:pic>
      </p:grpSp>
      <p:grpSp>
        <p:nvGrpSpPr>
          <p:cNvPr id="68" name="Group 67"/>
          <p:cNvGrpSpPr/>
          <p:nvPr/>
        </p:nvGrpSpPr>
        <p:grpSpPr>
          <a:xfrm>
            <a:off x="4278063" y="2536436"/>
            <a:ext cx="3936598" cy="3358908"/>
            <a:chOff x="6425668" y="2391838"/>
            <a:chExt cx="3937156" cy="3359384"/>
          </a:xfrm>
        </p:grpSpPr>
        <p:sp>
          <p:nvSpPr>
            <p:cNvPr id="69" name="Freeform 68"/>
            <p:cNvSpPr/>
            <p:nvPr/>
          </p:nvSpPr>
          <p:spPr bwMode="auto">
            <a:xfrm>
              <a:off x="7826083" y="2978855"/>
              <a:ext cx="1133260" cy="1360759"/>
            </a:xfrm>
            <a:custGeom>
              <a:avLst/>
              <a:gdLst>
                <a:gd name="connsiteX0" fmla="*/ 477802 w 955602"/>
                <a:gd name="connsiteY0" fmla="*/ 0 h 1147438"/>
                <a:gd name="connsiteX1" fmla="*/ 494765 w 955602"/>
                <a:gd name="connsiteY1" fmla="*/ 16857 h 1147438"/>
                <a:gd name="connsiteX2" fmla="*/ 552173 w 955602"/>
                <a:gd name="connsiteY2" fmla="*/ 80000 h 1147438"/>
                <a:gd name="connsiteX3" fmla="*/ 599237 w 955602"/>
                <a:gd name="connsiteY3" fmla="*/ 135981 h 1147438"/>
                <a:gd name="connsiteX4" fmla="*/ 638559 w 955602"/>
                <a:gd name="connsiteY4" fmla="*/ 187894 h 1147438"/>
                <a:gd name="connsiteX5" fmla="*/ 684574 w 955602"/>
                <a:gd name="connsiteY5" fmla="*/ 253832 h 1147438"/>
                <a:gd name="connsiteX6" fmla="*/ 719600 w 955602"/>
                <a:gd name="connsiteY6" fmla="*/ 309184 h 1147438"/>
                <a:gd name="connsiteX7" fmla="*/ 759616 w 955602"/>
                <a:gd name="connsiteY7" fmla="*/ 379251 h 1147438"/>
                <a:gd name="connsiteX8" fmla="*/ 789915 w 955602"/>
                <a:gd name="connsiteY8" fmla="*/ 437519 h 1147438"/>
                <a:gd name="connsiteX9" fmla="*/ 823749 w 955602"/>
                <a:gd name="connsiteY9" fmla="*/ 511739 h 1147438"/>
                <a:gd name="connsiteX10" fmla="*/ 848930 w 955602"/>
                <a:gd name="connsiteY10" fmla="*/ 572300 h 1147438"/>
                <a:gd name="connsiteX11" fmla="*/ 876332 w 955602"/>
                <a:gd name="connsiteY11" fmla="*/ 650870 h 1147438"/>
                <a:gd name="connsiteX12" fmla="*/ 896055 w 955602"/>
                <a:gd name="connsiteY12" fmla="*/ 712923 h 1147438"/>
                <a:gd name="connsiteX13" fmla="*/ 916716 w 955602"/>
                <a:gd name="connsiteY13" fmla="*/ 796478 h 1147438"/>
                <a:gd name="connsiteX14" fmla="*/ 930682 w 955602"/>
                <a:gd name="connsiteY14" fmla="*/ 858762 h 1147438"/>
                <a:gd name="connsiteX15" fmla="*/ 944174 w 955602"/>
                <a:gd name="connsiteY15" fmla="*/ 949022 h 1147438"/>
                <a:gd name="connsiteX16" fmla="*/ 952157 w 955602"/>
                <a:gd name="connsiteY16" fmla="*/ 1008853 h 1147438"/>
                <a:gd name="connsiteX17" fmla="*/ 955602 w 955602"/>
                <a:gd name="connsiteY17" fmla="*/ 1077056 h 1147438"/>
                <a:gd name="connsiteX18" fmla="*/ 865623 w 955602"/>
                <a:gd name="connsiteY18" fmla="*/ 1100183 h 1147438"/>
                <a:gd name="connsiteX19" fmla="*/ 803483 w 955602"/>
                <a:gd name="connsiteY19" fmla="*/ 1115128 h 1147438"/>
                <a:gd name="connsiteX20" fmla="*/ 696710 w 955602"/>
                <a:gd name="connsiteY20" fmla="*/ 1131418 h 1147438"/>
                <a:gd name="connsiteX21" fmla="*/ 642952 w 955602"/>
                <a:gd name="connsiteY21" fmla="*/ 1139102 h 1147438"/>
                <a:gd name="connsiteX22" fmla="*/ 477801 w 955602"/>
                <a:gd name="connsiteY22" fmla="*/ 1147438 h 1147438"/>
                <a:gd name="connsiteX23" fmla="*/ 325850 w 955602"/>
                <a:gd name="connsiteY23" fmla="*/ 1139768 h 1147438"/>
                <a:gd name="connsiteX24" fmla="*/ 284921 w 955602"/>
                <a:gd name="connsiteY24" fmla="*/ 1135389 h 1147438"/>
                <a:gd name="connsiteX25" fmla="*/ 162846 w 955602"/>
                <a:gd name="connsiteY25" fmla="*/ 1116764 h 1147438"/>
                <a:gd name="connsiteX26" fmla="*/ 135218 w 955602"/>
                <a:gd name="connsiteY26" fmla="*/ 1111811 h 1147438"/>
                <a:gd name="connsiteX27" fmla="*/ 0 w 955602"/>
                <a:gd name="connsiteY27" fmla="*/ 1077056 h 1147438"/>
                <a:gd name="connsiteX28" fmla="*/ 3487 w 955602"/>
                <a:gd name="connsiteY28" fmla="*/ 1008023 h 1147438"/>
                <a:gd name="connsiteX29" fmla="*/ 8679 w 955602"/>
                <a:gd name="connsiteY29" fmla="*/ 967412 h 1147438"/>
                <a:gd name="connsiteX30" fmla="*/ 24046 w 955602"/>
                <a:gd name="connsiteY30" fmla="*/ 864610 h 1147438"/>
                <a:gd name="connsiteX31" fmla="*/ 34381 w 955602"/>
                <a:gd name="connsiteY31" fmla="*/ 814697 h 1147438"/>
                <a:gd name="connsiteX32" fmla="*/ 57089 w 955602"/>
                <a:gd name="connsiteY32" fmla="*/ 722865 h 1147438"/>
                <a:gd name="connsiteX33" fmla="*/ 71030 w 955602"/>
                <a:gd name="connsiteY33" fmla="*/ 674499 h 1147438"/>
                <a:gd name="connsiteX34" fmla="*/ 104442 w 955602"/>
                <a:gd name="connsiteY34" fmla="*/ 578694 h 1147438"/>
                <a:gd name="connsiteX35" fmla="*/ 118306 w 955602"/>
                <a:gd name="connsiteY35" fmla="*/ 541457 h 1147438"/>
                <a:gd name="connsiteX36" fmla="*/ 176071 w 955602"/>
                <a:gd name="connsiteY36" fmla="*/ 414740 h 1147438"/>
                <a:gd name="connsiteX37" fmla="*/ 187654 w 955602"/>
                <a:gd name="connsiteY37" fmla="*/ 393841 h 1147438"/>
                <a:gd name="connsiteX38" fmla="*/ 244726 w 955602"/>
                <a:gd name="connsiteY38" fmla="*/ 293908 h 1147438"/>
                <a:gd name="connsiteX39" fmla="*/ 270282 w 955602"/>
                <a:gd name="connsiteY39" fmla="*/ 254902 h 1147438"/>
                <a:gd name="connsiteX40" fmla="*/ 323635 w 955602"/>
                <a:gd name="connsiteY40" fmla="*/ 178449 h 1147438"/>
                <a:gd name="connsiteX41" fmla="*/ 353998 w 955602"/>
                <a:gd name="connsiteY41" fmla="*/ 138797 h 1147438"/>
                <a:gd name="connsiteX42" fmla="*/ 403453 w 955602"/>
                <a:gd name="connsiteY42" fmla="*/ 79972 h 1147438"/>
                <a:gd name="connsiteX43" fmla="*/ 460818 w 955602"/>
                <a:gd name="connsiteY43" fmla="*/ 16877 h 1147438"/>
                <a:gd name="connsiteX44" fmla="*/ 477802 w 955602"/>
                <a:gd name="connsiteY44" fmla="*/ 0 h 114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5602" h="1147438">
                  <a:moveTo>
                    <a:pt x="477802" y="0"/>
                  </a:moveTo>
                  <a:lnTo>
                    <a:pt x="494765" y="16857"/>
                  </a:lnTo>
                  <a:lnTo>
                    <a:pt x="552173" y="80000"/>
                  </a:lnTo>
                  <a:lnTo>
                    <a:pt x="599237" y="135981"/>
                  </a:lnTo>
                  <a:lnTo>
                    <a:pt x="638559" y="187894"/>
                  </a:lnTo>
                  <a:lnTo>
                    <a:pt x="684574" y="253832"/>
                  </a:lnTo>
                  <a:lnTo>
                    <a:pt x="719600" y="309184"/>
                  </a:lnTo>
                  <a:lnTo>
                    <a:pt x="759616" y="379251"/>
                  </a:lnTo>
                  <a:lnTo>
                    <a:pt x="789915" y="437519"/>
                  </a:lnTo>
                  <a:lnTo>
                    <a:pt x="823749" y="511739"/>
                  </a:lnTo>
                  <a:lnTo>
                    <a:pt x="848930" y="572300"/>
                  </a:lnTo>
                  <a:lnTo>
                    <a:pt x="876332" y="650870"/>
                  </a:lnTo>
                  <a:lnTo>
                    <a:pt x="896055" y="712923"/>
                  </a:lnTo>
                  <a:lnTo>
                    <a:pt x="916716" y="796478"/>
                  </a:lnTo>
                  <a:lnTo>
                    <a:pt x="930682" y="858762"/>
                  </a:lnTo>
                  <a:lnTo>
                    <a:pt x="944174" y="949022"/>
                  </a:lnTo>
                  <a:lnTo>
                    <a:pt x="952157" y="1008853"/>
                  </a:lnTo>
                  <a:lnTo>
                    <a:pt x="955602" y="1077056"/>
                  </a:lnTo>
                  <a:lnTo>
                    <a:pt x="865623" y="1100183"/>
                  </a:lnTo>
                  <a:lnTo>
                    <a:pt x="803483" y="1115128"/>
                  </a:lnTo>
                  <a:lnTo>
                    <a:pt x="696710" y="1131418"/>
                  </a:lnTo>
                  <a:lnTo>
                    <a:pt x="642952" y="1139102"/>
                  </a:lnTo>
                  <a:lnTo>
                    <a:pt x="477801" y="1147438"/>
                  </a:lnTo>
                  <a:lnTo>
                    <a:pt x="325850" y="1139768"/>
                  </a:lnTo>
                  <a:lnTo>
                    <a:pt x="284921" y="1135389"/>
                  </a:lnTo>
                  <a:lnTo>
                    <a:pt x="162846" y="1116764"/>
                  </a:lnTo>
                  <a:lnTo>
                    <a:pt x="135218" y="1111811"/>
                  </a:lnTo>
                  <a:lnTo>
                    <a:pt x="0" y="1077056"/>
                  </a:lnTo>
                  <a:lnTo>
                    <a:pt x="3487" y="1008023"/>
                  </a:lnTo>
                  <a:lnTo>
                    <a:pt x="8679" y="967412"/>
                  </a:lnTo>
                  <a:lnTo>
                    <a:pt x="24046" y="864610"/>
                  </a:lnTo>
                  <a:lnTo>
                    <a:pt x="34381" y="814697"/>
                  </a:lnTo>
                  <a:lnTo>
                    <a:pt x="57089" y="722865"/>
                  </a:lnTo>
                  <a:lnTo>
                    <a:pt x="71030" y="674499"/>
                  </a:lnTo>
                  <a:lnTo>
                    <a:pt x="104442" y="578694"/>
                  </a:lnTo>
                  <a:lnTo>
                    <a:pt x="118306" y="541457"/>
                  </a:lnTo>
                  <a:lnTo>
                    <a:pt x="176071" y="414740"/>
                  </a:lnTo>
                  <a:lnTo>
                    <a:pt x="187654" y="393841"/>
                  </a:lnTo>
                  <a:lnTo>
                    <a:pt x="244726" y="293908"/>
                  </a:lnTo>
                  <a:lnTo>
                    <a:pt x="270282" y="254902"/>
                  </a:lnTo>
                  <a:lnTo>
                    <a:pt x="323635" y="178449"/>
                  </a:lnTo>
                  <a:lnTo>
                    <a:pt x="353998" y="138797"/>
                  </a:lnTo>
                  <a:lnTo>
                    <a:pt x="403453" y="79972"/>
                  </a:lnTo>
                  <a:lnTo>
                    <a:pt x="460818" y="16877"/>
                  </a:lnTo>
                  <a:lnTo>
                    <a:pt x="477802" y="0"/>
                  </a:lnTo>
                  <a:close/>
                </a:path>
              </a:pathLst>
            </a:custGeom>
            <a:solidFill>
              <a:srgbClr val="FFFFF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defTabSz="93201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
          <p:nvSpPr>
            <p:cNvPr id="70" name="Freeform 69"/>
            <p:cNvSpPr/>
            <p:nvPr/>
          </p:nvSpPr>
          <p:spPr bwMode="auto">
            <a:xfrm>
              <a:off x="6425668" y="2391838"/>
              <a:ext cx="1967765" cy="1864269"/>
            </a:xfrm>
            <a:custGeom>
              <a:avLst/>
              <a:gdLst>
                <a:gd name="connsiteX0" fmla="*/ 477801 w 1659284"/>
                <a:gd name="connsiteY0" fmla="*/ 0 h 1572014"/>
                <a:gd name="connsiteX1" fmla="*/ 1597178 w 1659284"/>
                <a:gd name="connsiteY1" fmla="*/ 432331 h 1572014"/>
                <a:gd name="connsiteX2" fmla="*/ 1659284 w 1659284"/>
                <a:gd name="connsiteY2" fmla="*/ 494045 h 1572014"/>
                <a:gd name="connsiteX3" fmla="*/ 1557845 w 1659284"/>
                <a:gd name="connsiteY3" fmla="*/ 605616 h 1572014"/>
                <a:gd name="connsiteX4" fmla="*/ 1184278 w 1659284"/>
                <a:gd name="connsiteY4" fmla="*/ 1515069 h 1572014"/>
                <a:gd name="connsiteX5" fmla="*/ 1181760 w 1659284"/>
                <a:gd name="connsiteY5" fmla="*/ 1572014 h 1572014"/>
                <a:gd name="connsiteX6" fmla="*/ 1049703 w 1659284"/>
                <a:gd name="connsiteY6" fmla="*/ 1526904 h 1572014"/>
                <a:gd name="connsiteX7" fmla="*/ 3935 w 1659284"/>
                <a:gd name="connsiteY7" fmla="*/ 148287 h 1572014"/>
                <a:gd name="connsiteX8" fmla="*/ 0 w 1659284"/>
                <a:gd name="connsiteY8" fmla="*/ 70383 h 1572014"/>
                <a:gd name="connsiteX9" fmla="*/ 142285 w 1659284"/>
                <a:gd name="connsiteY9" fmla="*/ 33811 h 1572014"/>
                <a:gd name="connsiteX10" fmla="*/ 477801 w 1659284"/>
                <a:gd name="connsiteY10" fmla="*/ 0 h 157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9284" h="1572014">
                  <a:moveTo>
                    <a:pt x="477801" y="0"/>
                  </a:moveTo>
                  <a:cubicBezTo>
                    <a:pt x="908791" y="0"/>
                    <a:pt x="1301530" y="163716"/>
                    <a:pt x="1597178" y="432331"/>
                  </a:cubicBezTo>
                  <a:lnTo>
                    <a:pt x="1659284" y="494045"/>
                  </a:lnTo>
                  <a:lnTo>
                    <a:pt x="1557845" y="605616"/>
                  </a:lnTo>
                  <a:cubicBezTo>
                    <a:pt x="1350038" y="857331"/>
                    <a:pt x="1214833" y="1171161"/>
                    <a:pt x="1184278" y="1515069"/>
                  </a:cubicBezTo>
                  <a:lnTo>
                    <a:pt x="1181760" y="1572014"/>
                  </a:lnTo>
                  <a:lnTo>
                    <a:pt x="1049703" y="1526904"/>
                  </a:lnTo>
                  <a:cubicBezTo>
                    <a:pt x="482660" y="1303387"/>
                    <a:pt x="67876" y="777677"/>
                    <a:pt x="3935" y="148287"/>
                  </a:cubicBezTo>
                  <a:lnTo>
                    <a:pt x="0" y="70383"/>
                  </a:lnTo>
                  <a:lnTo>
                    <a:pt x="142285" y="33811"/>
                  </a:lnTo>
                  <a:cubicBezTo>
                    <a:pt x="250660" y="11642"/>
                    <a:pt x="362870" y="0"/>
                    <a:pt x="477801" y="0"/>
                  </a:cubicBez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defTabSz="93201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
          <p:nvSpPr>
            <p:cNvPr id="71" name="Freeform 70"/>
            <p:cNvSpPr/>
            <p:nvPr/>
          </p:nvSpPr>
          <p:spPr bwMode="auto">
            <a:xfrm>
              <a:off x="7820556" y="4252990"/>
              <a:ext cx="1144312" cy="1498232"/>
            </a:xfrm>
            <a:custGeom>
              <a:avLst/>
              <a:gdLst>
                <a:gd name="connsiteX0" fmla="*/ 960261 w 964921"/>
                <a:gd name="connsiteY0" fmla="*/ 0 h 1263360"/>
                <a:gd name="connsiteX1" fmla="*/ 964921 w 964921"/>
                <a:gd name="connsiteY1" fmla="*/ 92243 h 1263360"/>
                <a:gd name="connsiteX2" fmla="*/ 964921 w 964921"/>
                <a:gd name="connsiteY2" fmla="*/ 92251 h 1263360"/>
                <a:gd name="connsiteX3" fmla="*/ 956816 w 964921"/>
                <a:gd name="connsiteY3" fmla="*/ 252718 h 1263360"/>
                <a:gd name="connsiteX4" fmla="*/ 949954 w 964921"/>
                <a:gd name="connsiteY4" fmla="*/ 304146 h 1263360"/>
                <a:gd name="connsiteX5" fmla="*/ 933932 w 964921"/>
                <a:gd name="connsiteY5" fmla="*/ 409088 h 1263360"/>
                <a:gd name="connsiteX6" fmla="*/ 920746 w 964921"/>
                <a:gd name="connsiteY6" fmla="*/ 467895 h 1263360"/>
                <a:gd name="connsiteX7" fmla="*/ 896850 w 964921"/>
                <a:gd name="connsiteY7" fmla="*/ 560795 h 1263360"/>
                <a:gd name="connsiteX8" fmla="*/ 877973 w 964921"/>
                <a:gd name="connsiteY8" fmla="*/ 620190 h 1263360"/>
                <a:gd name="connsiteX9" fmla="*/ 845995 w 964921"/>
                <a:gd name="connsiteY9" fmla="*/ 707526 h 1263360"/>
                <a:gd name="connsiteX10" fmla="*/ 822321 w 964921"/>
                <a:gd name="connsiteY10" fmla="*/ 764461 h 1263360"/>
                <a:gd name="connsiteX11" fmla="*/ 781407 w 964921"/>
                <a:gd name="connsiteY11" fmla="*/ 849365 h 1263360"/>
                <a:gd name="connsiteX12" fmla="*/ 754450 w 964921"/>
                <a:gd name="connsiteY12" fmla="*/ 901204 h 1263360"/>
                <a:gd name="connsiteX13" fmla="*/ 701346 w 964921"/>
                <a:gd name="connsiteY13" fmla="*/ 988586 h 1263360"/>
                <a:gd name="connsiteX14" fmla="*/ 675044 w 964921"/>
                <a:gd name="connsiteY14" fmla="*/ 1030151 h 1263360"/>
                <a:gd name="connsiteX15" fmla="*/ 584760 w 964921"/>
                <a:gd name="connsiteY15" fmla="*/ 1150841 h 1263360"/>
                <a:gd name="connsiteX16" fmla="*/ 482461 w 964921"/>
                <a:gd name="connsiteY16" fmla="*/ 1263360 h 1263360"/>
                <a:gd name="connsiteX17" fmla="*/ 380161 w 964921"/>
                <a:gd name="connsiteY17" fmla="*/ 1150841 h 1263360"/>
                <a:gd name="connsiteX18" fmla="*/ 0 w 964921"/>
                <a:gd name="connsiteY18" fmla="*/ 92250 h 1263360"/>
                <a:gd name="connsiteX19" fmla="*/ 4076 w 964921"/>
                <a:gd name="connsiteY19" fmla="*/ 57 h 1263360"/>
                <a:gd name="connsiteX20" fmla="*/ 16837 w 964921"/>
                <a:gd name="connsiteY20" fmla="*/ 4416 h 1263360"/>
                <a:gd name="connsiteX21" fmla="*/ 129199 w 964921"/>
                <a:gd name="connsiteY21" fmla="*/ 32840 h 1263360"/>
                <a:gd name="connsiteX22" fmla="*/ 152108 w 964921"/>
                <a:gd name="connsiteY22" fmla="*/ 36948 h 1263360"/>
                <a:gd name="connsiteX23" fmla="*/ 167309 w 964921"/>
                <a:gd name="connsiteY23" fmla="*/ 40603 h 1263360"/>
                <a:gd name="connsiteX24" fmla="*/ 192912 w 964921"/>
                <a:gd name="connsiteY24" fmla="*/ 44263 h 1263360"/>
                <a:gd name="connsiteX25" fmla="*/ 244451 w 964921"/>
                <a:gd name="connsiteY25" fmla="*/ 53503 h 1263360"/>
                <a:gd name="connsiteX26" fmla="*/ 296570 w 964921"/>
                <a:gd name="connsiteY26" fmla="*/ 59080 h 1263360"/>
                <a:gd name="connsiteX27" fmla="*/ 322747 w 964921"/>
                <a:gd name="connsiteY27" fmla="*/ 62822 h 1263360"/>
                <a:gd name="connsiteX28" fmla="*/ 338510 w 964921"/>
                <a:gd name="connsiteY28" fmla="*/ 63568 h 1263360"/>
                <a:gd name="connsiteX29" fmla="*/ 362302 w 964921"/>
                <a:gd name="connsiteY29" fmla="*/ 66114 h 1263360"/>
                <a:gd name="connsiteX30" fmla="*/ 482461 w 964921"/>
                <a:gd name="connsiteY30" fmla="*/ 70382 h 1263360"/>
                <a:gd name="connsiteX31" fmla="*/ 817977 w 964921"/>
                <a:gd name="connsiteY31" fmla="*/ 36571 h 1263360"/>
                <a:gd name="connsiteX32" fmla="*/ 960261 w 964921"/>
                <a:gd name="connsiteY32" fmla="*/ 0 h 126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4921" h="1263360">
                  <a:moveTo>
                    <a:pt x="960261" y="0"/>
                  </a:moveTo>
                  <a:lnTo>
                    <a:pt x="964921" y="92243"/>
                  </a:lnTo>
                  <a:lnTo>
                    <a:pt x="964921" y="92251"/>
                  </a:lnTo>
                  <a:lnTo>
                    <a:pt x="956816" y="252718"/>
                  </a:lnTo>
                  <a:lnTo>
                    <a:pt x="949954" y="304146"/>
                  </a:lnTo>
                  <a:lnTo>
                    <a:pt x="933932" y="409088"/>
                  </a:lnTo>
                  <a:lnTo>
                    <a:pt x="920746" y="467895"/>
                  </a:lnTo>
                  <a:lnTo>
                    <a:pt x="896850" y="560795"/>
                  </a:lnTo>
                  <a:lnTo>
                    <a:pt x="877973" y="620190"/>
                  </a:lnTo>
                  <a:lnTo>
                    <a:pt x="845995" y="707526"/>
                  </a:lnTo>
                  <a:lnTo>
                    <a:pt x="822321" y="764461"/>
                  </a:lnTo>
                  <a:lnTo>
                    <a:pt x="781407" y="849365"/>
                  </a:lnTo>
                  <a:lnTo>
                    <a:pt x="754450" y="901204"/>
                  </a:lnTo>
                  <a:lnTo>
                    <a:pt x="701346" y="988586"/>
                  </a:lnTo>
                  <a:lnTo>
                    <a:pt x="675044" y="1030151"/>
                  </a:lnTo>
                  <a:lnTo>
                    <a:pt x="584760" y="1150841"/>
                  </a:lnTo>
                  <a:lnTo>
                    <a:pt x="482461" y="1263360"/>
                  </a:lnTo>
                  <a:lnTo>
                    <a:pt x="380161" y="1150841"/>
                  </a:lnTo>
                  <a:cubicBezTo>
                    <a:pt x="142667" y="863168"/>
                    <a:pt x="0" y="494364"/>
                    <a:pt x="0" y="92250"/>
                  </a:cubicBezTo>
                  <a:lnTo>
                    <a:pt x="4076" y="57"/>
                  </a:lnTo>
                  <a:lnTo>
                    <a:pt x="16837" y="4416"/>
                  </a:lnTo>
                  <a:cubicBezTo>
                    <a:pt x="53777" y="15152"/>
                    <a:pt x="91248" y="24643"/>
                    <a:pt x="129199" y="32840"/>
                  </a:cubicBezTo>
                  <a:lnTo>
                    <a:pt x="152108" y="36948"/>
                  </a:lnTo>
                  <a:lnTo>
                    <a:pt x="167309" y="40603"/>
                  </a:lnTo>
                  <a:lnTo>
                    <a:pt x="192912" y="44263"/>
                  </a:lnTo>
                  <a:lnTo>
                    <a:pt x="244451" y="53503"/>
                  </a:lnTo>
                  <a:lnTo>
                    <a:pt x="296570" y="59080"/>
                  </a:lnTo>
                  <a:lnTo>
                    <a:pt x="322747" y="62822"/>
                  </a:lnTo>
                  <a:lnTo>
                    <a:pt x="338510" y="63568"/>
                  </a:lnTo>
                  <a:lnTo>
                    <a:pt x="362302" y="66114"/>
                  </a:lnTo>
                  <a:cubicBezTo>
                    <a:pt x="401987" y="68943"/>
                    <a:pt x="442056" y="70382"/>
                    <a:pt x="482461" y="70382"/>
                  </a:cubicBezTo>
                  <a:cubicBezTo>
                    <a:pt x="597392" y="70382"/>
                    <a:pt x="709603" y="58740"/>
                    <a:pt x="817977" y="36571"/>
                  </a:cubicBezTo>
                  <a:lnTo>
                    <a:pt x="960261" y="0"/>
                  </a:ln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defTabSz="93201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
          <p:nvSpPr>
            <p:cNvPr id="72" name="Freeform 71"/>
            <p:cNvSpPr/>
            <p:nvPr/>
          </p:nvSpPr>
          <p:spPr bwMode="auto">
            <a:xfrm>
              <a:off x="8395059" y="2396972"/>
              <a:ext cx="1967765" cy="1864026"/>
            </a:xfrm>
            <a:custGeom>
              <a:avLst/>
              <a:gdLst>
                <a:gd name="connsiteX0" fmla="*/ 1181483 w 1659284"/>
                <a:gd name="connsiteY0" fmla="*/ 0 h 1571809"/>
                <a:gd name="connsiteX1" fmla="*/ 1516999 w 1659284"/>
                <a:gd name="connsiteY1" fmla="*/ 33811 h 1571809"/>
                <a:gd name="connsiteX2" fmla="*/ 1659284 w 1659284"/>
                <a:gd name="connsiteY2" fmla="*/ 70383 h 1571809"/>
                <a:gd name="connsiteX3" fmla="*/ 1656042 w 1659284"/>
                <a:gd name="connsiteY3" fmla="*/ 134582 h 1571809"/>
                <a:gd name="connsiteX4" fmla="*/ 1645581 w 1659284"/>
                <a:gd name="connsiteY4" fmla="*/ 219043 h 1571809"/>
                <a:gd name="connsiteX5" fmla="*/ 1640074 w 1659284"/>
                <a:gd name="connsiteY5" fmla="*/ 258936 h 1571809"/>
                <a:gd name="connsiteX6" fmla="*/ 1614210 w 1659284"/>
                <a:gd name="connsiteY6" fmla="*/ 383374 h 1571809"/>
                <a:gd name="connsiteX7" fmla="*/ 1611505 w 1659284"/>
                <a:gd name="connsiteY7" fmla="*/ 392773 h 1571809"/>
                <a:gd name="connsiteX8" fmla="*/ 1578748 w 1659284"/>
                <a:gd name="connsiteY8" fmla="*/ 504150 h 1571809"/>
                <a:gd name="connsiteX9" fmla="*/ 1564317 w 1659284"/>
                <a:gd name="connsiteY9" fmla="*/ 543563 h 1571809"/>
                <a:gd name="connsiteX10" fmla="*/ 1537111 w 1659284"/>
                <a:gd name="connsiteY10" fmla="*/ 614459 h 1571809"/>
                <a:gd name="connsiteX11" fmla="*/ 1448781 w 1659284"/>
                <a:gd name="connsiteY11" fmla="*/ 794623 h 1571809"/>
                <a:gd name="connsiteX12" fmla="*/ 1430171 w 1659284"/>
                <a:gd name="connsiteY12" fmla="*/ 826755 h 1571809"/>
                <a:gd name="connsiteX13" fmla="*/ 1318820 w 1659284"/>
                <a:gd name="connsiteY13" fmla="*/ 991600 h 1571809"/>
                <a:gd name="connsiteX14" fmla="*/ 1299394 w 1659284"/>
                <a:gd name="connsiteY14" fmla="*/ 1015567 h 1571809"/>
                <a:gd name="connsiteX15" fmla="*/ 1160914 w 1659284"/>
                <a:gd name="connsiteY15" fmla="*/ 1170032 h 1571809"/>
                <a:gd name="connsiteX16" fmla="*/ 1157845 w 1659284"/>
                <a:gd name="connsiteY16" fmla="*/ 1172803 h 1571809"/>
                <a:gd name="connsiteX17" fmla="*/ 1000622 w 1659284"/>
                <a:gd name="connsiteY17" fmla="*/ 1306192 h 1571809"/>
                <a:gd name="connsiteX18" fmla="*/ 978114 w 1659284"/>
                <a:gd name="connsiteY18" fmla="*/ 1323548 h 1571809"/>
                <a:gd name="connsiteX19" fmla="*/ 809411 w 1659284"/>
                <a:gd name="connsiteY19" fmla="*/ 1430870 h 1571809"/>
                <a:gd name="connsiteX20" fmla="*/ 776906 w 1659284"/>
                <a:gd name="connsiteY20" fmla="*/ 1448646 h 1571809"/>
                <a:gd name="connsiteX21" fmla="*/ 594473 w 1659284"/>
                <a:gd name="connsiteY21" fmla="*/ 1531875 h 1571809"/>
                <a:gd name="connsiteX22" fmla="*/ 533243 w 1659284"/>
                <a:gd name="connsiteY22" fmla="*/ 1553641 h 1571809"/>
                <a:gd name="connsiteX23" fmla="*/ 481952 w 1659284"/>
                <a:gd name="connsiteY23" fmla="*/ 1570668 h 1571809"/>
                <a:gd name="connsiteX24" fmla="*/ 477514 w 1659284"/>
                <a:gd name="connsiteY24" fmla="*/ 1571809 h 1571809"/>
                <a:gd name="connsiteX25" fmla="*/ 475005 w 1659284"/>
                <a:gd name="connsiteY25" fmla="*/ 1515070 h 1571809"/>
                <a:gd name="connsiteX26" fmla="*/ 473494 w 1659284"/>
                <a:gd name="connsiteY26" fmla="*/ 1503741 h 1571809"/>
                <a:gd name="connsiteX27" fmla="*/ 473004 w 1659284"/>
                <a:gd name="connsiteY27" fmla="*/ 1494051 h 1571809"/>
                <a:gd name="connsiteX28" fmla="*/ 465521 w 1659284"/>
                <a:gd name="connsiteY28" fmla="*/ 1443988 h 1571809"/>
                <a:gd name="connsiteX29" fmla="*/ 465512 w 1659284"/>
                <a:gd name="connsiteY29" fmla="*/ 1443923 h 1571809"/>
                <a:gd name="connsiteX30" fmla="*/ 465511 w 1659284"/>
                <a:gd name="connsiteY30" fmla="*/ 1443912 h 1571809"/>
                <a:gd name="connsiteX31" fmla="*/ 455597 w 1659284"/>
                <a:gd name="connsiteY31" fmla="*/ 1369616 h 1571809"/>
                <a:gd name="connsiteX32" fmla="*/ 452020 w 1659284"/>
                <a:gd name="connsiteY32" fmla="*/ 1353664 h 1571809"/>
                <a:gd name="connsiteX33" fmla="*/ 452020 w 1659284"/>
                <a:gd name="connsiteY33" fmla="*/ 1353663 h 1571809"/>
                <a:gd name="connsiteX34" fmla="*/ 452018 w 1659284"/>
                <a:gd name="connsiteY34" fmla="*/ 1353651 h 1571809"/>
                <a:gd name="connsiteX35" fmla="*/ 449824 w 1659284"/>
                <a:gd name="connsiteY35" fmla="*/ 1338978 h 1571809"/>
                <a:gd name="connsiteX36" fmla="*/ 438064 w 1659284"/>
                <a:gd name="connsiteY36" fmla="*/ 1291420 h 1571809"/>
                <a:gd name="connsiteX37" fmla="*/ 423934 w 1659284"/>
                <a:gd name="connsiteY37" fmla="*/ 1228405 h 1571809"/>
                <a:gd name="connsiteX38" fmla="*/ 417395 w 1659284"/>
                <a:gd name="connsiteY38" fmla="*/ 1207830 h 1571809"/>
                <a:gd name="connsiteX39" fmla="*/ 417393 w 1659284"/>
                <a:gd name="connsiteY39" fmla="*/ 1207824 h 1571809"/>
                <a:gd name="connsiteX40" fmla="*/ 417388 w 1659284"/>
                <a:gd name="connsiteY40" fmla="*/ 1207808 h 1571809"/>
                <a:gd name="connsiteX41" fmla="*/ 412716 w 1659284"/>
                <a:gd name="connsiteY41" fmla="*/ 1188915 h 1571809"/>
                <a:gd name="connsiteX42" fmla="*/ 397677 w 1659284"/>
                <a:gd name="connsiteY42" fmla="*/ 1145793 h 1571809"/>
                <a:gd name="connsiteX43" fmla="*/ 397670 w 1659284"/>
                <a:gd name="connsiteY43" fmla="*/ 1145771 h 1571809"/>
                <a:gd name="connsiteX44" fmla="*/ 397670 w 1659284"/>
                <a:gd name="connsiteY44" fmla="*/ 1145770 h 1571809"/>
                <a:gd name="connsiteX45" fmla="*/ 380579 w 1659284"/>
                <a:gd name="connsiteY45" fmla="*/ 1091998 h 1571809"/>
                <a:gd name="connsiteX46" fmla="*/ 370264 w 1659284"/>
                <a:gd name="connsiteY46" fmla="*/ 1067191 h 1571809"/>
                <a:gd name="connsiteX47" fmla="*/ 362368 w 1659284"/>
                <a:gd name="connsiteY47" fmla="*/ 1044550 h 1571809"/>
                <a:gd name="connsiteX48" fmla="*/ 345093 w 1659284"/>
                <a:gd name="connsiteY48" fmla="*/ 1006655 h 1571809"/>
                <a:gd name="connsiteX49" fmla="*/ 345087 w 1659284"/>
                <a:gd name="connsiteY49" fmla="*/ 1006640 h 1571809"/>
                <a:gd name="connsiteX50" fmla="*/ 345087 w 1659284"/>
                <a:gd name="connsiteY50" fmla="*/ 1006639 h 1571809"/>
                <a:gd name="connsiteX51" fmla="*/ 326091 w 1659284"/>
                <a:gd name="connsiteY51" fmla="*/ 960955 h 1571809"/>
                <a:gd name="connsiteX52" fmla="*/ 311249 w 1659284"/>
                <a:gd name="connsiteY52" fmla="*/ 932412 h 1571809"/>
                <a:gd name="connsiteX53" fmla="*/ 299470 w 1659284"/>
                <a:gd name="connsiteY53" fmla="*/ 906573 h 1571809"/>
                <a:gd name="connsiteX54" fmla="*/ 280959 w 1659284"/>
                <a:gd name="connsiteY54" fmla="*/ 874160 h 1571809"/>
                <a:gd name="connsiteX55" fmla="*/ 261031 w 1659284"/>
                <a:gd name="connsiteY55" fmla="*/ 835837 h 1571809"/>
                <a:gd name="connsiteX56" fmla="*/ 240932 w 1659284"/>
                <a:gd name="connsiteY56" fmla="*/ 804075 h 1571809"/>
                <a:gd name="connsiteX57" fmla="*/ 224712 w 1659284"/>
                <a:gd name="connsiteY57" fmla="*/ 775674 h 1571809"/>
                <a:gd name="connsiteX58" fmla="*/ 205920 w 1659284"/>
                <a:gd name="connsiteY58" fmla="*/ 748745 h 1571809"/>
                <a:gd name="connsiteX59" fmla="*/ 205912 w 1659284"/>
                <a:gd name="connsiteY59" fmla="*/ 748733 h 1571809"/>
                <a:gd name="connsiteX60" fmla="*/ 205908 w 1659284"/>
                <a:gd name="connsiteY60" fmla="*/ 748726 h 1571809"/>
                <a:gd name="connsiteX61" fmla="*/ 185960 w 1659284"/>
                <a:gd name="connsiteY61" fmla="*/ 717204 h 1571809"/>
                <a:gd name="connsiteX62" fmla="*/ 159900 w 1659284"/>
                <a:gd name="connsiteY62" fmla="*/ 682799 h 1571809"/>
                <a:gd name="connsiteX63" fmla="*/ 159897 w 1659284"/>
                <a:gd name="connsiteY63" fmla="*/ 682795 h 1571809"/>
                <a:gd name="connsiteX64" fmla="*/ 159890 w 1659284"/>
                <a:gd name="connsiteY64" fmla="*/ 682786 h 1571809"/>
                <a:gd name="connsiteX65" fmla="*/ 138783 w 1659284"/>
                <a:gd name="connsiteY65" fmla="*/ 652540 h 1571809"/>
                <a:gd name="connsiteX66" fmla="*/ 120576 w 1659284"/>
                <a:gd name="connsiteY66" fmla="*/ 630883 h 1571809"/>
                <a:gd name="connsiteX67" fmla="*/ 101438 w 1659284"/>
                <a:gd name="connsiteY67" fmla="*/ 605617 h 1571809"/>
                <a:gd name="connsiteX68" fmla="*/ 73508 w 1659284"/>
                <a:gd name="connsiteY68" fmla="*/ 574897 h 1571809"/>
                <a:gd name="connsiteX69" fmla="*/ 42373 w 1659284"/>
                <a:gd name="connsiteY69" fmla="*/ 537863 h 1571809"/>
                <a:gd name="connsiteX70" fmla="*/ 16108 w 1659284"/>
                <a:gd name="connsiteY70" fmla="*/ 511763 h 1571809"/>
                <a:gd name="connsiteX71" fmla="*/ 16103 w 1659284"/>
                <a:gd name="connsiteY71" fmla="*/ 511758 h 1571809"/>
                <a:gd name="connsiteX72" fmla="*/ 16098 w 1659284"/>
                <a:gd name="connsiteY72" fmla="*/ 511753 h 1571809"/>
                <a:gd name="connsiteX73" fmla="*/ 0 w 1659284"/>
                <a:gd name="connsiteY73" fmla="*/ 494047 h 1571809"/>
                <a:gd name="connsiteX74" fmla="*/ 31893 w 1659284"/>
                <a:gd name="connsiteY74" fmla="*/ 462354 h 1571809"/>
                <a:gd name="connsiteX75" fmla="*/ 94866 w 1659284"/>
                <a:gd name="connsiteY75" fmla="*/ 405141 h 1571809"/>
                <a:gd name="connsiteX76" fmla="*/ 148854 w 1659284"/>
                <a:gd name="connsiteY76" fmla="*/ 360333 h 1571809"/>
                <a:gd name="connsiteX77" fmla="*/ 217287 w 1659284"/>
                <a:gd name="connsiteY77" fmla="*/ 309178 h 1571809"/>
                <a:gd name="connsiteX78" fmla="*/ 274965 w 1659284"/>
                <a:gd name="connsiteY78" fmla="*/ 269469 h 1571809"/>
                <a:gd name="connsiteX79" fmla="*/ 348742 w 1659284"/>
                <a:gd name="connsiteY79" fmla="*/ 224664 h 1571809"/>
                <a:gd name="connsiteX80" fmla="*/ 409477 w 1659284"/>
                <a:gd name="connsiteY80" fmla="*/ 190488 h 1571809"/>
                <a:gd name="connsiteX81" fmla="*/ 488707 w 1659284"/>
                <a:gd name="connsiteY81" fmla="*/ 152335 h 1571809"/>
                <a:gd name="connsiteX82" fmla="*/ 551620 w 1659284"/>
                <a:gd name="connsiteY82" fmla="*/ 124139 h 1571809"/>
                <a:gd name="connsiteX83" fmla="*/ 636876 w 1659284"/>
                <a:gd name="connsiteY83" fmla="*/ 92946 h 1571809"/>
                <a:gd name="connsiteX84" fmla="*/ 700646 w 1659284"/>
                <a:gd name="connsiteY84" fmla="*/ 71163 h 1571809"/>
                <a:gd name="connsiteX85" fmla="*/ 793631 w 1659284"/>
                <a:gd name="connsiteY85" fmla="*/ 47263 h 1571809"/>
                <a:gd name="connsiteX86" fmla="*/ 855812 w 1659284"/>
                <a:gd name="connsiteY86" fmla="*/ 32308 h 1571809"/>
                <a:gd name="connsiteX87" fmla="*/ 962470 w 1659284"/>
                <a:gd name="connsiteY87" fmla="*/ 16036 h 1571809"/>
                <a:gd name="connsiteX88" fmla="*/ 1016344 w 1659284"/>
                <a:gd name="connsiteY88" fmla="*/ 8335 h 1571809"/>
                <a:gd name="connsiteX89" fmla="*/ 1181166 w 1659284"/>
                <a:gd name="connsiteY89" fmla="*/ 15 h 1571809"/>
                <a:gd name="connsiteX90" fmla="*/ 1181483 w 1659284"/>
                <a:gd name="connsiteY90" fmla="*/ 0 h 157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659284" h="1571809">
                  <a:moveTo>
                    <a:pt x="1181483" y="0"/>
                  </a:moveTo>
                  <a:cubicBezTo>
                    <a:pt x="1296414" y="0"/>
                    <a:pt x="1408625" y="11642"/>
                    <a:pt x="1516999" y="33811"/>
                  </a:cubicBezTo>
                  <a:lnTo>
                    <a:pt x="1659284" y="70383"/>
                  </a:lnTo>
                  <a:lnTo>
                    <a:pt x="1656042" y="134582"/>
                  </a:lnTo>
                  <a:lnTo>
                    <a:pt x="1645581" y="219043"/>
                  </a:lnTo>
                  <a:lnTo>
                    <a:pt x="1640074" y="258936"/>
                  </a:lnTo>
                  <a:lnTo>
                    <a:pt x="1614210" y="383374"/>
                  </a:lnTo>
                  <a:lnTo>
                    <a:pt x="1611505" y="392773"/>
                  </a:lnTo>
                  <a:lnTo>
                    <a:pt x="1578748" y="504150"/>
                  </a:lnTo>
                  <a:lnTo>
                    <a:pt x="1564317" y="543563"/>
                  </a:lnTo>
                  <a:lnTo>
                    <a:pt x="1537111" y="614459"/>
                  </a:lnTo>
                  <a:lnTo>
                    <a:pt x="1448781" y="794623"/>
                  </a:lnTo>
                  <a:lnTo>
                    <a:pt x="1430171" y="826755"/>
                  </a:lnTo>
                  <a:lnTo>
                    <a:pt x="1318820" y="991600"/>
                  </a:lnTo>
                  <a:lnTo>
                    <a:pt x="1299394" y="1015567"/>
                  </a:lnTo>
                  <a:lnTo>
                    <a:pt x="1160914" y="1170032"/>
                  </a:lnTo>
                  <a:lnTo>
                    <a:pt x="1157845" y="1172803"/>
                  </a:lnTo>
                  <a:lnTo>
                    <a:pt x="1000622" y="1306192"/>
                  </a:lnTo>
                  <a:lnTo>
                    <a:pt x="978114" y="1323548"/>
                  </a:lnTo>
                  <a:lnTo>
                    <a:pt x="809411" y="1430870"/>
                  </a:lnTo>
                  <a:lnTo>
                    <a:pt x="776906" y="1448646"/>
                  </a:lnTo>
                  <a:lnTo>
                    <a:pt x="594473" y="1531875"/>
                  </a:lnTo>
                  <a:lnTo>
                    <a:pt x="533243" y="1553641"/>
                  </a:lnTo>
                  <a:lnTo>
                    <a:pt x="481952" y="1570668"/>
                  </a:lnTo>
                  <a:lnTo>
                    <a:pt x="477514" y="1571809"/>
                  </a:lnTo>
                  <a:lnTo>
                    <a:pt x="475005" y="1515070"/>
                  </a:lnTo>
                  <a:lnTo>
                    <a:pt x="473494" y="1503741"/>
                  </a:lnTo>
                  <a:lnTo>
                    <a:pt x="473004" y="1494051"/>
                  </a:lnTo>
                  <a:lnTo>
                    <a:pt x="465521" y="1443988"/>
                  </a:lnTo>
                  <a:lnTo>
                    <a:pt x="465512" y="1443923"/>
                  </a:lnTo>
                  <a:lnTo>
                    <a:pt x="465511" y="1443912"/>
                  </a:lnTo>
                  <a:lnTo>
                    <a:pt x="455597" y="1369616"/>
                  </a:lnTo>
                  <a:lnTo>
                    <a:pt x="452020" y="1353664"/>
                  </a:lnTo>
                  <a:lnTo>
                    <a:pt x="452020" y="1353663"/>
                  </a:lnTo>
                  <a:lnTo>
                    <a:pt x="452018" y="1353651"/>
                  </a:lnTo>
                  <a:lnTo>
                    <a:pt x="449824" y="1338978"/>
                  </a:lnTo>
                  <a:lnTo>
                    <a:pt x="438064" y="1291420"/>
                  </a:lnTo>
                  <a:lnTo>
                    <a:pt x="423934" y="1228405"/>
                  </a:lnTo>
                  <a:lnTo>
                    <a:pt x="417395" y="1207830"/>
                  </a:lnTo>
                  <a:lnTo>
                    <a:pt x="417393" y="1207824"/>
                  </a:lnTo>
                  <a:lnTo>
                    <a:pt x="417388" y="1207808"/>
                  </a:lnTo>
                  <a:lnTo>
                    <a:pt x="412716" y="1188915"/>
                  </a:lnTo>
                  <a:lnTo>
                    <a:pt x="397677" y="1145793"/>
                  </a:lnTo>
                  <a:lnTo>
                    <a:pt x="397670" y="1145771"/>
                  </a:lnTo>
                  <a:lnTo>
                    <a:pt x="397670" y="1145770"/>
                  </a:lnTo>
                  <a:lnTo>
                    <a:pt x="380579" y="1091998"/>
                  </a:lnTo>
                  <a:lnTo>
                    <a:pt x="370264" y="1067191"/>
                  </a:lnTo>
                  <a:lnTo>
                    <a:pt x="362368" y="1044550"/>
                  </a:lnTo>
                  <a:lnTo>
                    <a:pt x="345093" y="1006655"/>
                  </a:lnTo>
                  <a:lnTo>
                    <a:pt x="345087" y="1006640"/>
                  </a:lnTo>
                  <a:lnTo>
                    <a:pt x="345087" y="1006639"/>
                  </a:lnTo>
                  <a:lnTo>
                    <a:pt x="326091" y="960955"/>
                  </a:lnTo>
                  <a:lnTo>
                    <a:pt x="311249" y="932412"/>
                  </a:lnTo>
                  <a:lnTo>
                    <a:pt x="299470" y="906573"/>
                  </a:lnTo>
                  <a:lnTo>
                    <a:pt x="280959" y="874160"/>
                  </a:lnTo>
                  <a:lnTo>
                    <a:pt x="261031" y="835837"/>
                  </a:lnTo>
                  <a:lnTo>
                    <a:pt x="240932" y="804075"/>
                  </a:lnTo>
                  <a:lnTo>
                    <a:pt x="224712" y="775674"/>
                  </a:lnTo>
                  <a:lnTo>
                    <a:pt x="205920" y="748745"/>
                  </a:lnTo>
                  <a:lnTo>
                    <a:pt x="205912" y="748733"/>
                  </a:lnTo>
                  <a:lnTo>
                    <a:pt x="205908" y="748726"/>
                  </a:lnTo>
                  <a:lnTo>
                    <a:pt x="185960" y="717204"/>
                  </a:lnTo>
                  <a:lnTo>
                    <a:pt x="159900" y="682799"/>
                  </a:lnTo>
                  <a:lnTo>
                    <a:pt x="159897" y="682795"/>
                  </a:lnTo>
                  <a:lnTo>
                    <a:pt x="159890" y="682786"/>
                  </a:lnTo>
                  <a:lnTo>
                    <a:pt x="138783" y="652540"/>
                  </a:lnTo>
                  <a:lnTo>
                    <a:pt x="120576" y="630883"/>
                  </a:lnTo>
                  <a:lnTo>
                    <a:pt x="101438" y="605617"/>
                  </a:lnTo>
                  <a:lnTo>
                    <a:pt x="73508" y="574897"/>
                  </a:lnTo>
                  <a:lnTo>
                    <a:pt x="42373" y="537863"/>
                  </a:lnTo>
                  <a:lnTo>
                    <a:pt x="16108" y="511763"/>
                  </a:lnTo>
                  <a:lnTo>
                    <a:pt x="16103" y="511758"/>
                  </a:lnTo>
                  <a:lnTo>
                    <a:pt x="16098" y="511753"/>
                  </a:lnTo>
                  <a:lnTo>
                    <a:pt x="0" y="494047"/>
                  </a:lnTo>
                  <a:lnTo>
                    <a:pt x="31893" y="462354"/>
                  </a:lnTo>
                  <a:lnTo>
                    <a:pt x="94866" y="405141"/>
                  </a:lnTo>
                  <a:lnTo>
                    <a:pt x="148854" y="360333"/>
                  </a:lnTo>
                  <a:lnTo>
                    <a:pt x="217287" y="309178"/>
                  </a:lnTo>
                  <a:lnTo>
                    <a:pt x="274965" y="269469"/>
                  </a:lnTo>
                  <a:lnTo>
                    <a:pt x="348742" y="224664"/>
                  </a:lnTo>
                  <a:lnTo>
                    <a:pt x="409477" y="190488"/>
                  </a:lnTo>
                  <a:lnTo>
                    <a:pt x="488707" y="152335"/>
                  </a:lnTo>
                  <a:lnTo>
                    <a:pt x="551620" y="124139"/>
                  </a:lnTo>
                  <a:lnTo>
                    <a:pt x="636876" y="92946"/>
                  </a:lnTo>
                  <a:lnTo>
                    <a:pt x="700646" y="71163"/>
                  </a:lnTo>
                  <a:lnTo>
                    <a:pt x="793631" y="47263"/>
                  </a:lnTo>
                  <a:lnTo>
                    <a:pt x="855812" y="32308"/>
                  </a:lnTo>
                  <a:lnTo>
                    <a:pt x="962470" y="16036"/>
                  </a:lnTo>
                  <a:lnTo>
                    <a:pt x="1016344" y="8335"/>
                  </a:lnTo>
                  <a:lnTo>
                    <a:pt x="1181166" y="15"/>
                  </a:lnTo>
                  <a:lnTo>
                    <a:pt x="1181483" y="0"/>
                  </a:lnTo>
                  <a:close/>
                </a:path>
              </a:pathLst>
            </a:custGeom>
            <a:solidFill>
              <a:srgbClr val="FFFFF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defTabSz="93201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73" name="Group 72"/>
          <p:cNvGrpSpPr/>
          <p:nvPr/>
        </p:nvGrpSpPr>
        <p:grpSpPr>
          <a:xfrm>
            <a:off x="3413531" y="4051027"/>
            <a:ext cx="2735437" cy="1327126"/>
            <a:chOff x="5561329" y="4051104"/>
            <a:chExt cx="2735825" cy="1327314"/>
          </a:xfrm>
        </p:grpSpPr>
        <p:sp>
          <p:nvSpPr>
            <p:cNvPr id="74" name="Rectangle 73"/>
            <p:cNvSpPr/>
            <p:nvPr/>
          </p:nvSpPr>
          <p:spPr>
            <a:xfrm>
              <a:off x="5561329" y="4888659"/>
              <a:ext cx="2735825" cy="489759"/>
            </a:xfrm>
            <a:prstGeom prst="rect">
              <a:avLst/>
            </a:prstGeom>
          </p:spPr>
          <p:txBody>
            <a:bodyPr wrap="square">
              <a:spAutoFit/>
            </a:bodyPr>
            <a:lstStyle/>
            <a:p>
              <a:pPr algn="ctr" defTabSz="932013" fontAlgn="base">
                <a:lnSpc>
                  <a:spcPct val="90000"/>
                </a:lnSpc>
                <a:spcBef>
                  <a:spcPct val="0"/>
                </a:spcBef>
                <a:spcAft>
                  <a:spcPct val="0"/>
                </a:spcAft>
              </a:pPr>
              <a:r>
                <a:rPr lang="en-US" sz="2800" dirty="0">
                  <a:solidFill>
                    <a:prstClr val="white"/>
                  </a:solidFill>
                  <a:latin typeface="Segoe UI Light"/>
                  <a:ea typeface="Segoe UI" pitchFamily="34" charset="0"/>
                  <a:cs typeface="Segoe UI" pitchFamily="34" charset="0"/>
                </a:rPr>
                <a:t>Enterprise Grade</a:t>
              </a:r>
            </a:p>
          </p:txBody>
        </p:sp>
        <p:pic>
          <p:nvPicPr>
            <p:cNvPr id="75" name="Picture 74"/>
            <p:cNvPicPr>
              <a:picLocks noChangeAspect="1"/>
            </p:cNvPicPr>
            <p:nvPr/>
          </p:nvPicPr>
          <p:blipFill>
            <a:blip r:embed="rId3"/>
            <a:stretch>
              <a:fillRect/>
            </a:stretch>
          </p:blipFill>
          <p:spPr>
            <a:xfrm>
              <a:off x="6666689" y="4051104"/>
              <a:ext cx="571040" cy="741558"/>
            </a:xfrm>
            <a:prstGeom prst="rect">
              <a:avLst/>
            </a:prstGeom>
          </p:spPr>
        </p:pic>
      </p:grpSp>
      <p:sp>
        <p:nvSpPr>
          <p:cNvPr id="25" name="Freeform 18"/>
          <p:cNvSpPr>
            <a:spLocks noEditPoints="1"/>
          </p:cNvSpPr>
          <p:nvPr/>
        </p:nvSpPr>
        <p:spPr bwMode="auto">
          <a:xfrm>
            <a:off x="289272" y="3773131"/>
            <a:ext cx="5642760" cy="2515028"/>
          </a:xfrm>
          <a:prstGeom prst="rect">
            <a:avLst/>
          </a:prstGeom>
          <a:solidFill>
            <a:schemeClr val="tx2"/>
          </a:solidFill>
          <a:ln>
            <a:noFill/>
          </a:ln>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26" name="Rounded Rectangle 25"/>
          <p:cNvSpPr/>
          <p:nvPr/>
        </p:nvSpPr>
        <p:spPr bwMode="auto">
          <a:xfrm>
            <a:off x="918396" y="4063720"/>
            <a:ext cx="4877132" cy="2017646"/>
          </a:xfrm>
          <a:prstGeom prst="roundRect">
            <a:avLst>
              <a:gd name="adj" fmla="val 8795"/>
            </a:avLst>
          </a:prstGeom>
          <a:pattFill prst="ltUpDiag">
            <a:fgClr>
              <a:srgbClr val="CDCDCD"/>
            </a:fgClr>
            <a:bgClr>
              <a:srgbClr val="FFFFFF"/>
            </a:bgClr>
          </a:pattFill>
          <a:ln w="571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13923"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pic>
        <p:nvPicPr>
          <p:cNvPr id="27" name="Picture 26"/>
          <p:cNvPicPr>
            <a:picLocks noChangeAspect="1"/>
          </p:cNvPicPr>
          <p:nvPr/>
        </p:nvPicPr>
        <p:blipFill>
          <a:blip r:embed="rId5"/>
          <a:stretch>
            <a:fillRect/>
          </a:stretch>
        </p:blipFill>
        <p:spPr>
          <a:xfrm>
            <a:off x="7211295" y="1163372"/>
            <a:ext cx="5181146" cy="2854917"/>
          </a:xfrm>
          <a:prstGeom prst="rect">
            <a:avLst/>
          </a:prstGeom>
        </p:spPr>
      </p:pic>
      <p:sp>
        <p:nvSpPr>
          <p:cNvPr id="28" name="Freeform 18"/>
          <p:cNvSpPr>
            <a:spLocks noEditPoints="1"/>
          </p:cNvSpPr>
          <p:nvPr/>
        </p:nvSpPr>
        <p:spPr bwMode="auto">
          <a:xfrm>
            <a:off x="4334606" y="3765395"/>
            <a:ext cx="1583636" cy="2515028"/>
          </a:xfrm>
          <a:prstGeom prst="rect">
            <a:avLst/>
          </a:prstGeom>
          <a:solidFill>
            <a:schemeClr val="tx2"/>
          </a:solidFill>
          <a:ln>
            <a:noFill/>
          </a:ln>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29" name="Rounded Rectangle 28"/>
          <p:cNvSpPr/>
          <p:nvPr/>
        </p:nvSpPr>
        <p:spPr bwMode="auto">
          <a:xfrm>
            <a:off x="4571026" y="4055984"/>
            <a:ext cx="1210711" cy="2017646"/>
          </a:xfrm>
          <a:prstGeom prst="roundRect">
            <a:avLst>
              <a:gd name="adj" fmla="val 8795"/>
            </a:avLst>
          </a:prstGeom>
          <a:pattFill prst="ltUpDiag">
            <a:fgClr>
              <a:srgbClr val="CDCDCD"/>
            </a:fgClr>
            <a:bgClr>
              <a:srgbClr val="FFFFFF"/>
            </a:bgClr>
          </a:pattFill>
          <a:ln w="571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13923"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grpSp>
        <p:nvGrpSpPr>
          <p:cNvPr id="30" name="Group 29"/>
          <p:cNvGrpSpPr/>
          <p:nvPr/>
        </p:nvGrpSpPr>
        <p:grpSpPr>
          <a:xfrm>
            <a:off x="1195560" y="4281092"/>
            <a:ext cx="3087294" cy="1572889"/>
            <a:chOff x="1247099" y="4680514"/>
            <a:chExt cx="3087733" cy="1573112"/>
          </a:xfrm>
        </p:grpSpPr>
        <p:sp>
          <p:nvSpPr>
            <p:cNvPr id="31" name="Freeform 5"/>
            <p:cNvSpPr>
              <a:spLocks noEditPoints="1"/>
            </p:cNvSpPr>
            <p:nvPr/>
          </p:nvSpPr>
          <p:spPr bwMode="auto">
            <a:xfrm>
              <a:off x="1247099"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32" name="Freeform 31"/>
            <p:cNvSpPr>
              <a:spLocks noEditPoints="1"/>
            </p:cNvSpPr>
            <p:nvPr/>
          </p:nvSpPr>
          <p:spPr bwMode="auto">
            <a:xfrm>
              <a:off x="2334919"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33" name="Freeform 32"/>
            <p:cNvSpPr>
              <a:spLocks noEditPoints="1"/>
            </p:cNvSpPr>
            <p:nvPr/>
          </p:nvSpPr>
          <p:spPr bwMode="auto">
            <a:xfrm>
              <a:off x="3392076"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34" name="Freeform 5"/>
            <p:cNvSpPr>
              <a:spLocks noEditPoints="1"/>
            </p:cNvSpPr>
            <p:nvPr/>
          </p:nvSpPr>
          <p:spPr bwMode="auto">
            <a:xfrm>
              <a:off x="1247099"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35" name="Freeform 34"/>
            <p:cNvSpPr>
              <a:spLocks noEditPoints="1"/>
            </p:cNvSpPr>
            <p:nvPr/>
          </p:nvSpPr>
          <p:spPr bwMode="auto">
            <a:xfrm>
              <a:off x="2334919"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36" name="Freeform 35"/>
            <p:cNvSpPr>
              <a:spLocks noEditPoints="1"/>
            </p:cNvSpPr>
            <p:nvPr/>
          </p:nvSpPr>
          <p:spPr bwMode="auto">
            <a:xfrm>
              <a:off x="3392076"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37" name="Freeform 5"/>
            <p:cNvSpPr>
              <a:spLocks noEditPoints="1"/>
            </p:cNvSpPr>
            <p:nvPr/>
          </p:nvSpPr>
          <p:spPr bwMode="auto">
            <a:xfrm>
              <a:off x="1247099"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38" name="Freeform 37"/>
            <p:cNvSpPr>
              <a:spLocks noEditPoints="1"/>
            </p:cNvSpPr>
            <p:nvPr/>
          </p:nvSpPr>
          <p:spPr bwMode="auto">
            <a:xfrm>
              <a:off x="2334919"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39" name="Freeform 38"/>
            <p:cNvSpPr>
              <a:spLocks noEditPoints="1"/>
            </p:cNvSpPr>
            <p:nvPr/>
          </p:nvSpPr>
          <p:spPr bwMode="auto">
            <a:xfrm>
              <a:off x="3392076"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grpSp>
      <p:cxnSp>
        <p:nvCxnSpPr>
          <p:cNvPr id="40" name="Straight Arrow Connector 39"/>
          <p:cNvCxnSpPr/>
          <p:nvPr/>
        </p:nvCxnSpPr>
        <p:spPr>
          <a:xfrm>
            <a:off x="7896120" y="3630417"/>
            <a:ext cx="0" cy="1484953"/>
          </a:xfrm>
          <a:prstGeom prst="straightConnector1">
            <a:avLst/>
          </a:prstGeom>
          <a:ln w="85725" cap="rnd">
            <a:solidFill>
              <a:srgbClr val="00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781738" y="5081206"/>
            <a:ext cx="2114383" cy="0"/>
          </a:xfrm>
          <a:prstGeom prst="straightConnector1">
            <a:avLst/>
          </a:prstGeom>
          <a:ln w="85725" cap="rnd">
            <a:solidFill>
              <a:srgbClr val="00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6200000">
            <a:off x="3443261" y="4527598"/>
            <a:ext cx="2016981" cy="572383"/>
          </a:xfrm>
          <a:prstGeom prst="rect">
            <a:avLst/>
          </a:prstGeom>
          <a:noFill/>
        </p:spPr>
        <p:txBody>
          <a:bodyPr wrap="square" lIns="0" tIns="146283" rIns="0" bIns="146283"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pPr algn="l" defTabSz="932324"/>
            <a:r>
              <a:rPr lang="en-US" sz="2000" b="0" dirty="0">
                <a:solidFill>
                  <a:srgbClr val="FFFFFF"/>
                </a:solidFill>
                <a:latin typeface="Segoe UI"/>
              </a:rPr>
              <a:t>On-premises</a:t>
            </a:r>
            <a:endParaRPr lang="en-US" sz="2000" b="0" dirty="0">
              <a:solidFill>
                <a:srgbClr val="000000"/>
              </a:solidFill>
              <a:latin typeface="Segoe UI"/>
            </a:endParaRPr>
          </a:p>
        </p:txBody>
      </p:sp>
      <p:grpSp>
        <p:nvGrpSpPr>
          <p:cNvPr id="43" name="Group 1"/>
          <p:cNvGrpSpPr/>
          <p:nvPr/>
        </p:nvGrpSpPr>
        <p:grpSpPr>
          <a:xfrm>
            <a:off x="7418353" y="3019808"/>
            <a:ext cx="853953" cy="853955"/>
            <a:chOff x="8383457" y="4980611"/>
            <a:chExt cx="1037196" cy="1037198"/>
          </a:xfrm>
        </p:grpSpPr>
        <p:sp>
          <p:nvSpPr>
            <p:cNvPr id="44" name="Oval 2"/>
            <p:cNvSpPr/>
            <p:nvPr/>
          </p:nvSpPr>
          <p:spPr bwMode="auto">
            <a:xfrm>
              <a:off x="8383457" y="4980611"/>
              <a:ext cx="1037196" cy="1037198"/>
            </a:xfrm>
            <a:prstGeom prst="ellipse">
              <a:avLst/>
            </a:prstGeom>
            <a:solidFill>
              <a:srgbClr val="FFFFFF"/>
            </a:solidFill>
            <a:ln w="635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45" name="Freeform 5"/>
            <p:cNvSpPr>
              <a:spLocks noEditPoints="1"/>
            </p:cNvSpPr>
            <p:nvPr/>
          </p:nvSpPr>
          <p:spPr bwMode="auto">
            <a:xfrm>
              <a:off x="8541691" y="5100333"/>
              <a:ext cx="720725" cy="536575"/>
            </a:xfrm>
            <a:custGeom>
              <a:avLst/>
              <a:gdLst>
                <a:gd name="T0" fmla="*/ 187 w 189"/>
                <a:gd name="T1" fmla="*/ 48 h 140"/>
                <a:gd name="T2" fmla="*/ 105 w 189"/>
                <a:gd name="T3" fmla="*/ 0 h 140"/>
                <a:gd name="T4" fmla="*/ 99 w 189"/>
                <a:gd name="T5" fmla="*/ 0 h 140"/>
                <a:gd name="T6" fmla="*/ 102 w 189"/>
                <a:gd name="T7" fmla="*/ 98 h 140"/>
                <a:gd name="T8" fmla="*/ 24 w 189"/>
                <a:gd name="T9" fmla="*/ 90 h 140"/>
                <a:gd name="T10" fmla="*/ 71 w 189"/>
                <a:gd name="T11" fmla="*/ 124 h 140"/>
                <a:gd name="T12" fmla="*/ 22 w 189"/>
                <a:gd name="T13" fmla="*/ 91 h 140"/>
                <a:gd name="T14" fmla="*/ 105 w 189"/>
                <a:gd name="T15" fmla="*/ 106 h 140"/>
                <a:gd name="T16" fmla="*/ 103 w 189"/>
                <a:gd name="T17" fmla="*/ 140 h 140"/>
                <a:gd name="T18" fmla="*/ 99 w 189"/>
                <a:gd name="T19" fmla="*/ 140 h 140"/>
                <a:gd name="T20" fmla="*/ 85 w 189"/>
                <a:gd name="T21" fmla="*/ 126 h 140"/>
                <a:gd name="T22" fmla="*/ 98 w 189"/>
                <a:gd name="T23" fmla="*/ 132 h 140"/>
                <a:gd name="T24" fmla="*/ 7 w 189"/>
                <a:gd name="T25" fmla="*/ 57 h 140"/>
                <a:gd name="T26" fmla="*/ 7 w 189"/>
                <a:gd name="T27" fmla="*/ 80 h 140"/>
                <a:gd name="T28" fmla="*/ 8 w 189"/>
                <a:gd name="T29" fmla="*/ 88 h 140"/>
                <a:gd name="T30" fmla="*/ 1 w 189"/>
                <a:gd name="T31" fmla="*/ 84 h 140"/>
                <a:gd name="T32" fmla="*/ 0 w 189"/>
                <a:gd name="T33" fmla="*/ 53 h 140"/>
                <a:gd name="T34" fmla="*/ 6 w 189"/>
                <a:gd name="T35" fmla="*/ 49 h 140"/>
                <a:gd name="T36" fmla="*/ 12 w 189"/>
                <a:gd name="T37" fmla="*/ 52 h 140"/>
                <a:gd name="T38" fmla="*/ 105 w 189"/>
                <a:gd name="T39" fmla="*/ 106 h 140"/>
                <a:gd name="T40" fmla="*/ 189 w 189"/>
                <a:gd name="T41" fmla="*/ 53 h 140"/>
                <a:gd name="T42" fmla="*/ 186 w 189"/>
                <a:gd name="T43" fmla="*/ 84 h 140"/>
                <a:gd name="T44" fmla="*/ 109 w 189"/>
                <a:gd name="T45" fmla="*/ 106 h 140"/>
                <a:gd name="T46" fmla="*/ 189 w 189"/>
                <a:gd name="T47" fmla="*/ 52 h 140"/>
                <a:gd name="T48" fmla="*/ 62 w 189"/>
                <a:gd name="T49" fmla="*/ 104 h 140"/>
                <a:gd name="T50" fmla="*/ 37 w 189"/>
                <a:gd name="T51" fmla="*/ 91 h 140"/>
                <a:gd name="T52" fmla="*/ 36 w 189"/>
                <a:gd name="T53" fmla="*/ 85 h 140"/>
                <a:gd name="T54" fmla="*/ 62 w 189"/>
                <a:gd name="T55" fmla="*/ 97 h 140"/>
                <a:gd name="T56" fmla="*/ 64 w 189"/>
                <a:gd name="T57" fmla="*/ 103 h 140"/>
                <a:gd name="T58" fmla="*/ 84 w 189"/>
                <a:gd name="T59" fmla="*/ 122 h 140"/>
                <a:gd name="T60" fmla="*/ 77 w 189"/>
                <a:gd name="T61" fmla="*/ 129 h 140"/>
                <a:gd name="T62" fmla="*/ 73 w 189"/>
                <a:gd name="T63" fmla="*/ 126 h 140"/>
                <a:gd name="T64" fmla="*/ 74 w 189"/>
                <a:gd name="T65" fmla="*/ 108 h 140"/>
                <a:gd name="T66" fmla="*/ 84 w 189"/>
                <a:gd name="T67" fmla="*/ 104 h 140"/>
                <a:gd name="T68" fmla="*/ 84 w 189"/>
                <a:gd name="T69" fmla="*/ 107 h 140"/>
                <a:gd name="T70" fmla="*/ 78 w 189"/>
                <a:gd name="T71" fmla="*/ 123 h 140"/>
                <a:gd name="T72" fmla="*/ 84 w 189"/>
                <a:gd name="T73" fmla="*/ 122 h 140"/>
                <a:gd name="T74" fmla="*/ 21 w 189"/>
                <a:gd name="T75" fmla="*/ 89 h 140"/>
                <a:gd name="T76" fmla="*/ 11 w 189"/>
                <a:gd name="T77" fmla="*/ 93 h 140"/>
                <a:gd name="T78" fmla="*/ 10 w 189"/>
                <a:gd name="T79" fmla="*/ 74 h 140"/>
                <a:gd name="T80" fmla="*/ 18 w 189"/>
                <a:gd name="T81" fmla="*/ 68 h 140"/>
                <a:gd name="T82" fmla="*/ 21 w 189"/>
                <a:gd name="T83" fmla="*/ 69 h 140"/>
                <a:gd name="T84" fmla="*/ 15 w 189"/>
                <a:gd name="T85" fmla="*/ 75 h 140"/>
                <a:gd name="T86" fmla="*/ 18 w 189"/>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40">
                  <a:moveTo>
                    <a:pt x="102" y="98"/>
                  </a:moveTo>
                  <a:cubicBezTo>
                    <a:pt x="187" y="48"/>
                    <a:pt x="187" y="48"/>
                    <a:pt x="187" y="48"/>
                  </a:cubicBezTo>
                  <a:cubicBezTo>
                    <a:pt x="187" y="48"/>
                    <a:pt x="187" y="48"/>
                    <a:pt x="186" y="47"/>
                  </a:cubicBezTo>
                  <a:cubicBezTo>
                    <a:pt x="105" y="0"/>
                    <a:pt x="105" y="0"/>
                    <a:pt x="105" y="0"/>
                  </a:cubicBezTo>
                  <a:cubicBezTo>
                    <a:pt x="105" y="0"/>
                    <a:pt x="103" y="0"/>
                    <a:pt x="102" y="0"/>
                  </a:cubicBezTo>
                  <a:cubicBezTo>
                    <a:pt x="101" y="0"/>
                    <a:pt x="100" y="0"/>
                    <a:pt x="99" y="0"/>
                  </a:cubicBezTo>
                  <a:cubicBezTo>
                    <a:pt x="15" y="50"/>
                    <a:pt x="15" y="50"/>
                    <a:pt x="15" y="50"/>
                  </a:cubicBezTo>
                  <a:cubicBezTo>
                    <a:pt x="102" y="98"/>
                    <a:pt x="102" y="98"/>
                    <a:pt x="102" y="98"/>
                  </a:cubicBezTo>
                  <a:cubicBezTo>
                    <a:pt x="102" y="98"/>
                    <a:pt x="102" y="98"/>
                    <a:pt x="102" y="98"/>
                  </a:cubicBezTo>
                  <a:close/>
                  <a:moveTo>
                    <a:pt x="24" y="90"/>
                  </a:moveTo>
                  <a:cubicBezTo>
                    <a:pt x="71" y="116"/>
                    <a:pt x="71" y="116"/>
                    <a:pt x="71" y="116"/>
                  </a:cubicBezTo>
                  <a:cubicBezTo>
                    <a:pt x="71" y="124"/>
                    <a:pt x="71" y="124"/>
                    <a:pt x="71" y="124"/>
                  </a:cubicBezTo>
                  <a:cubicBezTo>
                    <a:pt x="18" y="94"/>
                    <a:pt x="18" y="94"/>
                    <a:pt x="18" y="94"/>
                  </a:cubicBezTo>
                  <a:cubicBezTo>
                    <a:pt x="22" y="91"/>
                    <a:pt x="22" y="91"/>
                    <a:pt x="22" y="91"/>
                  </a:cubicBezTo>
                  <a:cubicBezTo>
                    <a:pt x="23" y="91"/>
                    <a:pt x="23" y="90"/>
                    <a:pt x="24" y="90"/>
                  </a:cubicBezTo>
                  <a:close/>
                  <a:moveTo>
                    <a:pt x="105" y="106"/>
                  </a:moveTo>
                  <a:cubicBezTo>
                    <a:pt x="105" y="137"/>
                    <a:pt x="105" y="137"/>
                    <a:pt x="105" y="137"/>
                  </a:cubicBezTo>
                  <a:cubicBezTo>
                    <a:pt x="105" y="138"/>
                    <a:pt x="104" y="139"/>
                    <a:pt x="103" y="140"/>
                  </a:cubicBezTo>
                  <a:cubicBezTo>
                    <a:pt x="102" y="140"/>
                    <a:pt x="102" y="140"/>
                    <a:pt x="101" y="140"/>
                  </a:cubicBezTo>
                  <a:cubicBezTo>
                    <a:pt x="100" y="140"/>
                    <a:pt x="99" y="140"/>
                    <a:pt x="99" y="140"/>
                  </a:cubicBezTo>
                  <a:cubicBezTo>
                    <a:pt x="80" y="129"/>
                    <a:pt x="80" y="129"/>
                    <a:pt x="80" y="129"/>
                  </a:cubicBezTo>
                  <a:cubicBezTo>
                    <a:pt x="85" y="126"/>
                    <a:pt x="85" y="126"/>
                    <a:pt x="85" y="126"/>
                  </a:cubicBezTo>
                  <a:cubicBezTo>
                    <a:pt x="86" y="126"/>
                    <a:pt x="86" y="126"/>
                    <a:pt x="86" y="125"/>
                  </a:cubicBezTo>
                  <a:cubicBezTo>
                    <a:pt x="98" y="132"/>
                    <a:pt x="98" y="132"/>
                    <a:pt x="98" y="132"/>
                  </a:cubicBezTo>
                  <a:cubicBezTo>
                    <a:pt x="98" y="109"/>
                    <a:pt x="98" y="109"/>
                    <a:pt x="98" y="109"/>
                  </a:cubicBezTo>
                  <a:cubicBezTo>
                    <a:pt x="7" y="57"/>
                    <a:pt x="7" y="57"/>
                    <a:pt x="7" y="57"/>
                  </a:cubicBezTo>
                  <a:cubicBezTo>
                    <a:pt x="7" y="80"/>
                    <a:pt x="7" y="80"/>
                    <a:pt x="7" y="80"/>
                  </a:cubicBezTo>
                  <a:cubicBezTo>
                    <a:pt x="7" y="80"/>
                    <a:pt x="7" y="80"/>
                    <a:pt x="7" y="80"/>
                  </a:cubicBezTo>
                  <a:cubicBezTo>
                    <a:pt x="8" y="81"/>
                    <a:pt x="8" y="81"/>
                    <a:pt x="8" y="81"/>
                  </a:cubicBezTo>
                  <a:cubicBezTo>
                    <a:pt x="8" y="88"/>
                    <a:pt x="8" y="88"/>
                    <a:pt x="8" y="88"/>
                  </a:cubicBezTo>
                  <a:cubicBezTo>
                    <a:pt x="3" y="86"/>
                    <a:pt x="3" y="86"/>
                    <a:pt x="3" y="86"/>
                  </a:cubicBezTo>
                  <a:cubicBezTo>
                    <a:pt x="1" y="84"/>
                    <a:pt x="1" y="84"/>
                    <a:pt x="1" y="84"/>
                  </a:cubicBezTo>
                  <a:cubicBezTo>
                    <a:pt x="0" y="81"/>
                    <a:pt x="0" y="81"/>
                    <a:pt x="0" y="81"/>
                  </a:cubicBezTo>
                  <a:cubicBezTo>
                    <a:pt x="0" y="53"/>
                    <a:pt x="0" y="53"/>
                    <a:pt x="0" y="53"/>
                  </a:cubicBezTo>
                  <a:cubicBezTo>
                    <a:pt x="0" y="51"/>
                    <a:pt x="1" y="50"/>
                    <a:pt x="2" y="49"/>
                  </a:cubicBezTo>
                  <a:cubicBezTo>
                    <a:pt x="3" y="48"/>
                    <a:pt x="5" y="48"/>
                    <a:pt x="6" y="49"/>
                  </a:cubicBezTo>
                  <a:cubicBezTo>
                    <a:pt x="11" y="52"/>
                    <a:pt x="11" y="52"/>
                    <a:pt x="11" y="52"/>
                  </a:cubicBezTo>
                  <a:cubicBezTo>
                    <a:pt x="12" y="52"/>
                    <a:pt x="12" y="52"/>
                    <a:pt x="12" y="52"/>
                  </a:cubicBezTo>
                  <a:cubicBezTo>
                    <a:pt x="104" y="104"/>
                    <a:pt x="104" y="104"/>
                    <a:pt x="104" y="104"/>
                  </a:cubicBezTo>
                  <a:cubicBezTo>
                    <a:pt x="104" y="104"/>
                    <a:pt x="105" y="105"/>
                    <a:pt x="105" y="106"/>
                  </a:cubicBezTo>
                  <a:close/>
                  <a:moveTo>
                    <a:pt x="189" y="52"/>
                  </a:moveTo>
                  <a:cubicBezTo>
                    <a:pt x="189" y="52"/>
                    <a:pt x="189" y="52"/>
                    <a:pt x="189" y="53"/>
                  </a:cubicBezTo>
                  <a:cubicBezTo>
                    <a:pt x="189" y="79"/>
                    <a:pt x="189" y="79"/>
                    <a:pt x="189" y="79"/>
                  </a:cubicBezTo>
                  <a:cubicBezTo>
                    <a:pt x="189" y="81"/>
                    <a:pt x="188" y="83"/>
                    <a:pt x="186" y="84"/>
                  </a:cubicBezTo>
                  <a:cubicBezTo>
                    <a:pt x="109" y="128"/>
                    <a:pt x="109" y="128"/>
                    <a:pt x="109" y="128"/>
                  </a:cubicBezTo>
                  <a:cubicBezTo>
                    <a:pt x="109" y="106"/>
                    <a:pt x="109" y="106"/>
                    <a:pt x="109" y="106"/>
                  </a:cubicBezTo>
                  <a:cubicBezTo>
                    <a:pt x="109" y="104"/>
                    <a:pt x="107" y="102"/>
                    <a:pt x="106" y="101"/>
                  </a:cubicBezTo>
                  <a:cubicBezTo>
                    <a:pt x="189" y="52"/>
                    <a:pt x="189" y="52"/>
                    <a:pt x="189" y="52"/>
                  </a:cubicBezTo>
                  <a:cubicBezTo>
                    <a:pt x="189" y="52"/>
                    <a:pt x="189" y="52"/>
                    <a:pt x="189" y="52"/>
                  </a:cubicBezTo>
                  <a:close/>
                  <a:moveTo>
                    <a:pt x="62" y="104"/>
                  </a:moveTo>
                  <a:cubicBezTo>
                    <a:pt x="62" y="104"/>
                    <a:pt x="61" y="104"/>
                    <a:pt x="61" y="104"/>
                  </a:cubicBezTo>
                  <a:cubicBezTo>
                    <a:pt x="37" y="91"/>
                    <a:pt x="37" y="91"/>
                    <a:pt x="37" y="91"/>
                  </a:cubicBezTo>
                  <a:cubicBezTo>
                    <a:pt x="36" y="90"/>
                    <a:pt x="36" y="89"/>
                    <a:pt x="36" y="87"/>
                  </a:cubicBezTo>
                  <a:cubicBezTo>
                    <a:pt x="36" y="85"/>
                    <a:pt x="36" y="85"/>
                    <a:pt x="36" y="85"/>
                  </a:cubicBezTo>
                  <a:cubicBezTo>
                    <a:pt x="36" y="83"/>
                    <a:pt x="37" y="83"/>
                    <a:pt x="38" y="83"/>
                  </a:cubicBezTo>
                  <a:cubicBezTo>
                    <a:pt x="62" y="97"/>
                    <a:pt x="62" y="97"/>
                    <a:pt x="62" y="97"/>
                  </a:cubicBezTo>
                  <a:cubicBezTo>
                    <a:pt x="63" y="97"/>
                    <a:pt x="64" y="99"/>
                    <a:pt x="64" y="100"/>
                  </a:cubicBezTo>
                  <a:cubicBezTo>
                    <a:pt x="64" y="103"/>
                    <a:pt x="64" y="103"/>
                    <a:pt x="64" y="103"/>
                  </a:cubicBezTo>
                  <a:cubicBezTo>
                    <a:pt x="64" y="104"/>
                    <a:pt x="63" y="104"/>
                    <a:pt x="62" y="104"/>
                  </a:cubicBezTo>
                  <a:close/>
                  <a:moveTo>
                    <a:pt x="84" y="122"/>
                  </a:moveTo>
                  <a:cubicBezTo>
                    <a:pt x="85" y="123"/>
                    <a:pt x="85" y="124"/>
                    <a:pt x="84" y="124"/>
                  </a:cubicBezTo>
                  <a:cubicBezTo>
                    <a:pt x="77" y="129"/>
                    <a:pt x="77" y="129"/>
                    <a:pt x="77" y="129"/>
                  </a:cubicBezTo>
                  <a:cubicBezTo>
                    <a:pt x="76" y="129"/>
                    <a:pt x="74" y="128"/>
                    <a:pt x="74" y="128"/>
                  </a:cubicBezTo>
                  <a:cubicBezTo>
                    <a:pt x="73" y="128"/>
                    <a:pt x="73" y="126"/>
                    <a:pt x="73" y="126"/>
                  </a:cubicBezTo>
                  <a:cubicBezTo>
                    <a:pt x="73" y="110"/>
                    <a:pt x="73" y="110"/>
                    <a:pt x="73" y="110"/>
                  </a:cubicBezTo>
                  <a:cubicBezTo>
                    <a:pt x="73" y="110"/>
                    <a:pt x="73" y="108"/>
                    <a:pt x="74" y="108"/>
                  </a:cubicBezTo>
                  <a:cubicBezTo>
                    <a:pt x="81" y="104"/>
                    <a:pt x="81" y="104"/>
                    <a:pt x="81" y="104"/>
                  </a:cubicBezTo>
                  <a:cubicBezTo>
                    <a:pt x="82" y="103"/>
                    <a:pt x="83" y="103"/>
                    <a:pt x="84" y="104"/>
                  </a:cubicBezTo>
                  <a:cubicBezTo>
                    <a:pt x="84" y="104"/>
                    <a:pt x="84" y="104"/>
                    <a:pt x="84" y="104"/>
                  </a:cubicBezTo>
                  <a:cubicBezTo>
                    <a:pt x="85" y="105"/>
                    <a:pt x="85" y="107"/>
                    <a:pt x="84" y="107"/>
                  </a:cubicBezTo>
                  <a:cubicBezTo>
                    <a:pt x="78" y="110"/>
                    <a:pt x="78" y="110"/>
                    <a:pt x="78" y="110"/>
                  </a:cubicBezTo>
                  <a:cubicBezTo>
                    <a:pt x="78" y="123"/>
                    <a:pt x="78" y="123"/>
                    <a:pt x="78" y="123"/>
                  </a:cubicBezTo>
                  <a:cubicBezTo>
                    <a:pt x="81" y="121"/>
                    <a:pt x="81" y="121"/>
                    <a:pt x="81" y="121"/>
                  </a:cubicBezTo>
                  <a:cubicBezTo>
                    <a:pt x="82" y="121"/>
                    <a:pt x="83" y="121"/>
                    <a:pt x="84" y="122"/>
                  </a:cubicBezTo>
                  <a:close/>
                  <a:moveTo>
                    <a:pt x="22" y="86"/>
                  </a:moveTo>
                  <a:cubicBezTo>
                    <a:pt x="22" y="87"/>
                    <a:pt x="22" y="88"/>
                    <a:pt x="21" y="89"/>
                  </a:cubicBezTo>
                  <a:cubicBezTo>
                    <a:pt x="14" y="93"/>
                    <a:pt x="14" y="93"/>
                    <a:pt x="14" y="93"/>
                  </a:cubicBezTo>
                  <a:cubicBezTo>
                    <a:pt x="13" y="94"/>
                    <a:pt x="11" y="93"/>
                    <a:pt x="11" y="93"/>
                  </a:cubicBezTo>
                  <a:cubicBezTo>
                    <a:pt x="10" y="92"/>
                    <a:pt x="10" y="91"/>
                    <a:pt x="10" y="91"/>
                  </a:cubicBezTo>
                  <a:cubicBezTo>
                    <a:pt x="10" y="74"/>
                    <a:pt x="10" y="74"/>
                    <a:pt x="10" y="74"/>
                  </a:cubicBezTo>
                  <a:cubicBezTo>
                    <a:pt x="10" y="74"/>
                    <a:pt x="10" y="73"/>
                    <a:pt x="11" y="72"/>
                  </a:cubicBezTo>
                  <a:cubicBezTo>
                    <a:pt x="18" y="68"/>
                    <a:pt x="18" y="68"/>
                    <a:pt x="18" y="68"/>
                  </a:cubicBezTo>
                  <a:cubicBezTo>
                    <a:pt x="19" y="68"/>
                    <a:pt x="21" y="68"/>
                    <a:pt x="21" y="69"/>
                  </a:cubicBezTo>
                  <a:cubicBezTo>
                    <a:pt x="21" y="69"/>
                    <a:pt x="21" y="69"/>
                    <a:pt x="21" y="69"/>
                  </a:cubicBezTo>
                  <a:cubicBezTo>
                    <a:pt x="22" y="70"/>
                    <a:pt x="22" y="71"/>
                    <a:pt x="21" y="72"/>
                  </a:cubicBezTo>
                  <a:cubicBezTo>
                    <a:pt x="15" y="75"/>
                    <a:pt x="15" y="75"/>
                    <a:pt x="15" y="75"/>
                  </a:cubicBezTo>
                  <a:cubicBezTo>
                    <a:pt x="15" y="88"/>
                    <a:pt x="15" y="88"/>
                    <a:pt x="15" y="88"/>
                  </a:cubicBezTo>
                  <a:cubicBezTo>
                    <a:pt x="18" y="86"/>
                    <a:pt x="18" y="86"/>
                    <a:pt x="18" y="86"/>
                  </a:cubicBezTo>
                  <a:cubicBezTo>
                    <a:pt x="19" y="85"/>
                    <a:pt x="21" y="85"/>
                    <a:pt x="22" y="86"/>
                  </a:cubicBezTo>
                  <a:close/>
                </a:path>
              </a:pathLst>
            </a:custGeom>
            <a:solidFill>
              <a:schemeClr val="accent2"/>
            </a:solidFill>
            <a:ln>
              <a:noFill/>
            </a:ln>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46" name="Rectangle 4"/>
            <p:cNvSpPr/>
            <p:nvPr/>
          </p:nvSpPr>
          <p:spPr>
            <a:xfrm>
              <a:off x="8627337" y="5617685"/>
              <a:ext cx="549438" cy="373664"/>
            </a:xfrm>
            <a:prstGeom prst="rect">
              <a:avLst/>
            </a:prstGeom>
          </p:spPr>
          <p:txBody>
            <a:bodyPr wrap="none">
              <a:spAutoFit/>
            </a:bodyPr>
            <a:lstStyle/>
            <a:p>
              <a:pPr algn="ctr" defTabSz="932324"/>
              <a:r>
                <a:rPr lang="en-US" sz="1399" b="1" spc="-50" dirty="0" smtClean="0">
                  <a:solidFill>
                    <a:srgbClr val="000000"/>
                  </a:solidFill>
                  <a:latin typeface="Segoe UI Light"/>
                </a:rPr>
                <a:t>GW</a:t>
              </a:r>
              <a:endParaRPr lang="en-US" sz="1399" b="1" spc="-50" dirty="0">
                <a:solidFill>
                  <a:srgbClr val="000000"/>
                </a:solidFill>
                <a:latin typeface="Segoe UI Light"/>
              </a:endParaRPr>
            </a:p>
          </p:txBody>
        </p:sp>
      </p:grpSp>
      <p:sp>
        <p:nvSpPr>
          <p:cNvPr id="47" name="TextBox 46"/>
          <p:cNvSpPr txBox="1"/>
          <p:nvPr/>
        </p:nvSpPr>
        <p:spPr>
          <a:xfrm>
            <a:off x="198437" y="982662"/>
            <a:ext cx="11720165" cy="1989745"/>
          </a:xfrm>
          <a:prstGeom prst="rect">
            <a:avLst/>
          </a:prstGeom>
          <a:noFill/>
        </p:spPr>
        <p:txBody>
          <a:bodyPr wrap="square" lIns="182854" tIns="146283" rIns="182854" bIns="146283" rtlCol="0">
            <a:noAutofit/>
          </a:bodyPr>
          <a:lstStyle/>
          <a:p>
            <a:pPr defTabSz="932324">
              <a:spcAft>
                <a:spcPts val="600"/>
              </a:spcAft>
            </a:pPr>
            <a:r>
              <a:rPr lang="en-US" sz="3200" spc="-50" dirty="0" smtClean="0">
                <a:solidFill>
                  <a:srgbClr val="FFFFFF"/>
                </a:solidFill>
              </a:rPr>
              <a:t>SSL (P2S)</a:t>
            </a:r>
          </a:p>
          <a:p>
            <a:pPr defTabSz="932324">
              <a:spcAft>
                <a:spcPts val="600"/>
              </a:spcAft>
            </a:pPr>
            <a:r>
              <a:rPr lang="en-US" sz="3200" spc="-50" dirty="0" smtClean="0">
                <a:solidFill>
                  <a:srgbClr val="FFFFFF"/>
                </a:solidFill>
              </a:rPr>
              <a:t>VPN (S2S)</a:t>
            </a:r>
          </a:p>
          <a:p>
            <a:pPr defTabSz="932324">
              <a:spcAft>
                <a:spcPts val="600"/>
              </a:spcAft>
            </a:pPr>
            <a:r>
              <a:rPr lang="en-US" sz="3200" spc="-50" dirty="0" smtClean="0">
                <a:solidFill>
                  <a:srgbClr val="FFFFFF"/>
                </a:solidFill>
              </a:rPr>
              <a:t>Partners (</a:t>
            </a:r>
            <a:r>
              <a:rPr lang="en-US" sz="3200" spc="-50" dirty="0" err="1" smtClean="0">
                <a:solidFill>
                  <a:srgbClr val="FFFFFF"/>
                </a:solidFill>
              </a:rPr>
              <a:t>ExpressRoute</a:t>
            </a:r>
            <a:r>
              <a:rPr lang="en-US" sz="3200" spc="-50" dirty="0" smtClean="0">
                <a:solidFill>
                  <a:srgbClr val="FFFFFF"/>
                </a:solidFill>
              </a:rPr>
              <a:t>)</a:t>
            </a:r>
          </a:p>
        </p:txBody>
      </p:sp>
      <p:grpSp>
        <p:nvGrpSpPr>
          <p:cNvPr id="48" name="Group 47"/>
          <p:cNvGrpSpPr/>
          <p:nvPr/>
        </p:nvGrpSpPr>
        <p:grpSpPr>
          <a:xfrm>
            <a:off x="4806644" y="4603307"/>
            <a:ext cx="853953" cy="853955"/>
            <a:chOff x="8383457" y="4980611"/>
            <a:chExt cx="1037196" cy="1037198"/>
          </a:xfrm>
        </p:grpSpPr>
        <p:sp>
          <p:nvSpPr>
            <p:cNvPr id="49" name="Oval 48"/>
            <p:cNvSpPr/>
            <p:nvPr/>
          </p:nvSpPr>
          <p:spPr bwMode="auto">
            <a:xfrm>
              <a:off x="8383457" y="4980611"/>
              <a:ext cx="1037196" cy="1037198"/>
            </a:xfrm>
            <a:prstGeom prst="ellipse">
              <a:avLst/>
            </a:prstGeom>
            <a:solidFill>
              <a:srgbClr val="FFFFFF"/>
            </a:solidFill>
            <a:ln w="635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50" name="Freeform 5"/>
            <p:cNvSpPr>
              <a:spLocks noEditPoints="1"/>
            </p:cNvSpPr>
            <p:nvPr/>
          </p:nvSpPr>
          <p:spPr bwMode="auto">
            <a:xfrm>
              <a:off x="8541691" y="5100333"/>
              <a:ext cx="720725" cy="536575"/>
            </a:xfrm>
            <a:custGeom>
              <a:avLst/>
              <a:gdLst>
                <a:gd name="T0" fmla="*/ 187 w 189"/>
                <a:gd name="T1" fmla="*/ 48 h 140"/>
                <a:gd name="T2" fmla="*/ 105 w 189"/>
                <a:gd name="T3" fmla="*/ 0 h 140"/>
                <a:gd name="T4" fmla="*/ 99 w 189"/>
                <a:gd name="T5" fmla="*/ 0 h 140"/>
                <a:gd name="T6" fmla="*/ 102 w 189"/>
                <a:gd name="T7" fmla="*/ 98 h 140"/>
                <a:gd name="T8" fmla="*/ 24 w 189"/>
                <a:gd name="T9" fmla="*/ 90 h 140"/>
                <a:gd name="T10" fmla="*/ 71 w 189"/>
                <a:gd name="T11" fmla="*/ 124 h 140"/>
                <a:gd name="T12" fmla="*/ 22 w 189"/>
                <a:gd name="T13" fmla="*/ 91 h 140"/>
                <a:gd name="T14" fmla="*/ 105 w 189"/>
                <a:gd name="T15" fmla="*/ 106 h 140"/>
                <a:gd name="T16" fmla="*/ 103 w 189"/>
                <a:gd name="T17" fmla="*/ 140 h 140"/>
                <a:gd name="T18" fmla="*/ 99 w 189"/>
                <a:gd name="T19" fmla="*/ 140 h 140"/>
                <a:gd name="T20" fmla="*/ 85 w 189"/>
                <a:gd name="T21" fmla="*/ 126 h 140"/>
                <a:gd name="T22" fmla="*/ 98 w 189"/>
                <a:gd name="T23" fmla="*/ 132 h 140"/>
                <a:gd name="T24" fmla="*/ 7 w 189"/>
                <a:gd name="T25" fmla="*/ 57 h 140"/>
                <a:gd name="T26" fmla="*/ 7 w 189"/>
                <a:gd name="T27" fmla="*/ 80 h 140"/>
                <a:gd name="T28" fmla="*/ 8 w 189"/>
                <a:gd name="T29" fmla="*/ 88 h 140"/>
                <a:gd name="T30" fmla="*/ 1 w 189"/>
                <a:gd name="T31" fmla="*/ 84 h 140"/>
                <a:gd name="T32" fmla="*/ 0 w 189"/>
                <a:gd name="T33" fmla="*/ 53 h 140"/>
                <a:gd name="T34" fmla="*/ 6 w 189"/>
                <a:gd name="T35" fmla="*/ 49 h 140"/>
                <a:gd name="T36" fmla="*/ 12 w 189"/>
                <a:gd name="T37" fmla="*/ 52 h 140"/>
                <a:gd name="T38" fmla="*/ 105 w 189"/>
                <a:gd name="T39" fmla="*/ 106 h 140"/>
                <a:gd name="T40" fmla="*/ 189 w 189"/>
                <a:gd name="T41" fmla="*/ 53 h 140"/>
                <a:gd name="T42" fmla="*/ 186 w 189"/>
                <a:gd name="T43" fmla="*/ 84 h 140"/>
                <a:gd name="T44" fmla="*/ 109 w 189"/>
                <a:gd name="T45" fmla="*/ 106 h 140"/>
                <a:gd name="T46" fmla="*/ 189 w 189"/>
                <a:gd name="T47" fmla="*/ 52 h 140"/>
                <a:gd name="T48" fmla="*/ 62 w 189"/>
                <a:gd name="T49" fmla="*/ 104 h 140"/>
                <a:gd name="T50" fmla="*/ 37 w 189"/>
                <a:gd name="T51" fmla="*/ 91 h 140"/>
                <a:gd name="T52" fmla="*/ 36 w 189"/>
                <a:gd name="T53" fmla="*/ 85 h 140"/>
                <a:gd name="T54" fmla="*/ 62 w 189"/>
                <a:gd name="T55" fmla="*/ 97 h 140"/>
                <a:gd name="T56" fmla="*/ 64 w 189"/>
                <a:gd name="T57" fmla="*/ 103 h 140"/>
                <a:gd name="T58" fmla="*/ 84 w 189"/>
                <a:gd name="T59" fmla="*/ 122 h 140"/>
                <a:gd name="T60" fmla="*/ 77 w 189"/>
                <a:gd name="T61" fmla="*/ 129 h 140"/>
                <a:gd name="T62" fmla="*/ 73 w 189"/>
                <a:gd name="T63" fmla="*/ 126 h 140"/>
                <a:gd name="T64" fmla="*/ 74 w 189"/>
                <a:gd name="T65" fmla="*/ 108 h 140"/>
                <a:gd name="T66" fmla="*/ 84 w 189"/>
                <a:gd name="T67" fmla="*/ 104 h 140"/>
                <a:gd name="T68" fmla="*/ 84 w 189"/>
                <a:gd name="T69" fmla="*/ 107 h 140"/>
                <a:gd name="T70" fmla="*/ 78 w 189"/>
                <a:gd name="T71" fmla="*/ 123 h 140"/>
                <a:gd name="T72" fmla="*/ 84 w 189"/>
                <a:gd name="T73" fmla="*/ 122 h 140"/>
                <a:gd name="T74" fmla="*/ 21 w 189"/>
                <a:gd name="T75" fmla="*/ 89 h 140"/>
                <a:gd name="T76" fmla="*/ 11 w 189"/>
                <a:gd name="T77" fmla="*/ 93 h 140"/>
                <a:gd name="T78" fmla="*/ 10 w 189"/>
                <a:gd name="T79" fmla="*/ 74 h 140"/>
                <a:gd name="T80" fmla="*/ 18 w 189"/>
                <a:gd name="T81" fmla="*/ 68 h 140"/>
                <a:gd name="T82" fmla="*/ 21 w 189"/>
                <a:gd name="T83" fmla="*/ 69 h 140"/>
                <a:gd name="T84" fmla="*/ 15 w 189"/>
                <a:gd name="T85" fmla="*/ 75 h 140"/>
                <a:gd name="T86" fmla="*/ 18 w 189"/>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40">
                  <a:moveTo>
                    <a:pt x="102" y="98"/>
                  </a:moveTo>
                  <a:cubicBezTo>
                    <a:pt x="187" y="48"/>
                    <a:pt x="187" y="48"/>
                    <a:pt x="187" y="48"/>
                  </a:cubicBezTo>
                  <a:cubicBezTo>
                    <a:pt x="187" y="48"/>
                    <a:pt x="187" y="48"/>
                    <a:pt x="186" y="47"/>
                  </a:cubicBezTo>
                  <a:cubicBezTo>
                    <a:pt x="105" y="0"/>
                    <a:pt x="105" y="0"/>
                    <a:pt x="105" y="0"/>
                  </a:cubicBezTo>
                  <a:cubicBezTo>
                    <a:pt x="105" y="0"/>
                    <a:pt x="103" y="0"/>
                    <a:pt x="102" y="0"/>
                  </a:cubicBezTo>
                  <a:cubicBezTo>
                    <a:pt x="101" y="0"/>
                    <a:pt x="100" y="0"/>
                    <a:pt x="99" y="0"/>
                  </a:cubicBezTo>
                  <a:cubicBezTo>
                    <a:pt x="15" y="50"/>
                    <a:pt x="15" y="50"/>
                    <a:pt x="15" y="50"/>
                  </a:cubicBezTo>
                  <a:cubicBezTo>
                    <a:pt x="102" y="98"/>
                    <a:pt x="102" y="98"/>
                    <a:pt x="102" y="98"/>
                  </a:cubicBezTo>
                  <a:cubicBezTo>
                    <a:pt x="102" y="98"/>
                    <a:pt x="102" y="98"/>
                    <a:pt x="102" y="98"/>
                  </a:cubicBezTo>
                  <a:close/>
                  <a:moveTo>
                    <a:pt x="24" y="90"/>
                  </a:moveTo>
                  <a:cubicBezTo>
                    <a:pt x="71" y="116"/>
                    <a:pt x="71" y="116"/>
                    <a:pt x="71" y="116"/>
                  </a:cubicBezTo>
                  <a:cubicBezTo>
                    <a:pt x="71" y="124"/>
                    <a:pt x="71" y="124"/>
                    <a:pt x="71" y="124"/>
                  </a:cubicBezTo>
                  <a:cubicBezTo>
                    <a:pt x="18" y="94"/>
                    <a:pt x="18" y="94"/>
                    <a:pt x="18" y="94"/>
                  </a:cubicBezTo>
                  <a:cubicBezTo>
                    <a:pt x="22" y="91"/>
                    <a:pt x="22" y="91"/>
                    <a:pt x="22" y="91"/>
                  </a:cubicBezTo>
                  <a:cubicBezTo>
                    <a:pt x="23" y="91"/>
                    <a:pt x="23" y="90"/>
                    <a:pt x="24" y="90"/>
                  </a:cubicBezTo>
                  <a:close/>
                  <a:moveTo>
                    <a:pt x="105" y="106"/>
                  </a:moveTo>
                  <a:cubicBezTo>
                    <a:pt x="105" y="137"/>
                    <a:pt x="105" y="137"/>
                    <a:pt x="105" y="137"/>
                  </a:cubicBezTo>
                  <a:cubicBezTo>
                    <a:pt x="105" y="138"/>
                    <a:pt x="104" y="139"/>
                    <a:pt x="103" y="140"/>
                  </a:cubicBezTo>
                  <a:cubicBezTo>
                    <a:pt x="102" y="140"/>
                    <a:pt x="102" y="140"/>
                    <a:pt x="101" y="140"/>
                  </a:cubicBezTo>
                  <a:cubicBezTo>
                    <a:pt x="100" y="140"/>
                    <a:pt x="99" y="140"/>
                    <a:pt x="99" y="140"/>
                  </a:cubicBezTo>
                  <a:cubicBezTo>
                    <a:pt x="80" y="129"/>
                    <a:pt x="80" y="129"/>
                    <a:pt x="80" y="129"/>
                  </a:cubicBezTo>
                  <a:cubicBezTo>
                    <a:pt x="85" y="126"/>
                    <a:pt x="85" y="126"/>
                    <a:pt x="85" y="126"/>
                  </a:cubicBezTo>
                  <a:cubicBezTo>
                    <a:pt x="86" y="126"/>
                    <a:pt x="86" y="126"/>
                    <a:pt x="86" y="125"/>
                  </a:cubicBezTo>
                  <a:cubicBezTo>
                    <a:pt x="98" y="132"/>
                    <a:pt x="98" y="132"/>
                    <a:pt x="98" y="132"/>
                  </a:cubicBezTo>
                  <a:cubicBezTo>
                    <a:pt x="98" y="109"/>
                    <a:pt x="98" y="109"/>
                    <a:pt x="98" y="109"/>
                  </a:cubicBezTo>
                  <a:cubicBezTo>
                    <a:pt x="7" y="57"/>
                    <a:pt x="7" y="57"/>
                    <a:pt x="7" y="57"/>
                  </a:cubicBezTo>
                  <a:cubicBezTo>
                    <a:pt x="7" y="80"/>
                    <a:pt x="7" y="80"/>
                    <a:pt x="7" y="80"/>
                  </a:cubicBezTo>
                  <a:cubicBezTo>
                    <a:pt x="7" y="80"/>
                    <a:pt x="7" y="80"/>
                    <a:pt x="7" y="80"/>
                  </a:cubicBezTo>
                  <a:cubicBezTo>
                    <a:pt x="8" y="81"/>
                    <a:pt x="8" y="81"/>
                    <a:pt x="8" y="81"/>
                  </a:cubicBezTo>
                  <a:cubicBezTo>
                    <a:pt x="8" y="88"/>
                    <a:pt x="8" y="88"/>
                    <a:pt x="8" y="88"/>
                  </a:cubicBezTo>
                  <a:cubicBezTo>
                    <a:pt x="3" y="86"/>
                    <a:pt x="3" y="86"/>
                    <a:pt x="3" y="86"/>
                  </a:cubicBezTo>
                  <a:cubicBezTo>
                    <a:pt x="1" y="84"/>
                    <a:pt x="1" y="84"/>
                    <a:pt x="1" y="84"/>
                  </a:cubicBezTo>
                  <a:cubicBezTo>
                    <a:pt x="0" y="81"/>
                    <a:pt x="0" y="81"/>
                    <a:pt x="0" y="81"/>
                  </a:cubicBezTo>
                  <a:cubicBezTo>
                    <a:pt x="0" y="53"/>
                    <a:pt x="0" y="53"/>
                    <a:pt x="0" y="53"/>
                  </a:cubicBezTo>
                  <a:cubicBezTo>
                    <a:pt x="0" y="51"/>
                    <a:pt x="1" y="50"/>
                    <a:pt x="2" y="49"/>
                  </a:cubicBezTo>
                  <a:cubicBezTo>
                    <a:pt x="3" y="48"/>
                    <a:pt x="5" y="48"/>
                    <a:pt x="6" y="49"/>
                  </a:cubicBezTo>
                  <a:cubicBezTo>
                    <a:pt x="11" y="52"/>
                    <a:pt x="11" y="52"/>
                    <a:pt x="11" y="52"/>
                  </a:cubicBezTo>
                  <a:cubicBezTo>
                    <a:pt x="12" y="52"/>
                    <a:pt x="12" y="52"/>
                    <a:pt x="12" y="52"/>
                  </a:cubicBezTo>
                  <a:cubicBezTo>
                    <a:pt x="104" y="104"/>
                    <a:pt x="104" y="104"/>
                    <a:pt x="104" y="104"/>
                  </a:cubicBezTo>
                  <a:cubicBezTo>
                    <a:pt x="104" y="104"/>
                    <a:pt x="105" y="105"/>
                    <a:pt x="105" y="106"/>
                  </a:cubicBezTo>
                  <a:close/>
                  <a:moveTo>
                    <a:pt x="189" y="52"/>
                  </a:moveTo>
                  <a:cubicBezTo>
                    <a:pt x="189" y="52"/>
                    <a:pt x="189" y="52"/>
                    <a:pt x="189" y="53"/>
                  </a:cubicBezTo>
                  <a:cubicBezTo>
                    <a:pt x="189" y="79"/>
                    <a:pt x="189" y="79"/>
                    <a:pt x="189" y="79"/>
                  </a:cubicBezTo>
                  <a:cubicBezTo>
                    <a:pt x="189" y="81"/>
                    <a:pt x="188" y="83"/>
                    <a:pt x="186" y="84"/>
                  </a:cubicBezTo>
                  <a:cubicBezTo>
                    <a:pt x="109" y="128"/>
                    <a:pt x="109" y="128"/>
                    <a:pt x="109" y="128"/>
                  </a:cubicBezTo>
                  <a:cubicBezTo>
                    <a:pt x="109" y="106"/>
                    <a:pt x="109" y="106"/>
                    <a:pt x="109" y="106"/>
                  </a:cubicBezTo>
                  <a:cubicBezTo>
                    <a:pt x="109" y="104"/>
                    <a:pt x="107" y="102"/>
                    <a:pt x="106" y="101"/>
                  </a:cubicBezTo>
                  <a:cubicBezTo>
                    <a:pt x="189" y="52"/>
                    <a:pt x="189" y="52"/>
                    <a:pt x="189" y="52"/>
                  </a:cubicBezTo>
                  <a:cubicBezTo>
                    <a:pt x="189" y="52"/>
                    <a:pt x="189" y="52"/>
                    <a:pt x="189" y="52"/>
                  </a:cubicBezTo>
                  <a:close/>
                  <a:moveTo>
                    <a:pt x="62" y="104"/>
                  </a:moveTo>
                  <a:cubicBezTo>
                    <a:pt x="62" y="104"/>
                    <a:pt x="61" y="104"/>
                    <a:pt x="61" y="104"/>
                  </a:cubicBezTo>
                  <a:cubicBezTo>
                    <a:pt x="37" y="91"/>
                    <a:pt x="37" y="91"/>
                    <a:pt x="37" y="91"/>
                  </a:cubicBezTo>
                  <a:cubicBezTo>
                    <a:pt x="36" y="90"/>
                    <a:pt x="36" y="89"/>
                    <a:pt x="36" y="87"/>
                  </a:cubicBezTo>
                  <a:cubicBezTo>
                    <a:pt x="36" y="85"/>
                    <a:pt x="36" y="85"/>
                    <a:pt x="36" y="85"/>
                  </a:cubicBezTo>
                  <a:cubicBezTo>
                    <a:pt x="36" y="83"/>
                    <a:pt x="37" y="83"/>
                    <a:pt x="38" y="83"/>
                  </a:cubicBezTo>
                  <a:cubicBezTo>
                    <a:pt x="62" y="97"/>
                    <a:pt x="62" y="97"/>
                    <a:pt x="62" y="97"/>
                  </a:cubicBezTo>
                  <a:cubicBezTo>
                    <a:pt x="63" y="97"/>
                    <a:pt x="64" y="99"/>
                    <a:pt x="64" y="100"/>
                  </a:cubicBezTo>
                  <a:cubicBezTo>
                    <a:pt x="64" y="103"/>
                    <a:pt x="64" y="103"/>
                    <a:pt x="64" y="103"/>
                  </a:cubicBezTo>
                  <a:cubicBezTo>
                    <a:pt x="64" y="104"/>
                    <a:pt x="63" y="104"/>
                    <a:pt x="62" y="104"/>
                  </a:cubicBezTo>
                  <a:close/>
                  <a:moveTo>
                    <a:pt x="84" y="122"/>
                  </a:moveTo>
                  <a:cubicBezTo>
                    <a:pt x="85" y="123"/>
                    <a:pt x="85" y="124"/>
                    <a:pt x="84" y="124"/>
                  </a:cubicBezTo>
                  <a:cubicBezTo>
                    <a:pt x="77" y="129"/>
                    <a:pt x="77" y="129"/>
                    <a:pt x="77" y="129"/>
                  </a:cubicBezTo>
                  <a:cubicBezTo>
                    <a:pt x="76" y="129"/>
                    <a:pt x="74" y="128"/>
                    <a:pt x="74" y="128"/>
                  </a:cubicBezTo>
                  <a:cubicBezTo>
                    <a:pt x="73" y="128"/>
                    <a:pt x="73" y="126"/>
                    <a:pt x="73" y="126"/>
                  </a:cubicBezTo>
                  <a:cubicBezTo>
                    <a:pt x="73" y="110"/>
                    <a:pt x="73" y="110"/>
                    <a:pt x="73" y="110"/>
                  </a:cubicBezTo>
                  <a:cubicBezTo>
                    <a:pt x="73" y="110"/>
                    <a:pt x="73" y="108"/>
                    <a:pt x="74" y="108"/>
                  </a:cubicBezTo>
                  <a:cubicBezTo>
                    <a:pt x="81" y="104"/>
                    <a:pt x="81" y="104"/>
                    <a:pt x="81" y="104"/>
                  </a:cubicBezTo>
                  <a:cubicBezTo>
                    <a:pt x="82" y="103"/>
                    <a:pt x="83" y="103"/>
                    <a:pt x="84" y="104"/>
                  </a:cubicBezTo>
                  <a:cubicBezTo>
                    <a:pt x="84" y="104"/>
                    <a:pt x="84" y="104"/>
                    <a:pt x="84" y="104"/>
                  </a:cubicBezTo>
                  <a:cubicBezTo>
                    <a:pt x="85" y="105"/>
                    <a:pt x="85" y="107"/>
                    <a:pt x="84" y="107"/>
                  </a:cubicBezTo>
                  <a:cubicBezTo>
                    <a:pt x="78" y="110"/>
                    <a:pt x="78" y="110"/>
                    <a:pt x="78" y="110"/>
                  </a:cubicBezTo>
                  <a:cubicBezTo>
                    <a:pt x="78" y="123"/>
                    <a:pt x="78" y="123"/>
                    <a:pt x="78" y="123"/>
                  </a:cubicBezTo>
                  <a:cubicBezTo>
                    <a:pt x="81" y="121"/>
                    <a:pt x="81" y="121"/>
                    <a:pt x="81" y="121"/>
                  </a:cubicBezTo>
                  <a:cubicBezTo>
                    <a:pt x="82" y="121"/>
                    <a:pt x="83" y="121"/>
                    <a:pt x="84" y="122"/>
                  </a:cubicBezTo>
                  <a:close/>
                  <a:moveTo>
                    <a:pt x="22" y="86"/>
                  </a:moveTo>
                  <a:cubicBezTo>
                    <a:pt x="22" y="87"/>
                    <a:pt x="22" y="88"/>
                    <a:pt x="21" y="89"/>
                  </a:cubicBezTo>
                  <a:cubicBezTo>
                    <a:pt x="14" y="93"/>
                    <a:pt x="14" y="93"/>
                    <a:pt x="14" y="93"/>
                  </a:cubicBezTo>
                  <a:cubicBezTo>
                    <a:pt x="13" y="94"/>
                    <a:pt x="11" y="93"/>
                    <a:pt x="11" y="93"/>
                  </a:cubicBezTo>
                  <a:cubicBezTo>
                    <a:pt x="10" y="92"/>
                    <a:pt x="10" y="91"/>
                    <a:pt x="10" y="91"/>
                  </a:cubicBezTo>
                  <a:cubicBezTo>
                    <a:pt x="10" y="74"/>
                    <a:pt x="10" y="74"/>
                    <a:pt x="10" y="74"/>
                  </a:cubicBezTo>
                  <a:cubicBezTo>
                    <a:pt x="10" y="74"/>
                    <a:pt x="10" y="73"/>
                    <a:pt x="11" y="72"/>
                  </a:cubicBezTo>
                  <a:cubicBezTo>
                    <a:pt x="18" y="68"/>
                    <a:pt x="18" y="68"/>
                    <a:pt x="18" y="68"/>
                  </a:cubicBezTo>
                  <a:cubicBezTo>
                    <a:pt x="19" y="68"/>
                    <a:pt x="21" y="68"/>
                    <a:pt x="21" y="69"/>
                  </a:cubicBezTo>
                  <a:cubicBezTo>
                    <a:pt x="21" y="69"/>
                    <a:pt x="21" y="69"/>
                    <a:pt x="21" y="69"/>
                  </a:cubicBezTo>
                  <a:cubicBezTo>
                    <a:pt x="22" y="70"/>
                    <a:pt x="22" y="71"/>
                    <a:pt x="21" y="72"/>
                  </a:cubicBezTo>
                  <a:cubicBezTo>
                    <a:pt x="15" y="75"/>
                    <a:pt x="15" y="75"/>
                    <a:pt x="15" y="75"/>
                  </a:cubicBezTo>
                  <a:cubicBezTo>
                    <a:pt x="15" y="88"/>
                    <a:pt x="15" y="88"/>
                    <a:pt x="15" y="88"/>
                  </a:cubicBezTo>
                  <a:cubicBezTo>
                    <a:pt x="18" y="86"/>
                    <a:pt x="18" y="86"/>
                    <a:pt x="18" y="86"/>
                  </a:cubicBezTo>
                  <a:cubicBezTo>
                    <a:pt x="19" y="85"/>
                    <a:pt x="21" y="85"/>
                    <a:pt x="22" y="86"/>
                  </a:cubicBezTo>
                  <a:close/>
                </a:path>
              </a:pathLst>
            </a:custGeom>
            <a:solidFill>
              <a:schemeClr val="accent2"/>
            </a:solidFill>
            <a:ln>
              <a:noFill/>
            </a:ln>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51" name="Rectangle 50"/>
            <p:cNvSpPr/>
            <p:nvPr/>
          </p:nvSpPr>
          <p:spPr>
            <a:xfrm>
              <a:off x="8593074" y="5617684"/>
              <a:ext cx="617962" cy="381102"/>
            </a:xfrm>
            <a:prstGeom prst="rect">
              <a:avLst/>
            </a:prstGeom>
          </p:spPr>
          <p:txBody>
            <a:bodyPr wrap="none">
              <a:spAutoFit/>
            </a:bodyPr>
            <a:lstStyle/>
            <a:p>
              <a:pPr algn="ctr" defTabSz="932324"/>
              <a:r>
                <a:rPr lang="en-US" sz="1399" b="1" spc="-50" dirty="0">
                  <a:gradFill>
                    <a:gsLst>
                      <a:gs pos="12389">
                        <a:srgbClr val="7FBA00"/>
                      </a:gs>
                      <a:gs pos="27000">
                        <a:srgbClr val="7FBA00"/>
                      </a:gs>
                    </a:gsLst>
                    <a:lin ang="5400000" scaled="1"/>
                  </a:gradFill>
                  <a:latin typeface="Segoe UI Light"/>
                </a:rPr>
                <a:t>VPN</a:t>
              </a:r>
              <a:endParaRPr lang="en-US" sz="1049" dirty="0">
                <a:gradFill>
                  <a:gsLst>
                    <a:gs pos="12389">
                      <a:srgbClr val="7FBA00"/>
                    </a:gs>
                    <a:gs pos="27000">
                      <a:srgbClr val="7FBA00"/>
                    </a:gs>
                  </a:gsLst>
                  <a:lin ang="5400000" scaled="1"/>
                </a:gradFill>
              </a:endParaRPr>
            </a:p>
          </p:txBody>
        </p:sp>
      </p:grpSp>
      <p:pic>
        <p:nvPicPr>
          <p:cNvPr id="52" name="Picture 51"/>
          <p:cNvPicPr>
            <a:picLocks noChangeAspect="1"/>
          </p:cNvPicPr>
          <p:nvPr/>
        </p:nvPicPr>
        <p:blipFill>
          <a:blip r:embed="rId6"/>
          <a:stretch>
            <a:fillRect/>
          </a:stretch>
        </p:blipFill>
        <p:spPr>
          <a:xfrm>
            <a:off x="4594317" y="3083487"/>
            <a:ext cx="2132560" cy="3216913"/>
          </a:xfrm>
          <a:prstGeom prst="rect">
            <a:avLst/>
          </a:prstGeom>
          <a:ln w="12700">
            <a:solidFill>
              <a:schemeClr val="tx1"/>
            </a:solidFill>
          </a:ln>
          <a:effectLst>
            <a:outerShdw blurRad="292100" dist="139700" dir="2700000" algn="tl" rotWithShape="0">
              <a:srgbClr val="333333">
                <a:alpha val="65000"/>
              </a:srgbClr>
            </a:outerShdw>
          </a:effectLst>
        </p:spPr>
      </p:pic>
      <p:sp>
        <p:nvSpPr>
          <p:cNvPr id="53" name="Right Arrow 52"/>
          <p:cNvSpPr/>
          <p:nvPr/>
        </p:nvSpPr>
        <p:spPr bwMode="auto">
          <a:xfrm>
            <a:off x="6459429" y="4813830"/>
            <a:ext cx="706152" cy="534496"/>
          </a:xfrm>
          <a:prstGeom prst="rightArrow">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rgbClr val="505050"/>
                  </a:gs>
                  <a:gs pos="10417">
                    <a:srgbClr val="505050"/>
                  </a:gs>
                </a:gsLst>
                <a:lin ang="5400000" scaled="0"/>
              </a:gradFill>
            </a:endParaRPr>
          </a:p>
        </p:txBody>
      </p:sp>
      <p:sp>
        <p:nvSpPr>
          <p:cNvPr id="54" name="Right Arrow 53"/>
          <p:cNvSpPr/>
          <p:nvPr/>
        </p:nvSpPr>
        <p:spPr bwMode="auto">
          <a:xfrm>
            <a:off x="4306144" y="4801471"/>
            <a:ext cx="706152" cy="534496"/>
          </a:xfrm>
          <a:prstGeom prst="rightArrow">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rgbClr val="505050"/>
                  </a:gs>
                  <a:gs pos="10417">
                    <a:srgbClr val="505050"/>
                  </a:gs>
                </a:gsLst>
                <a:lin ang="5400000" scaled="0"/>
              </a:gradFill>
            </a:endParaRPr>
          </a:p>
        </p:txBody>
      </p:sp>
      <p:sp>
        <p:nvSpPr>
          <p:cNvPr id="55" name="Freeform 54"/>
          <p:cNvSpPr>
            <a:spLocks noEditPoints="1"/>
          </p:cNvSpPr>
          <p:nvPr/>
        </p:nvSpPr>
        <p:spPr bwMode="auto">
          <a:xfrm>
            <a:off x="4740591" y="4870751"/>
            <a:ext cx="942622" cy="41085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324"/>
            <a:endParaRPr lang="en-US">
              <a:solidFill>
                <a:srgbClr val="505050"/>
              </a:solidFill>
            </a:endParaRPr>
          </a:p>
        </p:txBody>
      </p:sp>
      <p:sp>
        <p:nvSpPr>
          <p:cNvPr id="56" name="Freeform 539"/>
          <p:cNvSpPr>
            <a:spLocks noChangeAspect="1"/>
          </p:cNvSpPr>
          <p:nvPr/>
        </p:nvSpPr>
        <p:spPr bwMode="auto">
          <a:xfrm>
            <a:off x="5094539" y="2322405"/>
            <a:ext cx="1614068" cy="887394"/>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2"/>
          </a:solidFill>
          <a:ln>
            <a:solidFill>
              <a:schemeClr val="bg1">
                <a:lumMod val="50000"/>
              </a:schemeClr>
            </a:solidFill>
          </a:ln>
          <a:extLst/>
        </p:spPr>
        <p:txBody>
          <a:bodyPr vert="horz" wrap="square" lIns="91440" tIns="45720" rIns="91440" bIns="45720" numCol="1" anchor="t" anchorCtr="0" compatLnSpc="1">
            <a:prstTxWarp prst="textNoShape">
              <a:avLst/>
            </a:prstTxWarp>
          </a:bodyPr>
          <a:lstStyle/>
          <a:p>
            <a:pPr defTabSz="932503"/>
            <a:endParaRPr lang="en-US">
              <a:gradFill>
                <a:gsLst>
                  <a:gs pos="86726">
                    <a:srgbClr val="EFEFEF"/>
                  </a:gs>
                  <a:gs pos="36283">
                    <a:srgbClr val="EFEFEF"/>
                  </a:gs>
                </a:gsLst>
                <a:lin ang="5400000" scaled="0"/>
              </a:gradFill>
            </a:endParaRPr>
          </a:p>
        </p:txBody>
      </p:sp>
      <p:sp>
        <p:nvSpPr>
          <p:cNvPr id="57" name="TextBox 50"/>
          <p:cNvSpPr txBox="1"/>
          <p:nvPr/>
        </p:nvSpPr>
        <p:spPr>
          <a:xfrm>
            <a:off x="5451219" y="2524540"/>
            <a:ext cx="867788" cy="511256"/>
          </a:xfrm>
          <a:prstGeom prst="rect">
            <a:avLst/>
          </a:prstGeom>
          <a:noFill/>
        </p:spPr>
        <p:txBody>
          <a:bodyPr wrap="none" lIns="179285" tIns="143428" rIns="179285" bIns="143428" rtlCol="0">
            <a:spAutoFit/>
          </a:bodyPr>
          <a:lstStyle>
            <a:defPPr>
              <a:defRPr lang="en-US"/>
            </a:defPPr>
            <a:lvl1pPr defTabSz="914400">
              <a:lnSpc>
                <a:spcPct val="90000"/>
              </a:lnSpc>
              <a:defRPr sz="1200" b="1">
                <a:gradFill>
                  <a:gsLst>
                    <a:gs pos="25664">
                      <a:schemeClr val="tx1"/>
                    </a:gs>
                    <a:gs pos="52000">
                      <a:schemeClr val="tx1"/>
                    </a:gs>
                  </a:gsLst>
                  <a:lin ang="5400000" scaled="0"/>
                </a:gra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600" dirty="0" smtClean="0">
                <a:gradFill>
                  <a:gsLst>
                    <a:gs pos="79646">
                      <a:srgbClr val="FFFFFF"/>
                    </a:gs>
                    <a:gs pos="52000">
                      <a:srgbClr val="FFFFFF"/>
                    </a:gs>
                  </a:gsLst>
                  <a:lin ang="5400000" scaled="0"/>
                </a:gradFill>
              </a:rPr>
              <a:t>WAN</a:t>
            </a:r>
            <a:endParaRPr lang="en-US" sz="1600" dirty="0">
              <a:gradFill>
                <a:gsLst>
                  <a:gs pos="79646">
                    <a:srgbClr val="FFFFFF"/>
                  </a:gs>
                  <a:gs pos="52000">
                    <a:srgbClr val="FFFFFF"/>
                  </a:gs>
                </a:gsLst>
                <a:lin ang="5400000" scaled="0"/>
              </a:gradFill>
            </a:endParaRPr>
          </a:p>
        </p:txBody>
      </p:sp>
    </p:spTree>
    <p:extLst>
      <p:ext uri="{BB962C8B-B14F-4D97-AF65-F5344CB8AC3E}">
        <p14:creationId xmlns:p14="http://schemas.microsoft.com/office/powerpoint/2010/main" val="759204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250"/>
                                        <p:tgtEl>
                                          <p:spTgt spid="4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right)">
                                      <p:cBhvr>
                                        <p:cTn id="19" dur="500"/>
                                        <p:tgtEl>
                                          <p:spTgt spid="41"/>
                                        </p:tgtEl>
                                      </p:cBhvr>
                                    </p:animEffect>
                                  </p:childTnLst>
                                </p:cTn>
                              </p:par>
                              <p:par>
                                <p:cTn id="20" presetID="10" presetClass="entr" presetSubtype="0" fill="hold" grpId="0" nodeType="withEffect">
                                  <p:stCondLst>
                                    <p:cond delay="30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nodeType="withEffect">
                                  <p:stCondLst>
                                    <p:cond delay="300"/>
                                  </p:stCondLst>
                                  <p:childTnLst>
                                    <p:set>
                                      <p:cBhvr>
                                        <p:cTn id="24" dur="1" fill="hold">
                                          <p:stCondLst>
                                            <p:cond delay="0"/>
                                          </p:stCondLst>
                                        </p:cTn>
                                        <p:tgtEl>
                                          <p:spTgt spid="47">
                                            <p:txEl>
                                              <p:pRg st="0" end="0"/>
                                            </p:txEl>
                                          </p:spTgt>
                                        </p:tgtEl>
                                        <p:attrNameLst>
                                          <p:attrName>style.visibility</p:attrName>
                                        </p:attrNameLst>
                                      </p:cBhvr>
                                      <p:to>
                                        <p:strVal val="visible"/>
                                      </p:to>
                                    </p:set>
                                    <p:animEffect transition="in" filter="fade">
                                      <p:cBhvr>
                                        <p:cTn id="25" dur="500"/>
                                        <p:tgtEl>
                                          <p:spTgt spid="47">
                                            <p:txEl>
                                              <p:pRg st="0" end="0"/>
                                            </p:txEl>
                                          </p:spTgt>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1" nodeType="withEffect">
                                  <p:stCondLst>
                                    <p:cond delay="1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1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60000" decel="31000" fill="hold" grpId="0" nodeType="clickEffect">
                                  <p:stCondLst>
                                    <p:cond delay="0"/>
                                  </p:stCondLst>
                                  <p:childTnLst>
                                    <p:animMotion origin="layout" path="M 3.01506E-6 -2.51929E-6 L -0.31121 0.00817 " pathEditMode="relative" rAng="0" ptsTypes="AA">
                                      <p:cBhvr>
                                        <p:cTn id="38" dur="1000" fill="hold"/>
                                        <p:tgtEl>
                                          <p:spTgt spid="42"/>
                                        </p:tgtEl>
                                        <p:attrNameLst>
                                          <p:attrName>ppt_x</p:attrName>
                                          <p:attrName>ppt_y</p:attrName>
                                        </p:attrNameLst>
                                      </p:cBhvr>
                                      <p:rCtr x="-15560" y="409"/>
                                    </p:animMotion>
                                  </p:childTnLst>
                                </p:cTn>
                              </p:par>
                              <p:par>
                                <p:cTn id="39" presetID="10" presetClass="exit" presetSubtype="0" fill="hold" grpId="1" nodeType="withEffect">
                                  <p:stCondLst>
                                    <p:cond delay="50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10" presetClass="exit" presetSubtype="0" fill="hold" grpId="1" nodeType="withEffect">
                                  <p:stCondLst>
                                    <p:cond delay="50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500"/>
                                        <p:tgtEl>
                                          <p:spTgt spid="55"/>
                                        </p:tgtEl>
                                      </p:cBhvr>
                                    </p:animEffect>
                                    <p:set>
                                      <p:cBhvr>
                                        <p:cTn id="47" dur="1" fill="hold">
                                          <p:stCondLst>
                                            <p:cond delay="499"/>
                                          </p:stCondLst>
                                        </p:cTn>
                                        <p:tgtEl>
                                          <p:spTgt spid="55"/>
                                        </p:tgtEl>
                                        <p:attrNameLst>
                                          <p:attrName>style.visibility</p:attrName>
                                        </p:attrNameLst>
                                      </p:cBhvr>
                                      <p:to>
                                        <p:strVal val="hidden"/>
                                      </p:to>
                                    </p:se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250"/>
                                        <p:tgtEl>
                                          <p:spTgt spid="4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nodeType="withEffect">
                                  <p:stCondLst>
                                    <p:cond delay="0"/>
                                  </p:stCondLst>
                                  <p:childTnLst>
                                    <p:set>
                                      <p:cBhvr>
                                        <p:cTn id="62" dur="1" fill="hold">
                                          <p:stCondLst>
                                            <p:cond delay="0"/>
                                          </p:stCondLst>
                                        </p:cTn>
                                        <p:tgtEl>
                                          <p:spTgt spid="47">
                                            <p:txEl>
                                              <p:pRg st="1" end="1"/>
                                            </p:txEl>
                                          </p:spTgt>
                                        </p:tgtEl>
                                        <p:attrNameLst>
                                          <p:attrName>style.visibility</p:attrName>
                                        </p:attrNameLst>
                                      </p:cBhvr>
                                      <p:to>
                                        <p:strVal val="visible"/>
                                      </p:to>
                                    </p:set>
                                    <p:animEffect transition="in" filter="fade">
                                      <p:cBhvr>
                                        <p:cTn id="63" dur="500"/>
                                        <p:tgtEl>
                                          <p:spTgt spid="47">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1000"/>
                                        <p:tgtEl>
                                          <p:spTgt spid="52"/>
                                        </p:tgtEl>
                                      </p:cBhvr>
                                    </p:animEffect>
                                    <p:anim calcmode="lin" valueType="num">
                                      <p:cBhvr>
                                        <p:cTn id="69" dur="1000" fill="hold"/>
                                        <p:tgtEl>
                                          <p:spTgt spid="52"/>
                                        </p:tgtEl>
                                        <p:attrNameLst>
                                          <p:attrName>ppt_x</p:attrName>
                                        </p:attrNameLst>
                                      </p:cBhvr>
                                      <p:tavLst>
                                        <p:tav tm="0">
                                          <p:val>
                                            <p:strVal val="#ppt_x"/>
                                          </p:val>
                                        </p:tav>
                                        <p:tav tm="100000">
                                          <p:val>
                                            <p:strVal val="#ppt_x"/>
                                          </p:val>
                                        </p:tav>
                                      </p:tavLst>
                                    </p:anim>
                                    <p:anim calcmode="lin" valueType="num">
                                      <p:cBhvr>
                                        <p:cTn id="70" dur="1000" fill="hold"/>
                                        <p:tgtEl>
                                          <p:spTgt spid="52"/>
                                        </p:tgtEl>
                                        <p:attrNameLst>
                                          <p:attrName>ppt_y</p:attrName>
                                        </p:attrNameLst>
                                      </p:cBhvr>
                                      <p:tavLst>
                                        <p:tav tm="0">
                                          <p:val>
                                            <p:strVal val="#ppt_y+.1"/>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47">
                                            <p:txEl>
                                              <p:pRg st="2" end="2"/>
                                            </p:txEl>
                                          </p:spTgt>
                                        </p:tgtEl>
                                        <p:attrNameLst>
                                          <p:attrName>style.visibility</p:attrName>
                                        </p:attrNameLst>
                                      </p:cBhvr>
                                      <p:to>
                                        <p:strVal val="visible"/>
                                      </p:to>
                                    </p:set>
                                    <p:animEffect transition="in" filter="fade">
                                      <p:cBhvr>
                                        <p:cTn id="73" dur="500"/>
                                        <p:tgtEl>
                                          <p:spTgt spid="47">
                                            <p:txEl>
                                              <p:pRg st="2" end="2"/>
                                            </p:txEl>
                                          </p:spTgt>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1000"/>
                                        <p:tgtEl>
                                          <p:spTgt spid="54"/>
                                        </p:tgtEl>
                                      </p:cBhvr>
                                    </p:animEffect>
                                    <p:anim calcmode="lin" valueType="num">
                                      <p:cBhvr>
                                        <p:cTn id="77" dur="1000" fill="hold"/>
                                        <p:tgtEl>
                                          <p:spTgt spid="54"/>
                                        </p:tgtEl>
                                        <p:attrNameLst>
                                          <p:attrName>ppt_x</p:attrName>
                                        </p:attrNameLst>
                                      </p:cBhvr>
                                      <p:tavLst>
                                        <p:tav tm="0">
                                          <p:val>
                                            <p:strVal val="#ppt_x"/>
                                          </p:val>
                                        </p:tav>
                                        <p:tav tm="100000">
                                          <p:val>
                                            <p:strVal val="#ppt_x"/>
                                          </p:val>
                                        </p:tav>
                                      </p:tavLst>
                                    </p:anim>
                                    <p:anim calcmode="lin" valueType="num">
                                      <p:cBhvr>
                                        <p:cTn id="78" dur="1000" fill="hold"/>
                                        <p:tgtEl>
                                          <p:spTgt spid="5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1000"/>
                                        <p:tgtEl>
                                          <p:spTgt spid="53"/>
                                        </p:tgtEl>
                                      </p:cBhvr>
                                    </p:animEffect>
                                    <p:anim calcmode="lin" valueType="num">
                                      <p:cBhvr>
                                        <p:cTn id="82" dur="1000" fill="hold"/>
                                        <p:tgtEl>
                                          <p:spTgt spid="53"/>
                                        </p:tgtEl>
                                        <p:attrNameLst>
                                          <p:attrName>ppt_x</p:attrName>
                                        </p:attrNameLst>
                                      </p:cBhvr>
                                      <p:tavLst>
                                        <p:tav tm="0">
                                          <p:val>
                                            <p:strVal val="#ppt_x"/>
                                          </p:val>
                                        </p:tav>
                                        <p:tav tm="100000">
                                          <p:val>
                                            <p:strVal val="#ppt_x"/>
                                          </p:val>
                                        </p:tav>
                                      </p:tavLst>
                                    </p:anim>
                                    <p:anim calcmode="lin" valueType="num">
                                      <p:cBhvr>
                                        <p:cTn id="83" dur="1000" fill="hold"/>
                                        <p:tgtEl>
                                          <p:spTgt spid="53"/>
                                        </p:tgtEl>
                                        <p:attrNameLst>
                                          <p:attrName>ppt_y</p:attrName>
                                        </p:attrNameLst>
                                      </p:cBhvr>
                                      <p:tavLst>
                                        <p:tav tm="0">
                                          <p:val>
                                            <p:strVal val="#ppt_y+.1"/>
                                          </p:val>
                                        </p:tav>
                                        <p:tav tm="100000">
                                          <p:val>
                                            <p:strVal val="#ppt_y"/>
                                          </p:val>
                                        </p:tav>
                                      </p:tavLst>
                                    </p:anim>
                                  </p:childTnLst>
                                </p:cTn>
                              </p:par>
                              <p:par>
                                <p:cTn id="84" presetID="10" presetClass="entr" presetSubtype="0"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500"/>
                                        <p:tgtEl>
                                          <p:spTgt spid="5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8" grpId="1" animBg="1"/>
      <p:bldP spid="29" grpId="0" animBg="1"/>
      <p:bldP spid="29" grpId="1" animBg="1"/>
      <p:bldP spid="42" grpId="0"/>
      <p:bldP spid="42" grpId="1"/>
      <p:bldP spid="53" grpId="0" animBg="1"/>
      <p:bldP spid="54" grpId="0" animBg="1"/>
      <p:bldP spid="55" grpId="0" animBg="1"/>
      <p:bldP spid="55" grpId="1" animBg="1"/>
      <p:bldP spid="56" grpId="0" animBg="1"/>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Linux on Azure</a:t>
            </a:r>
            <a:endParaRPr lang="en-US" dirty="0"/>
          </a:p>
        </p:txBody>
      </p:sp>
    </p:spTree>
    <p:extLst>
      <p:ext uri="{BB962C8B-B14F-4D97-AF65-F5344CB8AC3E}">
        <p14:creationId xmlns:p14="http://schemas.microsoft.com/office/powerpoint/2010/main" val="213936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49"/>
            <a:ext cx="8534399" cy="3114699"/>
          </a:xfrm>
        </p:spPr>
        <p:txBody>
          <a:bodyPr/>
          <a:lstStyle/>
          <a:p>
            <a:r>
              <a:rPr lang="en-US" dirty="0" smtClean="0"/>
              <a:t>Created by partners, curated &amp; tested by Microsoft</a:t>
            </a:r>
          </a:p>
          <a:p>
            <a:r>
              <a:rPr lang="en-US" dirty="0" smtClean="0"/>
              <a:t>Standard Images</a:t>
            </a:r>
            <a:endParaRPr lang="en-US" dirty="0"/>
          </a:p>
          <a:p>
            <a:pPr marL="558800" lvl="2" indent="-342900">
              <a:buClr>
                <a:schemeClr val="tx2"/>
              </a:buClr>
            </a:pPr>
            <a:r>
              <a:rPr lang="en-US" b="1" dirty="0"/>
              <a:t>Customers </a:t>
            </a:r>
            <a:r>
              <a:rPr lang="en-US" dirty="0"/>
              <a:t>to contact Linux vendor/partner for Linux </a:t>
            </a:r>
            <a:r>
              <a:rPr lang="en-US" dirty="0" smtClean="0"/>
              <a:t>support</a:t>
            </a:r>
          </a:p>
          <a:p>
            <a:pPr marL="558800" lvl="2" indent="-342900">
              <a:buClr>
                <a:schemeClr val="tx2"/>
              </a:buClr>
            </a:pPr>
            <a:r>
              <a:rPr lang="en-US" dirty="0" smtClean="0"/>
              <a:t>Azure-related issues supported by Microsoft</a:t>
            </a:r>
          </a:p>
        </p:txBody>
      </p:sp>
      <p:sp>
        <p:nvSpPr>
          <p:cNvPr id="3" name="Title 2"/>
          <p:cNvSpPr>
            <a:spLocks noGrp="1"/>
          </p:cNvSpPr>
          <p:nvPr>
            <p:ph type="title"/>
          </p:nvPr>
        </p:nvSpPr>
        <p:spPr/>
        <p:txBody>
          <a:bodyPr/>
          <a:lstStyle/>
          <a:p>
            <a:r>
              <a:rPr lang="en-US" dirty="0" smtClean="0"/>
              <a:t>Azure-Endorsed Linux Distributions</a:t>
            </a:r>
            <a:endParaRPr lang="en-US" dirty="0"/>
          </a:p>
        </p:txBody>
      </p:sp>
      <p:grpSp>
        <p:nvGrpSpPr>
          <p:cNvPr id="30" name="Group 29"/>
          <p:cNvGrpSpPr/>
          <p:nvPr/>
        </p:nvGrpSpPr>
        <p:grpSpPr>
          <a:xfrm>
            <a:off x="10435213" y="2806480"/>
            <a:ext cx="1175322" cy="1626795"/>
            <a:chOff x="863954" y="2430462"/>
            <a:chExt cx="1175322" cy="162679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37" y="2430462"/>
              <a:ext cx="977592" cy="985831"/>
            </a:xfrm>
            <a:prstGeom prst="rect">
              <a:avLst/>
            </a:prstGeom>
          </p:spPr>
        </p:pic>
        <p:sp>
          <p:nvSpPr>
            <p:cNvPr id="15" name="Rectangle 14"/>
            <p:cNvSpPr/>
            <p:nvPr/>
          </p:nvSpPr>
          <p:spPr>
            <a:xfrm>
              <a:off x="863954" y="3410926"/>
              <a:ext cx="1175322" cy="646331"/>
            </a:xfrm>
            <a:prstGeom prst="rect">
              <a:avLst/>
            </a:prstGeom>
          </p:spPr>
          <p:txBody>
            <a:bodyPr wrap="none">
              <a:spAutoFit/>
            </a:bodyPr>
            <a:lstStyle/>
            <a:p>
              <a:r>
                <a:rPr lang="en-US" dirty="0" smtClean="0">
                  <a:solidFill>
                    <a:srgbClr val="FFFFFF"/>
                  </a:solidFill>
                </a:rPr>
                <a:t>Canonical</a:t>
              </a:r>
            </a:p>
            <a:p>
              <a:pPr algn="ctr"/>
              <a:r>
                <a:rPr lang="en-US" dirty="0" smtClean="0">
                  <a:solidFill>
                    <a:srgbClr val="FFFFFF"/>
                  </a:solidFill>
                </a:rPr>
                <a:t>Ubuntu</a:t>
              </a:r>
              <a:endParaRPr lang="en-US" dirty="0">
                <a:solidFill>
                  <a:srgbClr val="FFFFFF"/>
                </a:solidFill>
              </a:endParaRPr>
            </a:p>
          </p:txBody>
        </p:sp>
      </p:grpSp>
      <p:grpSp>
        <p:nvGrpSpPr>
          <p:cNvPr id="29" name="Group 28"/>
          <p:cNvGrpSpPr/>
          <p:nvPr/>
        </p:nvGrpSpPr>
        <p:grpSpPr>
          <a:xfrm>
            <a:off x="8809037" y="2806480"/>
            <a:ext cx="1651607" cy="1633750"/>
            <a:chOff x="1914067" y="2428874"/>
            <a:chExt cx="1651607" cy="163375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837" y="2428874"/>
              <a:ext cx="977592" cy="985831"/>
            </a:xfrm>
            <a:prstGeom prst="rect">
              <a:avLst/>
            </a:prstGeom>
          </p:spPr>
        </p:pic>
        <p:sp>
          <p:nvSpPr>
            <p:cNvPr id="16" name="Rectangle 15"/>
            <p:cNvSpPr/>
            <p:nvPr/>
          </p:nvSpPr>
          <p:spPr>
            <a:xfrm>
              <a:off x="1914067" y="3416293"/>
              <a:ext cx="1651607" cy="646331"/>
            </a:xfrm>
            <a:prstGeom prst="rect">
              <a:avLst/>
            </a:prstGeom>
          </p:spPr>
          <p:txBody>
            <a:bodyPr wrap="none">
              <a:spAutoFit/>
            </a:bodyPr>
            <a:lstStyle/>
            <a:p>
              <a:pPr algn="ctr"/>
              <a:r>
                <a:rPr lang="en-US" dirty="0" err="1" smtClean="0">
                  <a:solidFill>
                    <a:srgbClr val="FFFFFF"/>
                  </a:solidFill>
                </a:rPr>
                <a:t>OpenLogic</a:t>
              </a:r>
              <a:endParaRPr lang="en-US" dirty="0" smtClean="0">
                <a:solidFill>
                  <a:srgbClr val="FFFFFF"/>
                </a:solidFill>
              </a:endParaRPr>
            </a:p>
            <a:p>
              <a:pPr algn="ctr"/>
              <a:r>
                <a:rPr lang="en-US" dirty="0" smtClean="0">
                  <a:solidFill>
                    <a:srgbClr val="FFFFFF"/>
                  </a:solidFill>
                </a:rPr>
                <a:t>CentOS-based</a:t>
              </a:r>
              <a:endParaRPr lang="en-US" dirty="0">
                <a:solidFill>
                  <a:srgbClr val="FFFFFF"/>
                </a:solidFill>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8214" y="5003737"/>
            <a:ext cx="977592" cy="98583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1508" y="1174318"/>
            <a:ext cx="977592" cy="985831"/>
          </a:xfrm>
          <a:prstGeom prst="rect">
            <a:avLst/>
          </a:prstGeom>
        </p:spPr>
      </p:pic>
      <p:sp>
        <p:nvSpPr>
          <p:cNvPr id="17" name="Rectangle 16"/>
          <p:cNvSpPr/>
          <p:nvPr/>
        </p:nvSpPr>
        <p:spPr>
          <a:xfrm>
            <a:off x="10387397" y="2155439"/>
            <a:ext cx="1270955" cy="369332"/>
          </a:xfrm>
          <a:prstGeom prst="rect">
            <a:avLst/>
          </a:prstGeom>
        </p:spPr>
        <p:txBody>
          <a:bodyPr wrap="square">
            <a:spAutoFit/>
          </a:bodyPr>
          <a:lstStyle/>
          <a:p>
            <a:pPr algn="ctr"/>
            <a:r>
              <a:rPr lang="en-US" dirty="0" err="1" smtClean="0">
                <a:solidFill>
                  <a:srgbClr val="FFFFFF"/>
                </a:solidFill>
              </a:rPr>
              <a:t>openSUSE</a:t>
            </a:r>
            <a:endParaRPr lang="en-US" dirty="0">
              <a:solidFill>
                <a:srgbClr val="FFFFFF"/>
              </a:solidFill>
            </a:endParaRPr>
          </a:p>
        </p:txBody>
      </p:sp>
      <p:grpSp>
        <p:nvGrpSpPr>
          <p:cNvPr id="8" name="Group 7"/>
          <p:cNvGrpSpPr/>
          <p:nvPr/>
        </p:nvGrpSpPr>
        <p:grpSpPr>
          <a:xfrm>
            <a:off x="9109422" y="1174318"/>
            <a:ext cx="977592" cy="985831"/>
            <a:chOff x="3551237" y="1812168"/>
            <a:chExt cx="1095528" cy="1095528"/>
          </a:xfrm>
        </p:grpSpPr>
        <p:sp>
          <p:nvSpPr>
            <p:cNvPr id="9" name="Rectangle 8"/>
            <p:cNvSpPr/>
            <p:nvPr/>
          </p:nvSpPr>
          <p:spPr bwMode="auto">
            <a:xfrm>
              <a:off x="3551237" y="1812168"/>
              <a:ext cx="1095528" cy="109552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2751" y="1883682"/>
              <a:ext cx="952500" cy="952500"/>
            </a:xfrm>
            <a:prstGeom prst="rect">
              <a:avLst/>
            </a:prstGeom>
          </p:spPr>
        </p:pic>
      </p:grpSp>
      <p:sp>
        <p:nvSpPr>
          <p:cNvPr id="18" name="Rectangle 17"/>
          <p:cNvSpPr/>
          <p:nvPr/>
        </p:nvSpPr>
        <p:spPr>
          <a:xfrm>
            <a:off x="9091896" y="2160149"/>
            <a:ext cx="1012642" cy="646331"/>
          </a:xfrm>
          <a:prstGeom prst="rect">
            <a:avLst/>
          </a:prstGeom>
        </p:spPr>
        <p:txBody>
          <a:bodyPr wrap="square">
            <a:spAutoFit/>
          </a:bodyPr>
          <a:lstStyle/>
          <a:p>
            <a:pPr algn="ctr"/>
            <a:r>
              <a:rPr lang="en-US" dirty="0" smtClean="0">
                <a:solidFill>
                  <a:srgbClr val="FFFFFF"/>
                </a:solidFill>
              </a:rPr>
              <a:t>Oracle</a:t>
            </a:r>
          </a:p>
          <a:p>
            <a:pPr algn="ctr"/>
            <a:r>
              <a:rPr lang="en-US" dirty="0" smtClean="0">
                <a:solidFill>
                  <a:srgbClr val="FFFFFF"/>
                </a:solidFill>
              </a:rPr>
              <a:t>Linux</a:t>
            </a:r>
            <a:endParaRPr lang="en-US" dirty="0">
              <a:solidFill>
                <a:srgbClr val="FFFFFF"/>
              </a:solidFill>
            </a:endParaRPr>
          </a:p>
        </p:txBody>
      </p:sp>
      <p:sp>
        <p:nvSpPr>
          <p:cNvPr id="31" name="Rectangle 30"/>
          <p:cNvSpPr/>
          <p:nvPr/>
        </p:nvSpPr>
        <p:spPr>
          <a:xfrm>
            <a:off x="9091896" y="6004029"/>
            <a:ext cx="2357905" cy="646331"/>
          </a:xfrm>
          <a:prstGeom prst="rect">
            <a:avLst/>
          </a:prstGeom>
        </p:spPr>
        <p:txBody>
          <a:bodyPr wrap="square">
            <a:spAutoFit/>
          </a:bodyPr>
          <a:lstStyle/>
          <a:p>
            <a:pPr algn="ctr"/>
            <a:r>
              <a:rPr lang="en-US" dirty="0" smtClean="0">
                <a:solidFill>
                  <a:srgbClr val="FFFFFF"/>
                </a:solidFill>
              </a:rPr>
              <a:t>SUSE Linux Enterprise Server</a:t>
            </a:r>
            <a:endParaRPr lang="en-US" dirty="0">
              <a:solidFill>
                <a:srgbClr val="FFFFFF"/>
              </a:solidFill>
            </a:endParaRPr>
          </a:p>
        </p:txBody>
      </p:sp>
      <p:sp>
        <p:nvSpPr>
          <p:cNvPr id="32" name="Text Placeholder 1"/>
          <p:cNvSpPr txBox="1">
            <a:spLocks/>
          </p:cNvSpPr>
          <p:nvPr/>
        </p:nvSpPr>
        <p:spPr>
          <a:xfrm>
            <a:off x="274637" y="4319653"/>
            <a:ext cx="8534399" cy="262225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8"/>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8"/>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8"/>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8"/>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8"/>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gradFill>
                  <a:gsLst>
                    <a:gs pos="1250">
                      <a:srgbClr val="FFFFFF"/>
                    </a:gs>
                    <a:gs pos="100000">
                      <a:srgbClr val="FFFFFF"/>
                    </a:gs>
                  </a:gsLst>
                  <a:lin ang="5400000" scaled="0"/>
                </a:gradFill>
              </a:rPr>
              <a:t>Premium Images</a:t>
            </a:r>
          </a:p>
          <a:p>
            <a:pPr marL="558800" lvl="2" indent="-342900">
              <a:buClr>
                <a:srgbClr val="68217A"/>
              </a:buClr>
            </a:pPr>
            <a:r>
              <a:rPr lang="en-US" b="1" dirty="0" smtClean="0">
                <a:gradFill>
                  <a:gsLst>
                    <a:gs pos="1250">
                      <a:srgbClr val="FFFFFF"/>
                    </a:gs>
                    <a:gs pos="100000">
                      <a:srgbClr val="FFFFFF"/>
                    </a:gs>
                  </a:gsLst>
                  <a:lin ang="5400000" scaled="0"/>
                </a:gradFill>
              </a:rPr>
              <a:t>Microsoft engages </a:t>
            </a:r>
            <a:r>
              <a:rPr lang="en-US" dirty="0" smtClean="0">
                <a:gradFill>
                  <a:gsLst>
                    <a:gs pos="1250">
                      <a:srgbClr val="FFFFFF"/>
                    </a:gs>
                    <a:gs pos="100000">
                      <a:srgbClr val="FFFFFF"/>
                    </a:gs>
                  </a:gsLst>
                  <a:lin ang="5400000" scaled="0"/>
                </a:gradFill>
              </a:rPr>
              <a:t>the Linux vendor/partner on behalf of the customer for support </a:t>
            </a:r>
          </a:p>
          <a:p>
            <a:pPr marL="558800" lvl="2" indent="-342900">
              <a:buClr>
                <a:srgbClr val="68217A"/>
              </a:buClr>
            </a:pPr>
            <a:r>
              <a:rPr lang="en-US" dirty="0" smtClean="0">
                <a:gradFill>
                  <a:gsLst>
                    <a:gs pos="1250">
                      <a:srgbClr val="FFFFFF"/>
                    </a:gs>
                    <a:gs pos="100000">
                      <a:srgbClr val="FFFFFF"/>
                    </a:gs>
                  </a:gsLst>
                  <a:lin ang="5400000" scaled="0"/>
                </a:gradFill>
              </a:rPr>
              <a:t>Includes updates, patches, and support through 24x7 web, email, chat and phone </a:t>
            </a:r>
          </a:p>
          <a:p>
            <a:pPr marL="558800" lvl="2" indent="-342900">
              <a:buClr>
                <a:srgbClr val="68217A"/>
              </a:buClr>
            </a:pPr>
            <a:r>
              <a:rPr lang="en-US" dirty="0" smtClean="0">
                <a:gradFill>
                  <a:gsLst>
                    <a:gs pos="1250">
                      <a:srgbClr val="FFFFFF"/>
                    </a:gs>
                    <a:gs pos="100000">
                      <a:srgbClr val="FFFFFF"/>
                    </a:gs>
                  </a:gsLst>
                  <a:lin ang="5400000" scaled="0"/>
                </a:gradFill>
              </a:rPr>
              <a:t>SUSE SLES 11SP3 only</a:t>
            </a:r>
            <a:endParaRPr lang="en-US"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223908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par>
                          <p:cTn id="45" fill="hold">
                            <p:stCondLst>
                              <p:cond delay="0"/>
                            </p:stCondLst>
                            <p:childTnLst>
                              <p:par>
                                <p:cTn id="46" presetID="10" presetClass="entr" presetSubtype="0"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7" grpId="0"/>
      <p:bldP spid="18"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608" y="1208518"/>
            <a:ext cx="7143747" cy="2548390"/>
          </a:xfrm>
        </p:spPr>
        <p:txBody>
          <a:bodyPr/>
          <a:lstStyle/>
          <a:p>
            <a:r>
              <a:rPr lang="en-US" dirty="0" smtClean="0"/>
              <a:t>VM Depot</a:t>
            </a:r>
          </a:p>
          <a:p>
            <a:pPr lvl="1"/>
            <a:r>
              <a:rPr lang="en-US" dirty="0" smtClean="0"/>
              <a:t>Community created images made available through MSOPENTECH on </a:t>
            </a:r>
            <a:r>
              <a:rPr lang="en-US" dirty="0" err="1" smtClean="0"/>
              <a:t>VMDepot</a:t>
            </a:r>
            <a:endParaRPr lang="en-US" dirty="0" smtClean="0"/>
          </a:p>
          <a:p>
            <a:pPr lvl="1"/>
            <a:r>
              <a:rPr lang="en-US" dirty="0" smtClean="0"/>
              <a:t>Available directly on </a:t>
            </a:r>
            <a:r>
              <a:rPr lang="en-US" dirty="0" err="1" smtClean="0"/>
              <a:t>VMDepot</a:t>
            </a:r>
            <a:r>
              <a:rPr lang="en-US" dirty="0" smtClean="0"/>
              <a:t> website for download, or browse/upload directly from Azure portal</a:t>
            </a:r>
            <a:endParaRPr lang="en-US" dirty="0"/>
          </a:p>
        </p:txBody>
      </p:sp>
      <p:sp>
        <p:nvSpPr>
          <p:cNvPr id="3" name="Title 2"/>
          <p:cNvSpPr>
            <a:spLocks noGrp="1"/>
          </p:cNvSpPr>
          <p:nvPr>
            <p:ph type="title"/>
          </p:nvPr>
        </p:nvSpPr>
        <p:spPr>
          <a:xfrm>
            <a:off x="92334" y="54860"/>
            <a:ext cx="11889564" cy="917575"/>
          </a:xfrm>
        </p:spPr>
        <p:txBody>
          <a:bodyPr/>
          <a:lstStyle/>
          <a:p>
            <a:r>
              <a:rPr lang="en-US" dirty="0" smtClean="0"/>
              <a:t>Getting Linux and FreeBSD Images </a:t>
            </a:r>
            <a:endParaRPr lang="en-US"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605" y="4672173"/>
            <a:ext cx="841852" cy="79649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774" y="4290508"/>
            <a:ext cx="841969" cy="796602"/>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5388" y="4148571"/>
            <a:ext cx="841852" cy="79649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0647" y="5675883"/>
            <a:ext cx="841969" cy="796602"/>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71237" y="3996060"/>
            <a:ext cx="841969" cy="796602"/>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8837" y="4947837"/>
            <a:ext cx="841969" cy="796602"/>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6925" y="5796193"/>
            <a:ext cx="841969" cy="796602"/>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0708" y="5921102"/>
            <a:ext cx="831048" cy="786269"/>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6281" y="4436097"/>
            <a:ext cx="841969" cy="796602"/>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18935" y="5722714"/>
            <a:ext cx="841969" cy="796602"/>
          </a:xfrm>
          <a:prstGeom prst="rect">
            <a:avLst/>
          </a:prstGeom>
        </p:spPr>
      </p:pic>
      <p:pic>
        <p:nvPicPr>
          <p:cNvPr id="13" name="Picture 12"/>
          <p:cNvPicPr>
            <a:picLocks noChangeAspect="1"/>
          </p:cNvPicPr>
          <p:nvPr/>
        </p:nvPicPr>
        <p:blipFill>
          <a:blip r:embed="rId13"/>
          <a:stretch>
            <a:fillRect/>
          </a:stretch>
        </p:blipFill>
        <p:spPr>
          <a:xfrm>
            <a:off x="8122362" y="1087085"/>
            <a:ext cx="3914919" cy="2795587"/>
          </a:xfrm>
          <a:prstGeom prst="rect">
            <a:avLst/>
          </a:prstGeom>
        </p:spPr>
      </p:pic>
      <p:sp>
        <p:nvSpPr>
          <p:cNvPr id="11" name="Rectangle 10"/>
          <p:cNvSpPr/>
          <p:nvPr/>
        </p:nvSpPr>
        <p:spPr>
          <a:xfrm>
            <a:off x="8221110" y="5059712"/>
            <a:ext cx="2747291" cy="584775"/>
          </a:xfrm>
          <a:prstGeom prst="rect">
            <a:avLst/>
          </a:prstGeom>
        </p:spPr>
        <p:txBody>
          <a:bodyPr wrap="none">
            <a:spAutoFit/>
          </a:bodyPr>
          <a:lstStyle/>
          <a:p>
            <a:r>
              <a:rPr lang="en-US" sz="3200" dirty="0" smtClean="0">
                <a:solidFill>
                  <a:srgbClr val="FFFFFF"/>
                </a:solidFill>
              </a:rPr>
              <a:t>+ many more!</a:t>
            </a:r>
            <a:endParaRPr lang="en-US" sz="3200" dirty="0">
              <a:solidFill>
                <a:srgbClr val="FFFFFF"/>
              </a:solidFill>
            </a:endParaRPr>
          </a:p>
        </p:txBody>
      </p:sp>
      <p:sp>
        <p:nvSpPr>
          <p:cNvPr id="29" name="Text Placeholder 1"/>
          <p:cNvSpPr txBox="1">
            <a:spLocks/>
          </p:cNvSpPr>
          <p:nvPr/>
        </p:nvSpPr>
        <p:spPr>
          <a:xfrm>
            <a:off x="92334" y="4376804"/>
            <a:ext cx="7143747" cy="2215991"/>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1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1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1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1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1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gradFill>
                  <a:gsLst>
                    <a:gs pos="1250">
                      <a:srgbClr val="FFFFFF"/>
                    </a:gs>
                    <a:gs pos="100000">
                      <a:srgbClr val="FFFFFF"/>
                    </a:gs>
                  </a:gsLst>
                  <a:lin ang="5400000" scaled="0"/>
                </a:gradFill>
              </a:rPr>
              <a:t>Azure Marketplace</a:t>
            </a:r>
          </a:p>
          <a:p>
            <a:pPr lvl="1">
              <a:buClr>
                <a:srgbClr val="FFFFFF"/>
              </a:buClr>
            </a:pPr>
            <a:r>
              <a:rPr lang="en-US" dirty="0" smtClean="0">
                <a:gradFill>
                  <a:gsLst>
                    <a:gs pos="1250">
                      <a:srgbClr val="FFFFFF"/>
                    </a:gs>
                    <a:gs pos="100000">
                      <a:srgbClr val="FFFFFF"/>
                    </a:gs>
                  </a:gsLst>
                  <a:lin ang="5400000" scaled="0"/>
                </a:gradFill>
              </a:rPr>
              <a:t>1</a:t>
            </a:r>
            <a:r>
              <a:rPr lang="en-US" baseline="30000" dirty="0" smtClean="0">
                <a:gradFill>
                  <a:gsLst>
                    <a:gs pos="1250">
                      <a:srgbClr val="FFFFFF"/>
                    </a:gs>
                    <a:gs pos="100000">
                      <a:srgbClr val="FFFFFF"/>
                    </a:gs>
                  </a:gsLst>
                  <a:lin ang="5400000" scaled="0"/>
                </a:gradFill>
              </a:rPr>
              <a:t>st</a:t>
            </a:r>
            <a:r>
              <a:rPr lang="en-US" dirty="0" smtClean="0">
                <a:gradFill>
                  <a:gsLst>
                    <a:gs pos="1250">
                      <a:srgbClr val="FFFFFF"/>
                    </a:gs>
                    <a:gs pos="100000">
                      <a:srgbClr val="FFFFFF"/>
                    </a:gs>
                  </a:gsLst>
                  <a:lin ang="5400000" scaled="0"/>
                </a:gradFill>
              </a:rPr>
              <a:t> party and 3</a:t>
            </a:r>
            <a:r>
              <a:rPr lang="en-US" baseline="30000" dirty="0" smtClean="0">
                <a:gradFill>
                  <a:gsLst>
                    <a:gs pos="1250">
                      <a:srgbClr val="FFFFFF"/>
                    </a:gs>
                    <a:gs pos="100000">
                      <a:srgbClr val="FFFFFF"/>
                    </a:gs>
                  </a:gsLst>
                  <a:lin ang="5400000" scaled="0"/>
                </a:gradFill>
              </a:rPr>
              <a:t>rd</a:t>
            </a:r>
            <a:r>
              <a:rPr lang="en-US" dirty="0" smtClean="0">
                <a:gradFill>
                  <a:gsLst>
                    <a:gs pos="1250">
                      <a:srgbClr val="FFFFFF"/>
                    </a:gs>
                    <a:gs pos="100000">
                      <a:srgbClr val="FFFFFF"/>
                    </a:gs>
                  </a:gsLst>
                  <a:lin ang="5400000" scaled="0"/>
                </a:gradFill>
              </a:rPr>
              <a:t> party created and uploaded images</a:t>
            </a:r>
          </a:p>
          <a:p>
            <a:pPr lvl="1">
              <a:buClr>
                <a:srgbClr val="FFFFFF"/>
              </a:buClr>
            </a:pPr>
            <a:r>
              <a:rPr lang="en-US" dirty="0" smtClean="0">
                <a:gradFill>
                  <a:gsLst>
                    <a:gs pos="1250">
                      <a:srgbClr val="FFFFFF"/>
                    </a:gs>
                    <a:gs pos="100000">
                      <a:srgbClr val="FFFFFF"/>
                    </a:gs>
                  </a:gsLst>
                  <a:lin ang="5400000" scaled="0"/>
                </a:gradFill>
              </a:rPr>
              <a:t>Include both solution stacks and “vanilla” OS images </a:t>
            </a:r>
          </a:p>
        </p:txBody>
      </p:sp>
      <p:sp>
        <p:nvSpPr>
          <p:cNvPr id="30" name="Rectangle 29"/>
          <p:cNvSpPr/>
          <p:nvPr/>
        </p:nvSpPr>
        <p:spPr bwMode="auto">
          <a:xfrm>
            <a:off x="7300182" y="6755080"/>
            <a:ext cx="4191000" cy="24738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p:nvPicPr>
        <p:blipFill>
          <a:blip r:embed="rId15"/>
          <a:stretch>
            <a:fillRect/>
          </a:stretch>
        </p:blipFill>
        <p:spPr>
          <a:xfrm>
            <a:off x="11211457" y="6076181"/>
            <a:ext cx="791460" cy="812851"/>
          </a:xfrm>
          <a:prstGeom prst="rect">
            <a:avLst/>
          </a:prstGeom>
        </p:spPr>
      </p:pic>
    </p:spTree>
    <p:extLst>
      <p:ext uri="{BB962C8B-B14F-4D97-AF65-F5344CB8AC3E}">
        <p14:creationId xmlns:p14="http://schemas.microsoft.com/office/powerpoint/2010/main" val="217434971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E14 Speaker PPT Template_v02.potx" id="{1DC5CB81-1092-4D98-82FC-5A51789E423C}" vid="{8D4EAD8D-F2B6-4BBA-B857-867178C2DA62}"/>
    </a:ext>
  </a:extLst>
</a:theme>
</file>

<file path=ppt/theme/theme2.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Gebi Liang; Jason Anderson</External_x0020_Speaker>
    <Session_x0020_Code xmlns="e36bfbf9-5e42-489c-a259-4c54eb22cb57">CDP-B315</Session_x0020_Code>
    <Presentation_x0020_Date xmlns="e36bfbf9-5e42-489c-a259-4c54eb22cb57">2014-10-30T00:00:00+01:00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230e9df3-be65-4c73-a93b-d1236ebd677e"/>
    <ds:schemaRef ds:uri="http://purl.org/dc/elements/1.1/"/>
    <ds:schemaRef ds:uri="http://schemas.microsoft.com/office/2006/metadata/properties"/>
    <ds:schemaRef ds:uri="e36bfbf9-5e42-489c-a259-4c54eb22cb57"/>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Template>
  <TotalTime>4</TotalTime>
  <Words>6544</Words>
  <Application>Microsoft Office PowerPoint</Application>
  <PresentationFormat>Custom</PresentationFormat>
  <Paragraphs>538</Paragraphs>
  <Slides>42</Slides>
  <Notes>42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42</vt:i4>
      </vt:variant>
    </vt:vector>
  </HeadingPairs>
  <TitlesOfParts>
    <vt:vector size="54" baseType="lpstr">
      <vt:lpstr>Arial</vt:lpstr>
      <vt:lpstr>Calibri</vt:lpstr>
      <vt:lpstr>Consolas</vt:lpstr>
      <vt:lpstr>Segoe Semibold</vt:lpstr>
      <vt:lpstr>Segoe UI</vt:lpstr>
      <vt:lpstr>Segoe UI Black</vt:lpstr>
      <vt:lpstr>Segoe UI Light</vt:lpstr>
      <vt:lpstr>Segoe UI Semibold</vt:lpstr>
      <vt:lpstr>Wide Latin</vt:lpstr>
      <vt:lpstr>Wingdings</vt:lpstr>
      <vt:lpstr>TEE14 Speaker PPT Template</vt:lpstr>
      <vt:lpstr>1_TEE14 Speaker PPT Template</vt:lpstr>
      <vt:lpstr>PowerPoint Presentation</vt:lpstr>
      <vt:lpstr>Running Linux in Microsoft Azure</vt:lpstr>
      <vt:lpstr>PowerPoint Presentation</vt:lpstr>
      <vt:lpstr>PowerPoint Presentation</vt:lpstr>
      <vt:lpstr>PowerPoint Presentation</vt:lpstr>
      <vt:lpstr>PowerPoint Presentation</vt:lpstr>
      <vt:lpstr>Linux on Azure</vt:lpstr>
      <vt:lpstr>Azure-Endorsed Linux Distributions</vt:lpstr>
      <vt:lpstr>Getting Linux and FreeBSD Images </vt:lpstr>
      <vt:lpstr>DEMO</vt:lpstr>
      <vt:lpstr>Bring Your Own Linux or FreeBSD to Azure</vt:lpstr>
      <vt:lpstr>What You Need to Do</vt:lpstr>
      <vt:lpstr>1 - Virtualizing Your OS on Hyper-V Integration Services for Linux &amp; FreeBSD</vt:lpstr>
      <vt:lpstr>Supported Linux Distributions</vt:lpstr>
      <vt:lpstr>2 - Azure Linux Agent</vt:lpstr>
      <vt:lpstr>Azure Linux Agent Support Matrix</vt:lpstr>
      <vt:lpstr>Installing the Azure Linux Agent</vt:lpstr>
      <vt:lpstr>Azure Linux Agent Commands</vt:lpstr>
      <vt:lpstr>About VM Extensions</vt:lpstr>
      <vt:lpstr>New VM Extensions for Linux</vt:lpstr>
      <vt:lpstr>DEMO</vt:lpstr>
      <vt:lpstr>CustomScript Demo </vt:lpstr>
      <vt:lpstr>VMAccess Demo</vt:lpstr>
      <vt:lpstr>VM Extensions for LInux</vt:lpstr>
      <vt:lpstr>Partner Extensions</vt:lpstr>
      <vt:lpstr>3 - Configure Your VM for Azure</vt:lpstr>
      <vt:lpstr>Preparing your VM for Upload</vt:lpstr>
      <vt:lpstr>Create an Azure Storage Account</vt:lpstr>
      <vt:lpstr>Preparing the Connection to Azure</vt:lpstr>
      <vt:lpstr>Uploading Your Image to Azure</vt:lpstr>
      <vt:lpstr>Middleware Deployment Guidance</vt:lpstr>
      <vt:lpstr>In Summary</vt:lpstr>
      <vt:lpstr>PowerPoint Presentation</vt:lpstr>
      <vt:lpstr>Related content</vt:lpstr>
      <vt:lpstr>Links of Interest</vt:lpstr>
      <vt:lpstr>Track resources</vt:lpstr>
      <vt:lpstr>For more information</vt:lpstr>
      <vt:lpstr>PowerPoint Presentation</vt:lpstr>
      <vt:lpstr>Azure</vt:lpstr>
      <vt:lpstr>SUBMIT YOUR TECHED EVALUATIONS</vt:lpstr>
      <vt:lpstr>Resources</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Running Linux in Microsoft Azure</dc:title>
  <dc:subject>TechEd 2014</dc:subject>
  <dc:creator>Shows</dc:creator>
  <cp:keywords/>
  <dc:description>Template: Jordan Cayabyab, Artitudes Design
Formatting: 
Audience Type:</dc:description>
  <cp:lastModifiedBy>Sylvia Tedjo</cp:lastModifiedBy>
  <cp:revision>6</cp:revision>
  <dcterms:created xsi:type="dcterms:W3CDTF">2014-10-26T07:51:43Z</dcterms:created>
  <dcterms:modified xsi:type="dcterms:W3CDTF">2014-10-30T14:57:00Z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