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90"/>
  </p:notesMasterIdLst>
  <p:handoutMasterIdLst>
    <p:handoutMasterId r:id="rId91"/>
  </p:handoutMasterIdLst>
  <p:sldIdLst>
    <p:sldId id="1381" r:id="rId5"/>
    <p:sldId id="1412" r:id="rId6"/>
    <p:sldId id="1471" r:id="rId7"/>
    <p:sldId id="1536" r:id="rId8"/>
    <p:sldId id="1537" r:id="rId9"/>
    <p:sldId id="1538" r:id="rId10"/>
    <p:sldId id="1539" r:id="rId11"/>
    <p:sldId id="1457" r:id="rId12"/>
    <p:sldId id="1541" r:id="rId13"/>
    <p:sldId id="1506" r:id="rId14"/>
    <p:sldId id="1507" r:id="rId15"/>
    <p:sldId id="1508" r:id="rId16"/>
    <p:sldId id="1509" r:id="rId17"/>
    <p:sldId id="1510" r:id="rId18"/>
    <p:sldId id="1511" r:id="rId19"/>
    <p:sldId id="1476" r:id="rId20"/>
    <p:sldId id="1542" r:id="rId21"/>
    <p:sldId id="1512" r:id="rId22"/>
    <p:sldId id="1513" r:id="rId23"/>
    <p:sldId id="1514" r:id="rId24"/>
    <p:sldId id="1553" r:id="rId25"/>
    <p:sldId id="1468" r:id="rId26"/>
    <p:sldId id="1470" r:id="rId27"/>
    <p:sldId id="1477" r:id="rId28"/>
    <p:sldId id="1469" r:id="rId29"/>
    <p:sldId id="1478" r:id="rId30"/>
    <p:sldId id="1479" r:id="rId31"/>
    <p:sldId id="1480" r:id="rId32"/>
    <p:sldId id="1481" r:id="rId33"/>
    <p:sldId id="1482" r:id="rId34"/>
    <p:sldId id="1483" r:id="rId35"/>
    <p:sldId id="1484" r:id="rId36"/>
    <p:sldId id="1485" r:id="rId37"/>
    <p:sldId id="1486" r:id="rId38"/>
    <p:sldId id="1466" r:id="rId39"/>
    <p:sldId id="1487" r:id="rId40"/>
    <p:sldId id="1523" r:id="rId41"/>
    <p:sldId id="1524" r:id="rId42"/>
    <p:sldId id="1525" r:id="rId43"/>
    <p:sldId id="1526" r:id="rId44"/>
    <p:sldId id="1527" r:id="rId45"/>
    <p:sldId id="1528" r:id="rId46"/>
    <p:sldId id="1529" r:id="rId47"/>
    <p:sldId id="1530" r:id="rId48"/>
    <p:sldId id="1531" r:id="rId49"/>
    <p:sldId id="1532" r:id="rId50"/>
    <p:sldId id="1533" r:id="rId51"/>
    <p:sldId id="1534" r:id="rId52"/>
    <p:sldId id="1489" r:id="rId53"/>
    <p:sldId id="1494" r:id="rId54"/>
    <p:sldId id="1490" r:id="rId55"/>
    <p:sldId id="1491" r:id="rId56"/>
    <p:sldId id="1492" r:id="rId57"/>
    <p:sldId id="1493" r:id="rId58"/>
    <p:sldId id="1495" r:id="rId59"/>
    <p:sldId id="1496" r:id="rId60"/>
    <p:sldId id="1497" r:id="rId61"/>
    <p:sldId id="1498" r:id="rId62"/>
    <p:sldId id="1499" r:id="rId63"/>
    <p:sldId id="1500" r:id="rId64"/>
    <p:sldId id="1501" r:id="rId65"/>
    <p:sldId id="1505" r:id="rId66"/>
    <p:sldId id="1502" r:id="rId67"/>
    <p:sldId id="1503" r:id="rId68"/>
    <p:sldId id="1504" r:id="rId69"/>
    <p:sldId id="1555" r:id="rId70"/>
    <p:sldId id="1556" r:id="rId71"/>
    <p:sldId id="1557" r:id="rId72"/>
    <p:sldId id="1567" r:id="rId73"/>
    <p:sldId id="1559" r:id="rId74"/>
    <p:sldId id="1568" r:id="rId75"/>
    <p:sldId id="1569" r:id="rId76"/>
    <p:sldId id="1570" r:id="rId77"/>
    <p:sldId id="1571" r:id="rId78"/>
    <p:sldId id="1572" r:id="rId79"/>
    <p:sldId id="1543" r:id="rId80"/>
    <p:sldId id="1545" r:id="rId81"/>
    <p:sldId id="1548" r:id="rId82"/>
    <p:sldId id="1549" r:id="rId83"/>
    <p:sldId id="1550" r:id="rId84"/>
    <p:sldId id="1551" r:id="rId85"/>
    <p:sldId id="1416" r:id="rId86"/>
    <p:sldId id="1455" r:id="rId87"/>
    <p:sldId id="1414" r:id="rId88"/>
    <p:sldId id="1132" r:id="rId89"/>
  </p:sldIdLst>
  <p:sldSz cx="12436475" cy="6994525"/>
  <p:notesSz cx="9296400" cy="70104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userDrawn="1">
          <p15:clr>
            <a:srgbClr val="F26B43"/>
          </p15:clr>
        </p15:guide>
        <p15:guide id="3" orient="horz" pos="4363" userDrawn="1">
          <p15:clr>
            <a:srgbClr val="F26B43"/>
          </p15:clr>
        </p15:guide>
        <p15:guide id="4" orient="horz" pos="1051" userDrawn="1">
          <p15:clr>
            <a:srgbClr val="F26B43"/>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80673" autoAdjust="0"/>
  </p:normalViewPr>
  <p:slideViewPr>
    <p:cSldViewPr snapToObjects="1">
      <p:cViewPr varScale="1">
        <p:scale>
          <a:sx n="107" d="100"/>
          <a:sy n="107" d="100"/>
        </p:scale>
        <p:origin x="228" y="108"/>
      </p:cViewPr>
      <p:guideLst>
        <p:guide orient="horz" pos="2203"/>
        <p:guide pos="3917"/>
        <p:guide orient="horz" pos="4363"/>
        <p:guide orient="horz" pos="1051"/>
      </p:guideLst>
    </p:cSldViewPr>
  </p:slideViewPr>
  <p:outlineViewPr>
    <p:cViewPr>
      <p:scale>
        <a:sx n="33" d="100"/>
        <a:sy n="33" d="100"/>
      </p:scale>
      <p:origin x="0" y="-2862"/>
    </p:cViewPr>
  </p:outlineViewPr>
  <p:notesTextViewPr>
    <p:cViewPr>
      <p:scale>
        <a:sx n="3" d="2"/>
        <a:sy n="3" d="2"/>
      </p:scale>
      <p:origin x="0" y="0"/>
    </p:cViewPr>
  </p:notesTextViewPr>
  <p:sorterViewPr>
    <p:cViewPr varScale="1">
      <p:scale>
        <a:sx n="1" d="1"/>
        <a:sy n="1" d="1"/>
      </p:scale>
      <p:origin x="0" y="-19206"/>
    </p:cViewPr>
  </p:sorterViewPr>
  <p:notesViewPr>
    <p:cSldViewPr snapToObjects="1" showGuides="1">
      <p:cViewPr varScale="1">
        <p:scale>
          <a:sx n="81" d="100"/>
          <a:sy n="81" d="100"/>
        </p:scale>
        <p:origin x="3174"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827AAADD-8F94-4863-AB67-1D448E3F1BC3}" type="datetime1">
              <a:rPr lang="en-US" smtClean="0">
                <a:latin typeface="Segoe UI" pitchFamily="34" charset="0"/>
              </a:rPr>
              <a:t>10/28/2014</a:t>
            </a:fld>
            <a:endParaRPr lang="en-US" dirty="0">
              <a:latin typeface="Segoe UI" pitchFamily="34" charset="0"/>
            </a:endParaRPr>
          </a:p>
        </p:txBody>
      </p:sp>
      <p:sp>
        <p:nvSpPr>
          <p:cNvPr id="9" name="Slide Number Placeholder 8"/>
          <p:cNvSpPr>
            <a:spLocks noGrp="1"/>
          </p:cNvSpPr>
          <p:nvPr>
            <p:ph type="sldNum" sz="quarter" idx="3"/>
          </p:nvPr>
        </p:nvSpPr>
        <p:spPr>
          <a:xfrm>
            <a:off x="7839963" y="6658664"/>
            <a:ext cx="1454285" cy="350520"/>
          </a:xfrm>
          <a:prstGeom prst="rect">
            <a:avLst/>
          </a:prstGeom>
        </p:spPr>
        <p:txBody>
          <a:bodyPr vert="horz" lIns="93177" tIns="46589" rIns="93177" bIns="46589"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433878" y="6658664"/>
            <a:ext cx="7406083" cy="351736"/>
          </a:xfrm>
          <a:prstGeom prst="rect">
            <a:avLst/>
          </a:prstGeom>
        </p:spPr>
        <p:txBody>
          <a:bodyPr vert="horz" lIns="93177" tIns="46589" rIns="93177" bIns="46589" rtlCol="0" anchor="b"/>
          <a:lstStyle>
            <a:lvl1pPr algn="l">
              <a:defRPr sz="1200"/>
            </a:lvl1pPr>
          </a:lstStyle>
          <a:p>
            <a:r>
              <a:rPr lang="en-US" sz="500" dirty="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10" name="Footer Placeholder 9"/>
          <p:cNvSpPr>
            <a:spLocks noGrp="1"/>
          </p:cNvSpPr>
          <p:nvPr>
            <p:ph type="ftr" sz="quarter" idx="4"/>
          </p:nvPr>
        </p:nvSpPr>
        <p:spPr>
          <a:xfrm>
            <a:off x="0" y="6659880"/>
            <a:ext cx="8025892" cy="272906"/>
          </a:xfrm>
          <a:prstGeom prst="rect">
            <a:avLst/>
          </a:prstGeom>
        </p:spPr>
        <p:txBody>
          <a:bodyPr vert="horz" lIns="93177" tIns="46589" rIns="93177" bIns="46589" rtlCol="0" anchor="b"/>
          <a:lstStyle>
            <a:lvl1pPr marL="582359" indent="0" algn="l">
              <a:defRPr sz="1200"/>
            </a:lvl1pPr>
          </a:lstStyle>
          <a:p>
            <a:pPr defTabSz="931467"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atin typeface="Segoe UI" pitchFamily="34" charset="0"/>
              </a:defRPr>
            </a:lvl1pPr>
          </a:lstStyle>
          <a:p>
            <a:fld id="{E74353ED-ACB2-44BF-A903-985B0AF962B7}" type="datetime1">
              <a:rPr lang="en-US" smtClean="0"/>
              <a:t>10/28/2014</a:t>
            </a:fld>
            <a:endParaRPr lang="en-US" dirty="0"/>
          </a:p>
        </p:txBody>
      </p:sp>
      <p:sp>
        <p:nvSpPr>
          <p:cNvPr id="12" name="Notes Placeholder 11"/>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8010397" y="6658664"/>
            <a:ext cx="1283851" cy="350520"/>
          </a:xfrm>
          <a:prstGeom prst="rect">
            <a:avLst/>
          </a:prstGeom>
        </p:spPr>
        <p:txBody>
          <a:bodyPr vert="horz" lIns="93177" tIns="46589" rIns="93177" bIns="46589"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10/28/2014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145154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940944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376241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646324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373632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745951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099969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4052145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198848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380914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10/28/2014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368075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4005974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040872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494071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478175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79</a:t>
            </a:fld>
            <a:endParaRPr lang="en-US" dirty="0">
              <a:solidFill>
                <a:prstClr val="black"/>
              </a:solidFill>
            </a:endParaRPr>
          </a:p>
        </p:txBody>
      </p:sp>
    </p:spTree>
    <p:extLst>
      <p:ext uri="{BB962C8B-B14F-4D97-AF65-F5344CB8AC3E}">
        <p14:creationId xmlns:p14="http://schemas.microsoft.com/office/powerpoint/2010/main" val="390195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80</a:t>
            </a:fld>
            <a:endParaRPr lang="en-US" dirty="0">
              <a:solidFill>
                <a:prstClr val="black"/>
              </a:solidFill>
            </a:endParaRPr>
          </a:p>
        </p:txBody>
      </p:sp>
    </p:spTree>
    <p:extLst>
      <p:ext uri="{BB962C8B-B14F-4D97-AF65-F5344CB8AC3E}">
        <p14:creationId xmlns:p14="http://schemas.microsoft.com/office/powerpoint/2010/main" val="595364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81</a:t>
            </a:fld>
            <a:endParaRPr lang="en-US" dirty="0">
              <a:solidFill>
                <a:prstClr val="black"/>
              </a:solidFill>
            </a:endParaRPr>
          </a:p>
        </p:txBody>
      </p:sp>
    </p:spTree>
    <p:extLst>
      <p:ext uri="{BB962C8B-B14F-4D97-AF65-F5344CB8AC3E}">
        <p14:creationId xmlns:p14="http://schemas.microsoft.com/office/powerpoint/2010/main" val="4180258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10/28/2014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82</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10/28/2014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83</a:t>
            </a:fld>
            <a:endParaRPr lang="en-US" dirty="0"/>
          </a:p>
        </p:txBody>
      </p:sp>
    </p:spTree>
    <p:extLst>
      <p:ext uri="{BB962C8B-B14F-4D97-AF65-F5344CB8AC3E}">
        <p14:creationId xmlns:p14="http://schemas.microsoft.com/office/powerpoint/2010/main" val="130688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841632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10/28/2014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84</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10/28/2014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991846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541876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209550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057265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190191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31467"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10/28/2014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4273062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4.png"/></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13.png"/></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25.png"/><Relationship Id="rId4" Type="http://schemas.openxmlformats.org/officeDocument/2006/relationships/image" Target="../media/image24.png"/></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7"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4.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13.png"/><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1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13.png"/><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13.png"/><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13.png"/><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3.png"/><Relationship Id="rId4" Type="http://schemas.openxmlformats.org/officeDocument/2006/relationships/image" Target="../media/image2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78.xml.rels><?xml version="1.0" encoding="UTF-8" standalone="yes"?>
<Relationships xmlns="http://schemas.openxmlformats.org/package/2006/relationships"><Relationship Id="rId2" Type="http://schemas.openxmlformats.org/officeDocument/2006/relationships/hyperlink" Target="http://blogs.msdn.com/b/taylorb/archive/2014/10/26/teched-europe-windows-vnext-hyper-v-backup-and-restore-powershell-scripts.aspx" TargetMode="Externa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9.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7.png"/></Relationships>
</file>

<file path=ppt/slides/_rels/slide8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Change Tracking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95400872"/>
              </p:ext>
            </p:extLst>
          </p:nvPr>
        </p:nvGraphicFramePr>
        <p:xfrm>
          <a:off x="225848" y="1668463"/>
          <a:ext cx="11966774" cy="370787"/>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r>
                        <a:rPr lang="en-US" sz="1700" dirty="0" smtClean="0"/>
                        <a:t>Raw Data</a:t>
                      </a:r>
                      <a:endParaRPr lang="en-US" sz="1700" dirty="0"/>
                    </a:p>
                  </a:txBody>
                  <a:tcPr marL="91427" marR="91427" marT="45713" marB="45713"/>
                </a:tc>
                <a:tc>
                  <a:txBody>
                    <a:bodyPr/>
                    <a:lstStyle/>
                    <a:p>
                      <a:pPr algn="ctr"/>
                      <a:r>
                        <a:rPr lang="en-US" sz="1700" dirty="0" smtClean="0"/>
                        <a:t>W</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Y</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spTree>
    <p:extLst>
      <p:ext uri="{BB962C8B-B14F-4D97-AF65-F5344CB8AC3E}">
        <p14:creationId xmlns:p14="http://schemas.microsoft.com/office/powerpoint/2010/main" val="91147025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Change Tracking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64616834"/>
              </p:ext>
            </p:extLst>
          </p:nvPr>
        </p:nvGraphicFramePr>
        <p:xfrm>
          <a:off x="225848" y="1668463"/>
          <a:ext cx="11966774" cy="370787"/>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r>
                        <a:rPr lang="en-US" sz="1700" dirty="0" smtClean="0"/>
                        <a:t>Raw Data</a:t>
                      </a:r>
                      <a:endParaRPr lang="en-US" sz="1700" dirty="0"/>
                    </a:p>
                  </a:txBody>
                  <a:tcPr marL="91427" marR="91427" marT="45713" marB="45713"/>
                </a:tc>
                <a:tc>
                  <a:txBody>
                    <a:bodyPr/>
                    <a:lstStyle/>
                    <a:p>
                      <a:pPr algn="ctr"/>
                      <a:r>
                        <a:rPr lang="en-US" sz="1700" dirty="0" smtClean="0"/>
                        <a:t>W</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Y</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sp>
        <p:nvSpPr>
          <p:cNvPr id="2" name="Down Arrow 1"/>
          <p:cNvSpPr/>
          <p:nvPr/>
        </p:nvSpPr>
        <p:spPr bwMode="auto">
          <a:xfrm>
            <a:off x="4429566" y="2117035"/>
            <a:ext cx="3579708" cy="4377275"/>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Initial Backup</a:t>
            </a:r>
          </a:p>
        </p:txBody>
      </p:sp>
      <p:graphicFrame>
        <p:nvGraphicFramePr>
          <p:cNvPr id="7" name="Table 6"/>
          <p:cNvGraphicFramePr>
            <a:graphicFrameLocks noGrp="1"/>
          </p:cNvGraphicFramePr>
          <p:nvPr/>
        </p:nvGraphicFramePr>
        <p:xfrm>
          <a:off x="225848" y="6557437"/>
          <a:ext cx="11966774" cy="370787"/>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r>
                        <a:rPr lang="en-US" sz="1700" dirty="0" smtClean="0"/>
                        <a:t>Full Backup</a:t>
                      </a:r>
                      <a:endParaRPr lang="en-US" sz="1700" dirty="0"/>
                    </a:p>
                  </a:txBody>
                  <a:tcPr marL="91427" marR="91427" marT="45713" marB="45713"/>
                </a:tc>
                <a:tc>
                  <a:txBody>
                    <a:bodyPr/>
                    <a:lstStyle/>
                    <a:p>
                      <a:pPr algn="ctr"/>
                      <a:r>
                        <a:rPr lang="en-US" sz="1700" dirty="0" smtClean="0">
                          <a:solidFill>
                            <a:schemeClr val="accent4"/>
                          </a:solidFill>
                        </a:rPr>
                        <a:t>W</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B</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C</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Y</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t>
                      </a:r>
                      <a:endParaRPr lang="en-US" sz="1700" dirty="0">
                        <a:solidFill>
                          <a:schemeClr val="accent4"/>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21140337"/>
              </p:ext>
            </p:extLst>
          </p:nvPr>
        </p:nvGraphicFramePr>
        <p:xfrm>
          <a:off x="2150230" y="4044431"/>
          <a:ext cx="4592698" cy="370787"/>
        </p:xfrm>
        <a:graphic>
          <a:graphicData uri="http://schemas.openxmlformats.org/drawingml/2006/table">
            <a:tbl>
              <a:tblPr bandRow="1">
                <a:tableStyleId>{0505E3EF-67EA-436B-97B2-0124C06EBD24}</a:tableStyleId>
              </a:tblPr>
              <a:tblGrid>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tblGrid>
              <a:tr h="370787">
                <a:tc>
                  <a:txBody>
                    <a:bodyPr/>
                    <a:lstStyle/>
                    <a:p>
                      <a:pPr algn="ctr"/>
                      <a:r>
                        <a:rPr lang="en-US" sz="1700" dirty="0" smtClean="0">
                          <a:solidFill>
                            <a:schemeClr val="accent4"/>
                          </a:solidFill>
                        </a:rPr>
                        <a:t>W</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B</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C</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Y</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t>
                      </a:r>
                      <a:endParaRPr lang="en-US" sz="1700" dirty="0">
                        <a:solidFill>
                          <a:schemeClr val="accent4"/>
                        </a:solidFill>
                      </a:endParaRPr>
                    </a:p>
                  </a:txBody>
                  <a:tcPr marL="91427" marR="91427" marT="45713" marB="45713" anchor="ctr"/>
                </a:tc>
              </a:tr>
            </a:tbl>
          </a:graphicData>
        </a:graphic>
      </p:graphicFrame>
    </p:spTree>
    <p:extLst>
      <p:ext uri="{BB962C8B-B14F-4D97-AF65-F5344CB8AC3E}">
        <p14:creationId xmlns:p14="http://schemas.microsoft.com/office/powerpoint/2010/main" val="219627717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Change Tracking</a:t>
            </a:r>
            <a:endParaRPr lang="en-US" dirty="0"/>
          </a:p>
        </p:txBody>
      </p:sp>
      <p:graphicFrame>
        <p:nvGraphicFramePr>
          <p:cNvPr id="7" name="Table 6"/>
          <p:cNvGraphicFramePr>
            <a:graphicFrameLocks noGrp="1"/>
          </p:cNvGraphicFramePr>
          <p:nvPr/>
        </p:nvGraphicFramePr>
        <p:xfrm>
          <a:off x="225848" y="6557437"/>
          <a:ext cx="11966774" cy="370787"/>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r>
                        <a:rPr lang="en-US" sz="1700" dirty="0" smtClean="0"/>
                        <a:t>Full Backup</a:t>
                      </a:r>
                      <a:endParaRPr lang="en-US" sz="1700" dirty="0"/>
                    </a:p>
                  </a:txBody>
                  <a:tcPr marL="91427" marR="91427" marT="45713" marB="45713"/>
                </a:tc>
                <a:tc>
                  <a:txBody>
                    <a:bodyPr/>
                    <a:lstStyle/>
                    <a:p>
                      <a:pPr algn="ctr"/>
                      <a:r>
                        <a:rPr lang="en-US" sz="1700" dirty="0" smtClean="0">
                          <a:solidFill>
                            <a:schemeClr val="accent4"/>
                          </a:solidFill>
                        </a:rPr>
                        <a:t>W</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B</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C</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Y</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t>
                      </a:r>
                      <a:endParaRPr lang="en-US" sz="1700" dirty="0">
                        <a:solidFill>
                          <a:schemeClr val="accent4"/>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319381105"/>
              </p:ext>
            </p:extLst>
          </p:nvPr>
        </p:nvGraphicFramePr>
        <p:xfrm>
          <a:off x="230512" y="1668463"/>
          <a:ext cx="11966774" cy="742416"/>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1208">
                <a:tc>
                  <a:txBody>
                    <a:bodyPr/>
                    <a:lstStyle/>
                    <a:p>
                      <a:r>
                        <a:rPr lang="en-US" sz="1700" dirty="0" smtClean="0"/>
                        <a:t>In</a:t>
                      </a:r>
                      <a:r>
                        <a:rPr lang="en-US" sz="1700" baseline="0" dirty="0" smtClean="0"/>
                        <a:t> Memory</a:t>
                      </a:r>
                      <a:endParaRPr lang="en-US" sz="1700" dirty="0"/>
                    </a:p>
                  </a:txBody>
                  <a:tcPr marL="91427" marR="91427" marT="45713" marB="45713" anchor="ct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dirty="0"/>
                    </a:p>
                  </a:txBody>
                  <a:tcPr marL="91427" marR="91427" marT="45713" marB="45713" anchor="ctr">
                    <a:solidFill>
                      <a:schemeClr val="tx1">
                        <a:lumMod val="85000"/>
                      </a:schemeClr>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a:p>
                  </a:txBody>
                  <a:tcPr marL="91427" marR="91427" marT="45713" marB="45713" anchor="ctr">
                    <a:solidFill>
                      <a:schemeClr val="tx1">
                        <a:lumMod val="85000"/>
                      </a:schemeClr>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a:p>
                  </a:txBody>
                  <a:tcPr marL="91427" marR="91427" marT="45713" marB="45713" anchor="ctr">
                    <a:solidFill>
                      <a:schemeClr val="tx1">
                        <a:lumMod val="85000"/>
                      </a:schemeClr>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dirty="0"/>
                    </a:p>
                  </a:txBody>
                  <a:tcPr marL="91427" marR="91427" marT="45713" marB="45713" anchor="ctr">
                    <a:solidFill>
                      <a:schemeClr val="tx1">
                        <a:lumMod val="85000"/>
                      </a:schemeClr>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71208">
                <a:tc>
                  <a:txBody>
                    <a:bodyPr/>
                    <a:lstStyle/>
                    <a:p>
                      <a:r>
                        <a:rPr lang="en-US" sz="1700" dirty="0" smtClean="0"/>
                        <a:t>Raw Data</a:t>
                      </a:r>
                      <a:endParaRPr lang="en-US" sz="1700" dirty="0"/>
                    </a:p>
                  </a:txBody>
                  <a:tcPr marL="91427" marR="91427" marT="45713" marB="45713"/>
                </a:tc>
                <a:tc>
                  <a:txBody>
                    <a:bodyPr/>
                    <a:lstStyle/>
                    <a:p>
                      <a:pPr algn="ctr"/>
                      <a:r>
                        <a:rPr lang="en-US" sz="1700" dirty="0" smtClean="0"/>
                        <a:t>W</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Y</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endParaRPr lang="en-US" sz="1800" dirty="0"/>
                    </a:p>
                  </a:txBody>
                  <a:tcPr marL="91427" marR="91427" marT="45713" marB="45713" anchor="ctr"/>
                </a:tc>
                <a:tc>
                  <a:txBody>
                    <a:bodyPr/>
                    <a:lstStyle/>
                    <a:p>
                      <a:endParaRPr lang="en-US" sz="1800"/>
                    </a:p>
                  </a:txBody>
                  <a:tcPr marL="91427" marR="91427" marT="45713" marB="45713" anchor="ctr">
                    <a:solidFill>
                      <a:schemeClr val="tx1">
                        <a:lumMod val="95000"/>
                      </a:schemeClr>
                    </a:solidFill>
                  </a:tcPr>
                </a:tc>
                <a:tc>
                  <a:txBody>
                    <a:bodyPr/>
                    <a:lstStyle/>
                    <a:p>
                      <a:endParaRPr lang="en-US" sz="1800"/>
                    </a:p>
                  </a:txBody>
                  <a:tcPr marL="91427" marR="91427" marT="45713" marB="45713" anchor="ctr">
                    <a:solidFill>
                      <a:schemeClr val="tx1">
                        <a:lumMod val="95000"/>
                      </a:schemeClr>
                    </a:solidFill>
                  </a:tcPr>
                </a:tc>
                <a:tc>
                  <a:txBody>
                    <a:bodyPr/>
                    <a:lstStyle/>
                    <a:p>
                      <a:endParaRPr lang="en-US" sz="1800"/>
                    </a:p>
                  </a:txBody>
                  <a:tcPr marL="91427" marR="91427" marT="45713" marB="45713" anchor="ctr">
                    <a:solidFill>
                      <a:schemeClr val="tx1">
                        <a:lumMod val="95000"/>
                      </a:schemeClr>
                    </a:solidFill>
                  </a:tcPr>
                </a:tc>
                <a:tc>
                  <a:txBody>
                    <a:bodyPr/>
                    <a:lstStyle/>
                    <a:p>
                      <a:endParaRPr lang="en-US" sz="1800"/>
                    </a:p>
                  </a:txBody>
                  <a:tcPr marL="91427" marR="91427" marT="45713" marB="45713" anchor="ctr">
                    <a:solidFill>
                      <a:schemeClr val="tx1">
                        <a:lumMod val="95000"/>
                      </a:schemeClr>
                    </a:solidFill>
                  </a:tcPr>
                </a:tc>
                <a:tc>
                  <a:txBody>
                    <a:bodyPr/>
                    <a:lstStyle/>
                    <a:p>
                      <a:endParaRPr lang="en-US" sz="1800"/>
                    </a:p>
                  </a:txBody>
                  <a:tcPr marL="91427" marR="91427" marT="45713" marB="45713" anchor="ctr">
                    <a:solidFill>
                      <a:schemeClr val="tx1">
                        <a:lumMod val="95000"/>
                      </a:schemeClr>
                    </a:solidFill>
                  </a:tcPr>
                </a:tc>
                <a:tc>
                  <a:txBody>
                    <a:bodyPr/>
                    <a:lstStyle/>
                    <a:p>
                      <a:endParaRPr lang="en-US" sz="1800"/>
                    </a:p>
                  </a:txBody>
                  <a:tcPr marL="91427" marR="91427" marT="45713" marB="45713" anchor="ctr">
                    <a:solidFill>
                      <a:schemeClr val="tx1">
                        <a:lumMod val="95000"/>
                      </a:schemeClr>
                    </a:solidFill>
                  </a:tcPr>
                </a:tc>
                <a:tc>
                  <a:txBody>
                    <a:bodyPr/>
                    <a:lstStyle/>
                    <a:p>
                      <a:endParaRPr lang="en-US" sz="1800"/>
                    </a:p>
                  </a:txBody>
                  <a:tcPr marL="91427" marR="91427" marT="45713" marB="45713" anchor="ctr">
                    <a:solidFill>
                      <a:schemeClr val="tx1">
                        <a:lumMod val="95000"/>
                      </a:schemeClr>
                    </a:solidFill>
                  </a:tcPr>
                </a:tc>
                <a:tc>
                  <a:txBody>
                    <a:bodyPr/>
                    <a:lstStyle/>
                    <a:p>
                      <a:endParaRPr lang="en-US" sz="1800"/>
                    </a:p>
                  </a:txBody>
                  <a:tcPr marL="91427" marR="91427" marT="45713" marB="45713" anchor="ctr">
                    <a:solidFill>
                      <a:schemeClr val="tx1">
                        <a:lumMod val="95000"/>
                      </a:schemeClr>
                    </a:solidFill>
                  </a:tcPr>
                </a:tc>
                <a:tc>
                  <a:txBody>
                    <a:bodyPr/>
                    <a:lstStyle/>
                    <a:p>
                      <a:endParaRPr lang="en-US" sz="1800"/>
                    </a:p>
                  </a:txBody>
                  <a:tcPr marL="91427" marR="91427" marT="45713" marB="45713" anchor="ctr">
                    <a:solidFill>
                      <a:schemeClr val="tx1">
                        <a:lumMod val="95000"/>
                      </a:schemeClr>
                    </a:solidFill>
                  </a:tcPr>
                </a:tc>
                <a:tc>
                  <a:txBody>
                    <a:bodyPr/>
                    <a:lstStyle/>
                    <a:p>
                      <a:endParaRPr lang="en-US" sz="1800"/>
                    </a:p>
                  </a:txBody>
                  <a:tcPr marL="91427" marR="91427" marT="45713" marB="45713" anchor="ctr">
                    <a:solidFill>
                      <a:schemeClr val="tx1">
                        <a:lumMod val="95000"/>
                      </a:schemeClr>
                    </a:solidFill>
                  </a:tcPr>
                </a:tc>
                <a:tc>
                  <a:txBody>
                    <a:bodyPr/>
                    <a:lstStyle/>
                    <a:p>
                      <a:endParaRPr lang="en-US" sz="18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spTree>
    <p:extLst>
      <p:ext uri="{BB962C8B-B14F-4D97-AF65-F5344CB8AC3E}">
        <p14:creationId xmlns:p14="http://schemas.microsoft.com/office/powerpoint/2010/main" val="182143012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Change Tracking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45463538"/>
              </p:ext>
            </p:extLst>
          </p:nvPr>
        </p:nvGraphicFramePr>
        <p:xfrm>
          <a:off x="230512" y="1668463"/>
          <a:ext cx="11966774" cy="741574"/>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r>
                        <a:rPr lang="en-US" sz="1700" dirty="0" smtClean="0"/>
                        <a:t>In</a:t>
                      </a:r>
                      <a:r>
                        <a:rPr lang="en-US" sz="1700" baseline="0" dirty="0" smtClean="0"/>
                        <a:t> Memory</a:t>
                      </a:r>
                      <a:endParaRPr lang="en-US" sz="1700" dirty="0"/>
                    </a:p>
                  </a:txBody>
                  <a:tcPr marL="91427" marR="91427" marT="45713" marB="45713" anchor="ct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X</a:t>
                      </a:r>
                      <a:endParaRPr lang="en-US" sz="1700" b="1" dirty="0"/>
                    </a:p>
                  </a:txBody>
                  <a:tcPr marL="91427" marR="91427" marT="45713" marB="45713" anchor="ctr">
                    <a:solidFill>
                      <a:schemeClr val="tx1">
                        <a:lumMod val="85000"/>
                      </a:schemeClr>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X</a:t>
                      </a:r>
                      <a:endParaRPr lang="en-US" sz="1700" b="1" dirty="0"/>
                    </a:p>
                  </a:txBody>
                  <a:tcPr marL="91427" marR="91427" marT="45713" marB="45713" anchor="ctr">
                    <a:solidFill>
                      <a:schemeClr val="tx1">
                        <a:lumMod val="85000"/>
                      </a:schemeClr>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X</a:t>
                      </a:r>
                      <a:endParaRPr lang="en-US" sz="1700" b="1" dirty="0"/>
                    </a:p>
                  </a:txBody>
                  <a:tcPr marL="91427" marR="91427" marT="45713" marB="45713" anchor="ctr">
                    <a:solidFill>
                      <a:schemeClr val="tx1">
                        <a:lumMod val="85000"/>
                      </a:schemeClr>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X</a:t>
                      </a:r>
                      <a:endParaRPr lang="en-US" sz="1700" b="1" dirty="0"/>
                    </a:p>
                  </a:txBody>
                  <a:tcPr marL="91427" marR="91427" marT="45713" marB="45713" anchor="ctr">
                    <a:solidFill>
                      <a:schemeClr val="tx1">
                        <a:lumMod val="85000"/>
                      </a:schemeClr>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70787">
                <a:tc>
                  <a:txBody>
                    <a:bodyPr/>
                    <a:lstStyle/>
                    <a:p>
                      <a:r>
                        <a:rPr lang="en-US" sz="1700" dirty="0" smtClean="0"/>
                        <a:t>Raw Data</a:t>
                      </a:r>
                      <a:endParaRPr lang="en-US" sz="1700" dirty="0"/>
                    </a:p>
                  </a:txBody>
                  <a:tcPr marL="91427" marR="91427" marT="45713" marB="45713"/>
                </a:tc>
                <a:tc>
                  <a:txBody>
                    <a:bodyPr/>
                    <a:lstStyle/>
                    <a:p>
                      <a:pPr algn="ctr"/>
                      <a:r>
                        <a:rPr lang="en-US" sz="1700" dirty="0" smtClean="0"/>
                        <a:t>W</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Y</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b="1" dirty="0" smtClean="0"/>
                        <a:t>B</a:t>
                      </a:r>
                      <a:endParaRPr lang="en-US" sz="1700" b="1" dirty="0"/>
                    </a:p>
                  </a:txBody>
                  <a:tcPr marL="91427" marR="91427" marT="45713" marB="45713" anchor="ctr">
                    <a:solidFill>
                      <a:schemeClr val="tx1">
                        <a:lumMod val="95000"/>
                      </a:schemeClr>
                    </a:solidFill>
                  </a:tcPr>
                </a:tc>
                <a:tc>
                  <a:txBody>
                    <a:bodyPr/>
                    <a:lstStyle/>
                    <a:p>
                      <a:pPr algn="ctr"/>
                      <a:r>
                        <a:rPr lang="en-US" sz="1700" b="1" dirty="0" smtClean="0"/>
                        <a:t>A</a:t>
                      </a:r>
                      <a:endParaRPr lang="en-US" sz="1700" b="1" dirty="0"/>
                    </a:p>
                  </a:txBody>
                  <a:tcPr marL="91427" marR="91427" marT="45713" marB="45713" anchor="ctr">
                    <a:solidFill>
                      <a:schemeClr val="tx1">
                        <a:lumMod val="95000"/>
                      </a:schemeClr>
                    </a:solidFill>
                  </a:tcPr>
                </a:tc>
                <a:tc>
                  <a:txBody>
                    <a:bodyPr/>
                    <a:lstStyle/>
                    <a:p>
                      <a:pPr algn="ctr"/>
                      <a:r>
                        <a:rPr lang="en-US" sz="1700" b="1" dirty="0" smtClean="0"/>
                        <a:t>R</a:t>
                      </a:r>
                      <a:endParaRPr lang="en-US" sz="1700" b="1" dirty="0"/>
                    </a:p>
                  </a:txBody>
                  <a:tcPr marL="91427" marR="91427" marT="45713" marB="45713" anchor="ctr">
                    <a:solidFill>
                      <a:schemeClr val="tx1">
                        <a:lumMod val="95000"/>
                      </a:schemeClr>
                    </a:solidFill>
                  </a:tcPr>
                </a:tc>
                <a:tc>
                  <a:txBody>
                    <a:bodyPr/>
                    <a:lstStyle/>
                    <a:p>
                      <a:pPr algn="ctr"/>
                      <a:r>
                        <a:rPr lang="en-US" sz="1700" b="1" dirty="0" smtClean="0"/>
                        <a:t>C</a:t>
                      </a:r>
                      <a:endParaRPr lang="en-US" sz="1700" b="1" dirty="0"/>
                    </a:p>
                  </a:txBody>
                  <a:tcPr marL="91427" marR="91427" marT="45713" marB="45713" anchor="ctr">
                    <a:solidFill>
                      <a:schemeClr val="tx1">
                        <a:lumMod val="95000"/>
                      </a:schemeClr>
                    </a:solidFill>
                  </a:tcPr>
                </a:tc>
                <a:tc>
                  <a:txBody>
                    <a:bodyPr/>
                    <a:lstStyle/>
                    <a:p>
                      <a:pPr algn="ctr"/>
                      <a:r>
                        <a:rPr lang="en-US" sz="1700" b="1" dirty="0" smtClean="0"/>
                        <a:t>E</a:t>
                      </a:r>
                      <a:endParaRPr lang="en-US" sz="1700" b="1" dirty="0"/>
                    </a:p>
                  </a:txBody>
                  <a:tcPr marL="91427" marR="91427" marT="45713" marB="45713" anchor="ctr">
                    <a:solidFill>
                      <a:schemeClr val="tx1">
                        <a:lumMod val="95000"/>
                      </a:schemeClr>
                    </a:solidFill>
                  </a:tcPr>
                </a:tc>
                <a:tc>
                  <a:txBody>
                    <a:bodyPr/>
                    <a:lstStyle/>
                    <a:p>
                      <a:pPr algn="ctr"/>
                      <a:r>
                        <a:rPr lang="en-US" sz="1700" b="1" dirty="0" smtClean="0"/>
                        <a:t>L</a:t>
                      </a:r>
                      <a:endParaRPr lang="en-US" sz="1700" b="1" dirty="0"/>
                    </a:p>
                  </a:txBody>
                  <a:tcPr marL="91427" marR="91427" marT="45713" marB="45713" anchor="ctr">
                    <a:solidFill>
                      <a:schemeClr val="tx1">
                        <a:lumMod val="95000"/>
                      </a:schemeClr>
                    </a:solidFill>
                  </a:tcPr>
                </a:tc>
                <a:tc>
                  <a:txBody>
                    <a:bodyPr/>
                    <a:lstStyle/>
                    <a:p>
                      <a:pPr algn="ctr"/>
                      <a:r>
                        <a:rPr lang="en-US" sz="1700" b="1" dirty="0" smtClean="0"/>
                        <a:t>O</a:t>
                      </a:r>
                      <a:endParaRPr lang="en-US" sz="1700" b="1" dirty="0"/>
                    </a:p>
                  </a:txBody>
                  <a:tcPr marL="91427" marR="91427" marT="45713" marB="45713" anchor="ctr">
                    <a:solidFill>
                      <a:schemeClr val="tx1">
                        <a:lumMod val="95000"/>
                      </a:schemeClr>
                    </a:solidFill>
                  </a:tcPr>
                </a:tc>
                <a:tc>
                  <a:txBody>
                    <a:bodyPr/>
                    <a:lstStyle/>
                    <a:p>
                      <a:pPr algn="ctr"/>
                      <a:r>
                        <a:rPr lang="en-US" sz="1700" b="1" dirty="0" smtClean="0"/>
                        <a:t>N</a:t>
                      </a:r>
                      <a:endParaRPr lang="en-US" sz="1700" b="1" dirty="0"/>
                    </a:p>
                  </a:txBody>
                  <a:tcPr marL="91427" marR="91427" marT="45713" marB="45713" anchor="ctr">
                    <a:solidFill>
                      <a:schemeClr val="tx1">
                        <a:lumMod val="95000"/>
                      </a:schemeClr>
                    </a:solidFill>
                  </a:tcPr>
                </a:tc>
                <a:tc>
                  <a:txBody>
                    <a:bodyPr/>
                    <a:lstStyle/>
                    <a:p>
                      <a:pPr algn="ctr"/>
                      <a:r>
                        <a:rPr lang="en-US" sz="1700" b="1" dirty="0" smtClean="0"/>
                        <a:t>A</a:t>
                      </a:r>
                      <a:endParaRPr lang="en-US" sz="1700" b="1" dirty="0"/>
                    </a:p>
                  </a:txBody>
                  <a:tcPr marL="91427" marR="91427" marT="45713" marB="45713" anchor="ctr">
                    <a:solidFill>
                      <a:schemeClr val="tx1">
                        <a:lumMod val="95000"/>
                      </a:schemeClr>
                    </a:solidFill>
                  </a:tcPr>
                </a:tc>
                <a:tc>
                  <a:txBody>
                    <a:bodyPr/>
                    <a:lstStyle/>
                    <a:p>
                      <a:pPr algn="ctr"/>
                      <a:r>
                        <a:rPr lang="en-US" sz="1700" b="1" dirty="0" smtClean="0"/>
                        <a:t>!</a:t>
                      </a:r>
                      <a:endParaRPr lang="en-US" sz="1700" b="1" dirty="0"/>
                    </a:p>
                  </a:txBody>
                  <a:tcPr marL="91427" marR="91427" marT="45713" marB="45713" anchor="ctr">
                    <a:solidFill>
                      <a:schemeClr val="tx1">
                        <a:lumMod val="95000"/>
                      </a:schemeClr>
                    </a:solidFill>
                  </a:tcP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graphicFrame>
        <p:nvGraphicFramePr>
          <p:cNvPr id="7" name="Table 6"/>
          <p:cNvGraphicFramePr>
            <a:graphicFrameLocks noGrp="1"/>
          </p:cNvGraphicFramePr>
          <p:nvPr/>
        </p:nvGraphicFramePr>
        <p:xfrm>
          <a:off x="238990" y="6554341"/>
          <a:ext cx="11966774" cy="370787"/>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r>
                        <a:rPr lang="en-US" sz="1700" dirty="0" smtClean="0"/>
                        <a:t>Full Backup</a:t>
                      </a:r>
                      <a:endParaRPr lang="en-US" sz="1700" dirty="0"/>
                    </a:p>
                  </a:txBody>
                  <a:tcPr marL="91427" marR="91427" marT="45713" marB="45713"/>
                </a:tc>
                <a:tc>
                  <a:txBody>
                    <a:bodyPr/>
                    <a:lstStyle/>
                    <a:p>
                      <a:pPr algn="ctr"/>
                      <a:r>
                        <a:rPr lang="en-US" sz="1700" dirty="0" smtClean="0">
                          <a:solidFill>
                            <a:schemeClr val="accent4"/>
                          </a:solidFill>
                        </a:rPr>
                        <a:t>W</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B</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C</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Y</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t>
                      </a:r>
                      <a:endParaRPr lang="en-US" sz="1700" dirty="0">
                        <a:solidFill>
                          <a:schemeClr val="accent4"/>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spTree>
    <p:extLst>
      <p:ext uri="{BB962C8B-B14F-4D97-AF65-F5344CB8AC3E}">
        <p14:creationId xmlns:p14="http://schemas.microsoft.com/office/powerpoint/2010/main" val="372494328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Change Tracking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42186830"/>
              </p:ext>
            </p:extLst>
          </p:nvPr>
        </p:nvGraphicFramePr>
        <p:xfrm>
          <a:off x="230512" y="1668463"/>
          <a:ext cx="11966774" cy="741574"/>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r>
                        <a:rPr lang="en-US" sz="1700" dirty="0" smtClean="0"/>
                        <a:t>In</a:t>
                      </a:r>
                      <a:r>
                        <a:rPr lang="en-US" sz="1700" baseline="0" dirty="0" smtClean="0"/>
                        <a:t> Memory</a:t>
                      </a:r>
                      <a:endParaRPr lang="en-US" sz="1700" dirty="0"/>
                    </a:p>
                  </a:txBody>
                  <a:tcPr marL="91427" marR="91427" marT="45713" marB="45713" anchor="ct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X</a:t>
                      </a:r>
                      <a:endParaRPr lang="en-US" sz="1700" b="1"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X</a:t>
                      </a:r>
                      <a:endParaRPr lang="en-US" sz="1700" b="1"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X</a:t>
                      </a:r>
                      <a:endParaRPr lang="en-US" sz="1700" b="1"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X</a:t>
                      </a:r>
                      <a:endParaRPr lang="en-US" sz="1700" b="1"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70787">
                <a:tc>
                  <a:txBody>
                    <a:bodyPr/>
                    <a:lstStyle/>
                    <a:p>
                      <a:r>
                        <a:rPr lang="en-US" sz="1700" dirty="0" smtClean="0"/>
                        <a:t>Raw Data</a:t>
                      </a:r>
                      <a:endParaRPr lang="en-US" sz="1700" dirty="0"/>
                    </a:p>
                  </a:txBody>
                  <a:tcPr marL="91427" marR="91427" marT="45713" marB="45713"/>
                </a:tc>
                <a:tc>
                  <a:txBody>
                    <a:bodyPr/>
                    <a:lstStyle/>
                    <a:p>
                      <a:pPr algn="ctr"/>
                      <a:r>
                        <a:rPr lang="en-US" sz="1700" dirty="0" smtClean="0"/>
                        <a:t>W</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Y</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b="1" dirty="0" smtClean="0"/>
                        <a:t>B</a:t>
                      </a:r>
                      <a:endParaRPr lang="en-US" sz="1700" b="1" dirty="0"/>
                    </a:p>
                  </a:txBody>
                  <a:tcPr marL="91427" marR="91427" marT="45713" marB="45713" anchor="ctr"/>
                </a:tc>
                <a:tc>
                  <a:txBody>
                    <a:bodyPr/>
                    <a:lstStyle/>
                    <a:p>
                      <a:pPr algn="ctr"/>
                      <a:r>
                        <a:rPr lang="en-US" sz="1700" b="1" dirty="0" smtClean="0"/>
                        <a:t>A</a:t>
                      </a:r>
                      <a:endParaRPr lang="en-US" sz="1700" b="1" dirty="0"/>
                    </a:p>
                  </a:txBody>
                  <a:tcPr marL="91427" marR="91427" marT="45713" marB="45713" anchor="ctr"/>
                </a:tc>
                <a:tc>
                  <a:txBody>
                    <a:bodyPr/>
                    <a:lstStyle/>
                    <a:p>
                      <a:pPr algn="ctr"/>
                      <a:r>
                        <a:rPr lang="en-US" sz="1700" b="1" dirty="0" smtClean="0"/>
                        <a:t>R</a:t>
                      </a:r>
                      <a:endParaRPr lang="en-US" sz="1700" b="1" dirty="0"/>
                    </a:p>
                  </a:txBody>
                  <a:tcPr marL="91427" marR="91427" marT="45713" marB="45713" anchor="ctr"/>
                </a:tc>
                <a:tc>
                  <a:txBody>
                    <a:bodyPr/>
                    <a:lstStyle/>
                    <a:p>
                      <a:pPr algn="ctr"/>
                      <a:r>
                        <a:rPr lang="en-US" sz="1700" b="1" dirty="0" smtClean="0"/>
                        <a:t>C</a:t>
                      </a:r>
                      <a:endParaRPr lang="en-US" sz="1700" b="1" dirty="0"/>
                    </a:p>
                  </a:txBody>
                  <a:tcPr marL="91427" marR="91427" marT="45713" marB="45713" anchor="ctr"/>
                </a:tc>
                <a:tc>
                  <a:txBody>
                    <a:bodyPr/>
                    <a:lstStyle/>
                    <a:p>
                      <a:pPr algn="ctr"/>
                      <a:r>
                        <a:rPr lang="en-US" sz="1700" b="1" dirty="0" smtClean="0"/>
                        <a:t>E</a:t>
                      </a:r>
                      <a:endParaRPr lang="en-US" sz="1700" b="1" dirty="0"/>
                    </a:p>
                  </a:txBody>
                  <a:tcPr marL="91427" marR="91427" marT="45713" marB="45713" anchor="ctr"/>
                </a:tc>
                <a:tc>
                  <a:txBody>
                    <a:bodyPr/>
                    <a:lstStyle/>
                    <a:p>
                      <a:pPr algn="ctr"/>
                      <a:r>
                        <a:rPr lang="en-US" sz="1700" b="1" dirty="0" smtClean="0"/>
                        <a:t>L</a:t>
                      </a:r>
                      <a:endParaRPr lang="en-US" sz="1700" b="1" dirty="0"/>
                    </a:p>
                  </a:txBody>
                  <a:tcPr marL="91427" marR="91427" marT="45713" marB="45713" anchor="ctr"/>
                </a:tc>
                <a:tc>
                  <a:txBody>
                    <a:bodyPr/>
                    <a:lstStyle/>
                    <a:p>
                      <a:pPr algn="ctr"/>
                      <a:r>
                        <a:rPr lang="en-US" sz="1700" b="1" dirty="0" smtClean="0"/>
                        <a:t>O</a:t>
                      </a:r>
                      <a:endParaRPr lang="en-US" sz="1700" b="1" dirty="0"/>
                    </a:p>
                  </a:txBody>
                  <a:tcPr marL="91427" marR="91427" marT="45713" marB="45713" anchor="ctr"/>
                </a:tc>
                <a:tc>
                  <a:txBody>
                    <a:bodyPr/>
                    <a:lstStyle/>
                    <a:p>
                      <a:pPr algn="ctr"/>
                      <a:r>
                        <a:rPr lang="en-US" sz="1700" b="1" dirty="0" smtClean="0"/>
                        <a:t>N</a:t>
                      </a:r>
                      <a:endParaRPr lang="en-US" sz="1700" b="1" dirty="0"/>
                    </a:p>
                  </a:txBody>
                  <a:tcPr marL="91427" marR="91427" marT="45713" marB="45713" anchor="ctr"/>
                </a:tc>
                <a:tc>
                  <a:txBody>
                    <a:bodyPr/>
                    <a:lstStyle/>
                    <a:p>
                      <a:pPr algn="ctr"/>
                      <a:r>
                        <a:rPr lang="en-US" sz="1700" b="1" dirty="0" smtClean="0"/>
                        <a:t>A</a:t>
                      </a:r>
                      <a:endParaRPr lang="en-US" sz="1700" b="1" dirty="0"/>
                    </a:p>
                  </a:txBody>
                  <a:tcPr marL="91427" marR="91427" marT="45713" marB="45713" anchor="ctr"/>
                </a:tc>
                <a:tc>
                  <a:txBody>
                    <a:bodyPr/>
                    <a:lstStyle/>
                    <a:p>
                      <a:pPr algn="ctr"/>
                      <a:r>
                        <a:rPr lang="en-US" sz="1700" b="1" dirty="0" smtClean="0"/>
                        <a:t>!</a:t>
                      </a:r>
                      <a:endParaRPr lang="en-US" sz="1700" b="1"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graphicFrame>
        <p:nvGraphicFramePr>
          <p:cNvPr id="7" name="Table 6"/>
          <p:cNvGraphicFramePr>
            <a:graphicFrameLocks noGrp="1"/>
          </p:cNvGraphicFramePr>
          <p:nvPr/>
        </p:nvGraphicFramePr>
        <p:xfrm>
          <a:off x="238990" y="6181299"/>
          <a:ext cx="11966774" cy="741574"/>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r>
                        <a:rPr lang="en-US" sz="1700" dirty="0" smtClean="0"/>
                        <a:t>Differential</a:t>
                      </a:r>
                      <a:endParaRPr lang="en-US" sz="1700" dirty="0"/>
                    </a:p>
                  </a:txBody>
                  <a:tcPr marL="91427" marR="91427" marT="45713" marB="45713"/>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solidFill>
                            <a:schemeClr val="accent5"/>
                          </a:solidFill>
                        </a:rPr>
                        <a:t>Y</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B</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R</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C</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E</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L</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O</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N</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r h="370787">
                <a:tc>
                  <a:txBody>
                    <a:bodyPr/>
                    <a:lstStyle/>
                    <a:p>
                      <a:r>
                        <a:rPr lang="en-US" sz="1700" dirty="0" smtClean="0"/>
                        <a:t>Full Backup</a:t>
                      </a:r>
                      <a:endParaRPr lang="en-US" sz="1700" dirty="0"/>
                    </a:p>
                  </a:txBody>
                  <a:tcPr marL="91427" marR="91427" marT="45713" marB="45713"/>
                </a:tc>
                <a:tc>
                  <a:txBody>
                    <a:bodyPr/>
                    <a:lstStyle/>
                    <a:p>
                      <a:pPr algn="ctr"/>
                      <a:r>
                        <a:rPr lang="en-US" sz="1700" dirty="0" smtClean="0">
                          <a:solidFill>
                            <a:schemeClr val="accent4"/>
                          </a:solidFill>
                        </a:rPr>
                        <a:t>W</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B</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C</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Y</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t>
                      </a:r>
                      <a:endParaRPr lang="en-US" sz="1700" dirty="0">
                        <a:solidFill>
                          <a:schemeClr val="accent4"/>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sp>
        <p:nvSpPr>
          <p:cNvPr id="9" name="Down Arrow 8"/>
          <p:cNvSpPr/>
          <p:nvPr/>
        </p:nvSpPr>
        <p:spPr bwMode="auto">
          <a:xfrm>
            <a:off x="4429566" y="2464640"/>
            <a:ext cx="3579708" cy="3690541"/>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Backup</a:t>
            </a:r>
          </a:p>
        </p:txBody>
      </p:sp>
      <p:graphicFrame>
        <p:nvGraphicFramePr>
          <p:cNvPr id="6" name="Table 5"/>
          <p:cNvGraphicFramePr>
            <a:graphicFrameLocks noGrp="1"/>
          </p:cNvGraphicFramePr>
          <p:nvPr>
            <p:extLst>
              <p:ext uri="{D42A27DB-BD31-4B8C-83A1-F6EECF244321}">
                <p14:modId xmlns:p14="http://schemas.microsoft.com/office/powerpoint/2010/main" val="774549766"/>
              </p:ext>
            </p:extLst>
          </p:nvPr>
        </p:nvGraphicFramePr>
        <p:xfrm>
          <a:off x="6339202" y="3812275"/>
          <a:ext cx="3340144" cy="370787"/>
        </p:xfrm>
        <a:graphic>
          <a:graphicData uri="http://schemas.openxmlformats.org/drawingml/2006/table">
            <a:tbl>
              <a:tblPr>
                <a:tableStyleId>{0505E3EF-67EA-436B-97B2-0124C06EBD24}</a:tableStyleId>
              </a:tblPr>
              <a:tblGrid>
                <a:gridCol w="208759"/>
                <a:gridCol w="208759"/>
                <a:gridCol w="208759"/>
                <a:gridCol w="208759"/>
                <a:gridCol w="208759"/>
                <a:gridCol w="208759"/>
                <a:gridCol w="208759"/>
                <a:gridCol w="208759"/>
                <a:gridCol w="208759"/>
                <a:gridCol w="208759"/>
                <a:gridCol w="208759"/>
                <a:gridCol w="208759"/>
                <a:gridCol w="208759"/>
                <a:gridCol w="208759"/>
                <a:gridCol w="208759"/>
                <a:gridCol w="208759"/>
              </a:tblGrid>
              <a:tr h="370787">
                <a:tc>
                  <a:txBody>
                    <a:bodyPr/>
                    <a:lstStyle/>
                    <a:p>
                      <a:pPr algn="ctr"/>
                      <a:r>
                        <a:rPr lang="en-US" sz="1700" dirty="0" smtClean="0">
                          <a:solidFill>
                            <a:schemeClr val="accent5"/>
                          </a:solidFill>
                        </a:rPr>
                        <a:t>Y</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B</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R</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C</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E</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L</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O</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N</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spTree>
    <p:extLst>
      <p:ext uri="{BB962C8B-B14F-4D97-AF65-F5344CB8AC3E}">
        <p14:creationId xmlns:p14="http://schemas.microsoft.com/office/powerpoint/2010/main" val="49744725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Change Tracking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41386899"/>
              </p:ext>
            </p:extLst>
          </p:nvPr>
        </p:nvGraphicFramePr>
        <p:xfrm>
          <a:off x="230512" y="1673737"/>
          <a:ext cx="11966774" cy="741574"/>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r>
                        <a:rPr lang="en-US" sz="1700" dirty="0" smtClean="0"/>
                        <a:t>In</a:t>
                      </a:r>
                      <a:r>
                        <a:rPr lang="en-US" sz="1700" baseline="0" dirty="0" smtClean="0"/>
                        <a:t> Memory</a:t>
                      </a:r>
                      <a:endParaRPr lang="en-US" sz="1700" dirty="0"/>
                    </a:p>
                  </a:txBody>
                  <a:tcPr marL="91427" marR="91427" marT="45713" marB="45713" anchor="ct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70787">
                <a:tc>
                  <a:txBody>
                    <a:bodyPr/>
                    <a:lstStyle/>
                    <a:p>
                      <a:r>
                        <a:rPr lang="en-US" sz="1700" dirty="0" smtClean="0"/>
                        <a:t>Raw Data</a:t>
                      </a:r>
                      <a:endParaRPr lang="en-US" sz="1700" dirty="0"/>
                    </a:p>
                  </a:txBody>
                  <a:tcPr marL="91427" marR="91427" marT="45713" marB="45713"/>
                </a:tc>
                <a:tc>
                  <a:txBody>
                    <a:bodyPr/>
                    <a:lstStyle/>
                    <a:p>
                      <a:pPr algn="ctr"/>
                      <a:r>
                        <a:rPr lang="en-US" sz="1700" dirty="0" smtClean="0"/>
                        <a:t>W</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Y</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R</a:t>
                      </a: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L</a:t>
                      </a:r>
                      <a:endParaRPr lang="en-US" sz="1700" dirty="0"/>
                    </a:p>
                  </a:txBody>
                  <a:tcPr marL="91427" marR="91427" marT="45713" marB="45713" anchor="ctr"/>
                </a:tc>
                <a:tc>
                  <a:txBody>
                    <a:bodyPr/>
                    <a:lstStyle/>
                    <a:p>
                      <a:pPr algn="ctr"/>
                      <a:r>
                        <a:rPr lang="en-US" sz="1700" dirty="0" smtClean="0"/>
                        <a:t>O</a:t>
                      </a:r>
                      <a:endParaRPr lang="en-US" sz="1700" dirty="0"/>
                    </a:p>
                  </a:txBody>
                  <a:tcPr marL="91427" marR="91427" marT="45713" marB="45713" anchor="ctr"/>
                </a:tc>
                <a:tc>
                  <a:txBody>
                    <a:bodyPr/>
                    <a:lstStyle/>
                    <a:p>
                      <a:pPr algn="ctr"/>
                      <a:r>
                        <a:rPr lang="en-US" sz="1700" dirty="0" smtClean="0"/>
                        <a:t>N</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23322161"/>
              </p:ext>
            </p:extLst>
          </p:nvPr>
        </p:nvGraphicFramePr>
        <p:xfrm>
          <a:off x="230512" y="5813902"/>
          <a:ext cx="11966774" cy="1112361"/>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r>
                        <a:rPr lang="en-US" sz="1700" dirty="0" smtClean="0"/>
                        <a:t>Merged Backup</a:t>
                      </a:r>
                      <a:endParaRPr lang="en-US" sz="1700" dirty="0"/>
                    </a:p>
                  </a:txBody>
                  <a:tcPr marL="91427" marR="91427" marT="45713" marB="45713"/>
                </a:tc>
                <a:tc>
                  <a:txBody>
                    <a:bodyPr/>
                    <a:lstStyle/>
                    <a:p>
                      <a:pPr algn="ctr"/>
                      <a:r>
                        <a:rPr lang="en-US" sz="1700" dirty="0" smtClean="0">
                          <a:solidFill>
                            <a:schemeClr val="accent4"/>
                          </a:solidFill>
                        </a:rPr>
                        <a:t>W</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B</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C</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5"/>
                          </a:solidFill>
                        </a:rPr>
                        <a:t>Y</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B</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R</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C</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E</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L</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O</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N</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r h="370787">
                <a:tc>
                  <a:txBody>
                    <a:bodyPr/>
                    <a:lstStyle/>
                    <a:p>
                      <a:r>
                        <a:rPr lang="en-US" sz="1700" dirty="0" smtClean="0"/>
                        <a:t>Differential</a:t>
                      </a:r>
                      <a:endParaRPr lang="en-US" sz="1700" dirty="0"/>
                    </a:p>
                  </a:txBody>
                  <a:tcPr marL="91427" marR="91427" marT="45713" marB="45713"/>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solidFill>
                            <a:schemeClr val="accent5"/>
                          </a:solidFill>
                        </a:rPr>
                        <a:t>Y</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B</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R</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C</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E</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L</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O</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N</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r h="370787">
                <a:tc>
                  <a:txBody>
                    <a:bodyPr/>
                    <a:lstStyle/>
                    <a:p>
                      <a:r>
                        <a:rPr lang="en-US" sz="1700" dirty="0" smtClean="0"/>
                        <a:t>Initial Backup</a:t>
                      </a:r>
                      <a:endParaRPr lang="en-US" sz="1700" dirty="0"/>
                    </a:p>
                  </a:txBody>
                  <a:tcPr marL="91427" marR="91427" marT="45713" marB="45713"/>
                </a:tc>
                <a:tc>
                  <a:txBody>
                    <a:bodyPr/>
                    <a:lstStyle/>
                    <a:p>
                      <a:pPr algn="ctr"/>
                      <a:r>
                        <a:rPr lang="en-US" sz="1700" dirty="0" smtClean="0">
                          <a:solidFill>
                            <a:schemeClr val="accent4"/>
                          </a:solidFill>
                        </a:rPr>
                        <a:t>W</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B</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C</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Y</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t>
                      </a:r>
                      <a:endParaRPr lang="en-US" sz="1700" dirty="0">
                        <a:solidFill>
                          <a:schemeClr val="accent4"/>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spTree>
    <p:extLst>
      <p:ext uri="{BB962C8B-B14F-4D97-AF65-F5344CB8AC3E}">
        <p14:creationId xmlns:p14="http://schemas.microsoft.com/office/powerpoint/2010/main" val="206709125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124206"/>
          </a:xfrm>
        </p:spPr>
        <p:txBody>
          <a:bodyPr/>
          <a:lstStyle/>
          <a:p>
            <a:r>
              <a:rPr lang="en-US" dirty="0" smtClean="0"/>
              <a:t>Critical to efficient backup solutions (space/network)</a:t>
            </a:r>
          </a:p>
          <a:p>
            <a:r>
              <a:rPr lang="en-US" dirty="0" smtClean="0"/>
              <a:t>Critical to backup solutions without SAN’s</a:t>
            </a:r>
          </a:p>
          <a:p>
            <a:r>
              <a:rPr lang="en-US" dirty="0" smtClean="0"/>
              <a:t>Challenges…</a:t>
            </a:r>
          </a:p>
          <a:p>
            <a:pPr lvl="1"/>
            <a:r>
              <a:rPr lang="en-US" dirty="0" smtClean="0"/>
              <a:t>Every vendor has to implement their own…</a:t>
            </a:r>
          </a:p>
          <a:p>
            <a:pPr lvl="1"/>
            <a:r>
              <a:rPr lang="en-US" dirty="0" smtClean="0"/>
              <a:t>Often implemented as a driver, installed on every host, in the IO path</a:t>
            </a:r>
          </a:p>
          <a:p>
            <a:pPr lvl="1"/>
            <a:r>
              <a:rPr lang="en-US" dirty="0" smtClean="0"/>
              <a:t>Every OS release requires re-testing, re-certification and possibly code changes</a:t>
            </a:r>
          </a:p>
          <a:p>
            <a:pPr lvl="1"/>
            <a:r>
              <a:rPr lang="en-US" dirty="0"/>
              <a:t>Power failure and VM mobility scenarios increase complexity</a:t>
            </a:r>
          </a:p>
          <a:p>
            <a:pPr lvl="1"/>
            <a:endParaRPr lang="en-US" dirty="0"/>
          </a:p>
        </p:txBody>
      </p:sp>
      <p:sp>
        <p:nvSpPr>
          <p:cNvPr id="3" name="Title 2"/>
          <p:cNvSpPr>
            <a:spLocks noGrp="1"/>
          </p:cNvSpPr>
          <p:nvPr>
            <p:ph type="title"/>
          </p:nvPr>
        </p:nvSpPr>
        <p:spPr/>
        <p:txBody>
          <a:bodyPr/>
          <a:lstStyle/>
          <a:p>
            <a:r>
              <a:rPr lang="en-US" dirty="0" smtClean="0"/>
              <a:t>Change Tracking Review….</a:t>
            </a:r>
            <a:endParaRPr lang="en-US" dirty="0"/>
          </a:p>
        </p:txBody>
      </p:sp>
    </p:spTree>
    <p:extLst>
      <p:ext uri="{BB962C8B-B14F-4D97-AF65-F5344CB8AC3E}">
        <p14:creationId xmlns:p14="http://schemas.microsoft.com/office/powerpoint/2010/main" val="252981484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Change Tracking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09716938"/>
              </p:ext>
            </p:extLst>
          </p:nvPr>
        </p:nvGraphicFramePr>
        <p:xfrm>
          <a:off x="225861" y="1668463"/>
          <a:ext cx="11966774" cy="741574"/>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r>
                        <a:rPr lang="en-US" sz="1700" dirty="0" smtClean="0"/>
                        <a:t>In</a:t>
                      </a:r>
                      <a:r>
                        <a:rPr lang="en-US" sz="1700" baseline="0" dirty="0" smtClean="0"/>
                        <a:t> Memory</a:t>
                      </a:r>
                      <a:endParaRPr lang="en-US" sz="1700" dirty="0"/>
                    </a:p>
                  </a:txBody>
                  <a:tcPr marL="91427" marR="91427" marT="45713" marB="45713" anchor="ct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70787">
                <a:tc>
                  <a:txBody>
                    <a:bodyPr/>
                    <a:lstStyle/>
                    <a:p>
                      <a:r>
                        <a:rPr lang="en-US" sz="1700" dirty="0" smtClean="0"/>
                        <a:t>Raw Data</a:t>
                      </a:r>
                      <a:endParaRPr lang="en-US" sz="1700" dirty="0"/>
                    </a:p>
                  </a:txBody>
                  <a:tcPr marL="91427" marR="91427" marT="45713" marB="45713"/>
                </a:tc>
                <a:tc>
                  <a:txBody>
                    <a:bodyPr/>
                    <a:lstStyle/>
                    <a:p>
                      <a:pPr algn="ctr"/>
                      <a:r>
                        <a:rPr lang="en-US" sz="1700" dirty="0" smtClean="0"/>
                        <a:t>W</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Y</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R</a:t>
                      </a: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L</a:t>
                      </a:r>
                      <a:endParaRPr lang="en-US" sz="1700" dirty="0"/>
                    </a:p>
                  </a:txBody>
                  <a:tcPr marL="91427" marR="91427" marT="45713" marB="45713" anchor="ctr"/>
                </a:tc>
                <a:tc>
                  <a:txBody>
                    <a:bodyPr/>
                    <a:lstStyle/>
                    <a:p>
                      <a:pPr algn="ctr"/>
                      <a:r>
                        <a:rPr lang="en-US" sz="1700" dirty="0" smtClean="0"/>
                        <a:t>O</a:t>
                      </a:r>
                      <a:endParaRPr lang="en-US" sz="1700" dirty="0"/>
                    </a:p>
                  </a:txBody>
                  <a:tcPr marL="91427" marR="91427" marT="45713" marB="45713" anchor="ctr"/>
                </a:tc>
                <a:tc>
                  <a:txBody>
                    <a:bodyPr/>
                    <a:lstStyle/>
                    <a:p>
                      <a:pPr algn="ctr"/>
                      <a:r>
                        <a:rPr lang="en-US" sz="1700" dirty="0" smtClean="0"/>
                        <a:t>N</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0318585"/>
              </p:ext>
            </p:extLst>
          </p:nvPr>
        </p:nvGraphicFramePr>
        <p:xfrm>
          <a:off x="234851" y="5801649"/>
          <a:ext cx="11966774" cy="1112361"/>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r>
                        <a:rPr lang="en-US" sz="1700" dirty="0" smtClean="0"/>
                        <a:t>Merged Backup</a:t>
                      </a:r>
                      <a:endParaRPr lang="en-US" sz="1700" dirty="0"/>
                    </a:p>
                  </a:txBody>
                  <a:tcPr marL="91427" marR="91427" marT="45713" marB="45713"/>
                </a:tc>
                <a:tc>
                  <a:txBody>
                    <a:bodyPr/>
                    <a:lstStyle/>
                    <a:p>
                      <a:pPr algn="ctr"/>
                      <a:r>
                        <a:rPr lang="en-US" sz="1700" dirty="0" smtClean="0">
                          <a:solidFill>
                            <a:schemeClr val="accent4"/>
                          </a:solidFill>
                        </a:rPr>
                        <a:t>W</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B</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C</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5"/>
                          </a:solidFill>
                        </a:rPr>
                        <a:t>Y</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B</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R</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C</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E</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L</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O</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N</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r h="370787">
                <a:tc>
                  <a:txBody>
                    <a:bodyPr/>
                    <a:lstStyle/>
                    <a:p>
                      <a:r>
                        <a:rPr lang="en-US" sz="1700" dirty="0" smtClean="0"/>
                        <a:t>Differential</a:t>
                      </a:r>
                      <a:endParaRPr lang="en-US" sz="1700" dirty="0"/>
                    </a:p>
                  </a:txBody>
                  <a:tcPr marL="91427" marR="91427" marT="45713" marB="45713"/>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solidFill>
                            <a:schemeClr val="accent5"/>
                          </a:solidFill>
                        </a:rPr>
                        <a:t>Y</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B</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R</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C</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E</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L</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O</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N</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r h="370787">
                <a:tc>
                  <a:txBody>
                    <a:bodyPr/>
                    <a:lstStyle/>
                    <a:p>
                      <a:r>
                        <a:rPr lang="en-US" sz="1700" dirty="0" smtClean="0"/>
                        <a:t>Initial Backup</a:t>
                      </a:r>
                      <a:endParaRPr lang="en-US" sz="1700" dirty="0"/>
                    </a:p>
                  </a:txBody>
                  <a:tcPr marL="91427" marR="91427" marT="45713" marB="45713"/>
                </a:tc>
                <a:tc>
                  <a:txBody>
                    <a:bodyPr/>
                    <a:lstStyle/>
                    <a:p>
                      <a:pPr algn="ctr"/>
                      <a:r>
                        <a:rPr lang="en-US" sz="1700" dirty="0" smtClean="0">
                          <a:solidFill>
                            <a:schemeClr val="accent4"/>
                          </a:solidFill>
                        </a:rPr>
                        <a:t>W</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B</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C</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Y</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t>
                      </a:r>
                      <a:endParaRPr lang="en-US" sz="1700" dirty="0">
                        <a:solidFill>
                          <a:schemeClr val="accent4"/>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spTree>
    <p:extLst>
      <p:ext uri="{BB962C8B-B14F-4D97-AF65-F5344CB8AC3E}">
        <p14:creationId xmlns:p14="http://schemas.microsoft.com/office/powerpoint/2010/main" val="42432788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Change Tracking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9018079"/>
              </p:ext>
            </p:extLst>
          </p:nvPr>
        </p:nvGraphicFramePr>
        <p:xfrm>
          <a:off x="230512" y="1668463"/>
          <a:ext cx="11966774" cy="741995"/>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1208">
                <a:tc>
                  <a:txBody>
                    <a:bodyPr/>
                    <a:lstStyle/>
                    <a:p>
                      <a:r>
                        <a:rPr lang="en-US" sz="1700" dirty="0" smtClean="0"/>
                        <a:t>In</a:t>
                      </a:r>
                      <a:r>
                        <a:rPr lang="en-US" sz="1700" baseline="0" dirty="0" smtClean="0"/>
                        <a:t> Memory</a:t>
                      </a:r>
                      <a:endParaRPr lang="en-US" sz="1700" dirty="0"/>
                    </a:p>
                  </a:txBody>
                  <a:tcPr marL="91427" marR="91427" marT="45713" marB="45713" anchor="ct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800" b="1" dirty="0" smtClean="0"/>
                        <a:t>X</a:t>
                      </a:r>
                      <a:endParaRPr lang="en-US" sz="1800" b="1"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X</a:t>
                      </a:r>
                      <a:endParaRPr lang="en-US" sz="1700" b="1"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X</a:t>
                      </a:r>
                      <a:endParaRPr lang="en-US" sz="1700" b="1"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X</a:t>
                      </a:r>
                      <a:endParaRPr lang="en-US" sz="1700" b="1"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70787">
                <a:tc>
                  <a:txBody>
                    <a:bodyPr/>
                    <a:lstStyle/>
                    <a:p>
                      <a:r>
                        <a:rPr lang="en-US" sz="1700" dirty="0" smtClean="0"/>
                        <a:t>Raw Data</a:t>
                      </a:r>
                      <a:endParaRPr lang="en-US" sz="1700" dirty="0"/>
                    </a:p>
                  </a:txBody>
                  <a:tcPr marL="91427" marR="91427" marT="45713" marB="45713"/>
                </a:tc>
                <a:tc>
                  <a:txBody>
                    <a:bodyPr/>
                    <a:lstStyle/>
                    <a:p>
                      <a:pPr algn="ctr"/>
                      <a:r>
                        <a:rPr lang="en-US" sz="1700" dirty="0" smtClean="0"/>
                        <a:t>W</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Y</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R</a:t>
                      </a: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L</a:t>
                      </a:r>
                      <a:endParaRPr lang="en-US" sz="1700" dirty="0"/>
                    </a:p>
                  </a:txBody>
                  <a:tcPr marL="91427" marR="91427" marT="45713" marB="45713" anchor="ctr"/>
                </a:tc>
                <a:tc>
                  <a:txBody>
                    <a:bodyPr/>
                    <a:lstStyle/>
                    <a:p>
                      <a:pPr algn="ctr"/>
                      <a:r>
                        <a:rPr lang="en-US" sz="1700" dirty="0" smtClean="0"/>
                        <a:t>O</a:t>
                      </a:r>
                      <a:endParaRPr lang="en-US" sz="1700" dirty="0"/>
                    </a:p>
                  </a:txBody>
                  <a:tcPr marL="91427" marR="91427" marT="45713" marB="45713" anchor="ctr"/>
                </a:tc>
                <a:tc>
                  <a:txBody>
                    <a:bodyPr/>
                    <a:lstStyle/>
                    <a:p>
                      <a:pPr algn="ctr"/>
                      <a:r>
                        <a:rPr lang="en-US" sz="1700" dirty="0" smtClean="0"/>
                        <a:t>N</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b="1" dirty="0" smtClean="0"/>
                        <a:t>I</a:t>
                      </a:r>
                      <a:endParaRPr lang="en-US" sz="1700" b="1" dirty="0"/>
                    </a:p>
                  </a:txBody>
                  <a:tcPr marL="91427" marR="91427" marT="45713" marB="45713" anchor="ctr"/>
                </a:tc>
                <a:tc>
                  <a:txBody>
                    <a:bodyPr/>
                    <a:lstStyle/>
                    <a:p>
                      <a:pPr algn="ctr"/>
                      <a:r>
                        <a:rPr lang="en-US" sz="1700" b="1" dirty="0" smtClean="0"/>
                        <a:t>T</a:t>
                      </a:r>
                      <a:endParaRPr lang="en-US" sz="1700" b="1" dirty="0"/>
                    </a:p>
                  </a:txBody>
                  <a:tcPr marL="91427" marR="91427" marT="45713" marB="45713" anchor="ctr"/>
                </a:tc>
                <a:tc>
                  <a:txBody>
                    <a:bodyPr/>
                    <a:lstStyle/>
                    <a:p>
                      <a:pPr algn="ctr"/>
                      <a:r>
                        <a:rPr lang="en-US" sz="1700" b="1" dirty="0" smtClean="0"/>
                        <a:t>S</a:t>
                      </a:r>
                      <a:endParaRPr lang="en-US" sz="1700" b="1" dirty="0"/>
                    </a:p>
                  </a:txBody>
                  <a:tcPr marL="91427" marR="91427" marT="45713" marB="45713" anchor="ctr"/>
                </a:tc>
                <a:tc>
                  <a:txBody>
                    <a:bodyPr/>
                    <a:lstStyle/>
                    <a:p>
                      <a:pPr algn="ctr"/>
                      <a:endParaRPr lang="en-US" sz="1700" b="1" dirty="0"/>
                    </a:p>
                  </a:txBody>
                  <a:tcPr marL="91427" marR="91427" marT="45713" marB="45713" anchor="ctr"/>
                </a:tc>
                <a:tc>
                  <a:txBody>
                    <a:bodyPr/>
                    <a:lstStyle/>
                    <a:p>
                      <a:pPr algn="ctr"/>
                      <a:r>
                        <a:rPr lang="en-US" sz="1700" b="1" dirty="0" smtClean="0"/>
                        <a:t>A</a:t>
                      </a:r>
                      <a:endParaRPr lang="en-US" sz="1700" b="1" dirty="0"/>
                    </a:p>
                  </a:txBody>
                  <a:tcPr marL="91427" marR="91427" marT="45713" marB="45713" anchor="ctr"/>
                </a:tc>
                <a:tc>
                  <a:txBody>
                    <a:bodyPr/>
                    <a:lstStyle/>
                    <a:p>
                      <a:pPr algn="ctr"/>
                      <a:r>
                        <a:rPr lang="en-US" sz="1700" b="1" dirty="0" smtClean="0"/>
                        <a:t>M</a:t>
                      </a:r>
                      <a:endParaRPr lang="en-US" sz="1700" b="1" dirty="0"/>
                    </a:p>
                  </a:txBody>
                  <a:tcPr marL="91427" marR="91427" marT="45713" marB="45713" anchor="ctr"/>
                </a:tc>
                <a:tc>
                  <a:txBody>
                    <a:bodyPr/>
                    <a:lstStyle/>
                    <a:p>
                      <a:pPr algn="ctr"/>
                      <a:r>
                        <a:rPr lang="en-US" sz="1700" b="1" dirty="0" smtClean="0"/>
                        <a:t>A</a:t>
                      </a:r>
                      <a:endParaRPr lang="en-US" sz="1700" b="1" dirty="0"/>
                    </a:p>
                  </a:txBody>
                  <a:tcPr marL="91427" marR="91427" marT="45713" marB="45713" anchor="ctr"/>
                </a:tc>
                <a:tc>
                  <a:txBody>
                    <a:bodyPr/>
                    <a:lstStyle/>
                    <a:p>
                      <a:pPr algn="ctr"/>
                      <a:r>
                        <a:rPr lang="en-US" sz="1700" b="1" dirty="0" smtClean="0"/>
                        <a:t>Z</a:t>
                      </a:r>
                      <a:endParaRPr lang="en-US" sz="1700" b="1" dirty="0"/>
                    </a:p>
                  </a:txBody>
                  <a:tcPr marL="91427" marR="91427" marT="45713" marB="45713" anchor="ctr"/>
                </a:tc>
                <a:tc>
                  <a:txBody>
                    <a:bodyPr/>
                    <a:lstStyle/>
                    <a:p>
                      <a:pPr algn="ctr"/>
                      <a:r>
                        <a:rPr lang="en-US" sz="1700" b="1" dirty="0" smtClean="0"/>
                        <a:t>I</a:t>
                      </a:r>
                      <a:endParaRPr lang="en-US" sz="1700" b="1" dirty="0"/>
                    </a:p>
                  </a:txBody>
                  <a:tcPr marL="91427" marR="91427" marT="45713" marB="45713" anchor="ctr"/>
                </a:tc>
                <a:tc>
                  <a:txBody>
                    <a:bodyPr/>
                    <a:lstStyle/>
                    <a:p>
                      <a:pPr algn="ctr"/>
                      <a:r>
                        <a:rPr lang="en-US" sz="1700" b="1" dirty="0" smtClean="0"/>
                        <a:t>N</a:t>
                      </a:r>
                      <a:endParaRPr lang="en-US" sz="1700" b="1" dirty="0"/>
                    </a:p>
                  </a:txBody>
                  <a:tcPr marL="91427" marR="91427" marT="45713" marB="45713" anchor="ctr"/>
                </a:tc>
                <a:tc>
                  <a:txBody>
                    <a:bodyPr/>
                    <a:lstStyle/>
                    <a:p>
                      <a:pPr algn="ctr"/>
                      <a:r>
                        <a:rPr lang="en-US" sz="1700" b="1" dirty="0" smtClean="0"/>
                        <a:t>G</a:t>
                      </a:r>
                      <a:endParaRPr lang="en-US" sz="1700" b="1" dirty="0"/>
                    </a:p>
                  </a:txBody>
                  <a:tcPr marL="91427" marR="91427" marT="45713" marB="45713" anchor="ctr"/>
                </a:tc>
                <a:tc>
                  <a:txBody>
                    <a:bodyPr/>
                    <a:lstStyle/>
                    <a:p>
                      <a:pPr algn="ctr"/>
                      <a:r>
                        <a:rPr lang="en-US" sz="1700" b="1" dirty="0" smtClean="0"/>
                        <a:t>!</a:t>
                      </a:r>
                      <a:endParaRPr lang="en-US" sz="1700" b="1"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84822926"/>
              </p:ext>
            </p:extLst>
          </p:nvPr>
        </p:nvGraphicFramePr>
        <p:xfrm>
          <a:off x="230512" y="5831198"/>
          <a:ext cx="11966774" cy="1112361"/>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r>
                        <a:rPr lang="en-US" sz="1700" dirty="0" smtClean="0"/>
                        <a:t>Merged Backup</a:t>
                      </a:r>
                      <a:endParaRPr lang="en-US" sz="1700" dirty="0"/>
                    </a:p>
                  </a:txBody>
                  <a:tcPr marL="91427" marR="91427" marT="45713" marB="45713"/>
                </a:tc>
                <a:tc>
                  <a:txBody>
                    <a:bodyPr/>
                    <a:lstStyle/>
                    <a:p>
                      <a:pPr algn="ctr"/>
                      <a:r>
                        <a:rPr lang="en-US" sz="1700" dirty="0" smtClean="0">
                          <a:solidFill>
                            <a:schemeClr val="accent4"/>
                          </a:solidFill>
                        </a:rPr>
                        <a:t>W</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B</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C</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5"/>
                          </a:solidFill>
                        </a:rPr>
                        <a:t>Y</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B</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R</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C</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E</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L</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O</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N</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r h="370787">
                <a:tc>
                  <a:txBody>
                    <a:bodyPr/>
                    <a:lstStyle/>
                    <a:p>
                      <a:r>
                        <a:rPr lang="en-US" sz="1700" dirty="0" smtClean="0"/>
                        <a:t>Differential</a:t>
                      </a:r>
                      <a:endParaRPr lang="en-US" sz="1700" dirty="0"/>
                    </a:p>
                  </a:txBody>
                  <a:tcPr marL="91427" marR="91427" marT="45713" marB="45713"/>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solidFill>
                            <a:schemeClr val="accent5"/>
                          </a:solidFill>
                        </a:rPr>
                        <a:t>Y</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B</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R</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C</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E</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L</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O</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N</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r h="370787">
                <a:tc>
                  <a:txBody>
                    <a:bodyPr/>
                    <a:lstStyle/>
                    <a:p>
                      <a:r>
                        <a:rPr lang="en-US" sz="1700" dirty="0" smtClean="0"/>
                        <a:t>Initial Backup</a:t>
                      </a:r>
                      <a:endParaRPr lang="en-US" sz="1700" dirty="0"/>
                    </a:p>
                  </a:txBody>
                  <a:tcPr marL="91427" marR="91427" marT="45713" marB="45713"/>
                </a:tc>
                <a:tc>
                  <a:txBody>
                    <a:bodyPr/>
                    <a:lstStyle/>
                    <a:p>
                      <a:pPr algn="ctr"/>
                      <a:r>
                        <a:rPr lang="en-US" sz="1700" dirty="0" smtClean="0">
                          <a:solidFill>
                            <a:schemeClr val="accent4"/>
                          </a:solidFill>
                        </a:rPr>
                        <a:t>W</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B</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C</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Y</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t>
                      </a:r>
                      <a:endParaRPr lang="en-US" sz="1700" dirty="0">
                        <a:solidFill>
                          <a:schemeClr val="accent4"/>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spTree>
    <p:extLst>
      <p:ext uri="{BB962C8B-B14F-4D97-AF65-F5344CB8AC3E}">
        <p14:creationId xmlns:p14="http://schemas.microsoft.com/office/powerpoint/2010/main" val="227240576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Change Tracking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31345601"/>
              </p:ext>
            </p:extLst>
          </p:nvPr>
        </p:nvGraphicFramePr>
        <p:xfrm>
          <a:off x="230512" y="1673277"/>
          <a:ext cx="11966774" cy="741995"/>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1208">
                <a:tc>
                  <a:txBody>
                    <a:bodyPr/>
                    <a:lstStyle/>
                    <a:p>
                      <a:r>
                        <a:rPr lang="en-US" sz="1700" dirty="0" smtClean="0"/>
                        <a:t>In</a:t>
                      </a:r>
                      <a:r>
                        <a:rPr lang="en-US" sz="1700" baseline="0" dirty="0" smtClean="0"/>
                        <a:t> Memory</a:t>
                      </a:r>
                      <a:endParaRPr lang="en-US" sz="1700" dirty="0"/>
                    </a:p>
                  </a:txBody>
                  <a:tcPr marL="91427" marR="91427" marT="45713" marB="45713" anchor="ct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800" b="1" dirty="0" smtClean="0"/>
                        <a:t>X</a:t>
                      </a:r>
                      <a:endParaRPr lang="en-US" sz="1800" b="1"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X</a:t>
                      </a:r>
                      <a:endParaRPr lang="en-US" sz="1700" b="1"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X</a:t>
                      </a:r>
                      <a:endParaRPr lang="en-US" sz="1700" b="1"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X</a:t>
                      </a:r>
                      <a:endParaRPr lang="en-US" sz="1700" b="1"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70787">
                <a:tc>
                  <a:txBody>
                    <a:bodyPr/>
                    <a:lstStyle/>
                    <a:p>
                      <a:r>
                        <a:rPr lang="en-US" sz="1700" dirty="0" smtClean="0"/>
                        <a:t>Raw Data</a:t>
                      </a:r>
                      <a:endParaRPr lang="en-US" sz="1700" dirty="0"/>
                    </a:p>
                  </a:txBody>
                  <a:tcPr marL="91427" marR="91427" marT="45713" marB="45713"/>
                </a:tc>
                <a:tc>
                  <a:txBody>
                    <a:bodyPr/>
                    <a:lstStyle/>
                    <a:p>
                      <a:pPr algn="ctr"/>
                      <a:r>
                        <a:rPr lang="en-US" sz="1700" dirty="0" smtClean="0"/>
                        <a:t>W</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Y</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R</a:t>
                      </a: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L</a:t>
                      </a:r>
                      <a:endParaRPr lang="en-US" sz="1700" dirty="0"/>
                    </a:p>
                  </a:txBody>
                  <a:tcPr marL="91427" marR="91427" marT="45713" marB="45713" anchor="ctr"/>
                </a:tc>
                <a:tc>
                  <a:txBody>
                    <a:bodyPr/>
                    <a:lstStyle/>
                    <a:p>
                      <a:pPr algn="ctr"/>
                      <a:r>
                        <a:rPr lang="en-US" sz="1700" dirty="0" smtClean="0"/>
                        <a:t>O</a:t>
                      </a:r>
                      <a:endParaRPr lang="en-US" sz="1700" dirty="0"/>
                    </a:p>
                  </a:txBody>
                  <a:tcPr marL="91427" marR="91427" marT="45713" marB="45713" anchor="ctr"/>
                </a:tc>
                <a:tc>
                  <a:txBody>
                    <a:bodyPr/>
                    <a:lstStyle/>
                    <a:p>
                      <a:pPr algn="ctr"/>
                      <a:r>
                        <a:rPr lang="en-US" sz="1700" dirty="0" smtClean="0"/>
                        <a:t>N</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b="1" dirty="0" smtClean="0"/>
                        <a:t>I</a:t>
                      </a:r>
                      <a:endParaRPr lang="en-US" sz="1700" b="1" dirty="0"/>
                    </a:p>
                  </a:txBody>
                  <a:tcPr marL="91427" marR="91427" marT="45713" marB="45713" anchor="ctr"/>
                </a:tc>
                <a:tc>
                  <a:txBody>
                    <a:bodyPr/>
                    <a:lstStyle/>
                    <a:p>
                      <a:pPr algn="ctr"/>
                      <a:r>
                        <a:rPr lang="en-US" sz="1700" b="1" dirty="0" smtClean="0"/>
                        <a:t>T</a:t>
                      </a:r>
                      <a:endParaRPr lang="en-US" sz="1700" b="1" dirty="0"/>
                    </a:p>
                  </a:txBody>
                  <a:tcPr marL="91427" marR="91427" marT="45713" marB="45713" anchor="ctr"/>
                </a:tc>
                <a:tc>
                  <a:txBody>
                    <a:bodyPr/>
                    <a:lstStyle/>
                    <a:p>
                      <a:pPr algn="ctr"/>
                      <a:r>
                        <a:rPr lang="en-US" sz="1700" b="1" dirty="0" smtClean="0"/>
                        <a:t>S</a:t>
                      </a:r>
                      <a:endParaRPr lang="en-US" sz="1700" b="1" dirty="0"/>
                    </a:p>
                  </a:txBody>
                  <a:tcPr marL="91427" marR="91427" marT="45713" marB="45713" anchor="ctr"/>
                </a:tc>
                <a:tc>
                  <a:txBody>
                    <a:bodyPr/>
                    <a:lstStyle/>
                    <a:p>
                      <a:pPr algn="ctr"/>
                      <a:endParaRPr lang="en-US" sz="1700" b="1" dirty="0"/>
                    </a:p>
                  </a:txBody>
                  <a:tcPr marL="91427" marR="91427" marT="45713" marB="45713" anchor="ctr"/>
                </a:tc>
                <a:tc>
                  <a:txBody>
                    <a:bodyPr/>
                    <a:lstStyle/>
                    <a:p>
                      <a:pPr algn="ctr"/>
                      <a:r>
                        <a:rPr lang="en-US" sz="1700" b="1" dirty="0" smtClean="0"/>
                        <a:t>A</a:t>
                      </a:r>
                      <a:endParaRPr lang="en-US" sz="1700" b="1" dirty="0"/>
                    </a:p>
                  </a:txBody>
                  <a:tcPr marL="91427" marR="91427" marT="45713" marB="45713" anchor="ctr"/>
                </a:tc>
                <a:tc>
                  <a:txBody>
                    <a:bodyPr/>
                    <a:lstStyle/>
                    <a:p>
                      <a:pPr algn="ctr"/>
                      <a:r>
                        <a:rPr lang="en-US" sz="1700" b="1" dirty="0" smtClean="0"/>
                        <a:t>M</a:t>
                      </a:r>
                      <a:endParaRPr lang="en-US" sz="1700" b="1" dirty="0"/>
                    </a:p>
                  </a:txBody>
                  <a:tcPr marL="91427" marR="91427" marT="45713" marB="45713" anchor="ctr"/>
                </a:tc>
                <a:tc>
                  <a:txBody>
                    <a:bodyPr/>
                    <a:lstStyle/>
                    <a:p>
                      <a:pPr algn="ctr"/>
                      <a:r>
                        <a:rPr lang="en-US" sz="1700" b="1" dirty="0" smtClean="0"/>
                        <a:t>A</a:t>
                      </a:r>
                      <a:endParaRPr lang="en-US" sz="1700" b="1" dirty="0"/>
                    </a:p>
                  </a:txBody>
                  <a:tcPr marL="91427" marR="91427" marT="45713" marB="45713" anchor="ctr"/>
                </a:tc>
                <a:tc>
                  <a:txBody>
                    <a:bodyPr/>
                    <a:lstStyle/>
                    <a:p>
                      <a:pPr algn="ctr"/>
                      <a:r>
                        <a:rPr lang="en-US" sz="1700" b="1" dirty="0" smtClean="0"/>
                        <a:t>Z</a:t>
                      </a:r>
                      <a:endParaRPr lang="en-US" sz="1700" b="1" dirty="0"/>
                    </a:p>
                  </a:txBody>
                  <a:tcPr marL="91427" marR="91427" marT="45713" marB="45713" anchor="ctr"/>
                </a:tc>
                <a:tc>
                  <a:txBody>
                    <a:bodyPr/>
                    <a:lstStyle/>
                    <a:p>
                      <a:pPr algn="ctr"/>
                      <a:r>
                        <a:rPr lang="en-US" sz="1700" b="1" dirty="0" smtClean="0"/>
                        <a:t>I</a:t>
                      </a:r>
                      <a:endParaRPr lang="en-US" sz="1700" b="1" dirty="0"/>
                    </a:p>
                  </a:txBody>
                  <a:tcPr marL="91427" marR="91427" marT="45713" marB="45713" anchor="ctr"/>
                </a:tc>
                <a:tc>
                  <a:txBody>
                    <a:bodyPr/>
                    <a:lstStyle/>
                    <a:p>
                      <a:pPr algn="ctr"/>
                      <a:r>
                        <a:rPr lang="en-US" sz="1700" b="1" dirty="0" smtClean="0"/>
                        <a:t>N</a:t>
                      </a:r>
                      <a:endParaRPr lang="en-US" sz="1700" b="1" dirty="0"/>
                    </a:p>
                  </a:txBody>
                  <a:tcPr marL="91427" marR="91427" marT="45713" marB="45713" anchor="ctr"/>
                </a:tc>
                <a:tc>
                  <a:txBody>
                    <a:bodyPr/>
                    <a:lstStyle/>
                    <a:p>
                      <a:pPr algn="ctr"/>
                      <a:r>
                        <a:rPr lang="en-US" sz="1700" b="1" dirty="0" smtClean="0"/>
                        <a:t>G</a:t>
                      </a:r>
                      <a:endParaRPr lang="en-US" sz="1700" b="1" dirty="0"/>
                    </a:p>
                  </a:txBody>
                  <a:tcPr marL="91427" marR="91427" marT="45713" marB="45713" anchor="ctr"/>
                </a:tc>
                <a:tc>
                  <a:txBody>
                    <a:bodyPr/>
                    <a:lstStyle/>
                    <a:p>
                      <a:pPr algn="ctr"/>
                      <a:r>
                        <a:rPr lang="en-US" sz="1700" b="1" dirty="0" smtClean="0"/>
                        <a:t>!</a:t>
                      </a:r>
                      <a:endParaRPr lang="en-US" sz="1700" b="1"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31281359"/>
              </p:ext>
            </p:extLst>
          </p:nvPr>
        </p:nvGraphicFramePr>
        <p:xfrm>
          <a:off x="238989" y="5813781"/>
          <a:ext cx="11966774" cy="1112361"/>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r>
                        <a:rPr lang="en-US" sz="1700" dirty="0" smtClean="0"/>
                        <a:t>Merged Backup</a:t>
                      </a:r>
                      <a:endParaRPr lang="en-US" sz="1700" dirty="0"/>
                    </a:p>
                  </a:txBody>
                  <a:tcPr marL="91427" marR="91427" marT="45713" marB="45713"/>
                </a:tc>
                <a:tc>
                  <a:txBody>
                    <a:bodyPr/>
                    <a:lstStyle/>
                    <a:p>
                      <a:pPr algn="ctr"/>
                      <a:r>
                        <a:rPr lang="en-US" sz="1700" dirty="0" smtClean="0">
                          <a:solidFill>
                            <a:schemeClr val="accent4"/>
                          </a:solidFill>
                        </a:rPr>
                        <a:t>W</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B</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C</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5"/>
                          </a:solidFill>
                        </a:rPr>
                        <a:t>Y</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B</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R</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C</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E</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L</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O</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N</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r h="370787">
                <a:tc>
                  <a:txBody>
                    <a:bodyPr/>
                    <a:lstStyle/>
                    <a:p>
                      <a:r>
                        <a:rPr lang="en-US" sz="1700" dirty="0" smtClean="0"/>
                        <a:t>Differential</a:t>
                      </a:r>
                      <a:endParaRPr lang="en-US" sz="1700" dirty="0"/>
                    </a:p>
                  </a:txBody>
                  <a:tcPr marL="91427" marR="91427" marT="45713" marB="45713"/>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solidFill>
                            <a:schemeClr val="accent5"/>
                          </a:solidFill>
                        </a:rPr>
                        <a:t>Y</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B</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R</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C</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E</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L</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O</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N</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r h="370787">
                <a:tc>
                  <a:txBody>
                    <a:bodyPr/>
                    <a:lstStyle/>
                    <a:p>
                      <a:r>
                        <a:rPr lang="en-US" sz="1700" dirty="0" smtClean="0"/>
                        <a:t>Initial Backup</a:t>
                      </a:r>
                      <a:endParaRPr lang="en-US" sz="1700" dirty="0"/>
                    </a:p>
                  </a:txBody>
                  <a:tcPr marL="91427" marR="91427" marT="45713" marB="45713"/>
                </a:tc>
                <a:tc>
                  <a:txBody>
                    <a:bodyPr/>
                    <a:lstStyle/>
                    <a:p>
                      <a:pPr algn="ctr"/>
                      <a:r>
                        <a:rPr lang="en-US" sz="1700" dirty="0" smtClean="0">
                          <a:solidFill>
                            <a:schemeClr val="accent4"/>
                          </a:solidFill>
                        </a:rPr>
                        <a:t>W</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B</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C</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Y</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t>
                      </a:r>
                      <a:endParaRPr lang="en-US" sz="1700" dirty="0">
                        <a:solidFill>
                          <a:schemeClr val="accent4"/>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sp>
        <p:nvSpPr>
          <p:cNvPr id="6" name="Down Arrow 5"/>
          <p:cNvSpPr/>
          <p:nvPr/>
        </p:nvSpPr>
        <p:spPr bwMode="auto">
          <a:xfrm>
            <a:off x="4065018" y="2415273"/>
            <a:ext cx="4308805" cy="1081990"/>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Power Failure</a:t>
            </a:r>
          </a:p>
        </p:txBody>
      </p:sp>
      <p:graphicFrame>
        <p:nvGraphicFramePr>
          <p:cNvPr id="8" name="Table 7"/>
          <p:cNvGraphicFramePr>
            <a:graphicFrameLocks noGrp="1"/>
          </p:cNvGraphicFramePr>
          <p:nvPr>
            <p:extLst>
              <p:ext uri="{D42A27DB-BD31-4B8C-83A1-F6EECF244321}">
                <p14:modId xmlns:p14="http://schemas.microsoft.com/office/powerpoint/2010/main" val="1301267165"/>
              </p:ext>
            </p:extLst>
          </p:nvPr>
        </p:nvGraphicFramePr>
        <p:xfrm>
          <a:off x="230512" y="3498035"/>
          <a:ext cx="11966774" cy="741995"/>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1208">
                <a:tc>
                  <a:txBody>
                    <a:bodyPr/>
                    <a:lstStyle/>
                    <a:p>
                      <a:r>
                        <a:rPr lang="en-US" sz="1700" dirty="0" smtClean="0"/>
                        <a:t>In</a:t>
                      </a:r>
                      <a:r>
                        <a:rPr lang="en-US" sz="1700" baseline="0" dirty="0" smtClean="0"/>
                        <a:t> Memory</a:t>
                      </a:r>
                      <a:endParaRPr lang="en-US" sz="1700" dirty="0"/>
                    </a:p>
                  </a:txBody>
                  <a:tcPr marL="91427" marR="91427" marT="45713" marB="45713" anchor="ct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dirty="0"/>
                    </a:p>
                  </a:txBody>
                  <a:tcPr marL="91427" marR="91427" marT="45713" marB="45713" anchor="ctr">
                    <a:solidFill>
                      <a:schemeClr val="accent1"/>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dirty="0"/>
                    </a:p>
                  </a:txBody>
                  <a:tcPr marL="91427" marR="91427" marT="45713" marB="45713" anchor="ctr">
                    <a:solidFill>
                      <a:schemeClr val="accent1"/>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dirty="0"/>
                    </a:p>
                  </a:txBody>
                  <a:tcPr marL="91427" marR="91427" marT="45713" marB="45713" anchor="ctr">
                    <a:solidFill>
                      <a:schemeClr val="accent1"/>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dirty="0"/>
                    </a:p>
                  </a:txBody>
                  <a:tcPr marL="91427" marR="91427" marT="45713" marB="45713" anchor="ctr">
                    <a:solidFill>
                      <a:schemeClr val="accent1"/>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70787">
                <a:tc>
                  <a:txBody>
                    <a:bodyPr/>
                    <a:lstStyle/>
                    <a:p>
                      <a:r>
                        <a:rPr lang="en-US" sz="1700" dirty="0" smtClean="0"/>
                        <a:t>Raw Data</a:t>
                      </a:r>
                      <a:endParaRPr lang="en-US" sz="1700" dirty="0"/>
                    </a:p>
                  </a:txBody>
                  <a:tcPr marL="91427" marR="91427" marT="45713" marB="45713"/>
                </a:tc>
                <a:tc>
                  <a:txBody>
                    <a:bodyPr/>
                    <a:lstStyle/>
                    <a:p>
                      <a:pPr algn="ctr"/>
                      <a:r>
                        <a:rPr lang="en-US" sz="1700" dirty="0" smtClean="0"/>
                        <a:t>W</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Y</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R</a:t>
                      </a: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L</a:t>
                      </a:r>
                      <a:endParaRPr lang="en-US" sz="1700" dirty="0"/>
                    </a:p>
                  </a:txBody>
                  <a:tcPr marL="91427" marR="91427" marT="45713" marB="45713" anchor="ctr"/>
                </a:tc>
                <a:tc>
                  <a:txBody>
                    <a:bodyPr/>
                    <a:lstStyle/>
                    <a:p>
                      <a:pPr algn="ctr"/>
                      <a:r>
                        <a:rPr lang="en-US" sz="1700" dirty="0" smtClean="0"/>
                        <a:t>O</a:t>
                      </a:r>
                      <a:endParaRPr lang="en-US" sz="1700" dirty="0"/>
                    </a:p>
                  </a:txBody>
                  <a:tcPr marL="91427" marR="91427" marT="45713" marB="45713" anchor="ctr"/>
                </a:tc>
                <a:tc>
                  <a:txBody>
                    <a:bodyPr/>
                    <a:lstStyle/>
                    <a:p>
                      <a:pPr algn="ctr"/>
                      <a:r>
                        <a:rPr lang="en-US" sz="1700" dirty="0" smtClean="0"/>
                        <a:t>N</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b="0" dirty="0"/>
                    </a:p>
                  </a:txBody>
                  <a:tcPr marL="91427" marR="91427" marT="45713" marB="45713" anchor="ctr"/>
                </a:tc>
                <a:tc>
                  <a:txBody>
                    <a:bodyPr/>
                    <a:lstStyle/>
                    <a:p>
                      <a:pPr algn="ctr"/>
                      <a:r>
                        <a:rPr lang="en-US" sz="1700" b="0" dirty="0" smtClean="0"/>
                        <a:t>I</a:t>
                      </a:r>
                      <a:endParaRPr lang="en-US" sz="1700" b="0" dirty="0"/>
                    </a:p>
                  </a:txBody>
                  <a:tcPr marL="91427" marR="91427" marT="45713" marB="45713" anchor="ctr"/>
                </a:tc>
                <a:tc>
                  <a:txBody>
                    <a:bodyPr/>
                    <a:lstStyle/>
                    <a:p>
                      <a:pPr algn="ctr"/>
                      <a:r>
                        <a:rPr lang="en-US" sz="1700" b="0" dirty="0" smtClean="0"/>
                        <a:t>T</a:t>
                      </a:r>
                      <a:endParaRPr lang="en-US" sz="1700" b="0" dirty="0"/>
                    </a:p>
                  </a:txBody>
                  <a:tcPr marL="91427" marR="91427" marT="45713" marB="45713" anchor="ctr"/>
                </a:tc>
                <a:tc>
                  <a:txBody>
                    <a:bodyPr/>
                    <a:lstStyle/>
                    <a:p>
                      <a:pPr algn="ctr"/>
                      <a:r>
                        <a:rPr lang="en-US" sz="1700" b="0" dirty="0" smtClean="0"/>
                        <a:t>S</a:t>
                      </a:r>
                      <a:endParaRPr lang="en-US" sz="1700" b="0" dirty="0"/>
                    </a:p>
                  </a:txBody>
                  <a:tcPr marL="91427" marR="91427" marT="45713" marB="45713" anchor="ctr"/>
                </a:tc>
                <a:tc>
                  <a:txBody>
                    <a:bodyPr/>
                    <a:lstStyle/>
                    <a:p>
                      <a:pPr algn="ctr"/>
                      <a:endParaRPr lang="en-US" sz="1700" b="0" dirty="0"/>
                    </a:p>
                  </a:txBody>
                  <a:tcPr marL="91427" marR="91427" marT="45713" marB="45713" anchor="ctr"/>
                </a:tc>
                <a:tc>
                  <a:txBody>
                    <a:bodyPr/>
                    <a:lstStyle/>
                    <a:p>
                      <a:pPr algn="ctr"/>
                      <a:r>
                        <a:rPr lang="en-US" sz="1700" b="0" dirty="0" smtClean="0"/>
                        <a:t>A</a:t>
                      </a:r>
                      <a:endParaRPr lang="en-US" sz="1700" b="0" dirty="0"/>
                    </a:p>
                  </a:txBody>
                  <a:tcPr marL="91427" marR="91427" marT="45713" marB="45713" anchor="ctr"/>
                </a:tc>
                <a:tc>
                  <a:txBody>
                    <a:bodyPr/>
                    <a:lstStyle/>
                    <a:p>
                      <a:pPr algn="ctr"/>
                      <a:r>
                        <a:rPr lang="en-US" sz="1700" b="0" dirty="0" smtClean="0"/>
                        <a:t>M</a:t>
                      </a:r>
                      <a:endParaRPr lang="en-US" sz="1700" b="0" dirty="0"/>
                    </a:p>
                  </a:txBody>
                  <a:tcPr marL="91427" marR="91427" marT="45713" marB="45713" anchor="ctr"/>
                </a:tc>
                <a:tc>
                  <a:txBody>
                    <a:bodyPr/>
                    <a:lstStyle/>
                    <a:p>
                      <a:pPr algn="ctr"/>
                      <a:r>
                        <a:rPr lang="en-US" sz="1700" b="0" dirty="0" smtClean="0"/>
                        <a:t>A</a:t>
                      </a:r>
                      <a:endParaRPr lang="en-US" sz="1700" b="0" dirty="0"/>
                    </a:p>
                  </a:txBody>
                  <a:tcPr marL="91427" marR="91427" marT="45713" marB="45713" anchor="ctr"/>
                </a:tc>
                <a:tc>
                  <a:txBody>
                    <a:bodyPr/>
                    <a:lstStyle/>
                    <a:p>
                      <a:pPr algn="ctr"/>
                      <a:r>
                        <a:rPr lang="en-US" sz="1700" b="0" dirty="0" smtClean="0"/>
                        <a:t>Z</a:t>
                      </a:r>
                      <a:endParaRPr lang="en-US" sz="1700" b="0" dirty="0"/>
                    </a:p>
                  </a:txBody>
                  <a:tcPr marL="91427" marR="91427" marT="45713" marB="45713" anchor="ctr"/>
                </a:tc>
                <a:tc>
                  <a:txBody>
                    <a:bodyPr/>
                    <a:lstStyle/>
                    <a:p>
                      <a:pPr algn="ctr"/>
                      <a:r>
                        <a:rPr lang="en-US" sz="1700" b="0" dirty="0" smtClean="0"/>
                        <a:t>I</a:t>
                      </a:r>
                      <a:endParaRPr lang="en-US" sz="1700" b="0" dirty="0"/>
                    </a:p>
                  </a:txBody>
                  <a:tcPr marL="91427" marR="91427" marT="45713" marB="45713" anchor="ctr"/>
                </a:tc>
                <a:tc>
                  <a:txBody>
                    <a:bodyPr/>
                    <a:lstStyle/>
                    <a:p>
                      <a:pPr algn="ctr"/>
                      <a:r>
                        <a:rPr lang="en-US" sz="1700" b="0" dirty="0" smtClean="0"/>
                        <a:t>N</a:t>
                      </a:r>
                      <a:endParaRPr lang="en-US" sz="1700" b="0" dirty="0"/>
                    </a:p>
                  </a:txBody>
                  <a:tcPr marL="91427" marR="91427" marT="45713" marB="45713" anchor="ctr"/>
                </a:tc>
                <a:tc>
                  <a:txBody>
                    <a:bodyPr/>
                    <a:lstStyle/>
                    <a:p>
                      <a:pPr algn="ctr"/>
                      <a:r>
                        <a:rPr lang="en-US" sz="1700" b="0" dirty="0" smtClean="0"/>
                        <a:t>G</a:t>
                      </a:r>
                      <a:endParaRPr lang="en-US" sz="1700" b="0" dirty="0"/>
                    </a:p>
                  </a:txBody>
                  <a:tcPr marL="91427" marR="91427" marT="45713" marB="45713" anchor="ctr"/>
                </a:tc>
                <a:tc>
                  <a:txBody>
                    <a:bodyPr/>
                    <a:lstStyle/>
                    <a:p>
                      <a:pPr algn="ctr"/>
                      <a:r>
                        <a:rPr lang="en-US" sz="1700" b="0" dirty="0" smtClean="0"/>
                        <a:t>!</a:t>
                      </a:r>
                      <a:endParaRPr lang="en-US" sz="1700" b="0" dirty="0"/>
                    </a:p>
                  </a:txBody>
                  <a:tcPr marL="91427" marR="91427" marT="45713" marB="45713" anchor="ctr"/>
                </a:tc>
                <a:tc>
                  <a:txBody>
                    <a:bodyPr/>
                    <a:lstStyle/>
                    <a:p>
                      <a:pPr algn="ctr"/>
                      <a:endParaRPr lang="en-US" sz="1700" b="0" dirty="0"/>
                    </a:p>
                  </a:txBody>
                  <a:tcPr marL="91427" marR="91427" marT="45713" marB="45713" anchor="ctr"/>
                </a:tc>
                <a:tc>
                  <a:txBody>
                    <a:bodyPr/>
                    <a:lstStyle/>
                    <a:p>
                      <a:pPr algn="ctr"/>
                      <a:endParaRPr lang="en-US" sz="1700" dirty="0"/>
                    </a:p>
                  </a:txBody>
                  <a:tcPr marL="91427" marR="91427" marT="45713" marB="45713" anchor="ctr"/>
                </a:tc>
              </a:tr>
            </a:tbl>
          </a:graphicData>
        </a:graphic>
      </p:graphicFrame>
    </p:spTree>
    <p:extLst>
      <p:ext uri="{BB962C8B-B14F-4D97-AF65-F5344CB8AC3E}">
        <p14:creationId xmlns:p14="http://schemas.microsoft.com/office/powerpoint/2010/main" val="16725556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50" y="2125661"/>
            <a:ext cx="6021387" cy="990601"/>
          </a:xfrm>
        </p:spPr>
        <p:txBody>
          <a:bodyPr>
            <a:noAutofit/>
          </a:bodyPr>
          <a:lstStyle/>
          <a:p>
            <a:r>
              <a:rPr lang="en-US" sz="3200" dirty="0"/>
              <a:t>Building Scalable and Reliable Backup Solutions in the Next Release of Windows Server </a:t>
            </a:r>
            <a:r>
              <a:rPr lang="en-US" sz="3200" dirty="0" smtClean="0"/>
              <a:t>Hyper-V</a:t>
            </a:r>
            <a:endParaRPr lang="en-US" sz="3200" dirty="0"/>
          </a:p>
        </p:txBody>
      </p:sp>
      <p:sp>
        <p:nvSpPr>
          <p:cNvPr id="3" name="Text Placeholder 2"/>
          <p:cNvSpPr>
            <a:spLocks noGrp="1"/>
          </p:cNvSpPr>
          <p:nvPr>
            <p:ph type="body" sz="quarter" idx="14"/>
          </p:nvPr>
        </p:nvSpPr>
        <p:spPr/>
        <p:txBody>
          <a:bodyPr/>
          <a:lstStyle/>
          <a:p>
            <a:r>
              <a:rPr lang="en-US" dirty="0" smtClean="0"/>
              <a:t>Taylor Brown</a:t>
            </a:r>
          </a:p>
          <a:p>
            <a:r>
              <a:rPr lang="en-US" i="1" dirty="0" smtClean="0"/>
              <a:t>@</a:t>
            </a:r>
            <a:r>
              <a:rPr lang="en-US" i="1" dirty="0" err="1" smtClean="0"/>
              <a:t>HyperV_taylorb</a:t>
            </a:r>
            <a:endParaRPr lang="en-US" i="1" dirty="0" smtClean="0"/>
          </a:p>
        </p:txBody>
      </p:sp>
      <p:sp>
        <p:nvSpPr>
          <p:cNvPr id="4" name="Text Placeholder 2"/>
          <p:cNvSpPr txBox="1">
            <a:spLocks/>
          </p:cNvSpPr>
          <p:nvPr/>
        </p:nvSpPr>
        <p:spPr bwMode="ltGray">
          <a:xfrm>
            <a:off x="274638" y="3649662"/>
            <a:ext cx="6400800"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CDP-B318</a:t>
            </a:r>
          </a:p>
          <a:p>
            <a:endParaRPr lang="en-US" dirty="0"/>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Change Tracking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21070609"/>
              </p:ext>
            </p:extLst>
          </p:nvPr>
        </p:nvGraphicFramePr>
        <p:xfrm>
          <a:off x="234851" y="1668463"/>
          <a:ext cx="11966774" cy="741995"/>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1208">
                <a:tc>
                  <a:txBody>
                    <a:bodyPr/>
                    <a:lstStyle/>
                    <a:p>
                      <a:r>
                        <a:rPr lang="en-US" sz="1700" dirty="0" smtClean="0"/>
                        <a:t>In</a:t>
                      </a:r>
                      <a:r>
                        <a:rPr lang="en-US" sz="1700" baseline="0" dirty="0" smtClean="0"/>
                        <a:t> Memory</a:t>
                      </a:r>
                      <a:endParaRPr lang="en-US" sz="1700" dirty="0"/>
                    </a:p>
                  </a:txBody>
                  <a:tcPr marL="91427" marR="91427" marT="45713" marB="45713" anchor="ct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800" b="1" dirty="0" smtClean="0"/>
                        <a:t>X</a:t>
                      </a:r>
                      <a:endParaRPr lang="en-US" sz="1800" b="1"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X</a:t>
                      </a:r>
                      <a:endParaRPr lang="en-US" sz="1700" b="1"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X</a:t>
                      </a:r>
                      <a:endParaRPr lang="en-US" sz="1700" b="1"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X</a:t>
                      </a:r>
                      <a:endParaRPr lang="en-US" sz="1700" b="1"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70787">
                <a:tc>
                  <a:txBody>
                    <a:bodyPr/>
                    <a:lstStyle/>
                    <a:p>
                      <a:r>
                        <a:rPr lang="en-US" sz="1700" dirty="0" smtClean="0"/>
                        <a:t>Raw Data</a:t>
                      </a:r>
                      <a:endParaRPr lang="en-US" sz="1700" dirty="0"/>
                    </a:p>
                  </a:txBody>
                  <a:tcPr marL="91427" marR="91427" marT="45713" marB="45713"/>
                </a:tc>
                <a:tc>
                  <a:txBody>
                    <a:bodyPr/>
                    <a:lstStyle/>
                    <a:p>
                      <a:pPr algn="ctr"/>
                      <a:r>
                        <a:rPr lang="en-US" sz="1700" dirty="0" smtClean="0"/>
                        <a:t>W</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Y</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R</a:t>
                      </a: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L</a:t>
                      </a:r>
                      <a:endParaRPr lang="en-US" sz="1700" dirty="0"/>
                    </a:p>
                  </a:txBody>
                  <a:tcPr marL="91427" marR="91427" marT="45713" marB="45713" anchor="ctr"/>
                </a:tc>
                <a:tc>
                  <a:txBody>
                    <a:bodyPr/>
                    <a:lstStyle/>
                    <a:p>
                      <a:pPr algn="ctr"/>
                      <a:r>
                        <a:rPr lang="en-US" sz="1700" dirty="0" smtClean="0"/>
                        <a:t>O</a:t>
                      </a:r>
                      <a:endParaRPr lang="en-US" sz="1700" dirty="0"/>
                    </a:p>
                  </a:txBody>
                  <a:tcPr marL="91427" marR="91427" marT="45713" marB="45713" anchor="ctr"/>
                </a:tc>
                <a:tc>
                  <a:txBody>
                    <a:bodyPr/>
                    <a:lstStyle/>
                    <a:p>
                      <a:pPr algn="ctr"/>
                      <a:r>
                        <a:rPr lang="en-US" sz="1700" dirty="0" smtClean="0"/>
                        <a:t>N</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b="1" dirty="0" smtClean="0"/>
                        <a:t>I</a:t>
                      </a:r>
                      <a:endParaRPr lang="en-US" sz="1700" b="1" dirty="0"/>
                    </a:p>
                  </a:txBody>
                  <a:tcPr marL="91427" marR="91427" marT="45713" marB="45713" anchor="ctr"/>
                </a:tc>
                <a:tc>
                  <a:txBody>
                    <a:bodyPr/>
                    <a:lstStyle/>
                    <a:p>
                      <a:pPr algn="ctr"/>
                      <a:r>
                        <a:rPr lang="en-US" sz="1700" b="1" dirty="0" smtClean="0"/>
                        <a:t>T</a:t>
                      </a:r>
                      <a:endParaRPr lang="en-US" sz="1700" b="1" dirty="0"/>
                    </a:p>
                  </a:txBody>
                  <a:tcPr marL="91427" marR="91427" marT="45713" marB="45713" anchor="ctr"/>
                </a:tc>
                <a:tc>
                  <a:txBody>
                    <a:bodyPr/>
                    <a:lstStyle/>
                    <a:p>
                      <a:pPr algn="ctr"/>
                      <a:r>
                        <a:rPr lang="en-US" sz="1700" b="1" dirty="0" smtClean="0"/>
                        <a:t>S</a:t>
                      </a:r>
                      <a:endParaRPr lang="en-US" sz="1700" b="1" dirty="0"/>
                    </a:p>
                  </a:txBody>
                  <a:tcPr marL="91427" marR="91427" marT="45713" marB="45713" anchor="ctr"/>
                </a:tc>
                <a:tc>
                  <a:txBody>
                    <a:bodyPr/>
                    <a:lstStyle/>
                    <a:p>
                      <a:pPr algn="ctr"/>
                      <a:endParaRPr lang="en-US" sz="1700" b="1" dirty="0"/>
                    </a:p>
                  </a:txBody>
                  <a:tcPr marL="91427" marR="91427" marT="45713" marB="45713" anchor="ctr"/>
                </a:tc>
                <a:tc>
                  <a:txBody>
                    <a:bodyPr/>
                    <a:lstStyle/>
                    <a:p>
                      <a:pPr algn="ctr"/>
                      <a:r>
                        <a:rPr lang="en-US" sz="1700" b="1" dirty="0" smtClean="0"/>
                        <a:t>A</a:t>
                      </a:r>
                      <a:endParaRPr lang="en-US" sz="1700" b="1" dirty="0"/>
                    </a:p>
                  </a:txBody>
                  <a:tcPr marL="91427" marR="91427" marT="45713" marB="45713" anchor="ctr"/>
                </a:tc>
                <a:tc>
                  <a:txBody>
                    <a:bodyPr/>
                    <a:lstStyle/>
                    <a:p>
                      <a:pPr algn="ctr"/>
                      <a:r>
                        <a:rPr lang="en-US" sz="1700" b="1" dirty="0" smtClean="0"/>
                        <a:t>M</a:t>
                      </a:r>
                      <a:endParaRPr lang="en-US" sz="1700" b="1" dirty="0"/>
                    </a:p>
                  </a:txBody>
                  <a:tcPr marL="91427" marR="91427" marT="45713" marB="45713" anchor="ctr"/>
                </a:tc>
                <a:tc>
                  <a:txBody>
                    <a:bodyPr/>
                    <a:lstStyle/>
                    <a:p>
                      <a:pPr algn="ctr"/>
                      <a:r>
                        <a:rPr lang="en-US" sz="1700" b="1" dirty="0" smtClean="0"/>
                        <a:t>A</a:t>
                      </a:r>
                      <a:endParaRPr lang="en-US" sz="1700" b="1" dirty="0"/>
                    </a:p>
                  </a:txBody>
                  <a:tcPr marL="91427" marR="91427" marT="45713" marB="45713" anchor="ctr"/>
                </a:tc>
                <a:tc>
                  <a:txBody>
                    <a:bodyPr/>
                    <a:lstStyle/>
                    <a:p>
                      <a:pPr algn="ctr"/>
                      <a:r>
                        <a:rPr lang="en-US" sz="1700" b="1" dirty="0" smtClean="0"/>
                        <a:t>Z</a:t>
                      </a:r>
                      <a:endParaRPr lang="en-US" sz="1700" b="1" dirty="0"/>
                    </a:p>
                  </a:txBody>
                  <a:tcPr marL="91427" marR="91427" marT="45713" marB="45713" anchor="ctr"/>
                </a:tc>
                <a:tc>
                  <a:txBody>
                    <a:bodyPr/>
                    <a:lstStyle/>
                    <a:p>
                      <a:pPr algn="ctr"/>
                      <a:r>
                        <a:rPr lang="en-US" sz="1700" b="1" dirty="0" smtClean="0"/>
                        <a:t>I</a:t>
                      </a:r>
                      <a:endParaRPr lang="en-US" sz="1700" b="1" dirty="0"/>
                    </a:p>
                  </a:txBody>
                  <a:tcPr marL="91427" marR="91427" marT="45713" marB="45713" anchor="ctr"/>
                </a:tc>
                <a:tc>
                  <a:txBody>
                    <a:bodyPr/>
                    <a:lstStyle/>
                    <a:p>
                      <a:pPr algn="ctr"/>
                      <a:r>
                        <a:rPr lang="en-US" sz="1700" b="1" dirty="0" smtClean="0"/>
                        <a:t>N</a:t>
                      </a:r>
                      <a:endParaRPr lang="en-US" sz="1700" b="1" dirty="0"/>
                    </a:p>
                  </a:txBody>
                  <a:tcPr marL="91427" marR="91427" marT="45713" marB="45713" anchor="ctr"/>
                </a:tc>
                <a:tc>
                  <a:txBody>
                    <a:bodyPr/>
                    <a:lstStyle/>
                    <a:p>
                      <a:pPr algn="ctr"/>
                      <a:r>
                        <a:rPr lang="en-US" sz="1700" b="1" dirty="0" smtClean="0"/>
                        <a:t>G</a:t>
                      </a:r>
                      <a:endParaRPr lang="en-US" sz="1700" b="1" dirty="0"/>
                    </a:p>
                  </a:txBody>
                  <a:tcPr marL="91427" marR="91427" marT="45713" marB="45713" anchor="ctr"/>
                </a:tc>
                <a:tc>
                  <a:txBody>
                    <a:bodyPr/>
                    <a:lstStyle/>
                    <a:p>
                      <a:pPr algn="ctr"/>
                      <a:r>
                        <a:rPr lang="en-US" sz="1700" b="1" dirty="0" smtClean="0"/>
                        <a:t>!</a:t>
                      </a:r>
                      <a:endParaRPr lang="en-US" sz="1700" b="1"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9668401"/>
              </p:ext>
            </p:extLst>
          </p:nvPr>
        </p:nvGraphicFramePr>
        <p:xfrm>
          <a:off x="231434" y="5791080"/>
          <a:ext cx="11966774" cy="1112361"/>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r>
                        <a:rPr lang="en-US" sz="1700" dirty="0" smtClean="0"/>
                        <a:t>Merged Backup</a:t>
                      </a:r>
                      <a:endParaRPr lang="en-US" sz="1700" dirty="0"/>
                    </a:p>
                  </a:txBody>
                  <a:tcPr marL="91427" marR="91427" marT="45713" marB="45713"/>
                </a:tc>
                <a:tc>
                  <a:txBody>
                    <a:bodyPr/>
                    <a:lstStyle/>
                    <a:p>
                      <a:pPr algn="ctr"/>
                      <a:r>
                        <a:rPr lang="en-US" sz="1700" dirty="0" smtClean="0">
                          <a:solidFill>
                            <a:schemeClr val="accent4"/>
                          </a:solidFill>
                        </a:rPr>
                        <a:t>W</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B</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C</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5"/>
                          </a:solidFill>
                        </a:rPr>
                        <a:t>Y</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B</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R</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C</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E</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L</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O</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N</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r h="370787">
                <a:tc>
                  <a:txBody>
                    <a:bodyPr/>
                    <a:lstStyle/>
                    <a:p>
                      <a:r>
                        <a:rPr lang="en-US" sz="1700" dirty="0" smtClean="0"/>
                        <a:t>Differential</a:t>
                      </a:r>
                      <a:endParaRPr lang="en-US" sz="1700" dirty="0"/>
                    </a:p>
                  </a:txBody>
                  <a:tcPr marL="91427" marR="91427" marT="45713" marB="45713"/>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solidFill>
                            <a:schemeClr val="accent5"/>
                          </a:solidFill>
                        </a:rPr>
                        <a:t>Y</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B</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R</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C</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E</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L</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O</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N</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r h="370787">
                <a:tc>
                  <a:txBody>
                    <a:bodyPr/>
                    <a:lstStyle/>
                    <a:p>
                      <a:r>
                        <a:rPr lang="en-US" sz="1700" dirty="0" smtClean="0"/>
                        <a:t>Initial Backup</a:t>
                      </a:r>
                      <a:endParaRPr lang="en-US" sz="1700" dirty="0"/>
                    </a:p>
                  </a:txBody>
                  <a:tcPr marL="91427" marR="91427" marT="45713" marB="45713"/>
                </a:tc>
                <a:tc>
                  <a:txBody>
                    <a:bodyPr/>
                    <a:lstStyle/>
                    <a:p>
                      <a:pPr algn="ctr"/>
                      <a:r>
                        <a:rPr lang="en-US" sz="1700" dirty="0" smtClean="0">
                          <a:solidFill>
                            <a:schemeClr val="accent4"/>
                          </a:solidFill>
                        </a:rPr>
                        <a:t>W</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B</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C</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Y</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t>
                      </a:r>
                      <a:endParaRPr lang="en-US" sz="1700" dirty="0">
                        <a:solidFill>
                          <a:schemeClr val="accent4"/>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sp>
        <p:nvSpPr>
          <p:cNvPr id="6" name="Down Arrow 5"/>
          <p:cNvSpPr/>
          <p:nvPr/>
        </p:nvSpPr>
        <p:spPr bwMode="auto">
          <a:xfrm>
            <a:off x="4065018" y="2443885"/>
            <a:ext cx="4308805" cy="1053377"/>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Power Failure</a:t>
            </a:r>
          </a:p>
        </p:txBody>
      </p:sp>
      <p:graphicFrame>
        <p:nvGraphicFramePr>
          <p:cNvPr id="8" name="Table 7"/>
          <p:cNvGraphicFramePr>
            <a:graphicFrameLocks noGrp="1"/>
          </p:cNvGraphicFramePr>
          <p:nvPr>
            <p:extLst>
              <p:ext uri="{D42A27DB-BD31-4B8C-83A1-F6EECF244321}">
                <p14:modId xmlns:p14="http://schemas.microsoft.com/office/powerpoint/2010/main" val="2594697866"/>
              </p:ext>
            </p:extLst>
          </p:nvPr>
        </p:nvGraphicFramePr>
        <p:xfrm>
          <a:off x="223872" y="3497262"/>
          <a:ext cx="11966774" cy="741995"/>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1208">
                <a:tc>
                  <a:txBody>
                    <a:bodyPr/>
                    <a:lstStyle/>
                    <a:p>
                      <a:r>
                        <a:rPr lang="en-US" sz="1700" dirty="0" smtClean="0"/>
                        <a:t>In</a:t>
                      </a:r>
                      <a:r>
                        <a:rPr lang="en-US" sz="1700" baseline="0" dirty="0" smtClean="0"/>
                        <a:t> Memory</a:t>
                      </a:r>
                      <a:endParaRPr lang="en-US" sz="1700" dirty="0"/>
                    </a:p>
                  </a:txBody>
                  <a:tcPr marL="91427" marR="91427" marT="45713" marB="45713" anchor="ct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dirty="0"/>
                    </a:p>
                  </a:txBody>
                  <a:tcPr marL="91427" marR="91427" marT="45713" marB="45713" anchor="ctr">
                    <a:solidFill>
                      <a:schemeClr val="accent1"/>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dirty="0"/>
                    </a:p>
                  </a:txBody>
                  <a:tcPr marL="91427" marR="91427" marT="45713" marB="45713" anchor="ctr">
                    <a:solidFill>
                      <a:schemeClr val="accent1"/>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dirty="0"/>
                    </a:p>
                  </a:txBody>
                  <a:tcPr marL="91427" marR="91427" marT="45713" marB="45713" anchor="ctr">
                    <a:solidFill>
                      <a:schemeClr val="accent1"/>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dirty="0"/>
                    </a:p>
                  </a:txBody>
                  <a:tcPr marL="91427" marR="91427" marT="45713" marB="45713" anchor="ctr">
                    <a:solidFill>
                      <a:schemeClr val="accent1"/>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70787">
                <a:tc>
                  <a:txBody>
                    <a:bodyPr/>
                    <a:lstStyle/>
                    <a:p>
                      <a:r>
                        <a:rPr lang="en-US" sz="1700" dirty="0" smtClean="0"/>
                        <a:t>Raw Data</a:t>
                      </a:r>
                      <a:endParaRPr lang="en-US" sz="1700" dirty="0"/>
                    </a:p>
                  </a:txBody>
                  <a:tcPr marL="91427" marR="91427" marT="45713" marB="45713"/>
                </a:tc>
                <a:tc>
                  <a:txBody>
                    <a:bodyPr/>
                    <a:lstStyle/>
                    <a:p>
                      <a:pPr algn="ctr"/>
                      <a:r>
                        <a:rPr lang="en-US" sz="1700" dirty="0" smtClean="0"/>
                        <a:t>W</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Y</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R</a:t>
                      </a: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L</a:t>
                      </a:r>
                      <a:endParaRPr lang="en-US" sz="1700" dirty="0"/>
                    </a:p>
                  </a:txBody>
                  <a:tcPr marL="91427" marR="91427" marT="45713" marB="45713" anchor="ctr"/>
                </a:tc>
                <a:tc>
                  <a:txBody>
                    <a:bodyPr/>
                    <a:lstStyle/>
                    <a:p>
                      <a:pPr algn="ctr"/>
                      <a:r>
                        <a:rPr lang="en-US" sz="1700" dirty="0" smtClean="0"/>
                        <a:t>O</a:t>
                      </a:r>
                      <a:endParaRPr lang="en-US" sz="1700" dirty="0"/>
                    </a:p>
                  </a:txBody>
                  <a:tcPr marL="91427" marR="91427" marT="45713" marB="45713" anchor="ctr"/>
                </a:tc>
                <a:tc>
                  <a:txBody>
                    <a:bodyPr/>
                    <a:lstStyle/>
                    <a:p>
                      <a:pPr algn="ctr"/>
                      <a:r>
                        <a:rPr lang="en-US" sz="1700" dirty="0" smtClean="0"/>
                        <a:t>N</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b="0" dirty="0"/>
                    </a:p>
                  </a:txBody>
                  <a:tcPr marL="91427" marR="91427" marT="45713" marB="45713" anchor="ctr"/>
                </a:tc>
                <a:tc>
                  <a:txBody>
                    <a:bodyPr/>
                    <a:lstStyle/>
                    <a:p>
                      <a:pPr algn="ctr"/>
                      <a:r>
                        <a:rPr lang="en-US" sz="1700" b="0" dirty="0" smtClean="0"/>
                        <a:t>I</a:t>
                      </a:r>
                      <a:endParaRPr lang="en-US" sz="1700" b="0" dirty="0"/>
                    </a:p>
                  </a:txBody>
                  <a:tcPr marL="91427" marR="91427" marT="45713" marB="45713" anchor="ctr"/>
                </a:tc>
                <a:tc>
                  <a:txBody>
                    <a:bodyPr/>
                    <a:lstStyle/>
                    <a:p>
                      <a:pPr algn="ctr"/>
                      <a:r>
                        <a:rPr lang="en-US" sz="1700" b="0" dirty="0" smtClean="0"/>
                        <a:t>T</a:t>
                      </a:r>
                      <a:endParaRPr lang="en-US" sz="1700" b="0" dirty="0"/>
                    </a:p>
                  </a:txBody>
                  <a:tcPr marL="91427" marR="91427" marT="45713" marB="45713" anchor="ctr"/>
                </a:tc>
                <a:tc>
                  <a:txBody>
                    <a:bodyPr/>
                    <a:lstStyle/>
                    <a:p>
                      <a:pPr algn="ctr"/>
                      <a:r>
                        <a:rPr lang="en-US" sz="1700" b="0" dirty="0" smtClean="0"/>
                        <a:t>S</a:t>
                      </a:r>
                      <a:endParaRPr lang="en-US" sz="1700" b="0" dirty="0"/>
                    </a:p>
                  </a:txBody>
                  <a:tcPr marL="91427" marR="91427" marT="45713" marB="45713" anchor="ctr"/>
                </a:tc>
                <a:tc>
                  <a:txBody>
                    <a:bodyPr/>
                    <a:lstStyle/>
                    <a:p>
                      <a:pPr algn="ctr"/>
                      <a:endParaRPr lang="en-US" sz="1700" b="0" dirty="0"/>
                    </a:p>
                  </a:txBody>
                  <a:tcPr marL="91427" marR="91427" marT="45713" marB="45713" anchor="ctr"/>
                </a:tc>
                <a:tc>
                  <a:txBody>
                    <a:bodyPr/>
                    <a:lstStyle/>
                    <a:p>
                      <a:pPr algn="ctr"/>
                      <a:r>
                        <a:rPr lang="en-US" sz="1700" b="0" dirty="0" smtClean="0"/>
                        <a:t>A</a:t>
                      </a:r>
                      <a:endParaRPr lang="en-US" sz="1700" b="0" dirty="0"/>
                    </a:p>
                  </a:txBody>
                  <a:tcPr marL="91427" marR="91427" marT="45713" marB="45713" anchor="ctr"/>
                </a:tc>
                <a:tc>
                  <a:txBody>
                    <a:bodyPr/>
                    <a:lstStyle/>
                    <a:p>
                      <a:pPr algn="ctr"/>
                      <a:r>
                        <a:rPr lang="en-US" sz="1700" b="0" dirty="0" smtClean="0"/>
                        <a:t>M</a:t>
                      </a:r>
                      <a:endParaRPr lang="en-US" sz="1700" b="0" dirty="0"/>
                    </a:p>
                  </a:txBody>
                  <a:tcPr marL="91427" marR="91427" marT="45713" marB="45713" anchor="ctr"/>
                </a:tc>
                <a:tc>
                  <a:txBody>
                    <a:bodyPr/>
                    <a:lstStyle/>
                    <a:p>
                      <a:pPr algn="ctr"/>
                      <a:r>
                        <a:rPr lang="en-US" sz="1700" b="0" dirty="0" smtClean="0"/>
                        <a:t>A</a:t>
                      </a:r>
                      <a:endParaRPr lang="en-US" sz="1700" b="0" dirty="0"/>
                    </a:p>
                  </a:txBody>
                  <a:tcPr marL="91427" marR="91427" marT="45713" marB="45713" anchor="ctr"/>
                </a:tc>
                <a:tc>
                  <a:txBody>
                    <a:bodyPr/>
                    <a:lstStyle/>
                    <a:p>
                      <a:pPr algn="ctr"/>
                      <a:r>
                        <a:rPr lang="en-US" sz="1700" b="0" dirty="0" smtClean="0"/>
                        <a:t>Z</a:t>
                      </a:r>
                      <a:endParaRPr lang="en-US" sz="1700" b="0" dirty="0"/>
                    </a:p>
                  </a:txBody>
                  <a:tcPr marL="91427" marR="91427" marT="45713" marB="45713" anchor="ctr"/>
                </a:tc>
                <a:tc>
                  <a:txBody>
                    <a:bodyPr/>
                    <a:lstStyle/>
                    <a:p>
                      <a:pPr algn="ctr"/>
                      <a:r>
                        <a:rPr lang="en-US" sz="1700" b="0" dirty="0" smtClean="0"/>
                        <a:t>I</a:t>
                      </a:r>
                      <a:endParaRPr lang="en-US" sz="1700" b="0" dirty="0"/>
                    </a:p>
                  </a:txBody>
                  <a:tcPr marL="91427" marR="91427" marT="45713" marB="45713" anchor="ctr"/>
                </a:tc>
                <a:tc>
                  <a:txBody>
                    <a:bodyPr/>
                    <a:lstStyle/>
                    <a:p>
                      <a:pPr algn="ctr"/>
                      <a:r>
                        <a:rPr lang="en-US" sz="1700" b="0" dirty="0" smtClean="0"/>
                        <a:t>N</a:t>
                      </a:r>
                      <a:endParaRPr lang="en-US" sz="1700" b="0" dirty="0"/>
                    </a:p>
                  </a:txBody>
                  <a:tcPr marL="91427" marR="91427" marT="45713" marB="45713" anchor="ctr"/>
                </a:tc>
                <a:tc>
                  <a:txBody>
                    <a:bodyPr/>
                    <a:lstStyle/>
                    <a:p>
                      <a:pPr algn="ctr"/>
                      <a:r>
                        <a:rPr lang="en-US" sz="1700" b="0" dirty="0" smtClean="0"/>
                        <a:t>G</a:t>
                      </a:r>
                      <a:endParaRPr lang="en-US" sz="1700" b="0" dirty="0"/>
                    </a:p>
                  </a:txBody>
                  <a:tcPr marL="91427" marR="91427" marT="45713" marB="45713" anchor="ctr"/>
                </a:tc>
                <a:tc>
                  <a:txBody>
                    <a:bodyPr/>
                    <a:lstStyle/>
                    <a:p>
                      <a:pPr algn="ctr"/>
                      <a:r>
                        <a:rPr lang="en-US" sz="1700" b="0" dirty="0" smtClean="0"/>
                        <a:t>!</a:t>
                      </a:r>
                      <a:endParaRPr lang="en-US" sz="1700" b="0" dirty="0"/>
                    </a:p>
                  </a:txBody>
                  <a:tcPr marL="91427" marR="91427" marT="45713" marB="45713" anchor="ctr"/>
                </a:tc>
                <a:tc>
                  <a:txBody>
                    <a:bodyPr/>
                    <a:lstStyle/>
                    <a:p>
                      <a:pPr algn="ctr"/>
                      <a:endParaRPr lang="en-US" sz="1700" b="0" dirty="0"/>
                    </a:p>
                  </a:txBody>
                  <a:tcPr marL="91427" marR="91427" marT="45713" marB="45713" anchor="ctr"/>
                </a:tc>
                <a:tc>
                  <a:txBody>
                    <a:bodyPr/>
                    <a:lstStyle/>
                    <a:p>
                      <a:pPr algn="ctr"/>
                      <a:endParaRPr lang="en-US" sz="1700" dirty="0"/>
                    </a:p>
                  </a:txBody>
                  <a:tcPr marL="91427" marR="91427" marT="45713" marB="45713" anchor="ctr"/>
                </a:tc>
              </a:tr>
            </a:tbl>
          </a:graphicData>
        </a:graphic>
      </p:graphicFrame>
      <p:sp>
        <p:nvSpPr>
          <p:cNvPr id="9" name="Down Arrow 8"/>
          <p:cNvSpPr/>
          <p:nvPr/>
        </p:nvSpPr>
        <p:spPr bwMode="auto">
          <a:xfrm>
            <a:off x="1325172" y="4343592"/>
            <a:ext cx="3579708" cy="1295216"/>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Option 1 = Full backup</a:t>
            </a:r>
          </a:p>
        </p:txBody>
      </p:sp>
      <p:sp>
        <p:nvSpPr>
          <p:cNvPr id="10" name="Up Arrow 9"/>
          <p:cNvSpPr/>
          <p:nvPr/>
        </p:nvSpPr>
        <p:spPr bwMode="auto">
          <a:xfrm>
            <a:off x="6514516" y="4419780"/>
            <a:ext cx="4647541" cy="1142838"/>
          </a:xfrm>
          <a:prstGeom prst="up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Option 2 = Checksum</a:t>
            </a:r>
          </a:p>
        </p:txBody>
      </p:sp>
    </p:spTree>
    <p:extLst>
      <p:ext uri="{BB962C8B-B14F-4D97-AF65-F5344CB8AC3E}">
        <p14:creationId xmlns:p14="http://schemas.microsoft.com/office/powerpoint/2010/main" val="49693029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Challenges facing</a:t>
            </a:r>
            <a:br>
              <a:rPr lang="en-US" dirty="0" smtClean="0"/>
            </a:br>
            <a:r>
              <a:rPr lang="en-US" dirty="0"/>
              <a:t> </a:t>
            </a:r>
            <a:r>
              <a:rPr lang="en-US" dirty="0" smtClean="0"/>
              <a:t>    Hyper-V backup</a:t>
            </a:r>
            <a:br>
              <a:rPr lang="en-US" dirty="0" smtClean="0"/>
            </a:br>
            <a:endParaRPr lang="en-US" dirty="0"/>
          </a:p>
        </p:txBody>
      </p:sp>
    </p:spTree>
    <p:extLst>
      <p:ext uri="{BB962C8B-B14F-4D97-AF65-F5344CB8AC3E}">
        <p14:creationId xmlns:p14="http://schemas.microsoft.com/office/powerpoint/2010/main" val="227216505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5478423"/>
          </a:xfrm>
        </p:spPr>
        <p:txBody>
          <a:bodyPr/>
          <a:lstStyle/>
          <a:p>
            <a:r>
              <a:rPr lang="en-US" dirty="0"/>
              <a:t>Reliability</a:t>
            </a:r>
          </a:p>
          <a:p>
            <a:r>
              <a:rPr lang="en-US" dirty="0"/>
              <a:t>Scalability</a:t>
            </a:r>
          </a:p>
          <a:p>
            <a:r>
              <a:rPr lang="en-US" dirty="0"/>
              <a:t>Performance</a:t>
            </a:r>
          </a:p>
          <a:p>
            <a:pPr marL="0" indent="0">
              <a:buNone/>
            </a:pPr>
            <a:endParaRPr lang="en-US" dirty="0" smtClean="0"/>
          </a:p>
          <a:p>
            <a:r>
              <a:rPr lang="en-US" dirty="0" smtClean="0"/>
              <a:t>Agents</a:t>
            </a:r>
            <a:endParaRPr lang="en-US" dirty="0"/>
          </a:p>
          <a:p>
            <a:r>
              <a:rPr lang="en-US" dirty="0"/>
              <a:t>Disaggregated storage</a:t>
            </a:r>
          </a:p>
          <a:p>
            <a:r>
              <a:rPr lang="en-US" dirty="0"/>
              <a:t>Guest cluster support</a:t>
            </a:r>
          </a:p>
          <a:p>
            <a:r>
              <a:rPr lang="en-US" dirty="0"/>
              <a:t>Impacts on virtual machine </a:t>
            </a:r>
            <a:r>
              <a:rPr lang="en-US" dirty="0" smtClean="0"/>
              <a:t>mobility</a:t>
            </a:r>
            <a:endParaRPr lang="en-US" dirty="0"/>
          </a:p>
        </p:txBody>
      </p:sp>
      <p:sp>
        <p:nvSpPr>
          <p:cNvPr id="3" name="Title 2"/>
          <p:cNvSpPr>
            <a:spLocks noGrp="1"/>
          </p:cNvSpPr>
          <p:nvPr>
            <p:ph type="title"/>
          </p:nvPr>
        </p:nvSpPr>
        <p:spPr/>
        <p:txBody>
          <a:bodyPr/>
          <a:lstStyle/>
          <a:p>
            <a:r>
              <a:rPr lang="en-US" dirty="0" smtClean="0"/>
              <a:t>Challenges For Customers</a:t>
            </a:r>
            <a:endParaRPr lang="en-US" dirty="0"/>
          </a:p>
        </p:txBody>
      </p:sp>
    </p:spTree>
    <p:extLst>
      <p:ext uri="{BB962C8B-B14F-4D97-AF65-F5344CB8AC3E}">
        <p14:creationId xmlns:p14="http://schemas.microsoft.com/office/powerpoint/2010/main" val="41392467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5613845"/>
          </a:xfrm>
        </p:spPr>
        <p:txBody>
          <a:bodyPr/>
          <a:lstStyle/>
          <a:p>
            <a:r>
              <a:rPr lang="en-US" dirty="0"/>
              <a:t>Reliability</a:t>
            </a:r>
          </a:p>
          <a:p>
            <a:r>
              <a:rPr lang="en-US" dirty="0"/>
              <a:t>Scalability</a:t>
            </a:r>
          </a:p>
          <a:p>
            <a:pPr lvl="1"/>
            <a:r>
              <a:rPr lang="en-US" dirty="0"/>
              <a:t>Number of VM’s per </a:t>
            </a:r>
            <a:r>
              <a:rPr lang="en-US" dirty="0" smtClean="0"/>
              <a:t>volume</a:t>
            </a:r>
            <a:endParaRPr lang="en-US" dirty="0"/>
          </a:p>
          <a:p>
            <a:pPr lvl="1"/>
            <a:r>
              <a:rPr lang="en-US" dirty="0"/>
              <a:t>Parallel backups</a:t>
            </a:r>
          </a:p>
          <a:p>
            <a:pPr lvl="1"/>
            <a:r>
              <a:rPr lang="en-US" dirty="0"/>
              <a:t>Volume level snapshots</a:t>
            </a:r>
          </a:p>
          <a:p>
            <a:pPr lvl="1"/>
            <a:r>
              <a:rPr lang="en-US" dirty="0"/>
              <a:t>Space overhead</a:t>
            </a:r>
          </a:p>
          <a:p>
            <a:r>
              <a:rPr lang="en-US" dirty="0"/>
              <a:t>Performance</a:t>
            </a:r>
          </a:p>
          <a:p>
            <a:pPr lvl="1"/>
            <a:r>
              <a:rPr lang="en-US" dirty="0"/>
              <a:t>Impact on production fabric and workloads</a:t>
            </a:r>
          </a:p>
          <a:p>
            <a:pPr lvl="1"/>
            <a:r>
              <a:rPr lang="en-US" dirty="0"/>
              <a:t>Duration of backup</a:t>
            </a:r>
          </a:p>
          <a:p>
            <a:pPr lvl="1"/>
            <a:r>
              <a:rPr lang="en-US" dirty="0"/>
              <a:t>Amount of data copied</a:t>
            </a:r>
          </a:p>
          <a:p>
            <a:endParaRPr lang="en-US" dirty="0"/>
          </a:p>
        </p:txBody>
      </p:sp>
      <p:sp>
        <p:nvSpPr>
          <p:cNvPr id="3" name="Title 2"/>
          <p:cNvSpPr>
            <a:spLocks noGrp="1"/>
          </p:cNvSpPr>
          <p:nvPr>
            <p:ph type="title"/>
          </p:nvPr>
        </p:nvSpPr>
        <p:spPr/>
        <p:txBody>
          <a:bodyPr/>
          <a:lstStyle/>
          <a:p>
            <a:r>
              <a:rPr lang="en-US" dirty="0" smtClean="0"/>
              <a:t>Challenges For Backup Vendors</a:t>
            </a:r>
            <a:endParaRPr lang="en-US" dirty="0"/>
          </a:p>
        </p:txBody>
      </p:sp>
    </p:spTree>
    <p:extLst>
      <p:ext uri="{BB962C8B-B14F-4D97-AF65-F5344CB8AC3E}">
        <p14:creationId xmlns:p14="http://schemas.microsoft.com/office/powerpoint/2010/main" val="137749287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Hyper-V Backup Renewed</a:t>
            </a:r>
            <a:endParaRPr lang="en-US" dirty="0"/>
          </a:p>
        </p:txBody>
      </p:sp>
    </p:spTree>
    <p:extLst>
      <p:ext uri="{BB962C8B-B14F-4D97-AF65-F5344CB8AC3E}">
        <p14:creationId xmlns:p14="http://schemas.microsoft.com/office/powerpoint/2010/main" val="328712659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Hyper-V </a:t>
            </a:r>
            <a:r>
              <a:rPr lang="en-US" dirty="0" smtClean="0"/>
              <a:t>Backup Team’s Pillars for Success</a:t>
            </a:r>
            <a:endParaRPr lang="en-US" dirty="0"/>
          </a:p>
        </p:txBody>
      </p:sp>
      <p:grpSp>
        <p:nvGrpSpPr>
          <p:cNvPr id="15" name="Group 14"/>
          <p:cNvGrpSpPr/>
          <p:nvPr/>
        </p:nvGrpSpPr>
        <p:grpSpPr>
          <a:xfrm>
            <a:off x="7860769" y="1668463"/>
            <a:ext cx="3200400" cy="4572000"/>
            <a:chOff x="8732839" y="1211263"/>
            <a:chExt cx="3200400" cy="4572000"/>
          </a:xfrm>
        </p:grpSpPr>
        <p:sp>
          <p:nvSpPr>
            <p:cNvPr id="7" name="Rectangle 6"/>
            <p:cNvSpPr/>
            <p:nvPr/>
          </p:nvSpPr>
          <p:spPr bwMode="auto">
            <a:xfrm>
              <a:off x="8732839" y="1211263"/>
              <a:ext cx="3200400" cy="45720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Scalability</a:t>
              </a:r>
            </a:p>
          </p:txBody>
        </p:sp>
        <p:pic>
          <p:nvPicPr>
            <p:cNvPr id="10" name="Picture 5" descr="\\MAGNUM\Projects\Microsoft\Cloud Power FY12\Design\ICONS_PNG\Increase.png"/>
            <p:cNvPicPr>
              <a:picLocks noChangeAspect="1" noChangeArrowheads="1"/>
            </p:cNvPicPr>
            <p:nvPr/>
          </p:nvPicPr>
          <p:blipFill>
            <a:blip r:embed="rId2" cstate="print">
              <a:lum bright="100000"/>
            </a:blip>
            <a:srcRect/>
            <a:stretch>
              <a:fillRect/>
            </a:stretch>
          </p:blipFill>
          <p:spPr bwMode="auto">
            <a:xfrm>
              <a:off x="8885237" y="1668463"/>
              <a:ext cx="2743200" cy="27432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pic>
      </p:grpSp>
      <p:grpSp>
        <p:nvGrpSpPr>
          <p:cNvPr id="16" name="Group 15"/>
          <p:cNvGrpSpPr/>
          <p:nvPr/>
        </p:nvGrpSpPr>
        <p:grpSpPr>
          <a:xfrm>
            <a:off x="1367365" y="1668463"/>
            <a:ext cx="3200400" cy="4572000"/>
            <a:chOff x="5178427" y="1211263"/>
            <a:chExt cx="3200400" cy="4572000"/>
          </a:xfrm>
        </p:grpSpPr>
        <p:sp>
          <p:nvSpPr>
            <p:cNvPr id="8" name="Rectangle 7"/>
            <p:cNvSpPr/>
            <p:nvPr/>
          </p:nvSpPr>
          <p:spPr bwMode="auto">
            <a:xfrm>
              <a:off x="5178427" y="1211263"/>
              <a:ext cx="3200400" cy="45720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Reliability</a:t>
              </a:r>
            </a:p>
          </p:txBody>
        </p:sp>
        <p:pic>
          <p:nvPicPr>
            <p:cNvPr id="11" name="Picture 6" descr="\\MAGNUM\Projects\Microsoft\Cloud Power FY12\Design\Icons\PNGs\Virtual_Network.png"/>
            <p:cNvPicPr>
              <a:picLocks noChangeAspect="1" noChangeArrowheads="1"/>
            </p:cNvPicPr>
            <p:nvPr/>
          </p:nvPicPr>
          <p:blipFill>
            <a:blip r:embed="rId3" cstate="print">
              <a:lum bright="100000"/>
            </a:blip>
            <a:stretch>
              <a:fillRect/>
            </a:stretch>
          </p:blipFill>
          <p:spPr bwMode="auto">
            <a:xfrm>
              <a:off x="5407027" y="1668992"/>
              <a:ext cx="2743200" cy="27432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pic>
      </p:grpSp>
      <p:grpSp>
        <p:nvGrpSpPr>
          <p:cNvPr id="17" name="Group 16"/>
          <p:cNvGrpSpPr/>
          <p:nvPr/>
        </p:nvGrpSpPr>
        <p:grpSpPr>
          <a:xfrm>
            <a:off x="4614649" y="1668463"/>
            <a:ext cx="3200400" cy="4572000"/>
            <a:chOff x="1624015" y="1211263"/>
            <a:chExt cx="3200400" cy="4572000"/>
          </a:xfrm>
        </p:grpSpPr>
        <p:sp>
          <p:nvSpPr>
            <p:cNvPr id="12" name="Rectangle 11"/>
            <p:cNvSpPr/>
            <p:nvPr/>
          </p:nvSpPr>
          <p:spPr bwMode="auto">
            <a:xfrm>
              <a:off x="1624015" y="1211263"/>
              <a:ext cx="3200400" cy="45720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Performance</a:t>
              </a:r>
            </a:p>
          </p:txBody>
        </p:sp>
        <p:pic>
          <p:nvPicPr>
            <p:cNvPr id="13" name="Picture 5" descr="\\MAGNUM\Projects\Microsoft\Cloud Power FY12\Design\Icons\PNGs\Stop_watch.png"/>
            <p:cNvPicPr>
              <a:picLocks noChangeAspect="1" noChangeArrowheads="1"/>
            </p:cNvPicPr>
            <p:nvPr/>
          </p:nvPicPr>
          <p:blipFill>
            <a:blip r:embed="rId4" cstate="print">
              <a:lum bright="100000"/>
            </a:blip>
            <a:srcRect/>
            <a:stretch>
              <a:fillRect/>
            </a:stretch>
          </p:blipFill>
          <p:spPr bwMode="auto">
            <a:xfrm>
              <a:off x="1852615" y="1668463"/>
              <a:ext cx="2743200" cy="2743200"/>
            </a:xfrm>
            <a:prstGeom prst="rect">
              <a:avLst/>
            </a:prstGeom>
            <a:noFill/>
          </p:spPr>
        </p:pic>
      </p:grpSp>
    </p:spTree>
    <p:extLst>
      <p:ext uri="{BB962C8B-B14F-4D97-AF65-F5344CB8AC3E}">
        <p14:creationId xmlns:p14="http://schemas.microsoft.com/office/powerpoint/2010/main" val="97661808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207579"/>
          </a:xfrm>
        </p:spPr>
        <p:txBody>
          <a:bodyPr/>
          <a:lstStyle/>
          <a:p>
            <a:r>
              <a:rPr lang="en-US" dirty="0" smtClean="0"/>
              <a:t>Virtualization centric backup and restore workflows</a:t>
            </a:r>
          </a:p>
          <a:p>
            <a:r>
              <a:rPr lang="en-US" dirty="0" smtClean="0"/>
              <a:t>Agentless</a:t>
            </a:r>
          </a:p>
          <a:p>
            <a:pPr lvl="1"/>
            <a:r>
              <a:rPr lang="en-US" dirty="0" smtClean="0"/>
              <a:t>APIs are remotely accessible</a:t>
            </a:r>
          </a:p>
          <a:p>
            <a:pPr lvl="1"/>
            <a:r>
              <a:rPr lang="en-US" dirty="0" smtClean="0"/>
              <a:t>No custom change tracking drivers not required</a:t>
            </a:r>
          </a:p>
          <a:p>
            <a:r>
              <a:rPr lang="en-US" dirty="0" smtClean="0"/>
              <a:t>Storage efficient</a:t>
            </a:r>
          </a:p>
          <a:p>
            <a:pPr lvl="1"/>
            <a:r>
              <a:rPr lang="en-US" dirty="0" smtClean="0"/>
              <a:t>Space utilization</a:t>
            </a:r>
          </a:p>
          <a:p>
            <a:pPr lvl="1"/>
            <a:r>
              <a:rPr lang="en-US" dirty="0" smtClean="0"/>
              <a:t>IO overhead</a:t>
            </a:r>
          </a:p>
          <a:p>
            <a:r>
              <a:rPr lang="en-US" dirty="0" smtClean="0"/>
              <a:t>Hyper-V is a platform</a:t>
            </a:r>
          </a:p>
          <a:p>
            <a:pPr lvl="1"/>
            <a:r>
              <a:rPr lang="en-US" dirty="0" smtClean="0"/>
              <a:t>Platforms provide primitives that enable scenarios</a:t>
            </a:r>
          </a:p>
          <a:p>
            <a:pPr lvl="1"/>
            <a:endParaRPr lang="en-US" dirty="0" smtClean="0"/>
          </a:p>
        </p:txBody>
      </p:sp>
      <p:sp>
        <p:nvSpPr>
          <p:cNvPr id="3" name="Title 2"/>
          <p:cNvSpPr>
            <a:spLocks noGrp="1"/>
          </p:cNvSpPr>
          <p:nvPr>
            <p:ph type="title"/>
          </p:nvPr>
        </p:nvSpPr>
        <p:spPr/>
        <p:txBody>
          <a:bodyPr/>
          <a:lstStyle/>
          <a:p>
            <a:r>
              <a:rPr lang="en-US" smtClean="0"/>
              <a:t>Architectural Goals For Evolving Backup</a:t>
            </a:r>
            <a:endParaRPr lang="en-US" dirty="0"/>
          </a:p>
        </p:txBody>
      </p:sp>
    </p:spTree>
    <p:extLst>
      <p:ext uri="{BB962C8B-B14F-4D97-AF65-F5344CB8AC3E}">
        <p14:creationId xmlns:p14="http://schemas.microsoft.com/office/powerpoint/2010/main" val="285027524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738664"/>
          </a:xfrm>
        </p:spPr>
        <p:txBody>
          <a:bodyPr/>
          <a:lstStyle/>
          <a:p>
            <a:pPr marL="0" indent="0">
              <a:buNone/>
            </a:pPr>
            <a:endParaRPr lang="en-US" dirty="0"/>
          </a:p>
        </p:txBody>
      </p:sp>
      <p:sp>
        <p:nvSpPr>
          <p:cNvPr id="3" name="Title 2"/>
          <p:cNvSpPr>
            <a:spLocks noGrp="1"/>
          </p:cNvSpPr>
          <p:nvPr>
            <p:ph type="title"/>
          </p:nvPr>
        </p:nvSpPr>
        <p:spPr/>
        <p:txBody>
          <a:bodyPr/>
          <a:lstStyle/>
          <a:p>
            <a:r>
              <a:rPr lang="en-US" dirty="0" smtClean="0"/>
              <a:t>What is backup?</a:t>
            </a:r>
            <a:endParaRPr lang="en-US" dirty="0"/>
          </a:p>
        </p:txBody>
      </p:sp>
    </p:spTree>
    <p:extLst>
      <p:ext uri="{BB962C8B-B14F-4D97-AF65-F5344CB8AC3E}">
        <p14:creationId xmlns:p14="http://schemas.microsoft.com/office/powerpoint/2010/main" val="210406324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1969770"/>
          </a:xfrm>
        </p:spPr>
        <p:txBody>
          <a:bodyPr/>
          <a:lstStyle/>
          <a:p>
            <a:pPr marL="0" indent="0">
              <a:buNone/>
            </a:pPr>
            <a:r>
              <a:rPr lang="en-US" sz="3600" i="1" dirty="0" smtClean="0"/>
              <a:t>Capturing a point in time…</a:t>
            </a:r>
          </a:p>
          <a:p>
            <a:pPr marL="0" indent="0">
              <a:buNone/>
            </a:pPr>
            <a:r>
              <a:rPr lang="en-US" sz="3600" i="1" dirty="0"/>
              <a:t>	</a:t>
            </a:r>
            <a:r>
              <a:rPr lang="en-US" sz="3600" i="1" dirty="0" smtClean="0"/>
              <a:t>with a known consistency level…</a:t>
            </a:r>
          </a:p>
          <a:p>
            <a:pPr marL="0" indent="0">
              <a:buNone/>
            </a:pPr>
            <a:r>
              <a:rPr lang="en-US" dirty="0" smtClean="0"/>
              <a:t>	</a:t>
            </a:r>
            <a:endParaRPr lang="en-US" sz="4800" i="1" dirty="0">
              <a:solidFill>
                <a:schemeClr val="tx2"/>
              </a:solidFill>
            </a:endParaRPr>
          </a:p>
        </p:txBody>
      </p:sp>
      <p:sp>
        <p:nvSpPr>
          <p:cNvPr id="3" name="Title 2"/>
          <p:cNvSpPr>
            <a:spLocks noGrp="1"/>
          </p:cNvSpPr>
          <p:nvPr>
            <p:ph type="title"/>
          </p:nvPr>
        </p:nvSpPr>
        <p:spPr/>
        <p:txBody>
          <a:bodyPr/>
          <a:lstStyle/>
          <a:p>
            <a:r>
              <a:rPr lang="en-US" dirty="0" smtClean="0"/>
              <a:t>What is backup?</a:t>
            </a:r>
            <a:endParaRPr lang="en-US" dirty="0"/>
          </a:p>
        </p:txBody>
      </p:sp>
    </p:spTree>
    <p:extLst>
      <p:ext uri="{BB962C8B-B14F-4D97-AF65-F5344CB8AC3E}">
        <p14:creationId xmlns:p14="http://schemas.microsoft.com/office/powerpoint/2010/main" val="20323804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610493"/>
          </a:xfrm>
        </p:spPr>
        <p:txBody>
          <a:bodyPr/>
          <a:lstStyle/>
          <a:p>
            <a:pPr marL="0" indent="0">
              <a:buNone/>
            </a:pPr>
            <a:r>
              <a:rPr lang="en-US" sz="3600" i="1" dirty="0" smtClean="0"/>
              <a:t>Capturing a point in time…</a:t>
            </a:r>
          </a:p>
          <a:p>
            <a:pPr marL="0" indent="0">
              <a:buNone/>
            </a:pPr>
            <a:r>
              <a:rPr lang="en-US" sz="3600" i="1" dirty="0"/>
              <a:t>	</a:t>
            </a:r>
            <a:r>
              <a:rPr lang="en-US" sz="3600" i="1" dirty="0" smtClean="0"/>
              <a:t>with a known consistency level…</a:t>
            </a:r>
          </a:p>
          <a:p>
            <a:pPr marL="0" indent="0">
              <a:buNone/>
            </a:pPr>
            <a:r>
              <a:rPr lang="en-US" dirty="0" smtClean="0"/>
              <a:t>		</a:t>
            </a:r>
            <a:r>
              <a:rPr lang="en-US" sz="4800" i="1" dirty="0" smtClean="0">
                <a:solidFill>
                  <a:schemeClr val="tx2"/>
                </a:solidFill>
              </a:rPr>
              <a:t> </a:t>
            </a:r>
            <a:endParaRPr lang="en-US" i="1" dirty="0" smtClean="0">
              <a:solidFill>
                <a:schemeClr val="tx2"/>
              </a:solidFill>
            </a:endParaRPr>
          </a:p>
          <a:p>
            <a:pPr marL="0" indent="0">
              <a:buNone/>
            </a:pPr>
            <a:endParaRPr lang="en-US" dirty="0" smtClean="0"/>
          </a:p>
          <a:p>
            <a:pPr marL="0" indent="0">
              <a:buNone/>
            </a:pPr>
            <a:r>
              <a:rPr lang="en-US" sz="3600" i="1" dirty="0" smtClean="0"/>
              <a:t>Extracting and archiving that point in time...</a:t>
            </a:r>
          </a:p>
          <a:p>
            <a:pPr marL="0" indent="0">
              <a:buNone/>
            </a:pPr>
            <a:r>
              <a:rPr lang="en-US" sz="3600" i="1" dirty="0" smtClean="0"/>
              <a:t>	in such a way that it can be restored in the future…</a:t>
            </a:r>
          </a:p>
          <a:p>
            <a:pPr marL="0" indent="0">
              <a:buNone/>
            </a:pPr>
            <a:r>
              <a:rPr lang="en-US" sz="3600" i="1" dirty="0"/>
              <a:t>	</a:t>
            </a:r>
            <a:r>
              <a:rPr lang="en-US" sz="3600" i="1" dirty="0" smtClean="0"/>
              <a:t>	</a:t>
            </a:r>
            <a:endParaRPr lang="en-US" sz="4800" i="1" dirty="0">
              <a:solidFill>
                <a:schemeClr val="tx2"/>
              </a:solidFill>
            </a:endParaRPr>
          </a:p>
        </p:txBody>
      </p:sp>
      <p:sp>
        <p:nvSpPr>
          <p:cNvPr id="3" name="Title 2"/>
          <p:cNvSpPr>
            <a:spLocks noGrp="1"/>
          </p:cNvSpPr>
          <p:nvPr>
            <p:ph type="title"/>
          </p:nvPr>
        </p:nvSpPr>
        <p:spPr/>
        <p:txBody>
          <a:bodyPr/>
          <a:lstStyle/>
          <a:p>
            <a:r>
              <a:rPr lang="en-US" dirty="0" smtClean="0"/>
              <a:t>What is backup?</a:t>
            </a:r>
            <a:endParaRPr lang="en-US" dirty="0"/>
          </a:p>
        </p:txBody>
      </p:sp>
    </p:spTree>
    <p:extLst>
      <p:ext uri="{BB962C8B-B14F-4D97-AF65-F5344CB8AC3E}">
        <p14:creationId xmlns:p14="http://schemas.microsoft.com/office/powerpoint/2010/main" val="132363325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History of Hyper-V Backup</a:t>
            </a:r>
            <a:endParaRPr lang="en-US" dirty="0"/>
          </a:p>
        </p:txBody>
      </p:sp>
    </p:spTree>
    <p:extLst>
      <p:ext uri="{BB962C8B-B14F-4D97-AF65-F5344CB8AC3E}">
        <p14:creationId xmlns:p14="http://schemas.microsoft.com/office/powerpoint/2010/main" val="262923245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610493"/>
          </a:xfrm>
        </p:spPr>
        <p:txBody>
          <a:bodyPr/>
          <a:lstStyle/>
          <a:p>
            <a:pPr marL="0" indent="0">
              <a:buNone/>
            </a:pPr>
            <a:r>
              <a:rPr lang="en-US" sz="3600" i="1" dirty="0" smtClean="0"/>
              <a:t>Capturing a point in time…</a:t>
            </a:r>
          </a:p>
          <a:p>
            <a:pPr marL="0" indent="0">
              <a:buNone/>
            </a:pPr>
            <a:r>
              <a:rPr lang="en-US" sz="3600" i="1" dirty="0"/>
              <a:t>	</a:t>
            </a:r>
            <a:r>
              <a:rPr lang="en-US" sz="3600" i="1" dirty="0" smtClean="0"/>
              <a:t>with a known consistency level…</a:t>
            </a:r>
          </a:p>
          <a:p>
            <a:pPr marL="0" indent="0">
              <a:buNone/>
            </a:pPr>
            <a:r>
              <a:rPr lang="en-US" dirty="0" smtClean="0">
                <a:solidFill>
                  <a:schemeClr val="accent5"/>
                </a:solidFill>
              </a:rPr>
              <a:t>		</a:t>
            </a:r>
            <a:r>
              <a:rPr lang="en-US" sz="4800" i="1" dirty="0" smtClean="0">
                <a:solidFill>
                  <a:schemeClr val="accent5"/>
                </a:solidFill>
              </a:rPr>
              <a:t>Virtual Machine Checkpoint</a:t>
            </a:r>
            <a:endParaRPr lang="en-US" i="1" dirty="0" smtClean="0">
              <a:solidFill>
                <a:schemeClr val="accent5"/>
              </a:solidFill>
            </a:endParaRPr>
          </a:p>
          <a:p>
            <a:pPr marL="0" indent="0">
              <a:buNone/>
            </a:pPr>
            <a:endParaRPr lang="en-US" dirty="0" smtClean="0"/>
          </a:p>
          <a:p>
            <a:pPr marL="0" indent="0">
              <a:buNone/>
            </a:pPr>
            <a:r>
              <a:rPr lang="en-US" sz="3600" i="1" dirty="0" smtClean="0"/>
              <a:t>Extracting and archiving that point in time...</a:t>
            </a:r>
          </a:p>
          <a:p>
            <a:pPr marL="0" indent="0">
              <a:buNone/>
            </a:pPr>
            <a:r>
              <a:rPr lang="en-US" sz="3600" i="1" dirty="0" smtClean="0"/>
              <a:t>	in such a way that it can be restored in the future…</a:t>
            </a:r>
          </a:p>
          <a:p>
            <a:pPr marL="0" indent="0">
              <a:buNone/>
            </a:pPr>
            <a:r>
              <a:rPr lang="en-US" sz="3600" i="1" dirty="0"/>
              <a:t>	</a:t>
            </a:r>
            <a:endParaRPr lang="en-US" sz="4800" i="1" dirty="0">
              <a:solidFill>
                <a:schemeClr val="tx2"/>
              </a:solidFill>
            </a:endParaRPr>
          </a:p>
        </p:txBody>
      </p:sp>
      <p:sp>
        <p:nvSpPr>
          <p:cNvPr id="3" name="Title 2"/>
          <p:cNvSpPr>
            <a:spLocks noGrp="1"/>
          </p:cNvSpPr>
          <p:nvPr>
            <p:ph type="title"/>
          </p:nvPr>
        </p:nvSpPr>
        <p:spPr/>
        <p:txBody>
          <a:bodyPr/>
          <a:lstStyle/>
          <a:p>
            <a:r>
              <a:rPr lang="en-US" dirty="0" smtClean="0"/>
              <a:t>What is backup?</a:t>
            </a:r>
            <a:endParaRPr lang="en-US" dirty="0"/>
          </a:p>
        </p:txBody>
      </p:sp>
    </p:spTree>
    <p:extLst>
      <p:ext uri="{BB962C8B-B14F-4D97-AF65-F5344CB8AC3E}">
        <p14:creationId xmlns:p14="http://schemas.microsoft.com/office/powerpoint/2010/main" val="252218978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813625"/>
          </a:xfrm>
        </p:spPr>
        <p:txBody>
          <a:bodyPr/>
          <a:lstStyle/>
          <a:p>
            <a:pPr marL="0" indent="0">
              <a:buNone/>
            </a:pPr>
            <a:r>
              <a:rPr lang="en-US" sz="3600" i="1" dirty="0" smtClean="0"/>
              <a:t>Capturing a point in time…</a:t>
            </a:r>
          </a:p>
          <a:p>
            <a:pPr marL="0" indent="0">
              <a:buNone/>
            </a:pPr>
            <a:r>
              <a:rPr lang="en-US" sz="3600" i="1" dirty="0"/>
              <a:t>	</a:t>
            </a:r>
            <a:r>
              <a:rPr lang="en-US" sz="3600" i="1" dirty="0" smtClean="0"/>
              <a:t>with a known consistency level…</a:t>
            </a:r>
          </a:p>
          <a:p>
            <a:pPr marL="0" indent="0">
              <a:buNone/>
            </a:pPr>
            <a:r>
              <a:rPr lang="en-US" dirty="0" smtClean="0">
                <a:solidFill>
                  <a:schemeClr val="accent5"/>
                </a:solidFill>
              </a:rPr>
              <a:t>		</a:t>
            </a:r>
            <a:r>
              <a:rPr lang="en-US" sz="4800" i="1" dirty="0" smtClean="0">
                <a:solidFill>
                  <a:schemeClr val="accent5"/>
                </a:solidFill>
              </a:rPr>
              <a:t>Virtual Machine Checkpoint</a:t>
            </a:r>
            <a:endParaRPr lang="en-US" i="1" dirty="0" smtClean="0">
              <a:solidFill>
                <a:schemeClr val="accent5"/>
              </a:solidFill>
            </a:endParaRPr>
          </a:p>
          <a:p>
            <a:pPr marL="0" indent="0">
              <a:buNone/>
            </a:pPr>
            <a:endParaRPr lang="en-US" dirty="0" smtClean="0"/>
          </a:p>
          <a:p>
            <a:pPr marL="0" indent="0">
              <a:buNone/>
            </a:pPr>
            <a:r>
              <a:rPr lang="en-US" sz="3600" i="1" dirty="0" smtClean="0"/>
              <a:t>Extracting and archiving that point in time...</a:t>
            </a:r>
          </a:p>
          <a:p>
            <a:pPr marL="0" indent="0">
              <a:buNone/>
            </a:pPr>
            <a:r>
              <a:rPr lang="en-US" sz="3600" i="1" dirty="0" smtClean="0"/>
              <a:t>	in such a way that it can be restored in the future…</a:t>
            </a:r>
          </a:p>
          <a:p>
            <a:pPr marL="0" indent="0">
              <a:buNone/>
            </a:pPr>
            <a:r>
              <a:rPr lang="en-US" sz="3600" i="1" dirty="0">
                <a:solidFill>
                  <a:schemeClr val="accent5"/>
                </a:solidFill>
              </a:rPr>
              <a:t>	</a:t>
            </a:r>
            <a:r>
              <a:rPr lang="en-US" sz="3600" i="1" dirty="0" smtClean="0">
                <a:solidFill>
                  <a:schemeClr val="accent5"/>
                </a:solidFill>
              </a:rPr>
              <a:t>	</a:t>
            </a:r>
            <a:r>
              <a:rPr lang="en-US" sz="4800" i="1" dirty="0">
                <a:solidFill>
                  <a:schemeClr val="accent5"/>
                </a:solidFill>
              </a:rPr>
              <a:t>Export and Import</a:t>
            </a:r>
          </a:p>
        </p:txBody>
      </p:sp>
      <p:sp>
        <p:nvSpPr>
          <p:cNvPr id="3" name="Title 2"/>
          <p:cNvSpPr>
            <a:spLocks noGrp="1"/>
          </p:cNvSpPr>
          <p:nvPr>
            <p:ph type="title"/>
          </p:nvPr>
        </p:nvSpPr>
        <p:spPr/>
        <p:txBody>
          <a:bodyPr/>
          <a:lstStyle/>
          <a:p>
            <a:r>
              <a:rPr lang="en-US" dirty="0" smtClean="0"/>
              <a:t>What is backup?</a:t>
            </a:r>
            <a:endParaRPr lang="en-US" dirty="0"/>
          </a:p>
        </p:txBody>
      </p:sp>
    </p:spTree>
    <p:extLst>
      <p:ext uri="{BB962C8B-B14F-4D97-AF65-F5344CB8AC3E}">
        <p14:creationId xmlns:p14="http://schemas.microsoft.com/office/powerpoint/2010/main" val="2974943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6290953"/>
          </a:xfrm>
        </p:spPr>
        <p:txBody>
          <a:bodyPr/>
          <a:lstStyle/>
          <a:p>
            <a:r>
              <a:rPr lang="en-US" dirty="0" smtClean="0"/>
              <a:t>Recovery checkpoints</a:t>
            </a:r>
          </a:p>
          <a:p>
            <a:pPr lvl="1"/>
            <a:r>
              <a:rPr lang="en-US" dirty="0" smtClean="0"/>
              <a:t>Checkpoint type specifically for backup, restore and replication scenarios</a:t>
            </a:r>
          </a:p>
          <a:p>
            <a:pPr lvl="1"/>
            <a:endParaRPr lang="en-US" dirty="0" smtClean="0"/>
          </a:p>
          <a:p>
            <a:r>
              <a:rPr lang="en-US" dirty="0" smtClean="0"/>
              <a:t>Defined consistency levels</a:t>
            </a:r>
          </a:p>
          <a:p>
            <a:pPr lvl="1"/>
            <a:r>
              <a:rPr lang="en-US" dirty="0" smtClean="0"/>
              <a:t>Application consistent</a:t>
            </a:r>
          </a:p>
          <a:p>
            <a:pPr lvl="1"/>
            <a:r>
              <a:rPr lang="en-US" dirty="0" smtClean="0"/>
              <a:t>File system consistent</a:t>
            </a:r>
            <a:endParaRPr lang="en-US" dirty="0"/>
          </a:p>
          <a:p>
            <a:pPr lvl="1"/>
            <a:r>
              <a:rPr lang="en-US" dirty="0" smtClean="0"/>
              <a:t>Crash consistent</a:t>
            </a:r>
          </a:p>
          <a:p>
            <a:pPr lvl="1"/>
            <a:endParaRPr lang="en-US" dirty="0" smtClean="0"/>
          </a:p>
          <a:p>
            <a:r>
              <a:rPr lang="en-US" dirty="0" smtClean="0"/>
              <a:t>Reference Points</a:t>
            </a:r>
          </a:p>
          <a:p>
            <a:pPr lvl="1"/>
            <a:r>
              <a:rPr lang="en-US" dirty="0" smtClean="0"/>
              <a:t>Enables efficient incremental backup</a:t>
            </a:r>
          </a:p>
          <a:p>
            <a:endParaRPr lang="en-US" dirty="0" smtClean="0"/>
          </a:p>
          <a:p>
            <a:endParaRPr lang="en-US" dirty="0"/>
          </a:p>
        </p:txBody>
      </p:sp>
      <p:sp>
        <p:nvSpPr>
          <p:cNvPr id="5" name="Title 4"/>
          <p:cNvSpPr>
            <a:spLocks noGrp="1"/>
          </p:cNvSpPr>
          <p:nvPr>
            <p:ph type="title"/>
          </p:nvPr>
        </p:nvSpPr>
        <p:spPr/>
        <p:txBody>
          <a:bodyPr/>
          <a:lstStyle/>
          <a:p>
            <a:r>
              <a:rPr lang="en-US" dirty="0"/>
              <a:t>New functionality in </a:t>
            </a:r>
            <a:r>
              <a:rPr lang="en-US" dirty="0" smtClean="0"/>
              <a:t>checkpoints</a:t>
            </a:r>
            <a:endParaRPr lang="en-US" dirty="0"/>
          </a:p>
        </p:txBody>
      </p:sp>
    </p:spTree>
    <p:extLst>
      <p:ext uri="{BB962C8B-B14F-4D97-AF65-F5344CB8AC3E}">
        <p14:creationId xmlns:p14="http://schemas.microsoft.com/office/powerpoint/2010/main" val="266415825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040832"/>
          </a:xfrm>
        </p:spPr>
        <p:txBody>
          <a:bodyPr/>
          <a:lstStyle/>
          <a:p>
            <a:r>
              <a:rPr lang="en-US" dirty="0" smtClean="0"/>
              <a:t>Differential Export</a:t>
            </a:r>
          </a:p>
          <a:p>
            <a:pPr lvl="1"/>
            <a:r>
              <a:rPr lang="en-US" dirty="0" smtClean="0"/>
              <a:t>Export of the configuration and changes between two points in time</a:t>
            </a:r>
          </a:p>
          <a:p>
            <a:pPr lvl="1"/>
            <a:r>
              <a:rPr lang="en-US" dirty="0" smtClean="0"/>
              <a:t>Enables efficient archival of incremental backup</a:t>
            </a:r>
          </a:p>
          <a:p>
            <a:pPr lvl="1"/>
            <a:endParaRPr lang="en-US" dirty="0" smtClean="0"/>
          </a:p>
          <a:p>
            <a:r>
              <a:rPr lang="en-US" dirty="0" smtClean="0"/>
              <a:t>Virtual machine ID management</a:t>
            </a:r>
          </a:p>
          <a:p>
            <a:pPr lvl="1"/>
            <a:r>
              <a:rPr lang="en-US" dirty="0" smtClean="0"/>
              <a:t>Enables the preservation of the virtual machines ID for import</a:t>
            </a:r>
          </a:p>
        </p:txBody>
      </p:sp>
      <p:sp>
        <p:nvSpPr>
          <p:cNvPr id="3" name="Title 2"/>
          <p:cNvSpPr>
            <a:spLocks noGrp="1"/>
          </p:cNvSpPr>
          <p:nvPr>
            <p:ph type="title"/>
          </p:nvPr>
        </p:nvSpPr>
        <p:spPr/>
        <p:txBody>
          <a:bodyPr/>
          <a:lstStyle/>
          <a:p>
            <a:r>
              <a:rPr lang="en-US" dirty="0" smtClean="0"/>
              <a:t>New export and import functionality</a:t>
            </a:r>
            <a:endParaRPr lang="en-US" dirty="0"/>
          </a:p>
        </p:txBody>
      </p:sp>
    </p:spTree>
    <p:extLst>
      <p:ext uri="{BB962C8B-B14F-4D97-AF65-F5344CB8AC3E}">
        <p14:creationId xmlns:p14="http://schemas.microsoft.com/office/powerpoint/2010/main" val="212145798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4259628"/>
          </a:xfrm>
        </p:spPr>
        <p:txBody>
          <a:bodyPr/>
          <a:lstStyle/>
          <a:p>
            <a:r>
              <a:rPr lang="en-US" dirty="0" smtClean="0"/>
              <a:t>Enables grouping of virtual machines</a:t>
            </a:r>
          </a:p>
          <a:p>
            <a:pPr lvl="1"/>
            <a:r>
              <a:rPr lang="en-US" dirty="0" smtClean="0"/>
              <a:t>Guest clusters</a:t>
            </a:r>
          </a:p>
          <a:p>
            <a:pPr lvl="1"/>
            <a:r>
              <a:rPr lang="en-US" dirty="0" smtClean="0"/>
              <a:t>Distributed applications</a:t>
            </a:r>
          </a:p>
          <a:p>
            <a:r>
              <a:rPr lang="en-US" dirty="0" smtClean="0"/>
              <a:t>Groups can span cluster nodes</a:t>
            </a:r>
          </a:p>
          <a:p>
            <a:r>
              <a:rPr lang="en-US" dirty="0" smtClean="0"/>
              <a:t>Checkpoints can be created against groups</a:t>
            </a:r>
          </a:p>
          <a:p>
            <a:r>
              <a:rPr lang="en-US" dirty="0" smtClean="0"/>
              <a:t>Group checkpoints can be exported</a:t>
            </a:r>
          </a:p>
          <a:p>
            <a:endParaRPr lang="en-US" dirty="0"/>
          </a:p>
        </p:txBody>
      </p:sp>
      <p:sp>
        <p:nvSpPr>
          <p:cNvPr id="5" name="Title 4"/>
          <p:cNvSpPr>
            <a:spLocks noGrp="1"/>
          </p:cNvSpPr>
          <p:nvPr>
            <p:ph type="title"/>
          </p:nvPr>
        </p:nvSpPr>
        <p:spPr/>
        <p:txBody>
          <a:bodyPr/>
          <a:lstStyle/>
          <a:p>
            <a:r>
              <a:rPr lang="en-US" dirty="0" smtClean="0"/>
              <a:t>Virtual Machine Groups</a:t>
            </a:r>
            <a:endParaRPr lang="en-US" dirty="0"/>
          </a:p>
        </p:txBody>
      </p:sp>
    </p:spTree>
    <p:extLst>
      <p:ext uri="{BB962C8B-B14F-4D97-AF65-F5344CB8AC3E}">
        <p14:creationId xmlns:p14="http://schemas.microsoft.com/office/powerpoint/2010/main" val="127251325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Resilient Change Tracking</a:t>
            </a:r>
            <a:endParaRPr lang="en-US" dirty="0"/>
          </a:p>
        </p:txBody>
      </p:sp>
    </p:spTree>
    <p:extLst>
      <p:ext uri="{BB962C8B-B14F-4D97-AF65-F5344CB8AC3E}">
        <p14:creationId xmlns:p14="http://schemas.microsoft.com/office/powerpoint/2010/main" val="210391093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2646878"/>
          </a:xfrm>
        </p:spPr>
        <p:txBody>
          <a:bodyPr/>
          <a:lstStyle/>
          <a:p>
            <a:r>
              <a:rPr lang="en-US" dirty="0" smtClean="0"/>
              <a:t>Enables efficient tracking of changed blocks </a:t>
            </a:r>
            <a:br>
              <a:rPr lang="en-US" dirty="0" smtClean="0"/>
            </a:br>
            <a:r>
              <a:rPr lang="en-US" dirty="0" smtClean="0"/>
              <a:t>within virtual hard disks</a:t>
            </a:r>
          </a:p>
          <a:p>
            <a:endParaRPr lang="en-US" dirty="0" smtClean="0"/>
          </a:p>
          <a:p>
            <a:r>
              <a:rPr lang="en-US" dirty="0" smtClean="0"/>
              <a:t>Underlying engine for differential export</a:t>
            </a:r>
          </a:p>
        </p:txBody>
      </p:sp>
      <p:sp>
        <p:nvSpPr>
          <p:cNvPr id="5" name="Title 4"/>
          <p:cNvSpPr>
            <a:spLocks noGrp="1"/>
          </p:cNvSpPr>
          <p:nvPr>
            <p:ph type="title"/>
          </p:nvPr>
        </p:nvSpPr>
        <p:spPr/>
        <p:txBody>
          <a:bodyPr/>
          <a:lstStyle/>
          <a:p>
            <a:r>
              <a:rPr lang="en-US" dirty="0" smtClean="0"/>
              <a:t>Resilient Change Tracking</a:t>
            </a:r>
            <a:endParaRPr lang="en-US" dirty="0"/>
          </a:p>
        </p:txBody>
      </p:sp>
    </p:spTree>
    <p:extLst>
      <p:ext uri="{BB962C8B-B14F-4D97-AF65-F5344CB8AC3E}">
        <p14:creationId xmlns:p14="http://schemas.microsoft.com/office/powerpoint/2010/main" val="65653911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smtClean="0"/>
              <a:t>Remember back to </a:t>
            </a:r>
            <a:r>
              <a:rPr lang="en-US" dirty="0" smtClean="0"/>
              <a:t>Change Tracking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79173250"/>
              </p:ext>
            </p:extLst>
          </p:nvPr>
        </p:nvGraphicFramePr>
        <p:xfrm>
          <a:off x="234851" y="1673737"/>
          <a:ext cx="11966774" cy="741995"/>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1208">
                <a:tc>
                  <a:txBody>
                    <a:bodyPr/>
                    <a:lstStyle/>
                    <a:p>
                      <a:r>
                        <a:rPr lang="en-US" sz="1700" baseline="0" smtClean="0"/>
                        <a:t>Memory</a:t>
                      </a:r>
                      <a:endParaRPr lang="en-US" sz="1700" dirty="0"/>
                    </a:p>
                  </a:txBody>
                  <a:tcPr marL="91427" marR="91427" marT="45713" marB="45713" anchor="ct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800" b="1" dirty="0" smtClean="0"/>
                        <a:t>X</a:t>
                      </a:r>
                      <a:endParaRPr lang="en-US" sz="1800" b="1"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X</a:t>
                      </a:r>
                      <a:endParaRPr lang="en-US" sz="1700" b="1"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X</a:t>
                      </a:r>
                      <a:endParaRPr lang="en-US" sz="1700" b="1"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X</a:t>
                      </a:r>
                      <a:endParaRPr lang="en-US" sz="1700" b="1"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70787">
                <a:tc>
                  <a:txBody>
                    <a:bodyPr/>
                    <a:lstStyle/>
                    <a:p>
                      <a:r>
                        <a:rPr lang="en-US" sz="1700" dirty="0" smtClean="0"/>
                        <a:t>Raw Data</a:t>
                      </a:r>
                      <a:endParaRPr lang="en-US" sz="1700" dirty="0"/>
                    </a:p>
                  </a:txBody>
                  <a:tcPr marL="91427" marR="91427" marT="45713" marB="45713"/>
                </a:tc>
                <a:tc>
                  <a:txBody>
                    <a:bodyPr/>
                    <a:lstStyle/>
                    <a:p>
                      <a:pPr algn="ctr"/>
                      <a:r>
                        <a:rPr lang="en-US" sz="1700" dirty="0" smtClean="0"/>
                        <a:t>W</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Y</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R</a:t>
                      </a: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L</a:t>
                      </a:r>
                      <a:endParaRPr lang="en-US" sz="1700" dirty="0"/>
                    </a:p>
                  </a:txBody>
                  <a:tcPr marL="91427" marR="91427" marT="45713" marB="45713" anchor="ctr"/>
                </a:tc>
                <a:tc>
                  <a:txBody>
                    <a:bodyPr/>
                    <a:lstStyle/>
                    <a:p>
                      <a:pPr algn="ctr"/>
                      <a:r>
                        <a:rPr lang="en-US" sz="1700" dirty="0" smtClean="0"/>
                        <a:t>O</a:t>
                      </a:r>
                      <a:endParaRPr lang="en-US" sz="1700" dirty="0"/>
                    </a:p>
                  </a:txBody>
                  <a:tcPr marL="91427" marR="91427" marT="45713" marB="45713" anchor="ctr"/>
                </a:tc>
                <a:tc>
                  <a:txBody>
                    <a:bodyPr/>
                    <a:lstStyle/>
                    <a:p>
                      <a:pPr algn="ctr"/>
                      <a:r>
                        <a:rPr lang="en-US" sz="1700" dirty="0" smtClean="0"/>
                        <a:t>N</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b="1" dirty="0" smtClean="0"/>
                        <a:t>I</a:t>
                      </a:r>
                      <a:endParaRPr lang="en-US" sz="1700" b="1" dirty="0"/>
                    </a:p>
                  </a:txBody>
                  <a:tcPr marL="91427" marR="91427" marT="45713" marB="45713" anchor="ctr"/>
                </a:tc>
                <a:tc>
                  <a:txBody>
                    <a:bodyPr/>
                    <a:lstStyle/>
                    <a:p>
                      <a:pPr algn="ctr"/>
                      <a:r>
                        <a:rPr lang="en-US" sz="1700" b="1" dirty="0" smtClean="0"/>
                        <a:t>T</a:t>
                      </a:r>
                      <a:endParaRPr lang="en-US" sz="1700" b="1" dirty="0"/>
                    </a:p>
                  </a:txBody>
                  <a:tcPr marL="91427" marR="91427" marT="45713" marB="45713" anchor="ctr"/>
                </a:tc>
                <a:tc>
                  <a:txBody>
                    <a:bodyPr/>
                    <a:lstStyle/>
                    <a:p>
                      <a:pPr algn="ctr"/>
                      <a:r>
                        <a:rPr lang="en-US" sz="1700" b="1" dirty="0" smtClean="0"/>
                        <a:t>S</a:t>
                      </a:r>
                      <a:endParaRPr lang="en-US" sz="1700" b="1" dirty="0"/>
                    </a:p>
                  </a:txBody>
                  <a:tcPr marL="91427" marR="91427" marT="45713" marB="45713" anchor="ctr"/>
                </a:tc>
                <a:tc>
                  <a:txBody>
                    <a:bodyPr/>
                    <a:lstStyle/>
                    <a:p>
                      <a:pPr algn="ctr"/>
                      <a:endParaRPr lang="en-US" sz="1700" b="1" dirty="0"/>
                    </a:p>
                  </a:txBody>
                  <a:tcPr marL="91427" marR="91427" marT="45713" marB="45713" anchor="ctr"/>
                </a:tc>
                <a:tc>
                  <a:txBody>
                    <a:bodyPr/>
                    <a:lstStyle/>
                    <a:p>
                      <a:pPr algn="ctr"/>
                      <a:r>
                        <a:rPr lang="en-US" sz="1700" b="1" dirty="0" smtClean="0"/>
                        <a:t>A</a:t>
                      </a:r>
                      <a:endParaRPr lang="en-US" sz="1700" b="1" dirty="0"/>
                    </a:p>
                  </a:txBody>
                  <a:tcPr marL="91427" marR="91427" marT="45713" marB="45713" anchor="ctr"/>
                </a:tc>
                <a:tc>
                  <a:txBody>
                    <a:bodyPr/>
                    <a:lstStyle/>
                    <a:p>
                      <a:pPr algn="ctr"/>
                      <a:r>
                        <a:rPr lang="en-US" sz="1700" b="1" dirty="0" smtClean="0"/>
                        <a:t>M</a:t>
                      </a:r>
                      <a:endParaRPr lang="en-US" sz="1700" b="1" dirty="0"/>
                    </a:p>
                  </a:txBody>
                  <a:tcPr marL="91427" marR="91427" marT="45713" marB="45713" anchor="ctr"/>
                </a:tc>
                <a:tc>
                  <a:txBody>
                    <a:bodyPr/>
                    <a:lstStyle/>
                    <a:p>
                      <a:pPr algn="ctr"/>
                      <a:r>
                        <a:rPr lang="en-US" sz="1700" b="1" dirty="0" smtClean="0"/>
                        <a:t>A</a:t>
                      </a:r>
                      <a:endParaRPr lang="en-US" sz="1700" b="1" dirty="0"/>
                    </a:p>
                  </a:txBody>
                  <a:tcPr marL="91427" marR="91427" marT="45713" marB="45713" anchor="ctr"/>
                </a:tc>
                <a:tc>
                  <a:txBody>
                    <a:bodyPr/>
                    <a:lstStyle/>
                    <a:p>
                      <a:pPr algn="ctr"/>
                      <a:r>
                        <a:rPr lang="en-US" sz="1700" b="1" dirty="0" smtClean="0"/>
                        <a:t>Z</a:t>
                      </a:r>
                      <a:endParaRPr lang="en-US" sz="1700" b="1" dirty="0"/>
                    </a:p>
                  </a:txBody>
                  <a:tcPr marL="91427" marR="91427" marT="45713" marB="45713" anchor="ctr"/>
                </a:tc>
                <a:tc>
                  <a:txBody>
                    <a:bodyPr/>
                    <a:lstStyle/>
                    <a:p>
                      <a:pPr algn="ctr"/>
                      <a:r>
                        <a:rPr lang="en-US" sz="1700" b="1" dirty="0" smtClean="0"/>
                        <a:t>I</a:t>
                      </a:r>
                      <a:endParaRPr lang="en-US" sz="1700" b="1" dirty="0"/>
                    </a:p>
                  </a:txBody>
                  <a:tcPr marL="91427" marR="91427" marT="45713" marB="45713" anchor="ctr"/>
                </a:tc>
                <a:tc>
                  <a:txBody>
                    <a:bodyPr/>
                    <a:lstStyle/>
                    <a:p>
                      <a:pPr algn="ctr"/>
                      <a:r>
                        <a:rPr lang="en-US" sz="1700" b="1" dirty="0" smtClean="0"/>
                        <a:t>N</a:t>
                      </a:r>
                      <a:endParaRPr lang="en-US" sz="1700" b="1" dirty="0"/>
                    </a:p>
                  </a:txBody>
                  <a:tcPr marL="91427" marR="91427" marT="45713" marB="45713" anchor="ctr"/>
                </a:tc>
                <a:tc>
                  <a:txBody>
                    <a:bodyPr/>
                    <a:lstStyle/>
                    <a:p>
                      <a:pPr algn="ctr"/>
                      <a:r>
                        <a:rPr lang="en-US" sz="1700" b="1" dirty="0" smtClean="0"/>
                        <a:t>G</a:t>
                      </a:r>
                      <a:endParaRPr lang="en-US" sz="1700" b="1" dirty="0"/>
                    </a:p>
                  </a:txBody>
                  <a:tcPr marL="91427" marR="91427" marT="45713" marB="45713" anchor="ctr"/>
                </a:tc>
                <a:tc>
                  <a:txBody>
                    <a:bodyPr/>
                    <a:lstStyle/>
                    <a:p>
                      <a:pPr algn="ctr"/>
                      <a:r>
                        <a:rPr lang="en-US" sz="1700" b="1" dirty="0" smtClean="0"/>
                        <a:t>!</a:t>
                      </a:r>
                      <a:endParaRPr lang="en-US" sz="1700" b="1"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54972958"/>
              </p:ext>
            </p:extLst>
          </p:nvPr>
        </p:nvGraphicFramePr>
        <p:xfrm>
          <a:off x="227058" y="5813902"/>
          <a:ext cx="11966774" cy="1112361"/>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r>
                        <a:rPr lang="en-US" sz="1700" dirty="0" smtClean="0"/>
                        <a:t>Merged Backup</a:t>
                      </a:r>
                      <a:endParaRPr lang="en-US" sz="1700" dirty="0"/>
                    </a:p>
                  </a:txBody>
                  <a:tcPr marL="91427" marR="91427" marT="45713" marB="45713"/>
                </a:tc>
                <a:tc>
                  <a:txBody>
                    <a:bodyPr/>
                    <a:lstStyle/>
                    <a:p>
                      <a:pPr algn="ctr"/>
                      <a:r>
                        <a:rPr lang="en-US" sz="1700" dirty="0" smtClean="0">
                          <a:solidFill>
                            <a:schemeClr val="accent4"/>
                          </a:solidFill>
                        </a:rPr>
                        <a:t>W</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B</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C</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5"/>
                          </a:solidFill>
                        </a:rPr>
                        <a:t>Y</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B</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R</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C</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E</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L</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O</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N</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r h="370787">
                <a:tc>
                  <a:txBody>
                    <a:bodyPr/>
                    <a:lstStyle/>
                    <a:p>
                      <a:r>
                        <a:rPr lang="en-US" sz="1700" dirty="0" smtClean="0"/>
                        <a:t>Differential</a:t>
                      </a:r>
                      <a:endParaRPr lang="en-US" sz="1700" dirty="0"/>
                    </a:p>
                  </a:txBody>
                  <a:tcPr marL="91427" marR="91427" marT="45713" marB="45713"/>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solidFill>
                            <a:schemeClr val="accent5"/>
                          </a:solidFill>
                        </a:rPr>
                        <a:t>Y</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B</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R</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C</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E</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L</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O</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N</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r h="370787">
                <a:tc>
                  <a:txBody>
                    <a:bodyPr/>
                    <a:lstStyle/>
                    <a:p>
                      <a:r>
                        <a:rPr lang="en-US" sz="1700" dirty="0" smtClean="0"/>
                        <a:t>Initial Backup</a:t>
                      </a:r>
                      <a:endParaRPr lang="en-US" sz="1700" dirty="0"/>
                    </a:p>
                  </a:txBody>
                  <a:tcPr marL="91427" marR="91427" marT="45713" marB="45713"/>
                </a:tc>
                <a:tc>
                  <a:txBody>
                    <a:bodyPr/>
                    <a:lstStyle/>
                    <a:p>
                      <a:pPr algn="ctr"/>
                      <a:r>
                        <a:rPr lang="en-US" sz="1700" dirty="0" smtClean="0">
                          <a:solidFill>
                            <a:schemeClr val="accent4"/>
                          </a:solidFill>
                        </a:rPr>
                        <a:t>W</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B</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C</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Y</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t>
                      </a:r>
                      <a:endParaRPr lang="en-US" sz="1700" dirty="0">
                        <a:solidFill>
                          <a:schemeClr val="accent4"/>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sp>
        <p:nvSpPr>
          <p:cNvPr id="6" name="Down Arrow 5"/>
          <p:cNvSpPr/>
          <p:nvPr/>
        </p:nvSpPr>
        <p:spPr bwMode="auto">
          <a:xfrm>
            <a:off x="4065018" y="2507031"/>
            <a:ext cx="4308805" cy="761892"/>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Power Failure</a:t>
            </a:r>
          </a:p>
        </p:txBody>
      </p:sp>
      <p:graphicFrame>
        <p:nvGraphicFramePr>
          <p:cNvPr id="8" name="Table 7"/>
          <p:cNvGraphicFramePr>
            <a:graphicFrameLocks noGrp="1"/>
          </p:cNvGraphicFramePr>
          <p:nvPr>
            <p:extLst>
              <p:ext uri="{D42A27DB-BD31-4B8C-83A1-F6EECF244321}">
                <p14:modId xmlns:p14="http://schemas.microsoft.com/office/powerpoint/2010/main" val="3059911337"/>
              </p:ext>
            </p:extLst>
          </p:nvPr>
        </p:nvGraphicFramePr>
        <p:xfrm>
          <a:off x="233273" y="3510621"/>
          <a:ext cx="11966774" cy="741995"/>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1208">
                <a:tc>
                  <a:txBody>
                    <a:bodyPr/>
                    <a:lstStyle/>
                    <a:p>
                      <a:r>
                        <a:rPr lang="en-US" sz="1700" dirty="0" smtClean="0"/>
                        <a:t>In</a:t>
                      </a:r>
                      <a:r>
                        <a:rPr lang="en-US" sz="1700" baseline="0" dirty="0" smtClean="0"/>
                        <a:t> Memory</a:t>
                      </a:r>
                      <a:endParaRPr lang="en-US" sz="1700" dirty="0"/>
                    </a:p>
                  </a:txBody>
                  <a:tcPr marL="91427" marR="91427" marT="45713" marB="45713" anchor="ct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dirty="0"/>
                    </a:p>
                  </a:txBody>
                  <a:tcPr marL="91427" marR="91427" marT="45713" marB="45713" anchor="ctr">
                    <a:solidFill>
                      <a:schemeClr val="accent1"/>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dirty="0"/>
                    </a:p>
                  </a:txBody>
                  <a:tcPr marL="91427" marR="91427" marT="45713" marB="45713" anchor="ctr">
                    <a:solidFill>
                      <a:schemeClr val="accent1"/>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dirty="0"/>
                    </a:p>
                  </a:txBody>
                  <a:tcPr marL="91427" marR="91427" marT="45713" marB="45713" anchor="ctr">
                    <a:solidFill>
                      <a:schemeClr val="accent1"/>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dirty="0"/>
                    </a:p>
                  </a:txBody>
                  <a:tcPr marL="91427" marR="91427" marT="45713" marB="45713" anchor="ctr">
                    <a:solidFill>
                      <a:schemeClr val="accent1"/>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70787">
                <a:tc>
                  <a:txBody>
                    <a:bodyPr/>
                    <a:lstStyle/>
                    <a:p>
                      <a:r>
                        <a:rPr lang="en-US" sz="1700" dirty="0" smtClean="0"/>
                        <a:t>Raw Data</a:t>
                      </a:r>
                      <a:endParaRPr lang="en-US" sz="1700" dirty="0"/>
                    </a:p>
                  </a:txBody>
                  <a:tcPr marL="91427" marR="91427" marT="45713" marB="45713"/>
                </a:tc>
                <a:tc>
                  <a:txBody>
                    <a:bodyPr/>
                    <a:lstStyle/>
                    <a:p>
                      <a:pPr algn="ctr"/>
                      <a:r>
                        <a:rPr lang="en-US" sz="1700" dirty="0" smtClean="0"/>
                        <a:t>W</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Y</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R</a:t>
                      </a: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L</a:t>
                      </a:r>
                      <a:endParaRPr lang="en-US" sz="1700" dirty="0"/>
                    </a:p>
                  </a:txBody>
                  <a:tcPr marL="91427" marR="91427" marT="45713" marB="45713" anchor="ctr"/>
                </a:tc>
                <a:tc>
                  <a:txBody>
                    <a:bodyPr/>
                    <a:lstStyle/>
                    <a:p>
                      <a:pPr algn="ctr"/>
                      <a:r>
                        <a:rPr lang="en-US" sz="1700" dirty="0" smtClean="0"/>
                        <a:t>O</a:t>
                      </a:r>
                      <a:endParaRPr lang="en-US" sz="1700" dirty="0"/>
                    </a:p>
                  </a:txBody>
                  <a:tcPr marL="91427" marR="91427" marT="45713" marB="45713" anchor="ctr"/>
                </a:tc>
                <a:tc>
                  <a:txBody>
                    <a:bodyPr/>
                    <a:lstStyle/>
                    <a:p>
                      <a:pPr algn="ctr"/>
                      <a:r>
                        <a:rPr lang="en-US" sz="1700" dirty="0" smtClean="0"/>
                        <a:t>N</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b="0" dirty="0"/>
                    </a:p>
                  </a:txBody>
                  <a:tcPr marL="91427" marR="91427" marT="45713" marB="45713" anchor="ctr"/>
                </a:tc>
                <a:tc>
                  <a:txBody>
                    <a:bodyPr/>
                    <a:lstStyle/>
                    <a:p>
                      <a:pPr algn="ctr"/>
                      <a:r>
                        <a:rPr lang="en-US" sz="1700" b="0" dirty="0" smtClean="0"/>
                        <a:t>I</a:t>
                      </a:r>
                      <a:endParaRPr lang="en-US" sz="1700" b="0" dirty="0"/>
                    </a:p>
                  </a:txBody>
                  <a:tcPr marL="91427" marR="91427" marT="45713" marB="45713" anchor="ctr"/>
                </a:tc>
                <a:tc>
                  <a:txBody>
                    <a:bodyPr/>
                    <a:lstStyle/>
                    <a:p>
                      <a:pPr algn="ctr"/>
                      <a:r>
                        <a:rPr lang="en-US" sz="1700" b="0" dirty="0" smtClean="0"/>
                        <a:t>T</a:t>
                      </a:r>
                      <a:endParaRPr lang="en-US" sz="1700" b="0" dirty="0"/>
                    </a:p>
                  </a:txBody>
                  <a:tcPr marL="91427" marR="91427" marT="45713" marB="45713" anchor="ctr"/>
                </a:tc>
                <a:tc>
                  <a:txBody>
                    <a:bodyPr/>
                    <a:lstStyle/>
                    <a:p>
                      <a:pPr algn="ctr"/>
                      <a:r>
                        <a:rPr lang="en-US" sz="1700" b="0" dirty="0" smtClean="0"/>
                        <a:t>S</a:t>
                      </a:r>
                      <a:endParaRPr lang="en-US" sz="1700" b="0" dirty="0"/>
                    </a:p>
                  </a:txBody>
                  <a:tcPr marL="91427" marR="91427" marT="45713" marB="45713" anchor="ctr"/>
                </a:tc>
                <a:tc>
                  <a:txBody>
                    <a:bodyPr/>
                    <a:lstStyle/>
                    <a:p>
                      <a:pPr algn="ctr"/>
                      <a:endParaRPr lang="en-US" sz="1700" b="0" dirty="0"/>
                    </a:p>
                  </a:txBody>
                  <a:tcPr marL="91427" marR="91427" marT="45713" marB="45713" anchor="ctr"/>
                </a:tc>
                <a:tc>
                  <a:txBody>
                    <a:bodyPr/>
                    <a:lstStyle/>
                    <a:p>
                      <a:pPr algn="ctr"/>
                      <a:r>
                        <a:rPr lang="en-US" sz="1700" b="0" dirty="0" smtClean="0"/>
                        <a:t>A</a:t>
                      </a:r>
                      <a:endParaRPr lang="en-US" sz="1700" b="0" dirty="0"/>
                    </a:p>
                  </a:txBody>
                  <a:tcPr marL="91427" marR="91427" marT="45713" marB="45713" anchor="ctr"/>
                </a:tc>
                <a:tc>
                  <a:txBody>
                    <a:bodyPr/>
                    <a:lstStyle/>
                    <a:p>
                      <a:pPr algn="ctr"/>
                      <a:r>
                        <a:rPr lang="en-US" sz="1700" b="0" dirty="0" smtClean="0"/>
                        <a:t>M</a:t>
                      </a:r>
                      <a:endParaRPr lang="en-US" sz="1700" b="0" dirty="0"/>
                    </a:p>
                  </a:txBody>
                  <a:tcPr marL="91427" marR="91427" marT="45713" marB="45713" anchor="ctr"/>
                </a:tc>
                <a:tc>
                  <a:txBody>
                    <a:bodyPr/>
                    <a:lstStyle/>
                    <a:p>
                      <a:pPr algn="ctr"/>
                      <a:r>
                        <a:rPr lang="en-US" sz="1700" b="0" dirty="0" smtClean="0"/>
                        <a:t>A</a:t>
                      </a:r>
                      <a:endParaRPr lang="en-US" sz="1700" b="0" dirty="0"/>
                    </a:p>
                  </a:txBody>
                  <a:tcPr marL="91427" marR="91427" marT="45713" marB="45713" anchor="ctr"/>
                </a:tc>
                <a:tc>
                  <a:txBody>
                    <a:bodyPr/>
                    <a:lstStyle/>
                    <a:p>
                      <a:pPr algn="ctr"/>
                      <a:r>
                        <a:rPr lang="en-US" sz="1700" b="0" dirty="0" smtClean="0"/>
                        <a:t>Z</a:t>
                      </a:r>
                      <a:endParaRPr lang="en-US" sz="1700" b="0" dirty="0"/>
                    </a:p>
                  </a:txBody>
                  <a:tcPr marL="91427" marR="91427" marT="45713" marB="45713" anchor="ctr"/>
                </a:tc>
                <a:tc>
                  <a:txBody>
                    <a:bodyPr/>
                    <a:lstStyle/>
                    <a:p>
                      <a:pPr algn="ctr"/>
                      <a:r>
                        <a:rPr lang="en-US" sz="1700" b="0" dirty="0" smtClean="0"/>
                        <a:t>I</a:t>
                      </a:r>
                      <a:endParaRPr lang="en-US" sz="1700" b="0" dirty="0"/>
                    </a:p>
                  </a:txBody>
                  <a:tcPr marL="91427" marR="91427" marT="45713" marB="45713" anchor="ctr"/>
                </a:tc>
                <a:tc>
                  <a:txBody>
                    <a:bodyPr/>
                    <a:lstStyle/>
                    <a:p>
                      <a:pPr algn="ctr"/>
                      <a:r>
                        <a:rPr lang="en-US" sz="1700" b="0" dirty="0" smtClean="0"/>
                        <a:t>N</a:t>
                      </a:r>
                      <a:endParaRPr lang="en-US" sz="1700" b="0" dirty="0"/>
                    </a:p>
                  </a:txBody>
                  <a:tcPr marL="91427" marR="91427" marT="45713" marB="45713" anchor="ctr"/>
                </a:tc>
                <a:tc>
                  <a:txBody>
                    <a:bodyPr/>
                    <a:lstStyle/>
                    <a:p>
                      <a:pPr algn="ctr"/>
                      <a:r>
                        <a:rPr lang="en-US" sz="1700" b="0" dirty="0" smtClean="0"/>
                        <a:t>G</a:t>
                      </a:r>
                      <a:endParaRPr lang="en-US" sz="1700" b="0" dirty="0"/>
                    </a:p>
                  </a:txBody>
                  <a:tcPr marL="91427" marR="91427" marT="45713" marB="45713" anchor="ctr"/>
                </a:tc>
                <a:tc>
                  <a:txBody>
                    <a:bodyPr/>
                    <a:lstStyle/>
                    <a:p>
                      <a:pPr algn="ctr"/>
                      <a:r>
                        <a:rPr lang="en-US" sz="1700" b="0" dirty="0" smtClean="0"/>
                        <a:t>!</a:t>
                      </a:r>
                      <a:endParaRPr lang="en-US" sz="1700" b="0" dirty="0"/>
                    </a:p>
                  </a:txBody>
                  <a:tcPr marL="91427" marR="91427" marT="45713" marB="45713" anchor="ctr"/>
                </a:tc>
                <a:tc>
                  <a:txBody>
                    <a:bodyPr/>
                    <a:lstStyle/>
                    <a:p>
                      <a:pPr algn="ctr"/>
                      <a:endParaRPr lang="en-US" sz="1700" b="0" dirty="0"/>
                    </a:p>
                  </a:txBody>
                  <a:tcPr marL="91427" marR="91427" marT="45713" marB="45713" anchor="ctr"/>
                </a:tc>
                <a:tc>
                  <a:txBody>
                    <a:bodyPr/>
                    <a:lstStyle/>
                    <a:p>
                      <a:pPr algn="ctr"/>
                      <a:endParaRPr lang="en-US" sz="1700" dirty="0"/>
                    </a:p>
                  </a:txBody>
                  <a:tcPr marL="91427" marR="91427" marT="45713" marB="45713" anchor="ctr"/>
                </a:tc>
              </a:tr>
            </a:tbl>
          </a:graphicData>
        </a:graphic>
      </p:graphicFrame>
      <p:sp>
        <p:nvSpPr>
          <p:cNvPr id="9" name="Down Arrow 8"/>
          <p:cNvSpPr/>
          <p:nvPr/>
        </p:nvSpPr>
        <p:spPr bwMode="auto">
          <a:xfrm>
            <a:off x="1325172" y="4343592"/>
            <a:ext cx="3579708" cy="1295216"/>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Option 1 = Full backup</a:t>
            </a:r>
          </a:p>
        </p:txBody>
      </p:sp>
      <p:sp>
        <p:nvSpPr>
          <p:cNvPr id="10" name="Up Arrow 9"/>
          <p:cNvSpPr/>
          <p:nvPr/>
        </p:nvSpPr>
        <p:spPr bwMode="auto">
          <a:xfrm>
            <a:off x="6514516" y="4419780"/>
            <a:ext cx="4647541" cy="1142838"/>
          </a:xfrm>
          <a:prstGeom prst="up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Option 2 = Checksum</a:t>
            </a:r>
          </a:p>
        </p:txBody>
      </p:sp>
    </p:spTree>
    <p:extLst>
      <p:ext uri="{BB962C8B-B14F-4D97-AF65-F5344CB8AC3E}">
        <p14:creationId xmlns:p14="http://schemas.microsoft.com/office/powerpoint/2010/main" val="195190610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Resilient Change Tracking</a:t>
            </a:r>
          </a:p>
        </p:txBody>
      </p:sp>
      <p:graphicFrame>
        <p:nvGraphicFramePr>
          <p:cNvPr id="5" name="Table 4"/>
          <p:cNvGraphicFramePr>
            <a:graphicFrameLocks noGrp="1"/>
          </p:cNvGraphicFramePr>
          <p:nvPr>
            <p:extLst>
              <p:ext uri="{D42A27DB-BD31-4B8C-83A1-F6EECF244321}">
                <p14:modId xmlns:p14="http://schemas.microsoft.com/office/powerpoint/2010/main" val="2497081215"/>
              </p:ext>
            </p:extLst>
          </p:nvPr>
        </p:nvGraphicFramePr>
        <p:xfrm>
          <a:off x="234851" y="1668463"/>
          <a:ext cx="11966774" cy="370787"/>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r>
                        <a:rPr lang="en-US" sz="1700" dirty="0" smtClean="0"/>
                        <a:t>Raw Data</a:t>
                      </a:r>
                      <a:endParaRPr lang="en-US" sz="1700" dirty="0"/>
                    </a:p>
                  </a:txBody>
                  <a:tcPr marL="91427" marR="91427" marT="45713" marB="45713"/>
                </a:tc>
                <a:tc>
                  <a:txBody>
                    <a:bodyPr/>
                    <a:lstStyle/>
                    <a:p>
                      <a:pPr algn="ctr"/>
                      <a:r>
                        <a:rPr lang="en-US" sz="1700" dirty="0" smtClean="0"/>
                        <a:t>W</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Y</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spTree>
    <p:extLst>
      <p:ext uri="{BB962C8B-B14F-4D97-AF65-F5344CB8AC3E}">
        <p14:creationId xmlns:p14="http://schemas.microsoft.com/office/powerpoint/2010/main" val="230044300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Resilient Change Tracking</a:t>
            </a:r>
          </a:p>
        </p:txBody>
      </p:sp>
      <p:graphicFrame>
        <p:nvGraphicFramePr>
          <p:cNvPr id="5" name="Table 4"/>
          <p:cNvGraphicFramePr>
            <a:graphicFrameLocks noGrp="1"/>
          </p:cNvGraphicFramePr>
          <p:nvPr>
            <p:extLst>
              <p:ext uri="{D42A27DB-BD31-4B8C-83A1-F6EECF244321}">
                <p14:modId xmlns:p14="http://schemas.microsoft.com/office/powerpoint/2010/main" val="1218833670"/>
              </p:ext>
            </p:extLst>
          </p:nvPr>
        </p:nvGraphicFramePr>
        <p:xfrm>
          <a:off x="233319" y="1674538"/>
          <a:ext cx="11966774" cy="370787"/>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r>
                        <a:rPr lang="en-US" sz="1700" dirty="0" smtClean="0"/>
                        <a:t>Raw Data</a:t>
                      </a:r>
                      <a:endParaRPr lang="en-US" sz="1700" dirty="0"/>
                    </a:p>
                  </a:txBody>
                  <a:tcPr marL="91427" marR="91427" marT="45713" marB="45713"/>
                </a:tc>
                <a:tc>
                  <a:txBody>
                    <a:bodyPr/>
                    <a:lstStyle/>
                    <a:p>
                      <a:pPr algn="ctr"/>
                      <a:r>
                        <a:rPr lang="en-US" sz="1700" dirty="0" smtClean="0"/>
                        <a:t>W</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Y</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sp>
        <p:nvSpPr>
          <p:cNvPr id="2" name="Down Arrow 1"/>
          <p:cNvSpPr/>
          <p:nvPr/>
        </p:nvSpPr>
        <p:spPr bwMode="auto">
          <a:xfrm>
            <a:off x="4365287" y="2354425"/>
            <a:ext cx="3579708" cy="4105973"/>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Initial Backup</a:t>
            </a:r>
          </a:p>
        </p:txBody>
      </p:sp>
      <p:graphicFrame>
        <p:nvGraphicFramePr>
          <p:cNvPr id="7" name="Table 6"/>
          <p:cNvGraphicFramePr>
            <a:graphicFrameLocks noGrp="1"/>
          </p:cNvGraphicFramePr>
          <p:nvPr/>
        </p:nvGraphicFramePr>
        <p:xfrm>
          <a:off x="229798" y="6557437"/>
          <a:ext cx="11966774" cy="370787"/>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r>
                        <a:rPr lang="en-US" sz="1700" dirty="0" smtClean="0"/>
                        <a:t>Full Backup</a:t>
                      </a:r>
                      <a:endParaRPr lang="en-US" sz="1700" dirty="0"/>
                    </a:p>
                  </a:txBody>
                  <a:tcPr marL="91427" marR="91427" marT="45713" marB="45713"/>
                </a:tc>
                <a:tc>
                  <a:txBody>
                    <a:bodyPr/>
                    <a:lstStyle/>
                    <a:p>
                      <a:pPr algn="ctr"/>
                      <a:r>
                        <a:rPr lang="en-US" sz="1700" dirty="0" smtClean="0">
                          <a:solidFill>
                            <a:schemeClr val="accent4"/>
                          </a:solidFill>
                        </a:rPr>
                        <a:t>W</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B</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C</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Y</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t>
                      </a:r>
                      <a:endParaRPr lang="en-US" sz="1700" dirty="0">
                        <a:solidFill>
                          <a:schemeClr val="accent4"/>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855145431"/>
              </p:ext>
            </p:extLst>
          </p:nvPr>
        </p:nvGraphicFramePr>
        <p:xfrm>
          <a:off x="2151653" y="4044431"/>
          <a:ext cx="4592698" cy="370787"/>
        </p:xfrm>
        <a:graphic>
          <a:graphicData uri="http://schemas.openxmlformats.org/drawingml/2006/table">
            <a:tbl>
              <a:tblPr bandRow="1">
                <a:tableStyleId>{0505E3EF-67EA-436B-97B2-0124C06EBD24}</a:tableStyleId>
              </a:tblPr>
              <a:tblGrid>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tblGrid>
              <a:tr h="370787">
                <a:tc>
                  <a:txBody>
                    <a:bodyPr/>
                    <a:lstStyle/>
                    <a:p>
                      <a:pPr algn="ctr"/>
                      <a:r>
                        <a:rPr lang="en-US" sz="1700" dirty="0" smtClean="0">
                          <a:solidFill>
                            <a:schemeClr val="accent4"/>
                          </a:solidFill>
                        </a:rPr>
                        <a:t>W</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B</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C</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Y</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t>
                      </a:r>
                      <a:endParaRPr lang="en-US" sz="1700" dirty="0">
                        <a:solidFill>
                          <a:schemeClr val="accent4"/>
                        </a:solidFill>
                      </a:endParaRPr>
                    </a:p>
                  </a:txBody>
                  <a:tcPr marL="91427" marR="91427" marT="45713" marB="45713" anchor="ctr"/>
                </a:tc>
              </a:tr>
            </a:tbl>
          </a:graphicData>
        </a:graphic>
      </p:graphicFrame>
    </p:spTree>
    <p:extLst>
      <p:ext uri="{BB962C8B-B14F-4D97-AF65-F5344CB8AC3E}">
        <p14:creationId xmlns:p14="http://schemas.microsoft.com/office/powerpoint/2010/main" val="397815941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Hyper-V Cluster</a:t>
            </a:r>
            <a:endParaRPr lang="en-US" dirty="0"/>
          </a:p>
        </p:txBody>
      </p:sp>
      <p:sp>
        <p:nvSpPr>
          <p:cNvPr id="7" name="Trapezoid 6"/>
          <p:cNvSpPr/>
          <p:nvPr/>
        </p:nvSpPr>
        <p:spPr bwMode="auto">
          <a:xfrm rot="10800000">
            <a:off x="312737" y="1516060"/>
            <a:ext cx="3124200" cy="1881823"/>
          </a:xfrm>
          <a:prstGeom prst="trapezoid">
            <a:avLst>
              <a:gd name="adj" fmla="val 64683"/>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2" descr="\\MAGNUM\Projects\Microsoft\Cloud Power FY12\Design\ICONS_PNG\Server.png"/>
          <p:cNvPicPr>
            <a:picLocks noChangeAspect="1" noChangeArrowheads="1"/>
          </p:cNvPicPr>
          <p:nvPr/>
        </p:nvPicPr>
        <p:blipFill>
          <a:blip r:embed="rId2" cstate="print">
            <a:lum bright="100000"/>
          </a:blip>
          <a:srcRect/>
          <a:stretch>
            <a:fillRect/>
          </a:stretch>
        </p:blipFill>
        <p:spPr bwMode="auto">
          <a:xfrm>
            <a:off x="884237" y="3040062"/>
            <a:ext cx="1828800" cy="1828800"/>
          </a:xfrm>
          <a:prstGeom prst="rect">
            <a:avLst/>
          </a:prstGeom>
          <a:noFill/>
        </p:spPr>
      </p:pic>
      <p:pic>
        <p:nvPicPr>
          <p:cNvPr id="8" name="Picture 2" descr="C:\Users\mitchellg\AppData\Local\Microsoft\Windows\Temporary Internet Files\Content.Outlook\DRES7FCJ\Storage_white (2).png"/>
          <p:cNvPicPr>
            <a:picLocks noChangeAspect="1" noChangeArrowheads="1"/>
          </p:cNvPicPr>
          <p:nvPr/>
        </p:nvPicPr>
        <p:blipFill>
          <a:blip r:embed="rId3" cstate="print">
            <a:lum bright="100000"/>
          </a:blip>
          <a:srcRect/>
          <a:stretch>
            <a:fillRect/>
          </a:stretch>
        </p:blipFill>
        <p:spPr bwMode="auto">
          <a:xfrm>
            <a:off x="5305021" y="4885213"/>
            <a:ext cx="1828800" cy="1828800"/>
          </a:xfrm>
          <a:prstGeom prst="rect">
            <a:avLst/>
          </a:prstGeom>
          <a:noFill/>
        </p:spPr>
      </p:pic>
      <p:pic>
        <p:nvPicPr>
          <p:cNvPr id="11"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870732" y="1779795"/>
            <a:ext cx="874644" cy="874644"/>
          </a:xfrm>
          <a:prstGeom prst="rect">
            <a:avLst/>
          </a:prstGeom>
          <a:noFill/>
        </p:spPr>
      </p:pic>
      <p:pic>
        <p:nvPicPr>
          <p:cNvPr id="12"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2131812" y="1753794"/>
            <a:ext cx="874644" cy="874644"/>
          </a:xfrm>
          <a:prstGeom prst="rect">
            <a:avLst/>
          </a:prstGeom>
          <a:noFill/>
        </p:spPr>
      </p:pic>
      <p:pic>
        <p:nvPicPr>
          <p:cNvPr id="13"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1487736" y="2013018"/>
            <a:ext cx="874644" cy="874644"/>
          </a:xfrm>
          <a:prstGeom prst="rect">
            <a:avLst/>
          </a:prstGeom>
          <a:noFill/>
        </p:spPr>
      </p:pic>
      <p:sp>
        <p:nvSpPr>
          <p:cNvPr id="14" name="Trapezoid 13"/>
          <p:cNvSpPr/>
          <p:nvPr/>
        </p:nvSpPr>
        <p:spPr bwMode="auto">
          <a:xfrm rot="10800000">
            <a:off x="4694237" y="1516062"/>
            <a:ext cx="3124200" cy="1905000"/>
          </a:xfrm>
          <a:prstGeom prst="trapezoid">
            <a:avLst>
              <a:gd name="adj" fmla="val 61358"/>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2" descr="\\MAGNUM\Projects\Microsoft\Cloud Power FY12\Design\ICONS_PNG\Server.png"/>
          <p:cNvPicPr>
            <a:picLocks noChangeAspect="1" noChangeArrowheads="1"/>
          </p:cNvPicPr>
          <p:nvPr/>
        </p:nvPicPr>
        <p:blipFill>
          <a:blip r:embed="rId2" cstate="print">
            <a:lum bright="100000"/>
          </a:blip>
          <a:srcRect/>
          <a:stretch>
            <a:fillRect/>
          </a:stretch>
        </p:blipFill>
        <p:spPr bwMode="auto">
          <a:xfrm>
            <a:off x="5303837" y="3040062"/>
            <a:ext cx="1828800" cy="1828800"/>
          </a:xfrm>
          <a:prstGeom prst="rect">
            <a:avLst/>
          </a:prstGeom>
          <a:noFill/>
        </p:spPr>
      </p:pic>
      <p:pic>
        <p:nvPicPr>
          <p:cNvPr id="16"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5252232" y="1779795"/>
            <a:ext cx="874644" cy="874644"/>
          </a:xfrm>
          <a:prstGeom prst="rect">
            <a:avLst/>
          </a:prstGeom>
          <a:noFill/>
        </p:spPr>
      </p:pic>
      <p:pic>
        <p:nvPicPr>
          <p:cNvPr id="17"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6513312" y="1753794"/>
            <a:ext cx="874644" cy="874644"/>
          </a:xfrm>
          <a:prstGeom prst="rect">
            <a:avLst/>
          </a:prstGeom>
          <a:noFill/>
        </p:spPr>
      </p:pic>
      <p:pic>
        <p:nvPicPr>
          <p:cNvPr id="18"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5869236" y="2013018"/>
            <a:ext cx="874644" cy="874644"/>
          </a:xfrm>
          <a:prstGeom prst="rect">
            <a:avLst/>
          </a:prstGeom>
          <a:noFill/>
        </p:spPr>
      </p:pic>
      <p:sp>
        <p:nvSpPr>
          <p:cNvPr id="19" name="Trapezoid 18"/>
          <p:cNvSpPr/>
          <p:nvPr/>
        </p:nvSpPr>
        <p:spPr bwMode="auto">
          <a:xfrm rot="10800000">
            <a:off x="8511994" y="1516060"/>
            <a:ext cx="3124200" cy="1905002"/>
          </a:xfrm>
          <a:prstGeom prst="trapezoid">
            <a:avLst>
              <a:gd name="adj" fmla="val 63492"/>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 name="Picture 2" descr="\\MAGNUM\Projects\Microsoft\Cloud Power FY12\Design\ICONS_PNG\Server.png"/>
          <p:cNvPicPr>
            <a:picLocks noChangeAspect="1" noChangeArrowheads="1"/>
          </p:cNvPicPr>
          <p:nvPr/>
        </p:nvPicPr>
        <p:blipFill>
          <a:blip r:embed="rId2" cstate="print">
            <a:lum bright="100000"/>
          </a:blip>
          <a:srcRect/>
          <a:stretch>
            <a:fillRect/>
          </a:stretch>
        </p:blipFill>
        <p:spPr bwMode="auto">
          <a:xfrm>
            <a:off x="9083494" y="3040062"/>
            <a:ext cx="1828800" cy="1828800"/>
          </a:xfrm>
          <a:prstGeom prst="rect">
            <a:avLst/>
          </a:prstGeom>
          <a:noFill/>
        </p:spPr>
      </p:pic>
      <p:pic>
        <p:nvPicPr>
          <p:cNvPr id="21"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9069989" y="1779795"/>
            <a:ext cx="874644" cy="874644"/>
          </a:xfrm>
          <a:prstGeom prst="rect">
            <a:avLst/>
          </a:prstGeom>
          <a:noFill/>
        </p:spPr>
      </p:pic>
      <p:pic>
        <p:nvPicPr>
          <p:cNvPr id="22"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10331069" y="1753794"/>
            <a:ext cx="874644" cy="874644"/>
          </a:xfrm>
          <a:prstGeom prst="rect">
            <a:avLst/>
          </a:prstGeom>
          <a:noFill/>
        </p:spPr>
      </p:pic>
      <p:pic>
        <p:nvPicPr>
          <p:cNvPr id="23"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9686993" y="2013018"/>
            <a:ext cx="874644" cy="874644"/>
          </a:xfrm>
          <a:prstGeom prst="rect">
            <a:avLst/>
          </a:prstGeom>
          <a:noFill/>
        </p:spPr>
      </p:pic>
      <p:cxnSp>
        <p:nvCxnSpPr>
          <p:cNvPr id="25" name="Elbow Connector 24"/>
          <p:cNvCxnSpPr/>
          <p:nvPr/>
        </p:nvCxnSpPr>
        <p:spPr>
          <a:xfrm>
            <a:off x="2317554" y="3954462"/>
            <a:ext cx="3419866" cy="1828800"/>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218237" y="4564062"/>
            <a:ext cx="0" cy="60960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rot="10800000" flipV="1">
            <a:off x="6699055" y="3954461"/>
            <a:ext cx="2808259" cy="1861503"/>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88861" y="1439862"/>
            <a:ext cx="22175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Hyper-V Host</a:t>
            </a:r>
          </a:p>
        </p:txBody>
      </p:sp>
      <p:sp>
        <p:nvSpPr>
          <p:cNvPr id="34" name="TextBox 33"/>
          <p:cNvSpPr txBox="1"/>
          <p:nvPr/>
        </p:nvSpPr>
        <p:spPr>
          <a:xfrm>
            <a:off x="5152480" y="1439862"/>
            <a:ext cx="22175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Hyper-V Host</a:t>
            </a:r>
          </a:p>
        </p:txBody>
      </p:sp>
      <p:sp>
        <p:nvSpPr>
          <p:cNvPr id="35" name="TextBox 34"/>
          <p:cNvSpPr txBox="1"/>
          <p:nvPr/>
        </p:nvSpPr>
        <p:spPr>
          <a:xfrm>
            <a:off x="9060975" y="1439862"/>
            <a:ext cx="22175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Hyper-V Host</a:t>
            </a:r>
          </a:p>
        </p:txBody>
      </p:sp>
      <p:sp>
        <p:nvSpPr>
          <p:cNvPr id="36" name="TextBox 35"/>
          <p:cNvSpPr txBox="1"/>
          <p:nvPr/>
        </p:nvSpPr>
        <p:spPr>
          <a:xfrm>
            <a:off x="5736612" y="6298398"/>
            <a:ext cx="96244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SAN</a:t>
            </a:r>
          </a:p>
        </p:txBody>
      </p:sp>
    </p:spTree>
    <p:extLst>
      <p:ext uri="{BB962C8B-B14F-4D97-AF65-F5344CB8AC3E}">
        <p14:creationId xmlns:p14="http://schemas.microsoft.com/office/powerpoint/2010/main" val="1543664554"/>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Resilient Change Tracking</a:t>
            </a:r>
          </a:p>
        </p:txBody>
      </p:sp>
      <p:graphicFrame>
        <p:nvGraphicFramePr>
          <p:cNvPr id="7" name="Table 6"/>
          <p:cNvGraphicFramePr>
            <a:graphicFrameLocks noGrp="1"/>
          </p:cNvGraphicFramePr>
          <p:nvPr/>
        </p:nvGraphicFramePr>
        <p:xfrm>
          <a:off x="229798" y="6557437"/>
          <a:ext cx="11966774" cy="370787"/>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r>
                        <a:rPr lang="en-US" sz="1700" dirty="0" smtClean="0"/>
                        <a:t>Full Backup</a:t>
                      </a:r>
                      <a:endParaRPr lang="en-US" sz="1700" dirty="0"/>
                    </a:p>
                  </a:txBody>
                  <a:tcPr marL="91427" marR="91427" marT="45713" marB="45713"/>
                </a:tc>
                <a:tc>
                  <a:txBody>
                    <a:bodyPr/>
                    <a:lstStyle/>
                    <a:p>
                      <a:pPr algn="ctr"/>
                      <a:r>
                        <a:rPr lang="en-US" sz="1700" dirty="0" smtClean="0">
                          <a:solidFill>
                            <a:schemeClr val="accent4"/>
                          </a:solidFill>
                        </a:rPr>
                        <a:t>W</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B</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C</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Y</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t>
                      </a:r>
                      <a:endParaRPr lang="en-US" sz="1700" dirty="0">
                        <a:solidFill>
                          <a:schemeClr val="accent4"/>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074290213"/>
              </p:ext>
            </p:extLst>
          </p:nvPr>
        </p:nvGraphicFramePr>
        <p:xfrm>
          <a:off x="230512" y="1694739"/>
          <a:ext cx="11966774" cy="1113624"/>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1208">
                <a:tc>
                  <a:txBody>
                    <a:bodyPr/>
                    <a:lstStyle/>
                    <a:p>
                      <a:r>
                        <a:rPr lang="en-US" sz="1700" dirty="0" smtClean="0"/>
                        <a:t>On Disk</a:t>
                      </a:r>
                      <a:endParaRPr lang="en-US" sz="1700" dirty="0"/>
                    </a:p>
                  </a:txBody>
                  <a:tcPr marL="91427" marR="91427" marT="45713" marB="45713" anchor="ctr"/>
                </a:tc>
                <a:tc gridSpan="16">
                  <a:txBody>
                    <a:bodyPr/>
                    <a:lstStyle/>
                    <a:p>
                      <a:pPr algn="ctr"/>
                      <a:endParaRPr lang="en-US" sz="1700" dirty="0"/>
                    </a:p>
                  </a:txBody>
                  <a:tcPr marL="91427" marR="91427" marT="45713" marB="45713"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gridSpan="16">
                  <a:txBody>
                    <a:bodyPr/>
                    <a:lstStyle/>
                    <a:p>
                      <a:endParaRPr lang="en-US" sz="1800" dirty="0"/>
                    </a:p>
                  </a:txBody>
                  <a:tcPr marL="91427" marR="91427" marT="45713" marB="45713"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gridSpan="16">
                  <a:txBody>
                    <a:bodyPr/>
                    <a:lstStyle/>
                    <a:p>
                      <a:endParaRPr lang="en-US" sz="1800" dirty="0"/>
                    </a:p>
                  </a:txBody>
                  <a:tcPr marL="91427" marR="91427" marT="45713" marB="45713"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371208">
                <a:tc>
                  <a:txBody>
                    <a:bodyPr/>
                    <a:lstStyle/>
                    <a:p>
                      <a:r>
                        <a:rPr lang="en-US" sz="1700" dirty="0" smtClean="0"/>
                        <a:t>In</a:t>
                      </a:r>
                      <a:r>
                        <a:rPr lang="en-US" sz="1700" baseline="0" dirty="0" smtClean="0"/>
                        <a:t> Memory</a:t>
                      </a:r>
                      <a:endParaRPr lang="en-US" sz="1700" dirty="0"/>
                    </a:p>
                  </a:txBody>
                  <a:tcPr marL="91427" marR="91427" marT="45713" marB="45713" anchor="ct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71208">
                <a:tc>
                  <a:txBody>
                    <a:bodyPr/>
                    <a:lstStyle/>
                    <a:p>
                      <a:r>
                        <a:rPr lang="en-US" sz="1700" dirty="0" smtClean="0"/>
                        <a:t>Raw Data</a:t>
                      </a:r>
                      <a:endParaRPr lang="en-US" sz="1700" dirty="0"/>
                    </a:p>
                  </a:txBody>
                  <a:tcPr marL="91427" marR="91427" marT="45713" marB="45713"/>
                </a:tc>
                <a:tc>
                  <a:txBody>
                    <a:bodyPr/>
                    <a:lstStyle/>
                    <a:p>
                      <a:pPr algn="ctr"/>
                      <a:r>
                        <a:rPr lang="en-US" sz="1700" dirty="0" smtClean="0"/>
                        <a:t>W</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Y</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endParaRPr lang="en-US" sz="1800" dirty="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spTree>
    <p:extLst>
      <p:ext uri="{BB962C8B-B14F-4D97-AF65-F5344CB8AC3E}">
        <p14:creationId xmlns:p14="http://schemas.microsoft.com/office/powerpoint/2010/main" val="225320237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Resilient Change Tracking</a:t>
            </a:r>
          </a:p>
        </p:txBody>
      </p:sp>
      <p:graphicFrame>
        <p:nvGraphicFramePr>
          <p:cNvPr id="5" name="Table 4"/>
          <p:cNvGraphicFramePr>
            <a:graphicFrameLocks noGrp="1"/>
          </p:cNvGraphicFramePr>
          <p:nvPr>
            <p:extLst>
              <p:ext uri="{D42A27DB-BD31-4B8C-83A1-F6EECF244321}">
                <p14:modId xmlns:p14="http://schemas.microsoft.com/office/powerpoint/2010/main" val="947574336"/>
              </p:ext>
            </p:extLst>
          </p:nvPr>
        </p:nvGraphicFramePr>
        <p:xfrm>
          <a:off x="230512" y="1699101"/>
          <a:ext cx="11966774" cy="1112361"/>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r>
                        <a:rPr lang="en-US" sz="1700" dirty="0" smtClean="0"/>
                        <a:t>On Disk</a:t>
                      </a:r>
                      <a:endParaRPr lang="en-US" sz="1700" dirty="0"/>
                    </a:p>
                  </a:txBody>
                  <a:tcPr marL="91427" marR="91427" marT="45713" marB="45713" anchor="ctr"/>
                </a:tc>
                <a:tc gridSpan="16">
                  <a:txBody>
                    <a:bodyPr/>
                    <a:lstStyle/>
                    <a:p>
                      <a:pPr algn="ctr"/>
                      <a:endParaRPr lang="en-US" sz="1700" dirty="0"/>
                    </a:p>
                  </a:txBody>
                  <a:tcPr marL="91427" marR="91427" marT="45713" marB="45713"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gridSpan="16">
                  <a:txBody>
                    <a:bodyPr/>
                    <a:lstStyle/>
                    <a:p>
                      <a:pPr algn="ctr"/>
                      <a:r>
                        <a:rPr lang="en-US" sz="1700" b="1" dirty="0" smtClean="0"/>
                        <a:t>1</a:t>
                      </a:r>
                      <a:endParaRPr lang="en-US" sz="1700" b="1" dirty="0"/>
                    </a:p>
                  </a:txBody>
                  <a:tcPr marL="91427" marR="91427" marT="45713" marB="45713"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gridSpan="16">
                  <a:txBody>
                    <a:bodyPr/>
                    <a:lstStyle/>
                    <a:p>
                      <a:pPr algn="ctr"/>
                      <a:r>
                        <a:rPr lang="en-US" sz="1700" b="1" dirty="0" smtClean="0"/>
                        <a:t>1</a:t>
                      </a:r>
                      <a:endParaRPr lang="en-US" sz="1700" b="1" dirty="0"/>
                    </a:p>
                  </a:txBody>
                  <a:tcPr marL="91427" marR="91427" marT="45713" marB="45713"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370787">
                <a:tc>
                  <a:txBody>
                    <a:bodyPr/>
                    <a:lstStyle/>
                    <a:p>
                      <a:r>
                        <a:rPr lang="en-US" sz="1700" dirty="0" smtClean="0"/>
                        <a:t>In</a:t>
                      </a:r>
                      <a:r>
                        <a:rPr lang="en-US" sz="1700" baseline="0" dirty="0" smtClean="0"/>
                        <a:t> Memory</a:t>
                      </a:r>
                      <a:endParaRPr lang="en-US" sz="1700" dirty="0"/>
                    </a:p>
                  </a:txBody>
                  <a:tcPr marL="91427" marR="91427" marT="45713" marB="45713" anchor="ct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1</a:t>
                      </a:r>
                      <a:endParaRPr lang="en-US" sz="1700" b="1"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1</a:t>
                      </a:r>
                      <a:endParaRPr lang="en-US" sz="1700" b="1"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1</a:t>
                      </a:r>
                      <a:endParaRPr lang="en-US" sz="1700" b="1"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1</a:t>
                      </a:r>
                      <a:endParaRPr lang="en-US" sz="1700" b="1"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70787">
                <a:tc>
                  <a:txBody>
                    <a:bodyPr/>
                    <a:lstStyle/>
                    <a:p>
                      <a:r>
                        <a:rPr lang="en-US" sz="1700" dirty="0" smtClean="0"/>
                        <a:t>Raw Data</a:t>
                      </a:r>
                      <a:endParaRPr lang="en-US" sz="1700" dirty="0"/>
                    </a:p>
                  </a:txBody>
                  <a:tcPr marL="91427" marR="91427" marT="45713" marB="45713"/>
                </a:tc>
                <a:tc>
                  <a:txBody>
                    <a:bodyPr/>
                    <a:lstStyle/>
                    <a:p>
                      <a:pPr algn="ctr"/>
                      <a:r>
                        <a:rPr lang="en-US" sz="1700" dirty="0" smtClean="0"/>
                        <a:t>W</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Y</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b="1" dirty="0" smtClean="0"/>
                        <a:t>B</a:t>
                      </a:r>
                      <a:endParaRPr lang="en-US" sz="1700" b="1" dirty="0"/>
                    </a:p>
                  </a:txBody>
                  <a:tcPr marL="91427" marR="91427" marT="45713" marB="45713" anchor="ctr"/>
                </a:tc>
                <a:tc>
                  <a:txBody>
                    <a:bodyPr/>
                    <a:lstStyle/>
                    <a:p>
                      <a:pPr algn="ctr"/>
                      <a:r>
                        <a:rPr lang="en-US" sz="1700" b="1" dirty="0" smtClean="0"/>
                        <a:t>A</a:t>
                      </a:r>
                      <a:endParaRPr lang="en-US" sz="1700" b="1" dirty="0"/>
                    </a:p>
                  </a:txBody>
                  <a:tcPr marL="91427" marR="91427" marT="45713" marB="45713" anchor="ctr"/>
                </a:tc>
                <a:tc>
                  <a:txBody>
                    <a:bodyPr/>
                    <a:lstStyle/>
                    <a:p>
                      <a:pPr algn="ctr"/>
                      <a:r>
                        <a:rPr lang="en-US" sz="1700" b="1" dirty="0" smtClean="0"/>
                        <a:t>R</a:t>
                      </a:r>
                      <a:endParaRPr lang="en-US" sz="1700" b="1" dirty="0"/>
                    </a:p>
                  </a:txBody>
                  <a:tcPr marL="91427" marR="91427" marT="45713" marB="45713" anchor="ctr"/>
                </a:tc>
                <a:tc>
                  <a:txBody>
                    <a:bodyPr/>
                    <a:lstStyle/>
                    <a:p>
                      <a:pPr algn="ctr"/>
                      <a:r>
                        <a:rPr lang="en-US" sz="1700" b="1" dirty="0" smtClean="0"/>
                        <a:t>C</a:t>
                      </a:r>
                      <a:endParaRPr lang="en-US" sz="1700" b="1" dirty="0"/>
                    </a:p>
                  </a:txBody>
                  <a:tcPr marL="91427" marR="91427" marT="45713" marB="45713" anchor="ctr"/>
                </a:tc>
                <a:tc>
                  <a:txBody>
                    <a:bodyPr/>
                    <a:lstStyle/>
                    <a:p>
                      <a:pPr algn="ctr"/>
                      <a:r>
                        <a:rPr lang="en-US" sz="1700" b="1" dirty="0" smtClean="0"/>
                        <a:t>E</a:t>
                      </a:r>
                      <a:endParaRPr lang="en-US" sz="1700" b="1" dirty="0"/>
                    </a:p>
                  </a:txBody>
                  <a:tcPr marL="91427" marR="91427" marT="45713" marB="45713" anchor="ctr"/>
                </a:tc>
                <a:tc>
                  <a:txBody>
                    <a:bodyPr/>
                    <a:lstStyle/>
                    <a:p>
                      <a:pPr algn="ctr"/>
                      <a:r>
                        <a:rPr lang="en-US" sz="1700" b="1" dirty="0" smtClean="0"/>
                        <a:t>L</a:t>
                      </a:r>
                      <a:endParaRPr lang="en-US" sz="1700" b="1" dirty="0"/>
                    </a:p>
                  </a:txBody>
                  <a:tcPr marL="91427" marR="91427" marT="45713" marB="45713" anchor="ctr"/>
                </a:tc>
                <a:tc>
                  <a:txBody>
                    <a:bodyPr/>
                    <a:lstStyle/>
                    <a:p>
                      <a:pPr algn="ctr"/>
                      <a:r>
                        <a:rPr lang="en-US" sz="1700" b="1" dirty="0" smtClean="0"/>
                        <a:t>O</a:t>
                      </a:r>
                      <a:endParaRPr lang="en-US" sz="1700" b="1" dirty="0"/>
                    </a:p>
                  </a:txBody>
                  <a:tcPr marL="91427" marR="91427" marT="45713" marB="45713" anchor="ctr"/>
                </a:tc>
                <a:tc>
                  <a:txBody>
                    <a:bodyPr/>
                    <a:lstStyle/>
                    <a:p>
                      <a:pPr algn="ctr"/>
                      <a:r>
                        <a:rPr lang="en-US" sz="1700" b="1" dirty="0" smtClean="0"/>
                        <a:t>N</a:t>
                      </a:r>
                      <a:endParaRPr lang="en-US" sz="1700" b="1" dirty="0"/>
                    </a:p>
                  </a:txBody>
                  <a:tcPr marL="91427" marR="91427" marT="45713" marB="45713" anchor="ctr"/>
                </a:tc>
                <a:tc>
                  <a:txBody>
                    <a:bodyPr/>
                    <a:lstStyle/>
                    <a:p>
                      <a:pPr algn="ctr"/>
                      <a:r>
                        <a:rPr lang="en-US" sz="1700" b="1" dirty="0" smtClean="0"/>
                        <a:t>A</a:t>
                      </a:r>
                      <a:endParaRPr lang="en-US" sz="1700" b="1" dirty="0"/>
                    </a:p>
                  </a:txBody>
                  <a:tcPr marL="91427" marR="91427" marT="45713" marB="45713" anchor="ctr"/>
                </a:tc>
                <a:tc>
                  <a:txBody>
                    <a:bodyPr/>
                    <a:lstStyle/>
                    <a:p>
                      <a:pPr algn="ctr"/>
                      <a:r>
                        <a:rPr lang="en-US" sz="1700" b="1" dirty="0" smtClean="0"/>
                        <a:t>!</a:t>
                      </a:r>
                      <a:endParaRPr lang="en-US" sz="1700" b="1"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94973885"/>
              </p:ext>
            </p:extLst>
          </p:nvPr>
        </p:nvGraphicFramePr>
        <p:xfrm>
          <a:off x="232858" y="6545862"/>
          <a:ext cx="11966774" cy="370787"/>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r>
                        <a:rPr lang="en-US" sz="1700" dirty="0" smtClean="0"/>
                        <a:t>Initial Backup</a:t>
                      </a:r>
                      <a:endParaRPr lang="en-US" sz="1700" dirty="0"/>
                    </a:p>
                  </a:txBody>
                  <a:tcPr marL="91427" marR="91427" marT="45713" marB="45713"/>
                </a:tc>
                <a:tc>
                  <a:txBody>
                    <a:bodyPr/>
                    <a:lstStyle/>
                    <a:p>
                      <a:pPr algn="ctr"/>
                      <a:r>
                        <a:rPr lang="en-US" sz="1700" dirty="0" smtClean="0">
                          <a:solidFill>
                            <a:schemeClr val="accent4"/>
                          </a:solidFill>
                        </a:rPr>
                        <a:t>W</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B</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C</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Y</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t>
                      </a:r>
                      <a:endParaRPr lang="en-US" sz="1700" dirty="0">
                        <a:solidFill>
                          <a:schemeClr val="accent4"/>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spTree>
    <p:extLst>
      <p:ext uri="{BB962C8B-B14F-4D97-AF65-F5344CB8AC3E}">
        <p14:creationId xmlns:p14="http://schemas.microsoft.com/office/powerpoint/2010/main" val="13095550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Resilient Change Tracking</a:t>
            </a:r>
          </a:p>
        </p:txBody>
      </p:sp>
      <p:graphicFrame>
        <p:nvGraphicFramePr>
          <p:cNvPr id="5" name="Table 4"/>
          <p:cNvGraphicFramePr>
            <a:graphicFrameLocks noGrp="1"/>
          </p:cNvGraphicFramePr>
          <p:nvPr>
            <p:extLst>
              <p:ext uri="{D42A27DB-BD31-4B8C-83A1-F6EECF244321}">
                <p14:modId xmlns:p14="http://schemas.microsoft.com/office/powerpoint/2010/main" val="2941256744"/>
              </p:ext>
            </p:extLst>
          </p:nvPr>
        </p:nvGraphicFramePr>
        <p:xfrm>
          <a:off x="230512" y="1699101"/>
          <a:ext cx="11966774" cy="1112361"/>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r>
                        <a:rPr lang="en-US" sz="1700" dirty="0" smtClean="0"/>
                        <a:t>On Disk</a:t>
                      </a:r>
                      <a:endParaRPr lang="en-US" sz="1700" dirty="0"/>
                    </a:p>
                  </a:txBody>
                  <a:tcPr marL="91427" marR="91427" marT="45713" marB="45713" anchor="ctr"/>
                </a:tc>
                <a:tc gridSpan="16">
                  <a:txBody>
                    <a:bodyPr/>
                    <a:lstStyle/>
                    <a:p>
                      <a:pPr algn="ctr"/>
                      <a:endParaRPr lang="en-US" sz="1700" dirty="0"/>
                    </a:p>
                  </a:txBody>
                  <a:tcPr marL="91427" marR="91427" marT="45713" marB="45713"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gridSpan="16">
                  <a:txBody>
                    <a:bodyPr/>
                    <a:lstStyle/>
                    <a:p>
                      <a:pPr algn="ctr"/>
                      <a:r>
                        <a:rPr lang="en-US" sz="1700" b="1" dirty="0" smtClean="0"/>
                        <a:t>1</a:t>
                      </a:r>
                      <a:endParaRPr lang="en-US" sz="1700" b="1" dirty="0"/>
                    </a:p>
                  </a:txBody>
                  <a:tcPr marL="91427" marR="91427" marT="45713" marB="45713"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gridSpan="16">
                  <a:txBody>
                    <a:bodyPr/>
                    <a:lstStyle/>
                    <a:p>
                      <a:pPr algn="ctr"/>
                      <a:r>
                        <a:rPr lang="en-US" sz="1700" b="1" dirty="0" smtClean="0"/>
                        <a:t>1</a:t>
                      </a:r>
                      <a:endParaRPr lang="en-US" sz="1700" b="1" dirty="0"/>
                    </a:p>
                  </a:txBody>
                  <a:tcPr marL="91427" marR="91427" marT="45713" marB="45713"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370787">
                <a:tc>
                  <a:txBody>
                    <a:bodyPr/>
                    <a:lstStyle/>
                    <a:p>
                      <a:r>
                        <a:rPr lang="en-US" sz="1700" dirty="0" smtClean="0"/>
                        <a:t>In</a:t>
                      </a:r>
                      <a:r>
                        <a:rPr lang="en-US" sz="1700" baseline="0" dirty="0" smtClean="0"/>
                        <a:t> Memory</a:t>
                      </a:r>
                      <a:endParaRPr lang="en-US" sz="1700" dirty="0"/>
                    </a:p>
                  </a:txBody>
                  <a:tcPr marL="91427" marR="91427" marT="45713" marB="45713" anchor="ct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1</a:t>
                      </a:r>
                      <a:endParaRPr lang="en-US" sz="1700" b="1"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1</a:t>
                      </a:r>
                      <a:endParaRPr lang="en-US" sz="1700" b="1"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1</a:t>
                      </a:r>
                      <a:endParaRPr lang="en-US" sz="1700" b="1"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1</a:t>
                      </a:r>
                      <a:endParaRPr lang="en-US" sz="1700" b="1"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70787">
                <a:tc>
                  <a:txBody>
                    <a:bodyPr/>
                    <a:lstStyle/>
                    <a:p>
                      <a:r>
                        <a:rPr lang="en-US" sz="1700" dirty="0" smtClean="0"/>
                        <a:t>Raw Data</a:t>
                      </a:r>
                      <a:endParaRPr lang="en-US" sz="1700" dirty="0"/>
                    </a:p>
                  </a:txBody>
                  <a:tcPr marL="91427" marR="91427" marT="45713" marB="45713"/>
                </a:tc>
                <a:tc>
                  <a:txBody>
                    <a:bodyPr/>
                    <a:lstStyle/>
                    <a:p>
                      <a:pPr algn="ctr"/>
                      <a:r>
                        <a:rPr lang="en-US" sz="1700" dirty="0" smtClean="0"/>
                        <a:t>W</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Y</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b="1" dirty="0" smtClean="0"/>
                        <a:t>B</a:t>
                      </a:r>
                      <a:endParaRPr lang="en-US" sz="1700" b="1" dirty="0"/>
                    </a:p>
                  </a:txBody>
                  <a:tcPr marL="91427" marR="91427" marT="45713" marB="45713" anchor="ctr"/>
                </a:tc>
                <a:tc>
                  <a:txBody>
                    <a:bodyPr/>
                    <a:lstStyle/>
                    <a:p>
                      <a:pPr algn="ctr"/>
                      <a:r>
                        <a:rPr lang="en-US" sz="1700" b="1" dirty="0" smtClean="0"/>
                        <a:t>A</a:t>
                      </a:r>
                      <a:endParaRPr lang="en-US" sz="1700" b="1" dirty="0"/>
                    </a:p>
                  </a:txBody>
                  <a:tcPr marL="91427" marR="91427" marT="45713" marB="45713" anchor="ctr"/>
                </a:tc>
                <a:tc>
                  <a:txBody>
                    <a:bodyPr/>
                    <a:lstStyle/>
                    <a:p>
                      <a:pPr algn="ctr"/>
                      <a:r>
                        <a:rPr lang="en-US" sz="1700" b="1" dirty="0" smtClean="0"/>
                        <a:t>R</a:t>
                      </a:r>
                      <a:endParaRPr lang="en-US" sz="1700" b="1" dirty="0"/>
                    </a:p>
                  </a:txBody>
                  <a:tcPr marL="91427" marR="91427" marT="45713" marB="45713" anchor="ctr"/>
                </a:tc>
                <a:tc>
                  <a:txBody>
                    <a:bodyPr/>
                    <a:lstStyle/>
                    <a:p>
                      <a:pPr algn="ctr"/>
                      <a:r>
                        <a:rPr lang="en-US" sz="1700" b="1" dirty="0" smtClean="0"/>
                        <a:t>C</a:t>
                      </a:r>
                      <a:endParaRPr lang="en-US" sz="1700" b="1" dirty="0"/>
                    </a:p>
                  </a:txBody>
                  <a:tcPr marL="91427" marR="91427" marT="45713" marB="45713" anchor="ctr"/>
                </a:tc>
                <a:tc>
                  <a:txBody>
                    <a:bodyPr/>
                    <a:lstStyle/>
                    <a:p>
                      <a:pPr algn="ctr"/>
                      <a:r>
                        <a:rPr lang="en-US" sz="1700" b="1" dirty="0" smtClean="0"/>
                        <a:t>E</a:t>
                      </a:r>
                      <a:endParaRPr lang="en-US" sz="1700" b="1" dirty="0"/>
                    </a:p>
                  </a:txBody>
                  <a:tcPr marL="91427" marR="91427" marT="45713" marB="45713" anchor="ctr"/>
                </a:tc>
                <a:tc>
                  <a:txBody>
                    <a:bodyPr/>
                    <a:lstStyle/>
                    <a:p>
                      <a:pPr algn="ctr"/>
                      <a:r>
                        <a:rPr lang="en-US" sz="1700" b="1" dirty="0" smtClean="0"/>
                        <a:t>L</a:t>
                      </a:r>
                      <a:endParaRPr lang="en-US" sz="1700" b="1" dirty="0"/>
                    </a:p>
                  </a:txBody>
                  <a:tcPr marL="91427" marR="91427" marT="45713" marB="45713" anchor="ctr"/>
                </a:tc>
                <a:tc>
                  <a:txBody>
                    <a:bodyPr/>
                    <a:lstStyle/>
                    <a:p>
                      <a:pPr algn="ctr"/>
                      <a:r>
                        <a:rPr lang="en-US" sz="1700" b="1" dirty="0" smtClean="0"/>
                        <a:t>O</a:t>
                      </a:r>
                      <a:endParaRPr lang="en-US" sz="1700" b="1" dirty="0"/>
                    </a:p>
                  </a:txBody>
                  <a:tcPr marL="91427" marR="91427" marT="45713" marB="45713" anchor="ctr"/>
                </a:tc>
                <a:tc>
                  <a:txBody>
                    <a:bodyPr/>
                    <a:lstStyle/>
                    <a:p>
                      <a:pPr algn="ctr"/>
                      <a:r>
                        <a:rPr lang="en-US" sz="1700" b="1" dirty="0" smtClean="0"/>
                        <a:t>N</a:t>
                      </a:r>
                      <a:endParaRPr lang="en-US" sz="1700" b="1" dirty="0"/>
                    </a:p>
                  </a:txBody>
                  <a:tcPr marL="91427" marR="91427" marT="45713" marB="45713" anchor="ctr"/>
                </a:tc>
                <a:tc>
                  <a:txBody>
                    <a:bodyPr/>
                    <a:lstStyle/>
                    <a:p>
                      <a:pPr algn="ctr"/>
                      <a:r>
                        <a:rPr lang="en-US" sz="1700" b="1" dirty="0" smtClean="0"/>
                        <a:t>A</a:t>
                      </a:r>
                      <a:endParaRPr lang="en-US" sz="1700" b="1" dirty="0"/>
                    </a:p>
                  </a:txBody>
                  <a:tcPr marL="91427" marR="91427" marT="45713" marB="45713" anchor="ctr"/>
                </a:tc>
                <a:tc>
                  <a:txBody>
                    <a:bodyPr/>
                    <a:lstStyle/>
                    <a:p>
                      <a:pPr algn="ctr"/>
                      <a:r>
                        <a:rPr lang="en-US" sz="1700" b="1" dirty="0" smtClean="0"/>
                        <a:t>!</a:t>
                      </a:r>
                      <a:endParaRPr lang="en-US" sz="1700" b="1"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sp>
        <p:nvSpPr>
          <p:cNvPr id="2" name="Down Arrow 1"/>
          <p:cNvSpPr/>
          <p:nvPr/>
        </p:nvSpPr>
        <p:spPr bwMode="auto">
          <a:xfrm>
            <a:off x="4429566" y="2818223"/>
            <a:ext cx="3579708" cy="3252177"/>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Backup</a:t>
            </a:r>
          </a:p>
        </p:txBody>
      </p:sp>
      <p:graphicFrame>
        <p:nvGraphicFramePr>
          <p:cNvPr id="6" name="Table 5"/>
          <p:cNvGraphicFramePr>
            <a:graphicFrameLocks noGrp="1"/>
          </p:cNvGraphicFramePr>
          <p:nvPr>
            <p:extLst>
              <p:ext uri="{D42A27DB-BD31-4B8C-83A1-F6EECF244321}">
                <p14:modId xmlns:p14="http://schemas.microsoft.com/office/powerpoint/2010/main" val="494101401"/>
              </p:ext>
            </p:extLst>
          </p:nvPr>
        </p:nvGraphicFramePr>
        <p:xfrm>
          <a:off x="6320564" y="4065607"/>
          <a:ext cx="3340144" cy="370787"/>
        </p:xfrm>
        <a:graphic>
          <a:graphicData uri="http://schemas.openxmlformats.org/drawingml/2006/table">
            <a:tbl>
              <a:tblPr>
                <a:tableStyleId>{0505E3EF-67EA-436B-97B2-0124C06EBD24}</a:tableStyleId>
              </a:tblPr>
              <a:tblGrid>
                <a:gridCol w="208759"/>
                <a:gridCol w="208759"/>
                <a:gridCol w="208759"/>
                <a:gridCol w="208759"/>
                <a:gridCol w="208759"/>
                <a:gridCol w="208759"/>
                <a:gridCol w="208759"/>
                <a:gridCol w="208759"/>
                <a:gridCol w="208759"/>
                <a:gridCol w="208759"/>
                <a:gridCol w="208759"/>
                <a:gridCol w="208759"/>
                <a:gridCol w="208759"/>
                <a:gridCol w="208759"/>
                <a:gridCol w="208759"/>
                <a:gridCol w="208759"/>
              </a:tblGrid>
              <a:tr h="370787">
                <a:tc>
                  <a:txBody>
                    <a:bodyPr/>
                    <a:lstStyle/>
                    <a:p>
                      <a:pPr algn="ctr"/>
                      <a:r>
                        <a:rPr lang="en-US" sz="1700" dirty="0" smtClean="0">
                          <a:solidFill>
                            <a:schemeClr val="accent5"/>
                          </a:solidFill>
                        </a:rPr>
                        <a:t>Y</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B</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R</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C</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E</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L</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O</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N</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55401179"/>
              </p:ext>
            </p:extLst>
          </p:nvPr>
        </p:nvGraphicFramePr>
        <p:xfrm>
          <a:off x="230512" y="6184689"/>
          <a:ext cx="11966774" cy="741574"/>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r>
                        <a:rPr lang="en-US" sz="1700" dirty="0" smtClean="0"/>
                        <a:t>Differential</a:t>
                      </a:r>
                      <a:endParaRPr lang="en-US" sz="1700" dirty="0"/>
                    </a:p>
                  </a:txBody>
                  <a:tcPr marL="91427" marR="91427" marT="45713" marB="45713"/>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solidFill>
                            <a:schemeClr val="accent5"/>
                          </a:solidFill>
                        </a:rPr>
                        <a:t>Y</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B</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R</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C</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E</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L</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O</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N</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r h="370787">
                <a:tc>
                  <a:txBody>
                    <a:bodyPr/>
                    <a:lstStyle/>
                    <a:p>
                      <a:r>
                        <a:rPr lang="en-US" sz="1700" dirty="0" smtClean="0"/>
                        <a:t>Initial Backup</a:t>
                      </a:r>
                      <a:endParaRPr lang="en-US" sz="1700" dirty="0"/>
                    </a:p>
                  </a:txBody>
                  <a:tcPr marL="91427" marR="91427" marT="45713" marB="45713"/>
                </a:tc>
                <a:tc>
                  <a:txBody>
                    <a:bodyPr/>
                    <a:lstStyle/>
                    <a:p>
                      <a:pPr algn="ctr"/>
                      <a:r>
                        <a:rPr lang="en-US" sz="1700" dirty="0" smtClean="0">
                          <a:solidFill>
                            <a:schemeClr val="accent4"/>
                          </a:solidFill>
                        </a:rPr>
                        <a:t>W</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B</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C</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Y</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t>
                      </a:r>
                      <a:endParaRPr lang="en-US" sz="1700" dirty="0">
                        <a:solidFill>
                          <a:schemeClr val="accent4"/>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spTree>
    <p:extLst>
      <p:ext uri="{BB962C8B-B14F-4D97-AF65-F5344CB8AC3E}">
        <p14:creationId xmlns:p14="http://schemas.microsoft.com/office/powerpoint/2010/main" val="209704714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Resilient Change Tracking</a:t>
            </a:r>
          </a:p>
        </p:txBody>
      </p:sp>
      <p:graphicFrame>
        <p:nvGraphicFramePr>
          <p:cNvPr id="5" name="Table 4"/>
          <p:cNvGraphicFramePr>
            <a:graphicFrameLocks noGrp="1"/>
          </p:cNvGraphicFramePr>
          <p:nvPr>
            <p:extLst>
              <p:ext uri="{D42A27DB-BD31-4B8C-83A1-F6EECF244321}">
                <p14:modId xmlns:p14="http://schemas.microsoft.com/office/powerpoint/2010/main" val="1913102864"/>
              </p:ext>
            </p:extLst>
          </p:nvPr>
        </p:nvGraphicFramePr>
        <p:xfrm>
          <a:off x="234851" y="1685522"/>
          <a:ext cx="11966774" cy="1112782"/>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r>
                        <a:rPr lang="en-US" sz="1700" dirty="0" smtClean="0"/>
                        <a:t>On</a:t>
                      </a:r>
                      <a:r>
                        <a:rPr lang="en-US" sz="1700" baseline="0" dirty="0" smtClean="0"/>
                        <a:t> Disk</a:t>
                      </a:r>
                      <a:endParaRPr lang="en-US" sz="1700" dirty="0"/>
                    </a:p>
                  </a:txBody>
                  <a:tcPr marL="91427" marR="91427" marT="45713" marB="45713" anchor="ctr"/>
                </a:tc>
                <a:tc gridSpan="16">
                  <a:txBody>
                    <a:bodyPr/>
                    <a:lstStyle/>
                    <a:p>
                      <a:pPr algn="ctr"/>
                      <a:endParaRPr lang="en-US" sz="1700" dirty="0"/>
                    </a:p>
                  </a:txBody>
                  <a:tcPr marL="91427" marR="91427" marT="45713" marB="45713"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gridSpan="16">
                  <a:txBody>
                    <a:bodyPr/>
                    <a:lstStyle/>
                    <a:p>
                      <a:pPr algn="ctr"/>
                      <a:r>
                        <a:rPr lang="en-US" sz="1700" dirty="0" smtClean="0"/>
                        <a:t>1</a:t>
                      </a:r>
                      <a:endParaRPr lang="en-US" sz="1700" dirty="0"/>
                    </a:p>
                  </a:txBody>
                  <a:tcPr marL="91427" marR="91427" marT="45713" marB="45713"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gridSpan="16">
                  <a:txBody>
                    <a:bodyPr/>
                    <a:lstStyle/>
                    <a:p>
                      <a:pPr algn="ctr"/>
                      <a:r>
                        <a:rPr lang="en-US" sz="1700" dirty="0" smtClean="0"/>
                        <a:t>1</a:t>
                      </a:r>
                      <a:endParaRPr lang="en-US" sz="1700" dirty="0"/>
                    </a:p>
                  </a:txBody>
                  <a:tcPr marL="91427" marR="91427" marT="45713" marB="45713"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371208">
                <a:tc>
                  <a:txBody>
                    <a:bodyPr/>
                    <a:lstStyle/>
                    <a:p>
                      <a:r>
                        <a:rPr lang="en-US" sz="1700" baseline="0" dirty="0" smtClean="0"/>
                        <a:t>Memory</a:t>
                      </a:r>
                      <a:endParaRPr lang="en-US" sz="1700" dirty="0"/>
                    </a:p>
                  </a:txBody>
                  <a:tcPr marL="91427" marR="91427" marT="45713" marB="45713" anchor="ct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dirty="0" smtClean="0"/>
                        <a:t>1</a:t>
                      </a: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dirty="0" smtClean="0"/>
                        <a:t>1</a:t>
                      </a: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dirty="0" smtClean="0"/>
                        <a:t>1</a:t>
                      </a: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dirty="0" smtClean="0"/>
                        <a:t>1</a:t>
                      </a: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8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70787">
                <a:tc>
                  <a:txBody>
                    <a:bodyPr/>
                    <a:lstStyle/>
                    <a:p>
                      <a:r>
                        <a:rPr lang="en-US" sz="1700" dirty="0" smtClean="0"/>
                        <a:t>Raw Data</a:t>
                      </a:r>
                      <a:endParaRPr lang="en-US" sz="1700" dirty="0"/>
                    </a:p>
                  </a:txBody>
                  <a:tcPr marL="91427" marR="91427" marT="45713" marB="45713"/>
                </a:tc>
                <a:tc>
                  <a:txBody>
                    <a:bodyPr/>
                    <a:lstStyle/>
                    <a:p>
                      <a:pPr algn="ctr"/>
                      <a:r>
                        <a:rPr lang="en-US" sz="1700" dirty="0" smtClean="0"/>
                        <a:t>W</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Y</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R</a:t>
                      </a: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L</a:t>
                      </a:r>
                      <a:endParaRPr lang="en-US" sz="1700" dirty="0"/>
                    </a:p>
                  </a:txBody>
                  <a:tcPr marL="91427" marR="91427" marT="45713" marB="45713" anchor="ctr"/>
                </a:tc>
                <a:tc>
                  <a:txBody>
                    <a:bodyPr/>
                    <a:lstStyle/>
                    <a:p>
                      <a:pPr algn="ctr"/>
                      <a:r>
                        <a:rPr lang="en-US" sz="1700" dirty="0" smtClean="0"/>
                        <a:t>O</a:t>
                      </a:r>
                      <a:endParaRPr lang="en-US" sz="1700" dirty="0"/>
                    </a:p>
                  </a:txBody>
                  <a:tcPr marL="91427" marR="91427" marT="45713" marB="45713" anchor="ctr"/>
                </a:tc>
                <a:tc>
                  <a:txBody>
                    <a:bodyPr/>
                    <a:lstStyle/>
                    <a:p>
                      <a:pPr algn="ctr"/>
                      <a:r>
                        <a:rPr lang="en-US" sz="1700" dirty="0" smtClean="0"/>
                        <a:t>N</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96100777"/>
              </p:ext>
            </p:extLst>
          </p:nvPr>
        </p:nvGraphicFramePr>
        <p:xfrm>
          <a:off x="236427" y="5799778"/>
          <a:ext cx="11966774" cy="1112361"/>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r>
                        <a:rPr lang="en-US" sz="1700" dirty="0" smtClean="0"/>
                        <a:t>Merged</a:t>
                      </a:r>
                      <a:r>
                        <a:rPr lang="en-US" sz="1700" baseline="0" dirty="0" smtClean="0"/>
                        <a:t> Backup</a:t>
                      </a:r>
                      <a:endParaRPr lang="en-US" sz="1700" dirty="0"/>
                    </a:p>
                  </a:txBody>
                  <a:tcPr marL="91427" marR="91427" marT="45713" marB="45713"/>
                </a:tc>
                <a:tc>
                  <a:txBody>
                    <a:bodyPr/>
                    <a:lstStyle/>
                    <a:p>
                      <a:pPr algn="ctr"/>
                      <a:r>
                        <a:rPr lang="en-US" sz="1700" dirty="0" smtClean="0">
                          <a:solidFill>
                            <a:schemeClr val="accent4"/>
                          </a:solidFill>
                        </a:rPr>
                        <a:t>W</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B</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C</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5"/>
                          </a:solidFill>
                        </a:rPr>
                        <a:t>Y</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B</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R</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C</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E</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L</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O</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N</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r h="370787">
                <a:tc>
                  <a:txBody>
                    <a:bodyPr/>
                    <a:lstStyle/>
                    <a:p>
                      <a:r>
                        <a:rPr lang="en-US" sz="1700" dirty="0" smtClean="0"/>
                        <a:t>Differential 1</a:t>
                      </a:r>
                      <a:endParaRPr lang="en-US" sz="1700" dirty="0"/>
                    </a:p>
                  </a:txBody>
                  <a:tcPr marL="91427" marR="91427" marT="45713" marB="45713"/>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Y</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B</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R</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C</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E</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L</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O</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N</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r h="370787">
                <a:tc>
                  <a:txBody>
                    <a:bodyPr/>
                    <a:lstStyle/>
                    <a:p>
                      <a:r>
                        <a:rPr lang="en-US" sz="1700" dirty="0" smtClean="0"/>
                        <a:t>Initial Backup</a:t>
                      </a:r>
                      <a:endParaRPr lang="en-US" sz="1700" dirty="0"/>
                    </a:p>
                  </a:txBody>
                  <a:tcPr marL="91427" marR="91427" marT="45713" marB="45713"/>
                </a:tc>
                <a:tc>
                  <a:txBody>
                    <a:bodyPr/>
                    <a:lstStyle/>
                    <a:p>
                      <a:pPr algn="ctr"/>
                      <a:r>
                        <a:rPr lang="en-US" sz="1700" dirty="0" smtClean="0">
                          <a:solidFill>
                            <a:schemeClr val="accent4"/>
                          </a:solidFill>
                        </a:rPr>
                        <a:t>W</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B</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C</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Y</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spTree>
    <p:extLst>
      <p:ext uri="{BB962C8B-B14F-4D97-AF65-F5344CB8AC3E}">
        <p14:creationId xmlns:p14="http://schemas.microsoft.com/office/powerpoint/2010/main" val="222677592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Resilient Change Tracking</a:t>
            </a:r>
          </a:p>
        </p:txBody>
      </p:sp>
      <p:graphicFrame>
        <p:nvGraphicFramePr>
          <p:cNvPr id="5" name="Table 4"/>
          <p:cNvGraphicFramePr>
            <a:graphicFrameLocks noGrp="1"/>
          </p:cNvGraphicFramePr>
          <p:nvPr>
            <p:extLst>
              <p:ext uri="{D42A27DB-BD31-4B8C-83A1-F6EECF244321}">
                <p14:modId xmlns:p14="http://schemas.microsoft.com/office/powerpoint/2010/main" val="108955668"/>
              </p:ext>
            </p:extLst>
          </p:nvPr>
        </p:nvGraphicFramePr>
        <p:xfrm>
          <a:off x="241567" y="1699101"/>
          <a:ext cx="11966774" cy="1112361"/>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r>
                        <a:rPr lang="en-US" sz="1700" dirty="0" smtClean="0"/>
                        <a:t>On</a:t>
                      </a:r>
                      <a:r>
                        <a:rPr lang="en-US" sz="1700" baseline="0" dirty="0" smtClean="0"/>
                        <a:t> Disk</a:t>
                      </a:r>
                      <a:endParaRPr lang="en-US" sz="1700" dirty="0"/>
                    </a:p>
                  </a:txBody>
                  <a:tcPr marL="91427" marR="91427" marT="45713" marB="45713" anchor="ctr"/>
                </a:tc>
                <a:tc gridSpan="16">
                  <a:txBody>
                    <a:bodyPr/>
                    <a:lstStyle/>
                    <a:p>
                      <a:pPr algn="ctr"/>
                      <a:endParaRPr lang="en-US" sz="1700" dirty="0"/>
                    </a:p>
                  </a:txBody>
                  <a:tcPr marL="91427" marR="91427" marT="45713" marB="45713"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gridSpan="16">
                  <a:txBody>
                    <a:bodyPr/>
                    <a:lstStyle/>
                    <a:p>
                      <a:pPr algn="ctr"/>
                      <a:r>
                        <a:rPr lang="en-US" sz="1700" dirty="0" smtClean="0"/>
                        <a:t>1</a:t>
                      </a:r>
                      <a:endParaRPr lang="en-US" sz="1700" dirty="0"/>
                    </a:p>
                  </a:txBody>
                  <a:tcPr marL="91427" marR="91427" marT="45713" marB="45713"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gridSpan="16">
                  <a:txBody>
                    <a:bodyPr/>
                    <a:lstStyle/>
                    <a:p>
                      <a:pPr algn="ctr"/>
                      <a:r>
                        <a:rPr lang="en-US" sz="1700" dirty="0" smtClean="0"/>
                        <a:t>1, </a:t>
                      </a:r>
                      <a:r>
                        <a:rPr lang="en-US" sz="1700" b="1" dirty="0" smtClean="0"/>
                        <a:t>2</a:t>
                      </a:r>
                      <a:endParaRPr lang="en-US" sz="1700" b="1" dirty="0"/>
                    </a:p>
                  </a:txBody>
                  <a:tcPr marL="91427" marR="91427" marT="45713" marB="45713" anchor="ctr">
                    <a:solidFill>
                      <a:srgbClr val="CBCCD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370787">
                <a:tc>
                  <a:txBody>
                    <a:bodyPr/>
                    <a:lstStyle/>
                    <a:p>
                      <a:r>
                        <a:rPr lang="en-US" sz="1700" baseline="0" dirty="0" smtClean="0"/>
                        <a:t>Memory</a:t>
                      </a:r>
                      <a:endParaRPr lang="en-US" sz="1700" dirty="0"/>
                    </a:p>
                  </a:txBody>
                  <a:tcPr marL="91427" marR="91427" marT="45713" marB="45713" anchor="ct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dirty="0" smtClean="0"/>
                        <a:t>1</a:t>
                      </a: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dirty="0" smtClean="0"/>
                        <a:t>1</a:t>
                      </a: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dirty="0" smtClean="0"/>
                        <a:t>1</a:t>
                      </a: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dirty="0" smtClean="0"/>
                        <a:t>1, </a:t>
                      </a:r>
                      <a:r>
                        <a:rPr lang="en-US" sz="1700" b="1" dirty="0" smtClean="0"/>
                        <a:t>2</a:t>
                      </a:r>
                      <a:endParaRPr lang="en-US" sz="1700" b="1" dirty="0"/>
                    </a:p>
                  </a:txBody>
                  <a:tcPr marL="91427" marR="91427" marT="45713" marB="45713" anchor="ctr">
                    <a:solidFill>
                      <a:srgbClr val="E7E7E9"/>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2</a:t>
                      </a:r>
                      <a:endParaRPr lang="en-US" sz="1700" b="1" dirty="0"/>
                    </a:p>
                  </a:txBody>
                  <a:tcPr marL="91427" marR="91427" marT="45713" marB="45713" anchor="ctr">
                    <a:solidFill>
                      <a:srgbClr val="E7E7E9"/>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2</a:t>
                      </a:r>
                      <a:endParaRPr lang="en-US" sz="1700" b="1" dirty="0"/>
                    </a:p>
                  </a:txBody>
                  <a:tcPr marL="91427" marR="91427" marT="45713" marB="45713" anchor="ctr">
                    <a:solidFill>
                      <a:srgbClr val="E7E7E9"/>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2</a:t>
                      </a:r>
                      <a:endParaRPr lang="en-US" sz="1700" b="1" dirty="0"/>
                    </a:p>
                  </a:txBody>
                  <a:tcPr marL="91427" marR="91427" marT="45713" marB="45713" anchor="ctr">
                    <a:solidFill>
                      <a:srgbClr val="E7E7E9"/>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70787">
                <a:tc>
                  <a:txBody>
                    <a:bodyPr/>
                    <a:lstStyle/>
                    <a:p>
                      <a:r>
                        <a:rPr lang="en-US" sz="1700" dirty="0" smtClean="0"/>
                        <a:t>Raw Data</a:t>
                      </a:r>
                      <a:endParaRPr lang="en-US" sz="1700" dirty="0"/>
                    </a:p>
                  </a:txBody>
                  <a:tcPr marL="91427" marR="91427" marT="45713" marB="45713"/>
                </a:tc>
                <a:tc>
                  <a:txBody>
                    <a:bodyPr/>
                    <a:lstStyle/>
                    <a:p>
                      <a:pPr algn="ctr"/>
                      <a:r>
                        <a:rPr lang="en-US" sz="1700" dirty="0" smtClean="0"/>
                        <a:t>W</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Y</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R</a:t>
                      </a: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L</a:t>
                      </a:r>
                      <a:endParaRPr lang="en-US" sz="1700" dirty="0"/>
                    </a:p>
                  </a:txBody>
                  <a:tcPr marL="91427" marR="91427" marT="45713" marB="45713" anchor="ctr"/>
                </a:tc>
                <a:tc>
                  <a:txBody>
                    <a:bodyPr/>
                    <a:lstStyle/>
                    <a:p>
                      <a:pPr algn="ctr"/>
                      <a:r>
                        <a:rPr lang="en-US" sz="1700" dirty="0" smtClean="0"/>
                        <a:t>O</a:t>
                      </a:r>
                      <a:endParaRPr lang="en-US" sz="1700" dirty="0"/>
                    </a:p>
                  </a:txBody>
                  <a:tcPr marL="91427" marR="91427" marT="45713" marB="45713" anchor="ctr"/>
                </a:tc>
                <a:tc>
                  <a:txBody>
                    <a:bodyPr/>
                    <a:lstStyle/>
                    <a:p>
                      <a:pPr algn="ctr"/>
                      <a:r>
                        <a:rPr lang="en-US" sz="1700" dirty="0" smtClean="0"/>
                        <a:t>N</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solidFill>
                      <a:srgbClr val="CBCCD0"/>
                    </a:solidFill>
                  </a:tcPr>
                </a:tc>
                <a:tc>
                  <a:txBody>
                    <a:bodyPr/>
                    <a:lstStyle/>
                    <a:p>
                      <a:pPr algn="ctr"/>
                      <a:r>
                        <a:rPr lang="en-US" sz="1700" b="1" dirty="0" smtClean="0"/>
                        <a:t>I</a:t>
                      </a:r>
                      <a:endParaRPr lang="en-US" sz="1700" b="1" dirty="0"/>
                    </a:p>
                  </a:txBody>
                  <a:tcPr marL="91427" marR="91427" marT="45713" marB="45713" anchor="ctr">
                    <a:solidFill>
                      <a:srgbClr val="CBCCD0"/>
                    </a:solidFill>
                  </a:tcPr>
                </a:tc>
                <a:tc>
                  <a:txBody>
                    <a:bodyPr/>
                    <a:lstStyle/>
                    <a:p>
                      <a:pPr algn="ctr"/>
                      <a:r>
                        <a:rPr lang="en-US" sz="1700" b="1" dirty="0" smtClean="0"/>
                        <a:t>T</a:t>
                      </a:r>
                      <a:endParaRPr lang="en-US" sz="1700" b="1" dirty="0"/>
                    </a:p>
                  </a:txBody>
                  <a:tcPr marL="91427" marR="91427" marT="45713" marB="45713" anchor="ctr">
                    <a:solidFill>
                      <a:srgbClr val="CBCCD0"/>
                    </a:solidFill>
                  </a:tcPr>
                </a:tc>
                <a:tc>
                  <a:txBody>
                    <a:bodyPr/>
                    <a:lstStyle/>
                    <a:p>
                      <a:pPr algn="ctr"/>
                      <a:r>
                        <a:rPr lang="en-US" sz="1700" b="1" dirty="0" smtClean="0"/>
                        <a:t>S</a:t>
                      </a:r>
                      <a:endParaRPr lang="en-US" sz="1700" b="1" dirty="0"/>
                    </a:p>
                  </a:txBody>
                  <a:tcPr marL="91427" marR="91427" marT="45713" marB="45713" anchor="ctr">
                    <a:solidFill>
                      <a:srgbClr val="CBCCD0"/>
                    </a:solidFill>
                  </a:tcPr>
                </a:tc>
                <a:tc>
                  <a:txBody>
                    <a:bodyPr/>
                    <a:lstStyle/>
                    <a:p>
                      <a:pPr algn="ctr"/>
                      <a:endParaRPr lang="en-US" sz="1700" b="1" dirty="0"/>
                    </a:p>
                  </a:txBody>
                  <a:tcPr marL="91427" marR="91427" marT="45713" marB="45713" anchor="ctr">
                    <a:solidFill>
                      <a:srgbClr val="CBCCD0"/>
                    </a:solidFill>
                  </a:tcPr>
                </a:tc>
                <a:tc>
                  <a:txBody>
                    <a:bodyPr/>
                    <a:lstStyle/>
                    <a:p>
                      <a:pPr algn="ctr"/>
                      <a:r>
                        <a:rPr lang="en-US" sz="1700" b="1" dirty="0" smtClean="0"/>
                        <a:t>A</a:t>
                      </a:r>
                      <a:endParaRPr lang="en-US" sz="1700" b="1" dirty="0"/>
                    </a:p>
                  </a:txBody>
                  <a:tcPr marL="91427" marR="91427" marT="45713" marB="45713" anchor="ctr">
                    <a:solidFill>
                      <a:srgbClr val="CBCCD0"/>
                    </a:solidFill>
                  </a:tcPr>
                </a:tc>
                <a:tc>
                  <a:txBody>
                    <a:bodyPr/>
                    <a:lstStyle/>
                    <a:p>
                      <a:pPr algn="ctr"/>
                      <a:r>
                        <a:rPr lang="en-US" sz="1700" b="1" dirty="0" smtClean="0"/>
                        <a:t>M</a:t>
                      </a:r>
                      <a:endParaRPr lang="en-US" sz="1700" b="1" dirty="0"/>
                    </a:p>
                  </a:txBody>
                  <a:tcPr marL="91427" marR="91427" marT="45713" marB="45713" anchor="ctr">
                    <a:solidFill>
                      <a:srgbClr val="CBCCD0"/>
                    </a:solidFill>
                  </a:tcPr>
                </a:tc>
                <a:tc>
                  <a:txBody>
                    <a:bodyPr/>
                    <a:lstStyle/>
                    <a:p>
                      <a:pPr algn="ctr"/>
                      <a:r>
                        <a:rPr lang="en-US" sz="1700" b="1" dirty="0" smtClean="0"/>
                        <a:t>A</a:t>
                      </a:r>
                      <a:endParaRPr lang="en-US" sz="1700" b="1" dirty="0"/>
                    </a:p>
                  </a:txBody>
                  <a:tcPr marL="91427" marR="91427" marT="45713" marB="45713" anchor="ctr">
                    <a:solidFill>
                      <a:srgbClr val="CBCCD0"/>
                    </a:solidFill>
                  </a:tcPr>
                </a:tc>
                <a:tc>
                  <a:txBody>
                    <a:bodyPr/>
                    <a:lstStyle/>
                    <a:p>
                      <a:pPr algn="ctr"/>
                      <a:r>
                        <a:rPr lang="en-US" sz="1700" b="1" dirty="0" smtClean="0"/>
                        <a:t>Z</a:t>
                      </a:r>
                      <a:endParaRPr lang="en-US" sz="1700" b="1" dirty="0"/>
                    </a:p>
                  </a:txBody>
                  <a:tcPr marL="91427" marR="91427" marT="45713" marB="45713" anchor="ctr">
                    <a:solidFill>
                      <a:srgbClr val="CBCCD0"/>
                    </a:solidFill>
                  </a:tcPr>
                </a:tc>
                <a:tc>
                  <a:txBody>
                    <a:bodyPr/>
                    <a:lstStyle/>
                    <a:p>
                      <a:pPr algn="ctr"/>
                      <a:r>
                        <a:rPr lang="en-US" sz="1700" b="1" dirty="0" smtClean="0"/>
                        <a:t>I</a:t>
                      </a:r>
                      <a:endParaRPr lang="en-US" sz="1700" b="1" dirty="0"/>
                    </a:p>
                  </a:txBody>
                  <a:tcPr marL="91427" marR="91427" marT="45713" marB="45713" anchor="ctr">
                    <a:solidFill>
                      <a:srgbClr val="CBCCD0"/>
                    </a:solidFill>
                  </a:tcPr>
                </a:tc>
                <a:tc>
                  <a:txBody>
                    <a:bodyPr/>
                    <a:lstStyle/>
                    <a:p>
                      <a:pPr algn="ctr"/>
                      <a:r>
                        <a:rPr lang="en-US" sz="1700" b="1" dirty="0" smtClean="0"/>
                        <a:t>N</a:t>
                      </a:r>
                      <a:endParaRPr lang="en-US" sz="1700" b="1" dirty="0"/>
                    </a:p>
                  </a:txBody>
                  <a:tcPr marL="91427" marR="91427" marT="45713" marB="45713" anchor="ctr">
                    <a:solidFill>
                      <a:srgbClr val="CBCCD0"/>
                    </a:solidFill>
                  </a:tcPr>
                </a:tc>
                <a:tc>
                  <a:txBody>
                    <a:bodyPr/>
                    <a:lstStyle/>
                    <a:p>
                      <a:pPr algn="ctr"/>
                      <a:r>
                        <a:rPr lang="en-US" sz="1700" b="1" dirty="0" smtClean="0"/>
                        <a:t>G</a:t>
                      </a:r>
                      <a:endParaRPr lang="en-US" sz="1700" b="1" dirty="0"/>
                    </a:p>
                  </a:txBody>
                  <a:tcPr marL="91427" marR="91427" marT="45713" marB="45713" anchor="ctr">
                    <a:solidFill>
                      <a:srgbClr val="CBCCD0"/>
                    </a:solidFill>
                  </a:tcPr>
                </a:tc>
                <a:tc>
                  <a:txBody>
                    <a:bodyPr/>
                    <a:lstStyle/>
                    <a:p>
                      <a:pPr algn="ctr"/>
                      <a:r>
                        <a:rPr lang="en-US" sz="1700" b="1" dirty="0" smtClean="0"/>
                        <a:t>!</a:t>
                      </a:r>
                      <a:endParaRPr lang="en-US" sz="1700" b="1" dirty="0"/>
                    </a:p>
                  </a:txBody>
                  <a:tcPr marL="91427" marR="91427" marT="45713" marB="45713" anchor="ctr">
                    <a:solidFill>
                      <a:srgbClr val="CBCCD0"/>
                    </a:solidFill>
                  </a:tcP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62542422"/>
              </p:ext>
            </p:extLst>
          </p:nvPr>
        </p:nvGraphicFramePr>
        <p:xfrm>
          <a:off x="231434" y="5799778"/>
          <a:ext cx="11966774" cy="1112361"/>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r>
                        <a:rPr lang="en-US" sz="1700" dirty="0" smtClean="0"/>
                        <a:t>Merged</a:t>
                      </a:r>
                      <a:r>
                        <a:rPr lang="en-US" sz="1700" baseline="0" dirty="0" smtClean="0"/>
                        <a:t> Backup</a:t>
                      </a:r>
                      <a:endParaRPr lang="en-US" sz="1700" dirty="0"/>
                    </a:p>
                  </a:txBody>
                  <a:tcPr marL="91427" marR="91427" marT="45713" marB="45713"/>
                </a:tc>
                <a:tc>
                  <a:txBody>
                    <a:bodyPr/>
                    <a:lstStyle/>
                    <a:p>
                      <a:pPr algn="ctr"/>
                      <a:r>
                        <a:rPr lang="en-US" sz="1700" dirty="0" smtClean="0">
                          <a:solidFill>
                            <a:schemeClr val="accent4"/>
                          </a:solidFill>
                        </a:rPr>
                        <a:t>W</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B</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C</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5"/>
                          </a:solidFill>
                        </a:rPr>
                        <a:t>Y</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B</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R</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C</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E</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L</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O</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N</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r h="370787">
                <a:tc>
                  <a:txBody>
                    <a:bodyPr/>
                    <a:lstStyle/>
                    <a:p>
                      <a:r>
                        <a:rPr lang="en-US" sz="1700" dirty="0" smtClean="0"/>
                        <a:t>Differential 1</a:t>
                      </a:r>
                      <a:endParaRPr lang="en-US" sz="1700" dirty="0"/>
                    </a:p>
                  </a:txBody>
                  <a:tcPr marL="91427" marR="91427" marT="45713" marB="45713"/>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Y</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B</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R</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C</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E</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L</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O</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N</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r h="370787">
                <a:tc>
                  <a:txBody>
                    <a:bodyPr/>
                    <a:lstStyle/>
                    <a:p>
                      <a:r>
                        <a:rPr lang="en-US" sz="1700" dirty="0" smtClean="0"/>
                        <a:t>Initial Backup</a:t>
                      </a:r>
                      <a:endParaRPr lang="en-US" sz="1700" dirty="0"/>
                    </a:p>
                  </a:txBody>
                  <a:tcPr marL="91427" marR="91427" marT="45713" marB="45713"/>
                </a:tc>
                <a:tc>
                  <a:txBody>
                    <a:bodyPr/>
                    <a:lstStyle/>
                    <a:p>
                      <a:pPr algn="ctr"/>
                      <a:r>
                        <a:rPr lang="en-US" sz="1700" dirty="0" smtClean="0">
                          <a:solidFill>
                            <a:schemeClr val="accent4"/>
                          </a:solidFill>
                        </a:rPr>
                        <a:t>W</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B</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C</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Y</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spTree>
    <p:extLst>
      <p:ext uri="{BB962C8B-B14F-4D97-AF65-F5344CB8AC3E}">
        <p14:creationId xmlns:p14="http://schemas.microsoft.com/office/powerpoint/2010/main" val="162950600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Resilient Change Tracking</a:t>
            </a:r>
          </a:p>
        </p:txBody>
      </p:sp>
      <p:graphicFrame>
        <p:nvGraphicFramePr>
          <p:cNvPr id="5" name="Table 4"/>
          <p:cNvGraphicFramePr>
            <a:graphicFrameLocks noGrp="1"/>
          </p:cNvGraphicFramePr>
          <p:nvPr>
            <p:extLst>
              <p:ext uri="{D42A27DB-BD31-4B8C-83A1-F6EECF244321}">
                <p14:modId xmlns:p14="http://schemas.microsoft.com/office/powerpoint/2010/main" val="276976443"/>
              </p:ext>
            </p:extLst>
          </p:nvPr>
        </p:nvGraphicFramePr>
        <p:xfrm>
          <a:off x="234851" y="1662623"/>
          <a:ext cx="11966774" cy="1112361"/>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r>
                        <a:rPr lang="en-US" sz="1700" dirty="0" smtClean="0"/>
                        <a:t>On</a:t>
                      </a:r>
                      <a:r>
                        <a:rPr lang="en-US" sz="1700" baseline="0" dirty="0" smtClean="0"/>
                        <a:t> Disk</a:t>
                      </a:r>
                      <a:endParaRPr lang="en-US" sz="1700" dirty="0"/>
                    </a:p>
                  </a:txBody>
                  <a:tcPr marL="91427" marR="91427" marT="45713" marB="45713" anchor="ctr"/>
                </a:tc>
                <a:tc gridSpan="16">
                  <a:txBody>
                    <a:bodyPr/>
                    <a:lstStyle/>
                    <a:p>
                      <a:pPr algn="ctr"/>
                      <a:endParaRPr lang="en-US" sz="1700" dirty="0"/>
                    </a:p>
                  </a:txBody>
                  <a:tcPr marL="91427" marR="91427" marT="45713" marB="45713"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gridSpan="16">
                  <a:txBody>
                    <a:bodyPr/>
                    <a:lstStyle/>
                    <a:p>
                      <a:pPr algn="ctr"/>
                      <a:r>
                        <a:rPr lang="en-US" sz="1700" dirty="0" smtClean="0"/>
                        <a:t>1</a:t>
                      </a:r>
                      <a:endParaRPr lang="en-US" sz="1700" dirty="0"/>
                    </a:p>
                  </a:txBody>
                  <a:tcPr marL="91427" marR="91427" marT="45713" marB="45713"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gridSpan="16">
                  <a:txBody>
                    <a:bodyPr/>
                    <a:lstStyle/>
                    <a:p>
                      <a:pPr algn="ctr"/>
                      <a:r>
                        <a:rPr lang="en-US" sz="1700" dirty="0" smtClean="0"/>
                        <a:t>1, </a:t>
                      </a:r>
                      <a:r>
                        <a:rPr lang="en-US" sz="1700" b="1" dirty="0" smtClean="0"/>
                        <a:t>2</a:t>
                      </a:r>
                      <a:endParaRPr lang="en-US" sz="1700" b="1" dirty="0"/>
                    </a:p>
                  </a:txBody>
                  <a:tcPr marL="91427" marR="91427" marT="45713" marB="45713"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370787">
                <a:tc>
                  <a:txBody>
                    <a:bodyPr/>
                    <a:lstStyle/>
                    <a:p>
                      <a:r>
                        <a:rPr lang="en-US" sz="1700" baseline="0" dirty="0" smtClean="0"/>
                        <a:t>Memory</a:t>
                      </a:r>
                      <a:endParaRPr lang="en-US" sz="1700" dirty="0"/>
                    </a:p>
                  </a:txBody>
                  <a:tcPr marL="91427" marR="91427" marT="45713" marB="45713" anchor="ct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dirty="0" smtClean="0"/>
                        <a:t>1</a:t>
                      </a: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dirty="0" smtClean="0"/>
                        <a:t>1</a:t>
                      </a: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dirty="0" smtClean="0"/>
                        <a:t>1</a:t>
                      </a: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dirty="0" smtClean="0"/>
                        <a:t>1, </a:t>
                      </a:r>
                      <a:r>
                        <a:rPr lang="en-US" sz="1700" b="1" dirty="0" smtClean="0"/>
                        <a:t>2</a:t>
                      </a:r>
                      <a:endParaRPr lang="en-US" sz="1700" b="1"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2</a:t>
                      </a:r>
                      <a:endParaRPr lang="en-US" sz="1700" b="1"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2</a:t>
                      </a:r>
                      <a:endParaRPr lang="en-US" sz="1700" b="1"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sz="1700" b="1" dirty="0" smtClean="0"/>
                        <a:t>2</a:t>
                      </a:r>
                      <a:endParaRPr lang="en-US" sz="1700" b="1"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70787">
                <a:tc>
                  <a:txBody>
                    <a:bodyPr/>
                    <a:lstStyle/>
                    <a:p>
                      <a:r>
                        <a:rPr lang="en-US" sz="1700" dirty="0" smtClean="0"/>
                        <a:t>Raw Data</a:t>
                      </a:r>
                      <a:endParaRPr lang="en-US" sz="1700" dirty="0"/>
                    </a:p>
                  </a:txBody>
                  <a:tcPr marL="91427" marR="91427" marT="45713" marB="45713"/>
                </a:tc>
                <a:tc>
                  <a:txBody>
                    <a:bodyPr/>
                    <a:lstStyle/>
                    <a:p>
                      <a:pPr algn="ctr"/>
                      <a:r>
                        <a:rPr lang="en-US" sz="1700" dirty="0" smtClean="0"/>
                        <a:t>W</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Y</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R</a:t>
                      </a: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L</a:t>
                      </a:r>
                      <a:endParaRPr lang="en-US" sz="1700" dirty="0"/>
                    </a:p>
                  </a:txBody>
                  <a:tcPr marL="91427" marR="91427" marT="45713" marB="45713" anchor="ctr"/>
                </a:tc>
                <a:tc>
                  <a:txBody>
                    <a:bodyPr/>
                    <a:lstStyle/>
                    <a:p>
                      <a:pPr algn="ctr"/>
                      <a:r>
                        <a:rPr lang="en-US" sz="1700" dirty="0" smtClean="0"/>
                        <a:t>O</a:t>
                      </a:r>
                      <a:endParaRPr lang="en-US" sz="1700" dirty="0"/>
                    </a:p>
                  </a:txBody>
                  <a:tcPr marL="91427" marR="91427" marT="45713" marB="45713" anchor="ctr"/>
                </a:tc>
                <a:tc>
                  <a:txBody>
                    <a:bodyPr/>
                    <a:lstStyle/>
                    <a:p>
                      <a:pPr algn="ctr"/>
                      <a:r>
                        <a:rPr lang="en-US" sz="1700" dirty="0" smtClean="0"/>
                        <a:t>N</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b="1" dirty="0" smtClean="0"/>
                        <a:t>I</a:t>
                      </a:r>
                      <a:endParaRPr lang="en-US" sz="1700" b="1" dirty="0"/>
                    </a:p>
                  </a:txBody>
                  <a:tcPr marL="91427" marR="91427" marT="45713" marB="45713" anchor="ctr"/>
                </a:tc>
                <a:tc>
                  <a:txBody>
                    <a:bodyPr/>
                    <a:lstStyle/>
                    <a:p>
                      <a:pPr algn="ctr"/>
                      <a:r>
                        <a:rPr lang="en-US" sz="1700" b="1" dirty="0" smtClean="0"/>
                        <a:t>T</a:t>
                      </a:r>
                      <a:endParaRPr lang="en-US" sz="1700" b="1" dirty="0"/>
                    </a:p>
                  </a:txBody>
                  <a:tcPr marL="91427" marR="91427" marT="45713" marB="45713" anchor="ctr"/>
                </a:tc>
                <a:tc>
                  <a:txBody>
                    <a:bodyPr/>
                    <a:lstStyle/>
                    <a:p>
                      <a:pPr algn="ctr"/>
                      <a:r>
                        <a:rPr lang="en-US" sz="1700" b="1" dirty="0" smtClean="0"/>
                        <a:t>S</a:t>
                      </a:r>
                      <a:endParaRPr lang="en-US" sz="1700" b="1" dirty="0"/>
                    </a:p>
                  </a:txBody>
                  <a:tcPr marL="91427" marR="91427" marT="45713" marB="45713" anchor="ctr"/>
                </a:tc>
                <a:tc>
                  <a:txBody>
                    <a:bodyPr/>
                    <a:lstStyle/>
                    <a:p>
                      <a:pPr algn="ctr"/>
                      <a:endParaRPr lang="en-US" sz="1700" b="1" dirty="0"/>
                    </a:p>
                  </a:txBody>
                  <a:tcPr marL="91427" marR="91427" marT="45713" marB="45713" anchor="ctr"/>
                </a:tc>
                <a:tc>
                  <a:txBody>
                    <a:bodyPr/>
                    <a:lstStyle/>
                    <a:p>
                      <a:pPr algn="ctr"/>
                      <a:r>
                        <a:rPr lang="en-US" sz="1700" b="1" dirty="0" smtClean="0"/>
                        <a:t>A</a:t>
                      </a:r>
                      <a:endParaRPr lang="en-US" sz="1700" b="1" dirty="0"/>
                    </a:p>
                  </a:txBody>
                  <a:tcPr marL="91427" marR="91427" marT="45713" marB="45713" anchor="ctr"/>
                </a:tc>
                <a:tc>
                  <a:txBody>
                    <a:bodyPr/>
                    <a:lstStyle/>
                    <a:p>
                      <a:pPr algn="ctr"/>
                      <a:r>
                        <a:rPr lang="en-US" sz="1700" b="1" dirty="0" smtClean="0"/>
                        <a:t>M</a:t>
                      </a:r>
                      <a:endParaRPr lang="en-US" sz="1700" b="1" dirty="0"/>
                    </a:p>
                  </a:txBody>
                  <a:tcPr marL="91427" marR="91427" marT="45713" marB="45713" anchor="ctr"/>
                </a:tc>
                <a:tc>
                  <a:txBody>
                    <a:bodyPr/>
                    <a:lstStyle/>
                    <a:p>
                      <a:pPr algn="ctr"/>
                      <a:r>
                        <a:rPr lang="en-US" sz="1700" b="1" dirty="0" smtClean="0"/>
                        <a:t>A</a:t>
                      </a:r>
                      <a:endParaRPr lang="en-US" sz="1700" b="1" dirty="0"/>
                    </a:p>
                  </a:txBody>
                  <a:tcPr marL="91427" marR="91427" marT="45713" marB="45713" anchor="ctr"/>
                </a:tc>
                <a:tc>
                  <a:txBody>
                    <a:bodyPr/>
                    <a:lstStyle/>
                    <a:p>
                      <a:pPr algn="ctr"/>
                      <a:r>
                        <a:rPr lang="en-US" sz="1700" b="1" dirty="0" smtClean="0"/>
                        <a:t>Z</a:t>
                      </a:r>
                      <a:endParaRPr lang="en-US" sz="1700" b="1" dirty="0"/>
                    </a:p>
                  </a:txBody>
                  <a:tcPr marL="91427" marR="91427" marT="45713" marB="45713" anchor="ctr"/>
                </a:tc>
                <a:tc>
                  <a:txBody>
                    <a:bodyPr/>
                    <a:lstStyle/>
                    <a:p>
                      <a:pPr algn="ctr"/>
                      <a:r>
                        <a:rPr lang="en-US" sz="1700" b="1" dirty="0" smtClean="0"/>
                        <a:t>I</a:t>
                      </a:r>
                      <a:endParaRPr lang="en-US" sz="1700" b="1" dirty="0"/>
                    </a:p>
                  </a:txBody>
                  <a:tcPr marL="91427" marR="91427" marT="45713" marB="45713" anchor="ctr"/>
                </a:tc>
                <a:tc>
                  <a:txBody>
                    <a:bodyPr/>
                    <a:lstStyle/>
                    <a:p>
                      <a:pPr algn="ctr"/>
                      <a:r>
                        <a:rPr lang="en-US" sz="1700" b="1" dirty="0" smtClean="0"/>
                        <a:t>N</a:t>
                      </a:r>
                      <a:endParaRPr lang="en-US" sz="1700" b="1" dirty="0"/>
                    </a:p>
                  </a:txBody>
                  <a:tcPr marL="91427" marR="91427" marT="45713" marB="45713" anchor="ctr"/>
                </a:tc>
                <a:tc>
                  <a:txBody>
                    <a:bodyPr/>
                    <a:lstStyle/>
                    <a:p>
                      <a:pPr algn="ctr"/>
                      <a:r>
                        <a:rPr lang="en-US" sz="1700" b="1" dirty="0" smtClean="0"/>
                        <a:t>G</a:t>
                      </a:r>
                      <a:endParaRPr lang="en-US" sz="1700" b="1" dirty="0"/>
                    </a:p>
                  </a:txBody>
                  <a:tcPr marL="91427" marR="91427" marT="45713" marB="45713" anchor="ctr"/>
                </a:tc>
                <a:tc>
                  <a:txBody>
                    <a:bodyPr/>
                    <a:lstStyle/>
                    <a:p>
                      <a:pPr algn="ctr"/>
                      <a:r>
                        <a:rPr lang="en-US" sz="1700" b="1" dirty="0" smtClean="0"/>
                        <a:t>!</a:t>
                      </a:r>
                      <a:endParaRPr lang="en-US" sz="1700" b="1"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graphicFrame>
        <p:nvGraphicFramePr>
          <p:cNvPr id="7" name="Table 6"/>
          <p:cNvGraphicFramePr>
            <a:graphicFrameLocks noGrp="1"/>
          </p:cNvGraphicFramePr>
          <p:nvPr/>
        </p:nvGraphicFramePr>
        <p:xfrm>
          <a:off x="196598" y="5799778"/>
          <a:ext cx="11966774" cy="1112361"/>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r>
                        <a:rPr lang="en-US" sz="1700" dirty="0" smtClean="0"/>
                        <a:t>Merged</a:t>
                      </a:r>
                      <a:r>
                        <a:rPr lang="en-US" sz="1700" baseline="0" dirty="0" smtClean="0"/>
                        <a:t> Backup</a:t>
                      </a:r>
                      <a:endParaRPr lang="en-US" sz="1700" dirty="0"/>
                    </a:p>
                  </a:txBody>
                  <a:tcPr marL="91427" marR="91427" marT="45713" marB="45713"/>
                </a:tc>
                <a:tc>
                  <a:txBody>
                    <a:bodyPr/>
                    <a:lstStyle/>
                    <a:p>
                      <a:pPr algn="ctr"/>
                      <a:r>
                        <a:rPr lang="en-US" sz="1700" dirty="0" smtClean="0">
                          <a:solidFill>
                            <a:schemeClr val="accent4"/>
                          </a:solidFill>
                        </a:rPr>
                        <a:t>W</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B</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C</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5"/>
                          </a:solidFill>
                        </a:rPr>
                        <a:t>Y</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B</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R</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C</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E</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L</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O</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N</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r h="370787">
                <a:tc>
                  <a:txBody>
                    <a:bodyPr/>
                    <a:lstStyle/>
                    <a:p>
                      <a:r>
                        <a:rPr lang="en-US" sz="1700" dirty="0" smtClean="0"/>
                        <a:t>Differential 1</a:t>
                      </a:r>
                      <a:endParaRPr lang="en-US" sz="1700" dirty="0"/>
                    </a:p>
                  </a:txBody>
                  <a:tcPr marL="91427" marR="91427" marT="45713" marB="45713"/>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Y</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B</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R</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C</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E</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L</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O</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N</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r h="370787">
                <a:tc>
                  <a:txBody>
                    <a:bodyPr/>
                    <a:lstStyle/>
                    <a:p>
                      <a:r>
                        <a:rPr lang="en-US" sz="1700" dirty="0" smtClean="0"/>
                        <a:t>Initial Backup</a:t>
                      </a:r>
                      <a:endParaRPr lang="en-US" sz="1700" dirty="0"/>
                    </a:p>
                  </a:txBody>
                  <a:tcPr marL="91427" marR="91427" marT="45713" marB="45713"/>
                </a:tc>
                <a:tc>
                  <a:txBody>
                    <a:bodyPr/>
                    <a:lstStyle/>
                    <a:p>
                      <a:pPr algn="ctr"/>
                      <a:r>
                        <a:rPr lang="en-US" sz="1700" dirty="0" smtClean="0">
                          <a:solidFill>
                            <a:schemeClr val="accent4"/>
                          </a:solidFill>
                        </a:rPr>
                        <a:t>W</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B</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C</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Y</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sp>
        <p:nvSpPr>
          <p:cNvPr id="9" name="Down Arrow 8"/>
          <p:cNvSpPr/>
          <p:nvPr/>
        </p:nvSpPr>
        <p:spPr bwMode="auto">
          <a:xfrm>
            <a:off x="4065018" y="2795292"/>
            <a:ext cx="4308805" cy="961210"/>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Power Failure</a:t>
            </a:r>
          </a:p>
        </p:txBody>
      </p:sp>
      <p:graphicFrame>
        <p:nvGraphicFramePr>
          <p:cNvPr id="10" name="Table 9"/>
          <p:cNvGraphicFramePr>
            <a:graphicFrameLocks noGrp="1"/>
          </p:cNvGraphicFramePr>
          <p:nvPr>
            <p:extLst>
              <p:ext uri="{D42A27DB-BD31-4B8C-83A1-F6EECF244321}">
                <p14:modId xmlns:p14="http://schemas.microsoft.com/office/powerpoint/2010/main" val="1206845457"/>
              </p:ext>
            </p:extLst>
          </p:nvPr>
        </p:nvGraphicFramePr>
        <p:xfrm>
          <a:off x="234851" y="3756502"/>
          <a:ext cx="11966774" cy="1112361"/>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dirty="0" smtClean="0"/>
                        <a:t>On Disk</a:t>
                      </a:r>
                    </a:p>
                  </a:txBody>
                  <a:tcPr marL="91427" marR="91427" marT="45713" marB="45713" anchor="ctr"/>
                </a:tc>
                <a:tc gridSpan="16">
                  <a:txBody>
                    <a:bodyPr/>
                    <a:lstStyle/>
                    <a:p>
                      <a:pPr algn="ctr"/>
                      <a:endParaRPr lang="en-US" sz="1700" dirty="0"/>
                    </a:p>
                  </a:txBody>
                  <a:tcPr marL="91427" marR="91427" marT="45713" marB="45713"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gridSpan="16">
                  <a:txBody>
                    <a:bodyPr/>
                    <a:lstStyle/>
                    <a:p>
                      <a:pPr algn="ctr"/>
                      <a:r>
                        <a:rPr lang="en-US" sz="1700" dirty="0" smtClean="0"/>
                        <a:t>1</a:t>
                      </a:r>
                      <a:endParaRPr lang="en-US" sz="1700" dirty="0"/>
                    </a:p>
                  </a:txBody>
                  <a:tcPr marL="91427" marR="91427" marT="45713" marB="45713"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gridSpan="16">
                  <a:txBody>
                    <a:bodyPr/>
                    <a:lstStyle/>
                    <a:p>
                      <a:pPr algn="ctr"/>
                      <a:r>
                        <a:rPr lang="en-US" sz="1700" dirty="0" smtClean="0"/>
                        <a:t>1, </a:t>
                      </a:r>
                      <a:r>
                        <a:rPr lang="en-US" sz="1700" b="1" dirty="0" smtClean="0"/>
                        <a:t>2</a:t>
                      </a:r>
                      <a:endParaRPr lang="en-US" sz="1700" b="1" dirty="0"/>
                    </a:p>
                  </a:txBody>
                  <a:tcPr marL="91427" marR="91427" marT="45713" marB="45713"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370787">
                <a:tc>
                  <a:txBody>
                    <a:bodyPr/>
                    <a:lstStyle/>
                    <a:p>
                      <a:r>
                        <a:rPr lang="en-US" sz="1700" baseline="0" dirty="0" smtClean="0"/>
                        <a:t>Memory</a:t>
                      </a:r>
                      <a:endParaRPr lang="en-US" sz="1700" dirty="0"/>
                    </a:p>
                  </a:txBody>
                  <a:tcPr marL="91427" marR="91427" marT="45713" marB="45713" anchor="ct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70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70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solidFill>
                      <a:schemeClr val="accent1"/>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solidFill>
                      <a:schemeClr val="accent1"/>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solidFill>
                      <a:schemeClr val="accent1"/>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solidFill>
                      <a:schemeClr val="accent1"/>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70787">
                <a:tc>
                  <a:txBody>
                    <a:bodyPr/>
                    <a:lstStyle/>
                    <a:p>
                      <a:r>
                        <a:rPr lang="en-US" sz="1700" dirty="0" smtClean="0"/>
                        <a:t>Raw Data</a:t>
                      </a:r>
                      <a:endParaRPr lang="en-US" sz="1700" dirty="0"/>
                    </a:p>
                  </a:txBody>
                  <a:tcPr marL="91427" marR="91427" marT="45713" marB="45713"/>
                </a:tc>
                <a:tc>
                  <a:txBody>
                    <a:bodyPr/>
                    <a:lstStyle/>
                    <a:p>
                      <a:pPr algn="ctr"/>
                      <a:r>
                        <a:rPr lang="en-US" sz="1700" dirty="0" smtClean="0"/>
                        <a:t>W</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Y</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R</a:t>
                      </a: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L</a:t>
                      </a:r>
                      <a:endParaRPr lang="en-US" sz="1700" dirty="0"/>
                    </a:p>
                  </a:txBody>
                  <a:tcPr marL="91427" marR="91427" marT="45713" marB="45713" anchor="ctr"/>
                </a:tc>
                <a:tc>
                  <a:txBody>
                    <a:bodyPr/>
                    <a:lstStyle/>
                    <a:p>
                      <a:pPr algn="ctr"/>
                      <a:r>
                        <a:rPr lang="en-US" sz="1700" dirty="0" smtClean="0"/>
                        <a:t>O</a:t>
                      </a:r>
                      <a:endParaRPr lang="en-US" sz="1700" dirty="0"/>
                    </a:p>
                  </a:txBody>
                  <a:tcPr marL="91427" marR="91427" marT="45713" marB="45713" anchor="ctr"/>
                </a:tc>
                <a:tc>
                  <a:txBody>
                    <a:bodyPr/>
                    <a:lstStyle/>
                    <a:p>
                      <a:pPr algn="ctr"/>
                      <a:r>
                        <a:rPr lang="en-US" sz="1700" dirty="0" smtClean="0"/>
                        <a:t>N</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M</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Z</a:t>
                      </a: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N</a:t>
                      </a:r>
                      <a:endParaRPr lang="en-US" sz="1700" dirty="0"/>
                    </a:p>
                  </a:txBody>
                  <a:tcPr marL="91427" marR="91427" marT="45713" marB="45713" anchor="ctr"/>
                </a:tc>
                <a:tc>
                  <a:txBody>
                    <a:bodyPr/>
                    <a:lstStyle/>
                    <a:p>
                      <a:pPr algn="ctr"/>
                      <a:r>
                        <a:rPr lang="en-US" sz="1700" dirty="0" smtClean="0"/>
                        <a:t>G</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spTree>
    <p:extLst>
      <p:ext uri="{BB962C8B-B14F-4D97-AF65-F5344CB8AC3E}">
        <p14:creationId xmlns:p14="http://schemas.microsoft.com/office/powerpoint/2010/main" val="42930577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Resilient Change Tracking</a:t>
            </a:r>
          </a:p>
        </p:txBody>
      </p:sp>
      <p:graphicFrame>
        <p:nvGraphicFramePr>
          <p:cNvPr id="7" name="Table 6"/>
          <p:cNvGraphicFramePr>
            <a:graphicFrameLocks noGrp="1"/>
          </p:cNvGraphicFramePr>
          <p:nvPr>
            <p:extLst>
              <p:ext uri="{D42A27DB-BD31-4B8C-83A1-F6EECF244321}">
                <p14:modId xmlns:p14="http://schemas.microsoft.com/office/powerpoint/2010/main" val="1407205630"/>
              </p:ext>
            </p:extLst>
          </p:nvPr>
        </p:nvGraphicFramePr>
        <p:xfrm>
          <a:off x="224282" y="5809258"/>
          <a:ext cx="11966774" cy="1112361"/>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r>
                        <a:rPr lang="en-US" sz="1700" dirty="0" smtClean="0"/>
                        <a:t>Merged</a:t>
                      </a:r>
                      <a:r>
                        <a:rPr lang="en-US" sz="1700" baseline="0" dirty="0" smtClean="0"/>
                        <a:t> Backup</a:t>
                      </a:r>
                      <a:endParaRPr lang="en-US" sz="1700" dirty="0"/>
                    </a:p>
                  </a:txBody>
                  <a:tcPr marL="91427" marR="91427" marT="45713" marB="45713"/>
                </a:tc>
                <a:tc>
                  <a:txBody>
                    <a:bodyPr/>
                    <a:lstStyle/>
                    <a:p>
                      <a:pPr algn="ctr"/>
                      <a:r>
                        <a:rPr lang="en-US" sz="1700" dirty="0" smtClean="0">
                          <a:solidFill>
                            <a:schemeClr val="accent4"/>
                          </a:solidFill>
                        </a:rPr>
                        <a:t>W</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B</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C</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5"/>
                          </a:solidFill>
                        </a:rPr>
                        <a:t>Y</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B</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R</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C</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E</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L</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O</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N</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r h="370787">
                <a:tc>
                  <a:txBody>
                    <a:bodyPr/>
                    <a:lstStyle/>
                    <a:p>
                      <a:r>
                        <a:rPr lang="en-US" sz="1700" dirty="0" smtClean="0"/>
                        <a:t>Differential 1</a:t>
                      </a:r>
                      <a:endParaRPr lang="en-US" sz="1700" dirty="0"/>
                    </a:p>
                  </a:txBody>
                  <a:tcPr marL="91427" marR="91427" marT="45713" marB="45713"/>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Y</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B</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R</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C</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E</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L</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O</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N</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r h="370787">
                <a:tc>
                  <a:txBody>
                    <a:bodyPr/>
                    <a:lstStyle/>
                    <a:p>
                      <a:r>
                        <a:rPr lang="en-US" sz="1700" dirty="0" smtClean="0"/>
                        <a:t>Initial Backup</a:t>
                      </a:r>
                      <a:endParaRPr lang="en-US" sz="1700" dirty="0"/>
                    </a:p>
                  </a:txBody>
                  <a:tcPr marL="91427" marR="91427" marT="45713" marB="45713"/>
                </a:tc>
                <a:tc>
                  <a:txBody>
                    <a:bodyPr/>
                    <a:lstStyle/>
                    <a:p>
                      <a:pPr algn="ctr"/>
                      <a:r>
                        <a:rPr lang="en-US" sz="1700" dirty="0" smtClean="0">
                          <a:solidFill>
                            <a:schemeClr val="accent4"/>
                          </a:solidFill>
                        </a:rPr>
                        <a:t>W</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B</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C</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Y</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142886320"/>
              </p:ext>
            </p:extLst>
          </p:nvPr>
        </p:nvGraphicFramePr>
        <p:xfrm>
          <a:off x="234851" y="1668463"/>
          <a:ext cx="11966774" cy="1112361"/>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dirty="0" smtClean="0"/>
                        <a:t>On Disk</a:t>
                      </a:r>
                    </a:p>
                  </a:txBody>
                  <a:tcPr marL="91427" marR="91427" marT="45713" marB="45713" anchor="ctr"/>
                </a:tc>
                <a:tc gridSpan="16">
                  <a:txBody>
                    <a:bodyPr/>
                    <a:lstStyle/>
                    <a:p>
                      <a:pPr algn="ctr"/>
                      <a:endParaRPr lang="en-US" sz="1700" dirty="0"/>
                    </a:p>
                  </a:txBody>
                  <a:tcPr marL="91427" marR="91427" marT="45713" marB="45713"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gridSpan="16">
                  <a:txBody>
                    <a:bodyPr/>
                    <a:lstStyle/>
                    <a:p>
                      <a:pPr algn="ctr"/>
                      <a:r>
                        <a:rPr lang="en-US" sz="1700" dirty="0" smtClean="0"/>
                        <a:t>1</a:t>
                      </a:r>
                      <a:endParaRPr lang="en-US" sz="1700" dirty="0"/>
                    </a:p>
                  </a:txBody>
                  <a:tcPr marL="91427" marR="91427" marT="45713" marB="45713"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gridSpan="16">
                  <a:txBody>
                    <a:bodyPr/>
                    <a:lstStyle/>
                    <a:p>
                      <a:pPr algn="ctr"/>
                      <a:r>
                        <a:rPr lang="en-US" sz="1700" dirty="0" smtClean="0"/>
                        <a:t>1, </a:t>
                      </a:r>
                      <a:r>
                        <a:rPr lang="en-US" sz="1700" b="1" dirty="0" smtClean="0"/>
                        <a:t>2</a:t>
                      </a:r>
                      <a:endParaRPr lang="en-US" sz="1700" b="1" dirty="0"/>
                    </a:p>
                  </a:txBody>
                  <a:tcPr marL="91427" marR="91427" marT="45713" marB="45713"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370787">
                <a:tc>
                  <a:txBody>
                    <a:bodyPr/>
                    <a:lstStyle/>
                    <a:p>
                      <a:r>
                        <a:rPr lang="en-US" sz="1700" baseline="0" dirty="0" smtClean="0"/>
                        <a:t>Memory</a:t>
                      </a:r>
                      <a:endParaRPr lang="en-US" sz="1700" dirty="0"/>
                    </a:p>
                  </a:txBody>
                  <a:tcPr marL="91427" marR="91427" marT="45713" marB="45713" anchor="ct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70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70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solidFill>
                      <a:schemeClr val="accent1"/>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solidFill>
                      <a:schemeClr val="accent1"/>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solidFill>
                      <a:schemeClr val="accent1"/>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solidFill>
                      <a:schemeClr val="accent1"/>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70787">
                <a:tc>
                  <a:txBody>
                    <a:bodyPr/>
                    <a:lstStyle/>
                    <a:p>
                      <a:r>
                        <a:rPr lang="en-US" sz="1700" dirty="0" smtClean="0"/>
                        <a:t>Raw Data</a:t>
                      </a:r>
                      <a:endParaRPr lang="en-US" sz="1700" dirty="0"/>
                    </a:p>
                  </a:txBody>
                  <a:tcPr marL="91427" marR="91427" marT="45713" marB="45713"/>
                </a:tc>
                <a:tc>
                  <a:txBody>
                    <a:bodyPr/>
                    <a:lstStyle/>
                    <a:p>
                      <a:pPr algn="ctr"/>
                      <a:r>
                        <a:rPr lang="en-US" sz="1700" dirty="0" smtClean="0"/>
                        <a:t>W</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Y</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R</a:t>
                      </a: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L</a:t>
                      </a:r>
                      <a:endParaRPr lang="en-US" sz="1700" dirty="0"/>
                    </a:p>
                  </a:txBody>
                  <a:tcPr marL="91427" marR="91427" marT="45713" marB="45713" anchor="ctr"/>
                </a:tc>
                <a:tc>
                  <a:txBody>
                    <a:bodyPr/>
                    <a:lstStyle/>
                    <a:p>
                      <a:pPr algn="ctr"/>
                      <a:r>
                        <a:rPr lang="en-US" sz="1700" dirty="0" smtClean="0"/>
                        <a:t>O</a:t>
                      </a:r>
                      <a:endParaRPr lang="en-US" sz="1700" dirty="0"/>
                    </a:p>
                  </a:txBody>
                  <a:tcPr marL="91427" marR="91427" marT="45713" marB="45713" anchor="ctr"/>
                </a:tc>
                <a:tc>
                  <a:txBody>
                    <a:bodyPr/>
                    <a:lstStyle/>
                    <a:p>
                      <a:pPr algn="ctr"/>
                      <a:r>
                        <a:rPr lang="en-US" sz="1700" dirty="0" smtClean="0"/>
                        <a:t>N</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M</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Z</a:t>
                      </a: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N</a:t>
                      </a:r>
                      <a:endParaRPr lang="en-US" sz="1700" dirty="0"/>
                    </a:p>
                  </a:txBody>
                  <a:tcPr marL="91427" marR="91427" marT="45713" marB="45713" anchor="ctr"/>
                </a:tc>
                <a:tc>
                  <a:txBody>
                    <a:bodyPr/>
                    <a:lstStyle/>
                    <a:p>
                      <a:pPr algn="ctr"/>
                      <a:r>
                        <a:rPr lang="en-US" sz="1700" dirty="0" smtClean="0"/>
                        <a:t>G</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spTree>
    <p:extLst>
      <p:ext uri="{BB962C8B-B14F-4D97-AF65-F5344CB8AC3E}">
        <p14:creationId xmlns:p14="http://schemas.microsoft.com/office/powerpoint/2010/main" val="1407859917"/>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Resilient Change Tracking</a:t>
            </a:r>
          </a:p>
        </p:txBody>
      </p:sp>
      <p:graphicFrame>
        <p:nvGraphicFramePr>
          <p:cNvPr id="7" name="Table 6"/>
          <p:cNvGraphicFramePr>
            <a:graphicFrameLocks noGrp="1"/>
          </p:cNvGraphicFramePr>
          <p:nvPr>
            <p:extLst>
              <p:ext uri="{D42A27DB-BD31-4B8C-83A1-F6EECF244321}">
                <p14:modId xmlns:p14="http://schemas.microsoft.com/office/powerpoint/2010/main" val="783239619"/>
              </p:ext>
            </p:extLst>
          </p:nvPr>
        </p:nvGraphicFramePr>
        <p:xfrm>
          <a:off x="234850" y="5813481"/>
          <a:ext cx="11966775" cy="1112782"/>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35134"/>
              </a:tblGrid>
              <a:tr h="371208">
                <a:tc>
                  <a:txBody>
                    <a:bodyPr/>
                    <a:lstStyle/>
                    <a:p>
                      <a:r>
                        <a:rPr lang="en-US" sz="1700" dirty="0" smtClean="0"/>
                        <a:t>Differential 2</a:t>
                      </a:r>
                      <a:endParaRPr lang="en-US" sz="1700" dirty="0"/>
                    </a:p>
                  </a:txBody>
                  <a:tcPr marL="91427" marR="91427" marT="45713" marB="45713"/>
                </a:tc>
                <a:tc>
                  <a:txBody>
                    <a:bodyPr/>
                    <a:lstStyle/>
                    <a:p>
                      <a:endParaRPr lang="en-US" sz="1800" dirty="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dirty="0"/>
                    </a:p>
                  </a:txBody>
                  <a:tcPr marL="91427" marR="91427" marT="45713" marB="45713" anchor="ctr">
                    <a:solidFill>
                      <a:srgbClr val="CBCCD0"/>
                    </a:solidFill>
                  </a:tcPr>
                </a:tc>
                <a:tc>
                  <a:txBody>
                    <a:bodyPr/>
                    <a:lstStyle/>
                    <a:p>
                      <a:pPr algn="ctr"/>
                      <a:r>
                        <a:rPr lang="en-US" sz="1700" dirty="0" smtClean="0">
                          <a:solidFill>
                            <a:schemeClr val="accent6"/>
                          </a:solidFill>
                        </a:rPr>
                        <a:t>!</a:t>
                      </a:r>
                      <a:endParaRPr lang="en-US" sz="1700" dirty="0">
                        <a:solidFill>
                          <a:schemeClr val="accent6"/>
                        </a:solidFill>
                      </a:endParaRPr>
                    </a:p>
                  </a:txBody>
                  <a:tcPr marL="91427" marR="91427" marT="45713" marB="45713" anchor="ctr">
                    <a:solidFill>
                      <a:srgbClr val="CBCCD0"/>
                    </a:solidFill>
                  </a:tcPr>
                </a:tc>
                <a:tc>
                  <a:txBody>
                    <a:bodyPr/>
                    <a:lstStyle/>
                    <a:p>
                      <a:pPr algn="ctr"/>
                      <a:endParaRPr lang="en-US" sz="1700" dirty="0">
                        <a:solidFill>
                          <a:schemeClr val="accent6"/>
                        </a:solidFill>
                      </a:endParaRPr>
                    </a:p>
                  </a:txBody>
                  <a:tcPr marL="91427" marR="91427" marT="45713" marB="45713" anchor="ctr">
                    <a:solidFill>
                      <a:srgbClr val="CBCCD0"/>
                    </a:solidFill>
                  </a:tcPr>
                </a:tc>
                <a:tc>
                  <a:txBody>
                    <a:bodyPr/>
                    <a:lstStyle/>
                    <a:p>
                      <a:pPr algn="ctr"/>
                      <a:r>
                        <a:rPr lang="en-US" sz="1700" dirty="0" smtClean="0">
                          <a:solidFill>
                            <a:schemeClr val="accent6"/>
                          </a:solidFill>
                        </a:rPr>
                        <a:t>I</a:t>
                      </a:r>
                      <a:endParaRPr lang="en-US" sz="1700" dirty="0">
                        <a:solidFill>
                          <a:schemeClr val="accent6"/>
                        </a:solidFill>
                      </a:endParaRPr>
                    </a:p>
                  </a:txBody>
                  <a:tcPr marL="91427" marR="91427" marT="45713" marB="45713" anchor="ctr">
                    <a:solidFill>
                      <a:srgbClr val="CBCCD0"/>
                    </a:solidFill>
                  </a:tcPr>
                </a:tc>
                <a:tc>
                  <a:txBody>
                    <a:bodyPr/>
                    <a:lstStyle/>
                    <a:p>
                      <a:pPr algn="ctr"/>
                      <a:r>
                        <a:rPr lang="en-US" sz="1700" dirty="0" smtClean="0">
                          <a:solidFill>
                            <a:schemeClr val="accent6"/>
                          </a:solidFill>
                        </a:rPr>
                        <a:t>T</a:t>
                      </a:r>
                      <a:endParaRPr lang="en-US" sz="1700" dirty="0">
                        <a:solidFill>
                          <a:schemeClr val="accent6"/>
                        </a:solidFill>
                      </a:endParaRPr>
                    </a:p>
                  </a:txBody>
                  <a:tcPr marL="91427" marR="91427" marT="45713" marB="45713" anchor="ctr">
                    <a:solidFill>
                      <a:srgbClr val="CBCCD0"/>
                    </a:solidFill>
                  </a:tcPr>
                </a:tc>
                <a:tc>
                  <a:txBody>
                    <a:bodyPr/>
                    <a:lstStyle/>
                    <a:p>
                      <a:pPr algn="ctr"/>
                      <a:r>
                        <a:rPr lang="en-US" sz="1700" dirty="0" smtClean="0">
                          <a:solidFill>
                            <a:schemeClr val="accent6"/>
                          </a:solidFill>
                        </a:rPr>
                        <a:t>S</a:t>
                      </a:r>
                      <a:endParaRPr lang="en-US" sz="1700" dirty="0">
                        <a:solidFill>
                          <a:schemeClr val="accent6"/>
                        </a:solidFill>
                      </a:endParaRPr>
                    </a:p>
                  </a:txBody>
                  <a:tcPr marL="91427" marR="91427" marT="45713" marB="45713" anchor="ctr">
                    <a:solidFill>
                      <a:srgbClr val="CBCCD0"/>
                    </a:solidFill>
                  </a:tcPr>
                </a:tc>
                <a:tc>
                  <a:txBody>
                    <a:bodyPr/>
                    <a:lstStyle/>
                    <a:p>
                      <a:pPr algn="ctr"/>
                      <a:endParaRPr lang="en-US" sz="1700" dirty="0">
                        <a:solidFill>
                          <a:schemeClr val="accent6"/>
                        </a:solidFill>
                      </a:endParaRPr>
                    </a:p>
                  </a:txBody>
                  <a:tcPr marL="91427" marR="91427" marT="45713" marB="45713" anchor="ctr">
                    <a:solidFill>
                      <a:srgbClr val="CBCCD0"/>
                    </a:solidFill>
                  </a:tcPr>
                </a:tc>
                <a:tc>
                  <a:txBody>
                    <a:bodyPr/>
                    <a:lstStyle/>
                    <a:p>
                      <a:pPr algn="ctr"/>
                      <a:r>
                        <a:rPr lang="en-US" sz="1700" dirty="0" smtClean="0">
                          <a:solidFill>
                            <a:schemeClr val="accent6"/>
                          </a:solidFill>
                        </a:rPr>
                        <a:t>A</a:t>
                      </a:r>
                      <a:endParaRPr lang="en-US" sz="1700" dirty="0">
                        <a:solidFill>
                          <a:schemeClr val="accent6"/>
                        </a:solidFill>
                      </a:endParaRPr>
                    </a:p>
                  </a:txBody>
                  <a:tcPr marL="91427" marR="91427" marT="45713" marB="45713" anchor="ctr">
                    <a:solidFill>
                      <a:srgbClr val="CBCCD0"/>
                    </a:solidFill>
                  </a:tcPr>
                </a:tc>
                <a:tc>
                  <a:txBody>
                    <a:bodyPr/>
                    <a:lstStyle/>
                    <a:p>
                      <a:pPr algn="ctr"/>
                      <a:r>
                        <a:rPr lang="en-US" sz="1700" dirty="0" smtClean="0">
                          <a:solidFill>
                            <a:schemeClr val="accent6"/>
                          </a:solidFill>
                        </a:rPr>
                        <a:t>M</a:t>
                      </a:r>
                      <a:endParaRPr lang="en-US" sz="1700" dirty="0">
                        <a:solidFill>
                          <a:schemeClr val="accent6"/>
                        </a:solidFill>
                      </a:endParaRPr>
                    </a:p>
                  </a:txBody>
                  <a:tcPr marL="91427" marR="91427" marT="45713" marB="45713" anchor="ctr">
                    <a:solidFill>
                      <a:srgbClr val="CBCCD0"/>
                    </a:solidFill>
                  </a:tcPr>
                </a:tc>
                <a:tc>
                  <a:txBody>
                    <a:bodyPr/>
                    <a:lstStyle/>
                    <a:p>
                      <a:pPr algn="ctr"/>
                      <a:r>
                        <a:rPr lang="en-US" sz="1700" dirty="0" smtClean="0">
                          <a:solidFill>
                            <a:schemeClr val="accent6"/>
                          </a:solidFill>
                        </a:rPr>
                        <a:t>A</a:t>
                      </a:r>
                      <a:endParaRPr lang="en-US" sz="1700" dirty="0">
                        <a:solidFill>
                          <a:schemeClr val="accent6"/>
                        </a:solidFill>
                      </a:endParaRPr>
                    </a:p>
                  </a:txBody>
                  <a:tcPr marL="91427" marR="91427" marT="45713" marB="45713" anchor="ctr">
                    <a:solidFill>
                      <a:srgbClr val="CBCCD0"/>
                    </a:solidFill>
                  </a:tcPr>
                </a:tc>
                <a:tc>
                  <a:txBody>
                    <a:bodyPr/>
                    <a:lstStyle/>
                    <a:p>
                      <a:pPr algn="ctr"/>
                      <a:r>
                        <a:rPr lang="en-US" sz="1700" dirty="0" smtClean="0">
                          <a:solidFill>
                            <a:schemeClr val="accent6"/>
                          </a:solidFill>
                        </a:rPr>
                        <a:t>Z</a:t>
                      </a:r>
                      <a:endParaRPr lang="en-US" sz="1700" dirty="0">
                        <a:solidFill>
                          <a:schemeClr val="accent6"/>
                        </a:solidFill>
                      </a:endParaRPr>
                    </a:p>
                  </a:txBody>
                  <a:tcPr marL="91427" marR="91427" marT="45713" marB="45713" anchor="ctr">
                    <a:solidFill>
                      <a:srgbClr val="CBCCD0"/>
                    </a:solidFill>
                  </a:tcPr>
                </a:tc>
                <a:tc>
                  <a:txBody>
                    <a:bodyPr/>
                    <a:lstStyle/>
                    <a:p>
                      <a:pPr algn="ctr"/>
                      <a:r>
                        <a:rPr lang="en-US" sz="1700" dirty="0" smtClean="0">
                          <a:solidFill>
                            <a:schemeClr val="accent6"/>
                          </a:solidFill>
                        </a:rPr>
                        <a:t>I</a:t>
                      </a:r>
                      <a:endParaRPr lang="en-US" sz="1700" dirty="0">
                        <a:solidFill>
                          <a:schemeClr val="accent6"/>
                        </a:solidFill>
                      </a:endParaRPr>
                    </a:p>
                  </a:txBody>
                  <a:tcPr marL="91427" marR="91427" marT="45713" marB="45713" anchor="ctr">
                    <a:solidFill>
                      <a:srgbClr val="CBCCD0"/>
                    </a:solidFill>
                  </a:tcPr>
                </a:tc>
                <a:tc>
                  <a:txBody>
                    <a:bodyPr/>
                    <a:lstStyle/>
                    <a:p>
                      <a:pPr algn="ctr"/>
                      <a:r>
                        <a:rPr lang="en-US" sz="1700" dirty="0" smtClean="0">
                          <a:solidFill>
                            <a:schemeClr val="accent6"/>
                          </a:solidFill>
                        </a:rPr>
                        <a:t>N</a:t>
                      </a:r>
                      <a:endParaRPr lang="en-US" sz="1700" dirty="0">
                        <a:solidFill>
                          <a:schemeClr val="accent6"/>
                        </a:solidFill>
                      </a:endParaRPr>
                    </a:p>
                  </a:txBody>
                  <a:tcPr marL="91427" marR="91427" marT="45713" marB="45713" anchor="ctr">
                    <a:solidFill>
                      <a:srgbClr val="CBCCD0"/>
                    </a:solidFill>
                  </a:tcPr>
                </a:tc>
                <a:tc>
                  <a:txBody>
                    <a:bodyPr/>
                    <a:lstStyle/>
                    <a:p>
                      <a:pPr algn="ctr"/>
                      <a:r>
                        <a:rPr lang="en-US" sz="1700" dirty="0" smtClean="0">
                          <a:solidFill>
                            <a:schemeClr val="accent6"/>
                          </a:solidFill>
                        </a:rPr>
                        <a:t>G</a:t>
                      </a:r>
                      <a:endParaRPr lang="en-US" sz="1700" dirty="0">
                        <a:solidFill>
                          <a:schemeClr val="accent6"/>
                        </a:solidFill>
                      </a:endParaRPr>
                    </a:p>
                  </a:txBody>
                  <a:tcPr marL="91427" marR="91427" marT="45713" marB="45713" anchor="ctr">
                    <a:solidFill>
                      <a:srgbClr val="CBCCD0"/>
                    </a:solidFill>
                  </a:tcPr>
                </a:tc>
                <a:tc>
                  <a:txBody>
                    <a:bodyPr/>
                    <a:lstStyle/>
                    <a:p>
                      <a:pPr algn="ctr"/>
                      <a:r>
                        <a:rPr lang="en-US" sz="1700" dirty="0" smtClean="0">
                          <a:solidFill>
                            <a:schemeClr val="accent6"/>
                          </a:solidFill>
                        </a:rPr>
                        <a:t>!</a:t>
                      </a:r>
                      <a:endParaRPr lang="en-US" sz="1700" dirty="0">
                        <a:solidFill>
                          <a:schemeClr val="accent6"/>
                        </a:solidFill>
                      </a:endParaRPr>
                    </a:p>
                  </a:txBody>
                  <a:tcPr marL="91427" marR="91427" marT="45713" marB="45713" anchor="ctr">
                    <a:solidFill>
                      <a:srgbClr val="CBCCD0"/>
                    </a:solidFill>
                  </a:tcPr>
                </a:tc>
                <a:tc>
                  <a:txBody>
                    <a:bodyPr/>
                    <a:lstStyle/>
                    <a:p>
                      <a:pPr algn="ctr"/>
                      <a:endParaRPr lang="en-US" sz="1700" dirty="0"/>
                    </a:p>
                  </a:txBody>
                  <a:tcPr marL="91427" marR="91427" marT="45713" marB="45713" anchor="ctr">
                    <a:solidFill>
                      <a:srgbClr val="CBCCD0"/>
                    </a:solidFill>
                  </a:tcPr>
                </a:tc>
                <a:tc>
                  <a:txBody>
                    <a:bodyPr/>
                    <a:lstStyle/>
                    <a:p>
                      <a:pPr algn="ctr"/>
                      <a:endParaRPr lang="en-US" sz="1700" dirty="0"/>
                    </a:p>
                  </a:txBody>
                  <a:tcPr marL="91427" marR="91427" marT="45713" marB="45713" anchor="ctr"/>
                </a:tc>
              </a:tr>
              <a:tr h="370787">
                <a:tc>
                  <a:txBody>
                    <a:bodyPr/>
                    <a:lstStyle/>
                    <a:p>
                      <a:r>
                        <a:rPr lang="en-US" sz="1700" dirty="0" smtClean="0"/>
                        <a:t>Differential 1</a:t>
                      </a:r>
                      <a:endParaRPr lang="en-US" sz="1700" dirty="0"/>
                    </a:p>
                  </a:txBody>
                  <a:tcPr marL="91427" marR="91427" marT="45713" marB="45713"/>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Y</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B</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R</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C</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E</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L</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O</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N</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r h="370787">
                <a:tc>
                  <a:txBody>
                    <a:bodyPr/>
                    <a:lstStyle/>
                    <a:p>
                      <a:r>
                        <a:rPr lang="en-US" sz="1700" dirty="0" smtClean="0"/>
                        <a:t>Initial Backup</a:t>
                      </a:r>
                      <a:endParaRPr lang="en-US" sz="1700" dirty="0"/>
                    </a:p>
                  </a:txBody>
                  <a:tcPr marL="91427" marR="91427" marT="45713" marB="45713"/>
                </a:tc>
                <a:tc>
                  <a:txBody>
                    <a:bodyPr/>
                    <a:lstStyle/>
                    <a:p>
                      <a:pPr algn="ctr"/>
                      <a:r>
                        <a:rPr lang="en-US" sz="1700" dirty="0" smtClean="0">
                          <a:solidFill>
                            <a:schemeClr val="accent4"/>
                          </a:solidFill>
                        </a:rPr>
                        <a:t>W</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B</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C</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Y</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010341740"/>
              </p:ext>
            </p:extLst>
          </p:nvPr>
        </p:nvGraphicFramePr>
        <p:xfrm>
          <a:off x="226458" y="1676971"/>
          <a:ext cx="11966774" cy="1112361"/>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dirty="0" smtClean="0"/>
                        <a:t>On Disk</a:t>
                      </a:r>
                    </a:p>
                  </a:txBody>
                  <a:tcPr marL="91427" marR="91427" marT="45713" marB="45713" anchor="ctr"/>
                </a:tc>
                <a:tc gridSpan="16">
                  <a:txBody>
                    <a:bodyPr/>
                    <a:lstStyle/>
                    <a:p>
                      <a:pPr algn="ctr"/>
                      <a:endParaRPr lang="en-US" sz="1700" dirty="0"/>
                    </a:p>
                  </a:txBody>
                  <a:tcPr marL="91427" marR="91427" marT="45713" marB="45713"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gridSpan="16">
                  <a:txBody>
                    <a:bodyPr/>
                    <a:lstStyle/>
                    <a:p>
                      <a:pPr algn="ctr"/>
                      <a:r>
                        <a:rPr lang="en-US" sz="1700" dirty="0" smtClean="0"/>
                        <a:t>1</a:t>
                      </a:r>
                      <a:endParaRPr lang="en-US" sz="1700" dirty="0"/>
                    </a:p>
                  </a:txBody>
                  <a:tcPr marL="91427" marR="91427" marT="45713" marB="45713"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gridSpan="16">
                  <a:txBody>
                    <a:bodyPr/>
                    <a:lstStyle/>
                    <a:p>
                      <a:pPr algn="ctr"/>
                      <a:r>
                        <a:rPr lang="en-US" sz="1700" dirty="0" smtClean="0"/>
                        <a:t>1, </a:t>
                      </a:r>
                      <a:r>
                        <a:rPr lang="en-US" sz="1700" b="1" dirty="0" smtClean="0"/>
                        <a:t>2</a:t>
                      </a:r>
                      <a:endParaRPr lang="en-US" sz="1700" b="1" dirty="0"/>
                    </a:p>
                  </a:txBody>
                  <a:tcPr marL="91427" marR="91427" marT="45713" marB="45713"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370787">
                <a:tc>
                  <a:txBody>
                    <a:bodyPr/>
                    <a:lstStyle/>
                    <a:p>
                      <a:r>
                        <a:rPr lang="en-US" sz="1700" baseline="0" dirty="0" smtClean="0"/>
                        <a:t>Memory</a:t>
                      </a:r>
                      <a:endParaRPr lang="en-US" sz="1700" dirty="0"/>
                    </a:p>
                  </a:txBody>
                  <a:tcPr marL="91427" marR="91427" marT="45713" marB="45713" anchor="ct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70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70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solidFill>
                      <a:schemeClr val="accent1"/>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solidFill>
                      <a:schemeClr val="accent1"/>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solidFill>
                      <a:schemeClr val="accent1"/>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solidFill>
                      <a:schemeClr val="accent1"/>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70787">
                <a:tc>
                  <a:txBody>
                    <a:bodyPr/>
                    <a:lstStyle/>
                    <a:p>
                      <a:r>
                        <a:rPr lang="en-US" sz="1700" dirty="0" smtClean="0"/>
                        <a:t>Raw Data</a:t>
                      </a:r>
                      <a:endParaRPr lang="en-US" sz="1700" dirty="0"/>
                    </a:p>
                  </a:txBody>
                  <a:tcPr marL="91427" marR="91427" marT="45713" marB="45713"/>
                </a:tc>
                <a:tc>
                  <a:txBody>
                    <a:bodyPr/>
                    <a:lstStyle/>
                    <a:p>
                      <a:pPr algn="ctr"/>
                      <a:r>
                        <a:rPr lang="en-US" sz="1700" dirty="0" smtClean="0"/>
                        <a:t>W</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Y</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R</a:t>
                      </a: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L</a:t>
                      </a:r>
                      <a:endParaRPr lang="en-US" sz="1700" dirty="0"/>
                    </a:p>
                  </a:txBody>
                  <a:tcPr marL="91427" marR="91427" marT="45713" marB="45713" anchor="ctr"/>
                </a:tc>
                <a:tc>
                  <a:txBody>
                    <a:bodyPr/>
                    <a:lstStyle/>
                    <a:p>
                      <a:pPr algn="ctr"/>
                      <a:r>
                        <a:rPr lang="en-US" sz="1700" dirty="0" smtClean="0"/>
                        <a:t>O</a:t>
                      </a:r>
                      <a:endParaRPr lang="en-US" sz="1700" dirty="0"/>
                    </a:p>
                  </a:txBody>
                  <a:tcPr marL="91427" marR="91427" marT="45713" marB="45713" anchor="ctr"/>
                </a:tc>
                <a:tc>
                  <a:txBody>
                    <a:bodyPr/>
                    <a:lstStyle/>
                    <a:p>
                      <a:pPr algn="ctr"/>
                      <a:r>
                        <a:rPr lang="en-US" sz="1700" dirty="0" smtClean="0"/>
                        <a:t>N</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M</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Z</a:t>
                      </a: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N</a:t>
                      </a:r>
                      <a:endParaRPr lang="en-US" sz="1700" dirty="0"/>
                    </a:p>
                  </a:txBody>
                  <a:tcPr marL="91427" marR="91427" marT="45713" marB="45713" anchor="ctr"/>
                </a:tc>
                <a:tc>
                  <a:txBody>
                    <a:bodyPr/>
                    <a:lstStyle/>
                    <a:p>
                      <a:pPr algn="ctr"/>
                      <a:r>
                        <a:rPr lang="en-US" sz="1700" dirty="0" smtClean="0"/>
                        <a:t>G</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sp>
        <p:nvSpPr>
          <p:cNvPr id="5" name="Down Arrow 4"/>
          <p:cNvSpPr/>
          <p:nvPr/>
        </p:nvSpPr>
        <p:spPr bwMode="auto">
          <a:xfrm>
            <a:off x="4365287" y="2789332"/>
            <a:ext cx="3579708" cy="2874114"/>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Backup</a:t>
            </a:r>
          </a:p>
        </p:txBody>
      </p:sp>
      <p:graphicFrame>
        <p:nvGraphicFramePr>
          <p:cNvPr id="6" name="Table 5"/>
          <p:cNvGraphicFramePr>
            <a:graphicFrameLocks noGrp="1"/>
          </p:cNvGraphicFramePr>
          <p:nvPr/>
        </p:nvGraphicFramePr>
        <p:xfrm>
          <a:off x="8823219" y="3842392"/>
          <a:ext cx="3340144" cy="370787"/>
        </p:xfrm>
        <a:graphic>
          <a:graphicData uri="http://schemas.openxmlformats.org/drawingml/2006/table">
            <a:tbl>
              <a:tblPr>
                <a:tableStyleId>{0505E3EF-67EA-436B-97B2-0124C06EBD24}</a:tableStyleId>
              </a:tblPr>
              <a:tblGrid>
                <a:gridCol w="208759"/>
                <a:gridCol w="208759"/>
                <a:gridCol w="208759"/>
                <a:gridCol w="208759"/>
                <a:gridCol w="208759"/>
                <a:gridCol w="208759"/>
                <a:gridCol w="208759"/>
                <a:gridCol w="208759"/>
                <a:gridCol w="208759"/>
                <a:gridCol w="208759"/>
                <a:gridCol w="208759"/>
                <a:gridCol w="208759"/>
                <a:gridCol w="208759"/>
                <a:gridCol w="208759"/>
                <a:gridCol w="208759"/>
                <a:gridCol w="208759"/>
              </a:tblGrid>
              <a:tr h="370787">
                <a:tc>
                  <a:txBody>
                    <a:bodyPr/>
                    <a:lstStyle/>
                    <a:p>
                      <a:pPr algn="ctr"/>
                      <a:r>
                        <a:rPr lang="en-US" sz="1700" dirty="0" smtClean="0">
                          <a:solidFill>
                            <a:schemeClr val="accent6"/>
                          </a:solidFill>
                        </a:rPr>
                        <a:t>!</a:t>
                      </a: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r>
                        <a:rPr lang="en-US" sz="1700" dirty="0" smtClean="0">
                          <a:solidFill>
                            <a:schemeClr val="accent6"/>
                          </a:solidFill>
                        </a:rPr>
                        <a:t>I</a:t>
                      </a:r>
                      <a:endParaRPr lang="en-US" sz="1700" dirty="0">
                        <a:solidFill>
                          <a:schemeClr val="accent6"/>
                        </a:solidFill>
                      </a:endParaRPr>
                    </a:p>
                  </a:txBody>
                  <a:tcPr marL="91427" marR="91427" marT="45713" marB="45713" anchor="ctr"/>
                </a:tc>
                <a:tc>
                  <a:txBody>
                    <a:bodyPr/>
                    <a:lstStyle/>
                    <a:p>
                      <a:pPr algn="ctr"/>
                      <a:r>
                        <a:rPr lang="en-US" sz="1700" dirty="0" smtClean="0">
                          <a:solidFill>
                            <a:schemeClr val="accent6"/>
                          </a:solidFill>
                        </a:rPr>
                        <a:t>T</a:t>
                      </a:r>
                      <a:endParaRPr lang="en-US" sz="1700" dirty="0">
                        <a:solidFill>
                          <a:schemeClr val="accent6"/>
                        </a:solidFill>
                      </a:endParaRPr>
                    </a:p>
                  </a:txBody>
                  <a:tcPr marL="91427" marR="91427" marT="45713" marB="45713" anchor="ctr"/>
                </a:tc>
                <a:tc>
                  <a:txBody>
                    <a:bodyPr/>
                    <a:lstStyle/>
                    <a:p>
                      <a:pPr algn="ctr"/>
                      <a:r>
                        <a:rPr lang="en-US" sz="1700" dirty="0" smtClean="0">
                          <a:solidFill>
                            <a:schemeClr val="accent6"/>
                          </a:solidFill>
                        </a:rPr>
                        <a:t>S</a:t>
                      </a: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r>
                        <a:rPr lang="en-US" sz="1700" dirty="0" smtClean="0">
                          <a:solidFill>
                            <a:schemeClr val="accent6"/>
                          </a:solidFill>
                        </a:rPr>
                        <a:t>A</a:t>
                      </a:r>
                      <a:endParaRPr lang="en-US" sz="1700" dirty="0">
                        <a:solidFill>
                          <a:schemeClr val="accent6"/>
                        </a:solidFill>
                      </a:endParaRPr>
                    </a:p>
                  </a:txBody>
                  <a:tcPr marL="91427" marR="91427" marT="45713" marB="45713" anchor="ctr"/>
                </a:tc>
                <a:tc>
                  <a:txBody>
                    <a:bodyPr/>
                    <a:lstStyle/>
                    <a:p>
                      <a:pPr algn="ctr"/>
                      <a:r>
                        <a:rPr lang="en-US" sz="1700" dirty="0" smtClean="0">
                          <a:solidFill>
                            <a:schemeClr val="accent6"/>
                          </a:solidFill>
                        </a:rPr>
                        <a:t>M</a:t>
                      </a:r>
                      <a:endParaRPr lang="en-US" sz="1700" dirty="0">
                        <a:solidFill>
                          <a:schemeClr val="accent6"/>
                        </a:solidFill>
                      </a:endParaRPr>
                    </a:p>
                  </a:txBody>
                  <a:tcPr marL="91427" marR="91427" marT="45713" marB="45713" anchor="ctr"/>
                </a:tc>
                <a:tc>
                  <a:txBody>
                    <a:bodyPr/>
                    <a:lstStyle/>
                    <a:p>
                      <a:pPr algn="ctr"/>
                      <a:r>
                        <a:rPr lang="en-US" sz="1700" dirty="0" smtClean="0">
                          <a:solidFill>
                            <a:schemeClr val="accent6"/>
                          </a:solidFill>
                        </a:rPr>
                        <a:t>A</a:t>
                      </a:r>
                      <a:endParaRPr lang="en-US" sz="1700" dirty="0">
                        <a:solidFill>
                          <a:schemeClr val="accent6"/>
                        </a:solidFill>
                      </a:endParaRPr>
                    </a:p>
                  </a:txBody>
                  <a:tcPr marL="91427" marR="91427" marT="45713" marB="45713" anchor="ctr"/>
                </a:tc>
                <a:tc>
                  <a:txBody>
                    <a:bodyPr/>
                    <a:lstStyle/>
                    <a:p>
                      <a:pPr algn="ctr"/>
                      <a:r>
                        <a:rPr lang="en-US" sz="1700" dirty="0" smtClean="0">
                          <a:solidFill>
                            <a:schemeClr val="accent6"/>
                          </a:solidFill>
                        </a:rPr>
                        <a:t>Z</a:t>
                      </a:r>
                      <a:endParaRPr lang="en-US" sz="1700" dirty="0">
                        <a:solidFill>
                          <a:schemeClr val="accent6"/>
                        </a:solidFill>
                      </a:endParaRPr>
                    </a:p>
                  </a:txBody>
                  <a:tcPr marL="91427" marR="91427" marT="45713" marB="45713" anchor="ctr"/>
                </a:tc>
                <a:tc>
                  <a:txBody>
                    <a:bodyPr/>
                    <a:lstStyle/>
                    <a:p>
                      <a:pPr algn="ctr"/>
                      <a:r>
                        <a:rPr lang="en-US" sz="1700" dirty="0" smtClean="0">
                          <a:solidFill>
                            <a:schemeClr val="accent6"/>
                          </a:solidFill>
                        </a:rPr>
                        <a:t>I</a:t>
                      </a:r>
                      <a:endParaRPr lang="en-US" sz="1700" dirty="0">
                        <a:solidFill>
                          <a:schemeClr val="accent6"/>
                        </a:solidFill>
                      </a:endParaRPr>
                    </a:p>
                  </a:txBody>
                  <a:tcPr marL="91427" marR="91427" marT="45713" marB="45713" anchor="ctr"/>
                </a:tc>
                <a:tc>
                  <a:txBody>
                    <a:bodyPr/>
                    <a:lstStyle/>
                    <a:p>
                      <a:pPr algn="ctr"/>
                      <a:r>
                        <a:rPr lang="en-US" sz="1700" dirty="0" smtClean="0">
                          <a:solidFill>
                            <a:schemeClr val="accent6"/>
                          </a:solidFill>
                        </a:rPr>
                        <a:t>N</a:t>
                      </a:r>
                      <a:endParaRPr lang="en-US" sz="1700" dirty="0">
                        <a:solidFill>
                          <a:schemeClr val="accent6"/>
                        </a:solidFill>
                      </a:endParaRPr>
                    </a:p>
                  </a:txBody>
                  <a:tcPr marL="91427" marR="91427" marT="45713" marB="45713" anchor="ctr"/>
                </a:tc>
                <a:tc>
                  <a:txBody>
                    <a:bodyPr/>
                    <a:lstStyle/>
                    <a:p>
                      <a:pPr algn="ctr"/>
                      <a:r>
                        <a:rPr lang="en-US" sz="1700" dirty="0" smtClean="0">
                          <a:solidFill>
                            <a:schemeClr val="accent6"/>
                          </a:solidFill>
                        </a:rPr>
                        <a:t>G</a:t>
                      </a:r>
                      <a:endParaRPr lang="en-US" sz="1700" dirty="0">
                        <a:solidFill>
                          <a:schemeClr val="accent6"/>
                        </a:solidFill>
                      </a:endParaRPr>
                    </a:p>
                  </a:txBody>
                  <a:tcPr marL="91427" marR="91427" marT="45713" marB="45713" anchor="ctr"/>
                </a:tc>
                <a:tc>
                  <a:txBody>
                    <a:bodyPr/>
                    <a:lstStyle/>
                    <a:p>
                      <a:pPr algn="ctr"/>
                      <a:r>
                        <a:rPr lang="en-US" sz="1700" dirty="0" smtClean="0">
                          <a:solidFill>
                            <a:schemeClr val="accent6"/>
                          </a:solidFill>
                        </a:rPr>
                        <a:t>!</a:t>
                      </a:r>
                      <a:endParaRPr lang="en-US" sz="1700" dirty="0">
                        <a:solidFill>
                          <a:schemeClr val="accent6"/>
                        </a:solidFill>
                      </a:endParaRPr>
                    </a:p>
                  </a:txBody>
                  <a:tcPr marL="91427" marR="91427" marT="45713" marB="45713" anchor="ctr"/>
                </a:tc>
                <a:tc>
                  <a:txBody>
                    <a:bodyPr/>
                    <a:lstStyle/>
                    <a:p>
                      <a:pPr algn="ctr"/>
                      <a:endParaRPr lang="en-US" sz="1700" dirty="0">
                        <a:solidFill>
                          <a:schemeClr val="accent6"/>
                        </a:solidFill>
                      </a:endParaRPr>
                    </a:p>
                  </a:txBody>
                  <a:tcPr marL="91427" marR="91427" marT="45713" marB="45713" anchor="ctr"/>
                </a:tc>
                <a:tc>
                  <a:txBody>
                    <a:bodyPr/>
                    <a:lstStyle/>
                    <a:p>
                      <a:pPr algn="ctr"/>
                      <a:endParaRPr lang="en-US" sz="1700" dirty="0"/>
                    </a:p>
                  </a:txBody>
                  <a:tcPr marL="91427" marR="91427" marT="45713" marB="45713" anchor="ctr"/>
                </a:tc>
              </a:tr>
            </a:tbl>
          </a:graphicData>
        </a:graphic>
      </p:graphicFrame>
    </p:spTree>
    <p:extLst>
      <p:ext uri="{BB962C8B-B14F-4D97-AF65-F5344CB8AC3E}">
        <p14:creationId xmlns:p14="http://schemas.microsoft.com/office/powerpoint/2010/main" val="569821202"/>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Resilient Change Tracking</a:t>
            </a:r>
          </a:p>
        </p:txBody>
      </p:sp>
      <p:graphicFrame>
        <p:nvGraphicFramePr>
          <p:cNvPr id="7" name="Table 6"/>
          <p:cNvGraphicFramePr>
            <a:graphicFrameLocks noGrp="1"/>
          </p:cNvGraphicFramePr>
          <p:nvPr>
            <p:extLst>
              <p:ext uri="{D42A27DB-BD31-4B8C-83A1-F6EECF244321}">
                <p14:modId xmlns:p14="http://schemas.microsoft.com/office/powerpoint/2010/main" val="4192351578"/>
              </p:ext>
            </p:extLst>
          </p:nvPr>
        </p:nvGraphicFramePr>
        <p:xfrm>
          <a:off x="234851" y="5442694"/>
          <a:ext cx="11966774" cy="1483569"/>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r>
                        <a:rPr lang="en-US" sz="1700" dirty="0" smtClean="0"/>
                        <a:t>Merged</a:t>
                      </a:r>
                      <a:r>
                        <a:rPr lang="en-US" sz="1700" baseline="0" dirty="0" smtClean="0"/>
                        <a:t> Backup</a:t>
                      </a:r>
                      <a:endParaRPr lang="en-US" sz="1700" dirty="0"/>
                    </a:p>
                  </a:txBody>
                  <a:tcPr marL="91427" marR="91427" marT="45713" marB="45713"/>
                </a:tc>
                <a:tc>
                  <a:txBody>
                    <a:bodyPr/>
                    <a:lstStyle/>
                    <a:p>
                      <a:pPr algn="ctr"/>
                      <a:r>
                        <a:rPr lang="en-US" sz="1700" dirty="0" smtClean="0">
                          <a:solidFill>
                            <a:schemeClr val="accent4"/>
                          </a:solidFill>
                        </a:rPr>
                        <a:t>W</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B</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C</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5"/>
                          </a:solidFill>
                        </a:rPr>
                        <a:t>Y</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B</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R</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C</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E</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L</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O</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N</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solidFill>
                      <a:schemeClr val="tx1">
                        <a:lumMod val="85000"/>
                      </a:schemeClr>
                    </a:solidFill>
                  </a:tcPr>
                </a:tc>
                <a:tc>
                  <a:txBody>
                    <a:bodyPr/>
                    <a:lstStyle/>
                    <a:p>
                      <a:pPr algn="ctr"/>
                      <a:r>
                        <a:rPr lang="en-US" sz="1700" dirty="0" smtClean="0">
                          <a:solidFill>
                            <a:schemeClr val="accent6"/>
                          </a:solidFill>
                        </a:rPr>
                        <a:t>!</a:t>
                      </a:r>
                      <a:endParaRPr lang="en-US" sz="1700" dirty="0">
                        <a:solidFill>
                          <a:schemeClr val="accent6"/>
                        </a:solidFill>
                      </a:endParaRPr>
                    </a:p>
                  </a:txBody>
                  <a:tcPr marL="91427" marR="91427" marT="45713" marB="45713" anchor="ctr">
                    <a:solidFill>
                      <a:schemeClr val="tx1">
                        <a:lumMod val="85000"/>
                      </a:schemeClr>
                    </a:solidFill>
                  </a:tcPr>
                </a:tc>
                <a:tc>
                  <a:txBody>
                    <a:bodyPr/>
                    <a:lstStyle/>
                    <a:p>
                      <a:pPr algn="ctr"/>
                      <a:endParaRPr lang="en-US" sz="1700" dirty="0">
                        <a:solidFill>
                          <a:schemeClr val="accent6"/>
                        </a:solidFill>
                      </a:endParaRPr>
                    </a:p>
                  </a:txBody>
                  <a:tcPr marL="91427" marR="91427" marT="45713" marB="45713" anchor="ctr">
                    <a:solidFill>
                      <a:schemeClr val="tx1">
                        <a:lumMod val="85000"/>
                      </a:schemeClr>
                    </a:solidFill>
                  </a:tcPr>
                </a:tc>
                <a:tc>
                  <a:txBody>
                    <a:bodyPr/>
                    <a:lstStyle/>
                    <a:p>
                      <a:pPr algn="ctr"/>
                      <a:r>
                        <a:rPr lang="en-US" sz="1700" dirty="0" smtClean="0">
                          <a:solidFill>
                            <a:schemeClr val="accent6"/>
                          </a:solidFill>
                        </a:rPr>
                        <a:t>I</a:t>
                      </a:r>
                      <a:endParaRPr lang="en-US" sz="1700" dirty="0">
                        <a:solidFill>
                          <a:schemeClr val="accent6"/>
                        </a:solidFill>
                      </a:endParaRPr>
                    </a:p>
                  </a:txBody>
                  <a:tcPr marL="91427" marR="91427" marT="45713" marB="45713" anchor="ctr">
                    <a:solidFill>
                      <a:schemeClr val="tx1">
                        <a:lumMod val="85000"/>
                      </a:schemeClr>
                    </a:solidFill>
                  </a:tcPr>
                </a:tc>
                <a:tc>
                  <a:txBody>
                    <a:bodyPr/>
                    <a:lstStyle/>
                    <a:p>
                      <a:pPr algn="ctr"/>
                      <a:r>
                        <a:rPr lang="en-US" sz="1700" dirty="0" smtClean="0">
                          <a:solidFill>
                            <a:schemeClr val="accent6"/>
                          </a:solidFill>
                        </a:rPr>
                        <a:t>T</a:t>
                      </a:r>
                      <a:endParaRPr lang="en-US" sz="1700" dirty="0">
                        <a:solidFill>
                          <a:schemeClr val="accent6"/>
                        </a:solidFill>
                      </a:endParaRPr>
                    </a:p>
                  </a:txBody>
                  <a:tcPr marL="91427" marR="91427" marT="45713" marB="45713" anchor="ctr">
                    <a:solidFill>
                      <a:schemeClr val="tx1">
                        <a:lumMod val="85000"/>
                      </a:schemeClr>
                    </a:solidFill>
                  </a:tcPr>
                </a:tc>
                <a:tc>
                  <a:txBody>
                    <a:bodyPr/>
                    <a:lstStyle/>
                    <a:p>
                      <a:pPr algn="ctr"/>
                      <a:r>
                        <a:rPr lang="en-US" sz="1700" dirty="0" smtClean="0">
                          <a:solidFill>
                            <a:schemeClr val="accent6"/>
                          </a:solidFill>
                        </a:rPr>
                        <a:t>S</a:t>
                      </a:r>
                      <a:endParaRPr lang="en-US" sz="1700" dirty="0">
                        <a:solidFill>
                          <a:schemeClr val="accent6"/>
                        </a:solidFill>
                      </a:endParaRPr>
                    </a:p>
                  </a:txBody>
                  <a:tcPr marL="91427" marR="91427" marT="45713" marB="45713" anchor="ctr">
                    <a:solidFill>
                      <a:schemeClr val="tx1">
                        <a:lumMod val="85000"/>
                      </a:schemeClr>
                    </a:solidFill>
                  </a:tcPr>
                </a:tc>
                <a:tc>
                  <a:txBody>
                    <a:bodyPr/>
                    <a:lstStyle/>
                    <a:p>
                      <a:pPr algn="ctr"/>
                      <a:endParaRPr lang="en-US" sz="1700" dirty="0">
                        <a:solidFill>
                          <a:schemeClr val="accent6"/>
                        </a:solidFill>
                      </a:endParaRPr>
                    </a:p>
                  </a:txBody>
                  <a:tcPr marL="91427" marR="91427" marT="45713" marB="45713" anchor="ctr">
                    <a:solidFill>
                      <a:schemeClr val="tx1">
                        <a:lumMod val="85000"/>
                      </a:schemeClr>
                    </a:solidFill>
                  </a:tcPr>
                </a:tc>
                <a:tc>
                  <a:txBody>
                    <a:bodyPr/>
                    <a:lstStyle/>
                    <a:p>
                      <a:pPr algn="ctr"/>
                      <a:r>
                        <a:rPr lang="en-US" sz="1700" dirty="0" smtClean="0">
                          <a:solidFill>
                            <a:schemeClr val="accent6"/>
                          </a:solidFill>
                        </a:rPr>
                        <a:t>A</a:t>
                      </a:r>
                      <a:endParaRPr lang="en-US" sz="1700" dirty="0">
                        <a:solidFill>
                          <a:schemeClr val="accent6"/>
                        </a:solidFill>
                      </a:endParaRPr>
                    </a:p>
                  </a:txBody>
                  <a:tcPr marL="91427" marR="91427" marT="45713" marB="45713" anchor="ctr">
                    <a:solidFill>
                      <a:schemeClr val="tx1">
                        <a:lumMod val="85000"/>
                      </a:schemeClr>
                    </a:solidFill>
                  </a:tcPr>
                </a:tc>
                <a:tc>
                  <a:txBody>
                    <a:bodyPr/>
                    <a:lstStyle/>
                    <a:p>
                      <a:pPr algn="ctr"/>
                      <a:r>
                        <a:rPr lang="en-US" sz="1700" dirty="0" smtClean="0">
                          <a:solidFill>
                            <a:schemeClr val="accent6"/>
                          </a:solidFill>
                        </a:rPr>
                        <a:t>M</a:t>
                      </a:r>
                      <a:endParaRPr lang="en-US" sz="1700" dirty="0">
                        <a:solidFill>
                          <a:schemeClr val="accent6"/>
                        </a:solidFill>
                      </a:endParaRPr>
                    </a:p>
                  </a:txBody>
                  <a:tcPr marL="91427" marR="91427" marT="45713" marB="45713" anchor="ctr">
                    <a:solidFill>
                      <a:schemeClr val="tx1">
                        <a:lumMod val="85000"/>
                      </a:schemeClr>
                    </a:solidFill>
                  </a:tcPr>
                </a:tc>
                <a:tc>
                  <a:txBody>
                    <a:bodyPr/>
                    <a:lstStyle/>
                    <a:p>
                      <a:pPr algn="ctr"/>
                      <a:r>
                        <a:rPr lang="en-US" sz="1700" dirty="0" smtClean="0">
                          <a:solidFill>
                            <a:schemeClr val="accent6"/>
                          </a:solidFill>
                        </a:rPr>
                        <a:t>A</a:t>
                      </a:r>
                      <a:endParaRPr lang="en-US" sz="1700" dirty="0">
                        <a:solidFill>
                          <a:schemeClr val="accent6"/>
                        </a:solidFill>
                      </a:endParaRPr>
                    </a:p>
                  </a:txBody>
                  <a:tcPr marL="91427" marR="91427" marT="45713" marB="45713" anchor="ctr">
                    <a:solidFill>
                      <a:schemeClr val="tx1">
                        <a:lumMod val="85000"/>
                      </a:schemeClr>
                    </a:solidFill>
                  </a:tcPr>
                </a:tc>
                <a:tc>
                  <a:txBody>
                    <a:bodyPr/>
                    <a:lstStyle/>
                    <a:p>
                      <a:pPr algn="ctr"/>
                      <a:r>
                        <a:rPr lang="en-US" sz="1700" dirty="0" smtClean="0">
                          <a:solidFill>
                            <a:schemeClr val="accent6"/>
                          </a:solidFill>
                        </a:rPr>
                        <a:t>Z</a:t>
                      </a:r>
                      <a:endParaRPr lang="en-US" sz="1700" dirty="0">
                        <a:solidFill>
                          <a:schemeClr val="accent6"/>
                        </a:solidFill>
                      </a:endParaRPr>
                    </a:p>
                  </a:txBody>
                  <a:tcPr marL="91427" marR="91427" marT="45713" marB="45713" anchor="ctr">
                    <a:solidFill>
                      <a:schemeClr val="tx1">
                        <a:lumMod val="85000"/>
                      </a:schemeClr>
                    </a:solidFill>
                  </a:tcPr>
                </a:tc>
                <a:tc>
                  <a:txBody>
                    <a:bodyPr/>
                    <a:lstStyle/>
                    <a:p>
                      <a:pPr algn="ctr"/>
                      <a:r>
                        <a:rPr lang="en-US" sz="1700" dirty="0" smtClean="0">
                          <a:solidFill>
                            <a:schemeClr val="accent6"/>
                          </a:solidFill>
                        </a:rPr>
                        <a:t>I</a:t>
                      </a:r>
                      <a:endParaRPr lang="en-US" sz="1700" dirty="0">
                        <a:solidFill>
                          <a:schemeClr val="accent6"/>
                        </a:solidFill>
                      </a:endParaRPr>
                    </a:p>
                  </a:txBody>
                  <a:tcPr marL="91427" marR="91427" marT="45713" marB="45713" anchor="ctr">
                    <a:solidFill>
                      <a:schemeClr val="tx1">
                        <a:lumMod val="85000"/>
                      </a:schemeClr>
                    </a:solidFill>
                  </a:tcPr>
                </a:tc>
                <a:tc>
                  <a:txBody>
                    <a:bodyPr/>
                    <a:lstStyle/>
                    <a:p>
                      <a:pPr algn="ctr"/>
                      <a:r>
                        <a:rPr lang="en-US" sz="1700" dirty="0" smtClean="0">
                          <a:solidFill>
                            <a:schemeClr val="accent6"/>
                          </a:solidFill>
                        </a:rPr>
                        <a:t>N</a:t>
                      </a:r>
                      <a:endParaRPr lang="en-US" sz="1700" dirty="0">
                        <a:solidFill>
                          <a:schemeClr val="accent6"/>
                        </a:solidFill>
                      </a:endParaRPr>
                    </a:p>
                  </a:txBody>
                  <a:tcPr marL="91427" marR="91427" marT="45713" marB="45713" anchor="ctr">
                    <a:solidFill>
                      <a:schemeClr val="tx1">
                        <a:lumMod val="85000"/>
                      </a:schemeClr>
                    </a:solidFill>
                  </a:tcPr>
                </a:tc>
                <a:tc>
                  <a:txBody>
                    <a:bodyPr/>
                    <a:lstStyle/>
                    <a:p>
                      <a:pPr algn="ctr"/>
                      <a:r>
                        <a:rPr lang="en-US" sz="1700" dirty="0" smtClean="0">
                          <a:solidFill>
                            <a:schemeClr val="accent6"/>
                          </a:solidFill>
                        </a:rPr>
                        <a:t>G</a:t>
                      </a:r>
                      <a:endParaRPr lang="en-US" sz="1700" dirty="0">
                        <a:solidFill>
                          <a:schemeClr val="accent6"/>
                        </a:solidFill>
                      </a:endParaRPr>
                    </a:p>
                  </a:txBody>
                  <a:tcPr marL="91427" marR="91427" marT="45713" marB="45713" anchor="ctr">
                    <a:solidFill>
                      <a:schemeClr val="tx1">
                        <a:lumMod val="85000"/>
                      </a:schemeClr>
                    </a:solidFill>
                  </a:tcPr>
                </a:tc>
                <a:tc>
                  <a:txBody>
                    <a:bodyPr/>
                    <a:lstStyle/>
                    <a:p>
                      <a:pPr algn="ctr"/>
                      <a:r>
                        <a:rPr lang="en-US" sz="1700" dirty="0" smtClean="0">
                          <a:solidFill>
                            <a:schemeClr val="accent6"/>
                          </a:solidFill>
                        </a:rPr>
                        <a:t>!</a:t>
                      </a:r>
                      <a:endParaRPr lang="en-US" sz="1700" dirty="0">
                        <a:solidFill>
                          <a:schemeClr val="accent6"/>
                        </a:solidFill>
                      </a:endParaRPr>
                    </a:p>
                  </a:txBody>
                  <a:tcPr marL="91427" marR="91427" marT="45713" marB="45713" anchor="ctr">
                    <a:solidFill>
                      <a:schemeClr val="tx1">
                        <a:lumMod val="85000"/>
                      </a:schemeClr>
                    </a:solidFill>
                  </a:tcPr>
                </a:tc>
                <a:tc>
                  <a:txBody>
                    <a:bodyPr/>
                    <a:lstStyle/>
                    <a:p>
                      <a:pPr algn="ctr"/>
                      <a:endParaRPr lang="en-US" sz="1700" dirty="0"/>
                    </a:p>
                  </a:txBody>
                  <a:tcPr marL="91427" marR="91427" marT="45713" marB="45713" anchor="ctr">
                    <a:solidFill>
                      <a:schemeClr val="tx1">
                        <a:lumMod val="85000"/>
                      </a:schemeClr>
                    </a:solidFill>
                  </a:tcPr>
                </a:tc>
                <a:tc>
                  <a:txBody>
                    <a:bodyPr/>
                    <a:lstStyle/>
                    <a:p>
                      <a:pPr algn="ctr"/>
                      <a:endParaRPr lang="en-US" sz="1700" dirty="0"/>
                    </a:p>
                  </a:txBody>
                  <a:tcPr marL="91427" marR="91427" marT="45713" marB="45713" anchor="ctr"/>
                </a:tc>
              </a:tr>
              <a:tr h="371208">
                <a:tc>
                  <a:txBody>
                    <a:bodyPr/>
                    <a:lstStyle/>
                    <a:p>
                      <a:r>
                        <a:rPr lang="en-US" sz="1700" dirty="0" smtClean="0"/>
                        <a:t>Differential 2</a:t>
                      </a:r>
                      <a:endParaRPr lang="en-US" sz="1700" dirty="0"/>
                    </a:p>
                  </a:txBody>
                  <a:tcPr marL="91427" marR="91427" marT="45713" marB="45713"/>
                </a:tc>
                <a:tc>
                  <a:txBody>
                    <a:bodyPr/>
                    <a:lstStyle/>
                    <a:p>
                      <a:endParaRPr lang="en-US" sz="1800" dirty="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a:p>
                  </a:txBody>
                  <a:tcPr marL="91427" marR="91427" marT="45713" marB="45713" anchor="ctr"/>
                </a:tc>
                <a:tc>
                  <a:txBody>
                    <a:bodyPr/>
                    <a:lstStyle/>
                    <a:p>
                      <a:endParaRPr lang="en-US" sz="1800" dirty="0"/>
                    </a:p>
                  </a:txBody>
                  <a:tcPr marL="91427" marR="91427" marT="45713" marB="45713" anchor="ctr">
                    <a:solidFill>
                      <a:schemeClr val="tx1">
                        <a:lumMod val="95000"/>
                      </a:schemeClr>
                    </a:solidFill>
                  </a:tcPr>
                </a:tc>
                <a:tc>
                  <a:txBody>
                    <a:bodyPr/>
                    <a:lstStyle/>
                    <a:p>
                      <a:pPr algn="ctr"/>
                      <a:r>
                        <a:rPr lang="en-US" sz="1700" dirty="0" smtClean="0">
                          <a:solidFill>
                            <a:schemeClr val="accent6"/>
                          </a:solidFill>
                        </a:rPr>
                        <a:t>!</a:t>
                      </a:r>
                      <a:endParaRPr lang="en-US" sz="1700" dirty="0">
                        <a:solidFill>
                          <a:schemeClr val="accent6"/>
                        </a:solidFill>
                      </a:endParaRPr>
                    </a:p>
                  </a:txBody>
                  <a:tcPr marL="91427" marR="91427" marT="45713" marB="45713" anchor="ctr">
                    <a:solidFill>
                      <a:schemeClr val="tx1">
                        <a:lumMod val="95000"/>
                      </a:schemeClr>
                    </a:solidFill>
                  </a:tcPr>
                </a:tc>
                <a:tc>
                  <a:txBody>
                    <a:bodyPr/>
                    <a:lstStyle/>
                    <a:p>
                      <a:pPr algn="ctr"/>
                      <a:endParaRPr lang="en-US" sz="1700" dirty="0">
                        <a:solidFill>
                          <a:schemeClr val="accent6"/>
                        </a:solidFill>
                      </a:endParaRPr>
                    </a:p>
                  </a:txBody>
                  <a:tcPr marL="91427" marR="91427" marT="45713" marB="45713" anchor="ctr">
                    <a:solidFill>
                      <a:schemeClr val="tx1">
                        <a:lumMod val="95000"/>
                      </a:schemeClr>
                    </a:solidFill>
                  </a:tcPr>
                </a:tc>
                <a:tc>
                  <a:txBody>
                    <a:bodyPr/>
                    <a:lstStyle/>
                    <a:p>
                      <a:pPr algn="ctr"/>
                      <a:r>
                        <a:rPr lang="en-US" sz="1700" dirty="0" smtClean="0">
                          <a:solidFill>
                            <a:schemeClr val="accent6"/>
                          </a:solidFill>
                        </a:rPr>
                        <a:t>I</a:t>
                      </a:r>
                      <a:endParaRPr lang="en-US" sz="1700" dirty="0">
                        <a:solidFill>
                          <a:schemeClr val="accent6"/>
                        </a:solidFill>
                      </a:endParaRPr>
                    </a:p>
                  </a:txBody>
                  <a:tcPr marL="91427" marR="91427" marT="45713" marB="45713" anchor="ctr">
                    <a:solidFill>
                      <a:schemeClr val="tx1">
                        <a:lumMod val="95000"/>
                      </a:schemeClr>
                    </a:solidFill>
                  </a:tcPr>
                </a:tc>
                <a:tc>
                  <a:txBody>
                    <a:bodyPr/>
                    <a:lstStyle/>
                    <a:p>
                      <a:pPr algn="ctr"/>
                      <a:r>
                        <a:rPr lang="en-US" sz="1700" dirty="0" smtClean="0">
                          <a:solidFill>
                            <a:schemeClr val="accent6"/>
                          </a:solidFill>
                        </a:rPr>
                        <a:t>T</a:t>
                      </a:r>
                      <a:endParaRPr lang="en-US" sz="1700" dirty="0">
                        <a:solidFill>
                          <a:schemeClr val="accent6"/>
                        </a:solidFill>
                      </a:endParaRPr>
                    </a:p>
                  </a:txBody>
                  <a:tcPr marL="91427" marR="91427" marT="45713" marB="45713" anchor="ctr">
                    <a:solidFill>
                      <a:schemeClr val="tx1">
                        <a:lumMod val="95000"/>
                      </a:schemeClr>
                    </a:solidFill>
                  </a:tcPr>
                </a:tc>
                <a:tc>
                  <a:txBody>
                    <a:bodyPr/>
                    <a:lstStyle/>
                    <a:p>
                      <a:pPr algn="ctr"/>
                      <a:r>
                        <a:rPr lang="en-US" sz="1700" dirty="0" smtClean="0">
                          <a:solidFill>
                            <a:schemeClr val="accent6"/>
                          </a:solidFill>
                        </a:rPr>
                        <a:t>S</a:t>
                      </a:r>
                      <a:endParaRPr lang="en-US" sz="1700" dirty="0">
                        <a:solidFill>
                          <a:schemeClr val="accent6"/>
                        </a:solidFill>
                      </a:endParaRPr>
                    </a:p>
                  </a:txBody>
                  <a:tcPr marL="91427" marR="91427" marT="45713" marB="45713" anchor="ctr">
                    <a:solidFill>
                      <a:schemeClr val="tx1">
                        <a:lumMod val="95000"/>
                      </a:schemeClr>
                    </a:solidFill>
                  </a:tcPr>
                </a:tc>
                <a:tc>
                  <a:txBody>
                    <a:bodyPr/>
                    <a:lstStyle/>
                    <a:p>
                      <a:pPr algn="ctr"/>
                      <a:endParaRPr lang="en-US" sz="1700" dirty="0">
                        <a:solidFill>
                          <a:schemeClr val="accent6"/>
                        </a:solidFill>
                      </a:endParaRPr>
                    </a:p>
                  </a:txBody>
                  <a:tcPr marL="91427" marR="91427" marT="45713" marB="45713" anchor="ctr">
                    <a:solidFill>
                      <a:schemeClr val="tx1">
                        <a:lumMod val="95000"/>
                      </a:schemeClr>
                    </a:solidFill>
                  </a:tcPr>
                </a:tc>
                <a:tc>
                  <a:txBody>
                    <a:bodyPr/>
                    <a:lstStyle/>
                    <a:p>
                      <a:pPr algn="ctr"/>
                      <a:r>
                        <a:rPr lang="en-US" sz="1700" dirty="0" smtClean="0">
                          <a:solidFill>
                            <a:schemeClr val="accent6"/>
                          </a:solidFill>
                        </a:rPr>
                        <a:t>A</a:t>
                      </a:r>
                      <a:endParaRPr lang="en-US" sz="1700" dirty="0">
                        <a:solidFill>
                          <a:schemeClr val="accent6"/>
                        </a:solidFill>
                      </a:endParaRPr>
                    </a:p>
                  </a:txBody>
                  <a:tcPr marL="91427" marR="91427" marT="45713" marB="45713" anchor="ctr">
                    <a:solidFill>
                      <a:schemeClr val="tx1">
                        <a:lumMod val="95000"/>
                      </a:schemeClr>
                    </a:solidFill>
                  </a:tcPr>
                </a:tc>
                <a:tc>
                  <a:txBody>
                    <a:bodyPr/>
                    <a:lstStyle/>
                    <a:p>
                      <a:pPr algn="ctr"/>
                      <a:r>
                        <a:rPr lang="en-US" sz="1700" dirty="0" smtClean="0">
                          <a:solidFill>
                            <a:schemeClr val="accent6"/>
                          </a:solidFill>
                        </a:rPr>
                        <a:t>M</a:t>
                      </a:r>
                      <a:endParaRPr lang="en-US" sz="1700" dirty="0">
                        <a:solidFill>
                          <a:schemeClr val="accent6"/>
                        </a:solidFill>
                      </a:endParaRPr>
                    </a:p>
                  </a:txBody>
                  <a:tcPr marL="91427" marR="91427" marT="45713" marB="45713" anchor="ctr">
                    <a:solidFill>
                      <a:schemeClr val="tx1">
                        <a:lumMod val="95000"/>
                      </a:schemeClr>
                    </a:solidFill>
                  </a:tcPr>
                </a:tc>
                <a:tc>
                  <a:txBody>
                    <a:bodyPr/>
                    <a:lstStyle/>
                    <a:p>
                      <a:pPr algn="ctr"/>
                      <a:r>
                        <a:rPr lang="en-US" sz="1700" dirty="0" smtClean="0">
                          <a:solidFill>
                            <a:schemeClr val="accent6"/>
                          </a:solidFill>
                        </a:rPr>
                        <a:t>A</a:t>
                      </a:r>
                      <a:endParaRPr lang="en-US" sz="1700" dirty="0">
                        <a:solidFill>
                          <a:schemeClr val="accent6"/>
                        </a:solidFill>
                      </a:endParaRPr>
                    </a:p>
                  </a:txBody>
                  <a:tcPr marL="91427" marR="91427" marT="45713" marB="45713" anchor="ctr">
                    <a:solidFill>
                      <a:schemeClr val="tx1">
                        <a:lumMod val="95000"/>
                      </a:schemeClr>
                    </a:solidFill>
                  </a:tcPr>
                </a:tc>
                <a:tc>
                  <a:txBody>
                    <a:bodyPr/>
                    <a:lstStyle/>
                    <a:p>
                      <a:pPr algn="ctr"/>
                      <a:r>
                        <a:rPr lang="en-US" sz="1700" dirty="0" smtClean="0">
                          <a:solidFill>
                            <a:schemeClr val="accent6"/>
                          </a:solidFill>
                        </a:rPr>
                        <a:t>Z</a:t>
                      </a:r>
                      <a:endParaRPr lang="en-US" sz="1700" dirty="0">
                        <a:solidFill>
                          <a:schemeClr val="accent6"/>
                        </a:solidFill>
                      </a:endParaRPr>
                    </a:p>
                  </a:txBody>
                  <a:tcPr marL="91427" marR="91427" marT="45713" marB="45713" anchor="ctr">
                    <a:solidFill>
                      <a:schemeClr val="tx1">
                        <a:lumMod val="95000"/>
                      </a:schemeClr>
                    </a:solidFill>
                  </a:tcPr>
                </a:tc>
                <a:tc>
                  <a:txBody>
                    <a:bodyPr/>
                    <a:lstStyle/>
                    <a:p>
                      <a:pPr algn="ctr"/>
                      <a:r>
                        <a:rPr lang="en-US" sz="1700" dirty="0" smtClean="0">
                          <a:solidFill>
                            <a:schemeClr val="accent6"/>
                          </a:solidFill>
                        </a:rPr>
                        <a:t>I</a:t>
                      </a:r>
                      <a:endParaRPr lang="en-US" sz="1700" dirty="0">
                        <a:solidFill>
                          <a:schemeClr val="accent6"/>
                        </a:solidFill>
                      </a:endParaRPr>
                    </a:p>
                  </a:txBody>
                  <a:tcPr marL="91427" marR="91427" marT="45713" marB="45713" anchor="ctr">
                    <a:solidFill>
                      <a:schemeClr val="tx1">
                        <a:lumMod val="95000"/>
                      </a:schemeClr>
                    </a:solidFill>
                  </a:tcPr>
                </a:tc>
                <a:tc>
                  <a:txBody>
                    <a:bodyPr/>
                    <a:lstStyle/>
                    <a:p>
                      <a:pPr algn="ctr"/>
                      <a:r>
                        <a:rPr lang="en-US" sz="1700" dirty="0" smtClean="0">
                          <a:solidFill>
                            <a:schemeClr val="accent6"/>
                          </a:solidFill>
                        </a:rPr>
                        <a:t>N</a:t>
                      </a:r>
                      <a:endParaRPr lang="en-US" sz="1700" dirty="0">
                        <a:solidFill>
                          <a:schemeClr val="accent6"/>
                        </a:solidFill>
                      </a:endParaRPr>
                    </a:p>
                  </a:txBody>
                  <a:tcPr marL="91427" marR="91427" marT="45713" marB="45713" anchor="ctr">
                    <a:solidFill>
                      <a:schemeClr val="tx1">
                        <a:lumMod val="95000"/>
                      </a:schemeClr>
                    </a:solidFill>
                  </a:tcPr>
                </a:tc>
                <a:tc>
                  <a:txBody>
                    <a:bodyPr/>
                    <a:lstStyle/>
                    <a:p>
                      <a:pPr algn="ctr"/>
                      <a:r>
                        <a:rPr lang="en-US" sz="1700" dirty="0" smtClean="0">
                          <a:solidFill>
                            <a:schemeClr val="accent6"/>
                          </a:solidFill>
                        </a:rPr>
                        <a:t>G</a:t>
                      </a:r>
                      <a:endParaRPr lang="en-US" sz="1700" dirty="0">
                        <a:solidFill>
                          <a:schemeClr val="accent6"/>
                        </a:solidFill>
                      </a:endParaRPr>
                    </a:p>
                  </a:txBody>
                  <a:tcPr marL="91427" marR="91427" marT="45713" marB="45713" anchor="ctr">
                    <a:solidFill>
                      <a:schemeClr val="tx1">
                        <a:lumMod val="95000"/>
                      </a:schemeClr>
                    </a:solidFill>
                  </a:tcPr>
                </a:tc>
                <a:tc>
                  <a:txBody>
                    <a:bodyPr/>
                    <a:lstStyle/>
                    <a:p>
                      <a:pPr algn="ctr"/>
                      <a:r>
                        <a:rPr lang="en-US" sz="1700" dirty="0" smtClean="0">
                          <a:solidFill>
                            <a:schemeClr val="accent6"/>
                          </a:solidFill>
                        </a:rPr>
                        <a:t>!</a:t>
                      </a:r>
                      <a:endParaRPr lang="en-US" sz="1700" dirty="0">
                        <a:solidFill>
                          <a:schemeClr val="accent6"/>
                        </a:solidFill>
                      </a:endParaRPr>
                    </a:p>
                  </a:txBody>
                  <a:tcPr marL="91427" marR="91427" marT="45713" marB="45713" anchor="ctr">
                    <a:solidFill>
                      <a:schemeClr val="tx1">
                        <a:lumMod val="95000"/>
                      </a:schemeClr>
                    </a:solidFill>
                  </a:tcPr>
                </a:tc>
                <a:tc>
                  <a:txBody>
                    <a:bodyPr/>
                    <a:lstStyle/>
                    <a:p>
                      <a:pPr algn="ctr"/>
                      <a:endParaRPr lang="en-US" sz="1700" dirty="0"/>
                    </a:p>
                  </a:txBody>
                  <a:tcPr marL="91427" marR="91427" marT="45713" marB="45713" anchor="ctr">
                    <a:solidFill>
                      <a:schemeClr val="tx1">
                        <a:lumMod val="95000"/>
                      </a:schemeClr>
                    </a:solidFill>
                  </a:tcPr>
                </a:tc>
                <a:tc>
                  <a:txBody>
                    <a:bodyPr/>
                    <a:lstStyle/>
                    <a:p>
                      <a:pPr algn="ctr"/>
                      <a:endParaRPr lang="en-US" sz="1700" dirty="0"/>
                    </a:p>
                  </a:txBody>
                  <a:tcPr marL="91427" marR="91427" marT="45713" marB="45713" anchor="ctr">
                    <a:solidFill>
                      <a:schemeClr val="tx1">
                        <a:lumMod val="95000"/>
                      </a:schemeClr>
                    </a:solidFill>
                  </a:tcPr>
                </a:tc>
              </a:tr>
              <a:tr h="370787">
                <a:tc>
                  <a:txBody>
                    <a:bodyPr/>
                    <a:lstStyle/>
                    <a:p>
                      <a:r>
                        <a:rPr lang="en-US" sz="1700" dirty="0" smtClean="0"/>
                        <a:t>Differential 1</a:t>
                      </a:r>
                      <a:endParaRPr lang="en-US" sz="1700" dirty="0"/>
                    </a:p>
                  </a:txBody>
                  <a:tcPr marL="91427" marR="91427" marT="45713" marB="45713"/>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Y</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B</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R</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C</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E</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L</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O</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N</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a:t>
                      </a:r>
                      <a:endParaRPr lang="en-US" sz="1700" dirty="0">
                        <a:solidFill>
                          <a:schemeClr val="accent5"/>
                        </a:solidFill>
                      </a:endParaRPr>
                    </a:p>
                  </a:txBody>
                  <a:tcPr marL="91427" marR="91427" marT="45713" marB="45713" anchor="ctr"/>
                </a:tc>
                <a:tc>
                  <a:txBody>
                    <a:bodyPr/>
                    <a:lstStyle/>
                    <a:p>
                      <a:pPr algn="ctr"/>
                      <a:r>
                        <a:rPr lang="en-US" sz="1700" dirty="0" smtClean="0">
                          <a:solidFill>
                            <a:schemeClr val="accent5"/>
                          </a:solidFill>
                        </a:rPr>
                        <a:t>!</a:t>
                      </a:r>
                      <a:endParaRPr lang="en-US" sz="1700" dirty="0">
                        <a:solidFill>
                          <a:schemeClr val="accent5"/>
                        </a:solidFill>
                      </a:endParaRPr>
                    </a:p>
                  </a:txBody>
                  <a:tcPr marL="91427" marR="91427" marT="45713" marB="45713" anchor="ctr"/>
                </a:tc>
                <a:tc>
                  <a:txBody>
                    <a:bodyPr/>
                    <a:lstStyle/>
                    <a:p>
                      <a:pPr algn="ctr"/>
                      <a:endParaRPr lang="en-US" sz="1700" dirty="0">
                        <a:solidFill>
                          <a:schemeClr val="accent5"/>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r h="370787">
                <a:tc>
                  <a:txBody>
                    <a:bodyPr/>
                    <a:lstStyle/>
                    <a:p>
                      <a:r>
                        <a:rPr lang="en-US" sz="1700" dirty="0" smtClean="0"/>
                        <a:t>Initial Backup</a:t>
                      </a:r>
                      <a:endParaRPr lang="en-US" sz="1700" dirty="0"/>
                    </a:p>
                  </a:txBody>
                  <a:tcPr marL="91427" marR="91427" marT="45713" marB="45713"/>
                </a:tc>
                <a:tc>
                  <a:txBody>
                    <a:bodyPr/>
                    <a:lstStyle/>
                    <a:p>
                      <a:pPr algn="ctr"/>
                      <a:r>
                        <a:rPr lang="en-US" sz="1700" dirty="0" smtClean="0">
                          <a:solidFill>
                            <a:schemeClr val="accent4"/>
                          </a:solidFill>
                        </a:rPr>
                        <a:t>W</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H</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B</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E</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S</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C</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I</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T</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Y</a:t>
                      </a:r>
                      <a:endParaRPr lang="en-US" sz="1700" dirty="0">
                        <a:solidFill>
                          <a:schemeClr val="accent4"/>
                        </a:solidFill>
                      </a:endParaRPr>
                    </a:p>
                  </a:txBody>
                  <a:tcPr marL="91427" marR="91427" marT="45713" marB="45713" anchor="ctr"/>
                </a:tc>
                <a:tc>
                  <a:txBody>
                    <a:bodyPr/>
                    <a:lstStyle/>
                    <a:p>
                      <a:pPr algn="ctr"/>
                      <a:r>
                        <a:rPr lang="en-US" sz="1700" dirty="0" smtClean="0">
                          <a:solidFill>
                            <a:schemeClr val="accent4"/>
                          </a:solidFill>
                        </a:rPr>
                        <a:t>?</a:t>
                      </a:r>
                      <a:endParaRPr lang="en-US" sz="1700" dirty="0">
                        <a:solidFill>
                          <a:schemeClr val="accent4"/>
                        </a:solidFill>
                      </a:endParaRPr>
                    </a:p>
                  </a:txBody>
                  <a:tcPr marL="91427" marR="91427" marT="45713" marB="45713" anchor="ctr"/>
                </a:tc>
                <a:tc>
                  <a:txBody>
                    <a:bodyPr/>
                    <a:lstStyle/>
                    <a:p>
                      <a:pPr algn="ctr"/>
                      <a:endParaRPr lang="en-US" sz="1700" dirty="0">
                        <a:solidFill>
                          <a:schemeClr val="accent4"/>
                        </a:solidFill>
                      </a:endParaRPr>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06968731"/>
              </p:ext>
            </p:extLst>
          </p:nvPr>
        </p:nvGraphicFramePr>
        <p:xfrm>
          <a:off x="234851" y="1668463"/>
          <a:ext cx="11966774" cy="1112361"/>
        </p:xfrm>
        <a:graphic>
          <a:graphicData uri="http://schemas.openxmlformats.org/drawingml/2006/table">
            <a:tbl>
              <a:tblPr firstCol="1" bandRow="1">
                <a:tableStyleId>{0505E3EF-67EA-436B-97B2-0124C06EBD24}</a:tableStyleId>
              </a:tblPr>
              <a:tblGrid>
                <a:gridCol w="1919968"/>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08759"/>
                <a:gridCol w="221946"/>
                <a:gridCol w="221946"/>
              </a:tblGrid>
              <a:tr h="370787">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dirty="0" smtClean="0"/>
                        <a:t>On Disk</a:t>
                      </a:r>
                    </a:p>
                  </a:txBody>
                  <a:tcPr marL="91427" marR="91427" marT="45713" marB="45713" anchor="ctr"/>
                </a:tc>
                <a:tc gridSpan="16">
                  <a:txBody>
                    <a:bodyPr/>
                    <a:lstStyle/>
                    <a:p>
                      <a:pPr algn="ctr"/>
                      <a:endParaRPr lang="en-US" sz="1700" dirty="0"/>
                    </a:p>
                  </a:txBody>
                  <a:tcPr marL="91427" marR="91427" marT="45713" marB="45713"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gridSpan="16">
                  <a:txBody>
                    <a:bodyPr/>
                    <a:lstStyle/>
                    <a:p>
                      <a:pPr algn="ctr"/>
                      <a:r>
                        <a:rPr lang="en-US" sz="1700" dirty="0" smtClean="0"/>
                        <a:t>1</a:t>
                      </a:r>
                      <a:endParaRPr lang="en-US" sz="1700" dirty="0"/>
                    </a:p>
                  </a:txBody>
                  <a:tcPr marL="91427" marR="91427" marT="45713" marB="45713"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gridSpan="16">
                  <a:txBody>
                    <a:bodyPr/>
                    <a:lstStyle/>
                    <a:p>
                      <a:pPr algn="ctr"/>
                      <a:r>
                        <a:rPr lang="en-US" sz="1700" dirty="0" smtClean="0"/>
                        <a:t>1, 2</a:t>
                      </a:r>
                      <a:endParaRPr lang="en-US" sz="1700" dirty="0"/>
                    </a:p>
                  </a:txBody>
                  <a:tcPr marL="91427" marR="91427" marT="45713" marB="45713"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370787">
                <a:tc>
                  <a:txBody>
                    <a:bodyPr/>
                    <a:lstStyle/>
                    <a:p>
                      <a:r>
                        <a:rPr lang="en-US" sz="1700" baseline="0" dirty="0" smtClean="0"/>
                        <a:t>Memory</a:t>
                      </a:r>
                      <a:endParaRPr lang="en-US" sz="1700" dirty="0"/>
                    </a:p>
                  </a:txBody>
                  <a:tcPr marL="91427" marR="91427" marT="45713" marB="45713" anchor="ct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700" dirty="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70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endParaRPr lang="en-US" sz="1700"/>
                    </a:p>
                  </a:txBody>
                  <a:tcPr marL="91427" marR="91427" marT="45713" marB="45713"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solidFill>
                      <a:schemeClr val="tx1">
                        <a:lumMod val="85000"/>
                      </a:schemeClr>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solidFill>
                      <a:schemeClr val="tx1">
                        <a:lumMod val="85000"/>
                      </a:schemeClr>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solidFill>
                      <a:schemeClr val="tx1">
                        <a:lumMod val="85000"/>
                      </a:schemeClr>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endParaRPr lang="en-US" sz="1700" dirty="0"/>
                    </a:p>
                  </a:txBody>
                  <a:tcPr marL="91427" marR="91427" marT="45713" marB="45713" anchor="ctr">
                    <a:solidFill>
                      <a:schemeClr val="tx1">
                        <a:lumMod val="85000"/>
                      </a:schemeClr>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70787">
                <a:tc>
                  <a:txBody>
                    <a:bodyPr/>
                    <a:lstStyle/>
                    <a:p>
                      <a:r>
                        <a:rPr lang="en-US" sz="1700" dirty="0" smtClean="0"/>
                        <a:t>Raw Data</a:t>
                      </a:r>
                      <a:endParaRPr lang="en-US" sz="1700" dirty="0"/>
                    </a:p>
                  </a:txBody>
                  <a:tcPr marL="91427" marR="91427" marT="45713" marB="45713"/>
                </a:tc>
                <a:tc>
                  <a:txBody>
                    <a:bodyPr/>
                    <a:lstStyle/>
                    <a:p>
                      <a:pPr algn="ctr"/>
                      <a:r>
                        <a:rPr lang="en-US" sz="1700" dirty="0" smtClean="0"/>
                        <a:t>W</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H</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Y</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B</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R</a:t>
                      </a:r>
                      <a:endParaRPr lang="en-US" sz="1700" dirty="0"/>
                    </a:p>
                  </a:txBody>
                  <a:tcPr marL="91427" marR="91427" marT="45713" marB="45713" anchor="ctr"/>
                </a:tc>
                <a:tc>
                  <a:txBody>
                    <a:bodyPr/>
                    <a:lstStyle/>
                    <a:p>
                      <a:pPr algn="ctr"/>
                      <a:r>
                        <a:rPr lang="en-US" sz="1700" dirty="0" smtClean="0"/>
                        <a:t>C</a:t>
                      </a:r>
                      <a:endParaRPr lang="en-US" sz="1700" dirty="0"/>
                    </a:p>
                  </a:txBody>
                  <a:tcPr marL="91427" marR="91427" marT="45713" marB="45713" anchor="ctr"/>
                </a:tc>
                <a:tc>
                  <a:txBody>
                    <a:bodyPr/>
                    <a:lstStyle/>
                    <a:p>
                      <a:pPr algn="ctr"/>
                      <a:r>
                        <a:rPr lang="en-US" sz="1700" dirty="0" smtClean="0"/>
                        <a:t>E</a:t>
                      </a:r>
                      <a:endParaRPr lang="en-US" sz="1700" dirty="0"/>
                    </a:p>
                  </a:txBody>
                  <a:tcPr marL="91427" marR="91427" marT="45713" marB="45713" anchor="ctr"/>
                </a:tc>
                <a:tc>
                  <a:txBody>
                    <a:bodyPr/>
                    <a:lstStyle/>
                    <a:p>
                      <a:pPr algn="ctr"/>
                      <a:r>
                        <a:rPr lang="en-US" sz="1700" dirty="0" smtClean="0"/>
                        <a:t>L</a:t>
                      </a:r>
                      <a:endParaRPr lang="en-US" sz="1700" dirty="0"/>
                    </a:p>
                  </a:txBody>
                  <a:tcPr marL="91427" marR="91427" marT="45713" marB="45713" anchor="ctr"/>
                </a:tc>
                <a:tc>
                  <a:txBody>
                    <a:bodyPr/>
                    <a:lstStyle/>
                    <a:p>
                      <a:pPr algn="ctr"/>
                      <a:r>
                        <a:rPr lang="en-US" sz="1700" dirty="0" smtClean="0"/>
                        <a:t>O</a:t>
                      </a:r>
                      <a:endParaRPr lang="en-US" sz="1700" dirty="0"/>
                    </a:p>
                  </a:txBody>
                  <a:tcPr marL="91427" marR="91427" marT="45713" marB="45713" anchor="ctr"/>
                </a:tc>
                <a:tc>
                  <a:txBody>
                    <a:bodyPr/>
                    <a:lstStyle/>
                    <a:p>
                      <a:pPr algn="ctr"/>
                      <a:r>
                        <a:rPr lang="en-US" sz="1700" dirty="0" smtClean="0"/>
                        <a:t>N</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T</a:t>
                      </a:r>
                      <a:endParaRPr lang="en-US" sz="1700" dirty="0"/>
                    </a:p>
                  </a:txBody>
                  <a:tcPr marL="91427" marR="91427" marT="45713" marB="45713" anchor="ctr"/>
                </a:tc>
                <a:tc>
                  <a:txBody>
                    <a:bodyPr/>
                    <a:lstStyle/>
                    <a:p>
                      <a:pPr algn="ctr"/>
                      <a:r>
                        <a:rPr lang="en-US" sz="1700" dirty="0" smtClean="0"/>
                        <a:t>S</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M</a:t>
                      </a:r>
                      <a:endParaRPr lang="en-US" sz="1700" dirty="0"/>
                    </a:p>
                  </a:txBody>
                  <a:tcPr marL="91427" marR="91427" marT="45713" marB="45713" anchor="ctr"/>
                </a:tc>
                <a:tc>
                  <a:txBody>
                    <a:bodyPr/>
                    <a:lstStyle/>
                    <a:p>
                      <a:pPr algn="ctr"/>
                      <a:r>
                        <a:rPr lang="en-US" sz="1700" dirty="0" smtClean="0"/>
                        <a:t>A</a:t>
                      </a:r>
                      <a:endParaRPr lang="en-US" sz="1700" dirty="0"/>
                    </a:p>
                  </a:txBody>
                  <a:tcPr marL="91427" marR="91427" marT="45713" marB="45713" anchor="ctr"/>
                </a:tc>
                <a:tc>
                  <a:txBody>
                    <a:bodyPr/>
                    <a:lstStyle/>
                    <a:p>
                      <a:pPr algn="ctr"/>
                      <a:r>
                        <a:rPr lang="en-US" sz="1700" dirty="0" smtClean="0"/>
                        <a:t>Z</a:t>
                      </a:r>
                      <a:endParaRPr lang="en-US" sz="1700" dirty="0"/>
                    </a:p>
                  </a:txBody>
                  <a:tcPr marL="91427" marR="91427" marT="45713" marB="45713" anchor="ctr"/>
                </a:tc>
                <a:tc>
                  <a:txBody>
                    <a:bodyPr/>
                    <a:lstStyle/>
                    <a:p>
                      <a:pPr algn="ctr"/>
                      <a:r>
                        <a:rPr lang="en-US" sz="1700" dirty="0" smtClean="0"/>
                        <a:t>I</a:t>
                      </a:r>
                      <a:endParaRPr lang="en-US" sz="1700" dirty="0"/>
                    </a:p>
                  </a:txBody>
                  <a:tcPr marL="91427" marR="91427" marT="45713" marB="45713" anchor="ctr"/>
                </a:tc>
                <a:tc>
                  <a:txBody>
                    <a:bodyPr/>
                    <a:lstStyle/>
                    <a:p>
                      <a:pPr algn="ctr"/>
                      <a:r>
                        <a:rPr lang="en-US" sz="1700" dirty="0" smtClean="0"/>
                        <a:t>N</a:t>
                      </a:r>
                      <a:endParaRPr lang="en-US" sz="1700" dirty="0"/>
                    </a:p>
                  </a:txBody>
                  <a:tcPr marL="91427" marR="91427" marT="45713" marB="45713" anchor="ctr"/>
                </a:tc>
                <a:tc>
                  <a:txBody>
                    <a:bodyPr/>
                    <a:lstStyle/>
                    <a:p>
                      <a:pPr algn="ctr"/>
                      <a:r>
                        <a:rPr lang="en-US" sz="1700" dirty="0" smtClean="0"/>
                        <a:t>G</a:t>
                      </a:r>
                      <a:endParaRPr lang="en-US" sz="1700" dirty="0"/>
                    </a:p>
                  </a:txBody>
                  <a:tcPr marL="91427" marR="91427" marT="45713" marB="45713" anchor="ctr"/>
                </a:tc>
                <a:tc>
                  <a:txBody>
                    <a:bodyPr/>
                    <a:lstStyle/>
                    <a:p>
                      <a:pPr algn="ctr"/>
                      <a:r>
                        <a:rPr lang="en-US" sz="1700" dirty="0" smtClean="0"/>
                        <a:t>!</a:t>
                      </a:r>
                      <a:endParaRPr lang="en-US" sz="1700" dirty="0"/>
                    </a:p>
                  </a:txBody>
                  <a:tcPr marL="91427" marR="91427" marT="45713" marB="45713" anchor="ctr"/>
                </a:tc>
                <a:tc>
                  <a:txBody>
                    <a:bodyPr/>
                    <a:lstStyle/>
                    <a:p>
                      <a:pPr algn="ctr"/>
                      <a:endParaRPr lang="en-US" sz="1700" dirty="0"/>
                    </a:p>
                  </a:txBody>
                  <a:tcPr marL="91427" marR="91427" marT="45713" marB="45713" anchor="ctr"/>
                </a:tc>
                <a:tc>
                  <a:txBody>
                    <a:bodyPr/>
                    <a:lstStyle/>
                    <a:p>
                      <a:pPr algn="ctr"/>
                      <a:endParaRPr lang="en-US" sz="1700" dirty="0"/>
                    </a:p>
                  </a:txBody>
                  <a:tcPr marL="91427" marR="91427" marT="45713" marB="45713" anchor="ctr"/>
                </a:tc>
              </a:tr>
            </a:tbl>
          </a:graphicData>
        </a:graphic>
      </p:graphicFrame>
    </p:spTree>
    <p:extLst>
      <p:ext uri="{BB962C8B-B14F-4D97-AF65-F5344CB8AC3E}">
        <p14:creationId xmlns:p14="http://schemas.microsoft.com/office/powerpoint/2010/main" val="4193046057"/>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Backup Workflow Under the Covers…</a:t>
            </a:r>
            <a:endParaRPr lang="en-US" dirty="0"/>
          </a:p>
        </p:txBody>
      </p:sp>
    </p:spTree>
    <p:extLst>
      <p:ext uri="{BB962C8B-B14F-4D97-AF65-F5344CB8AC3E}">
        <p14:creationId xmlns:p14="http://schemas.microsoft.com/office/powerpoint/2010/main" val="24595129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Backup Agent On Every Node</a:t>
            </a:r>
            <a:endParaRPr lang="en-US" dirty="0"/>
          </a:p>
        </p:txBody>
      </p:sp>
      <p:sp>
        <p:nvSpPr>
          <p:cNvPr id="7" name="Trapezoid 6"/>
          <p:cNvSpPr/>
          <p:nvPr/>
        </p:nvSpPr>
        <p:spPr bwMode="auto">
          <a:xfrm rot="10800000">
            <a:off x="312737" y="1516060"/>
            <a:ext cx="3124200" cy="1881823"/>
          </a:xfrm>
          <a:prstGeom prst="trapezoid">
            <a:avLst>
              <a:gd name="adj" fmla="val 64683"/>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2" descr="\\MAGNUM\Projects\Microsoft\Cloud Power FY12\Design\ICONS_PNG\Server.png"/>
          <p:cNvPicPr>
            <a:picLocks noChangeAspect="1" noChangeArrowheads="1"/>
          </p:cNvPicPr>
          <p:nvPr/>
        </p:nvPicPr>
        <p:blipFill>
          <a:blip r:embed="rId2" cstate="print">
            <a:lum bright="100000"/>
          </a:blip>
          <a:srcRect/>
          <a:stretch>
            <a:fillRect/>
          </a:stretch>
        </p:blipFill>
        <p:spPr bwMode="auto">
          <a:xfrm>
            <a:off x="884237" y="3040062"/>
            <a:ext cx="1828800" cy="1828800"/>
          </a:xfrm>
          <a:prstGeom prst="rect">
            <a:avLst/>
          </a:prstGeom>
          <a:noFill/>
        </p:spPr>
      </p:pic>
      <p:pic>
        <p:nvPicPr>
          <p:cNvPr id="8" name="Picture 2" descr="C:\Users\mitchellg\AppData\Local\Microsoft\Windows\Temporary Internet Files\Content.Outlook\DRES7FCJ\Storage_white (2).png"/>
          <p:cNvPicPr>
            <a:picLocks noChangeAspect="1" noChangeArrowheads="1"/>
          </p:cNvPicPr>
          <p:nvPr/>
        </p:nvPicPr>
        <p:blipFill>
          <a:blip r:embed="rId3" cstate="print">
            <a:lum bright="100000"/>
          </a:blip>
          <a:srcRect/>
          <a:stretch>
            <a:fillRect/>
          </a:stretch>
        </p:blipFill>
        <p:spPr bwMode="auto">
          <a:xfrm>
            <a:off x="5305021" y="4885213"/>
            <a:ext cx="1828800" cy="1828800"/>
          </a:xfrm>
          <a:prstGeom prst="rect">
            <a:avLst/>
          </a:prstGeom>
          <a:noFill/>
        </p:spPr>
      </p:pic>
      <p:pic>
        <p:nvPicPr>
          <p:cNvPr id="11"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870732" y="1779795"/>
            <a:ext cx="874644" cy="874644"/>
          </a:xfrm>
          <a:prstGeom prst="rect">
            <a:avLst/>
          </a:prstGeom>
          <a:noFill/>
        </p:spPr>
      </p:pic>
      <p:pic>
        <p:nvPicPr>
          <p:cNvPr id="12"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2131812" y="1753794"/>
            <a:ext cx="874644" cy="874644"/>
          </a:xfrm>
          <a:prstGeom prst="rect">
            <a:avLst/>
          </a:prstGeom>
          <a:noFill/>
        </p:spPr>
      </p:pic>
      <p:pic>
        <p:nvPicPr>
          <p:cNvPr id="13"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1487736" y="2013018"/>
            <a:ext cx="874644" cy="874644"/>
          </a:xfrm>
          <a:prstGeom prst="rect">
            <a:avLst/>
          </a:prstGeom>
          <a:noFill/>
        </p:spPr>
      </p:pic>
      <p:sp>
        <p:nvSpPr>
          <p:cNvPr id="14" name="Trapezoid 13"/>
          <p:cNvSpPr/>
          <p:nvPr/>
        </p:nvSpPr>
        <p:spPr bwMode="auto">
          <a:xfrm rot="10800000">
            <a:off x="4694237" y="1516062"/>
            <a:ext cx="3124200" cy="1905000"/>
          </a:xfrm>
          <a:prstGeom prst="trapezoid">
            <a:avLst>
              <a:gd name="adj" fmla="val 61358"/>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2" descr="\\MAGNUM\Projects\Microsoft\Cloud Power FY12\Design\ICONS_PNG\Server.png"/>
          <p:cNvPicPr>
            <a:picLocks noChangeAspect="1" noChangeArrowheads="1"/>
          </p:cNvPicPr>
          <p:nvPr/>
        </p:nvPicPr>
        <p:blipFill>
          <a:blip r:embed="rId2" cstate="print">
            <a:lum bright="100000"/>
          </a:blip>
          <a:srcRect/>
          <a:stretch>
            <a:fillRect/>
          </a:stretch>
        </p:blipFill>
        <p:spPr bwMode="auto">
          <a:xfrm>
            <a:off x="5303837" y="3040062"/>
            <a:ext cx="1828800" cy="1828800"/>
          </a:xfrm>
          <a:prstGeom prst="rect">
            <a:avLst/>
          </a:prstGeom>
          <a:noFill/>
        </p:spPr>
      </p:pic>
      <p:pic>
        <p:nvPicPr>
          <p:cNvPr id="16"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5252232" y="1779795"/>
            <a:ext cx="874644" cy="874644"/>
          </a:xfrm>
          <a:prstGeom prst="rect">
            <a:avLst/>
          </a:prstGeom>
          <a:noFill/>
        </p:spPr>
      </p:pic>
      <p:pic>
        <p:nvPicPr>
          <p:cNvPr id="17"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6513312" y="1753794"/>
            <a:ext cx="874644" cy="874644"/>
          </a:xfrm>
          <a:prstGeom prst="rect">
            <a:avLst/>
          </a:prstGeom>
          <a:noFill/>
        </p:spPr>
      </p:pic>
      <p:pic>
        <p:nvPicPr>
          <p:cNvPr id="18"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5869236" y="2013018"/>
            <a:ext cx="874644" cy="874644"/>
          </a:xfrm>
          <a:prstGeom prst="rect">
            <a:avLst/>
          </a:prstGeom>
          <a:noFill/>
        </p:spPr>
      </p:pic>
      <p:sp>
        <p:nvSpPr>
          <p:cNvPr id="19" name="Trapezoid 18"/>
          <p:cNvSpPr/>
          <p:nvPr/>
        </p:nvSpPr>
        <p:spPr bwMode="auto">
          <a:xfrm rot="10800000">
            <a:off x="8511994" y="1516060"/>
            <a:ext cx="3124200" cy="1905002"/>
          </a:xfrm>
          <a:prstGeom prst="trapezoid">
            <a:avLst>
              <a:gd name="adj" fmla="val 63492"/>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 name="Picture 2" descr="\\MAGNUM\Projects\Microsoft\Cloud Power FY12\Design\ICONS_PNG\Server.png"/>
          <p:cNvPicPr>
            <a:picLocks noChangeAspect="1" noChangeArrowheads="1"/>
          </p:cNvPicPr>
          <p:nvPr/>
        </p:nvPicPr>
        <p:blipFill>
          <a:blip r:embed="rId2" cstate="print">
            <a:lum bright="100000"/>
          </a:blip>
          <a:srcRect/>
          <a:stretch>
            <a:fillRect/>
          </a:stretch>
        </p:blipFill>
        <p:spPr bwMode="auto">
          <a:xfrm>
            <a:off x="9083494" y="3040062"/>
            <a:ext cx="1828800" cy="1828800"/>
          </a:xfrm>
          <a:prstGeom prst="rect">
            <a:avLst/>
          </a:prstGeom>
          <a:noFill/>
        </p:spPr>
      </p:pic>
      <p:pic>
        <p:nvPicPr>
          <p:cNvPr id="21"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9069989" y="1779795"/>
            <a:ext cx="874644" cy="874644"/>
          </a:xfrm>
          <a:prstGeom prst="rect">
            <a:avLst/>
          </a:prstGeom>
          <a:noFill/>
        </p:spPr>
      </p:pic>
      <p:pic>
        <p:nvPicPr>
          <p:cNvPr id="22"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10331069" y="1753794"/>
            <a:ext cx="874644" cy="874644"/>
          </a:xfrm>
          <a:prstGeom prst="rect">
            <a:avLst/>
          </a:prstGeom>
          <a:noFill/>
        </p:spPr>
      </p:pic>
      <p:pic>
        <p:nvPicPr>
          <p:cNvPr id="23"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9686993" y="2013018"/>
            <a:ext cx="874644" cy="874644"/>
          </a:xfrm>
          <a:prstGeom prst="rect">
            <a:avLst/>
          </a:prstGeom>
          <a:noFill/>
        </p:spPr>
      </p:pic>
      <p:cxnSp>
        <p:nvCxnSpPr>
          <p:cNvPr id="25" name="Elbow Connector 24"/>
          <p:cNvCxnSpPr/>
          <p:nvPr/>
        </p:nvCxnSpPr>
        <p:spPr>
          <a:xfrm>
            <a:off x="2317554" y="3954462"/>
            <a:ext cx="3419866" cy="1828800"/>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218237" y="4564062"/>
            <a:ext cx="0" cy="60960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rot="10800000" flipV="1">
            <a:off x="6699055" y="3954461"/>
            <a:ext cx="2808259" cy="1861503"/>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88861" y="1439862"/>
            <a:ext cx="22175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Hyper-V Host</a:t>
            </a:r>
          </a:p>
        </p:txBody>
      </p:sp>
      <p:sp>
        <p:nvSpPr>
          <p:cNvPr id="34" name="TextBox 33"/>
          <p:cNvSpPr txBox="1"/>
          <p:nvPr/>
        </p:nvSpPr>
        <p:spPr>
          <a:xfrm>
            <a:off x="5152480" y="1439862"/>
            <a:ext cx="22175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Hyper-V Host</a:t>
            </a:r>
          </a:p>
        </p:txBody>
      </p:sp>
      <p:sp>
        <p:nvSpPr>
          <p:cNvPr id="35" name="TextBox 34"/>
          <p:cNvSpPr txBox="1"/>
          <p:nvPr/>
        </p:nvSpPr>
        <p:spPr>
          <a:xfrm>
            <a:off x="9060975" y="1439862"/>
            <a:ext cx="22175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Hyper-V Host</a:t>
            </a:r>
          </a:p>
        </p:txBody>
      </p:sp>
      <p:sp>
        <p:nvSpPr>
          <p:cNvPr id="36" name="TextBox 35"/>
          <p:cNvSpPr txBox="1"/>
          <p:nvPr/>
        </p:nvSpPr>
        <p:spPr>
          <a:xfrm>
            <a:off x="5736612" y="6298398"/>
            <a:ext cx="96244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SAN</a:t>
            </a:r>
          </a:p>
        </p:txBody>
      </p:sp>
      <p:pic>
        <p:nvPicPr>
          <p:cNvPr id="26" name="Picture 25" descr="\\MAGNUM\Projects\Microsoft\Cloud Power FY12\Design\ICONS_PNG\Application.png"/>
          <p:cNvPicPr>
            <a:picLocks noChangeAspect="1" noChangeArrowheads="1"/>
          </p:cNvPicPr>
          <p:nvPr/>
        </p:nvPicPr>
        <p:blipFill>
          <a:blip r:embed="rId5" cstate="print">
            <a:biLevel thresh="50000"/>
          </a:blip>
          <a:srcRect/>
          <a:stretch>
            <a:fillRect/>
          </a:stretch>
        </p:blipFill>
        <p:spPr bwMode="auto">
          <a:xfrm>
            <a:off x="1476893" y="2640820"/>
            <a:ext cx="719137" cy="719137"/>
          </a:xfrm>
          <a:prstGeom prst="rect">
            <a:avLst/>
          </a:prstGeom>
          <a:noFill/>
        </p:spPr>
      </p:pic>
      <p:pic>
        <p:nvPicPr>
          <p:cNvPr id="27" name="Picture 26" descr="\\MAGNUM\Projects\Microsoft\Cloud Power FY12\Design\ICONS_PNG\Application.png"/>
          <p:cNvPicPr>
            <a:picLocks noChangeAspect="1" noChangeArrowheads="1"/>
          </p:cNvPicPr>
          <p:nvPr/>
        </p:nvPicPr>
        <p:blipFill>
          <a:blip r:embed="rId5" cstate="print">
            <a:biLevel thresh="50000"/>
          </a:blip>
          <a:srcRect/>
          <a:stretch>
            <a:fillRect/>
          </a:stretch>
        </p:blipFill>
        <p:spPr bwMode="auto">
          <a:xfrm>
            <a:off x="5869236" y="2640819"/>
            <a:ext cx="719137" cy="719137"/>
          </a:xfrm>
          <a:prstGeom prst="rect">
            <a:avLst/>
          </a:prstGeom>
          <a:noFill/>
        </p:spPr>
      </p:pic>
      <p:pic>
        <p:nvPicPr>
          <p:cNvPr id="29" name="Picture 28" descr="\\MAGNUM\Projects\Microsoft\Cloud Power FY12\Design\ICONS_PNG\Application.png"/>
          <p:cNvPicPr>
            <a:picLocks noChangeAspect="1" noChangeArrowheads="1"/>
          </p:cNvPicPr>
          <p:nvPr/>
        </p:nvPicPr>
        <p:blipFill>
          <a:blip r:embed="rId5" cstate="print">
            <a:biLevel thresh="50000"/>
          </a:blip>
          <a:srcRect/>
          <a:stretch>
            <a:fillRect/>
          </a:stretch>
        </p:blipFill>
        <p:spPr bwMode="auto">
          <a:xfrm>
            <a:off x="9714525" y="2673667"/>
            <a:ext cx="719137" cy="719137"/>
          </a:xfrm>
          <a:prstGeom prst="rect">
            <a:avLst/>
          </a:prstGeom>
          <a:noFill/>
        </p:spPr>
      </p:pic>
      <p:sp>
        <p:nvSpPr>
          <p:cNvPr id="6" name="Line Callout 1 5"/>
          <p:cNvSpPr/>
          <p:nvPr/>
        </p:nvSpPr>
        <p:spPr bwMode="auto">
          <a:xfrm>
            <a:off x="2644308" y="2985001"/>
            <a:ext cx="2531371" cy="658209"/>
          </a:xfrm>
          <a:prstGeom prst="borderCallout1">
            <a:avLst>
              <a:gd name="adj1" fmla="val 77406"/>
              <a:gd name="adj2" fmla="val 898"/>
              <a:gd name="adj3" fmla="val 4449"/>
              <a:gd name="adj4" fmla="val -20272"/>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Backup Agent</a:t>
            </a:r>
          </a:p>
        </p:txBody>
      </p:sp>
    </p:spTree>
    <p:extLst>
      <p:ext uri="{BB962C8B-B14F-4D97-AF65-F5344CB8AC3E}">
        <p14:creationId xmlns:p14="http://schemas.microsoft.com/office/powerpoint/2010/main" val="987924949"/>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Full Backup</a:t>
            </a:r>
            <a:endParaRPr lang="en-US" dirty="0"/>
          </a:p>
        </p:txBody>
      </p:sp>
    </p:spTree>
    <p:extLst>
      <p:ext uri="{BB962C8B-B14F-4D97-AF65-F5344CB8AC3E}">
        <p14:creationId xmlns:p14="http://schemas.microsoft.com/office/powerpoint/2010/main" val="2873533021"/>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mtClean="0"/>
              <a:t>New virtual machine</a:t>
            </a:r>
          </a:p>
          <a:p>
            <a:r>
              <a:rPr lang="en-US" smtClean="0"/>
              <a:t>No existing backup or user state</a:t>
            </a:r>
          </a:p>
          <a:p>
            <a:endParaRPr lang="en-US" dirty="0"/>
          </a:p>
        </p:txBody>
      </p:sp>
      <p:sp>
        <p:nvSpPr>
          <p:cNvPr id="3" name="Title 2"/>
          <p:cNvSpPr>
            <a:spLocks noGrp="1"/>
          </p:cNvSpPr>
          <p:nvPr>
            <p:ph type="title"/>
          </p:nvPr>
        </p:nvSpPr>
        <p:spPr/>
        <p:txBody>
          <a:bodyPr/>
          <a:lstStyle/>
          <a:p>
            <a:r>
              <a:rPr lang="en-US" smtClean="0"/>
              <a:t>Starting Point</a:t>
            </a:r>
            <a:endParaRPr lang="en-US" dirty="0"/>
          </a:p>
        </p:txBody>
      </p:sp>
      <p:sp>
        <p:nvSpPr>
          <p:cNvPr id="6" name="Rectangle 5"/>
          <p:cNvSpPr/>
          <p:nvPr/>
        </p:nvSpPr>
        <p:spPr bwMode="auto">
          <a:xfrm>
            <a:off x="2103438" y="3233435"/>
            <a:ext cx="3646935"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Recovery Storage</a:t>
            </a:r>
          </a:p>
        </p:txBody>
      </p:sp>
      <p:sp>
        <p:nvSpPr>
          <p:cNvPr id="7" name="Rectangle 6"/>
          <p:cNvSpPr/>
          <p:nvPr/>
        </p:nvSpPr>
        <p:spPr bwMode="auto">
          <a:xfrm>
            <a:off x="6675438" y="3233435"/>
            <a:ext cx="3657599"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Production</a:t>
            </a:r>
          </a:p>
        </p:txBody>
      </p:sp>
      <p:grpSp>
        <p:nvGrpSpPr>
          <p:cNvPr id="8" name="Group 7"/>
          <p:cNvGrpSpPr/>
          <p:nvPr/>
        </p:nvGrpSpPr>
        <p:grpSpPr>
          <a:xfrm>
            <a:off x="8107355" y="5915231"/>
            <a:ext cx="793766" cy="1116674"/>
            <a:chOff x="2222961" y="4667518"/>
            <a:chExt cx="793766" cy="1116674"/>
          </a:xfrm>
        </p:grpSpPr>
        <p:pic>
          <p:nvPicPr>
            <p:cNvPr id="9" name="Picture 2" descr="C:\Users\mitchellg\AppData\Local\Microsoft\Windows\Temporary Internet Files\Content.Outlook\DRES7FCJ\Storage_white (2).png"/>
            <p:cNvPicPr>
              <a:picLocks noChangeAspect="1" noChangeArrowheads="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11200"/>
                      </a14:imgEffect>
                      <a14:imgEffect>
                        <a14:saturation sat="400000"/>
                      </a14:imgEffect>
                      <a14:imgEffect>
                        <a14:brightnessContrast contrast="-40000"/>
                      </a14:imgEffect>
                    </a14:imgLayer>
                  </a14:imgProps>
                </a:ext>
              </a:extLst>
            </a:blip>
            <a:srcRect/>
            <a:stretch>
              <a:fillRect/>
            </a:stretch>
          </p:blipFill>
          <p:spPr bwMode="auto">
            <a:xfrm>
              <a:off x="2222961" y="4667518"/>
              <a:ext cx="782294" cy="782294"/>
            </a:xfrm>
            <a:prstGeom prst="rect">
              <a:avLst/>
            </a:prstGeom>
            <a:noFill/>
          </p:spPr>
        </p:pic>
        <p:sp>
          <p:nvSpPr>
            <p:cNvPr id="10" name="TextBox 9"/>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grpSp>
        <p:nvGrpSpPr>
          <p:cNvPr id="11" name="Group 10"/>
          <p:cNvGrpSpPr/>
          <p:nvPr/>
        </p:nvGrpSpPr>
        <p:grpSpPr>
          <a:xfrm>
            <a:off x="7589837" y="3619637"/>
            <a:ext cx="1828800" cy="2307123"/>
            <a:chOff x="718957" y="2409339"/>
            <a:chExt cx="1828800" cy="2307123"/>
          </a:xfrm>
        </p:grpSpPr>
        <p:pic>
          <p:nvPicPr>
            <p:cNvPr id="12" name="Picture 2" descr="\\MAGNUM\Projects\Microsoft\Cloud Power FY12\Design\ICONS_PNG\Tower.png"/>
            <p:cNvPicPr>
              <a:picLocks noChangeAspect="1" noChangeArrowheads="1"/>
            </p:cNvPicPr>
            <p:nvPr/>
          </p:nvPicPr>
          <p:blipFill>
            <a:blip r:embed="rId4" cstate="print">
              <a:biLevel thresh="25000"/>
            </a:blip>
            <a:stretch>
              <a:fillRect/>
            </a:stretch>
          </p:blipFill>
          <p:spPr bwMode="auto">
            <a:xfrm>
              <a:off x="718957" y="2887662"/>
              <a:ext cx="1828800" cy="1828800"/>
            </a:xfrm>
            <a:prstGeom prst="rect">
              <a:avLst/>
            </a:prstGeom>
            <a:noFill/>
          </p:spPr>
        </p:pic>
        <p:sp>
          <p:nvSpPr>
            <p:cNvPr id="13" name="TextBox 12"/>
            <p:cNvSpPr txBox="1"/>
            <p:nvPr/>
          </p:nvSpPr>
          <p:spPr>
            <a:xfrm>
              <a:off x="969420" y="2409339"/>
              <a:ext cx="1152509" cy="731739"/>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Running Virtual Machine</a:t>
              </a:r>
            </a:p>
          </p:txBody>
        </p:sp>
      </p:grpSp>
      <p:cxnSp>
        <p:nvCxnSpPr>
          <p:cNvPr id="14" name="Straight Arrow Connector 13"/>
          <p:cNvCxnSpPr/>
          <p:nvPr/>
        </p:nvCxnSpPr>
        <p:spPr>
          <a:xfrm>
            <a:off x="8511081" y="5746617"/>
            <a:ext cx="0" cy="30138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226628"/>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2228302"/>
          </a:xfrm>
        </p:spPr>
        <p:txBody>
          <a:bodyPr/>
          <a:lstStyle/>
          <a:p>
            <a:pPr marL="0" indent="0">
              <a:buNone/>
            </a:pPr>
            <a:r>
              <a:rPr lang="en-US" dirty="0" smtClean="0"/>
              <a:t>Consistent virtual machine state captured</a:t>
            </a:r>
          </a:p>
          <a:p>
            <a:pPr lvl="1"/>
            <a:r>
              <a:rPr lang="en-US" dirty="0" smtClean="0"/>
              <a:t>Virtual machine configuration forked</a:t>
            </a:r>
          </a:p>
          <a:p>
            <a:pPr lvl="1"/>
            <a:r>
              <a:rPr lang="en-US" dirty="0" smtClean="0"/>
              <a:t>Virtual hard disks are forked – </a:t>
            </a:r>
            <a:r>
              <a:rPr lang="en-US" i="1" dirty="0" smtClean="0"/>
              <a:t>running virtual machine temporarily utilizing avhd</a:t>
            </a:r>
            <a:endParaRPr lang="en-US" sz="2800" i="1" dirty="0"/>
          </a:p>
          <a:p>
            <a:endParaRPr lang="en-US" dirty="0"/>
          </a:p>
        </p:txBody>
      </p:sp>
      <p:sp>
        <p:nvSpPr>
          <p:cNvPr id="3" name="Title 2"/>
          <p:cNvSpPr>
            <a:spLocks noGrp="1"/>
          </p:cNvSpPr>
          <p:nvPr>
            <p:ph type="title"/>
          </p:nvPr>
        </p:nvSpPr>
        <p:spPr/>
        <p:txBody>
          <a:bodyPr/>
          <a:lstStyle/>
          <a:p>
            <a:r>
              <a:rPr lang="en-US" dirty="0" smtClean="0"/>
              <a:t>Backup Checkpoint Created</a:t>
            </a:r>
            <a:endParaRPr lang="en-US" dirty="0"/>
          </a:p>
        </p:txBody>
      </p:sp>
      <p:sp>
        <p:nvSpPr>
          <p:cNvPr id="6" name="Rectangle 5"/>
          <p:cNvSpPr/>
          <p:nvPr/>
        </p:nvSpPr>
        <p:spPr bwMode="auto">
          <a:xfrm>
            <a:off x="2114969" y="3230563"/>
            <a:ext cx="3646935"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Recovery Storage</a:t>
            </a:r>
          </a:p>
        </p:txBody>
      </p:sp>
      <p:sp>
        <p:nvSpPr>
          <p:cNvPr id="7" name="Rectangle 6"/>
          <p:cNvSpPr/>
          <p:nvPr/>
        </p:nvSpPr>
        <p:spPr bwMode="auto">
          <a:xfrm>
            <a:off x="6686969" y="3230563"/>
            <a:ext cx="3657599"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Production</a:t>
            </a:r>
          </a:p>
        </p:txBody>
      </p:sp>
      <p:grpSp>
        <p:nvGrpSpPr>
          <p:cNvPr id="8" name="Group 7"/>
          <p:cNvGrpSpPr/>
          <p:nvPr/>
        </p:nvGrpSpPr>
        <p:grpSpPr>
          <a:xfrm>
            <a:off x="7601369" y="5936148"/>
            <a:ext cx="775380" cy="939119"/>
            <a:chOff x="4015128" y="4868863"/>
            <a:chExt cx="775380" cy="939119"/>
          </a:xfrm>
        </p:grpSpPr>
        <p:pic>
          <p:nvPicPr>
            <p:cNvPr id="9" name="Picture 2" descr="C:\Users\mitchellg\AppData\Local\Microsoft\Windows\Temporary Internet Files\Content.Outlook\DRES7FCJ\Storage_white (2).png"/>
            <p:cNvPicPr>
              <a:picLocks noChangeAspect="1" noChangeArrowheads="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4015128" y="4868863"/>
              <a:ext cx="775380" cy="775380"/>
            </a:xfrm>
            <a:prstGeom prst="rect">
              <a:avLst/>
            </a:prstGeom>
            <a:noFill/>
          </p:spPr>
        </p:pic>
        <p:sp>
          <p:nvSpPr>
            <p:cNvPr id="10" name="TextBox 9"/>
            <p:cNvSpPr txBox="1"/>
            <p:nvPr/>
          </p:nvSpPr>
          <p:spPr>
            <a:xfrm>
              <a:off x="4053922" y="5367092"/>
              <a:ext cx="723840" cy="440890"/>
            </a:xfrm>
            <a:prstGeom prst="rect">
              <a:avLst/>
            </a:prstGeom>
            <a:noFill/>
          </p:spPr>
          <p:txBody>
            <a:bodyPr wrap="square" lIns="182880" tIns="146304" rIns="182880" bIns="146304" rtlCol="0">
              <a:spAutoFit/>
            </a:bodyPr>
            <a:lstStyle/>
            <a:p>
              <a:pPr>
                <a:lnSpc>
                  <a:spcPct val="90000"/>
                </a:lnSpc>
              </a:pPr>
              <a:r>
                <a:rPr lang="en-US" sz="1050" dirty="0" smtClean="0">
                  <a:gradFill>
                    <a:gsLst>
                      <a:gs pos="2917">
                        <a:schemeClr val="tx1"/>
                      </a:gs>
                      <a:gs pos="30000">
                        <a:schemeClr val="tx1"/>
                      </a:gs>
                    </a:gsLst>
                    <a:lin ang="5400000" scaled="0"/>
                  </a:gradFill>
                </a:rPr>
                <a:t>avhd</a:t>
              </a:r>
            </a:p>
          </p:txBody>
        </p:sp>
      </p:grpSp>
      <p:grpSp>
        <p:nvGrpSpPr>
          <p:cNvPr id="11" name="Group 10"/>
          <p:cNvGrpSpPr/>
          <p:nvPr/>
        </p:nvGrpSpPr>
        <p:grpSpPr>
          <a:xfrm>
            <a:off x="8588498" y="5936148"/>
            <a:ext cx="793766" cy="1116674"/>
            <a:chOff x="2222961" y="4667518"/>
            <a:chExt cx="793766" cy="1116674"/>
          </a:xfrm>
        </p:grpSpPr>
        <p:pic>
          <p:nvPicPr>
            <p:cNvPr id="12" name="Picture 2" descr="C:\Users\mitchellg\AppData\Local\Microsoft\Windows\Temporary Internet Files\Content.Outlook\DRES7FCJ\Storage_white (2).png"/>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11500"/>
                      </a14:imgEffect>
                      <a14:imgEffect>
                        <a14:saturation sat="300000"/>
                      </a14:imgEffect>
                    </a14:imgLayer>
                  </a14:imgProps>
                </a:ext>
              </a:extLst>
            </a:blip>
            <a:srcRect/>
            <a:stretch>
              <a:fillRect/>
            </a:stretch>
          </p:blipFill>
          <p:spPr bwMode="auto">
            <a:xfrm>
              <a:off x="2222961" y="4667518"/>
              <a:ext cx="782294" cy="782294"/>
            </a:xfrm>
            <a:prstGeom prst="rect">
              <a:avLst/>
            </a:prstGeom>
            <a:noFill/>
          </p:spPr>
        </p:pic>
        <p:sp>
          <p:nvSpPr>
            <p:cNvPr id="13" name="TextBox 12"/>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grpSp>
        <p:nvGrpSpPr>
          <p:cNvPr id="14" name="Group 13"/>
          <p:cNvGrpSpPr/>
          <p:nvPr/>
        </p:nvGrpSpPr>
        <p:grpSpPr>
          <a:xfrm>
            <a:off x="7067815" y="3629025"/>
            <a:ext cx="1828800" cy="2307123"/>
            <a:chOff x="718957" y="2409339"/>
            <a:chExt cx="1828800" cy="2307123"/>
          </a:xfrm>
        </p:grpSpPr>
        <p:pic>
          <p:nvPicPr>
            <p:cNvPr id="15" name="Picture 2" descr="\\MAGNUM\Projects\Microsoft\Cloud Power FY12\Design\ICONS_PNG\Tower.png"/>
            <p:cNvPicPr>
              <a:picLocks noChangeAspect="1" noChangeArrowheads="1"/>
            </p:cNvPicPr>
            <p:nvPr/>
          </p:nvPicPr>
          <p:blipFill>
            <a:blip r:embed="rId5" cstate="print">
              <a:biLevel thresh="25000"/>
            </a:blip>
            <a:stretch>
              <a:fillRect/>
            </a:stretch>
          </p:blipFill>
          <p:spPr bwMode="auto">
            <a:xfrm>
              <a:off x="718957" y="2887662"/>
              <a:ext cx="1828800" cy="1828800"/>
            </a:xfrm>
            <a:prstGeom prst="rect">
              <a:avLst/>
            </a:prstGeom>
            <a:noFill/>
          </p:spPr>
        </p:pic>
        <p:sp>
          <p:nvSpPr>
            <p:cNvPr id="16" name="TextBox 15"/>
            <p:cNvSpPr txBox="1"/>
            <p:nvPr/>
          </p:nvSpPr>
          <p:spPr>
            <a:xfrm>
              <a:off x="969420" y="2409339"/>
              <a:ext cx="1152509" cy="731739"/>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Running Virtual Machine</a:t>
              </a:r>
            </a:p>
          </p:txBody>
        </p:sp>
      </p:grpSp>
      <p:grpSp>
        <p:nvGrpSpPr>
          <p:cNvPr id="17" name="Group 16"/>
          <p:cNvGrpSpPr/>
          <p:nvPr/>
        </p:nvGrpSpPr>
        <p:grpSpPr>
          <a:xfrm>
            <a:off x="8070981" y="3681069"/>
            <a:ext cx="1828800" cy="2255079"/>
            <a:chOff x="1807582" y="2461383"/>
            <a:chExt cx="1828800" cy="2255079"/>
          </a:xfrm>
        </p:grpSpPr>
        <p:pic>
          <p:nvPicPr>
            <p:cNvPr id="18" name="Picture 2" descr="\\MAGNUM\Projects\Microsoft\Cloud Power FY12\Design\ICONS_PNG\Tower.png"/>
            <p:cNvPicPr>
              <a:picLocks noChangeAspect="1" noChangeArrowheads="1"/>
            </p:cNvPicPr>
            <p:nvPr/>
          </p:nvPicPr>
          <p:blipFill>
            <a:blip r:embed="rId5" cstate="print">
              <a:duotone>
                <a:schemeClr val="accent6">
                  <a:shade val="45000"/>
                  <a:satMod val="135000"/>
                </a:schemeClr>
                <a:prstClr val="white"/>
              </a:duotone>
            </a:blip>
            <a:stretch>
              <a:fillRect/>
            </a:stretch>
          </p:blipFill>
          <p:spPr bwMode="auto">
            <a:xfrm>
              <a:off x="1807582" y="2887662"/>
              <a:ext cx="1828800" cy="1828800"/>
            </a:xfrm>
            <a:prstGeom prst="rect">
              <a:avLst/>
            </a:prstGeom>
            <a:noFill/>
          </p:spPr>
        </p:pic>
        <p:sp>
          <p:nvSpPr>
            <p:cNvPr id="19" name="TextBox 18"/>
            <p:cNvSpPr txBox="1"/>
            <p:nvPr/>
          </p:nvSpPr>
          <p:spPr>
            <a:xfrm>
              <a:off x="2058045" y="2461383"/>
              <a:ext cx="1152509" cy="731739"/>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Checkpoint Virtual Machine</a:t>
              </a:r>
            </a:p>
          </p:txBody>
        </p:sp>
      </p:grpSp>
      <p:cxnSp>
        <p:nvCxnSpPr>
          <p:cNvPr id="20" name="Straight Arrow Connector 19"/>
          <p:cNvCxnSpPr/>
          <p:nvPr/>
        </p:nvCxnSpPr>
        <p:spPr>
          <a:xfrm>
            <a:off x="7989059" y="5756005"/>
            <a:ext cx="0" cy="30138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166921" y="6329599"/>
            <a:ext cx="626059" cy="118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979645" y="5756005"/>
            <a:ext cx="0" cy="30138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866875" y="4503645"/>
            <a:ext cx="614592" cy="544765"/>
          </a:xfrm>
          <a:prstGeom prst="rect">
            <a:avLst/>
          </a:prstGeom>
          <a:noFill/>
        </p:spPr>
        <p:txBody>
          <a:bodyPr wrap="none" lIns="182880" tIns="146304" rIns="182880" bIns="146304" rtlCol="0">
            <a:spAutoFit/>
          </a:bodyPr>
          <a:lstStyle/>
          <a:p>
            <a:pPr>
              <a:lnSpc>
                <a:spcPct val="90000"/>
              </a:lnSpc>
            </a:pPr>
            <a:r>
              <a:rPr lang="en-US" dirty="0" smtClean="0">
                <a:solidFill>
                  <a:srgbClr val="FFFFFF"/>
                </a:solidFill>
              </a:rPr>
              <a:t>T1</a:t>
            </a:r>
            <a:endParaRPr lang="en-US" sz="2400" dirty="0" smtClean="0">
              <a:solidFill>
                <a:srgbClr val="FFFFFF"/>
              </a:solidFill>
            </a:endParaRPr>
          </a:p>
        </p:txBody>
      </p:sp>
    </p:spTree>
    <p:extLst>
      <p:ext uri="{BB962C8B-B14F-4D97-AF65-F5344CB8AC3E}">
        <p14:creationId xmlns:p14="http://schemas.microsoft.com/office/powerpoint/2010/main" val="2509805826"/>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1551194"/>
          </a:xfrm>
        </p:spPr>
        <p:txBody>
          <a:bodyPr/>
          <a:lstStyle/>
          <a:p>
            <a:pPr marL="0" indent="0">
              <a:buNone/>
            </a:pPr>
            <a:r>
              <a:rPr lang="en-US" dirty="0" smtClean="0"/>
              <a:t>Export results in</a:t>
            </a:r>
          </a:p>
          <a:p>
            <a:pPr lvl="1"/>
            <a:r>
              <a:rPr lang="en-US" dirty="0" smtClean="0"/>
              <a:t>Virtual machine configuration file </a:t>
            </a:r>
            <a:r>
              <a:rPr lang="en-US" dirty="0"/>
              <a:t>as of the </a:t>
            </a:r>
            <a:r>
              <a:rPr lang="en-US" dirty="0" smtClean="0"/>
              <a:t>time backup checkpoint was created</a:t>
            </a:r>
          </a:p>
          <a:p>
            <a:pPr lvl="1"/>
            <a:r>
              <a:rPr lang="en-US" dirty="0" smtClean="0"/>
              <a:t>Virtual hard disk files as of the time the backup checkpoint was created</a:t>
            </a:r>
          </a:p>
        </p:txBody>
      </p:sp>
      <p:sp>
        <p:nvSpPr>
          <p:cNvPr id="3" name="Title 2"/>
          <p:cNvSpPr>
            <a:spLocks noGrp="1"/>
          </p:cNvSpPr>
          <p:nvPr>
            <p:ph type="title"/>
          </p:nvPr>
        </p:nvSpPr>
        <p:spPr/>
        <p:txBody>
          <a:bodyPr/>
          <a:lstStyle/>
          <a:p>
            <a:r>
              <a:rPr lang="en-US" dirty="0" smtClean="0"/>
              <a:t>Backup Checkpoint Is Exported</a:t>
            </a:r>
            <a:endParaRPr lang="en-US" dirty="0"/>
          </a:p>
        </p:txBody>
      </p:sp>
      <p:sp>
        <p:nvSpPr>
          <p:cNvPr id="6" name="Rectangle 5"/>
          <p:cNvSpPr/>
          <p:nvPr/>
        </p:nvSpPr>
        <p:spPr bwMode="auto">
          <a:xfrm>
            <a:off x="2103439" y="3230563"/>
            <a:ext cx="3646935"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Recovery Storage</a:t>
            </a:r>
          </a:p>
        </p:txBody>
      </p:sp>
      <p:sp>
        <p:nvSpPr>
          <p:cNvPr id="7" name="Rectangle 6"/>
          <p:cNvSpPr/>
          <p:nvPr/>
        </p:nvSpPr>
        <p:spPr bwMode="auto">
          <a:xfrm>
            <a:off x="6675439" y="3230563"/>
            <a:ext cx="3657599"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Production</a:t>
            </a:r>
          </a:p>
        </p:txBody>
      </p:sp>
      <p:grpSp>
        <p:nvGrpSpPr>
          <p:cNvPr id="8" name="Group 7"/>
          <p:cNvGrpSpPr/>
          <p:nvPr/>
        </p:nvGrpSpPr>
        <p:grpSpPr>
          <a:xfrm>
            <a:off x="7589839" y="5936148"/>
            <a:ext cx="775380" cy="939119"/>
            <a:chOff x="4015128" y="4868863"/>
            <a:chExt cx="775380" cy="939119"/>
          </a:xfrm>
        </p:grpSpPr>
        <p:pic>
          <p:nvPicPr>
            <p:cNvPr id="9" name="Picture 2" descr="C:\Users\mitchellg\AppData\Local\Microsoft\Windows\Temporary Internet Files\Content.Outlook\DRES7FCJ\Storage_white (2).png"/>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4015128" y="4868863"/>
              <a:ext cx="775380" cy="775380"/>
            </a:xfrm>
            <a:prstGeom prst="rect">
              <a:avLst/>
            </a:prstGeom>
            <a:noFill/>
          </p:spPr>
        </p:pic>
        <p:sp>
          <p:nvSpPr>
            <p:cNvPr id="10" name="TextBox 9"/>
            <p:cNvSpPr txBox="1"/>
            <p:nvPr/>
          </p:nvSpPr>
          <p:spPr>
            <a:xfrm>
              <a:off x="4053922" y="5367092"/>
              <a:ext cx="723840" cy="440890"/>
            </a:xfrm>
            <a:prstGeom prst="rect">
              <a:avLst/>
            </a:prstGeom>
            <a:noFill/>
          </p:spPr>
          <p:txBody>
            <a:bodyPr wrap="square" lIns="182880" tIns="146304" rIns="182880" bIns="146304" rtlCol="0">
              <a:spAutoFit/>
            </a:bodyPr>
            <a:lstStyle/>
            <a:p>
              <a:pPr>
                <a:lnSpc>
                  <a:spcPct val="90000"/>
                </a:lnSpc>
              </a:pPr>
              <a:r>
                <a:rPr lang="en-US" sz="1050" dirty="0" smtClean="0">
                  <a:gradFill>
                    <a:gsLst>
                      <a:gs pos="2917">
                        <a:schemeClr val="tx1"/>
                      </a:gs>
                      <a:gs pos="30000">
                        <a:schemeClr val="tx1"/>
                      </a:gs>
                    </a:gsLst>
                    <a:lin ang="5400000" scaled="0"/>
                  </a:gradFill>
                </a:rPr>
                <a:t>avhd</a:t>
              </a:r>
            </a:p>
          </p:txBody>
        </p:sp>
      </p:grpSp>
      <p:grpSp>
        <p:nvGrpSpPr>
          <p:cNvPr id="11" name="Group 10"/>
          <p:cNvGrpSpPr/>
          <p:nvPr/>
        </p:nvGrpSpPr>
        <p:grpSpPr>
          <a:xfrm>
            <a:off x="8576968" y="5936148"/>
            <a:ext cx="793766" cy="1116674"/>
            <a:chOff x="2222961" y="4667518"/>
            <a:chExt cx="793766" cy="1116674"/>
          </a:xfrm>
        </p:grpSpPr>
        <p:pic>
          <p:nvPicPr>
            <p:cNvPr id="12" name="Picture 2" descr="C:\Users\mitchellg\AppData\Local\Microsoft\Windows\Temporary Internet Files\Content.Outlook\DRES7FCJ\Storage_white (2).pn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2222961" y="4667518"/>
              <a:ext cx="782294" cy="782294"/>
            </a:xfrm>
            <a:prstGeom prst="rect">
              <a:avLst/>
            </a:prstGeom>
            <a:noFill/>
          </p:spPr>
        </p:pic>
        <p:sp>
          <p:nvSpPr>
            <p:cNvPr id="13" name="TextBox 12"/>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grpSp>
        <p:nvGrpSpPr>
          <p:cNvPr id="14" name="Group 13"/>
          <p:cNvGrpSpPr/>
          <p:nvPr/>
        </p:nvGrpSpPr>
        <p:grpSpPr>
          <a:xfrm>
            <a:off x="7056285" y="3629025"/>
            <a:ext cx="1828800" cy="2307123"/>
            <a:chOff x="718957" y="2409339"/>
            <a:chExt cx="1828800" cy="2307123"/>
          </a:xfrm>
        </p:grpSpPr>
        <p:pic>
          <p:nvPicPr>
            <p:cNvPr id="15" name="Picture 2" descr="\\MAGNUM\Projects\Microsoft\Cloud Power FY12\Design\ICONS_PNG\Tower.png"/>
            <p:cNvPicPr>
              <a:picLocks noChangeAspect="1" noChangeArrowheads="1"/>
            </p:cNvPicPr>
            <p:nvPr/>
          </p:nvPicPr>
          <p:blipFill>
            <a:blip r:embed="rId3" cstate="print">
              <a:biLevel thresh="25000"/>
            </a:blip>
            <a:stretch>
              <a:fillRect/>
            </a:stretch>
          </p:blipFill>
          <p:spPr bwMode="auto">
            <a:xfrm>
              <a:off x="718957" y="2887662"/>
              <a:ext cx="1828800" cy="1828800"/>
            </a:xfrm>
            <a:prstGeom prst="rect">
              <a:avLst/>
            </a:prstGeom>
            <a:noFill/>
          </p:spPr>
        </p:pic>
        <p:sp>
          <p:nvSpPr>
            <p:cNvPr id="16" name="TextBox 15"/>
            <p:cNvSpPr txBox="1"/>
            <p:nvPr/>
          </p:nvSpPr>
          <p:spPr>
            <a:xfrm>
              <a:off x="969420" y="2409339"/>
              <a:ext cx="1152509" cy="731739"/>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Running Virtual Machine</a:t>
              </a:r>
            </a:p>
          </p:txBody>
        </p:sp>
      </p:grpSp>
      <p:grpSp>
        <p:nvGrpSpPr>
          <p:cNvPr id="17" name="Group 16"/>
          <p:cNvGrpSpPr/>
          <p:nvPr/>
        </p:nvGrpSpPr>
        <p:grpSpPr>
          <a:xfrm>
            <a:off x="8059451" y="3681069"/>
            <a:ext cx="1828800" cy="2255079"/>
            <a:chOff x="1807582" y="2461383"/>
            <a:chExt cx="1828800" cy="2255079"/>
          </a:xfrm>
        </p:grpSpPr>
        <p:pic>
          <p:nvPicPr>
            <p:cNvPr id="18" name="Picture 2" descr="\\MAGNUM\Projects\Microsoft\Cloud Power FY12\Design\ICONS_PNG\Tower.png"/>
            <p:cNvPicPr>
              <a:picLocks noChangeAspect="1" noChangeArrowheads="1"/>
            </p:cNvPicPr>
            <p:nvPr/>
          </p:nvPicPr>
          <p:blipFill>
            <a:blip r:embed="rId3" cstate="print">
              <a:duotone>
                <a:schemeClr val="accent6">
                  <a:shade val="45000"/>
                  <a:satMod val="135000"/>
                </a:schemeClr>
                <a:prstClr val="white"/>
              </a:duotone>
            </a:blip>
            <a:stretch>
              <a:fillRect/>
            </a:stretch>
          </p:blipFill>
          <p:spPr bwMode="auto">
            <a:xfrm>
              <a:off x="1807582" y="2887662"/>
              <a:ext cx="1828800" cy="1828800"/>
            </a:xfrm>
            <a:prstGeom prst="rect">
              <a:avLst/>
            </a:prstGeom>
            <a:noFill/>
          </p:spPr>
        </p:pic>
        <p:sp>
          <p:nvSpPr>
            <p:cNvPr id="19" name="TextBox 18"/>
            <p:cNvSpPr txBox="1"/>
            <p:nvPr/>
          </p:nvSpPr>
          <p:spPr>
            <a:xfrm>
              <a:off x="2058045" y="2461383"/>
              <a:ext cx="1152509" cy="731739"/>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Checkpoint Virtual Machine</a:t>
              </a:r>
            </a:p>
          </p:txBody>
        </p:sp>
      </p:grpSp>
      <p:cxnSp>
        <p:nvCxnSpPr>
          <p:cNvPr id="20" name="Straight Arrow Connector 19"/>
          <p:cNvCxnSpPr/>
          <p:nvPr/>
        </p:nvCxnSpPr>
        <p:spPr>
          <a:xfrm>
            <a:off x="7977529" y="5756005"/>
            <a:ext cx="0" cy="30138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155391" y="6329599"/>
            <a:ext cx="626059" cy="118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968115" y="5756005"/>
            <a:ext cx="0" cy="30138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3" name="Right Arrow 22"/>
          <p:cNvSpPr/>
          <p:nvPr/>
        </p:nvSpPr>
        <p:spPr bwMode="auto">
          <a:xfrm rot="10800000">
            <a:off x="5783141" y="4592074"/>
            <a:ext cx="838201" cy="381000"/>
          </a:xfrm>
          <a:prstGeom prst="right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TextBox 23"/>
          <p:cNvSpPr txBox="1"/>
          <p:nvPr/>
        </p:nvSpPr>
        <p:spPr>
          <a:xfrm>
            <a:off x="8855345" y="4503645"/>
            <a:ext cx="614592" cy="544765"/>
          </a:xfrm>
          <a:prstGeom prst="rect">
            <a:avLst/>
          </a:prstGeom>
          <a:noFill/>
        </p:spPr>
        <p:txBody>
          <a:bodyPr wrap="none" lIns="182880" tIns="146304" rIns="182880" bIns="146304" rtlCol="0">
            <a:spAutoFit/>
          </a:bodyPr>
          <a:lstStyle/>
          <a:p>
            <a:pPr>
              <a:lnSpc>
                <a:spcPct val="90000"/>
              </a:lnSpc>
            </a:pPr>
            <a:r>
              <a:rPr lang="en-US" dirty="0" smtClean="0">
                <a:solidFill>
                  <a:srgbClr val="FFFFFF"/>
                </a:solidFill>
              </a:rPr>
              <a:t>T1</a:t>
            </a:r>
            <a:endParaRPr lang="en-US" sz="2400" dirty="0" smtClean="0">
              <a:solidFill>
                <a:srgbClr val="FFFFFF"/>
              </a:solidFill>
            </a:endParaRPr>
          </a:p>
        </p:txBody>
      </p:sp>
      <p:cxnSp>
        <p:nvCxnSpPr>
          <p:cNvPr id="28" name="Straight Arrow Connector 27"/>
          <p:cNvCxnSpPr/>
          <p:nvPr/>
        </p:nvCxnSpPr>
        <p:spPr>
          <a:xfrm>
            <a:off x="3933288" y="5485672"/>
            <a:ext cx="0" cy="30138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536460" y="4344359"/>
            <a:ext cx="815929" cy="1138657"/>
            <a:chOff x="775867" y="3910559"/>
            <a:chExt cx="815929" cy="1138657"/>
          </a:xfrm>
        </p:grpSpPr>
        <p:pic>
          <p:nvPicPr>
            <p:cNvPr id="30" name="Picture 29" descr="\\MAGNUM\Projects\Microsoft\Cloud Power FY12\Design\ICONS_PNG\Document.png"/>
            <p:cNvPicPr>
              <a:picLocks noChangeAspect="1" noChangeArrowheads="1"/>
            </p:cNvPicPr>
            <p:nvPr/>
          </p:nvPicPr>
          <p:blipFill rotWithShape="1">
            <a:blip r:embed="rId4" cstate="print">
              <a:biLevel thresh="25000"/>
            </a:blip>
            <a:srcRect l="18644" t="13200" r="18856" b="15967"/>
            <a:stretch/>
          </p:blipFill>
          <p:spPr bwMode="auto">
            <a:xfrm>
              <a:off x="811609" y="3910559"/>
              <a:ext cx="739589" cy="838200"/>
            </a:xfrm>
            <a:prstGeom prst="rect">
              <a:avLst/>
            </a:prstGeom>
            <a:noFill/>
          </p:spPr>
        </p:pic>
        <p:sp>
          <p:nvSpPr>
            <p:cNvPr id="31" name="TextBox 54"/>
            <p:cNvSpPr txBox="1"/>
            <p:nvPr/>
          </p:nvSpPr>
          <p:spPr>
            <a:xfrm>
              <a:off x="775867" y="4758367"/>
              <a:ext cx="815929" cy="290849"/>
            </a:xfrm>
            <a:prstGeom prst="rect">
              <a:avLst/>
            </a:prstGeom>
            <a:noFill/>
          </p:spPr>
          <p:txBody>
            <a:bodyPr wrap="non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pPr>
              <a:r>
                <a:rPr lang="en-US" sz="1050" dirty="0" smtClean="0">
                  <a:gradFill>
                    <a:gsLst>
                      <a:gs pos="2917">
                        <a:schemeClr val="tx1"/>
                      </a:gs>
                      <a:gs pos="30000">
                        <a:schemeClr val="tx1"/>
                      </a:gs>
                    </a:gsLst>
                    <a:lin ang="5400000" scaled="0"/>
                  </a:gradFill>
                </a:rPr>
                <a:t>Exported VM </a:t>
              </a:r>
            </a:p>
            <a:p>
              <a:pPr algn="ctr">
                <a:lnSpc>
                  <a:spcPct val="90000"/>
                </a:lnSpc>
              </a:pPr>
              <a:r>
                <a:rPr lang="en-US" sz="1050" dirty="0" smtClean="0">
                  <a:gradFill>
                    <a:gsLst>
                      <a:gs pos="2917">
                        <a:schemeClr val="tx1"/>
                      </a:gs>
                      <a:gs pos="30000">
                        <a:schemeClr val="tx1"/>
                      </a:gs>
                    </a:gsLst>
                    <a:lin ang="5400000" scaled="0"/>
                  </a:gradFill>
                </a:rPr>
                <a:t>Configuration</a:t>
              </a:r>
            </a:p>
          </p:txBody>
        </p:sp>
      </p:grpSp>
      <p:sp>
        <p:nvSpPr>
          <p:cNvPr id="32" name="TextBox 55"/>
          <p:cNvSpPr txBox="1"/>
          <p:nvPr/>
        </p:nvSpPr>
        <p:spPr>
          <a:xfrm>
            <a:off x="3879095" y="4782776"/>
            <a:ext cx="337593" cy="341632"/>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45720" tIns="45720" rIns="45720" bIns="45720" rtlCol="0">
            <a:spAutoFit/>
          </a:bodyPr>
          <a:lstStyle>
            <a:defPPr>
              <a:defRPr lang="en-US"/>
            </a:defPPr>
            <a:lvl1pPr>
              <a:lnSpc>
                <a:spcPct val="90000"/>
              </a:lnSpc>
              <a:defRPr>
                <a:gradFill>
                  <a:gsLst>
                    <a:gs pos="2917">
                      <a:schemeClr val="tx1"/>
                    </a:gs>
                    <a:gs pos="30000">
                      <a:schemeClr val="tx1"/>
                    </a:gs>
                  </a:gsLst>
                  <a:lin ang="5400000" scaled="0"/>
                </a:gradFill>
              </a:defRPr>
            </a:lvl1pPr>
          </a:lstStyle>
          <a:p>
            <a:r>
              <a:rPr lang="en-US" dirty="0"/>
              <a:t>T1</a:t>
            </a:r>
          </a:p>
        </p:txBody>
      </p:sp>
      <p:grpSp>
        <p:nvGrpSpPr>
          <p:cNvPr id="33" name="Group 32"/>
          <p:cNvGrpSpPr/>
          <p:nvPr/>
        </p:nvGrpSpPr>
        <p:grpSpPr>
          <a:xfrm>
            <a:off x="3538901" y="5661913"/>
            <a:ext cx="793766" cy="1116674"/>
            <a:chOff x="2222961" y="4667518"/>
            <a:chExt cx="793766" cy="1116674"/>
          </a:xfrm>
        </p:grpSpPr>
        <p:pic>
          <p:nvPicPr>
            <p:cNvPr id="34" name="Picture 2" descr="C:\Users\mitchellg\AppData\Local\Microsoft\Windows\Temporary Internet Files\Content.Outlook\DRES7FCJ\Storage_white (2).pn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2222961" y="4667518"/>
              <a:ext cx="782294" cy="782294"/>
            </a:xfrm>
            <a:prstGeom prst="rect">
              <a:avLst/>
            </a:prstGeom>
            <a:noFill/>
          </p:spPr>
        </p:pic>
        <p:sp>
          <p:nvSpPr>
            <p:cNvPr id="35" name="TextBox 34"/>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spTree>
    <p:extLst>
      <p:ext uri="{BB962C8B-B14F-4D97-AF65-F5344CB8AC3E}">
        <p14:creationId xmlns:p14="http://schemas.microsoft.com/office/powerpoint/2010/main" val="3846458524"/>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2228302"/>
          </a:xfrm>
        </p:spPr>
        <p:txBody>
          <a:bodyPr/>
          <a:lstStyle/>
          <a:p>
            <a:pPr marL="0" indent="0">
              <a:buNone/>
            </a:pPr>
            <a:r>
              <a:rPr lang="en-US" dirty="0" smtClean="0"/>
              <a:t>Checkpoint converted into a dateless reference point</a:t>
            </a:r>
            <a:endParaRPr lang="en-US" dirty="0"/>
          </a:p>
          <a:p>
            <a:pPr lvl="1"/>
            <a:r>
              <a:rPr lang="en-US" dirty="0" smtClean="0"/>
              <a:t>Change tracking information is preserved for all virtual hard disks</a:t>
            </a:r>
          </a:p>
          <a:p>
            <a:pPr lvl="1"/>
            <a:r>
              <a:rPr lang="en-US" dirty="0" smtClean="0"/>
              <a:t>Virtual disk forks are merged </a:t>
            </a:r>
            <a:r>
              <a:rPr lang="en-US" i="1" dirty="0" smtClean="0"/>
              <a:t>(aVHDs merged and deleted)</a:t>
            </a:r>
            <a:endParaRPr lang="en-US" sz="3600" i="1" dirty="0"/>
          </a:p>
          <a:p>
            <a:endParaRPr lang="en-US" dirty="0"/>
          </a:p>
        </p:txBody>
      </p:sp>
      <p:sp>
        <p:nvSpPr>
          <p:cNvPr id="3" name="Title 2"/>
          <p:cNvSpPr>
            <a:spLocks noGrp="1"/>
          </p:cNvSpPr>
          <p:nvPr>
            <p:ph type="title"/>
          </p:nvPr>
        </p:nvSpPr>
        <p:spPr/>
        <p:txBody>
          <a:bodyPr/>
          <a:lstStyle/>
          <a:p>
            <a:r>
              <a:rPr lang="en-US" dirty="0" smtClean="0"/>
              <a:t>Backup Checkpoint Converted</a:t>
            </a:r>
            <a:endParaRPr lang="en-US" dirty="0"/>
          </a:p>
        </p:txBody>
      </p:sp>
      <p:sp>
        <p:nvSpPr>
          <p:cNvPr id="6" name="Rectangle 5"/>
          <p:cNvSpPr/>
          <p:nvPr/>
        </p:nvSpPr>
        <p:spPr bwMode="auto">
          <a:xfrm>
            <a:off x="6675438" y="3230563"/>
            <a:ext cx="3657599"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Production</a:t>
            </a:r>
          </a:p>
        </p:txBody>
      </p:sp>
      <p:grpSp>
        <p:nvGrpSpPr>
          <p:cNvPr id="7" name="Group 6"/>
          <p:cNvGrpSpPr/>
          <p:nvPr/>
        </p:nvGrpSpPr>
        <p:grpSpPr>
          <a:xfrm>
            <a:off x="7589838" y="5923888"/>
            <a:ext cx="793766" cy="1116674"/>
            <a:chOff x="2222961" y="4667518"/>
            <a:chExt cx="793766" cy="1116674"/>
          </a:xfrm>
        </p:grpSpPr>
        <p:pic>
          <p:nvPicPr>
            <p:cNvPr id="8" name="Picture 2" descr="C:\Users\mitchellg\AppData\Local\Microsoft\Windows\Temporary Internet Files\Content.Outlook\DRES7FCJ\Storage_white (2).pn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2222961" y="4667518"/>
              <a:ext cx="782294" cy="782294"/>
            </a:xfrm>
            <a:prstGeom prst="rect">
              <a:avLst/>
            </a:prstGeom>
            <a:noFill/>
          </p:spPr>
        </p:pic>
        <p:sp>
          <p:nvSpPr>
            <p:cNvPr id="9" name="TextBox 8"/>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grpSp>
        <p:nvGrpSpPr>
          <p:cNvPr id="10" name="Group 9"/>
          <p:cNvGrpSpPr/>
          <p:nvPr/>
        </p:nvGrpSpPr>
        <p:grpSpPr>
          <a:xfrm>
            <a:off x="7056284" y="3629025"/>
            <a:ext cx="1828800" cy="2307123"/>
            <a:chOff x="718957" y="2409339"/>
            <a:chExt cx="1828800" cy="2307123"/>
          </a:xfrm>
        </p:grpSpPr>
        <p:pic>
          <p:nvPicPr>
            <p:cNvPr id="11" name="Picture 2" descr="\\MAGNUM\Projects\Microsoft\Cloud Power FY12\Design\ICONS_PNG\Tower.png"/>
            <p:cNvPicPr>
              <a:picLocks noChangeAspect="1" noChangeArrowheads="1"/>
            </p:cNvPicPr>
            <p:nvPr/>
          </p:nvPicPr>
          <p:blipFill>
            <a:blip r:embed="rId3" cstate="print">
              <a:biLevel thresh="25000"/>
            </a:blip>
            <a:stretch>
              <a:fillRect/>
            </a:stretch>
          </p:blipFill>
          <p:spPr bwMode="auto">
            <a:xfrm>
              <a:off x="718957" y="2887662"/>
              <a:ext cx="1828800" cy="1828800"/>
            </a:xfrm>
            <a:prstGeom prst="rect">
              <a:avLst/>
            </a:prstGeom>
            <a:noFill/>
          </p:spPr>
        </p:pic>
        <p:sp>
          <p:nvSpPr>
            <p:cNvPr id="12" name="TextBox 11"/>
            <p:cNvSpPr txBox="1"/>
            <p:nvPr/>
          </p:nvSpPr>
          <p:spPr>
            <a:xfrm>
              <a:off x="969420" y="2409339"/>
              <a:ext cx="1152509" cy="731739"/>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Running Virtual Machine</a:t>
              </a:r>
            </a:p>
          </p:txBody>
        </p:sp>
      </p:grpSp>
      <p:cxnSp>
        <p:nvCxnSpPr>
          <p:cNvPr id="13" name="Straight Arrow Connector 12"/>
          <p:cNvCxnSpPr/>
          <p:nvPr/>
        </p:nvCxnSpPr>
        <p:spPr>
          <a:xfrm>
            <a:off x="7977528" y="5756005"/>
            <a:ext cx="0" cy="30138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146995" y="5756005"/>
            <a:ext cx="821120" cy="346973"/>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8260380" y="4274178"/>
            <a:ext cx="1283084" cy="1594106"/>
            <a:chOff x="2981090" y="3022625"/>
            <a:chExt cx="1283084" cy="1594106"/>
          </a:xfrm>
        </p:grpSpPr>
        <p:pic>
          <p:nvPicPr>
            <p:cNvPr id="16" name="Picture 15" descr="\\MAGNUM\Projects\Microsoft\Cloud Power FY12\Design\ICONS_PNG\Virtual_tower.png"/>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2981090" y="3397531"/>
              <a:ext cx="1219200" cy="1219200"/>
            </a:xfrm>
            <a:prstGeom prst="rect">
              <a:avLst/>
            </a:prstGeom>
            <a:noFill/>
          </p:spPr>
        </p:pic>
        <p:sp>
          <p:nvSpPr>
            <p:cNvPr id="17" name="TextBox 16"/>
            <p:cNvSpPr txBox="1"/>
            <p:nvPr/>
          </p:nvSpPr>
          <p:spPr>
            <a:xfrm>
              <a:off x="3111665" y="3022625"/>
              <a:ext cx="1152509"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Reference Point</a:t>
              </a:r>
            </a:p>
          </p:txBody>
        </p:sp>
      </p:grpSp>
      <p:sp>
        <p:nvSpPr>
          <p:cNvPr id="18" name="TextBox 17"/>
          <p:cNvSpPr txBox="1"/>
          <p:nvPr/>
        </p:nvSpPr>
        <p:spPr>
          <a:xfrm rot="20121686">
            <a:off x="7980689" y="5802581"/>
            <a:ext cx="1292662" cy="433965"/>
          </a:xfrm>
          <a:prstGeom prst="rect">
            <a:avLst/>
          </a:prstGeom>
          <a:noFill/>
        </p:spPr>
        <p:txBody>
          <a:bodyPr wrap="none" lIns="182880" tIns="146304" rIns="182880" bIns="146304" rtlCol="0">
            <a:spAutoFit/>
          </a:bodyPr>
          <a:lstStyle/>
          <a:p>
            <a:pPr>
              <a:lnSpc>
                <a:spcPct val="90000"/>
              </a:lnSpc>
            </a:pPr>
            <a:r>
              <a:rPr lang="en-US" sz="1000" dirty="0" smtClean="0">
                <a:gradFill>
                  <a:gsLst>
                    <a:gs pos="2917">
                      <a:schemeClr val="tx1"/>
                    </a:gs>
                    <a:gs pos="30000">
                      <a:schemeClr val="tx1"/>
                    </a:gs>
                  </a:gsLst>
                  <a:lin ang="5400000" scaled="0"/>
                </a:gradFill>
              </a:rPr>
              <a:t>Refers to RCT ID</a:t>
            </a:r>
          </a:p>
        </p:txBody>
      </p:sp>
      <p:sp>
        <p:nvSpPr>
          <p:cNvPr id="19" name="TextBox 18"/>
          <p:cNvSpPr txBox="1"/>
          <p:nvPr/>
        </p:nvSpPr>
        <p:spPr>
          <a:xfrm>
            <a:off x="8809037" y="4827880"/>
            <a:ext cx="614592" cy="544765"/>
          </a:xfrm>
          <a:prstGeom prst="rect">
            <a:avLst/>
          </a:prstGeom>
          <a:noFill/>
        </p:spPr>
        <p:txBody>
          <a:bodyPr wrap="none" lIns="182880" tIns="146304" rIns="182880" bIns="146304" rtlCol="0">
            <a:spAutoFit/>
          </a:bodyPr>
          <a:lstStyle/>
          <a:p>
            <a:pPr>
              <a:lnSpc>
                <a:spcPct val="90000"/>
              </a:lnSpc>
            </a:pPr>
            <a:r>
              <a:rPr lang="en-US" dirty="0" smtClean="0"/>
              <a:t>T1</a:t>
            </a:r>
            <a:endParaRPr lang="en-US" sz="2400" dirty="0" smtClean="0"/>
          </a:p>
        </p:txBody>
      </p:sp>
      <p:sp>
        <p:nvSpPr>
          <p:cNvPr id="20" name="Rectangle 19"/>
          <p:cNvSpPr/>
          <p:nvPr/>
        </p:nvSpPr>
        <p:spPr bwMode="auto">
          <a:xfrm>
            <a:off x="2103438" y="3230563"/>
            <a:ext cx="3646935"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Recovery Storage</a:t>
            </a:r>
          </a:p>
        </p:txBody>
      </p:sp>
      <p:cxnSp>
        <p:nvCxnSpPr>
          <p:cNvPr id="32" name="Straight Arrow Connector 31"/>
          <p:cNvCxnSpPr/>
          <p:nvPr/>
        </p:nvCxnSpPr>
        <p:spPr>
          <a:xfrm>
            <a:off x="3933288" y="5485672"/>
            <a:ext cx="0" cy="30138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536460" y="4344359"/>
            <a:ext cx="815929" cy="1138657"/>
            <a:chOff x="775867" y="3910559"/>
            <a:chExt cx="815929" cy="1138657"/>
          </a:xfrm>
        </p:grpSpPr>
        <p:pic>
          <p:nvPicPr>
            <p:cNvPr id="34" name="Picture 33" descr="\\MAGNUM\Projects\Microsoft\Cloud Power FY12\Design\ICONS_PNG\Document.png"/>
            <p:cNvPicPr>
              <a:picLocks noChangeAspect="1" noChangeArrowheads="1"/>
            </p:cNvPicPr>
            <p:nvPr/>
          </p:nvPicPr>
          <p:blipFill rotWithShape="1">
            <a:blip r:embed="rId5" cstate="print">
              <a:biLevel thresh="25000"/>
            </a:blip>
            <a:srcRect l="18644" t="13200" r="18856" b="15967"/>
            <a:stretch/>
          </p:blipFill>
          <p:spPr bwMode="auto">
            <a:xfrm>
              <a:off x="811609" y="3910559"/>
              <a:ext cx="739589" cy="838200"/>
            </a:xfrm>
            <a:prstGeom prst="rect">
              <a:avLst/>
            </a:prstGeom>
            <a:noFill/>
          </p:spPr>
        </p:pic>
        <p:sp>
          <p:nvSpPr>
            <p:cNvPr id="35" name="TextBox 54"/>
            <p:cNvSpPr txBox="1"/>
            <p:nvPr/>
          </p:nvSpPr>
          <p:spPr>
            <a:xfrm>
              <a:off x="775867" y="4758367"/>
              <a:ext cx="815929" cy="290849"/>
            </a:xfrm>
            <a:prstGeom prst="rect">
              <a:avLst/>
            </a:prstGeom>
            <a:noFill/>
          </p:spPr>
          <p:txBody>
            <a:bodyPr wrap="non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pPr>
              <a:r>
                <a:rPr lang="en-US" sz="1050" dirty="0" smtClean="0">
                  <a:gradFill>
                    <a:gsLst>
                      <a:gs pos="2917">
                        <a:schemeClr val="tx1"/>
                      </a:gs>
                      <a:gs pos="30000">
                        <a:schemeClr val="tx1"/>
                      </a:gs>
                    </a:gsLst>
                    <a:lin ang="5400000" scaled="0"/>
                  </a:gradFill>
                </a:rPr>
                <a:t>Exported VM </a:t>
              </a:r>
            </a:p>
            <a:p>
              <a:pPr algn="ctr">
                <a:lnSpc>
                  <a:spcPct val="90000"/>
                </a:lnSpc>
              </a:pPr>
              <a:r>
                <a:rPr lang="en-US" sz="1050" dirty="0" smtClean="0">
                  <a:gradFill>
                    <a:gsLst>
                      <a:gs pos="2917">
                        <a:schemeClr val="tx1"/>
                      </a:gs>
                      <a:gs pos="30000">
                        <a:schemeClr val="tx1"/>
                      </a:gs>
                    </a:gsLst>
                    <a:lin ang="5400000" scaled="0"/>
                  </a:gradFill>
                </a:rPr>
                <a:t>Configuration</a:t>
              </a:r>
            </a:p>
          </p:txBody>
        </p:sp>
      </p:grpSp>
      <p:sp>
        <p:nvSpPr>
          <p:cNvPr id="36" name="TextBox 55"/>
          <p:cNvSpPr txBox="1"/>
          <p:nvPr/>
        </p:nvSpPr>
        <p:spPr>
          <a:xfrm>
            <a:off x="3879095" y="4782776"/>
            <a:ext cx="337593" cy="341632"/>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45720" tIns="45720" rIns="45720" bIns="45720" rtlCol="0">
            <a:spAutoFit/>
          </a:bodyPr>
          <a:lstStyle>
            <a:defPPr>
              <a:defRPr lang="en-US"/>
            </a:defPPr>
            <a:lvl1pPr>
              <a:lnSpc>
                <a:spcPct val="90000"/>
              </a:lnSpc>
              <a:defRPr>
                <a:gradFill>
                  <a:gsLst>
                    <a:gs pos="2917">
                      <a:schemeClr val="tx1"/>
                    </a:gs>
                    <a:gs pos="30000">
                      <a:schemeClr val="tx1"/>
                    </a:gs>
                  </a:gsLst>
                  <a:lin ang="5400000" scaled="0"/>
                </a:gradFill>
              </a:defRPr>
            </a:lvl1pPr>
          </a:lstStyle>
          <a:p>
            <a:r>
              <a:rPr lang="en-US" dirty="0"/>
              <a:t>T1</a:t>
            </a:r>
          </a:p>
        </p:txBody>
      </p:sp>
      <p:grpSp>
        <p:nvGrpSpPr>
          <p:cNvPr id="37" name="Group 36"/>
          <p:cNvGrpSpPr/>
          <p:nvPr/>
        </p:nvGrpSpPr>
        <p:grpSpPr>
          <a:xfrm>
            <a:off x="3538901" y="5661913"/>
            <a:ext cx="793766" cy="1116674"/>
            <a:chOff x="2222961" y="4667518"/>
            <a:chExt cx="793766" cy="1116674"/>
          </a:xfrm>
        </p:grpSpPr>
        <p:pic>
          <p:nvPicPr>
            <p:cNvPr id="38" name="Picture 2" descr="C:\Users\mitchellg\AppData\Local\Microsoft\Windows\Temporary Internet Files\Content.Outlook\DRES7FCJ\Storage_white (2).pn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2222961" y="4667518"/>
              <a:ext cx="782294" cy="782294"/>
            </a:xfrm>
            <a:prstGeom prst="rect">
              <a:avLst/>
            </a:prstGeom>
            <a:noFill/>
          </p:spPr>
        </p:pic>
        <p:sp>
          <p:nvSpPr>
            <p:cNvPr id="39" name="TextBox 38"/>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spTree>
    <p:extLst>
      <p:ext uri="{BB962C8B-B14F-4D97-AF65-F5344CB8AC3E}">
        <p14:creationId xmlns:p14="http://schemas.microsoft.com/office/powerpoint/2010/main" val="118779242"/>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Incremental Backup</a:t>
            </a:r>
            <a:endParaRPr lang="en-US" dirty="0"/>
          </a:p>
        </p:txBody>
      </p:sp>
    </p:spTree>
    <p:extLst>
      <p:ext uri="{BB962C8B-B14F-4D97-AF65-F5344CB8AC3E}">
        <p14:creationId xmlns:p14="http://schemas.microsoft.com/office/powerpoint/2010/main" val="3828104354"/>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1797631"/>
          </a:xfrm>
        </p:spPr>
        <p:txBody>
          <a:bodyPr>
            <a:normAutofit fontScale="92500" lnSpcReduction="20000"/>
          </a:bodyPr>
          <a:lstStyle/>
          <a:p>
            <a:r>
              <a:rPr lang="en-US" dirty="0" smtClean="0"/>
              <a:t>Production</a:t>
            </a:r>
          </a:p>
          <a:p>
            <a:pPr lvl="1"/>
            <a:r>
              <a:rPr lang="en-US" dirty="0" smtClean="0"/>
              <a:t>Running virtual machine and reference point</a:t>
            </a:r>
          </a:p>
          <a:p>
            <a:r>
              <a:rPr lang="en-US" dirty="0" smtClean="0"/>
              <a:t>Recovery Storage</a:t>
            </a:r>
          </a:p>
          <a:p>
            <a:pPr lvl="1"/>
            <a:r>
              <a:rPr lang="en-US" dirty="0" smtClean="0"/>
              <a:t>Contains configuration and virtual hard disks from initial backup</a:t>
            </a:r>
          </a:p>
          <a:p>
            <a:endParaRPr lang="en-US" dirty="0"/>
          </a:p>
        </p:txBody>
      </p:sp>
      <p:sp>
        <p:nvSpPr>
          <p:cNvPr id="3" name="Title 2"/>
          <p:cNvSpPr>
            <a:spLocks noGrp="1"/>
          </p:cNvSpPr>
          <p:nvPr>
            <p:ph type="title"/>
          </p:nvPr>
        </p:nvSpPr>
        <p:spPr/>
        <p:txBody>
          <a:bodyPr/>
          <a:lstStyle/>
          <a:p>
            <a:r>
              <a:rPr lang="en-US" smtClean="0"/>
              <a:t>Starting From Full Backup</a:t>
            </a:r>
            <a:endParaRPr lang="en-US" dirty="0"/>
          </a:p>
        </p:txBody>
      </p:sp>
      <p:sp>
        <p:nvSpPr>
          <p:cNvPr id="6" name="Rectangle 5"/>
          <p:cNvSpPr/>
          <p:nvPr/>
        </p:nvSpPr>
        <p:spPr bwMode="auto">
          <a:xfrm>
            <a:off x="6675438" y="3230563"/>
            <a:ext cx="3657599"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Production</a:t>
            </a:r>
          </a:p>
        </p:txBody>
      </p:sp>
      <p:grpSp>
        <p:nvGrpSpPr>
          <p:cNvPr id="7" name="Group 6"/>
          <p:cNvGrpSpPr/>
          <p:nvPr/>
        </p:nvGrpSpPr>
        <p:grpSpPr>
          <a:xfrm>
            <a:off x="7589838" y="5923888"/>
            <a:ext cx="793766" cy="1116674"/>
            <a:chOff x="2222961" y="4667518"/>
            <a:chExt cx="793766" cy="1116674"/>
          </a:xfrm>
        </p:grpSpPr>
        <p:pic>
          <p:nvPicPr>
            <p:cNvPr id="8" name="Picture 2" descr="C:\Users\mitchellg\AppData\Local\Microsoft\Windows\Temporary Internet Files\Content.Outlook\DRES7FCJ\Storage_white (2).pn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2222961" y="4667518"/>
              <a:ext cx="782294" cy="782294"/>
            </a:xfrm>
            <a:prstGeom prst="rect">
              <a:avLst/>
            </a:prstGeom>
            <a:noFill/>
          </p:spPr>
        </p:pic>
        <p:sp>
          <p:nvSpPr>
            <p:cNvPr id="9" name="TextBox 8"/>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grpSp>
        <p:nvGrpSpPr>
          <p:cNvPr id="10" name="Group 9"/>
          <p:cNvGrpSpPr/>
          <p:nvPr/>
        </p:nvGrpSpPr>
        <p:grpSpPr>
          <a:xfrm>
            <a:off x="7056284" y="3629025"/>
            <a:ext cx="1828800" cy="2307123"/>
            <a:chOff x="718957" y="2409339"/>
            <a:chExt cx="1828800" cy="2307123"/>
          </a:xfrm>
        </p:grpSpPr>
        <p:pic>
          <p:nvPicPr>
            <p:cNvPr id="11" name="Picture 2" descr="\\MAGNUM\Projects\Microsoft\Cloud Power FY12\Design\ICONS_PNG\Tower.png"/>
            <p:cNvPicPr>
              <a:picLocks noChangeAspect="1" noChangeArrowheads="1"/>
            </p:cNvPicPr>
            <p:nvPr/>
          </p:nvPicPr>
          <p:blipFill>
            <a:blip r:embed="rId3" cstate="print">
              <a:biLevel thresh="25000"/>
            </a:blip>
            <a:stretch>
              <a:fillRect/>
            </a:stretch>
          </p:blipFill>
          <p:spPr bwMode="auto">
            <a:xfrm>
              <a:off x="718957" y="2887662"/>
              <a:ext cx="1828800" cy="1828800"/>
            </a:xfrm>
            <a:prstGeom prst="rect">
              <a:avLst/>
            </a:prstGeom>
            <a:noFill/>
          </p:spPr>
        </p:pic>
        <p:sp>
          <p:nvSpPr>
            <p:cNvPr id="12" name="TextBox 11"/>
            <p:cNvSpPr txBox="1"/>
            <p:nvPr/>
          </p:nvSpPr>
          <p:spPr>
            <a:xfrm>
              <a:off x="969420" y="2409339"/>
              <a:ext cx="1152509" cy="731739"/>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Running Virtual Machine</a:t>
              </a:r>
            </a:p>
          </p:txBody>
        </p:sp>
      </p:grpSp>
      <p:cxnSp>
        <p:nvCxnSpPr>
          <p:cNvPr id="13" name="Straight Arrow Connector 12"/>
          <p:cNvCxnSpPr/>
          <p:nvPr/>
        </p:nvCxnSpPr>
        <p:spPr>
          <a:xfrm>
            <a:off x="7977528" y="5756005"/>
            <a:ext cx="0" cy="30138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146995" y="5756005"/>
            <a:ext cx="821120" cy="346973"/>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8260380" y="4274178"/>
            <a:ext cx="1283084" cy="1594106"/>
            <a:chOff x="2981090" y="3022625"/>
            <a:chExt cx="1283084" cy="1594106"/>
          </a:xfrm>
        </p:grpSpPr>
        <p:pic>
          <p:nvPicPr>
            <p:cNvPr id="16" name="Picture 15" descr="\\MAGNUM\Projects\Microsoft\Cloud Power FY12\Design\ICONS_PNG\Virtual_tower.png"/>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2981090" y="3397531"/>
              <a:ext cx="1219200" cy="1219200"/>
            </a:xfrm>
            <a:prstGeom prst="rect">
              <a:avLst/>
            </a:prstGeom>
            <a:noFill/>
          </p:spPr>
        </p:pic>
        <p:sp>
          <p:nvSpPr>
            <p:cNvPr id="17" name="TextBox 16"/>
            <p:cNvSpPr txBox="1"/>
            <p:nvPr/>
          </p:nvSpPr>
          <p:spPr>
            <a:xfrm>
              <a:off x="3111665" y="3022625"/>
              <a:ext cx="1152509"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Reference Point</a:t>
              </a:r>
            </a:p>
          </p:txBody>
        </p:sp>
      </p:grpSp>
      <p:sp>
        <p:nvSpPr>
          <p:cNvPr id="18" name="TextBox 17"/>
          <p:cNvSpPr txBox="1"/>
          <p:nvPr/>
        </p:nvSpPr>
        <p:spPr>
          <a:xfrm rot="20121686">
            <a:off x="7980689" y="5802581"/>
            <a:ext cx="1292662" cy="433965"/>
          </a:xfrm>
          <a:prstGeom prst="rect">
            <a:avLst/>
          </a:prstGeom>
          <a:noFill/>
        </p:spPr>
        <p:txBody>
          <a:bodyPr wrap="none" lIns="182880" tIns="146304" rIns="182880" bIns="146304" rtlCol="0">
            <a:spAutoFit/>
          </a:bodyPr>
          <a:lstStyle/>
          <a:p>
            <a:pPr>
              <a:lnSpc>
                <a:spcPct val="90000"/>
              </a:lnSpc>
            </a:pPr>
            <a:r>
              <a:rPr lang="en-US" sz="1000" dirty="0" smtClean="0">
                <a:gradFill>
                  <a:gsLst>
                    <a:gs pos="2917">
                      <a:schemeClr val="tx1"/>
                    </a:gs>
                    <a:gs pos="30000">
                      <a:schemeClr val="tx1"/>
                    </a:gs>
                  </a:gsLst>
                  <a:lin ang="5400000" scaled="0"/>
                </a:gradFill>
              </a:rPr>
              <a:t>Refers to RCT ID</a:t>
            </a:r>
          </a:p>
        </p:txBody>
      </p:sp>
      <p:sp>
        <p:nvSpPr>
          <p:cNvPr id="19" name="TextBox 18"/>
          <p:cNvSpPr txBox="1"/>
          <p:nvPr/>
        </p:nvSpPr>
        <p:spPr>
          <a:xfrm>
            <a:off x="8809037" y="4827880"/>
            <a:ext cx="614592" cy="544765"/>
          </a:xfrm>
          <a:prstGeom prst="rect">
            <a:avLst/>
          </a:prstGeom>
          <a:noFill/>
        </p:spPr>
        <p:txBody>
          <a:bodyPr wrap="none" lIns="182880" tIns="146304" rIns="182880" bIns="146304" rtlCol="0">
            <a:spAutoFit/>
          </a:bodyPr>
          <a:lstStyle/>
          <a:p>
            <a:pPr>
              <a:lnSpc>
                <a:spcPct val="90000"/>
              </a:lnSpc>
            </a:pPr>
            <a:r>
              <a:rPr lang="en-US" dirty="0" smtClean="0"/>
              <a:t>T1</a:t>
            </a:r>
            <a:endParaRPr lang="en-US" sz="2400" dirty="0" smtClean="0"/>
          </a:p>
        </p:txBody>
      </p:sp>
      <p:sp>
        <p:nvSpPr>
          <p:cNvPr id="20" name="Rectangle 19"/>
          <p:cNvSpPr/>
          <p:nvPr/>
        </p:nvSpPr>
        <p:spPr bwMode="auto">
          <a:xfrm>
            <a:off x="2103438" y="3230562"/>
            <a:ext cx="3646935"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Recovery Storage</a:t>
            </a:r>
          </a:p>
        </p:txBody>
      </p:sp>
      <p:cxnSp>
        <p:nvCxnSpPr>
          <p:cNvPr id="29" name="Straight Arrow Connector 28"/>
          <p:cNvCxnSpPr/>
          <p:nvPr/>
        </p:nvCxnSpPr>
        <p:spPr>
          <a:xfrm>
            <a:off x="3933288" y="5485672"/>
            <a:ext cx="0" cy="30138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3536460" y="4344359"/>
            <a:ext cx="815929" cy="1138657"/>
            <a:chOff x="775867" y="3910559"/>
            <a:chExt cx="815929" cy="1138657"/>
          </a:xfrm>
        </p:grpSpPr>
        <p:pic>
          <p:nvPicPr>
            <p:cNvPr id="31" name="Picture 30" descr="\\MAGNUM\Projects\Microsoft\Cloud Power FY12\Design\ICONS_PNG\Document.png"/>
            <p:cNvPicPr>
              <a:picLocks noChangeAspect="1" noChangeArrowheads="1"/>
            </p:cNvPicPr>
            <p:nvPr/>
          </p:nvPicPr>
          <p:blipFill rotWithShape="1">
            <a:blip r:embed="rId5" cstate="print">
              <a:biLevel thresh="25000"/>
            </a:blip>
            <a:srcRect l="18644" t="13200" r="18856" b="15967"/>
            <a:stretch/>
          </p:blipFill>
          <p:spPr bwMode="auto">
            <a:xfrm>
              <a:off x="811609" y="3910559"/>
              <a:ext cx="739589" cy="838200"/>
            </a:xfrm>
            <a:prstGeom prst="rect">
              <a:avLst/>
            </a:prstGeom>
            <a:noFill/>
          </p:spPr>
        </p:pic>
        <p:sp>
          <p:nvSpPr>
            <p:cNvPr id="32" name="TextBox 54"/>
            <p:cNvSpPr txBox="1"/>
            <p:nvPr/>
          </p:nvSpPr>
          <p:spPr>
            <a:xfrm>
              <a:off x="775867" y="4758367"/>
              <a:ext cx="815929" cy="290849"/>
            </a:xfrm>
            <a:prstGeom prst="rect">
              <a:avLst/>
            </a:prstGeom>
            <a:noFill/>
          </p:spPr>
          <p:txBody>
            <a:bodyPr wrap="non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pPr>
              <a:r>
                <a:rPr lang="en-US" sz="1050" dirty="0" smtClean="0">
                  <a:gradFill>
                    <a:gsLst>
                      <a:gs pos="2917">
                        <a:schemeClr val="tx1"/>
                      </a:gs>
                      <a:gs pos="30000">
                        <a:schemeClr val="tx1"/>
                      </a:gs>
                    </a:gsLst>
                    <a:lin ang="5400000" scaled="0"/>
                  </a:gradFill>
                </a:rPr>
                <a:t>Exported VM </a:t>
              </a:r>
            </a:p>
            <a:p>
              <a:pPr algn="ctr">
                <a:lnSpc>
                  <a:spcPct val="90000"/>
                </a:lnSpc>
              </a:pPr>
              <a:r>
                <a:rPr lang="en-US" sz="1050" dirty="0" smtClean="0">
                  <a:gradFill>
                    <a:gsLst>
                      <a:gs pos="2917">
                        <a:schemeClr val="tx1"/>
                      </a:gs>
                      <a:gs pos="30000">
                        <a:schemeClr val="tx1"/>
                      </a:gs>
                    </a:gsLst>
                    <a:lin ang="5400000" scaled="0"/>
                  </a:gradFill>
                </a:rPr>
                <a:t>Configuration</a:t>
              </a:r>
            </a:p>
          </p:txBody>
        </p:sp>
      </p:grpSp>
      <p:sp>
        <p:nvSpPr>
          <p:cNvPr id="33" name="TextBox 55"/>
          <p:cNvSpPr txBox="1"/>
          <p:nvPr/>
        </p:nvSpPr>
        <p:spPr>
          <a:xfrm>
            <a:off x="3879095" y="4782776"/>
            <a:ext cx="337593" cy="341632"/>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45720" tIns="45720" rIns="45720" bIns="45720" rtlCol="0">
            <a:spAutoFit/>
          </a:bodyPr>
          <a:lstStyle>
            <a:defPPr>
              <a:defRPr lang="en-US"/>
            </a:defPPr>
            <a:lvl1pPr>
              <a:lnSpc>
                <a:spcPct val="90000"/>
              </a:lnSpc>
              <a:defRPr>
                <a:gradFill>
                  <a:gsLst>
                    <a:gs pos="2917">
                      <a:schemeClr val="tx1"/>
                    </a:gs>
                    <a:gs pos="30000">
                      <a:schemeClr val="tx1"/>
                    </a:gs>
                  </a:gsLst>
                  <a:lin ang="5400000" scaled="0"/>
                </a:gradFill>
              </a:defRPr>
            </a:lvl1pPr>
          </a:lstStyle>
          <a:p>
            <a:r>
              <a:rPr lang="en-US" dirty="0"/>
              <a:t>T1</a:t>
            </a:r>
          </a:p>
        </p:txBody>
      </p:sp>
      <p:grpSp>
        <p:nvGrpSpPr>
          <p:cNvPr id="34" name="Group 33"/>
          <p:cNvGrpSpPr/>
          <p:nvPr/>
        </p:nvGrpSpPr>
        <p:grpSpPr>
          <a:xfrm>
            <a:off x="3538901" y="5661913"/>
            <a:ext cx="793766" cy="1116674"/>
            <a:chOff x="2222961" y="4667518"/>
            <a:chExt cx="793766" cy="1116674"/>
          </a:xfrm>
        </p:grpSpPr>
        <p:pic>
          <p:nvPicPr>
            <p:cNvPr id="35" name="Picture 2" descr="C:\Users\mitchellg\AppData\Local\Microsoft\Windows\Temporary Internet Files\Content.Outlook\DRES7FCJ\Storage_white (2).pn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2222961" y="4667518"/>
              <a:ext cx="782294" cy="782294"/>
            </a:xfrm>
            <a:prstGeom prst="rect">
              <a:avLst/>
            </a:prstGeom>
            <a:noFill/>
          </p:spPr>
        </p:pic>
        <p:sp>
          <p:nvSpPr>
            <p:cNvPr id="36" name="TextBox 35"/>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spTree>
    <p:extLst>
      <p:ext uri="{BB962C8B-B14F-4D97-AF65-F5344CB8AC3E}">
        <p14:creationId xmlns:p14="http://schemas.microsoft.com/office/powerpoint/2010/main" val="3207047742"/>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1822037"/>
          </a:xfrm>
        </p:spPr>
        <p:txBody>
          <a:bodyPr/>
          <a:lstStyle/>
          <a:p>
            <a:pPr marL="0" indent="0">
              <a:buNone/>
            </a:pPr>
            <a:r>
              <a:rPr lang="en-US" dirty="0" smtClean="0"/>
              <a:t>Same process as full backup</a:t>
            </a:r>
          </a:p>
          <a:p>
            <a:pPr lvl="1"/>
            <a:r>
              <a:rPr lang="en-US" dirty="0" smtClean="0"/>
              <a:t>Consistent </a:t>
            </a:r>
            <a:r>
              <a:rPr lang="en-US" dirty="0"/>
              <a:t>virtual machine state created</a:t>
            </a:r>
          </a:p>
          <a:p>
            <a:pPr lvl="2"/>
            <a:r>
              <a:rPr lang="en-US" dirty="0"/>
              <a:t>Virtual </a:t>
            </a:r>
            <a:r>
              <a:rPr lang="en-US" dirty="0" smtClean="0"/>
              <a:t>machine </a:t>
            </a:r>
            <a:r>
              <a:rPr lang="en-US" dirty="0"/>
              <a:t>configuration forked</a:t>
            </a:r>
          </a:p>
          <a:p>
            <a:pPr lvl="2"/>
            <a:r>
              <a:rPr lang="en-US" dirty="0"/>
              <a:t>Virtual hard disks are forked – running virtual machine temporarily uses avhd</a:t>
            </a:r>
            <a:endParaRPr lang="en-US" i="1" dirty="0"/>
          </a:p>
        </p:txBody>
      </p:sp>
      <p:sp>
        <p:nvSpPr>
          <p:cNvPr id="3" name="Title 2"/>
          <p:cNvSpPr>
            <a:spLocks noGrp="1"/>
          </p:cNvSpPr>
          <p:nvPr>
            <p:ph type="title"/>
          </p:nvPr>
        </p:nvSpPr>
        <p:spPr/>
        <p:txBody>
          <a:bodyPr/>
          <a:lstStyle/>
          <a:p>
            <a:r>
              <a:rPr lang="en-US" dirty="0" smtClean="0"/>
              <a:t>Backup Checkpoint Created</a:t>
            </a:r>
            <a:endParaRPr lang="en-US" dirty="0"/>
          </a:p>
        </p:txBody>
      </p:sp>
      <p:sp>
        <p:nvSpPr>
          <p:cNvPr id="6" name="Rectangle 5"/>
          <p:cNvSpPr/>
          <p:nvPr/>
        </p:nvSpPr>
        <p:spPr bwMode="auto">
          <a:xfrm>
            <a:off x="6663966" y="3230563"/>
            <a:ext cx="4572000"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Production</a:t>
            </a:r>
          </a:p>
        </p:txBody>
      </p:sp>
      <p:grpSp>
        <p:nvGrpSpPr>
          <p:cNvPr id="7" name="Group 6"/>
          <p:cNvGrpSpPr/>
          <p:nvPr/>
        </p:nvGrpSpPr>
        <p:grpSpPr>
          <a:xfrm>
            <a:off x="7044812" y="3629025"/>
            <a:ext cx="1828800" cy="2307123"/>
            <a:chOff x="718957" y="2409339"/>
            <a:chExt cx="1828800" cy="2307123"/>
          </a:xfrm>
        </p:grpSpPr>
        <p:pic>
          <p:nvPicPr>
            <p:cNvPr id="8" name="Picture 2" descr="\\MAGNUM\Projects\Microsoft\Cloud Power FY12\Design\ICONS_PNG\Tower.png"/>
            <p:cNvPicPr>
              <a:picLocks noChangeAspect="1" noChangeArrowheads="1"/>
            </p:cNvPicPr>
            <p:nvPr/>
          </p:nvPicPr>
          <p:blipFill>
            <a:blip r:embed="rId2" cstate="print">
              <a:biLevel thresh="25000"/>
            </a:blip>
            <a:stretch>
              <a:fillRect/>
            </a:stretch>
          </p:blipFill>
          <p:spPr bwMode="auto">
            <a:xfrm>
              <a:off x="718957" y="2887662"/>
              <a:ext cx="1828800" cy="1828800"/>
            </a:xfrm>
            <a:prstGeom prst="rect">
              <a:avLst/>
            </a:prstGeom>
            <a:noFill/>
          </p:spPr>
        </p:pic>
        <p:sp>
          <p:nvSpPr>
            <p:cNvPr id="9" name="TextBox 8"/>
            <p:cNvSpPr txBox="1"/>
            <p:nvPr/>
          </p:nvSpPr>
          <p:spPr>
            <a:xfrm>
              <a:off x="969420" y="2409339"/>
              <a:ext cx="1152509" cy="731739"/>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Running Virtual Machine</a:t>
              </a:r>
            </a:p>
          </p:txBody>
        </p:sp>
      </p:grpSp>
      <p:grpSp>
        <p:nvGrpSpPr>
          <p:cNvPr id="10" name="Group 9"/>
          <p:cNvGrpSpPr/>
          <p:nvPr/>
        </p:nvGrpSpPr>
        <p:grpSpPr>
          <a:xfrm>
            <a:off x="9121391" y="4258495"/>
            <a:ext cx="1283084" cy="1594106"/>
            <a:chOff x="2981090" y="3022625"/>
            <a:chExt cx="1283084" cy="1594106"/>
          </a:xfrm>
        </p:grpSpPr>
        <p:pic>
          <p:nvPicPr>
            <p:cNvPr id="11" name="Picture 10" descr="\\MAGNUM\Projects\Microsoft\Cloud Power FY12\Design\ICONS_PNG\Virtual_tower.png"/>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2981090" y="3397531"/>
              <a:ext cx="1219200" cy="1219200"/>
            </a:xfrm>
            <a:prstGeom prst="rect">
              <a:avLst/>
            </a:prstGeom>
            <a:noFill/>
          </p:spPr>
        </p:pic>
        <p:sp>
          <p:nvSpPr>
            <p:cNvPr id="12" name="TextBox 11"/>
            <p:cNvSpPr txBox="1"/>
            <p:nvPr/>
          </p:nvSpPr>
          <p:spPr>
            <a:xfrm>
              <a:off x="3111665" y="3022625"/>
              <a:ext cx="1152509"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Reference Point</a:t>
              </a:r>
            </a:p>
          </p:txBody>
        </p:sp>
      </p:grpSp>
      <p:grpSp>
        <p:nvGrpSpPr>
          <p:cNvPr id="13" name="Group 12"/>
          <p:cNvGrpSpPr/>
          <p:nvPr/>
        </p:nvGrpSpPr>
        <p:grpSpPr>
          <a:xfrm>
            <a:off x="7578366" y="5936148"/>
            <a:ext cx="775380" cy="939119"/>
            <a:chOff x="4015128" y="4868863"/>
            <a:chExt cx="775380" cy="939119"/>
          </a:xfrm>
        </p:grpSpPr>
        <p:pic>
          <p:nvPicPr>
            <p:cNvPr id="14" name="Picture 2" descr="C:\Users\mitchellg\AppData\Local\Microsoft\Windows\Temporary Internet Files\Content.Outlook\DRES7FCJ\Storage_white (2).png"/>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4015128" y="4868863"/>
              <a:ext cx="775380" cy="775380"/>
            </a:xfrm>
            <a:prstGeom prst="rect">
              <a:avLst/>
            </a:prstGeom>
            <a:noFill/>
          </p:spPr>
        </p:pic>
        <p:sp>
          <p:nvSpPr>
            <p:cNvPr id="15" name="TextBox 14"/>
            <p:cNvSpPr txBox="1"/>
            <p:nvPr/>
          </p:nvSpPr>
          <p:spPr>
            <a:xfrm>
              <a:off x="4053922" y="5367092"/>
              <a:ext cx="723840" cy="440890"/>
            </a:xfrm>
            <a:prstGeom prst="rect">
              <a:avLst/>
            </a:prstGeom>
            <a:noFill/>
          </p:spPr>
          <p:txBody>
            <a:bodyPr wrap="square" lIns="182880" tIns="146304" rIns="182880" bIns="146304" rtlCol="0">
              <a:spAutoFit/>
            </a:bodyPr>
            <a:lstStyle/>
            <a:p>
              <a:pPr>
                <a:lnSpc>
                  <a:spcPct val="90000"/>
                </a:lnSpc>
              </a:pPr>
              <a:r>
                <a:rPr lang="en-US" sz="1050" dirty="0" smtClean="0">
                  <a:gradFill>
                    <a:gsLst>
                      <a:gs pos="2917">
                        <a:schemeClr val="tx1"/>
                      </a:gs>
                      <a:gs pos="30000">
                        <a:schemeClr val="tx1"/>
                      </a:gs>
                    </a:gsLst>
                    <a:lin ang="5400000" scaled="0"/>
                  </a:gradFill>
                </a:rPr>
                <a:t>avhd</a:t>
              </a:r>
            </a:p>
          </p:txBody>
        </p:sp>
      </p:grpSp>
      <p:grpSp>
        <p:nvGrpSpPr>
          <p:cNvPr id="16" name="Group 15"/>
          <p:cNvGrpSpPr/>
          <p:nvPr/>
        </p:nvGrpSpPr>
        <p:grpSpPr>
          <a:xfrm>
            <a:off x="8565495" y="5936148"/>
            <a:ext cx="793766" cy="1116674"/>
            <a:chOff x="2222961" y="4667518"/>
            <a:chExt cx="793766" cy="1116674"/>
          </a:xfrm>
        </p:grpSpPr>
        <p:pic>
          <p:nvPicPr>
            <p:cNvPr id="17" name="Picture 2" descr="C:\Users\mitchellg\AppData\Local\Microsoft\Windows\Temporary Internet Files\Content.Outlook\DRES7FCJ\Storage_white (2).png"/>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a:off x="2222961" y="4667518"/>
              <a:ext cx="782294" cy="782294"/>
            </a:xfrm>
            <a:prstGeom prst="rect">
              <a:avLst/>
            </a:prstGeom>
            <a:noFill/>
          </p:spPr>
        </p:pic>
        <p:sp>
          <p:nvSpPr>
            <p:cNvPr id="18" name="TextBox 17"/>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cxnSp>
        <p:nvCxnSpPr>
          <p:cNvPr id="19" name="Straight Arrow Connector 18"/>
          <p:cNvCxnSpPr/>
          <p:nvPr/>
        </p:nvCxnSpPr>
        <p:spPr>
          <a:xfrm>
            <a:off x="8143918" y="6329599"/>
            <a:ext cx="626059" cy="118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8054351" y="3668809"/>
            <a:ext cx="1828800" cy="2255079"/>
            <a:chOff x="1807582" y="2461383"/>
            <a:chExt cx="1828800" cy="2255079"/>
          </a:xfrm>
        </p:grpSpPr>
        <p:pic>
          <p:nvPicPr>
            <p:cNvPr id="21" name="Picture 2" descr="\\MAGNUM\Projects\Microsoft\Cloud Power FY12\Design\ICONS_PNG\Tower.png"/>
            <p:cNvPicPr>
              <a:picLocks noChangeAspect="1" noChangeArrowheads="1"/>
            </p:cNvPicPr>
            <p:nvPr/>
          </p:nvPicPr>
          <p:blipFill>
            <a:blip r:embed="rId2" cstate="print">
              <a:duotone>
                <a:schemeClr val="accent6">
                  <a:shade val="45000"/>
                  <a:satMod val="135000"/>
                </a:schemeClr>
                <a:prstClr val="white"/>
              </a:duotone>
            </a:blip>
            <a:stretch>
              <a:fillRect/>
            </a:stretch>
          </p:blipFill>
          <p:spPr bwMode="auto">
            <a:xfrm>
              <a:off x="1807582" y="2887662"/>
              <a:ext cx="1828800" cy="1828800"/>
            </a:xfrm>
            <a:prstGeom prst="rect">
              <a:avLst/>
            </a:prstGeom>
            <a:noFill/>
          </p:spPr>
        </p:pic>
        <p:sp>
          <p:nvSpPr>
            <p:cNvPr id="22" name="TextBox 21"/>
            <p:cNvSpPr txBox="1"/>
            <p:nvPr/>
          </p:nvSpPr>
          <p:spPr>
            <a:xfrm>
              <a:off x="2058045" y="2461383"/>
              <a:ext cx="1152509" cy="731739"/>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Checkpoint Virtual Machine</a:t>
              </a:r>
            </a:p>
          </p:txBody>
        </p:sp>
      </p:grpSp>
      <p:cxnSp>
        <p:nvCxnSpPr>
          <p:cNvPr id="23" name="Straight Arrow Connector 22"/>
          <p:cNvCxnSpPr/>
          <p:nvPr/>
        </p:nvCxnSpPr>
        <p:spPr>
          <a:xfrm>
            <a:off x="7959365" y="5759283"/>
            <a:ext cx="0" cy="30138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948378" y="5738424"/>
            <a:ext cx="0" cy="30138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9165949" y="5736486"/>
            <a:ext cx="715368" cy="47945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9526404">
            <a:off x="8997942" y="5794352"/>
            <a:ext cx="1292662" cy="433965"/>
          </a:xfrm>
          <a:prstGeom prst="rect">
            <a:avLst/>
          </a:prstGeom>
          <a:noFill/>
        </p:spPr>
        <p:txBody>
          <a:bodyPr wrap="none" lIns="182880" tIns="146304" rIns="182880" bIns="146304" rtlCol="0">
            <a:spAutoFit/>
          </a:bodyPr>
          <a:lstStyle/>
          <a:p>
            <a:pPr>
              <a:lnSpc>
                <a:spcPct val="90000"/>
              </a:lnSpc>
            </a:pPr>
            <a:r>
              <a:rPr lang="en-US" sz="1000" dirty="0" smtClean="0">
                <a:gradFill>
                  <a:gsLst>
                    <a:gs pos="2917">
                      <a:schemeClr val="tx1"/>
                    </a:gs>
                    <a:gs pos="30000">
                      <a:schemeClr val="tx1"/>
                    </a:gs>
                  </a:gsLst>
                  <a:lin ang="5400000" scaled="0"/>
                </a:gradFill>
              </a:rPr>
              <a:t>Refers to RCT ID</a:t>
            </a:r>
          </a:p>
        </p:txBody>
      </p:sp>
      <p:sp>
        <p:nvSpPr>
          <p:cNvPr id="27" name="TextBox 26"/>
          <p:cNvSpPr txBox="1"/>
          <p:nvPr/>
        </p:nvSpPr>
        <p:spPr>
          <a:xfrm>
            <a:off x="9706430" y="4847121"/>
            <a:ext cx="614592" cy="544765"/>
          </a:xfrm>
          <a:prstGeom prst="rect">
            <a:avLst/>
          </a:prstGeom>
          <a:noFill/>
        </p:spPr>
        <p:txBody>
          <a:bodyPr wrap="none" lIns="182880" tIns="146304" rIns="182880" bIns="146304" rtlCol="0">
            <a:spAutoFit/>
          </a:bodyPr>
          <a:lstStyle/>
          <a:p>
            <a:pPr>
              <a:lnSpc>
                <a:spcPct val="90000"/>
              </a:lnSpc>
            </a:pPr>
            <a:r>
              <a:rPr lang="en-US" dirty="0" smtClean="0"/>
              <a:t>T1</a:t>
            </a:r>
            <a:endParaRPr lang="en-US" sz="2400" dirty="0" smtClean="0"/>
          </a:p>
        </p:txBody>
      </p:sp>
      <p:sp>
        <p:nvSpPr>
          <p:cNvPr id="28" name="TextBox 27"/>
          <p:cNvSpPr txBox="1"/>
          <p:nvPr/>
        </p:nvSpPr>
        <p:spPr>
          <a:xfrm>
            <a:off x="8873233" y="4488971"/>
            <a:ext cx="614592" cy="544765"/>
          </a:xfrm>
          <a:prstGeom prst="rect">
            <a:avLst/>
          </a:prstGeom>
          <a:noFill/>
        </p:spPr>
        <p:txBody>
          <a:bodyPr wrap="none" lIns="182880" tIns="146304" rIns="182880" bIns="146304" rtlCol="0">
            <a:spAutoFit/>
          </a:bodyPr>
          <a:lstStyle/>
          <a:p>
            <a:pPr>
              <a:lnSpc>
                <a:spcPct val="90000"/>
              </a:lnSpc>
            </a:pPr>
            <a:r>
              <a:rPr lang="en-US" dirty="0" smtClean="0">
                <a:solidFill>
                  <a:srgbClr val="FFFFFF"/>
                </a:solidFill>
              </a:rPr>
              <a:t>T2</a:t>
            </a:r>
            <a:endParaRPr lang="en-US" sz="2400" dirty="0" smtClean="0">
              <a:solidFill>
                <a:srgbClr val="FFFFFF"/>
              </a:solidFill>
            </a:endParaRPr>
          </a:p>
        </p:txBody>
      </p:sp>
      <p:sp>
        <p:nvSpPr>
          <p:cNvPr id="29" name="Rectangle 28"/>
          <p:cNvSpPr/>
          <p:nvPr/>
        </p:nvSpPr>
        <p:spPr bwMode="auto">
          <a:xfrm>
            <a:off x="2091966" y="3230563"/>
            <a:ext cx="3646935"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Recovery Storage</a:t>
            </a:r>
          </a:p>
        </p:txBody>
      </p:sp>
      <p:cxnSp>
        <p:nvCxnSpPr>
          <p:cNvPr id="41" name="Straight Arrow Connector 40"/>
          <p:cNvCxnSpPr/>
          <p:nvPr/>
        </p:nvCxnSpPr>
        <p:spPr>
          <a:xfrm>
            <a:off x="3933288" y="5485672"/>
            <a:ext cx="0" cy="30138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3536460" y="4344359"/>
            <a:ext cx="815929" cy="1138657"/>
            <a:chOff x="775867" y="3910559"/>
            <a:chExt cx="815929" cy="1138657"/>
          </a:xfrm>
        </p:grpSpPr>
        <p:pic>
          <p:nvPicPr>
            <p:cNvPr id="43" name="Picture 42" descr="\\MAGNUM\Projects\Microsoft\Cloud Power FY12\Design\ICONS_PNG\Document.png"/>
            <p:cNvPicPr>
              <a:picLocks noChangeAspect="1" noChangeArrowheads="1"/>
            </p:cNvPicPr>
            <p:nvPr/>
          </p:nvPicPr>
          <p:blipFill rotWithShape="1">
            <a:blip r:embed="rId5" cstate="print">
              <a:biLevel thresh="25000"/>
            </a:blip>
            <a:srcRect l="18644" t="13200" r="18856" b="15967"/>
            <a:stretch/>
          </p:blipFill>
          <p:spPr bwMode="auto">
            <a:xfrm>
              <a:off x="811609" y="3910559"/>
              <a:ext cx="739589" cy="838200"/>
            </a:xfrm>
            <a:prstGeom prst="rect">
              <a:avLst/>
            </a:prstGeom>
            <a:noFill/>
          </p:spPr>
        </p:pic>
        <p:sp>
          <p:nvSpPr>
            <p:cNvPr id="44" name="TextBox 54"/>
            <p:cNvSpPr txBox="1"/>
            <p:nvPr/>
          </p:nvSpPr>
          <p:spPr>
            <a:xfrm>
              <a:off x="775867" y="4758367"/>
              <a:ext cx="815929" cy="290849"/>
            </a:xfrm>
            <a:prstGeom prst="rect">
              <a:avLst/>
            </a:prstGeom>
            <a:noFill/>
          </p:spPr>
          <p:txBody>
            <a:bodyPr wrap="non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pPr>
              <a:r>
                <a:rPr lang="en-US" sz="1050" dirty="0" smtClean="0">
                  <a:gradFill>
                    <a:gsLst>
                      <a:gs pos="2917">
                        <a:schemeClr val="tx1"/>
                      </a:gs>
                      <a:gs pos="30000">
                        <a:schemeClr val="tx1"/>
                      </a:gs>
                    </a:gsLst>
                    <a:lin ang="5400000" scaled="0"/>
                  </a:gradFill>
                </a:rPr>
                <a:t>Exported VM </a:t>
              </a:r>
            </a:p>
            <a:p>
              <a:pPr algn="ctr">
                <a:lnSpc>
                  <a:spcPct val="90000"/>
                </a:lnSpc>
              </a:pPr>
              <a:r>
                <a:rPr lang="en-US" sz="1050" dirty="0" smtClean="0">
                  <a:gradFill>
                    <a:gsLst>
                      <a:gs pos="2917">
                        <a:schemeClr val="tx1"/>
                      </a:gs>
                      <a:gs pos="30000">
                        <a:schemeClr val="tx1"/>
                      </a:gs>
                    </a:gsLst>
                    <a:lin ang="5400000" scaled="0"/>
                  </a:gradFill>
                </a:rPr>
                <a:t>Configuration</a:t>
              </a:r>
            </a:p>
          </p:txBody>
        </p:sp>
      </p:grpSp>
      <p:sp>
        <p:nvSpPr>
          <p:cNvPr id="45" name="TextBox 55"/>
          <p:cNvSpPr txBox="1"/>
          <p:nvPr/>
        </p:nvSpPr>
        <p:spPr>
          <a:xfrm>
            <a:off x="3879095" y="4782776"/>
            <a:ext cx="337593" cy="341632"/>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45720" tIns="45720" rIns="45720" bIns="45720" rtlCol="0">
            <a:spAutoFit/>
          </a:bodyPr>
          <a:lstStyle>
            <a:defPPr>
              <a:defRPr lang="en-US"/>
            </a:defPPr>
            <a:lvl1pPr>
              <a:lnSpc>
                <a:spcPct val="90000"/>
              </a:lnSpc>
              <a:defRPr>
                <a:gradFill>
                  <a:gsLst>
                    <a:gs pos="2917">
                      <a:schemeClr val="tx1"/>
                    </a:gs>
                    <a:gs pos="30000">
                      <a:schemeClr val="tx1"/>
                    </a:gs>
                  </a:gsLst>
                  <a:lin ang="5400000" scaled="0"/>
                </a:gradFill>
              </a:defRPr>
            </a:lvl1pPr>
          </a:lstStyle>
          <a:p>
            <a:r>
              <a:rPr lang="en-US" dirty="0"/>
              <a:t>T1</a:t>
            </a:r>
          </a:p>
        </p:txBody>
      </p:sp>
      <p:grpSp>
        <p:nvGrpSpPr>
          <p:cNvPr id="46" name="Group 45"/>
          <p:cNvGrpSpPr/>
          <p:nvPr/>
        </p:nvGrpSpPr>
        <p:grpSpPr>
          <a:xfrm>
            <a:off x="3538901" y="5661913"/>
            <a:ext cx="793766" cy="1116674"/>
            <a:chOff x="2222961" y="4667518"/>
            <a:chExt cx="793766" cy="1116674"/>
          </a:xfrm>
        </p:grpSpPr>
        <p:pic>
          <p:nvPicPr>
            <p:cNvPr id="47" name="Picture 2" descr="C:\Users\mitchellg\AppData\Local\Microsoft\Windows\Temporary Internet Files\Content.Outlook\DRES7FCJ\Storage_white (2).png"/>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a:off x="2222961" y="4667518"/>
              <a:ext cx="782294" cy="782294"/>
            </a:xfrm>
            <a:prstGeom prst="rect">
              <a:avLst/>
            </a:prstGeom>
            <a:noFill/>
          </p:spPr>
        </p:pic>
        <p:sp>
          <p:nvSpPr>
            <p:cNvPr id="48" name="TextBox 47"/>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spTree>
    <p:extLst>
      <p:ext uri="{BB962C8B-B14F-4D97-AF65-F5344CB8AC3E}">
        <p14:creationId xmlns:p14="http://schemas.microsoft.com/office/powerpoint/2010/main" val="2015586665"/>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1822037"/>
          </a:xfrm>
        </p:spPr>
        <p:txBody>
          <a:bodyPr>
            <a:normAutofit fontScale="92500"/>
          </a:bodyPr>
          <a:lstStyle/>
          <a:p>
            <a:pPr marL="0" indent="0">
              <a:buNone/>
            </a:pPr>
            <a:r>
              <a:rPr lang="en-US" dirty="0" smtClean="0"/>
              <a:t>Same process as full backup except differential</a:t>
            </a:r>
          </a:p>
          <a:p>
            <a:pPr marL="342900" lvl="1" indent="0">
              <a:buNone/>
            </a:pPr>
            <a:r>
              <a:rPr lang="en-US" dirty="0" smtClean="0"/>
              <a:t>Export results in:</a:t>
            </a:r>
          </a:p>
          <a:p>
            <a:pPr lvl="2"/>
            <a:r>
              <a:rPr lang="en-US" dirty="0" smtClean="0"/>
              <a:t>Virtual </a:t>
            </a:r>
            <a:r>
              <a:rPr lang="en-US" dirty="0"/>
              <a:t>machine configuration </a:t>
            </a:r>
            <a:r>
              <a:rPr lang="en-US" dirty="0" smtClean="0"/>
              <a:t>as </a:t>
            </a:r>
            <a:r>
              <a:rPr lang="en-US" dirty="0"/>
              <a:t>of </a:t>
            </a:r>
            <a:r>
              <a:rPr lang="en-US" dirty="0" smtClean="0"/>
              <a:t>when backup snapshot was </a:t>
            </a:r>
            <a:r>
              <a:rPr lang="en-US" dirty="0"/>
              <a:t>created</a:t>
            </a:r>
          </a:p>
          <a:p>
            <a:pPr lvl="2"/>
            <a:r>
              <a:rPr lang="en-US" dirty="0" smtClean="0"/>
              <a:t>Differential virtual </a:t>
            </a:r>
            <a:r>
              <a:rPr lang="en-US" dirty="0"/>
              <a:t>hard disk </a:t>
            </a:r>
            <a:r>
              <a:rPr lang="en-US" dirty="0" smtClean="0"/>
              <a:t>files with changes between previous and current snapshot</a:t>
            </a:r>
            <a:endParaRPr lang="en-US" dirty="0"/>
          </a:p>
        </p:txBody>
      </p:sp>
      <p:sp>
        <p:nvSpPr>
          <p:cNvPr id="3" name="Title 2"/>
          <p:cNvSpPr>
            <a:spLocks noGrp="1"/>
          </p:cNvSpPr>
          <p:nvPr>
            <p:ph type="title"/>
          </p:nvPr>
        </p:nvSpPr>
        <p:spPr/>
        <p:txBody>
          <a:bodyPr/>
          <a:lstStyle/>
          <a:p>
            <a:r>
              <a:rPr lang="en-US" dirty="0" smtClean="0"/>
              <a:t>Backup Checkpoint Is </a:t>
            </a:r>
            <a:r>
              <a:rPr lang="en-US" dirty="0"/>
              <a:t>Exported</a:t>
            </a:r>
          </a:p>
        </p:txBody>
      </p:sp>
      <p:sp>
        <p:nvSpPr>
          <p:cNvPr id="6" name="Rectangle 5"/>
          <p:cNvSpPr/>
          <p:nvPr/>
        </p:nvSpPr>
        <p:spPr bwMode="auto">
          <a:xfrm>
            <a:off x="2101850" y="3230563"/>
            <a:ext cx="3646935"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Recovery Storage</a:t>
            </a:r>
          </a:p>
        </p:txBody>
      </p:sp>
      <p:sp>
        <p:nvSpPr>
          <p:cNvPr id="7" name="Rectangle 6"/>
          <p:cNvSpPr/>
          <p:nvPr/>
        </p:nvSpPr>
        <p:spPr bwMode="auto">
          <a:xfrm>
            <a:off x="6673850" y="3230563"/>
            <a:ext cx="4572000"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Production</a:t>
            </a:r>
          </a:p>
        </p:txBody>
      </p:sp>
      <p:grpSp>
        <p:nvGrpSpPr>
          <p:cNvPr id="8" name="Group 7"/>
          <p:cNvGrpSpPr/>
          <p:nvPr/>
        </p:nvGrpSpPr>
        <p:grpSpPr>
          <a:xfrm>
            <a:off x="7054696" y="3629025"/>
            <a:ext cx="1828800" cy="2307123"/>
            <a:chOff x="718957" y="2409339"/>
            <a:chExt cx="1828800" cy="2307123"/>
          </a:xfrm>
        </p:grpSpPr>
        <p:pic>
          <p:nvPicPr>
            <p:cNvPr id="9" name="Picture 2" descr="\\MAGNUM\Projects\Microsoft\Cloud Power FY12\Design\ICONS_PNG\Tower.png"/>
            <p:cNvPicPr>
              <a:picLocks noChangeAspect="1" noChangeArrowheads="1"/>
            </p:cNvPicPr>
            <p:nvPr/>
          </p:nvPicPr>
          <p:blipFill>
            <a:blip r:embed="rId2" cstate="print">
              <a:biLevel thresh="25000"/>
            </a:blip>
            <a:stretch>
              <a:fillRect/>
            </a:stretch>
          </p:blipFill>
          <p:spPr bwMode="auto">
            <a:xfrm>
              <a:off x="718957" y="2887662"/>
              <a:ext cx="1828800" cy="1828800"/>
            </a:xfrm>
            <a:prstGeom prst="rect">
              <a:avLst/>
            </a:prstGeom>
            <a:noFill/>
          </p:spPr>
        </p:pic>
        <p:sp>
          <p:nvSpPr>
            <p:cNvPr id="10" name="TextBox 9"/>
            <p:cNvSpPr txBox="1"/>
            <p:nvPr/>
          </p:nvSpPr>
          <p:spPr>
            <a:xfrm>
              <a:off x="969420" y="2409339"/>
              <a:ext cx="1152509" cy="731739"/>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Running Virtual Machine</a:t>
              </a:r>
            </a:p>
          </p:txBody>
        </p:sp>
      </p:grpSp>
      <p:sp>
        <p:nvSpPr>
          <p:cNvPr id="11" name="Right Arrow 10"/>
          <p:cNvSpPr/>
          <p:nvPr/>
        </p:nvSpPr>
        <p:spPr bwMode="auto">
          <a:xfrm rot="10800000">
            <a:off x="5781552" y="4592074"/>
            <a:ext cx="838201" cy="381000"/>
          </a:xfrm>
          <a:prstGeom prst="right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2" name="Group 11"/>
          <p:cNvGrpSpPr/>
          <p:nvPr/>
        </p:nvGrpSpPr>
        <p:grpSpPr>
          <a:xfrm>
            <a:off x="9131275" y="4258495"/>
            <a:ext cx="1283084" cy="1594106"/>
            <a:chOff x="2981090" y="3022625"/>
            <a:chExt cx="1283084" cy="1594106"/>
          </a:xfrm>
        </p:grpSpPr>
        <p:pic>
          <p:nvPicPr>
            <p:cNvPr id="13" name="Picture 12" descr="\\MAGNUM\Projects\Microsoft\Cloud Power FY12\Design\ICONS_PNG\Virtual_tower.png"/>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2981090" y="3397531"/>
              <a:ext cx="1219200" cy="1219200"/>
            </a:xfrm>
            <a:prstGeom prst="rect">
              <a:avLst/>
            </a:prstGeom>
            <a:noFill/>
          </p:spPr>
        </p:pic>
        <p:sp>
          <p:nvSpPr>
            <p:cNvPr id="14" name="TextBox 13"/>
            <p:cNvSpPr txBox="1"/>
            <p:nvPr/>
          </p:nvSpPr>
          <p:spPr>
            <a:xfrm>
              <a:off x="3111665" y="3022625"/>
              <a:ext cx="1152509"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Reference Point</a:t>
              </a:r>
            </a:p>
          </p:txBody>
        </p:sp>
      </p:grpSp>
      <p:grpSp>
        <p:nvGrpSpPr>
          <p:cNvPr id="15" name="Group 14"/>
          <p:cNvGrpSpPr/>
          <p:nvPr/>
        </p:nvGrpSpPr>
        <p:grpSpPr>
          <a:xfrm>
            <a:off x="7588250" y="5936148"/>
            <a:ext cx="775380" cy="939119"/>
            <a:chOff x="4015128" y="4868863"/>
            <a:chExt cx="775380" cy="939119"/>
          </a:xfrm>
        </p:grpSpPr>
        <p:pic>
          <p:nvPicPr>
            <p:cNvPr id="16" name="Picture 2" descr="C:\Users\mitchellg\AppData\Local\Microsoft\Windows\Temporary Internet Files\Content.Outlook\DRES7FCJ\Storage_white (2).png"/>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4015128" y="4868863"/>
              <a:ext cx="775380" cy="775380"/>
            </a:xfrm>
            <a:prstGeom prst="rect">
              <a:avLst/>
            </a:prstGeom>
            <a:noFill/>
          </p:spPr>
        </p:pic>
        <p:sp>
          <p:nvSpPr>
            <p:cNvPr id="17" name="TextBox 16"/>
            <p:cNvSpPr txBox="1"/>
            <p:nvPr/>
          </p:nvSpPr>
          <p:spPr>
            <a:xfrm>
              <a:off x="4053922" y="5367092"/>
              <a:ext cx="723840" cy="440890"/>
            </a:xfrm>
            <a:prstGeom prst="rect">
              <a:avLst/>
            </a:prstGeom>
            <a:noFill/>
          </p:spPr>
          <p:txBody>
            <a:bodyPr wrap="square" lIns="182880" tIns="146304" rIns="182880" bIns="146304" rtlCol="0">
              <a:spAutoFit/>
            </a:bodyPr>
            <a:lstStyle/>
            <a:p>
              <a:pPr>
                <a:lnSpc>
                  <a:spcPct val="90000"/>
                </a:lnSpc>
              </a:pPr>
              <a:r>
                <a:rPr lang="en-US" sz="1050" dirty="0" smtClean="0">
                  <a:gradFill>
                    <a:gsLst>
                      <a:gs pos="2917">
                        <a:schemeClr val="tx1"/>
                      </a:gs>
                      <a:gs pos="30000">
                        <a:schemeClr val="tx1"/>
                      </a:gs>
                    </a:gsLst>
                    <a:lin ang="5400000" scaled="0"/>
                  </a:gradFill>
                </a:rPr>
                <a:t>avhd</a:t>
              </a:r>
            </a:p>
          </p:txBody>
        </p:sp>
      </p:grpSp>
      <p:grpSp>
        <p:nvGrpSpPr>
          <p:cNvPr id="18" name="Group 17"/>
          <p:cNvGrpSpPr/>
          <p:nvPr/>
        </p:nvGrpSpPr>
        <p:grpSpPr>
          <a:xfrm>
            <a:off x="8575379" y="5936148"/>
            <a:ext cx="793766" cy="1116674"/>
            <a:chOff x="2222961" y="4667518"/>
            <a:chExt cx="793766" cy="1116674"/>
          </a:xfrm>
        </p:grpSpPr>
        <p:pic>
          <p:nvPicPr>
            <p:cNvPr id="19" name="Picture 2" descr="C:\Users\mitchellg\AppData\Local\Microsoft\Windows\Temporary Internet Files\Content.Outlook\DRES7FCJ\Storage_white (2).png"/>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a:off x="2222961" y="4667518"/>
              <a:ext cx="782294" cy="782294"/>
            </a:xfrm>
            <a:prstGeom prst="rect">
              <a:avLst/>
            </a:prstGeom>
            <a:noFill/>
          </p:spPr>
        </p:pic>
        <p:sp>
          <p:nvSpPr>
            <p:cNvPr id="20" name="TextBox 19"/>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cxnSp>
        <p:nvCxnSpPr>
          <p:cNvPr id="21" name="Straight Arrow Connector 20"/>
          <p:cNvCxnSpPr/>
          <p:nvPr/>
        </p:nvCxnSpPr>
        <p:spPr>
          <a:xfrm>
            <a:off x="8153802" y="6329599"/>
            <a:ext cx="626059" cy="118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8064235" y="3668809"/>
            <a:ext cx="1828800" cy="2255079"/>
            <a:chOff x="1807582" y="2461383"/>
            <a:chExt cx="1828800" cy="2255079"/>
          </a:xfrm>
        </p:grpSpPr>
        <p:pic>
          <p:nvPicPr>
            <p:cNvPr id="23" name="Picture 2" descr="\\MAGNUM\Projects\Microsoft\Cloud Power FY12\Design\ICONS_PNG\Tower.png"/>
            <p:cNvPicPr>
              <a:picLocks noChangeAspect="1" noChangeArrowheads="1"/>
            </p:cNvPicPr>
            <p:nvPr/>
          </p:nvPicPr>
          <p:blipFill>
            <a:blip r:embed="rId2" cstate="print">
              <a:duotone>
                <a:schemeClr val="accent6">
                  <a:shade val="45000"/>
                  <a:satMod val="135000"/>
                </a:schemeClr>
                <a:prstClr val="white"/>
              </a:duotone>
            </a:blip>
            <a:stretch>
              <a:fillRect/>
            </a:stretch>
          </p:blipFill>
          <p:spPr bwMode="auto">
            <a:xfrm>
              <a:off x="1807582" y="2887662"/>
              <a:ext cx="1828800" cy="1828800"/>
            </a:xfrm>
            <a:prstGeom prst="rect">
              <a:avLst/>
            </a:prstGeom>
            <a:noFill/>
          </p:spPr>
        </p:pic>
        <p:sp>
          <p:nvSpPr>
            <p:cNvPr id="24" name="TextBox 23"/>
            <p:cNvSpPr txBox="1"/>
            <p:nvPr/>
          </p:nvSpPr>
          <p:spPr>
            <a:xfrm>
              <a:off x="2058045" y="2461383"/>
              <a:ext cx="1152509" cy="731739"/>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Checkpoint Virtual Machine</a:t>
              </a:r>
            </a:p>
          </p:txBody>
        </p:sp>
      </p:grpSp>
      <p:cxnSp>
        <p:nvCxnSpPr>
          <p:cNvPr id="25" name="Straight Arrow Connector 24"/>
          <p:cNvCxnSpPr/>
          <p:nvPr/>
        </p:nvCxnSpPr>
        <p:spPr>
          <a:xfrm>
            <a:off x="7969249" y="5759283"/>
            <a:ext cx="0" cy="30138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8958262" y="5738424"/>
            <a:ext cx="0" cy="30138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9175833" y="5736486"/>
            <a:ext cx="715368" cy="47945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rot="19526404">
            <a:off x="9007826" y="5794352"/>
            <a:ext cx="1292662" cy="433965"/>
          </a:xfrm>
          <a:prstGeom prst="rect">
            <a:avLst/>
          </a:prstGeom>
          <a:noFill/>
        </p:spPr>
        <p:txBody>
          <a:bodyPr wrap="none" lIns="182880" tIns="146304" rIns="182880" bIns="146304" rtlCol="0">
            <a:spAutoFit/>
          </a:bodyPr>
          <a:lstStyle/>
          <a:p>
            <a:pPr>
              <a:lnSpc>
                <a:spcPct val="90000"/>
              </a:lnSpc>
            </a:pPr>
            <a:r>
              <a:rPr lang="en-US" sz="1000" dirty="0" smtClean="0">
                <a:gradFill>
                  <a:gsLst>
                    <a:gs pos="2917">
                      <a:schemeClr val="tx1"/>
                    </a:gs>
                    <a:gs pos="30000">
                      <a:schemeClr val="tx1"/>
                    </a:gs>
                  </a:gsLst>
                  <a:lin ang="5400000" scaled="0"/>
                </a:gradFill>
              </a:rPr>
              <a:t>Refers to RCT ID</a:t>
            </a:r>
          </a:p>
        </p:txBody>
      </p:sp>
      <p:cxnSp>
        <p:nvCxnSpPr>
          <p:cNvPr id="29" name="Straight Arrow Connector 28"/>
          <p:cNvCxnSpPr/>
          <p:nvPr/>
        </p:nvCxnSpPr>
        <p:spPr>
          <a:xfrm flipH="1">
            <a:off x="3196440" y="5490166"/>
            <a:ext cx="1668821" cy="363384"/>
          </a:xfrm>
          <a:prstGeom prst="straightConnector1">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4854208" y="5508308"/>
            <a:ext cx="1" cy="327768"/>
          </a:xfrm>
          <a:prstGeom prst="straightConnector1">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716314" y="4847121"/>
            <a:ext cx="614592" cy="544765"/>
          </a:xfrm>
          <a:prstGeom prst="rect">
            <a:avLst/>
          </a:prstGeom>
          <a:noFill/>
        </p:spPr>
        <p:txBody>
          <a:bodyPr wrap="none" lIns="182880" tIns="146304" rIns="182880" bIns="146304" rtlCol="0">
            <a:spAutoFit/>
          </a:bodyPr>
          <a:lstStyle/>
          <a:p>
            <a:pPr>
              <a:lnSpc>
                <a:spcPct val="90000"/>
              </a:lnSpc>
            </a:pPr>
            <a:r>
              <a:rPr lang="en-US" dirty="0" smtClean="0"/>
              <a:t>T1</a:t>
            </a:r>
            <a:endParaRPr lang="en-US" sz="2400" dirty="0" smtClean="0"/>
          </a:p>
        </p:txBody>
      </p:sp>
      <p:sp>
        <p:nvSpPr>
          <p:cNvPr id="32" name="TextBox 31"/>
          <p:cNvSpPr txBox="1"/>
          <p:nvPr/>
        </p:nvSpPr>
        <p:spPr>
          <a:xfrm>
            <a:off x="8883117" y="4488971"/>
            <a:ext cx="614592" cy="544765"/>
          </a:xfrm>
          <a:prstGeom prst="rect">
            <a:avLst/>
          </a:prstGeom>
          <a:noFill/>
        </p:spPr>
        <p:txBody>
          <a:bodyPr wrap="none" lIns="182880" tIns="146304" rIns="182880" bIns="146304" rtlCol="0">
            <a:spAutoFit/>
          </a:bodyPr>
          <a:lstStyle/>
          <a:p>
            <a:pPr>
              <a:lnSpc>
                <a:spcPct val="90000"/>
              </a:lnSpc>
            </a:pPr>
            <a:r>
              <a:rPr lang="en-US" dirty="0" smtClean="0">
                <a:solidFill>
                  <a:srgbClr val="FFFFFF"/>
                </a:solidFill>
              </a:rPr>
              <a:t>T2</a:t>
            </a:r>
            <a:endParaRPr lang="en-US" sz="2400" dirty="0" smtClean="0">
              <a:solidFill>
                <a:srgbClr val="FFFFFF"/>
              </a:solidFill>
            </a:endParaRPr>
          </a:p>
        </p:txBody>
      </p:sp>
      <p:cxnSp>
        <p:nvCxnSpPr>
          <p:cNvPr id="36" name="Straight Arrow Connector 35"/>
          <p:cNvCxnSpPr/>
          <p:nvPr/>
        </p:nvCxnSpPr>
        <p:spPr>
          <a:xfrm>
            <a:off x="2988685" y="5483124"/>
            <a:ext cx="0" cy="30138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2591857" y="4341811"/>
            <a:ext cx="815929" cy="1138657"/>
            <a:chOff x="775867" y="3910559"/>
            <a:chExt cx="815929" cy="1138657"/>
          </a:xfrm>
        </p:grpSpPr>
        <p:pic>
          <p:nvPicPr>
            <p:cNvPr id="38" name="Picture 37" descr="\\MAGNUM\Projects\Microsoft\Cloud Power FY12\Design\ICONS_PNG\Document.png"/>
            <p:cNvPicPr>
              <a:picLocks noChangeAspect="1" noChangeArrowheads="1"/>
            </p:cNvPicPr>
            <p:nvPr/>
          </p:nvPicPr>
          <p:blipFill rotWithShape="1">
            <a:blip r:embed="rId5" cstate="print">
              <a:biLevel thresh="25000"/>
            </a:blip>
            <a:srcRect l="18644" t="13200" r="18856" b="15967"/>
            <a:stretch/>
          </p:blipFill>
          <p:spPr bwMode="auto">
            <a:xfrm>
              <a:off x="811609" y="3910559"/>
              <a:ext cx="739589" cy="838200"/>
            </a:xfrm>
            <a:prstGeom prst="rect">
              <a:avLst/>
            </a:prstGeom>
            <a:noFill/>
          </p:spPr>
        </p:pic>
        <p:sp>
          <p:nvSpPr>
            <p:cNvPr id="39" name="TextBox 42"/>
            <p:cNvSpPr txBox="1"/>
            <p:nvPr/>
          </p:nvSpPr>
          <p:spPr>
            <a:xfrm>
              <a:off x="775867" y="4758367"/>
              <a:ext cx="815929" cy="290849"/>
            </a:xfrm>
            <a:prstGeom prst="rect">
              <a:avLst/>
            </a:prstGeom>
            <a:noFill/>
          </p:spPr>
          <p:txBody>
            <a:bodyPr wrap="non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pPr>
              <a:r>
                <a:rPr lang="en-US" sz="1050" dirty="0" smtClean="0">
                  <a:gradFill>
                    <a:gsLst>
                      <a:gs pos="2917">
                        <a:schemeClr val="tx1"/>
                      </a:gs>
                      <a:gs pos="30000">
                        <a:schemeClr val="tx1"/>
                      </a:gs>
                    </a:gsLst>
                    <a:lin ang="5400000" scaled="0"/>
                  </a:gradFill>
                </a:rPr>
                <a:t>Exported VM </a:t>
              </a:r>
            </a:p>
            <a:p>
              <a:pPr algn="ctr">
                <a:lnSpc>
                  <a:spcPct val="90000"/>
                </a:lnSpc>
              </a:pPr>
              <a:r>
                <a:rPr lang="en-US" sz="1050" dirty="0" smtClean="0">
                  <a:gradFill>
                    <a:gsLst>
                      <a:gs pos="2917">
                        <a:schemeClr val="tx1"/>
                      </a:gs>
                      <a:gs pos="30000">
                        <a:schemeClr val="tx1"/>
                      </a:gs>
                    </a:gsLst>
                    <a:lin ang="5400000" scaled="0"/>
                  </a:gradFill>
                </a:rPr>
                <a:t>Configuration</a:t>
              </a:r>
            </a:p>
          </p:txBody>
        </p:sp>
      </p:grpSp>
      <p:sp>
        <p:nvSpPr>
          <p:cNvPr id="40" name="TextBox 43"/>
          <p:cNvSpPr txBox="1"/>
          <p:nvPr/>
        </p:nvSpPr>
        <p:spPr>
          <a:xfrm>
            <a:off x="2934492" y="4780228"/>
            <a:ext cx="337593" cy="341632"/>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45720" tIns="45720" rIns="45720" bIns="45720" rtlCol="0">
            <a:spAutoFit/>
          </a:bodyPr>
          <a:lstStyle>
            <a:defPPr>
              <a:defRPr lang="en-US"/>
            </a:defPPr>
            <a:lvl1pPr>
              <a:lnSpc>
                <a:spcPct val="90000"/>
              </a:lnSpc>
              <a:defRPr>
                <a:gradFill>
                  <a:gsLst>
                    <a:gs pos="2917">
                      <a:schemeClr val="tx1"/>
                    </a:gs>
                    <a:gs pos="30000">
                      <a:schemeClr val="tx1"/>
                    </a:gs>
                  </a:gsLst>
                  <a:lin ang="5400000" scaled="0"/>
                </a:gradFill>
              </a:defRPr>
            </a:lvl1pPr>
          </a:lstStyle>
          <a:p>
            <a:r>
              <a:rPr lang="en-US" dirty="0"/>
              <a:t>T1</a:t>
            </a:r>
          </a:p>
        </p:txBody>
      </p:sp>
      <p:grpSp>
        <p:nvGrpSpPr>
          <p:cNvPr id="41" name="Group 40"/>
          <p:cNvGrpSpPr/>
          <p:nvPr/>
        </p:nvGrpSpPr>
        <p:grpSpPr>
          <a:xfrm>
            <a:off x="4444360" y="4341811"/>
            <a:ext cx="815929" cy="1138657"/>
            <a:chOff x="775867" y="3910559"/>
            <a:chExt cx="815929" cy="1138657"/>
          </a:xfrm>
        </p:grpSpPr>
        <p:pic>
          <p:nvPicPr>
            <p:cNvPr id="42" name="Picture 41" descr="\\MAGNUM\Projects\Microsoft\Cloud Power FY12\Design\ICONS_PNG\Document.png"/>
            <p:cNvPicPr>
              <a:picLocks noChangeAspect="1" noChangeArrowheads="1"/>
            </p:cNvPicPr>
            <p:nvPr/>
          </p:nvPicPr>
          <p:blipFill rotWithShape="1">
            <a:blip r:embed="rId5" cstate="print">
              <a:biLevel thresh="25000"/>
            </a:blip>
            <a:srcRect l="18644" t="13200" r="18856" b="15967"/>
            <a:stretch/>
          </p:blipFill>
          <p:spPr bwMode="auto">
            <a:xfrm>
              <a:off x="811609" y="3910559"/>
              <a:ext cx="739589" cy="838200"/>
            </a:xfrm>
            <a:prstGeom prst="rect">
              <a:avLst/>
            </a:prstGeom>
            <a:noFill/>
          </p:spPr>
        </p:pic>
        <p:sp>
          <p:nvSpPr>
            <p:cNvPr id="43" name="TextBox 46"/>
            <p:cNvSpPr txBox="1"/>
            <p:nvPr/>
          </p:nvSpPr>
          <p:spPr>
            <a:xfrm>
              <a:off x="775867" y="4758367"/>
              <a:ext cx="815929" cy="290849"/>
            </a:xfrm>
            <a:prstGeom prst="rect">
              <a:avLst/>
            </a:prstGeom>
            <a:noFill/>
          </p:spPr>
          <p:txBody>
            <a:bodyPr wrap="non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pPr>
              <a:r>
                <a:rPr lang="en-US" sz="1050" dirty="0" smtClean="0">
                  <a:gradFill>
                    <a:gsLst>
                      <a:gs pos="2917">
                        <a:schemeClr val="tx1"/>
                      </a:gs>
                      <a:gs pos="30000">
                        <a:schemeClr val="tx1"/>
                      </a:gs>
                    </a:gsLst>
                    <a:lin ang="5400000" scaled="0"/>
                  </a:gradFill>
                </a:rPr>
                <a:t>Exported VM </a:t>
              </a:r>
            </a:p>
            <a:p>
              <a:pPr algn="ctr">
                <a:lnSpc>
                  <a:spcPct val="90000"/>
                </a:lnSpc>
              </a:pPr>
              <a:r>
                <a:rPr lang="en-US" sz="1050" dirty="0" smtClean="0">
                  <a:gradFill>
                    <a:gsLst>
                      <a:gs pos="2917">
                        <a:schemeClr val="tx1"/>
                      </a:gs>
                      <a:gs pos="30000">
                        <a:schemeClr val="tx1"/>
                      </a:gs>
                    </a:gsLst>
                    <a:lin ang="5400000" scaled="0"/>
                  </a:gradFill>
                </a:rPr>
                <a:t>Configuration</a:t>
              </a:r>
            </a:p>
          </p:txBody>
        </p:sp>
      </p:grpSp>
      <p:sp>
        <p:nvSpPr>
          <p:cNvPr id="44" name="TextBox 48"/>
          <p:cNvSpPr txBox="1"/>
          <p:nvPr/>
        </p:nvSpPr>
        <p:spPr>
          <a:xfrm>
            <a:off x="4786995" y="4780228"/>
            <a:ext cx="337593" cy="341632"/>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45720" tIns="45720" rIns="45720" bIns="45720" rtlCol="0">
            <a:spAutoFit/>
          </a:bodyPr>
          <a:lstStyle>
            <a:defPPr>
              <a:defRPr lang="en-US"/>
            </a:defPPr>
            <a:lvl1pPr>
              <a:lnSpc>
                <a:spcPct val="90000"/>
              </a:lnSpc>
              <a:defRPr>
                <a:gradFill>
                  <a:gsLst>
                    <a:gs pos="2917">
                      <a:schemeClr val="tx1"/>
                    </a:gs>
                    <a:gs pos="30000">
                      <a:schemeClr val="tx1"/>
                    </a:gs>
                  </a:gsLst>
                  <a:lin ang="5400000" scaled="0"/>
                </a:gradFill>
              </a:defRPr>
            </a:lvl1pPr>
          </a:lstStyle>
          <a:p>
            <a:r>
              <a:rPr lang="en-US" dirty="0"/>
              <a:t>T2</a:t>
            </a:r>
          </a:p>
        </p:txBody>
      </p:sp>
      <p:sp>
        <p:nvSpPr>
          <p:cNvPr id="46" name="TextBox 51"/>
          <p:cNvSpPr txBox="1"/>
          <p:nvPr/>
        </p:nvSpPr>
        <p:spPr>
          <a:xfrm>
            <a:off x="4514544" y="6221873"/>
            <a:ext cx="723840" cy="586314"/>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pPr>
            <a:r>
              <a:rPr lang="en-US" sz="1050" dirty="0" smtClean="0">
                <a:gradFill>
                  <a:gsLst>
                    <a:gs pos="2917">
                      <a:schemeClr val="tx1"/>
                    </a:gs>
                    <a:gs pos="30000">
                      <a:schemeClr val="tx1"/>
                    </a:gs>
                  </a:gsLst>
                  <a:lin ang="5400000" scaled="0"/>
                </a:gradFill>
              </a:rPr>
              <a:t>Diff</a:t>
            </a:r>
          </a:p>
          <a:p>
            <a:pPr algn="ctr">
              <a:lnSpc>
                <a:spcPct val="90000"/>
              </a:lnSpc>
            </a:pPr>
            <a:r>
              <a:rPr lang="en-US" sz="1050" dirty="0" smtClean="0">
                <a:gradFill>
                  <a:gsLst>
                    <a:gs pos="2917">
                      <a:schemeClr val="tx1"/>
                    </a:gs>
                    <a:gs pos="30000">
                      <a:schemeClr val="tx1"/>
                    </a:gs>
                  </a:gsLst>
                  <a:lin ang="5400000" scaled="0"/>
                </a:gradFill>
              </a:rPr>
              <a:t>VHD</a:t>
            </a:r>
          </a:p>
        </p:txBody>
      </p:sp>
      <p:cxnSp>
        <p:nvCxnSpPr>
          <p:cNvPr id="47" name="Straight Arrow Connector 46"/>
          <p:cNvCxnSpPr/>
          <p:nvPr/>
        </p:nvCxnSpPr>
        <p:spPr>
          <a:xfrm flipH="1">
            <a:off x="3168649" y="6102978"/>
            <a:ext cx="1524000" cy="0"/>
          </a:xfrm>
          <a:prstGeom prst="straightConnector1">
            <a:avLst/>
          </a:prstGeom>
          <a:ln>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2603101" y="5659566"/>
            <a:ext cx="793766" cy="1116674"/>
            <a:chOff x="2222961" y="4667518"/>
            <a:chExt cx="793766" cy="1116674"/>
          </a:xfrm>
        </p:grpSpPr>
        <p:pic>
          <p:nvPicPr>
            <p:cNvPr id="49" name="Picture 2" descr="C:\Users\mitchellg\AppData\Local\Microsoft\Windows\Temporary Internet Files\Content.Outlook\DRES7FCJ\Storage_white (2).png"/>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a:off x="2222961" y="4667518"/>
              <a:ext cx="782294" cy="782294"/>
            </a:xfrm>
            <a:prstGeom prst="rect">
              <a:avLst/>
            </a:prstGeom>
            <a:noFill/>
          </p:spPr>
        </p:pic>
        <p:sp>
          <p:nvSpPr>
            <p:cNvPr id="50" name="TextBox 49"/>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pic>
        <p:nvPicPr>
          <p:cNvPr id="52" name="Picture 2" descr="C:\Users\mitchellg\AppData\Local\Microsoft\Windows\Temporary Internet Files\Content.Outlook\DRES7FCJ\Storage_white (2).png"/>
          <p:cNvPicPr>
            <a:picLocks noChangeAspect="1" noChangeArrowheads="1"/>
          </p:cNvPicPr>
          <p:nvPr/>
        </p:nvPicPr>
        <p:blipFill>
          <a:blip r:embed="rId4" cstate="print">
            <a:duotone>
              <a:schemeClr val="accent3">
                <a:shade val="45000"/>
                <a:satMod val="135000"/>
              </a:schemeClr>
              <a:prstClr val="white"/>
            </a:duotone>
          </a:blip>
          <a:srcRect/>
          <a:stretch>
            <a:fillRect/>
          </a:stretch>
        </p:blipFill>
        <p:spPr bwMode="auto">
          <a:xfrm>
            <a:off x="4473939" y="5706410"/>
            <a:ext cx="775380" cy="775380"/>
          </a:xfrm>
          <a:prstGeom prst="rect">
            <a:avLst/>
          </a:prstGeom>
          <a:noFill/>
        </p:spPr>
      </p:pic>
    </p:spTree>
    <p:extLst>
      <p:ext uri="{BB962C8B-B14F-4D97-AF65-F5344CB8AC3E}">
        <p14:creationId xmlns:p14="http://schemas.microsoft.com/office/powerpoint/2010/main" val="3960140471"/>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1957459"/>
          </a:xfrm>
        </p:spPr>
        <p:txBody>
          <a:bodyPr/>
          <a:lstStyle/>
          <a:p>
            <a:pPr marL="0" indent="0">
              <a:buNone/>
            </a:pPr>
            <a:r>
              <a:rPr lang="en-US" dirty="0" smtClean="0"/>
              <a:t>Same process as full backup</a:t>
            </a:r>
          </a:p>
          <a:p>
            <a:pPr lvl="1"/>
            <a:r>
              <a:rPr lang="en-US" dirty="0" smtClean="0"/>
              <a:t>Checkpoint converted </a:t>
            </a:r>
            <a:r>
              <a:rPr lang="en-US" dirty="0"/>
              <a:t>into a reference point</a:t>
            </a:r>
          </a:p>
          <a:p>
            <a:pPr lvl="2"/>
            <a:r>
              <a:rPr lang="en-US" dirty="0"/>
              <a:t>Change tracking information is preserved for all virtual hard disks</a:t>
            </a:r>
          </a:p>
          <a:p>
            <a:pPr lvl="2"/>
            <a:r>
              <a:rPr lang="en-US" dirty="0"/>
              <a:t>Virtual disk forks are merged back </a:t>
            </a:r>
            <a:r>
              <a:rPr lang="en-US" dirty="0" smtClean="0"/>
              <a:t>(aVHDs </a:t>
            </a:r>
            <a:r>
              <a:rPr lang="en-US" dirty="0"/>
              <a:t>merged into base)</a:t>
            </a:r>
            <a:endParaRPr lang="en-US" sz="3200" i="1" dirty="0"/>
          </a:p>
        </p:txBody>
      </p:sp>
      <p:sp>
        <p:nvSpPr>
          <p:cNvPr id="3" name="Title 2"/>
          <p:cNvSpPr>
            <a:spLocks noGrp="1"/>
          </p:cNvSpPr>
          <p:nvPr>
            <p:ph type="title"/>
          </p:nvPr>
        </p:nvSpPr>
        <p:spPr/>
        <p:txBody>
          <a:bodyPr/>
          <a:lstStyle/>
          <a:p>
            <a:r>
              <a:rPr lang="en-US" dirty="0" smtClean="0"/>
              <a:t>Backup Checkpoint Converted</a:t>
            </a:r>
            <a:endParaRPr lang="en-US" dirty="0"/>
          </a:p>
        </p:txBody>
      </p:sp>
      <p:sp>
        <p:nvSpPr>
          <p:cNvPr id="6" name="Rectangle 5"/>
          <p:cNvSpPr/>
          <p:nvPr/>
        </p:nvSpPr>
        <p:spPr bwMode="auto">
          <a:xfrm>
            <a:off x="2110115" y="3230563"/>
            <a:ext cx="3646935"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Recovery Storage</a:t>
            </a:r>
          </a:p>
        </p:txBody>
      </p:sp>
      <p:sp>
        <p:nvSpPr>
          <p:cNvPr id="7" name="Rectangle 6"/>
          <p:cNvSpPr/>
          <p:nvPr/>
        </p:nvSpPr>
        <p:spPr bwMode="auto">
          <a:xfrm>
            <a:off x="6682115" y="3230563"/>
            <a:ext cx="4572000"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Production</a:t>
            </a:r>
          </a:p>
        </p:txBody>
      </p:sp>
      <p:grpSp>
        <p:nvGrpSpPr>
          <p:cNvPr id="8" name="Group 7"/>
          <p:cNvGrpSpPr/>
          <p:nvPr/>
        </p:nvGrpSpPr>
        <p:grpSpPr>
          <a:xfrm>
            <a:off x="7596515" y="5923888"/>
            <a:ext cx="793766" cy="1116674"/>
            <a:chOff x="2222961" y="4667518"/>
            <a:chExt cx="793766" cy="1116674"/>
          </a:xfrm>
        </p:grpSpPr>
        <p:pic>
          <p:nvPicPr>
            <p:cNvPr id="9" name="Picture 2" descr="C:\Users\mitchellg\AppData\Local\Microsoft\Windows\Temporary Internet Files\Content.Outlook\DRES7FCJ\Storage_white (2).pn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2222961" y="4667518"/>
              <a:ext cx="782294" cy="782294"/>
            </a:xfrm>
            <a:prstGeom prst="rect">
              <a:avLst/>
            </a:prstGeom>
            <a:noFill/>
          </p:spPr>
        </p:pic>
        <p:sp>
          <p:nvSpPr>
            <p:cNvPr id="10" name="TextBox 9"/>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grpSp>
        <p:nvGrpSpPr>
          <p:cNvPr id="11" name="Group 10"/>
          <p:cNvGrpSpPr/>
          <p:nvPr/>
        </p:nvGrpSpPr>
        <p:grpSpPr>
          <a:xfrm>
            <a:off x="7062961" y="3629025"/>
            <a:ext cx="1828800" cy="2307123"/>
            <a:chOff x="718957" y="2409339"/>
            <a:chExt cx="1828800" cy="2307123"/>
          </a:xfrm>
        </p:grpSpPr>
        <p:pic>
          <p:nvPicPr>
            <p:cNvPr id="12" name="Picture 2" descr="\\MAGNUM\Projects\Microsoft\Cloud Power FY12\Design\ICONS_PNG\Tower.png"/>
            <p:cNvPicPr>
              <a:picLocks noChangeAspect="1" noChangeArrowheads="1"/>
            </p:cNvPicPr>
            <p:nvPr/>
          </p:nvPicPr>
          <p:blipFill>
            <a:blip r:embed="rId3" cstate="print">
              <a:biLevel thresh="25000"/>
            </a:blip>
            <a:stretch>
              <a:fillRect/>
            </a:stretch>
          </p:blipFill>
          <p:spPr bwMode="auto">
            <a:xfrm>
              <a:off x="718957" y="2887662"/>
              <a:ext cx="1828800" cy="1828800"/>
            </a:xfrm>
            <a:prstGeom prst="rect">
              <a:avLst/>
            </a:prstGeom>
            <a:noFill/>
          </p:spPr>
        </p:pic>
        <p:sp>
          <p:nvSpPr>
            <p:cNvPr id="13" name="TextBox 12"/>
            <p:cNvSpPr txBox="1"/>
            <p:nvPr/>
          </p:nvSpPr>
          <p:spPr>
            <a:xfrm>
              <a:off x="969420" y="2409339"/>
              <a:ext cx="1152509" cy="731739"/>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Running Virtual Machine</a:t>
              </a:r>
            </a:p>
          </p:txBody>
        </p:sp>
      </p:grpSp>
      <p:cxnSp>
        <p:nvCxnSpPr>
          <p:cNvPr id="14" name="Straight Arrow Connector 13"/>
          <p:cNvCxnSpPr/>
          <p:nvPr/>
        </p:nvCxnSpPr>
        <p:spPr>
          <a:xfrm>
            <a:off x="7984205" y="5756005"/>
            <a:ext cx="0" cy="30138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8153672" y="5756005"/>
            <a:ext cx="821120" cy="346973"/>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8267057" y="4274178"/>
            <a:ext cx="1283084" cy="1594106"/>
            <a:chOff x="2981090" y="3022625"/>
            <a:chExt cx="1283084" cy="1594106"/>
          </a:xfrm>
        </p:grpSpPr>
        <p:pic>
          <p:nvPicPr>
            <p:cNvPr id="17" name="Picture 16" descr="\\MAGNUM\Projects\Microsoft\Cloud Power FY12\Design\ICONS_PNG\Virtual_tower.png"/>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2981090" y="3397531"/>
              <a:ext cx="1219200" cy="1219200"/>
            </a:xfrm>
            <a:prstGeom prst="rect">
              <a:avLst/>
            </a:prstGeom>
            <a:noFill/>
          </p:spPr>
        </p:pic>
        <p:sp>
          <p:nvSpPr>
            <p:cNvPr id="18" name="TextBox 17"/>
            <p:cNvSpPr txBox="1"/>
            <p:nvPr/>
          </p:nvSpPr>
          <p:spPr>
            <a:xfrm>
              <a:off x="3111665" y="3022625"/>
              <a:ext cx="1152509"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Reference Point</a:t>
              </a:r>
            </a:p>
          </p:txBody>
        </p:sp>
      </p:grpSp>
      <p:sp>
        <p:nvSpPr>
          <p:cNvPr id="19" name="TextBox 18"/>
          <p:cNvSpPr txBox="1"/>
          <p:nvPr/>
        </p:nvSpPr>
        <p:spPr>
          <a:xfrm rot="20121686">
            <a:off x="7987366" y="5802581"/>
            <a:ext cx="1292662" cy="433965"/>
          </a:xfrm>
          <a:prstGeom prst="rect">
            <a:avLst/>
          </a:prstGeom>
          <a:noFill/>
        </p:spPr>
        <p:txBody>
          <a:bodyPr wrap="none" lIns="182880" tIns="146304" rIns="182880" bIns="146304" rtlCol="0">
            <a:spAutoFit/>
          </a:bodyPr>
          <a:lstStyle/>
          <a:p>
            <a:pPr>
              <a:lnSpc>
                <a:spcPct val="90000"/>
              </a:lnSpc>
            </a:pPr>
            <a:r>
              <a:rPr lang="en-US" sz="1000" dirty="0" smtClean="0">
                <a:gradFill>
                  <a:gsLst>
                    <a:gs pos="2917">
                      <a:schemeClr val="tx1"/>
                    </a:gs>
                    <a:gs pos="30000">
                      <a:schemeClr val="tx1"/>
                    </a:gs>
                  </a:gsLst>
                  <a:lin ang="5400000" scaled="0"/>
                </a:gradFill>
              </a:rPr>
              <a:t>Refers to RCT ID</a:t>
            </a:r>
          </a:p>
        </p:txBody>
      </p:sp>
      <p:cxnSp>
        <p:nvCxnSpPr>
          <p:cNvPr id="20" name="Straight Arrow Connector 19"/>
          <p:cNvCxnSpPr/>
          <p:nvPr/>
        </p:nvCxnSpPr>
        <p:spPr>
          <a:xfrm flipH="1">
            <a:off x="8172844" y="5756005"/>
            <a:ext cx="1577811" cy="66672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9042920" y="4274178"/>
            <a:ext cx="1283084" cy="1594106"/>
            <a:chOff x="2981090" y="3022625"/>
            <a:chExt cx="1283084" cy="1594106"/>
          </a:xfrm>
        </p:grpSpPr>
        <p:pic>
          <p:nvPicPr>
            <p:cNvPr id="22" name="Picture 21" descr="\\MAGNUM\Projects\Microsoft\Cloud Power FY12\Design\ICONS_PNG\Virtual_tower.png"/>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2981090" y="3397531"/>
              <a:ext cx="1219200" cy="1219200"/>
            </a:xfrm>
            <a:prstGeom prst="rect">
              <a:avLst/>
            </a:prstGeom>
            <a:noFill/>
          </p:spPr>
        </p:pic>
        <p:sp>
          <p:nvSpPr>
            <p:cNvPr id="23" name="TextBox 22"/>
            <p:cNvSpPr txBox="1"/>
            <p:nvPr/>
          </p:nvSpPr>
          <p:spPr>
            <a:xfrm>
              <a:off x="3111665" y="3022625"/>
              <a:ext cx="1152509"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Reference Point</a:t>
              </a:r>
            </a:p>
          </p:txBody>
        </p:sp>
      </p:grpSp>
      <p:sp>
        <p:nvSpPr>
          <p:cNvPr id="24" name="TextBox 23"/>
          <p:cNvSpPr txBox="1"/>
          <p:nvPr/>
        </p:nvSpPr>
        <p:spPr>
          <a:xfrm rot="20198684">
            <a:off x="8429247" y="5928522"/>
            <a:ext cx="1292662" cy="433965"/>
          </a:xfrm>
          <a:prstGeom prst="rect">
            <a:avLst/>
          </a:prstGeom>
          <a:noFill/>
        </p:spPr>
        <p:txBody>
          <a:bodyPr wrap="none" lIns="182880" tIns="146304" rIns="182880" bIns="146304" rtlCol="0">
            <a:spAutoFit/>
          </a:bodyPr>
          <a:lstStyle/>
          <a:p>
            <a:pPr>
              <a:lnSpc>
                <a:spcPct val="90000"/>
              </a:lnSpc>
            </a:pPr>
            <a:r>
              <a:rPr lang="en-US" sz="1000" dirty="0" smtClean="0">
                <a:gradFill>
                  <a:gsLst>
                    <a:gs pos="2917">
                      <a:schemeClr val="tx1"/>
                    </a:gs>
                    <a:gs pos="30000">
                      <a:schemeClr val="tx1"/>
                    </a:gs>
                  </a:gsLst>
                  <a:lin ang="5400000" scaled="0"/>
                </a:gradFill>
              </a:rPr>
              <a:t>Refers to RCT ID</a:t>
            </a:r>
          </a:p>
        </p:txBody>
      </p:sp>
      <p:sp>
        <p:nvSpPr>
          <p:cNvPr id="25" name="TextBox 24"/>
          <p:cNvSpPr txBox="1"/>
          <p:nvPr/>
        </p:nvSpPr>
        <p:spPr>
          <a:xfrm>
            <a:off x="9598834" y="4844716"/>
            <a:ext cx="614592" cy="544765"/>
          </a:xfrm>
          <a:prstGeom prst="rect">
            <a:avLst/>
          </a:prstGeom>
          <a:noFill/>
        </p:spPr>
        <p:txBody>
          <a:bodyPr wrap="none" lIns="182880" tIns="146304" rIns="182880" bIns="146304" rtlCol="0">
            <a:spAutoFit/>
          </a:bodyPr>
          <a:lstStyle/>
          <a:p>
            <a:pPr>
              <a:lnSpc>
                <a:spcPct val="90000"/>
              </a:lnSpc>
            </a:pPr>
            <a:r>
              <a:rPr lang="en-US" dirty="0" smtClean="0"/>
              <a:t>T1</a:t>
            </a:r>
            <a:endParaRPr lang="en-US" sz="2400" dirty="0" smtClean="0"/>
          </a:p>
        </p:txBody>
      </p:sp>
      <p:sp>
        <p:nvSpPr>
          <p:cNvPr id="26" name="TextBox 25"/>
          <p:cNvSpPr txBox="1"/>
          <p:nvPr/>
        </p:nvSpPr>
        <p:spPr>
          <a:xfrm>
            <a:off x="8839139" y="4836216"/>
            <a:ext cx="614592" cy="544765"/>
          </a:xfrm>
          <a:prstGeom prst="rect">
            <a:avLst/>
          </a:prstGeom>
          <a:noFill/>
        </p:spPr>
        <p:txBody>
          <a:bodyPr wrap="none" lIns="182880" tIns="146304" rIns="182880" bIns="146304" rtlCol="0">
            <a:spAutoFit/>
          </a:bodyPr>
          <a:lstStyle/>
          <a:p>
            <a:pPr>
              <a:lnSpc>
                <a:spcPct val="90000"/>
              </a:lnSpc>
            </a:pPr>
            <a:r>
              <a:rPr lang="en-US" dirty="0" smtClean="0"/>
              <a:t>T2</a:t>
            </a:r>
            <a:endParaRPr lang="en-US" sz="2400" dirty="0" smtClean="0"/>
          </a:p>
        </p:txBody>
      </p:sp>
      <p:cxnSp>
        <p:nvCxnSpPr>
          <p:cNvPr id="44" name="Straight Arrow Connector 43"/>
          <p:cNvCxnSpPr/>
          <p:nvPr/>
        </p:nvCxnSpPr>
        <p:spPr>
          <a:xfrm flipH="1">
            <a:off x="3196440" y="5490166"/>
            <a:ext cx="1668821" cy="363384"/>
          </a:xfrm>
          <a:prstGeom prst="straightConnector1">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4854208" y="5508308"/>
            <a:ext cx="1" cy="327768"/>
          </a:xfrm>
          <a:prstGeom prst="straightConnector1">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988685" y="5483124"/>
            <a:ext cx="0" cy="30138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2591857" y="4341811"/>
            <a:ext cx="815929" cy="1138657"/>
            <a:chOff x="775867" y="3910559"/>
            <a:chExt cx="815929" cy="1138657"/>
          </a:xfrm>
        </p:grpSpPr>
        <p:pic>
          <p:nvPicPr>
            <p:cNvPr id="48" name="Picture 47" descr="\\MAGNUM\Projects\Microsoft\Cloud Power FY12\Design\ICONS_PNG\Document.png"/>
            <p:cNvPicPr>
              <a:picLocks noChangeAspect="1" noChangeArrowheads="1"/>
            </p:cNvPicPr>
            <p:nvPr/>
          </p:nvPicPr>
          <p:blipFill rotWithShape="1">
            <a:blip r:embed="rId5" cstate="print">
              <a:biLevel thresh="25000"/>
            </a:blip>
            <a:srcRect l="18644" t="13200" r="18856" b="15967"/>
            <a:stretch/>
          </p:blipFill>
          <p:spPr bwMode="auto">
            <a:xfrm>
              <a:off x="811609" y="3910559"/>
              <a:ext cx="739589" cy="838200"/>
            </a:xfrm>
            <a:prstGeom prst="rect">
              <a:avLst/>
            </a:prstGeom>
            <a:noFill/>
          </p:spPr>
        </p:pic>
        <p:sp>
          <p:nvSpPr>
            <p:cNvPr id="49" name="TextBox 42"/>
            <p:cNvSpPr txBox="1"/>
            <p:nvPr/>
          </p:nvSpPr>
          <p:spPr>
            <a:xfrm>
              <a:off x="775867" y="4758367"/>
              <a:ext cx="815929" cy="290849"/>
            </a:xfrm>
            <a:prstGeom prst="rect">
              <a:avLst/>
            </a:prstGeom>
            <a:noFill/>
          </p:spPr>
          <p:txBody>
            <a:bodyPr wrap="non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pPr>
              <a:r>
                <a:rPr lang="en-US" sz="1050" dirty="0" smtClean="0">
                  <a:gradFill>
                    <a:gsLst>
                      <a:gs pos="2917">
                        <a:schemeClr val="tx1"/>
                      </a:gs>
                      <a:gs pos="30000">
                        <a:schemeClr val="tx1"/>
                      </a:gs>
                    </a:gsLst>
                    <a:lin ang="5400000" scaled="0"/>
                  </a:gradFill>
                </a:rPr>
                <a:t>Exported VM </a:t>
              </a:r>
            </a:p>
            <a:p>
              <a:pPr algn="ctr">
                <a:lnSpc>
                  <a:spcPct val="90000"/>
                </a:lnSpc>
              </a:pPr>
              <a:r>
                <a:rPr lang="en-US" sz="1050" dirty="0" smtClean="0">
                  <a:gradFill>
                    <a:gsLst>
                      <a:gs pos="2917">
                        <a:schemeClr val="tx1"/>
                      </a:gs>
                      <a:gs pos="30000">
                        <a:schemeClr val="tx1"/>
                      </a:gs>
                    </a:gsLst>
                    <a:lin ang="5400000" scaled="0"/>
                  </a:gradFill>
                </a:rPr>
                <a:t>Configuration</a:t>
              </a:r>
            </a:p>
          </p:txBody>
        </p:sp>
      </p:grpSp>
      <p:sp>
        <p:nvSpPr>
          <p:cNvPr id="50" name="TextBox 43"/>
          <p:cNvSpPr txBox="1"/>
          <p:nvPr/>
        </p:nvSpPr>
        <p:spPr>
          <a:xfrm>
            <a:off x="2934492" y="4780228"/>
            <a:ext cx="337593" cy="341632"/>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45720" tIns="45720" rIns="45720" bIns="45720" rtlCol="0">
            <a:spAutoFit/>
          </a:bodyPr>
          <a:lstStyle>
            <a:defPPr>
              <a:defRPr lang="en-US"/>
            </a:defPPr>
            <a:lvl1pPr>
              <a:lnSpc>
                <a:spcPct val="90000"/>
              </a:lnSpc>
              <a:defRPr>
                <a:gradFill>
                  <a:gsLst>
                    <a:gs pos="2917">
                      <a:schemeClr val="tx1"/>
                    </a:gs>
                    <a:gs pos="30000">
                      <a:schemeClr val="tx1"/>
                    </a:gs>
                  </a:gsLst>
                  <a:lin ang="5400000" scaled="0"/>
                </a:gradFill>
              </a:defRPr>
            </a:lvl1pPr>
          </a:lstStyle>
          <a:p>
            <a:r>
              <a:rPr lang="en-US" dirty="0"/>
              <a:t>T1</a:t>
            </a:r>
          </a:p>
        </p:txBody>
      </p:sp>
      <p:grpSp>
        <p:nvGrpSpPr>
          <p:cNvPr id="51" name="Group 50"/>
          <p:cNvGrpSpPr/>
          <p:nvPr/>
        </p:nvGrpSpPr>
        <p:grpSpPr>
          <a:xfrm>
            <a:off x="4444360" y="4341811"/>
            <a:ext cx="815929" cy="1138657"/>
            <a:chOff x="775867" y="3910559"/>
            <a:chExt cx="815929" cy="1138657"/>
          </a:xfrm>
        </p:grpSpPr>
        <p:pic>
          <p:nvPicPr>
            <p:cNvPr id="52" name="Picture 51" descr="\\MAGNUM\Projects\Microsoft\Cloud Power FY12\Design\ICONS_PNG\Document.png"/>
            <p:cNvPicPr>
              <a:picLocks noChangeAspect="1" noChangeArrowheads="1"/>
            </p:cNvPicPr>
            <p:nvPr/>
          </p:nvPicPr>
          <p:blipFill rotWithShape="1">
            <a:blip r:embed="rId5" cstate="print">
              <a:biLevel thresh="25000"/>
            </a:blip>
            <a:srcRect l="18644" t="13200" r="18856" b="15967"/>
            <a:stretch/>
          </p:blipFill>
          <p:spPr bwMode="auto">
            <a:xfrm>
              <a:off x="811609" y="3910559"/>
              <a:ext cx="739589" cy="838200"/>
            </a:xfrm>
            <a:prstGeom prst="rect">
              <a:avLst/>
            </a:prstGeom>
            <a:noFill/>
          </p:spPr>
        </p:pic>
        <p:sp>
          <p:nvSpPr>
            <p:cNvPr id="53" name="TextBox 46"/>
            <p:cNvSpPr txBox="1"/>
            <p:nvPr/>
          </p:nvSpPr>
          <p:spPr>
            <a:xfrm>
              <a:off x="775867" y="4758367"/>
              <a:ext cx="815929" cy="290849"/>
            </a:xfrm>
            <a:prstGeom prst="rect">
              <a:avLst/>
            </a:prstGeom>
            <a:noFill/>
          </p:spPr>
          <p:txBody>
            <a:bodyPr wrap="non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pPr>
              <a:r>
                <a:rPr lang="en-US" sz="1050" dirty="0" smtClean="0">
                  <a:gradFill>
                    <a:gsLst>
                      <a:gs pos="2917">
                        <a:schemeClr val="tx1"/>
                      </a:gs>
                      <a:gs pos="30000">
                        <a:schemeClr val="tx1"/>
                      </a:gs>
                    </a:gsLst>
                    <a:lin ang="5400000" scaled="0"/>
                  </a:gradFill>
                </a:rPr>
                <a:t>Exported VM </a:t>
              </a:r>
            </a:p>
            <a:p>
              <a:pPr algn="ctr">
                <a:lnSpc>
                  <a:spcPct val="90000"/>
                </a:lnSpc>
              </a:pPr>
              <a:r>
                <a:rPr lang="en-US" sz="1050" dirty="0" smtClean="0">
                  <a:gradFill>
                    <a:gsLst>
                      <a:gs pos="2917">
                        <a:schemeClr val="tx1"/>
                      </a:gs>
                      <a:gs pos="30000">
                        <a:schemeClr val="tx1"/>
                      </a:gs>
                    </a:gsLst>
                    <a:lin ang="5400000" scaled="0"/>
                  </a:gradFill>
                </a:rPr>
                <a:t>Configuration</a:t>
              </a:r>
            </a:p>
          </p:txBody>
        </p:sp>
      </p:grpSp>
      <p:sp>
        <p:nvSpPr>
          <p:cNvPr id="54" name="TextBox 48"/>
          <p:cNvSpPr txBox="1"/>
          <p:nvPr/>
        </p:nvSpPr>
        <p:spPr>
          <a:xfrm>
            <a:off x="4786995" y="4780228"/>
            <a:ext cx="337593" cy="341632"/>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45720" tIns="45720" rIns="45720" bIns="45720" rtlCol="0">
            <a:spAutoFit/>
          </a:bodyPr>
          <a:lstStyle>
            <a:defPPr>
              <a:defRPr lang="en-US"/>
            </a:defPPr>
            <a:lvl1pPr>
              <a:lnSpc>
                <a:spcPct val="90000"/>
              </a:lnSpc>
              <a:defRPr>
                <a:gradFill>
                  <a:gsLst>
                    <a:gs pos="2917">
                      <a:schemeClr val="tx1"/>
                    </a:gs>
                    <a:gs pos="30000">
                      <a:schemeClr val="tx1"/>
                    </a:gs>
                  </a:gsLst>
                  <a:lin ang="5400000" scaled="0"/>
                </a:gradFill>
              </a:defRPr>
            </a:lvl1pPr>
          </a:lstStyle>
          <a:p>
            <a:r>
              <a:rPr lang="en-US" dirty="0"/>
              <a:t>T2</a:t>
            </a:r>
          </a:p>
        </p:txBody>
      </p:sp>
      <p:sp>
        <p:nvSpPr>
          <p:cNvPr id="55" name="TextBox 51"/>
          <p:cNvSpPr txBox="1"/>
          <p:nvPr/>
        </p:nvSpPr>
        <p:spPr>
          <a:xfrm>
            <a:off x="4514544" y="6221873"/>
            <a:ext cx="723840" cy="586314"/>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pPr>
            <a:r>
              <a:rPr lang="en-US" sz="1050" dirty="0" smtClean="0">
                <a:gradFill>
                  <a:gsLst>
                    <a:gs pos="2917">
                      <a:schemeClr val="tx1"/>
                    </a:gs>
                    <a:gs pos="30000">
                      <a:schemeClr val="tx1"/>
                    </a:gs>
                  </a:gsLst>
                  <a:lin ang="5400000" scaled="0"/>
                </a:gradFill>
              </a:rPr>
              <a:t>Diff</a:t>
            </a:r>
          </a:p>
          <a:p>
            <a:pPr algn="ctr">
              <a:lnSpc>
                <a:spcPct val="90000"/>
              </a:lnSpc>
            </a:pPr>
            <a:r>
              <a:rPr lang="en-US" sz="1050" dirty="0" smtClean="0">
                <a:gradFill>
                  <a:gsLst>
                    <a:gs pos="2917">
                      <a:schemeClr val="tx1"/>
                    </a:gs>
                    <a:gs pos="30000">
                      <a:schemeClr val="tx1"/>
                    </a:gs>
                  </a:gsLst>
                  <a:lin ang="5400000" scaled="0"/>
                </a:gradFill>
              </a:rPr>
              <a:t>VHD</a:t>
            </a:r>
          </a:p>
        </p:txBody>
      </p:sp>
      <p:cxnSp>
        <p:nvCxnSpPr>
          <p:cNvPr id="56" name="Straight Arrow Connector 55"/>
          <p:cNvCxnSpPr/>
          <p:nvPr/>
        </p:nvCxnSpPr>
        <p:spPr>
          <a:xfrm flipH="1">
            <a:off x="3168649" y="6102978"/>
            <a:ext cx="1524000" cy="0"/>
          </a:xfrm>
          <a:prstGeom prst="straightConnector1">
            <a:avLst/>
          </a:prstGeom>
          <a:ln>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2603101" y="5659566"/>
            <a:ext cx="793766" cy="1116674"/>
            <a:chOff x="2222961" y="4667518"/>
            <a:chExt cx="793766" cy="1116674"/>
          </a:xfrm>
        </p:grpSpPr>
        <p:pic>
          <p:nvPicPr>
            <p:cNvPr id="58" name="Picture 2" descr="C:\Users\mitchellg\AppData\Local\Microsoft\Windows\Temporary Internet Files\Content.Outlook\DRES7FCJ\Storage_white (2).pn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2222961" y="4667518"/>
              <a:ext cx="782294" cy="782294"/>
            </a:xfrm>
            <a:prstGeom prst="rect">
              <a:avLst/>
            </a:prstGeom>
            <a:noFill/>
          </p:spPr>
        </p:pic>
        <p:sp>
          <p:nvSpPr>
            <p:cNvPr id="59" name="TextBox 58"/>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pic>
        <p:nvPicPr>
          <p:cNvPr id="60" name="Picture 2" descr="C:\Users\mitchellg\AppData\Local\Microsoft\Windows\Temporary Internet Files\Content.Outlook\DRES7FCJ\Storage_white (2).png"/>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4473939" y="5706410"/>
            <a:ext cx="775380" cy="775380"/>
          </a:xfrm>
          <a:prstGeom prst="rect">
            <a:avLst/>
          </a:prstGeom>
          <a:noFill/>
        </p:spPr>
      </p:pic>
    </p:spTree>
    <p:extLst>
      <p:ext uri="{BB962C8B-B14F-4D97-AF65-F5344CB8AC3E}">
        <p14:creationId xmlns:p14="http://schemas.microsoft.com/office/powerpoint/2010/main" val="204693021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Backing Up A VM</a:t>
            </a:r>
            <a:endParaRPr lang="en-US" dirty="0"/>
          </a:p>
        </p:txBody>
      </p:sp>
      <p:sp>
        <p:nvSpPr>
          <p:cNvPr id="7" name="Trapezoid 6"/>
          <p:cNvSpPr/>
          <p:nvPr/>
        </p:nvSpPr>
        <p:spPr bwMode="auto">
          <a:xfrm rot="10800000">
            <a:off x="312737" y="1516060"/>
            <a:ext cx="3124200" cy="1881823"/>
          </a:xfrm>
          <a:prstGeom prst="trapezoid">
            <a:avLst>
              <a:gd name="adj" fmla="val 64683"/>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2" descr="\\MAGNUM\Projects\Microsoft\Cloud Power FY12\Design\ICONS_PNG\Server.png"/>
          <p:cNvPicPr>
            <a:picLocks noChangeAspect="1" noChangeArrowheads="1"/>
          </p:cNvPicPr>
          <p:nvPr/>
        </p:nvPicPr>
        <p:blipFill>
          <a:blip r:embed="rId2" cstate="print">
            <a:lum bright="100000"/>
          </a:blip>
          <a:srcRect/>
          <a:stretch>
            <a:fillRect/>
          </a:stretch>
        </p:blipFill>
        <p:spPr bwMode="auto">
          <a:xfrm>
            <a:off x="884237" y="3040062"/>
            <a:ext cx="1828800" cy="1828800"/>
          </a:xfrm>
          <a:prstGeom prst="rect">
            <a:avLst/>
          </a:prstGeom>
          <a:noFill/>
        </p:spPr>
      </p:pic>
      <p:pic>
        <p:nvPicPr>
          <p:cNvPr id="8" name="Picture 2" descr="C:\Users\mitchellg\AppData\Local\Microsoft\Windows\Temporary Internet Files\Content.Outlook\DRES7FCJ\Storage_white (2).png"/>
          <p:cNvPicPr>
            <a:picLocks noChangeAspect="1" noChangeArrowheads="1"/>
          </p:cNvPicPr>
          <p:nvPr/>
        </p:nvPicPr>
        <p:blipFill>
          <a:blip r:embed="rId3" cstate="print">
            <a:lum bright="100000"/>
          </a:blip>
          <a:srcRect/>
          <a:stretch>
            <a:fillRect/>
          </a:stretch>
        </p:blipFill>
        <p:spPr bwMode="auto">
          <a:xfrm>
            <a:off x="5305021" y="4885213"/>
            <a:ext cx="1828800" cy="1828800"/>
          </a:xfrm>
          <a:prstGeom prst="rect">
            <a:avLst/>
          </a:prstGeom>
          <a:noFill/>
        </p:spPr>
      </p:pic>
      <p:pic>
        <p:nvPicPr>
          <p:cNvPr id="11"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870732" y="1779795"/>
            <a:ext cx="874644" cy="874644"/>
          </a:xfrm>
          <a:prstGeom prst="rect">
            <a:avLst/>
          </a:prstGeom>
          <a:noFill/>
        </p:spPr>
      </p:pic>
      <p:pic>
        <p:nvPicPr>
          <p:cNvPr id="12"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2131812" y="1753794"/>
            <a:ext cx="874644" cy="874644"/>
          </a:xfrm>
          <a:prstGeom prst="rect">
            <a:avLst/>
          </a:prstGeom>
          <a:noFill/>
        </p:spPr>
      </p:pic>
      <p:pic>
        <p:nvPicPr>
          <p:cNvPr id="13"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1487736" y="2013018"/>
            <a:ext cx="874644" cy="874644"/>
          </a:xfrm>
          <a:prstGeom prst="rect">
            <a:avLst/>
          </a:prstGeom>
          <a:noFill/>
        </p:spPr>
      </p:pic>
      <p:sp>
        <p:nvSpPr>
          <p:cNvPr id="14" name="Trapezoid 13"/>
          <p:cNvSpPr/>
          <p:nvPr/>
        </p:nvSpPr>
        <p:spPr bwMode="auto">
          <a:xfrm rot="10800000">
            <a:off x="4694237" y="1516062"/>
            <a:ext cx="3124200" cy="1905000"/>
          </a:xfrm>
          <a:prstGeom prst="trapezoid">
            <a:avLst>
              <a:gd name="adj" fmla="val 61358"/>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2" descr="\\MAGNUM\Projects\Microsoft\Cloud Power FY12\Design\ICONS_PNG\Server.png"/>
          <p:cNvPicPr>
            <a:picLocks noChangeAspect="1" noChangeArrowheads="1"/>
          </p:cNvPicPr>
          <p:nvPr/>
        </p:nvPicPr>
        <p:blipFill>
          <a:blip r:embed="rId2" cstate="print">
            <a:lum bright="100000"/>
          </a:blip>
          <a:srcRect/>
          <a:stretch>
            <a:fillRect/>
          </a:stretch>
        </p:blipFill>
        <p:spPr bwMode="auto">
          <a:xfrm>
            <a:off x="5303837" y="3040062"/>
            <a:ext cx="1828800" cy="1828800"/>
          </a:xfrm>
          <a:prstGeom prst="rect">
            <a:avLst/>
          </a:prstGeom>
          <a:noFill/>
        </p:spPr>
      </p:pic>
      <p:pic>
        <p:nvPicPr>
          <p:cNvPr id="16"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5252232" y="1779795"/>
            <a:ext cx="874644" cy="874644"/>
          </a:xfrm>
          <a:prstGeom prst="rect">
            <a:avLst/>
          </a:prstGeom>
          <a:noFill/>
        </p:spPr>
      </p:pic>
      <p:pic>
        <p:nvPicPr>
          <p:cNvPr id="17"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6513312" y="1753794"/>
            <a:ext cx="874644" cy="874644"/>
          </a:xfrm>
          <a:prstGeom prst="rect">
            <a:avLst/>
          </a:prstGeom>
          <a:noFill/>
        </p:spPr>
      </p:pic>
      <p:pic>
        <p:nvPicPr>
          <p:cNvPr id="18"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5869236" y="2013018"/>
            <a:ext cx="874644" cy="874644"/>
          </a:xfrm>
          <a:prstGeom prst="rect">
            <a:avLst/>
          </a:prstGeom>
          <a:noFill/>
        </p:spPr>
      </p:pic>
      <p:sp>
        <p:nvSpPr>
          <p:cNvPr id="19" name="Trapezoid 18"/>
          <p:cNvSpPr/>
          <p:nvPr/>
        </p:nvSpPr>
        <p:spPr bwMode="auto">
          <a:xfrm rot="10800000">
            <a:off x="8511994" y="1516060"/>
            <a:ext cx="3124200" cy="1905002"/>
          </a:xfrm>
          <a:prstGeom prst="trapezoid">
            <a:avLst>
              <a:gd name="adj" fmla="val 63492"/>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 name="Picture 2" descr="\\MAGNUM\Projects\Microsoft\Cloud Power FY12\Design\ICONS_PNG\Server.png"/>
          <p:cNvPicPr>
            <a:picLocks noChangeAspect="1" noChangeArrowheads="1"/>
          </p:cNvPicPr>
          <p:nvPr/>
        </p:nvPicPr>
        <p:blipFill>
          <a:blip r:embed="rId2" cstate="print">
            <a:lum bright="100000"/>
          </a:blip>
          <a:srcRect/>
          <a:stretch>
            <a:fillRect/>
          </a:stretch>
        </p:blipFill>
        <p:spPr bwMode="auto">
          <a:xfrm>
            <a:off x="9083494" y="3040062"/>
            <a:ext cx="1828800" cy="1828800"/>
          </a:xfrm>
          <a:prstGeom prst="rect">
            <a:avLst/>
          </a:prstGeom>
          <a:noFill/>
        </p:spPr>
      </p:pic>
      <p:pic>
        <p:nvPicPr>
          <p:cNvPr id="21"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9069989" y="1779795"/>
            <a:ext cx="874644" cy="874644"/>
          </a:xfrm>
          <a:prstGeom prst="rect">
            <a:avLst/>
          </a:prstGeom>
          <a:noFill/>
        </p:spPr>
      </p:pic>
      <p:pic>
        <p:nvPicPr>
          <p:cNvPr id="22"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10331069" y="1753794"/>
            <a:ext cx="874644" cy="874644"/>
          </a:xfrm>
          <a:prstGeom prst="rect">
            <a:avLst/>
          </a:prstGeom>
          <a:noFill/>
        </p:spPr>
      </p:pic>
      <p:pic>
        <p:nvPicPr>
          <p:cNvPr id="23"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9686993" y="2013018"/>
            <a:ext cx="874644" cy="874644"/>
          </a:xfrm>
          <a:prstGeom prst="rect">
            <a:avLst/>
          </a:prstGeom>
          <a:noFill/>
        </p:spPr>
      </p:pic>
      <p:cxnSp>
        <p:nvCxnSpPr>
          <p:cNvPr id="25" name="Elbow Connector 24"/>
          <p:cNvCxnSpPr/>
          <p:nvPr/>
        </p:nvCxnSpPr>
        <p:spPr>
          <a:xfrm>
            <a:off x="2317554" y="3954462"/>
            <a:ext cx="3419866" cy="1828800"/>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218237" y="4564062"/>
            <a:ext cx="0" cy="60960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rot="10800000" flipV="1">
            <a:off x="6699055" y="3954461"/>
            <a:ext cx="2808259" cy="1861503"/>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88861" y="1439862"/>
            <a:ext cx="22175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Hyper-V Host</a:t>
            </a:r>
          </a:p>
        </p:txBody>
      </p:sp>
      <p:sp>
        <p:nvSpPr>
          <p:cNvPr id="34" name="TextBox 33"/>
          <p:cNvSpPr txBox="1"/>
          <p:nvPr/>
        </p:nvSpPr>
        <p:spPr>
          <a:xfrm>
            <a:off x="5152480" y="1439862"/>
            <a:ext cx="22175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Hyper-V Host</a:t>
            </a:r>
          </a:p>
        </p:txBody>
      </p:sp>
      <p:sp>
        <p:nvSpPr>
          <p:cNvPr id="35" name="TextBox 34"/>
          <p:cNvSpPr txBox="1"/>
          <p:nvPr/>
        </p:nvSpPr>
        <p:spPr>
          <a:xfrm>
            <a:off x="9060975" y="1439862"/>
            <a:ext cx="22175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Hyper-V Host</a:t>
            </a:r>
          </a:p>
        </p:txBody>
      </p:sp>
      <p:sp>
        <p:nvSpPr>
          <p:cNvPr id="36" name="TextBox 35"/>
          <p:cNvSpPr txBox="1"/>
          <p:nvPr/>
        </p:nvSpPr>
        <p:spPr>
          <a:xfrm>
            <a:off x="5736612" y="6298398"/>
            <a:ext cx="96244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SAN</a:t>
            </a:r>
          </a:p>
        </p:txBody>
      </p:sp>
      <p:pic>
        <p:nvPicPr>
          <p:cNvPr id="26" name="Picture 25" descr="\\MAGNUM\Projects\Microsoft\Cloud Power FY12\Design\ICONS_PNG\Application.png"/>
          <p:cNvPicPr>
            <a:picLocks noChangeAspect="1" noChangeArrowheads="1"/>
          </p:cNvPicPr>
          <p:nvPr/>
        </p:nvPicPr>
        <p:blipFill>
          <a:blip r:embed="rId5" cstate="print">
            <a:biLevel thresh="50000"/>
          </a:blip>
          <a:srcRect/>
          <a:stretch>
            <a:fillRect/>
          </a:stretch>
        </p:blipFill>
        <p:spPr bwMode="auto">
          <a:xfrm>
            <a:off x="1476893" y="2640820"/>
            <a:ext cx="719137" cy="719137"/>
          </a:xfrm>
          <a:prstGeom prst="rect">
            <a:avLst/>
          </a:prstGeom>
          <a:noFill/>
        </p:spPr>
      </p:pic>
      <p:pic>
        <p:nvPicPr>
          <p:cNvPr id="27" name="Picture 26" descr="\\MAGNUM\Projects\Microsoft\Cloud Power FY12\Design\ICONS_PNG\Application.png"/>
          <p:cNvPicPr>
            <a:picLocks noChangeAspect="1" noChangeArrowheads="1"/>
          </p:cNvPicPr>
          <p:nvPr/>
        </p:nvPicPr>
        <p:blipFill>
          <a:blip r:embed="rId5" cstate="print">
            <a:biLevel thresh="50000"/>
          </a:blip>
          <a:srcRect/>
          <a:stretch>
            <a:fillRect/>
          </a:stretch>
        </p:blipFill>
        <p:spPr bwMode="auto">
          <a:xfrm>
            <a:off x="5869236" y="2640819"/>
            <a:ext cx="719137" cy="719137"/>
          </a:xfrm>
          <a:prstGeom prst="rect">
            <a:avLst/>
          </a:prstGeom>
          <a:noFill/>
        </p:spPr>
      </p:pic>
      <p:pic>
        <p:nvPicPr>
          <p:cNvPr id="29" name="Picture 28" descr="\\MAGNUM\Projects\Microsoft\Cloud Power FY12\Design\ICONS_PNG\Application.png"/>
          <p:cNvPicPr>
            <a:picLocks noChangeAspect="1" noChangeArrowheads="1"/>
          </p:cNvPicPr>
          <p:nvPr/>
        </p:nvPicPr>
        <p:blipFill>
          <a:blip r:embed="rId5" cstate="print">
            <a:biLevel thresh="50000"/>
          </a:blip>
          <a:srcRect/>
          <a:stretch>
            <a:fillRect/>
          </a:stretch>
        </p:blipFill>
        <p:spPr bwMode="auto">
          <a:xfrm>
            <a:off x="9714525" y="2673667"/>
            <a:ext cx="719137" cy="719137"/>
          </a:xfrm>
          <a:prstGeom prst="rect">
            <a:avLst/>
          </a:prstGeom>
          <a:noFill/>
        </p:spPr>
      </p:pic>
      <p:sp>
        <p:nvSpPr>
          <p:cNvPr id="2" name="Rectangular Callout 1"/>
          <p:cNvSpPr/>
          <p:nvPr/>
        </p:nvSpPr>
        <p:spPr bwMode="auto">
          <a:xfrm>
            <a:off x="1609663" y="2143924"/>
            <a:ext cx="636014" cy="563731"/>
          </a:xfrm>
          <a:prstGeom prst="wedgeRectCallout">
            <a:avLst>
              <a:gd name="adj1" fmla="val -36808"/>
              <a:gd name="adj2" fmla="val 64216"/>
            </a:avLst>
          </a:prstGeom>
          <a:noFill/>
          <a:ln w="28575">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Line Callout 1 39"/>
          <p:cNvSpPr/>
          <p:nvPr/>
        </p:nvSpPr>
        <p:spPr bwMode="auto">
          <a:xfrm>
            <a:off x="2704651" y="2710957"/>
            <a:ext cx="2531371" cy="658209"/>
          </a:xfrm>
          <a:prstGeom prst="borderCallout1">
            <a:avLst>
              <a:gd name="adj1" fmla="val 77406"/>
              <a:gd name="adj2" fmla="val -306"/>
              <a:gd name="adj3" fmla="val 1362"/>
              <a:gd name="adj4" fmla="val -17061"/>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VM Under Backup</a:t>
            </a:r>
          </a:p>
        </p:txBody>
      </p:sp>
    </p:spTree>
    <p:extLst>
      <p:ext uri="{BB962C8B-B14F-4D97-AF65-F5344CB8AC3E}">
        <p14:creationId xmlns:p14="http://schemas.microsoft.com/office/powerpoint/2010/main" val="569492627"/>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6675438" y="3215617"/>
            <a:ext cx="4572000"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Production</a:t>
            </a:r>
          </a:p>
        </p:txBody>
      </p:sp>
      <p:sp>
        <p:nvSpPr>
          <p:cNvPr id="44" name="Rectangle 43"/>
          <p:cNvSpPr/>
          <p:nvPr/>
        </p:nvSpPr>
        <p:spPr bwMode="auto">
          <a:xfrm>
            <a:off x="9663352" y="3893528"/>
            <a:ext cx="1431685" cy="206529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solidFill>
                  <a:schemeClr val="tx1"/>
                </a:solidFill>
                <a:ea typeface="Segoe UI" pitchFamily="34" charset="0"/>
                <a:cs typeface="Segoe UI" pitchFamily="34" charset="0"/>
              </a:rPr>
              <a:t>Deleted</a:t>
            </a:r>
          </a:p>
        </p:txBody>
      </p:sp>
      <p:sp>
        <p:nvSpPr>
          <p:cNvPr id="2" name="Text Placeholder 1"/>
          <p:cNvSpPr>
            <a:spLocks noGrp="1"/>
          </p:cNvSpPr>
          <p:nvPr>
            <p:ph type="body" sz="quarter" idx="10"/>
          </p:nvPr>
        </p:nvSpPr>
        <p:spPr>
          <a:xfrm>
            <a:off x="274638" y="1212850"/>
            <a:ext cx="11887200" cy="1415772"/>
          </a:xfrm>
        </p:spPr>
        <p:txBody>
          <a:bodyPr/>
          <a:lstStyle/>
          <a:p>
            <a:r>
              <a:rPr lang="en-US" dirty="0" smtClean="0"/>
              <a:t>No longer required</a:t>
            </a:r>
          </a:p>
          <a:p>
            <a:r>
              <a:rPr lang="en-US" dirty="0" smtClean="0"/>
              <a:t>Next export will reference new point (T2)</a:t>
            </a:r>
            <a:endParaRPr lang="en-US" dirty="0"/>
          </a:p>
        </p:txBody>
      </p:sp>
      <p:sp>
        <p:nvSpPr>
          <p:cNvPr id="3" name="Title 2"/>
          <p:cNvSpPr>
            <a:spLocks noGrp="1"/>
          </p:cNvSpPr>
          <p:nvPr>
            <p:ph type="title"/>
          </p:nvPr>
        </p:nvSpPr>
        <p:spPr/>
        <p:txBody>
          <a:bodyPr/>
          <a:lstStyle/>
          <a:p>
            <a:r>
              <a:rPr lang="en-US" dirty="0" smtClean="0"/>
              <a:t>Previous Reference Point Deleted</a:t>
            </a:r>
            <a:endParaRPr lang="en-US" dirty="0"/>
          </a:p>
        </p:txBody>
      </p:sp>
      <p:sp>
        <p:nvSpPr>
          <p:cNvPr id="6" name="Rectangle 5"/>
          <p:cNvSpPr/>
          <p:nvPr/>
        </p:nvSpPr>
        <p:spPr bwMode="auto">
          <a:xfrm>
            <a:off x="2103438" y="3215617"/>
            <a:ext cx="3646935"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Recovery Storage</a:t>
            </a:r>
          </a:p>
        </p:txBody>
      </p:sp>
      <p:grpSp>
        <p:nvGrpSpPr>
          <p:cNvPr id="8" name="Group 7"/>
          <p:cNvGrpSpPr/>
          <p:nvPr/>
        </p:nvGrpSpPr>
        <p:grpSpPr>
          <a:xfrm>
            <a:off x="7589838" y="5908942"/>
            <a:ext cx="793766" cy="1116674"/>
            <a:chOff x="2222961" y="4667518"/>
            <a:chExt cx="793766" cy="1116674"/>
          </a:xfrm>
        </p:grpSpPr>
        <p:pic>
          <p:nvPicPr>
            <p:cNvPr id="9" name="Picture 2" descr="C:\Users\mitchellg\AppData\Local\Microsoft\Windows\Temporary Internet Files\Content.Outlook\DRES7FCJ\Storage_white (2).pn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2222961" y="4667518"/>
              <a:ext cx="782294" cy="782294"/>
            </a:xfrm>
            <a:prstGeom prst="rect">
              <a:avLst/>
            </a:prstGeom>
            <a:noFill/>
          </p:spPr>
        </p:pic>
        <p:sp>
          <p:nvSpPr>
            <p:cNvPr id="10" name="TextBox 9"/>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grpSp>
        <p:nvGrpSpPr>
          <p:cNvPr id="11" name="Group 10"/>
          <p:cNvGrpSpPr/>
          <p:nvPr/>
        </p:nvGrpSpPr>
        <p:grpSpPr>
          <a:xfrm>
            <a:off x="7056284" y="3614079"/>
            <a:ext cx="1828800" cy="2307123"/>
            <a:chOff x="718957" y="2409339"/>
            <a:chExt cx="1828800" cy="2307123"/>
          </a:xfrm>
        </p:grpSpPr>
        <p:pic>
          <p:nvPicPr>
            <p:cNvPr id="12" name="Picture 2" descr="\\MAGNUM\Projects\Microsoft\Cloud Power FY12\Design\ICONS_PNG\Tower.png"/>
            <p:cNvPicPr>
              <a:picLocks noChangeAspect="1" noChangeArrowheads="1"/>
            </p:cNvPicPr>
            <p:nvPr/>
          </p:nvPicPr>
          <p:blipFill>
            <a:blip r:embed="rId3" cstate="print">
              <a:biLevel thresh="25000"/>
            </a:blip>
            <a:stretch>
              <a:fillRect/>
            </a:stretch>
          </p:blipFill>
          <p:spPr bwMode="auto">
            <a:xfrm>
              <a:off x="718957" y="2887662"/>
              <a:ext cx="1828800" cy="1828800"/>
            </a:xfrm>
            <a:prstGeom prst="rect">
              <a:avLst/>
            </a:prstGeom>
            <a:noFill/>
          </p:spPr>
        </p:pic>
        <p:sp>
          <p:nvSpPr>
            <p:cNvPr id="13" name="TextBox 12"/>
            <p:cNvSpPr txBox="1"/>
            <p:nvPr/>
          </p:nvSpPr>
          <p:spPr>
            <a:xfrm>
              <a:off x="969420" y="2409339"/>
              <a:ext cx="1152509" cy="731739"/>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Running Virtual Machine</a:t>
              </a:r>
            </a:p>
          </p:txBody>
        </p:sp>
      </p:grpSp>
      <p:cxnSp>
        <p:nvCxnSpPr>
          <p:cNvPr id="14" name="Straight Arrow Connector 13"/>
          <p:cNvCxnSpPr/>
          <p:nvPr/>
        </p:nvCxnSpPr>
        <p:spPr>
          <a:xfrm>
            <a:off x="7977528" y="5741059"/>
            <a:ext cx="0" cy="30138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8146995" y="5741059"/>
            <a:ext cx="821120" cy="346973"/>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8260380" y="4259232"/>
            <a:ext cx="1283084" cy="1594106"/>
            <a:chOff x="2981090" y="3022625"/>
            <a:chExt cx="1283084" cy="1594106"/>
          </a:xfrm>
        </p:grpSpPr>
        <p:pic>
          <p:nvPicPr>
            <p:cNvPr id="17" name="Picture 16" descr="\\MAGNUM\Projects\Microsoft\Cloud Power FY12\Design\ICONS_PNG\Virtual_tower.png"/>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2981090" y="3397531"/>
              <a:ext cx="1219200" cy="1219200"/>
            </a:xfrm>
            <a:prstGeom prst="rect">
              <a:avLst/>
            </a:prstGeom>
            <a:noFill/>
          </p:spPr>
        </p:pic>
        <p:sp>
          <p:nvSpPr>
            <p:cNvPr id="18" name="TextBox 17"/>
            <p:cNvSpPr txBox="1"/>
            <p:nvPr/>
          </p:nvSpPr>
          <p:spPr>
            <a:xfrm>
              <a:off x="3111665" y="3022625"/>
              <a:ext cx="1152509"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Reference Point</a:t>
              </a:r>
            </a:p>
          </p:txBody>
        </p:sp>
      </p:grpSp>
      <p:sp>
        <p:nvSpPr>
          <p:cNvPr id="19" name="TextBox 18"/>
          <p:cNvSpPr txBox="1"/>
          <p:nvPr/>
        </p:nvSpPr>
        <p:spPr>
          <a:xfrm rot="20121686">
            <a:off x="7980689" y="5787635"/>
            <a:ext cx="1292662" cy="433965"/>
          </a:xfrm>
          <a:prstGeom prst="rect">
            <a:avLst/>
          </a:prstGeom>
          <a:noFill/>
        </p:spPr>
        <p:txBody>
          <a:bodyPr wrap="none" lIns="182880" tIns="146304" rIns="182880" bIns="146304" rtlCol="0">
            <a:spAutoFit/>
          </a:bodyPr>
          <a:lstStyle/>
          <a:p>
            <a:pPr>
              <a:lnSpc>
                <a:spcPct val="90000"/>
              </a:lnSpc>
            </a:pPr>
            <a:r>
              <a:rPr lang="en-US" sz="1000" dirty="0" smtClean="0">
                <a:gradFill>
                  <a:gsLst>
                    <a:gs pos="2917">
                      <a:schemeClr val="tx1"/>
                    </a:gs>
                    <a:gs pos="30000">
                      <a:schemeClr val="tx1"/>
                    </a:gs>
                  </a:gsLst>
                  <a:lin ang="5400000" scaled="0"/>
                </a:gradFill>
              </a:rPr>
              <a:t>Refers to RCT ID</a:t>
            </a:r>
          </a:p>
        </p:txBody>
      </p:sp>
      <p:cxnSp>
        <p:nvCxnSpPr>
          <p:cNvPr id="20" name="Straight Arrow Connector 19"/>
          <p:cNvCxnSpPr/>
          <p:nvPr/>
        </p:nvCxnSpPr>
        <p:spPr>
          <a:xfrm flipH="1">
            <a:off x="8166168" y="5737038"/>
            <a:ext cx="1940513" cy="670742"/>
          </a:xfrm>
          <a:prstGeom prst="straightConnector1">
            <a:avLst/>
          </a:prstGeom>
          <a:ln>
            <a:solidFill>
              <a:schemeClr val="tx1">
                <a:lumMod val="40000"/>
                <a:lumOff val="60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9663352" y="4270274"/>
            <a:ext cx="1283084" cy="1594106"/>
            <a:chOff x="2981090" y="3022625"/>
            <a:chExt cx="1283084" cy="1594106"/>
          </a:xfrm>
        </p:grpSpPr>
        <p:pic>
          <p:nvPicPr>
            <p:cNvPr id="22" name="Picture 21" descr="\\MAGNUM\Projects\Microsoft\Cloud Power FY12\Design\ICONS_PNG\Virtual_tower.png"/>
            <p:cNvPicPr>
              <a:picLocks noChangeAspect="1" noChangeArrowheads="1"/>
            </p:cNvPicPr>
            <p:nvPr/>
          </p:nvPicPr>
          <p:blipFill>
            <a:blip r:embed="rId5" cstate="print">
              <a:biLevel thresh="25000"/>
              <a:extLst>
                <a:ext uri="{BEBA8EAE-BF5A-486C-A8C5-ECC9F3942E4B}">
                  <a14:imgProps xmlns:a14="http://schemas.microsoft.com/office/drawing/2010/main">
                    <a14:imgLayer r:embed="rId6">
                      <a14:imgEffect>
                        <a14:artisticBlur/>
                      </a14:imgEffect>
                    </a14:imgLayer>
                  </a14:imgProps>
                </a:ext>
              </a:extLst>
            </a:blip>
            <a:srcRect/>
            <a:stretch>
              <a:fillRect/>
            </a:stretch>
          </p:blipFill>
          <p:spPr bwMode="auto">
            <a:xfrm>
              <a:off x="2981090" y="3397531"/>
              <a:ext cx="1219200" cy="1219200"/>
            </a:xfrm>
            <a:prstGeom prst="rect">
              <a:avLst/>
            </a:prstGeom>
            <a:noFill/>
          </p:spPr>
        </p:pic>
        <p:sp>
          <p:nvSpPr>
            <p:cNvPr id="23" name="TextBox 22"/>
            <p:cNvSpPr txBox="1"/>
            <p:nvPr/>
          </p:nvSpPr>
          <p:spPr>
            <a:xfrm>
              <a:off x="3111665" y="3022625"/>
              <a:ext cx="1152509" cy="586314"/>
            </a:xfrm>
            <a:prstGeom prst="rect">
              <a:avLst/>
            </a:prstGeom>
            <a:noFill/>
          </p:spPr>
          <p:txBody>
            <a:bodyPr wrap="square" lIns="182880" tIns="146304" rIns="182880" bIns="146304" rtlCol="0">
              <a:spAutoFit/>
            </a:bodyPr>
            <a:lstStyle/>
            <a:p>
              <a:pPr algn="ctr">
                <a:lnSpc>
                  <a:spcPct val="90000"/>
                </a:lnSpc>
              </a:pPr>
              <a:r>
                <a:rPr lang="en-US" sz="1050" dirty="0"/>
                <a:t>Reference </a:t>
              </a:r>
              <a:r>
                <a:rPr lang="en-US" sz="1050" dirty="0" smtClean="0"/>
                <a:t>Point</a:t>
              </a:r>
              <a:endParaRPr lang="en-US" sz="1050" dirty="0"/>
            </a:p>
          </p:txBody>
        </p:sp>
      </p:grpSp>
      <p:sp>
        <p:nvSpPr>
          <p:cNvPr id="24" name="TextBox 23"/>
          <p:cNvSpPr txBox="1"/>
          <p:nvPr/>
        </p:nvSpPr>
        <p:spPr>
          <a:xfrm rot="20469684">
            <a:off x="8486907" y="5951936"/>
            <a:ext cx="1292662" cy="433965"/>
          </a:xfrm>
          <a:prstGeom prst="rect">
            <a:avLst/>
          </a:prstGeom>
          <a:noFill/>
        </p:spPr>
        <p:txBody>
          <a:bodyPr wrap="none" lIns="182880" tIns="146304" rIns="182880" bIns="146304" rtlCol="0">
            <a:spAutoFit/>
          </a:bodyPr>
          <a:lstStyle/>
          <a:p>
            <a:pPr>
              <a:lnSpc>
                <a:spcPct val="90000"/>
              </a:lnSpc>
            </a:pPr>
            <a:r>
              <a:rPr lang="en-US" sz="1000" dirty="0" smtClean="0">
                <a:solidFill>
                  <a:schemeClr val="tx1">
                    <a:lumMod val="40000"/>
                    <a:lumOff val="60000"/>
                  </a:schemeClr>
                </a:solidFill>
              </a:rPr>
              <a:t>Refers to RCT ID</a:t>
            </a:r>
          </a:p>
        </p:txBody>
      </p:sp>
      <p:sp>
        <p:nvSpPr>
          <p:cNvPr id="25" name="TextBox 24"/>
          <p:cNvSpPr txBox="1"/>
          <p:nvPr/>
        </p:nvSpPr>
        <p:spPr>
          <a:xfrm>
            <a:off x="10219266" y="4840812"/>
            <a:ext cx="614592" cy="544765"/>
          </a:xfrm>
          <a:prstGeom prst="rect">
            <a:avLst/>
          </a:prstGeom>
          <a:noFill/>
        </p:spPr>
        <p:txBody>
          <a:bodyPr wrap="none" lIns="182880" tIns="146304" rIns="182880" bIns="146304" rtlCol="0">
            <a:spAutoFit/>
          </a:bodyPr>
          <a:lstStyle/>
          <a:p>
            <a:pPr>
              <a:lnSpc>
                <a:spcPct val="90000"/>
              </a:lnSpc>
            </a:pPr>
            <a:r>
              <a:rPr lang="en-US" dirty="0" smtClean="0">
                <a:solidFill>
                  <a:schemeClr val="tx1">
                    <a:lumMod val="40000"/>
                    <a:lumOff val="60000"/>
                  </a:schemeClr>
                </a:solidFill>
              </a:rPr>
              <a:t>T1</a:t>
            </a:r>
            <a:endParaRPr lang="en-US" sz="2400" dirty="0" smtClean="0">
              <a:solidFill>
                <a:schemeClr val="tx1">
                  <a:lumMod val="40000"/>
                  <a:lumOff val="60000"/>
                </a:schemeClr>
              </a:solidFill>
            </a:endParaRPr>
          </a:p>
        </p:txBody>
      </p:sp>
      <p:sp>
        <p:nvSpPr>
          <p:cNvPr id="26" name="TextBox 25"/>
          <p:cNvSpPr txBox="1"/>
          <p:nvPr/>
        </p:nvSpPr>
        <p:spPr>
          <a:xfrm>
            <a:off x="8832462" y="4821270"/>
            <a:ext cx="614592" cy="544765"/>
          </a:xfrm>
          <a:prstGeom prst="rect">
            <a:avLst/>
          </a:prstGeom>
          <a:noFill/>
        </p:spPr>
        <p:txBody>
          <a:bodyPr wrap="none" lIns="182880" tIns="146304" rIns="182880" bIns="146304" rtlCol="0">
            <a:spAutoFit/>
          </a:bodyPr>
          <a:lstStyle/>
          <a:p>
            <a:pPr>
              <a:lnSpc>
                <a:spcPct val="90000"/>
              </a:lnSpc>
            </a:pPr>
            <a:r>
              <a:rPr lang="en-US" dirty="0" smtClean="0"/>
              <a:t>T2</a:t>
            </a:r>
            <a:endParaRPr lang="en-US" sz="2400" dirty="0" smtClean="0"/>
          </a:p>
        </p:txBody>
      </p:sp>
      <p:cxnSp>
        <p:nvCxnSpPr>
          <p:cNvPr id="43" name="Straight Arrow Connector 42"/>
          <p:cNvCxnSpPr/>
          <p:nvPr/>
        </p:nvCxnSpPr>
        <p:spPr>
          <a:xfrm flipH="1">
            <a:off x="3196440" y="5490166"/>
            <a:ext cx="1668821" cy="363384"/>
          </a:xfrm>
          <a:prstGeom prst="straightConnector1">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4854208" y="5508308"/>
            <a:ext cx="1" cy="327768"/>
          </a:xfrm>
          <a:prstGeom prst="straightConnector1">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988685" y="5483124"/>
            <a:ext cx="0" cy="30138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2591857" y="4341811"/>
            <a:ext cx="815929" cy="1138657"/>
            <a:chOff x="775867" y="3910559"/>
            <a:chExt cx="815929" cy="1138657"/>
          </a:xfrm>
        </p:grpSpPr>
        <p:pic>
          <p:nvPicPr>
            <p:cNvPr id="49" name="Picture 48" descr="\\MAGNUM\Projects\Microsoft\Cloud Power FY12\Design\ICONS_PNG\Document.png"/>
            <p:cNvPicPr>
              <a:picLocks noChangeAspect="1" noChangeArrowheads="1"/>
            </p:cNvPicPr>
            <p:nvPr/>
          </p:nvPicPr>
          <p:blipFill rotWithShape="1">
            <a:blip r:embed="rId7" cstate="print">
              <a:biLevel thresh="25000"/>
            </a:blip>
            <a:srcRect l="18644" t="13200" r="18856" b="15967"/>
            <a:stretch/>
          </p:blipFill>
          <p:spPr bwMode="auto">
            <a:xfrm>
              <a:off x="811609" y="3910559"/>
              <a:ext cx="739589" cy="838200"/>
            </a:xfrm>
            <a:prstGeom prst="rect">
              <a:avLst/>
            </a:prstGeom>
            <a:noFill/>
          </p:spPr>
        </p:pic>
        <p:sp>
          <p:nvSpPr>
            <p:cNvPr id="50" name="TextBox 42"/>
            <p:cNvSpPr txBox="1"/>
            <p:nvPr/>
          </p:nvSpPr>
          <p:spPr>
            <a:xfrm>
              <a:off x="775867" y="4758367"/>
              <a:ext cx="815929" cy="290849"/>
            </a:xfrm>
            <a:prstGeom prst="rect">
              <a:avLst/>
            </a:prstGeom>
            <a:noFill/>
          </p:spPr>
          <p:txBody>
            <a:bodyPr wrap="non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pPr>
              <a:r>
                <a:rPr lang="en-US" sz="1050" dirty="0" smtClean="0">
                  <a:gradFill>
                    <a:gsLst>
                      <a:gs pos="2917">
                        <a:schemeClr val="tx1"/>
                      </a:gs>
                      <a:gs pos="30000">
                        <a:schemeClr val="tx1"/>
                      </a:gs>
                    </a:gsLst>
                    <a:lin ang="5400000" scaled="0"/>
                  </a:gradFill>
                </a:rPr>
                <a:t>Exported VM </a:t>
              </a:r>
            </a:p>
            <a:p>
              <a:pPr algn="ctr">
                <a:lnSpc>
                  <a:spcPct val="90000"/>
                </a:lnSpc>
              </a:pPr>
              <a:r>
                <a:rPr lang="en-US" sz="1050" dirty="0" smtClean="0">
                  <a:gradFill>
                    <a:gsLst>
                      <a:gs pos="2917">
                        <a:schemeClr val="tx1"/>
                      </a:gs>
                      <a:gs pos="30000">
                        <a:schemeClr val="tx1"/>
                      </a:gs>
                    </a:gsLst>
                    <a:lin ang="5400000" scaled="0"/>
                  </a:gradFill>
                </a:rPr>
                <a:t>Configuration</a:t>
              </a:r>
            </a:p>
          </p:txBody>
        </p:sp>
      </p:grpSp>
      <p:sp>
        <p:nvSpPr>
          <p:cNvPr id="51" name="TextBox 43"/>
          <p:cNvSpPr txBox="1"/>
          <p:nvPr/>
        </p:nvSpPr>
        <p:spPr>
          <a:xfrm>
            <a:off x="2934492" y="4780228"/>
            <a:ext cx="337593" cy="341632"/>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45720" tIns="45720" rIns="45720" bIns="45720" rtlCol="0">
            <a:spAutoFit/>
          </a:bodyPr>
          <a:lstStyle>
            <a:defPPr>
              <a:defRPr lang="en-US"/>
            </a:defPPr>
            <a:lvl1pPr>
              <a:lnSpc>
                <a:spcPct val="90000"/>
              </a:lnSpc>
              <a:defRPr>
                <a:gradFill>
                  <a:gsLst>
                    <a:gs pos="2917">
                      <a:schemeClr val="tx1"/>
                    </a:gs>
                    <a:gs pos="30000">
                      <a:schemeClr val="tx1"/>
                    </a:gs>
                  </a:gsLst>
                  <a:lin ang="5400000" scaled="0"/>
                </a:gradFill>
              </a:defRPr>
            </a:lvl1pPr>
          </a:lstStyle>
          <a:p>
            <a:r>
              <a:rPr lang="en-US" dirty="0"/>
              <a:t>T1</a:t>
            </a:r>
          </a:p>
        </p:txBody>
      </p:sp>
      <p:grpSp>
        <p:nvGrpSpPr>
          <p:cNvPr id="52" name="Group 51"/>
          <p:cNvGrpSpPr/>
          <p:nvPr/>
        </p:nvGrpSpPr>
        <p:grpSpPr>
          <a:xfrm>
            <a:off x="4444360" y="4341811"/>
            <a:ext cx="815929" cy="1138657"/>
            <a:chOff x="775867" y="3910559"/>
            <a:chExt cx="815929" cy="1138657"/>
          </a:xfrm>
        </p:grpSpPr>
        <p:pic>
          <p:nvPicPr>
            <p:cNvPr id="53" name="Picture 52" descr="\\MAGNUM\Projects\Microsoft\Cloud Power FY12\Design\ICONS_PNG\Document.png"/>
            <p:cNvPicPr>
              <a:picLocks noChangeAspect="1" noChangeArrowheads="1"/>
            </p:cNvPicPr>
            <p:nvPr/>
          </p:nvPicPr>
          <p:blipFill rotWithShape="1">
            <a:blip r:embed="rId7" cstate="print">
              <a:biLevel thresh="25000"/>
            </a:blip>
            <a:srcRect l="18644" t="13200" r="18856" b="15967"/>
            <a:stretch/>
          </p:blipFill>
          <p:spPr bwMode="auto">
            <a:xfrm>
              <a:off x="811609" y="3910559"/>
              <a:ext cx="739589" cy="838200"/>
            </a:xfrm>
            <a:prstGeom prst="rect">
              <a:avLst/>
            </a:prstGeom>
            <a:noFill/>
          </p:spPr>
        </p:pic>
        <p:sp>
          <p:nvSpPr>
            <p:cNvPr id="54" name="TextBox 46"/>
            <p:cNvSpPr txBox="1"/>
            <p:nvPr/>
          </p:nvSpPr>
          <p:spPr>
            <a:xfrm>
              <a:off x="775867" y="4758367"/>
              <a:ext cx="815929" cy="290849"/>
            </a:xfrm>
            <a:prstGeom prst="rect">
              <a:avLst/>
            </a:prstGeom>
            <a:noFill/>
          </p:spPr>
          <p:txBody>
            <a:bodyPr wrap="non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pPr>
              <a:r>
                <a:rPr lang="en-US" sz="1050" dirty="0" smtClean="0">
                  <a:gradFill>
                    <a:gsLst>
                      <a:gs pos="2917">
                        <a:schemeClr val="tx1"/>
                      </a:gs>
                      <a:gs pos="30000">
                        <a:schemeClr val="tx1"/>
                      </a:gs>
                    </a:gsLst>
                    <a:lin ang="5400000" scaled="0"/>
                  </a:gradFill>
                </a:rPr>
                <a:t>Exported VM </a:t>
              </a:r>
            </a:p>
            <a:p>
              <a:pPr algn="ctr">
                <a:lnSpc>
                  <a:spcPct val="90000"/>
                </a:lnSpc>
              </a:pPr>
              <a:r>
                <a:rPr lang="en-US" sz="1050" dirty="0" smtClean="0">
                  <a:gradFill>
                    <a:gsLst>
                      <a:gs pos="2917">
                        <a:schemeClr val="tx1"/>
                      </a:gs>
                      <a:gs pos="30000">
                        <a:schemeClr val="tx1"/>
                      </a:gs>
                    </a:gsLst>
                    <a:lin ang="5400000" scaled="0"/>
                  </a:gradFill>
                </a:rPr>
                <a:t>Configuration</a:t>
              </a:r>
            </a:p>
          </p:txBody>
        </p:sp>
      </p:grpSp>
      <p:sp>
        <p:nvSpPr>
          <p:cNvPr id="55" name="TextBox 48"/>
          <p:cNvSpPr txBox="1"/>
          <p:nvPr/>
        </p:nvSpPr>
        <p:spPr>
          <a:xfrm>
            <a:off x="4786995" y="4780228"/>
            <a:ext cx="337593" cy="341632"/>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45720" tIns="45720" rIns="45720" bIns="45720" rtlCol="0">
            <a:spAutoFit/>
          </a:bodyPr>
          <a:lstStyle>
            <a:defPPr>
              <a:defRPr lang="en-US"/>
            </a:defPPr>
            <a:lvl1pPr>
              <a:lnSpc>
                <a:spcPct val="90000"/>
              </a:lnSpc>
              <a:defRPr>
                <a:gradFill>
                  <a:gsLst>
                    <a:gs pos="2917">
                      <a:schemeClr val="tx1"/>
                    </a:gs>
                    <a:gs pos="30000">
                      <a:schemeClr val="tx1"/>
                    </a:gs>
                  </a:gsLst>
                  <a:lin ang="5400000" scaled="0"/>
                </a:gradFill>
              </a:defRPr>
            </a:lvl1pPr>
          </a:lstStyle>
          <a:p>
            <a:r>
              <a:rPr lang="en-US" dirty="0"/>
              <a:t>T2</a:t>
            </a:r>
          </a:p>
        </p:txBody>
      </p:sp>
      <p:sp>
        <p:nvSpPr>
          <p:cNvPr id="56" name="TextBox 51"/>
          <p:cNvSpPr txBox="1"/>
          <p:nvPr/>
        </p:nvSpPr>
        <p:spPr>
          <a:xfrm>
            <a:off x="4514544" y="6221873"/>
            <a:ext cx="723840" cy="586314"/>
          </a:xfrm>
          <a:prstGeom prst="rect">
            <a:avLst/>
          </a:prstGeom>
          <a:noFill/>
        </p:spPr>
        <p:txBody>
          <a:bodyPr wrap="squar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pPr>
            <a:r>
              <a:rPr lang="en-US" sz="1050" dirty="0" smtClean="0">
                <a:gradFill>
                  <a:gsLst>
                    <a:gs pos="2917">
                      <a:schemeClr val="tx1"/>
                    </a:gs>
                    <a:gs pos="30000">
                      <a:schemeClr val="tx1"/>
                    </a:gs>
                  </a:gsLst>
                  <a:lin ang="5400000" scaled="0"/>
                </a:gradFill>
              </a:rPr>
              <a:t>Diff</a:t>
            </a:r>
          </a:p>
          <a:p>
            <a:pPr algn="ctr">
              <a:lnSpc>
                <a:spcPct val="90000"/>
              </a:lnSpc>
            </a:pPr>
            <a:r>
              <a:rPr lang="en-US" sz="1050" dirty="0" smtClean="0">
                <a:gradFill>
                  <a:gsLst>
                    <a:gs pos="2917">
                      <a:schemeClr val="tx1"/>
                    </a:gs>
                    <a:gs pos="30000">
                      <a:schemeClr val="tx1"/>
                    </a:gs>
                  </a:gsLst>
                  <a:lin ang="5400000" scaled="0"/>
                </a:gradFill>
              </a:rPr>
              <a:t>VHD</a:t>
            </a:r>
          </a:p>
        </p:txBody>
      </p:sp>
      <p:cxnSp>
        <p:nvCxnSpPr>
          <p:cNvPr id="57" name="Straight Arrow Connector 56"/>
          <p:cNvCxnSpPr/>
          <p:nvPr/>
        </p:nvCxnSpPr>
        <p:spPr>
          <a:xfrm flipH="1">
            <a:off x="3168649" y="6102978"/>
            <a:ext cx="1524000" cy="0"/>
          </a:xfrm>
          <a:prstGeom prst="straightConnector1">
            <a:avLst/>
          </a:prstGeom>
          <a:ln>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2603101" y="5659566"/>
            <a:ext cx="793766" cy="1116674"/>
            <a:chOff x="2222961" y="4667518"/>
            <a:chExt cx="793766" cy="1116674"/>
          </a:xfrm>
        </p:grpSpPr>
        <p:pic>
          <p:nvPicPr>
            <p:cNvPr id="59" name="Picture 2" descr="C:\Users\mitchellg\AppData\Local\Microsoft\Windows\Temporary Internet Files\Content.Outlook\DRES7FCJ\Storage_white (2).pn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2222961" y="4667518"/>
              <a:ext cx="782294" cy="782294"/>
            </a:xfrm>
            <a:prstGeom prst="rect">
              <a:avLst/>
            </a:prstGeom>
            <a:noFill/>
          </p:spPr>
        </p:pic>
        <p:sp>
          <p:nvSpPr>
            <p:cNvPr id="60" name="TextBox 59"/>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pic>
        <p:nvPicPr>
          <p:cNvPr id="61" name="Picture 2" descr="C:\Users\mitchellg\AppData\Local\Microsoft\Windows\Temporary Internet Files\Content.Outlook\DRES7FCJ\Storage_white (2).png"/>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4473939" y="5706410"/>
            <a:ext cx="775380" cy="775380"/>
          </a:xfrm>
          <a:prstGeom prst="rect">
            <a:avLst/>
          </a:prstGeom>
          <a:noFill/>
        </p:spPr>
      </p:pic>
    </p:spTree>
    <p:extLst>
      <p:ext uri="{BB962C8B-B14F-4D97-AF65-F5344CB8AC3E}">
        <p14:creationId xmlns:p14="http://schemas.microsoft.com/office/powerpoint/2010/main" val="1713722662"/>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1415772"/>
          </a:xfrm>
        </p:spPr>
        <p:txBody>
          <a:bodyPr/>
          <a:lstStyle/>
          <a:p>
            <a:r>
              <a:rPr lang="en-US" dirty="0" smtClean="0"/>
              <a:t>“Synthetic full” model</a:t>
            </a:r>
          </a:p>
          <a:p>
            <a:r>
              <a:rPr lang="en-US" dirty="0" smtClean="0"/>
              <a:t>Virtual hard disk on recovery storage merged</a:t>
            </a:r>
            <a:endParaRPr lang="en-US" dirty="0"/>
          </a:p>
        </p:txBody>
      </p:sp>
      <p:sp>
        <p:nvSpPr>
          <p:cNvPr id="3" name="Title 2"/>
          <p:cNvSpPr>
            <a:spLocks noGrp="1"/>
          </p:cNvSpPr>
          <p:nvPr>
            <p:ph type="title"/>
          </p:nvPr>
        </p:nvSpPr>
        <p:spPr/>
        <p:txBody>
          <a:bodyPr/>
          <a:lstStyle/>
          <a:p>
            <a:r>
              <a:rPr lang="en-US" dirty="0" smtClean="0"/>
              <a:t>Optional – Merge on backend</a:t>
            </a:r>
            <a:endParaRPr lang="en-US" dirty="0"/>
          </a:p>
        </p:txBody>
      </p:sp>
      <p:sp>
        <p:nvSpPr>
          <p:cNvPr id="6" name="Rectangle 5"/>
          <p:cNvSpPr/>
          <p:nvPr/>
        </p:nvSpPr>
        <p:spPr bwMode="auto">
          <a:xfrm>
            <a:off x="6675438" y="3230563"/>
            <a:ext cx="4572000"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Production</a:t>
            </a:r>
          </a:p>
        </p:txBody>
      </p:sp>
      <p:grpSp>
        <p:nvGrpSpPr>
          <p:cNvPr id="11" name="Group 10"/>
          <p:cNvGrpSpPr/>
          <p:nvPr/>
        </p:nvGrpSpPr>
        <p:grpSpPr>
          <a:xfrm>
            <a:off x="7589838" y="5923888"/>
            <a:ext cx="793766" cy="1116674"/>
            <a:chOff x="2222961" y="4667518"/>
            <a:chExt cx="793766" cy="1116674"/>
          </a:xfrm>
        </p:grpSpPr>
        <p:pic>
          <p:nvPicPr>
            <p:cNvPr id="12" name="Picture 2" descr="C:\Users\mitchellg\AppData\Local\Microsoft\Windows\Temporary Internet Files\Content.Outlook\DRES7FCJ\Storage_white (2).pn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2222961" y="4667518"/>
              <a:ext cx="782294" cy="782294"/>
            </a:xfrm>
            <a:prstGeom prst="rect">
              <a:avLst/>
            </a:prstGeom>
            <a:noFill/>
          </p:spPr>
        </p:pic>
        <p:sp>
          <p:nvSpPr>
            <p:cNvPr id="13" name="TextBox 12"/>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grpSp>
        <p:nvGrpSpPr>
          <p:cNvPr id="14" name="Group 13"/>
          <p:cNvGrpSpPr/>
          <p:nvPr/>
        </p:nvGrpSpPr>
        <p:grpSpPr>
          <a:xfrm>
            <a:off x="7056284" y="3629025"/>
            <a:ext cx="1828800" cy="2307123"/>
            <a:chOff x="718957" y="2409339"/>
            <a:chExt cx="1828800" cy="2307123"/>
          </a:xfrm>
        </p:grpSpPr>
        <p:pic>
          <p:nvPicPr>
            <p:cNvPr id="15" name="Picture 2" descr="\\MAGNUM\Projects\Microsoft\Cloud Power FY12\Design\ICONS_PNG\Tower.png"/>
            <p:cNvPicPr>
              <a:picLocks noChangeAspect="1" noChangeArrowheads="1"/>
            </p:cNvPicPr>
            <p:nvPr/>
          </p:nvPicPr>
          <p:blipFill>
            <a:blip r:embed="rId3" cstate="print">
              <a:biLevel thresh="25000"/>
            </a:blip>
            <a:stretch>
              <a:fillRect/>
            </a:stretch>
          </p:blipFill>
          <p:spPr bwMode="auto">
            <a:xfrm>
              <a:off x="718957" y="2887662"/>
              <a:ext cx="1828800" cy="1828800"/>
            </a:xfrm>
            <a:prstGeom prst="rect">
              <a:avLst/>
            </a:prstGeom>
            <a:noFill/>
          </p:spPr>
        </p:pic>
        <p:sp>
          <p:nvSpPr>
            <p:cNvPr id="16" name="TextBox 15"/>
            <p:cNvSpPr txBox="1"/>
            <p:nvPr/>
          </p:nvSpPr>
          <p:spPr>
            <a:xfrm>
              <a:off x="969420" y="2409339"/>
              <a:ext cx="1152509" cy="731739"/>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Running Virtual Machine</a:t>
              </a:r>
            </a:p>
          </p:txBody>
        </p:sp>
      </p:grpSp>
      <p:cxnSp>
        <p:nvCxnSpPr>
          <p:cNvPr id="17" name="Straight Arrow Connector 16"/>
          <p:cNvCxnSpPr/>
          <p:nvPr/>
        </p:nvCxnSpPr>
        <p:spPr>
          <a:xfrm>
            <a:off x="7977528" y="5756005"/>
            <a:ext cx="0" cy="30138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8146995" y="5756005"/>
            <a:ext cx="821120" cy="346973"/>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8260380" y="4274178"/>
            <a:ext cx="1283084" cy="1594106"/>
            <a:chOff x="2981090" y="3022625"/>
            <a:chExt cx="1283084" cy="1594106"/>
          </a:xfrm>
        </p:grpSpPr>
        <p:pic>
          <p:nvPicPr>
            <p:cNvPr id="20" name="Picture 19" descr="\\MAGNUM\Projects\Microsoft\Cloud Power FY12\Design\ICONS_PNG\Virtual_tower.png"/>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a:off x="2981090" y="3397531"/>
              <a:ext cx="1219200" cy="1219200"/>
            </a:xfrm>
            <a:prstGeom prst="rect">
              <a:avLst/>
            </a:prstGeom>
            <a:noFill/>
          </p:spPr>
        </p:pic>
        <p:sp>
          <p:nvSpPr>
            <p:cNvPr id="21" name="TextBox 20"/>
            <p:cNvSpPr txBox="1"/>
            <p:nvPr/>
          </p:nvSpPr>
          <p:spPr>
            <a:xfrm>
              <a:off x="3111665" y="3022625"/>
              <a:ext cx="1152509"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Reference Point</a:t>
              </a:r>
            </a:p>
          </p:txBody>
        </p:sp>
      </p:grpSp>
      <p:sp>
        <p:nvSpPr>
          <p:cNvPr id="22" name="TextBox 21"/>
          <p:cNvSpPr txBox="1"/>
          <p:nvPr/>
        </p:nvSpPr>
        <p:spPr>
          <a:xfrm rot="20121686">
            <a:off x="7980689" y="5802581"/>
            <a:ext cx="1292662" cy="433965"/>
          </a:xfrm>
          <a:prstGeom prst="rect">
            <a:avLst/>
          </a:prstGeom>
          <a:noFill/>
        </p:spPr>
        <p:txBody>
          <a:bodyPr wrap="none" lIns="182880" tIns="146304" rIns="182880" bIns="146304" rtlCol="0">
            <a:spAutoFit/>
          </a:bodyPr>
          <a:lstStyle/>
          <a:p>
            <a:pPr>
              <a:lnSpc>
                <a:spcPct val="90000"/>
              </a:lnSpc>
            </a:pPr>
            <a:r>
              <a:rPr lang="en-US" sz="1000" dirty="0" smtClean="0">
                <a:gradFill>
                  <a:gsLst>
                    <a:gs pos="2917">
                      <a:schemeClr val="tx1"/>
                    </a:gs>
                    <a:gs pos="30000">
                      <a:schemeClr val="tx1"/>
                    </a:gs>
                  </a:gsLst>
                  <a:lin ang="5400000" scaled="0"/>
                </a:gradFill>
              </a:rPr>
              <a:t>Refers to RCT ID</a:t>
            </a:r>
          </a:p>
        </p:txBody>
      </p:sp>
      <p:cxnSp>
        <p:nvCxnSpPr>
          <p:cNvPr id="23" name="Straight Arrow Connector 22"/>
          <p:cNvCxnSpPr/>
          <p:nvPr/>
        </p:nvCxnSpPr>
        <p:spPr>
          <a:xfrm flipH="1">
            <a:off x="8166168" y="5751984"/>
            <a:ext cx="1940513" cy="670742"/>
          </a:xfrm>
          <a:prstGeom prst="straightConnector1">
            <a:avLst/>
          </a:prstGeom>
          <a:ln>
            <a:solidFill>
              <a:schemeClr val="tx1">
                <a:lumMod val="40000"/>
                <a:lumOff val="6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20469684">
            <a:off x="8486907" y="5966882"/>
            <a:ext cx="1292662" cy="433965"/>
          </a:xfrm>
          <a:prstGeom prst="rect">
            <a:avLst/>
          </a:prstGeom>
          <a:noFill/>
        </p:spPr>
        <p:txBody>
          <a:bodyPr wrap="none" lIns="182880" tIns="146304" rIns="182880" bIns="146304" rtlCol="0">
            <a:spAutoFit/>
          </a:bodyPr>
          <a:lstStyle/>
          <a:p>
            <a:pPr>
              <a:lnSpc>
                <a:spcPct val="90000"/>
              </a:lnSpc>
            </a:pPr>
            <a:r>
              <a:rPr lang="en-US" sz="1000" dirty="0" smtClean="0">
                <a:solidFill>
                  <a:schemeClr val="tx1">
                    <a:lumMod val="40000"/>
                    <a:lumOff val="60000"/>
                  </a:schemeClr>
                </a:solidFill>
              </a:rPr>
              <a:t>Refers to RCT ID</a:t>
            </a:r>
          </a:p>
        </p:txBody>
      </p:sp>
      <p:sp>
        <p:nvSpPr>
          <p:cNvPr id="29" name="TextBox 28"/>
          <p:cNvSpPr txBox="1"/>
          <p:nvPr/>
        </p:nvSpPr>
        <p:spPr>
          <a:xfrm>
            <a:off x="8832462" y="4836216"/>
            <a:ext cx="614592" cy="544765"/>
          </a:xfrm>
          <a:prstGeom prst="rect">
            <a:avLst/>
          </a:prstGeom>
          <a:noFill/>
        </p:spPr>
        <p:txBody>
          <a:bodyPr wrap="none" lIns="182880" tIns="146304" rIns="182880" bIns="146304" rtlCol="0">
            <a:spAutoFit/>
          </a:bodyPr>
          <a:lstStyle/>
          <a:p>
            <a:pPr>
              <a:lnSpc>
                <a:spcPct val="90000"/>
              </a:lnSpc>
            </a:pPr>
            <a:r>
              <a:rPr lang="en-US" dirty="0" smtClean="0"/>
              <a:t>T2</a:t>
            </a:r>
            <a:endParaRPr lang="en-US" sz="2400" dirty="0" smtClean="0"/>
          </a:p>
        </p:txBody>
      </p:sp>
      <p:sp>
        <p:nvSpPr>
          <p:cNvPr id="51" name="Rectangle 50"/>
          <p:cNvSpPr/>
          <p:nvPr/>
        </p:nvSpPr>
        <p:spPr bwMode="auto">
          <a:xfrm>
            <a:off x="2103438" y="3230563"/>
            <a:ext cx="3646935"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Recovery Storage</a:t>
            </a:r>
          </a:p>
        </p:txBody>
      </p:sp>
      <p:sp>
        <p:nvSpPr>
          <p:cNvPr id="52" name="Line Callout 1 51"/>
          <p:cNvSpPr/>
          <p:nvPr/>
        </p:nvSpPr>
        <p:spPr bwMode="auto">
          <a:xfrm>
            <a:off x="5989637" y="5508308"/>
            <a:ext cx="2667000" cy="806727"/>
          </a:xfrm>
          <a:prstGeom prst="borderCallout1">
            <a:avLst>
              <a:gd name="adj1" fmla="val 62150"/>
              <a:gd name="adj2" fmla="val -119"/>
              <a:gd name="adj3" fmla="val 82582"/>
              <a:gd name="adj4" fmla="val -35476"/>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a:t>Differencing VHD’s have been merged</a:t>
            </a:r>
          </a:p>
        </p:txBody>
      </p:sp>
      <p:cxnSp>
        <p:nvCxnSpPr>
          <p:cNvPr id="53" name="Straight Arrow Connector 52"/>
          <p:cNvCxnSpPr/>
          <p:nvPr/>
        </p:nvCxnSpPr>
        <p:spPr>
          <a:xfrm flipH="1">
            <a:off x="4855796" y="5508308"/>
            <a:ext cx="1" cy="327768"/>
          </a:xfrm>
          <a:prstGeom prst="straightConnector1">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990273" y="5483124"/>
            <a:ext cx="0" cy="30138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2593445" y="4341811"/>
            <a:ext cx="815929" cy="1138657"/>
            <a:chOff x="775867" y="3910559"/>
            <a:chExt cx="815929" cy="1138657"/>
          </a:xfrm>
        </p:grpSpPr>
        <p:pic>
          <p:nvPicPr>
            <p:cNvPr id="59" name="Picture 58" descr="\\MAGNUM\Projects\Microsoft\Cloud Power FY12\Design\ICONS_PNG\Document.png"/>
            <p:cNvPicPr>
              <a:picLocks noChangeAspect="1" noChangeArrowheads="1"/>
            </p:cNvPicPr>
            <p:nvPr/>
          </p:nvPicPr>
          <p:blipFill rotWithShape="1">
            <a:blip r:embed="rId5" cstate="print">
              <a:biLevel thresh="25000"/>
            </a:blip>
            <a:srcRect l="18644" t="13200" r="18856" b="15967"/>
            <a:stretch/>
          </p:blipFill>
          <p:spPr bwMode="auto">
            <a:xfrm>
              <a:off x="811609" y="3910559"/>
              <a:ext cx="739589" cy="838200"/>
            </a:xfrm>
            <a:prstGeom prst="rect">
              <a:avLst/>
            </a:prstGeom>
            <a:noFill/>
          </p:spPr>
        </p:pic>
        <p:sp>
          <p:nvSpPr>
            <p:cNvPr id="60" name="TextBox 42"/>
            <p:cNvSpPr txBox="1"/>
            <p:nvPr/>
          </p:nvSpPr>
          <p:spPr>
            <a:xfrm>
              <a:off x="775867" y="4758367"/>
              <a:ext cx="815929" cy="290849"/>
            </a:xfrm>
            <a:prstGeom prst="rect">
              <a:avLst/>
            </a:prstGeom>
            <a:noFill/>
          </p:spPr>
          <p:txBody>
            <a:bodyPr wrap="non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pPr>
              <a:r>
                <a:rPr lang="en-US" sz="1050" dirty="0" smtClean="0">
                  <a:gradFill>
                    <a:gsLst>
                      <a:gs pos="2917">
                        <a:schemeClr val="tx1"/>
                      </a:gs>
                      <a:gs pos="30000">
                        <a:schemeClr val="tx1"/>
                      </a:gs>
                    </a:gsLst>
                    <a:lin ang="5400000" scaled="0"/>
                  </a:gradFill>
                </a:rPr>
                <a:t>Exported VM </a:t>
              </a:r>
            </a:p>
            <a:p>
              <a:pPr algn="ctr">
                <a:lnSpc>
                  <a:spcPct val="90000"/>
                </a:lnSpc>
              </a:pPr>
              <a:r>
                <a:rPr lang="en-US" sz="1050" dirty="0" smtClean="0">
                  <a:gradFill>
                    <a:gsLst>
                      <a:gs pos="2917">
                        <a:schemeClr val="tx1"/>
                      </a:gs>
                      <a:gs pos="30000">
                        <a:schemeClr val="tx1"/>
                      </a:gs>
                    </a:gsLst>
                    <a:lin ang="5400000" scaled="0"/>
                  </a:gradFill>
                </a:rPr>
                <a:t>Configuration</a:t>
              </a:r>
            </a:p>
          </p:txBody>
        </p:sp>
      </p:grpSp>
      <p:sp>
        <p:nvSpPr>
          <p:cNvPr id="61" name="TextBox 43"/>
          <p:cNvSpPr txBox="1"/>
          <p:nvPr/>
        </p:nvSpPr>
        <p:spPr>
          <a:xfrm>
            <a:off x="2936080" y="4780228"/>
            <a:ext cx="337593" cy="341632"/>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45720" tIns="45720" rIns="45720" bIns="45720" rtlCol="0">
            <a:spAutoFit/>
          </a:bodyPr>
          <a:lstStyle>
            <a:defPPr>
              <a:defRPr lang="en-US"/>
            </a:defPPr>
            <a:lvl1pPr>
              <a:lnSpc>
                <a:spcPct val="90000"/>
              </a:lnSpc>
              <a:defRPr>
                <a:gradFill>
                  <a:gsLst>
                    <a:gs pos="2917">
                      <a:schemeClr val="tx1"/>
                    </a:gs>
                    <a:gs pos="30000">
                      <a:schemeClr val="tx1"/>
                    </a:gs>
                  </a:gsLst>
                  <a:lin ang="5400000" scaled="0"/>
                </a:gradFill>
              </a:defRPr>
            </a:lvl1pPr>
          </a:lstStyle>
          <a:p>
            <a:r>
              <a:rPr lang="en-US" dirty="0"/>
              <a:t>T1</a:t>
            </a:r>
          </a:p>
        </p:txBody>
      </p:sp>
      <p:grpSp>
        <p:nvGrpSpPr>
          <p:cNvPr id="62" name="Group 61"/>
          <p:cNvGrpSpPr/>
          <p:nvPr/>
        </p:nvGrpSpPr>
        <p:grpSpPr>
          <a:xfrm>
            <a:off x="4445948" y="4341811"/>
            <a:ext cx="815929" cy="1138657"/>
            <a:chOff x="775867" y="3910559"/>
            <a:chExt cx="815929" cy="1138657"/>
          </a:xfrm>
        </p:grpSpPr>
        <p:pic>
          <p:nvPicPr>
            <p:cNvPr id="63" name="Picture 62" descr="\\MAGNUM\Projects\Microsoft\Cloud Power FY12\Design\ICONS_PNG\Document.png"/>
            <p:cNvPicPr>
              <a:picLocks noChangeAspect="1" noChangeArrowheads="1"/>
            </p:cNvPicPr>
            <p:nvPr/>
          </p:nvPicPr>
          <p:blipFill rotWithShape="1">
            <a:blip r:embed="rId5" cstate="print">
              <a:biLevel thresh="25000"/>
            </a:blip>
            <a:srcRect l="18644" t="13200" r="18856" b="15967"/>
            <a:stretch/>
          </p:blipFill>
          <p:spPr bwMode="auto">
            <a:xfrm>
              <a:off x="811609" y="3910559"/>
              <a:ext cx="739589" cy="838200"/>
            </a:xfrm>
            <a:prstGeom prst="rect">
              <a:avLst/>
            </a:prstGeom>
            <a:noFill/>
          </p:spPr>
        </p:pic>
        <p:sp>
          <p:nvSpPr>
            <p:cNvPr id="64" name="TextBox 46"/>
            <p:cNvSpPr txBox="1"/>
            <p:nvPr/>
          </p:nvSpPr>
          <p:spPr>
            <a:xfrm>
              <a:off x="775867" y="4758367"/>
              <a:ext cx="815929" cy="290849"/>
            </a:xfrm>
            <a:prstGeom prst="rect">
              <a:avLst/>
            </a:prstGeom>
            <a:noFill/>
          </p:spPr>
          <p:txBody>
            <a:bodyPr wrap="non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pPr>
              <a:r>
                <a:rPr lang="en-US" sz="1050" dirty="0" smtClean="0">
                  <a:gradFill>
                    <a:gsLst>
                      <a:gs pos="2917">
                        <a:schemeClr val="tx1"/>
                      </a:gs>
                      <a:gs pos="30000">
                        <a:schemeClr val="tx1"/>
                      </a:gs>
                    </a:gsLst>
                    <a:lin ang="5400000" scaled="0"/>
                  </a:gradFill>
                </a:rPr>
                <a:t>Exported VM </a:t>
              </a:r>
            </a:p>
            <a:p>
              <a:pPr algn="ctr">
                <a:lnSpc>
                  <a:spcPct val="90000"/>
                </a:lnSpc>
              </a:pPr>
              <a:r>
                <a:rPr lang="en-US" sz="1050" dirty="0" smtClean="0">
                  <a:gradFill>
                    <a:gsLst>
                      <a:gs pos="2917">
                        <a:schemeClr val="tx1"/>
                      </a:gs>
                      <a:gs pos="30000">
                        <a:schemeClr val="tx1"/>
                      </a:gs>
                    </a:gsLst>
                    <a:lin ang="5400000" scaled="0"/>
                  </a:gradFill>
                </a:rPr>
                <a:t>Configuration</a:t>
              </a:r>
            </a:p>
          </p:txBody>
        </p:sp>
      </p:grpSp>
      <p:sp>
        <p:nvSpPr>
          <p:cNvPr id="65" name="TextBox 48"/>
          <p:cNvSpPr txBox="1"/>
          <p:nvPr/>
        </p:nvSpPr>
        <p:spPr>
          <a:xfrm>
            <a:off x="4788583" y="4780228"/>
            <a:ext cx="337593" cy="341632"/>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45720" tIns="45720" rIns="45720" bIns="45720" rtlCol="0">
            <a:spAutoFit/>
          </a:bodyPr>
          <a:lstStyle>
            <a:defPPr>
              <a:defRPr lang="en-US"/>
            </a:defPPr>
            <a:lvl1pPr>
              <a:lnSpc>
                <a:spcPct val="90000"/>
              </a:lnSpc>
              <a:defRPr>
                <a:gradFill>
                  <a:gsLst>
                    <a:gs pos="2917">
                      <a:schemeClr val="tx1"/>
                    </a:gs>
                    <a:gs pos="30000">
                      <a:schemeClr val="tx1"/>
                    </a:gs>
                  </a:gsLst>
                  <a:lin ang="5400000" scaled="0"/>
                </a:gradFill>
              </a:defRPr>
            </a:lvl1pPr>
          </a:lstStyle>
          <a:p>
            <a:r>
              <a:rPr lang="en-US" dirty="0"/>
              <a:t>T2</a:t>
            </a:r>
          </a:p>
        </p:txBody>
      </p:sp>
      <p:sp>
        <p:nvSpPr>
          <p:cNvPr id="47" name="Rectangle 46"/>
          <p:cNvSpPr/>
          <p:nvPr/>
        </p:nvSpPr>
        <p:spPr bwMode="auto">
          <a:xfrm>
            <a:off x="9663352" y="3908474"/>
            <a:ext cx="1431685" cy="206529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solidFill>
                  <a:schemeClr val="tx1"/>
                </a:solidFill>
                <a:ea typeface="Segoe UI" pitchFamily="34" charset="0"/>
                <a:cs typeface="Segoe UI" pitchFamily="34" charset="0"/>
              </a:rPr>
              <a:t>Deleted</a:t>
            </a:r>
          </a:p>
        </p:txBody>
      </p:sp>
      <p:grpSp>
        <p:nvGrpSpPr>
          <p:cNvPr id="48" name="Group 47"/>
          <p:cNvGrpSpPr/>
          <p:nvPr/>
        </p:nvGrpSpPr>
        <p:grpSpPr>
          <a:xfrm>
            <a:off x="9663352" y="4285220"/>
            <a:ext cx="1283084" cy="1594106"/>
            <a:chOff x="2981090" y="3022625"/>
            <a:chExt cx="1283084" cy="1594106"/>
          </a:xfrm>
        </p:grpSpPr>
        <p:pic>
          <p:nvPicPr>
            <p:cNvPr id="49" name="Picture 48" descr="\\MAGNUM\Projects\Microsoft\Cloud Power FY12\Design\ICONS_PNG\Virtual_tower.png"/>
            <p:cNvPicPr>
              <a:picLocks noChangeAspect="1" noChangeArrowheads="1"/>
            </p:cNvPicPr>
            <p:nvPr/>
          </p:nvPicPr>
          <p:blipFill>
            <a:blip r:embed="rId6" cstate="print">
              <a:biLevel thresh="25000"/>
              <a:extLst>
                <a:ext uri="{BEBA8EAE-BF5A-486C-A8C5-ECC9F3942E4B}">
                  <a14:imgProps xmlns:a14="http://schemas.microsoft.com/office/drawing/2010/main">
                    <a14:imgLayer r:embed="rId7">
                      <a14:imgEffect>
                        <a14:artisticBlur/>
                      </a14:imgEffect>
                    </a14:imgLayer>
                  </a14:imgProps>
                </a:ext>
              </a:extLst>
            </a:blip>
            <a:srcRect/>
            <a:stretch>
              <a:fillRect/>
            </a:stretch>
          </p:blipFill>
          <p:spPr bwMode="auto">
            <a:xfrm>
              <a:off x="2981090" y="3397531"/>
              <a:ext cx="1219200" cy="1219200"/>
            </a:xfrm>
            <a:prstGeom prst="rect">
              <a:avLst/>
            </a:prstGeom>
            <a:noFill/>
          </p:spPr>
        </p:pic>
        <p:sp>
          <p:nvSpPr>
            <p:cNvPr id="69" name="TextBox 68"/>
            <p:cNvSpPr txBox="1"/>
            <p:nvPr/>
          </p:nvSpPr>
          <p:spPr>
            <a:xfrm>
              <a:off x="3111665" y="3022625"/>
              <a:ext cx="1152509" cy="586314"/>
            </a:xfrm>
            <a:prstGeom prst="rect">
              <a:avLst/>
            </a:prstGeom>
            <a:noFill/>
          </p:spPr>
          <p:txBody>
            <a:bodyPr wrap="square" lIns="182880" tIns="146304" rIns="182880" bIns="146304" rtlCol="0">
              <a:spAutoFit/>
            </a:bodyPr>
            <a:lstStyle/>
            <a:p>
              <a:pPr algn="ctr">
                <a:lnSpc>
                  <a:spcPct val="90000"/>
                </a:lnSpc>
              </a:pPr>
              <a:r>
                <a:rPr lang="en-US" sz="1050" dirty="0"/>
                <a:t>Reference </a:t>
              </a:r>
              <a:r>
                <a:rPr lang="en-US" sz="1050" dirty="0" smtClean="0"/>
                <a:t>Point</a:t>
              </a:r>
              <a:endParaRPr lang="en-US" sz="1050" dirty="0"/>
            </a:p>
          </p:txBody>
        </p:sp>
      </p:grpSp>
      <p:sp>
        <p:nvSpPr>
          <p:cNvPr id="70" name="TextBox 69"/>
          <p:cNvSpPr txBox="1"/>
          <p:nvPr/>
        </p:nvSpPr>
        <p:spPr>
          <a:xfrm>
            <a:off x="10219266" y="4855758"/>
            <a:ext cx="614592" cy="544765"/>
          </a:xfrm>
          <a:prstGeom prst="rect">
            <a:avLst/>
          </a:prstGeom>
          <a:noFill/>
        </p:spPr>
        <p:txBody>
          <a:bodyPr wrap="none" lIns="182880" tIns="146304" rIns="182880" bIns="146304" rtlCol="0">
            <a:spAutoFit/>
          </a:bodyPr>
          <a:lstStyle/>
          <a:p>
            <a:pPr>
              <a:lnSpc>
                <a:spcPct val="90000"/>
              </a:lnSpc>
            </a:pPr>
            <a:r>
              <a:rPr lang="en-US" dirty="0" smtClean="0">
                <a:solidFill>
                  <a:schemeClr val="tx1">
                    <a:lumMod val="40000"/>
                    <a:lumOff val="60000"/>
                  </a:schemeClr>
                </a:solidFill>
              </a:rPr>
              <a:t>T1</a:t>
            </a:r>
            <a:endParaRPr lang="en-US" sz="2400" dirty="0" smtClean="0">
              <a:solidFill>
                <a:schemeClr val="tx1">
                  <a:lumMod val="40000"/>
                  <a:lumOff val="60000"/>
                </a:schemeClr>
              </a:solidFill>
            </a:endParaRPr>
          </a:p>
        </p:txBody>
      </p:sp>
      <p:grpSp>
        <p:nvGrpSpPr>
          <p:cNvPr id="43" name="Group 42"/>
          <p:cNvGrpSpPr/>
          <p:nvPr/>
        </p:nvGrpSpPr>
        <p:grpSpPr>
          <a:xfrm>
            <a:off x="2603101" y="5659566"/>
            <a:ext cx="793766" cy="1116674"/>
            <a:chOff x="2222961" y="4667518"/>
            <a:chExt cx="793766" cy="1116674"/>
          </a:xfrm>
        </p:grpSpPr>
        <p:pic>
          <p:nvPicPr>
            <p:cNvPr id="44" name="Picture 2" descr="C:\Users\mitchellg\AppData\Local\Microsoft\Windows\Temporary Internet Files\Content.Outlook\DRES7FCJ\Storage_white (2).pn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2222961" y="4667518"/>
              <a:ext cx="782294" cy="782294"/>
            </a:xfrm>
            <a:prstGeom prst="rect">
              <a:avLst/>
            </a:prstGeom>
            <a:noFill/>
          </p:spPr>
        </p:pic>
        <p:sp>
          <p:nvSpPr>
            <p:cNvPr id="45" name="TextBox 44"/>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grpSp>
        <p:nvGrpSpPr>
          <p:cNvPr id="46" name="Group 45"/>
          <p:cNvGrpSpPr/>
          <p:nvPr/>
        </p:nvGrpSpPr>
        <p:grpSpPr>
          <a:xfrm>
            <a:off x="4468111" y="5709848"/>
            <a:ext cx="793766" cy="1116674"/>
            <a:chOff x="2222961" y="4667518"/>
            <a:chExt cx="793766" cy="1116674"/>
          </a:xfrm>
        </p:grpSpPr>
        <p:pic>
          <p:nvPicPr>
            <p:cNvPr id="50" name="Picture 2" descr="C:\Users\mitchellg\AppData\Local\Microsoft\Windows\Temporary Internet Files\Content.Outlook\DRES7FCJ\Storage_white (2).pn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2222961" y="4667518"/>
              <a:ext cx="782294" cy="782294"/>
            </a:xfrm>
            <a:prstGeom prst="rect">
              <a:avLst/>
            </a:prstGeom>
            <a:noFill/>
          </p:spPr>
        </p:pic>
        <p:sp>
          <p:nvSpPr>
            <p:cNvPr id="71" name="TextBox 70"/>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spTree>
    <p:extLst>
      <p:ext uri="{BB962C8B-B14F-4D97-AF65-F5344CB8AC3E}">
        <p14:creationId xmlns:p14="http://schemas.microsoft.com/office/powerpoint/2010/main" val="2076481605"/>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Restore</a:t>
            </a:r>
            <a:endParaRPr lang="en-US" dirty="0"/>
          </a:p>
        </p:txBody>
      </p:sp>
    </p:spTree>
    <p:extLst>
      <p:ext uri="{BB962C8B-B14F-4D97-AF65-F5344CB8AC3E}">
        <p14:creationId xmlns:p14="http://schemas.microsoft.com/office/powerpoint/2010/main" val="1621600841"/>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1415772"/>
          </a:xfrm>
        </p:spPr>
        <p:txBody>
          <a:bodyPr/>
          <a:lstStyle/>
          <a:p>
            <a:r>
              <a:rPr lang="en-US" dirty="0" smtClean="0"/>
              <a:t>Production virtual machine has been deleted</a:t>
            </a:r>
          </a:p>
          <a:p>
            <a:r>
              <a:rPr lang="en-US" dirty="0" smtClean="0"/>
              <a:t>For example only – optional merge step preformed </a:t>
            </a:r>
            <a:endParaRPr lang="en-US" dirty="0"/>
          </a:p>
        </p:txBody>
      </p:sp>
      <p:sp>
        <p:nvSpPr>
          <p:cNvPr id="3" name="Title 2"/>
          <p:cNvSpPr>
            <a:spLocks noGrp="1"/>
          </p:cNvSpPr>
          <p:nvPr>
            <p:ph type="title"/>
          </p:nvPr>
        </p:nvSpPr>
        <p:spPr/>
        <p:txBody>
          <a:bodyPr/>
          <a:lstStyle/>
          <a:p>
            <a:r>
              <a:rPr lang="en-US" dirty="0" smtClean="0"/>
              <a:t>Starting Point</a:t>
            </a:r>
            <a:endParaRPr lang="en-US" dirty="0"/>
          </a:p>
        </p:txBody>
      </p:sp>
      <p:sp>
        <p:nvSpPr>
          <p:cNvPr id="6" name="Rectangle 5"/>
          <p:cNvSpPr/>
          <p:nvPr/>
        </p:nvSpPr>
        <p:spPr bwMode="auto">
          <a:xfrm>
            <a:off x="2103438" y="3230563"/>
            <a:ext cx="3646935"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Recovery Storage</a:t>
            </a:r>
          </a:p>
        </p:txBody>
      </p:sp>
      <p:sp>
        <p:nvSpPr>
          <p:cNvPr id="7" name="Rectangle 6"/>
          <p:cNvSpPr/>
          <p:nvPr/>
        </p:nvSpPr>
        <p:spPr bwMode="auto">
          <a:xfrm>
            <a:off x="6675438" y="3230563"/>
            <a:ext cx="4572000"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Production</a:t>
            </a:r>
          </a:p>
        </p:txBody>
      </p:sp>
      <p:sp>
        <p:nvSpPr>
          <p:cNvPr id="8" name="Line Callout 1 7"/>
          <p:cNvSpPr/>
          <p:nvPr/>
        </p:nvSpPr>
        <p:spPr bwMode="auto">
          <a:xfrm>
            <a:off x="5989637" y="5508308"/>
            <a:ext cx="2667000" cy="806727"/>
          </a:xfrm>
          <a:prstGeom prst="borderCallout1">
            <a:avLst>
              <a:gd name="adj1" fmla="val 62150"/>
              <a:gd name="adj2" fmla="val -119"/>
              <a:gd name="adj3" fmla="val 82582"/>
              <a:gd name="adj4" fmla="val -35476"/>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a:t>Differencing VHD’s have been merged</a:t>
            </a:r>
          </a:p>
        </p:txBody>
      </p:sp>
      <p:cxnSp>
        <p:nvCxnSpPr>
          <p:cNvPr id="25" name="Straight Arrow Connector 24"/>
          <p:cNvCxnSpPr/>
          <p:nvPr/>
        </p:nvCxnSpPr>
        <p:spPr>
          <a:xfrm flipH="1">
            <a:off x="4855796" y="5508308"/>
            <a:ext cx="1" cy="327768"/>
          </a:xfrm>
          <a:prstGeom prst="straightConnector1">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990273" y="5483124"/>
            <a:ext cx="0" cy="30138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2593445" y="4341811"/>
            <a:ext cx="815929" cy="1138657"/>
            <a:chOff x="775867" y="3910559"/>
            <a:chExt cx="815929" cy="1138657"/>
          </a:xfrm>
        </p:grpSpPr>
        <p:pic>
          <p:nvPicPr>
            <p:cNvPr id="28" name="Picture 27" descr="\\MAGNUM\Projects\Microsoft\Cloud Power FY12\Design\ICONS_PNG\Document.png"/>
            <p:cNvPicPr>
              <a:picLocks noChangeAspect="1" noChangeArrowheads="1"/>
            </p:cNvPicPr>
            <p:nvPr/>
          </p:nvPicPr>
          <p:blipFill rotWithShape="1">
            <a:blip r:embed="rId2" cstate="print">
              <a:biLevel thresh="25000"/>
            </a:blip>
            <a:srcRect l="18644" t="13200" r="18856" b="15967"/>
            <a:stretch/>
          </p:blipFill>
          <p:spPr bwMode="auto">
            <a:xfrm>
              <a:off x="811609" y="3910559"/>
              <a:ext cx="739589" cy="838200"/>
            </a:xfrm>
            <a:prstGeom prst="rect">
              <a:avLst/>
            </a:prstGeom>
            <a:noFill/>
          </p:spPr>
        </p:pic>
        <p:sp>
          <p:nvSpPr>
            <p:cNvPr id="29" name="TextBox 42"/>
            <p:cNvSpPr txBox="1"/>
            <p:nvPr/>
          </p:nvSpPr>
          <p:spPr>
            <a:xfrm>
              <a:off x="775867" y="4758367"/>
              <a:ext cx="815929" cy="290849"/>
            </a:xfrm>
            <a:prstGeom prst="rect">
              <a:avLst/>
            </a:prstGeom>
            <a:noFill/>
          </p:spPr>
          <p:txBody>
            <a:bodyPr wrap="non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pPr>
              <a:r>
                <a:rPr lang="en-US" sz="1050" dirty="0" smtClean="0">
                  <a:gradFill>
                    <a:gsLst>
                      <a:gs pos="2917">
                        <a:schemeClr val="tx1"/>
                      </a:gs>
                      <a:gs pos="30000">
                        <a:schemeClr val="tx1"/>
                      </a:gs>
                    </a:gsLst>
                    <a:lin ang="5400000" scaled="0"/>
                  </a:gradFill>
                </a:rPr>
                <a:t>Exported VM </a:t>
              </a:r>
            </a:p>
            <a:p>
              <a:pPr algn="ctr">
                <a:lnSpc>
                  <a:spcPct val="90000"/>
                </a:lnSpc>
              </a:pPr>
              <a:r>
                <a:rPr lang="en-US" sz="1050" dirty="0" smtClean="0">
                  <a:gradFill>
                    <a:gsLst>
                      <a:gs pos="2917">
                        <a:schemeClr val="tx1"/>
                      </a:gs>
                      <a:gs pos="30000">
                        <a:schemeClr val="tx1"/>
                      </a:gs>
                    </a:gsLst>
                    <a:lin ang="5400000" scaled="0"/>
                  </a:gradFill>
                </a:rPr>
                <a:t>Configuration</a:t>
              </a:r>
            </a:p>
          </p:txBody>
        </p:sp>
      </p:grpSp>
      <p:sp>
        <p:nvSpPr>
          <p:cNvPr id="30" name="TextBox 43"/>
          <p:cNvSpPr txBox="1"/>
          <p:nvPr/>
        </p:nvSpPr>
        <p:spPr>
          <a:xfrm>
            <a:off x="2936080" y="4780228"/>
            <a:ext cx="337593" cy="341632"/>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45720" tIns="45720" rIns="45720" bIns="45720" rtlCol="0">
            <a:spAutoFit/>
          </a:bodyPr>
          <a:lstStyle>
            <a:defPPr>
              <a:defRPr lang="en-US"/>
            </a:defPPr>
            <a:lvl1pPr>
              <a:lnSpc>
                <a:spcPct val="90000"/>
              </a:lnSpc>
              <a:defRPr>
                <a:gradFill>
                  <a:gsLst>
                    <a:gs pos="2917">
                      <a:schemeClr val="tx1"/>
                    </a:gs>
                    <a:gs pos="30000">
                      <a:schemeClr val="tx1"/>
                    </a:gs>
                  </a:gsLst>
                  <a:lin ang="5400000" scaled="0"/>
                </a:gradFill>
              </a:defRPr>
            </a:lvl1pPr>
          </a:lstStyle>
          <a:p>
            <a:r>
              <a:rPr lang="en-US" dirty="0"/>
              <a:t>T1</a:t>
            </a:r>
          </a:p>
        </p:txBody>
      </p:sp>
      <p:grpSp>
        <p:nvGrpSpPr>
          <p:cNvPr id="31" name="Group 30"/>
          <p:cNvGrpSpPr/>
          <p:nvPr/>
        </p:nvGrpSpPr>
        <p:grpSpPr>
          <a:xfrm>
            <a:off x="4445948" y="4341811"/>
            <a:ext cx="815929" cy="1138657"/>
            <a:chOff x="775867" y="3910559"/>
            <a:chExt cx="815929" cy="1138657"/>
          </a:xfrm>
        </p:grpSpPr>
        <p:pic>
          <p:nvPicPr>
            <p:cNvPr id="32" name="Picture 31" descr="\\MAGNUM\Projects\Microsoft\Cloud Power FY12\Design\ICONS_PNG\Document.png"/>
            <p:cNvPicPr>
              <a:picLocks noChangeAspect="1" noChangeArrowheads="1"/>
            </p:cNvPicPr>
            <p:nvPr/>
          </p:nvPicPr>
          <p:blipFill rotWithShape="1">
            <a:blip r:embed="rId2" cstate="print">
              <a:biLevel thresh="25000"/>
            </a:blip>
            <a:srcRect l="18644" t="13200" r="18856" b="15967"/>
            <a:stretch/>
          </p:blipFill>
          <p:spPr bwMode="auto">
            <a:xfrm>
              <a:off x="811609" y="3910559"/>
              <a:ext cx="739589" cy="838200"/>
            </a:xfrm>
            <a:prstGeom prst="rect">
              <a:avLst/>
            </a:prstGeom>
            <a:noFill/>
          </p:spPr>
        </p:pic>
        <p:sp>
          <p:nvSpPr>
            <p:cNvPr id="33" name="TextBox 46"/>
            <p:cNvSpPr txBox="1"/>
            <p:nvPr/>
          </p:nvSpPr>
          <p:spPr>
            <a:xfrm>
              <a:off x="775867" y="4758367"/>
              <a:ext cx="815929" cy="290849"/>
            </a:xfrm>
            <a:prstGeom prst="rect">
              <a:avLst/>
            </a:prstGeom>
            <a:noFill/>
          </p:spPr>
          <p:txBody>
            <a:bodyPr wrap="non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pPr>
              <a:r>
                <a:rPr lang="en-US" sz="1050" dirty="0" smtClean="0">
                  <a:gradFill>
                    <a:gsLst>
                      <a:gs pos="2917">
                        <a:schemeClr val="tx1"/>
                      </a:gs>
                      <a:gs pos="30000">
                        <a:schemeClr val="tx1"/>
                      </a:gs>
                    </a:gsLst>
                    <a:lin ang="5400000" scaled="0"/>
                  </a:gradFill>
                </a:rPr>
                <a:t>Exported VM </a:t>
              </a:r>
            </a:p>
            <a:p>
              <a:pPr algn="ctr">
                <a:lnSpc>
                  <a:spcPct val="90000"/>
                </a:lnSpc>
              </a:pPr>
              <a:r>
                <a:rPr lang="en-US" sz="1050" dirty="0" smtClean="0">
                  <a:gradFill>
                    <a:gsLst>
                      <a:gs pos="2917">
                        <a:schemeClr val="tx1"/>
                      </a:gs>
                      <a:gs pos="30000">
                        <a:schemeClr val="tx1"/>
                      </a:gs>
                    </a:gsLst>
                    <a:lin ang="5400000" scaled="0"/>
                  </a:gradFill>
                </a:rPr>
                <a:t>Configuration</a:t>
              </a:r>
            </a:p>
          </p:txBody>
        </p:sp>
      </p:grpSp>
      <p:sp>
        <p:nvSpPr>
          <p:cNvPr id="34" name="TextBox 48"/>
          <p:cNvSpPr txBox="1"/>
          <p:nvPr/>
        </p:nvSpPr>
        <p:spPr>
          <a:xfrm>
            <a:off x="4788583" y="4780228"/>
            <a:ext cx="337593" cy="341632"/>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45720" tIns="45720" rIns="45720" bIns="45720" rtlCol="0">
            <a:spAutoFit/>
          </a:bodyPr>
          <a:lstStyle>
            <a:defPPr>
              <a:defRPr lang="en-US"/>
            </a:defPPr>
            <a:lvl1pPr>
              <a:lnSpc>
                <a:spcPct val="90000"/>
              </a:lnSpc>
              <a:defRPr>
                <a:gradFill>
                  <a:gsLst>
                    <a:gs pos="2917">
                      <a:schemeClr val="tx1"/>
                    </a:gs>
                    <a:gs pos="30000">
                      <a:schemeClr val="tx1"/>
                    </a:gs>
                  </a:gsLst>
                  <a:lin ang="5400000" scaled="0"/>
                </a:gradFill>
              </a:defRPr>
            </a:lvl1pPr>
          </a:lstStyle>
          <a:p>
            <a:r>
              <a:rPr lang="en-US" dirty="0"/>
              <a:t>T2</a:t>
            </a:r>
          </a:p>
        </p:txBody>
      </p:sp>
      <p:grpSp>
        <p:nvGrpSpPr>
          <p:cNvPr id="35" name="Group 34"/>
          <p:cNvGrpSpPr/>
          <p:nvPr/>
        </p:nvGrpSpPr>
        <p:grpSpPr>
          <a:xfrm>
            <a:off x="2603101" y="5659566"/>
            <a:ext cx="793766" cy="1116674"/>
            <a:chOff x="2222961" y="4667518"/>
            <a:chExt cx="793766" cy="1116674"/>
          </a:xfrm>
        </p:grpSpPr>
        <p:pic>
          <p:nvPicPr>
            <p:cNvPr id="36" name="Picture 2" descr="C:\Users\mitchellg\AppData\Local\Microsoft\Windows\Temporary Internet Files\Content.Outlook\DRES7FCJ\Storage_white (2).png"/>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2222961" y="4667518"/>
              <a:ext cx="782294" cy="782294"/>
            </a:xfrm>
            <a:prstGeom prst="rect">
              <a:avLst/>
            </a:prstGeom>
            <a:noFill/>
          </p:spPr>
        </p:pic>
        <p:sp>
          <p:nvSpPr>
            <p:cNvPr id="37" name="TextBox 36"/>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grpSp>
        <p:nvGrpSpPr>
          <p:cNvPr id="38" name="Group 37"/>
          <p:cNvGrpSpPr/>
          <p:nvPr/>
        </p:nvGrpSpPr>
        <p:grpSpPr>
          <a:xfrm>
            <a:off x="4468111" y="5709848"/>
            <a:ext cx="793766" cy="1116674"/>
            <a:chOff x="2222961" y="4667518"/>
            <a:chExt cx="793766" cy="1116674"/>
          </a:xfrm>
        </p:grpSpPr>
        <p:pic>
          <p:nvPicPr>
            <p:cNvPr id="39" name="Picture 2" descr="C:\Users\mitchellg\AppData\Local\Microsoft\Windows\Temporary Internet Files\Content.Outlook\DRES7FCJ\Storage_white (2).png"/>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2222961" y="4667518"/>
              <a:ext cx="782294" cy="782294"/>
            </a:xfrm>
            <a:prstGeom prst="rect">
              <a:avLst/>
            </a:prstGeom>
            <a:noFill/>
          </p:spPr>
        </p:pic>
        <p:sp>
          <p:nvSpPr>
            <p:cNvPr id="40" name="TextBox 39"/>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spTree>
    <p:extLst>
      <p:ext uri="{BB962C8B-B14F-4D97-AF65-F5344CB8AC3E}">
        <p14:creationId xmlns:p14="http://schemas.microsoft.com/office/powerpoint/2010/main" val="684783938"/>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1292662"/>
          </a:xfrm>
        </p:spPr>
        <p:txBody>
          <a:bodyPr/>
          <a:lstStyle/>
          <a:p>
            <a:r>
              <a:rPr lang="en-US" dirty="0" smtClean="0"/>
              <a:t>Configuration file and virtual hard disks copied to production</a:t>
            </a:r>
            <a:endParaRPr lang="en-US" dirty="0"/>
          </a:p>
        </p:txBody>
      </p:sp>
      <p:sp>
        <p:nvSpPr>
          <p:cNvPr id="3" name="Title 2"/>
          <p:cNvSpPr>
            <a:spLocks noGrp="1"/>
          </p:cNvSpPr>
          <p:nvPr>
            <p:ph type="title"/>
          </p:nvPr>
        </p:nvSpPr>
        <p:spPr/>
        <p:txBody>
          <a:bodyPr/>
          <a:lstStyle/>
          <a:p>
            <a:r>
              <a:rPr lang="en-US" dirty="0" smtClean="0"/>
              <a:t>Copy Phase</a:t>
            </a:r>
            <a:endParaRPr lang="en-US" dirty="0"/>
          </a:p>
        </p:txBody>
      </p:sp>
      <p:sp>
        <p:nvSpPr>
          <p:cNvPr id="6" name="Rectangle 5"/>
          <p:cNvSpPr/>
          <p:nvPr/>
        </p:nvSpPr>
        <p:spPr bwMode="auto">
          <a:xfrm>
            <a:off x="2098488" y="3230563"/>
            <a:ext cx="3646935"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Recovery Storage</a:t>
            </a:r>
          </a:p>
        </p:txBody>
      </p:sp>
      <p:sp>
        <p:nvSpPr>
          <p:cNvPr id="7" name="Rectangle 6"/>
          <p:cNvSpPr/>
          <p:nvPr/>
        </p:nvSpPr>
        <p:spPr bwMode="auto">
          <a:xfrm>
            <a:off x="6670488" y="3230563"/>
            <a:ext cx="4572000"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Production</a:t>
            </a:r>
          </a:p>
        </p:txBody>
      </p:sp>
      <p:cxnSp>
        <p:nvCxnSpPr>
          <p:cNvPr id="9" name="Straight Arrow Connector 8"/>
          <p:cNvCxnSpPr/>
          <p:nvPr/>
        </p:nvCxnSpPr>
        <p:spPr>
          <a:xfrm>
            <a:off x="9023086" y="5611880"/>
            <a:ext cx="0" cy="280577"/>
          </a:xfrm>
          <a:prstGeom prst="straightConnector1">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8631939" y="5771488"/>
            <a:ext cx="793766" cy="1116674"/>
            <a:chOff x="2234780" y="4667518"/>
            <a:chExt cx="793766" cy="1116674"/>
          </a:xfrm>
        </p:grpSpPr>
        <p:pic>
          <p:nvPicPr>
            <p:cNvPr id="13" name="Picture 2" descr="C:\Users\mitchellg\AppData\Local\Microsoft\Windows\Temporary Internet Files\Content.Outlook\DRES7FCJ\Storage_white (2).pn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2234780" y="4667518"/>
              <a:ext cx="782294" cy="782294"/>
            </a:xfrm>
            <a:prstGeom prst="rect">
              <a:avLst/>
            </a:prstGeom>
            <a:noFill/>
          </p:spPr>
        </p:pic>
        <p:sp>
          <p:nvSpPr>
            <p:cNvPr id="14" name="TextBox 13"/>
            <p:cNvSpPr txBox="1"/>
            <p:nvPr/>
          </p:nvSpPr>
          <p:spPr>
            <a:xfrm>
              <a:off x="2247526"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sp>
        <p:nvSpPr>
          <p:cNvPr id="15" name="Right Arrow 14"/>
          <p:cNvSpPr/>
          <p:nvPr/>
        </p:nvSpPr>
        <p:spPr bwMode="auto">
          <a:xfrm>
            <a:off x="5778190" y="4592074"/>
            <a:ext cx="838201" cy="381000"/>
          </a:xfrm>
          <a:prstGeom prst="right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2" name="Group 31"/>
          <p:cNvGrpSpPr/>
          <p:nvPr/>
        </p:nvGrpSpPr>
        <p:grpSpPr>
          <a:xfrm>
            <a:off x="8627230" y="4463615"/>
            <a:ext cx="815929" cy="1138657"/>
            <a:chOff x="775867" y="3910559"/>
            <a:chExt cx="815929" cy="1138657"/>
          </a:xfrm>
        </p:grpSpPr>
        <p:pic>
          <p:nvPicPr>
            <p:cNvPr id="33" name="Picture 32" descr="\\MAGNUM\Projects\Microsoft\Cloud Power FY12\Design\ICONS_PNG\Document.png"/>
            <p:cNvPicPr>
              <a:picLocks noChangeAspect="1" noChangeArrowheads="1"/>
            </p:cNvPicPr>
            <p:nvPr/>
          </p:nvPicPr>
          <p:blipFill rotWithShape="1">
            <a:blip r:embed="rId3" cstate="print">
              <a:biLevel thresh="25000"/>
            </a:blip>
            <a:srcRect l="18644" t="13200" r="18856" b="15967"/>
            <a:stretch/>
          </p:blipFill>
          <p:spPr bwMode="auto">
            <a:xfrm>
              <a:off x="811609" y="3910559"/>
              <a:ext cx="739589" cy="838200"/>
            </a:xfrm>
            <a:prstGeom prst="rect">
              <a:avLst/>
            </a:prstGeom>
            <a:noFill/>
          </p:spPr>
        </p:pic>
        <p:sp>
          <p:nvSpPr>
            <p:cNvPr id="34" name="TextBox 46"/>
            <p:cNvSpPr txBox="1"/>
            <p:nvPr/>
          </p:nvSpPr>
          <p:spPr>
            <a:xfrm>
              <a:off x="775867" y="4758367"/>
              <a:ext cx="815929" cy="290849"/>
            </a:xfrm>
            <a:prstGeom prst="rect">
              <a:avLst/>
            </a:prstGeom>
            <a:noFill/>
          </p:spPr>
          <p:txBody>
            <a:bodyPr wrap="non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pPr>
              <a:r>
                <a:rPr lang="en-US" sz="1050" dirty="0" smtClean="0">
                  <a:gradFill>
                    <a:gsLst>
                      <a:gs pos="2917">
                        <a:schemeClr val="tx1"/>
                      </a:gs>
                      <a:gs pos="30000">
                        <a:schemeClr val="tx1"/>
                      </a:gs>
                    </a:gsLst>
                    <a:lin ang="5400000" scaled="0"/>
                  </a:gradFill>
                </a:rPr>
                <a:t>Exported VM </a:t>
              </a:r>
            </a:p>
            <a:p>
              <a:pPr algn="ctr">
                <a:lnSpc>
                  <a:spcPct val="90000"/>
                </a:lnSpc>
              </a:pPr>
              <a:r>
                <a:rPr lang="en-US" sz="1050" dirty="0" smtClean="0">
                  <a:gradFill>
                    <a:gsLst>
                      <a:gs pos="2917">
                        <a:schemeClr val="tx1"/>
                      </a:gs>
                      <a:gs pos="30000">
                        <a:schemeClr val="tx1"/>
                      </a:gs>
                    </a:gsLst>
                    <a:lin ang="5400000" scaled="0"/>
                  </a:gradFill>
                </a:rPr>
                <a:t>Configuration</a:t>
              </a:r>
            </a:p>
          </p:txBody>
        </p:sp>
      </p:grpSp>
      <p:sp>
        <p:nvSpPr>
          <p:cNvPr id="35" name="TextBox 48"/>
          <p:cNvSpPr txBox="1"/>
          <p:nvPr/>
        </p:nvSpPr>
        <p:spPr>
          <a:xfrm>
            <a:off x="8951538" y="4879756"/>
            <a:ext cx="337593" cy="341632"/>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45720" tIns="45720" rIns="45720" bIns="45720" rtlCol="0">
            <a:spAutoFit/>
          </a:bodyPr>
          <a:lstStyle>
            <a:defPPr>
              <a:defRPr lang="en-US"/>
            </a:defPPr>
            <a:lvl1pPr>
              <a:lnSpc>
                <a:spcPct val="90000"/>
              </a:lnSpc>
              <a:defRPr>
                <a:gradFill>
                  <a:gsLst>
                    <a:gs pos="2917">
                      <a:schemeClr val="tx1"/>
                    </a:gs>
                    <a:gs pos="30000">
                      <a:schemeClr val="tx1"/>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T2</a:t>
            </a:r>
          </a:p>
        </p:txBody>
      </p:sp>
      <p:cxnSp>
        <p:nvCxnSpPr>
          <p:cNvPr id="36" name="Straight Arrow Connector 35"/>
          <p:cNvCxnSpPr/>
          <p:nvPr/>
        </p:nvCxnSpPr>
        <p:spPr>
          <a:xfrm flipH="1">
            <a:off x="4855796" y="5508308"/>
            <a:ext cx="1" cy="327768"/>
          </a:xfrm>
          <a:prstGeom prst="straightConnector1">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990273" y="5483124"/>
            <a:ext cx="0" cy="30138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593445" y="4341811"/>
            <a:ext cx="815929" cy="1138657"/>
            <a:chOff x="775867" y="3910559"/>
            <a:chExt cx="815929" cy="1138657"/>
          </a:xfrm>
        </p:grpSpPr>
        <p:pic>
          <p:nvPicPr>
            <p:cNvPr id="39" name="Picture 38" descr="\\MAGNUM\Projects\Microsoft\Cloud Power FY12\Design\ICONS_PNG\Document.png"/>
            <p:cNvPicPr>
              <a:picLocks noChangeAspect="1" noChangeArrowheads="1"/>
            </p:cNvPicPr>
            <p:nvPr/>
          </p:nvPicPr>
          <p:blipFill rotWithShape="1">
            <a:blip r:embed="rId3" cstate="print">
              <a:biLevel thresh="25000"/>
            </a:blip>
            <a:srcRect l="18644" t="13200" r="18856" b="15967"/>
            <a:stretch/>
          </p:blipFill>
          <p:spPr bwMode="auto">
            <a:xfrm>
              <a:off x="811609" y="3910559"/>
              <a:ext cx="739589" cy="838200"/>
            </a:xfrm>
            <a:prstGeom prst="rect">
              <a:avLst/>
            </a:prstGeom>
            <a:noFill/>
          </p:spPr>
        </p:pic>
        <p:sp>
          <p:nvSpPr>
            <p:cNvPr id="40" name="TextBox 42"/>
            <p:cNvSpPr txBox="1"/>
            <p:nvPr/>
          </p:nvSpPr>
          <p:spPr>
            <a:xfrm>
              <a:off x="775867" y="4758367"/>
              <a:ext cx="815929" cy="290849"/>
            </a:xfrm>
            <a:prstGeom prst="rect">
              <a:avLst/>
            </a:prstGeom>
            <a:noFill/>
          </p:spPr>
          <p:txBody>
            <a:bodyPr wrap="non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pPr>
              <a:r>
                <a:rPr lang="en-US" sz="1050" dirty="0" smtClean="0">
                  <a:gradFill>
                    <a:gsLst>
                      <a:gs pos="2917">
                        <a:schemeClr val="tx1"/>
                      </a:gs>
                      <a:gs pos="30000">
                        <a:schemeClr val="tx1"/>
                      </a:gs>
                    </a:gsLst>
                    <a:lin ang="5400000" scaled="0"/>
                  </a:gradFill>
                </a:rPr>
                <a:t>Exported VM </a:t>
              </a:r>
            </a:p>
            <a:p>
              <a:pPr algn="ctr">
                <a:lnSpc>
                  <a:spcPct val="90000"/>
                </a:lnSpc>
              </a:pPr>
              <a:r>
                <a:rPr lang="en-US" sz="1050" dirty="0" smtClean="0">
                  <a:gradFill>
                    <a:gsLst>
                      <a:gs pos="2917">
                        <a:schemeClr val="tx1"/>
                      </a:gs>
                      <a:gs pos="30000">
                        <a:schemeClr val="tx1"/>
                      </a:gs>
                    </a:gsLst>
                    <a:lin ang="5400000" scaled="0"/>
                  </a:gradFill>
                </a:rPr>
                <a:t>Configuration</a:t>
              </a:r>
            </a:p>
          </p:txBody>
        </p:sp>
      </p:grpSp>
      <p:sp>
        <p:nvSpPr>
          <p:cNvPr id="41" name="TextBox 43"/>
          <p:cNvSpPr txBox="1"/>
          <p:nvPr/>
        </p:nvSpPr>
        <p:spPr>
          <a:xfrm>
            <a:off x="2936080" y="4780228"/>
            <a:ext cx="337593" cy="341632"/>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45720" tIns="45720" rIns="45720" bIns="45720" rtlCol="0">
            <a:spAutoFit/>
          </a:bodyPr>
          <a:lstStyle>
            <a:defPPr>
              <a:defRPr lang="en-US"/>
            </a:defPPr>
            <a:lvl1pPr>
              <a:lnSpc>
                <a:spcPct val="90000"/>
              </a:lnSpc>
              <a:defRPr>
                <a:gradFill>
                  <a:gsLst>
                    <a:gs pos="2917">
                      <a:schemeClr val="tx1"/>
                    </a:gs>
                    <a:gs pos="30000">
                      <a:schemeClr val="tx1"/>
                    </a:gs>
                  </a:gsLst>
                  <a:lin ang="5400000" scaled="0"/>
                </a:gradFill>
              </a:defRPr>
            </a:lvl1pPr>
          </a:lstStyle>
          <a:p>
            <a:r>
              <a:rPr lang="en-US" dirty="0"/>
              <a:t>T1</a:t>
            </a:r>
          </a:p>
        </p:txBody>
      </p:sp>
      <p:grpSp>
        <p:nvGrpSpPr>
          <p:cNvPr id="42" name="Group 41"/>
          <p:cNvGrpSpPr/>
          <p:nvPr/>
        </p:nvGrpSpPr>
        <p:grpSpPr>
          <a:xfrm>
            <a:off x="4445948" y="4341811"/>
            <a:ext cx="815929" cy="1138657"/>
            <a:chOff x="775867" y="3910559"/>
            <a:chExt cx="815929" cy="1138657"/>
          </a:xfrm>
        </p:grpSpPr>
        <p:pic>
          <p:nvPicPr>
            <p:cNvPr id="43" name="Picture 42" descr="\\MAGNUM\Projects\Microsoft\Cloud Power FY12\Design\ICONS_PNG\Document.png"/>
            <p:cNvPicPr>
              <a:picLocks noChangeAspect="1" noChangeArrowheads="1"/>
            </p:cNvPicPr>
            <p:nvPr/>
          </p:nvPicPr>
          <p:blipFill rotWithShape="1">
            <a:blip r:embed="rId3" cstate="print">
              <a:biLevel thresh="25000"/>
            </a:blip>
            <a:srcRect l="18644" t="13200" r="18856" b="15967"/>
            <a:stretch/>
          </p:blipFill>
          <p:spPr bwMode="auto">
            <a:xfrm>
              <a:off x="811609" y="3910559"/>
              <a:ext cx="739589" cy="838200"/>
            </a:xfrm>
            <a:prstGeom prst="rect">
              <a:avLst/>
            </a:prstGeom>
            <a:noFill/>
          </p:spPr>
        </p:pic>
        <p:sp>
          <p:nvSpPr>
            <p:cNvPr id="44" name="TextBox 46"/>
            <p:cNvSpPr txBox="1"/>
            <p:nvPr/>
          </p:nvSpPr>
          <p:spPr>
            <a:xfrm>
              <a:off x="775867" y="4758367"/>
              <a:ext cx="815929" cy="290849"/>
            </a:xfrm>
            <a:prstGeom prst="rect">
              <a:avLst/>
            </a:prstGeom>
            <a:noFill/>
          </p:spPr>
          <p:txBody>
            <a:bodyPr wrap="non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pPr>
              <a:r>
                <a:rPr lang="en-US" sz="1050" dirty="0" smtClean="0">
                  <a:gradFill>
                    <a:gsLst>
                      <a:gs pos="2917">
                        <a:schemeClr val="tx1"/>
                      </a:gs>
                      <a:gs pos="30000">
                        <a:schemeClr val="tx1"/>
                      </a:gs>
                    </a:gsLst>
                    <a:lin ang="5400000" scaled="0"/>
                  </a:gradFill>
                </a:rPr>
                <a:t>Exported VM </a:t>
              </a:r>
            </a:p>
            <a:p>
              <a:pPr algn="ctr">
                <a:lnSpc>
                  <a:spcPct val="90000"/>
                </a:lnSpc>
              </a:pPr>
              <a:r>
                <a:rPr lang="en-US" sz="1050" dirty="0" smtClean="0">
                  <a:gradFill>
                    <a:gsLst>
                      <a:gs pos="2917">
                        <a:schemeClr val="tx1"/>
                      </a:gs>
                      <a:gs pos="30000">
                        <a:schemeClr val="tx1"/>
                      </a:gs>
                    </a:gsLst>
                    <a:lin ang="5400000" scaled="0"/>
                  </a:gradFill>
                </a:rPr>
                <a:t>Configuration</a:t>
              </a:r>
            </a:p>
          </p:txBody>
        </p:sp>
      </p:grpSp>
      <p:sp>
        <p:nvSpPr>
          <p:cNvPr id="45" name="TextBox 48"/>
          <p:cNvSpPr txBox="1"/>
          <p:nvPr/>
        </p:nvSpPr>
        <p:spPr>
          <a:xfrm>
            <a:off x="4788583" y="4780228"/>
            <a:ext cx="337593" cy="341632"/>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45720" tIns="45720" rIns="45720" bIns="45720" rtlCol="0">
            <a:spAutoFit/>
          </a:bodyPr>
          <a:lstStyle>
            <a:defPPr>
              <a:defRPr lang="en-US"/>
            </a:defPPr>
            <a:lvl1pPr>
              <a:lnSpc>
                <a:spcPct val="90000"/>
              </a:lnSpc>
              <a:defRPr>
                <a:gradFill>
                  <a:gsLst>
                    <a:gs pos="2917">
                      <a:schemeClr val="tx1"/>
                    </a:gs>
                    <a:gs pos="30000">
                      <a:schemeClr val="tx1"/>
                    </a:gs>
                  </a:gsLst>
                  <a:lin ang="5400000" scaled="0"/>
                </a:gradFill>
              </a:defRPr>
            </a:lvl1pPr>
          </a:lstStyle>
          <a:p>
            <a:r>
              <a:rPr lang="en-US" dirty="0"/>
              <a:t>T2</a:t>
            </a:r>
          </a:p>
        </p:txBody>
      </p:sp>
      <p:grpSp>
        <p:nvGrpSpPr>
          <p:cNvPr id="46" name="Group 45"/>
          <p:cNvGrpSpPr/>
          <p:nvPr/>
        </p:nvGrpSpPr>
        <p:grpSpPr>
          <a:xfrm>
            <a:off x="2603101" y="5659566"/>
            <a:ext cx="793766" cy="1116674"/>
            <a:chOff x="2222961" y="4667518"/>
            <a:chExt cx="793766" cy="1116674"/>
          </a:xfrm>
        </p:grpSpPr>
        <p:pic>
          <p:nvPicPr>
            <p:cNvPr id="47" name="Picture 2" descr="C:\Users\mitchellg\AppData\Local\Microsoft\Windows\Temporary Internet Files\Content.Outlook\DRES7FCJ\Storage_white (2).pn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2222961" y="4667518"/>
              <a:ext cx="782294" cy="782294"/>
            </a:xfrm>
            <a:prstGeom prst="rect">
              <a:avLst/>
            </a:prstGeom>
            <a:noFill/>
          </p:spPr>
        </p:pic>
        <p:sp>
          <p:nvSpPr>
            <p:cNvPr id="48" name="TextBox 47"/>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grpSp>
        <p:nvGrpSpPr>
          <p:cNvPr id="49" name="Group 48"/>
          <p:cNvGrpSpPr/>
          <p:nvPr/>
        </p:nvGrpSpPr>
        <p:grpSpPr>
          <a:xfrm>
            <a:off x="4468111" y="5709848"/>
            <a:ext cx="793766" cy="1116674"/>
            <a:chOff x="2222961" y="4667518"/>
            <a:chExt cx="793766" cy="1116674"/>
          </a:xfrm>
        </p:grpSpPr>
        <p:pic>
          <p:nvPicPr>
            <p:cNvPr id="50" name="Picture 2" descr="C:\Users\mitchellg\AppData\Local\Microsoft\Windows\Temporary Internet Files\Content.Outlook\DRES7FCJ\Storage_white (2).pn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2222961" y="4667518"/>
              <a:ext cx="782294" cy="782294"/>
            </a:xfrm>
            <a:prstGeom prst="rect">
              <a:avLst/>
            </a:prstGeom>
            <a:noFill/>
          </p:spPr>
        </p:pic>
        <p:sp>
          <p:nvSpPr>
            <p:cNvPr id="51" name="TextBox 50"/>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spTree>
    <p:extLst>
      <p:ext uri="{BB962C8B-B14F-4D97-AF65-F5344CB8AC3E}">
        <p14:creationId xmlns:p14="http://schemas.microsoft.com/office/powerpoint/2010/main" val="1936942737"/>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1551194"/>
          </a:xfrm>
        </p:spPr>
        <p:txBody>
          <a:bodyPr/>
          <a:lstStyle/>
          <a:p>
            <a:r>
              <a:rPr lang="en-US" dirty="0" smtClean="0"/>
              <a:t>Hyper-V import API invoked with configuration</a:t>
            </a:r>
          </a:p>
          <a:p>
            <a:pPr lvl="1"/>
            <a:r>
              <a:rPr lang="en-US" dirty="0" smtClean="0"/>
              <a:t>Allows for modifications to VM including disk paths, switch configurations</a:t>
            </a:r>
          </a:p>
          <a:p>
            <a:pPr lvl="1"/>
            <a:r>
              <a:rPr lang="en-US" dirty="0" smtClean="0"/>
              <a:t>Also allows for a new ID to be generated if desired</a:t>
            </a:r>
            <a:endParaRPr lang="en-US" dirty="0"/>
          </a:p>
        </p:txBody>
      </p:sp>
      <p:sp>
        <p:nvSpPr>
          <p:cNvPr id="3" name="Title 2"/>
          <p:cNvSpPr>
            <a:spLocks noGrp="1"/>
          </p:cNvSpPr>
          <p:nvPr>
            <p:ph type="title"/>
          </p:nvPr>
        </p:nvSpPr>
        <p:spPr/>
        <p:txBody>
          <a:bodyPr/>
          <a:lstStyle/>
          <a:p>
            <a:r>
              <a:rPr lang="en-US" dirty="0" smtClean="0"/>
              <a:t>Virtual Machine Imported</a:t>
            </a:r>
            <a:endParaRPr lang="en-US" dirty="0"/>
          </a:p>
        </p:txBody>
      </p:sp>
      <p:sp>
        <p:nvSpPr>
          <p:cNvPr id="6" name="Rectangle 5"/>
          <p:cNvSpPr/>
          <p:nvPr/>
        </p:nvSpPr>
        <p:spPr bwMode="auto">
          <a:xfrm>
            <a:off x="2103438" y="3230563"/>
            <a:ext cx="3646935"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Recovery Storage</a:t>
            </a:r>
          </a:p>
        </p:txBody>
      </p:sp>
      <p:sp>
        <p:nvSpPr>
          <p:cNvPr id="7" name="Rectangle 6"/>
          <p:cNvSpPr/>
          <p:nvPr/>
        </p:nvSpPr>
        <p:spPr bwMode="auto">
          <a:xfrm>
            <a:off x="6675438" y="3230563"/>
            <a:ext cx="4572000"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solidFill>
                  <a:schemeClr val="tx1"/>
                </a:solidFill>
                <a:ea typeface="Segoe UI" pitchFamily="34" charset="0"/>
                <a:cs typeface="Segoe UI" pitchFamily="34" charset="0"/>
              </a:rPr>
              <a:t>Production</a:t>
            </a:r>
          </a:p>
        </p:txBody>
      </p:sp>
      <p:sp>
        <p:nvSpPr>
          <p:cNvPr id="8" name="TextBox 7"/>
          <p:cNvSpPr txBox="1"/>
          <p:nvPr/>
        </p:nvSpPr>
        <p:spPr>
          <a:xfrm>
            <a:off x="8380234" y="3580198"/>
            <a:ext cx="1152509" cy="731739"/>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Online</a:t>
            </a:r>
          </a:p>
          <a:p>
            <a:pPr algn="ctr">
              <a:lnSpc>
                <a:spcPct val="90000"/>
              </a:lnSpc>
            </a:pPr>
            <a:r>
              <a:rPr lang="en-US" sz="1050" dirty="0" smtClean="0">
                <a:gradFill>
                  <a:gsLst>
                    <a:gs pos="2917">
                      <a:schemeClr val="tx1"/>
                    </a:gs>
                    <a:gs pos="30000">
                      <a:schemeClr val="tx1"/>
                    </a:gs>
                  </a:gsLst>
                  <a:lin ang="5400000" scaled="0"/>
                </a:gradFill>
              </a:rPr>
              <a:t>Virtual Machine</a:t>
            </a:r>
          </a:p>
        </p:txBody>
      </p:sp>
      <p:cxnSp>
        <p:nvCxnSpPr>
          <p:cNvPr id="9" name="Straight Arrow Connector 8"/>
          <p:cNvCxnSpPr/>
          <p:nvPr/>
        </p:nvCxnSpPr>
        <p:spPr>
          <a:xfrm>
            <a:off x="9021953" y="5654865"/>
            <a:ext cx="6083" cy="237592"/>
          </a:xfrm>
          <a:prstGeom prst="straightConnector1">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pic>
        <p:nvPicPr>
          <p:cNvPr id="10" name="Picture 2" descr="\\MAGNUM\Projects\Microsoft\Cloud Power FY12\Design\ICONS_PNG\Tower.png"/>
          <p:cNvPicPr>
            <a:picLocks noChangeAspect="1" noChangeArrowheads="1"/>
          </p:cNvPicPr>
          <p:nvPr/>
        </p:nvPicPr>
        <p:blipFill>
          <a:blip r:embed="rId2" cstate="print">
            <a:biLevel thresh="25000"/>
          </a:blip>
          <a:stretch>
            <a:fillRect/>
          </a:stretch>
        </p:blipFill>
        <p:spPr bwMode="auto">
          <a:xfrm>
            <a:off x="8123237" y="3992563"/>
            <a:ext cx="1828800" cy="1828800"/>
          </a:xfrm>
          <a:prstGeom prst="rect">
            <a:avLst/>
          </a:prstGeom>
          <a:noFill/>
        </p:spPr>
      </p:pic>
      <p:sp>
        <p:nvSpPr>
          <p:cNvPr id="11" name="TextBox 10"/>
          <p:cNvSpPr txBox="1"/>
          <p:nvPr/>
        </p:nvSpPr>
        <p:spPr>
          <a:xfrm>
            <a:off x="8933460" y="4354173"/>
            <a:ext cx="614592" cy="544765"/>
          </a:xfrm>
          <a:prstGeom prst="rect">
            <a:avLst/>
          </a:prstGeom>
          <a:noFill/>
        </p:spPr>
        <p:txBody>
          <a:bodyPr wrap="none" lIns="182880" tIns="146304" rIns="182880" bIns="146304" rtlCol="0">
            <a:spAutoFit/>
          </a:bodyPr>
          <a:lstStyle/>
          <a:p>
            <a:pPr>
              <a:lnSpc>
                <a:spcPct val="90000"/>
              </a:lnSpc>
            </a:pPr>
            <a:r>
              <a:rPr lang="en-US" dirty="0" smtClean="0">
                <a:solidFill>
                  <a:schemeClr val="bg1"/>
                </a:solidFill>
              </a:rPr>
              <a:t>T2</a:t>
            </a:r>
            <a:endParaRPr lang="en-US" sz="2400" dirty="0" smtClean="0">
              <a:solidFill>
                <a:schemeClr val="bg1"/>
              </a:solidFill>
            </a:endParaRPr>
          </a:p>
        </p:txBody>
      </p:sp>
      <p:grpSp>
        <p:nvGrpSpPr>
          <p:cNvPr id="12" name="Group 11"/>
          <p:cNvGrpSpPr/>
          <p:nvPr/>
        </p:nvGrpSpPr>
        <p:grpSpPr>
          <a:xfrm>
            <a:off x="8636889" y="5771488"/>
            <a:ext cx="793766" cy="1116674"/>
            <a:chOff x="2234780" y="4667518"/>
            <a:chExt cx="793766" cy="1116674"/>
          </a:xfrm>
        </p:grpSpPr>
        <p:pic>
          <p:nvPicPr>
            <p:cNvPr id="13" name="Picture 2" descr="C:\Users\mitchellg\AppData\Local\Microsoft\Windows\Temporary Internet Files\Content.Outlook\DRES7FCJ\Storage_white (2).png"/>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2234780" y="4667518"/>
              <a:ext cx="782294" cy="782294"/>
            </a:xfrm>
            <a:prstGeom prst="rect">
              <a:avLst/>
            </a:prstGeom>
            <a:noFill/>
          </p:spPr>
        </p:pic>
        <p:sp>
          <p:nvSpPr>
            <p:cNvPr id="14" name="TextBox 13"/>
            <p:cNvSpPr txBox="1"/>
            <p:nvPr/>
          </p:nvSpPr>
          <p:spPr>
            <a:xfrm>
              <a:off x="2247526"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cxnSp>
        <p:nvCxnSpPr>
          <p:cNvPr id="32" name="Straight Arrow Connector 31"/>
          <p:cNvCxnSpPr/>
          <p:nvPr/>
        </p:nvCxnSpPr>
        <p:spPr>
          <a:xfrm flipH="1">
            <a:off x="4855796" y="5508308"/>
            <a:ext cx="1" cy="327768"/>
          </a:xfrm>
          <a:prstGeom prst="straightConnector1">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990273" y="5483124"/>
            <a:ext cx="0" cy="30138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2593445" y="4341811"/>
            <a:ext cx="815929" cy="1138657"/>
            <a:chOff x="775867" y="3910559"/>
            <a:chExt cx="815929" cy="1138657"/>
          </a:xfrm>
        </p:grpSpPr>
        <p:pic>
          <p:nvPicPr>
            <p:cNvPr id="35" name="Picture 34" descr="\\MAGNUM\Projects\Microsoft\Cloud Power FY12\Design\ICONS_PNG\Document.png"/>
            <p:cNvPicPr>
              <a:picLocks noChangeAspect="1" noChangeArrowheads="1"/>
            </p:cNvPicPr>
            <p:nvPr/>
          </p:nvPicPr>
          <p:blipFill rotWithShape="1">
            <a:blip r:embed="rId4" cstate="print">
              <a:biLevel thresh="25000"/>
            </a:blip>
            <a:srcRect l="18644" t="13200" r="18856" b="15967"/>
            <a:stretch/>
          </p:blipFill>
          <p:spPr bwMode="auto">
            <a:xfrm>
              <a:off x="811609" y="3910559"/>
              <a:ext cx="739589" cy="838200"/>
            </a:xfrm>
            <a:prstGeom prst="rect">
              <a:avLst/>
            </a:prstGeom>
            <a:noFill/>
          </p:spPr>
        </p:pic>
        <p:sp>
          <p:nvSpPr>
            <p:cNvPr id="36" name="TextBox 42"/>
            <p:cNvSpPr txBox="1"/>
            <p:nvPr/>
          </p:nvSpPr>
          <p:spPr>
            <a:xfrm>
              <a:off x="775867" y="4758367"/>
              <a:ext cx="815929" cy="290849"/>
            </a:xfrm>
            <a:prstGeom prst="rect">
              <a:avLst/>
            </a:prstGeom>
            <a:noFill/>
          </p:spPr>
          <p:txBody>
            <a:bodyPr wrap="non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pPr>
              <a:r>
                <a:rPr lang="en-US" sz="1050" dirty="0" smtClean="0">
                  <a:gradFill>
                    <a:gsLst>
                      <a:gs pos="2917">
                        <a:schemeClr val="tx1"/>
                      </a:gs>
                      <a:gs pos="30000">
                        <a:schemeClr val="tx1"/>
                      </a:gs>
                    </a:gsLst>
                    <a:lin ang="5400000" scaled="0"/>
                  </a:gradFill>
                </a:rPr>
                <a:t>Exported VM </a:t>
              </a:r>
            </a:p>
            <a:p>
              <a:pPr algn="ctr">
                <a:lnSpc>
                  <a:spcPct val="90000"/>
                </a:lnSpc>
              </a:pPr>
              <a:r>
                <a:rPr lang="en-US" sz="1050" dirty="0" smtClean="0">
                  <a:gradFill>
                    <a:gsLst>
                      <a:gs pos="2917">
                        <a:schemeClr val="tx1"/>
                      </a:gs>
                      <a:gs pos="30000">
                        <a:schemeClr val="tx1"/>
                      </a:gs>
                    </a:gsLst>
                    <a:lin ang="5400000" scaled="0"/>
                  </a:gradFill>
                </a:rPr>
                <a:t>Configuration</a:t>
              </a:r>
            </a:p>
          </p:txBody>
        </p:sp>
      </p:grpSp>
      <p:sp>
        <p:nvSpPr>
          <p:cNvPr id="37" name="TextBox 43"/>
          <p:cNvSpPr txBox="1"/>
          <p:nvPr/>
        </p:nvSpPr>
        <p:spPr>
          <a:xfrm>
            <a:off x="2936080" y="4780228"/>
            <a:ext cx="337593" cy="341632"/>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45720" tIns="45720" rIns="45720" bIns="45720" rtlCol="0">
            <a:spAutoFit/>
          </a:bodyPr>
          <a:lstStyle>
            <a:defPPr>
              <a:defRPr lang="en-US"/>
            </a:defPPr>
            <a:lvl1pPr>
              <a:lnSpc>
                <a:spcPct val="90000"/>
              </a:lnSpc>
              <a:defRPr>
                <a:gradFill>
                  <a:gsLst>
                    <a:gs pos="2917">
                      <a:schemeClr val="tx1"/>
                    </a:gs>
                    <a:gs pos="30000">
                      <a:schemeClr val="tx1"/>
                    </a:gs>
                  </a:gsLst>
                  <a:lin ang="5400000" scaled="0"/>
                </a:gradFill>
              </a:defRPr>
            </a:lvl1pPr>
          </a:lstStyle>
          <a:p>
            <a:r>
              <a:rPr lang="en-US" dirty="0"/>
              <a:t>T1</a:t>
            </a:r>
          </a:p>
        </p:txBody>
      </p:sp>
      <p:grpSp>
        <p:nvGrpSpPr>
          <p:cNvPr id="38" name="Group 37"/>
          <p:cNvGrpSpPr/>
          <p:nvPr/>
        </p:nvGrpSpPr>
        <p:grpSpPr>
          <a:xfrm>
            <a:off x="4445948" y="4341811"/>
            <a:ext cx="815929" cy="1138657"/>
            <a:chOff x="775867" y="3910559"/>
            <a:chExt cx="815929" cy="1138657"/>
          </a:xfrm>
        </p:grpSpPr>
        <p:pic>
          <p:nvPicPr>
            <p:cNvPr id="39" name="Picture 38" descr="\\MAGNUM\Projects\Microsoft\Cloud Power FY12\Design\ICONS_PNG\Document.png"/>
            <p:cNvPicPr>
              <a:picLocks noChangeAspect="1" noChangeArrowheads="1"/>
            </p:cNvPicPr>
            <p:nvPr/>
          </p:nvPicPr>
          <p:blipFill rotWithShape="1">
            <a:blip r:embed="rId4" cstate="print">
              <a:biLevel thresh="25000"/>
            </a:blip>
            <a:srcRect l="18644" t="13200" r="18856" b="15967"/>
            <a:stretch/>
          </p:blipFill>
          <p:spPr bwMode="auto">
            <a:xfrm>
              <a:off x="811609" y="3910559"/>
              <a:ext cx="739589" cy="838200"/>
            </a:xfrm>
            <a:prstGeom prst="rect">
              <a:avLst/>
            </a:prstGeom>
            <a:noFill/>
          </p:spPr>
        </p:pic>
        <p:sp>
          <p:nvSpPr>
            <p:cNvPr id="40" name="TextBox 46"/>
            <p:cNvSpPr txBox="1"/>
            <p:nvPr/>
          </p:nvSpPr>
          <p:spPr>
            <a:xfrm>
              <a:off x="775867" y="4758367"/>
              <a:ext cx="815929" cy="290849"/>
            </a:xfrm>
            <a:prstGeom prst="rect">
              <a:avLst/>
            </a:prstGeom>
            <a:noFill/>
          </p:spPr>
          <p:txBody>
            <a:bodyPr wrap="non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pPr>
              <a:r>
                <a:rPr lang="en-US" sz="1050" dirty="0" smtClean="0">
                  <a:gradFill>
                    <a:gsLst>
                      <a:gs pos="2917">
                        <a:schemeClr val="tx1"/>
                      </a:gs>
                      <a:gs pos="30000">
                        <a:schemeClr val="tx1"/>
                      </a:gs>
                    </a:gsLst>
                    <a:lin ang="5400000" scaled="0"/>
                  </a:gradFill>
                </a:rPr>
                <a:t>Exported VM </a:t>
              </a:r>
            </a:p>
            <a:p>
              <a:pPr algn="ctr">
                <a:lnSpc>
                  <a:spcPct val="90000"/>
                </a:lnSpc>
              </a:pPr>
              <a:r>
                <a:rPr lang="en-US" sz="1050" dirty="0" smtClean="0">
                  <a:gradFill>
                    <a:gsLst>
                      <a:gs pos="2917">
                        <a:schemeClr val="tx1"/>
                      </a:gs>
                      <a:gs pos="30000">
                        <a:schemeClr val="tx1"/>
                      </a:gs>
                    </a:gsLst>
                    <a:lin ang="5400000" scaled="0"/>
                  </a:gradFill>
                </a:rPr>
                <a:t>Configuration</a:t>
              </a:r>
            </a:p>
          </p:txBody>
        </p:sp>
      </p:grpSp>
      <p:sp>
        <p:nvSpPr>
          <p:cNvPr id="41" name="TextBox 48"/>
          <p:cNvSpPr txBox="1"/>
          <p:nvPr/>
        </p:nvSpPr>
        <p:spPr>
          <a:xfrm>
            <a:off x="4788583" y="4780228"/>
            <a:ext cx="337593" cy="341632"/>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45720" tIns="45720" rIns="45720" bIns="45720" rtlCol="0">
            <a:spAutoFit/>
          </a:bodyPr>
          <a:lstStyle>
            <a:defPPr>
              <a:defRPr lang="en-US"/>
            </a:defPPr>
            <a:lvl1pPr>
              <a:lnSpc>
                <a:spcPct val="90000"/>
              </a:lnSpc>
              <a:defRPr>
                <a:gradFill>
                  <a:gsLst>
                    <a:gs pos="2917">
                      <a:schemeClr val="tx1"/>
                    </a:gs>
                    <a:gs pos="30000">
                      <a:schemeClr val="tx1"/>
                    </a:gs>
                  </a:gsLst>
                  <a:lin ang="5400000" scaled="0"/>
                </a:gradFill>
              </a:defRPr>
            </a:lvl1pPr>
          </a:lstStyle>
          <a:p>
            <a:r>
              <a:rPr lang="en-US" dirty="0"/>
              <a:t>T2</a:t>
            </a:r>
          </a:p>
        </p:txBody>
      </p:sp>
      <p:grpSp>
        <p:nvGrpSpPr>
          <p:cNvPr id="42" name="Group 41"/>
          <p:cNvGrpSpPr/>
          <p:nvPr/>
        </p:nvGrpSpPr>
        <p:grpSpPr>
          <a:xfrm>
            <a:off x="2603101" y="5659566"/>
            <a:ext cx="793766" cy="1116674"/>
            <a:chOff x="2222961" y="4667518"/>
            <a:chExt cx="793766" cy="1116674"/>
          </a:xfrm>
        </p:grpSpPr>
        <p:pic>
          <p:nvPicPr>
            <p:cNvPr id="43" name="Picture 2" descr="C:\Users\mitchellg\AppData\Local\Microsoft\Windows\Temporary Internet Files\Content.Outlook\DRES7FCJ\Storage_white (2).png"/>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2222961" y="4667518"/>
              <a:ext cx="782294" cy="782294"/>
            </a:xfrm>
            <a:prstGeom prst="rect">
              <a:avLst/>
            </a:prstGeom>
            <a:noFill/>
          </p:spPr>
        </p:pic>
        <p:sp>
          <p:nvSpPr>
            <p:cNvPr id="44" name="TextBox 43"/>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grpSp>
        <p:nvGrpSpPr>
          <p:cNvPr id="45" name="Group 44"/>
          <p:cNvGrpSpPr/>
          <p:nvPr/>
        </p:nvGrpSpPr>
        <p:grpSpPr>
          <a:xfrm>
            <a:off x="4468111" y="5709848"/>
            <a:ext cx="793766" cy="1116674"/>
            <a:chOff x="2222961" y="4667518"/>
            <a:chExt cx="793766" cy="1116674"/>
          </a:xfrm>
        </p:grpSpPr>
        <p:pic>
          <p:nvPicPr>
            <p:cNvPr id="46" name="Picture 2" descr="C:\Users\mitchellg\AppData\Local\Microsoft\Windows\Temporary Internet Files\Content.Outlook\DRES7FCJ\Storage_white (2).png"/>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2222961" y="4667518"/>
              <a:ext cx="782294" cy="782294"/>
            </a:xfrm>
            <a:prstGeom prst="rect">
              <a:avLst/>
            </a:prstGeom>
            <a:noFill/>
          </p:spPr>
        </p:pic>
        <p:sp>
          <p:nvSpPr>
            <p:cNvPr id="47" name="TextBox 46"/>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spTree>
    <p:extLst>
      <p:ext uri="{BB962C8B-B14F-4D97-AF65-F5344CB8AC3E}">
        <p14:creationId xmlns:p14="http://schemas.microsoft.com/office/powerpoint/2010/main" val="2748390656"/>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Backup</a:t>
            </a:r>
            <a:br>
              <a:rPr lang="en-US" dirty="0" smtClean="0"/>
            </a:br>
            <a:r>
              <a:rPr lang="en-US" dirty="0"/>
              <a:t> </a:t>
            </a:r>
            <a:r>
              <a:rPr lang="en-US" dirty="0" smtClean="0"/>
              <a:t>   with SAN…</a:t>
            </a:r>
            <a:endParaRPr lang="en-US" dirty="0"/>
          </a:p>
        </p:txBody>
      </p:sp>
    </p:spTree>
    <p:extLst>
      <p:ext uri="{BB962C8B-B14F-4D97-AF65-F5344CB8AC3E}">
        <p14:creationId xmlns:p14="http://schemas.microsoft.com/office/powerpoint/2010/main" val="1775124909"/>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New virtual machine</a:t>
            </a:r>
          </a:p>
          <a:p>
            <a:r>
              <a:rPr lang="en-US" dirty="0" smtClean="0"/>
              <a:t>No existing backup or user state</a:t>
            </a:r>
          </a:p>
          <a:p>
            <a:endParaRPr lang="en-US" dirty="0"/>
          </a:p>
        </p:txBody>
      </p:sp>
      <p:sp>
        <p:nvSpPr>
          <p:cNvPr id="3" name="Title 2"/>
          <p:cNvSpPr>
            <a:spLocks noGrp="1"/>
          </p:cNvSpPr>
          <p:nvPr>
            <p:ph type="title"/>
          </p:nvPr>
        </p:nvSpPr>
        <p:spPr/>
        <p:txBody>
          <a:bodyPr/>
          <a:lstStyle/>
          <a:p>
            <a:r>
              <a:rPr lang="en-US" smtClean="0"/>
              <a:t>Starting Point</a:t>
            </a:r>
            <a:endParaRPr lang="en-US" dirty="0"/>
          </a:p>
        </p:txBody>
      </p:sp>
      <p:sp>
        <p:nvSpPr>
          <p:cNvPr id="17" name="Rectangle 16"/>
          <p:cNvSpPr/>
          <p:nvPr/>
        </p:nvSpPr>
        <p:spPr bwMode="auto">
          <a:xfrm>
            <a:off x="6697664" y="3040063"/>
            <a:ext cx="3657599"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SAN</a:t>
            </a:r>
          </a:p>
        </p:txBody>
      </p:sp>
      <p:sp>
        <p:nvSpPr>
          <p:cNvPr id="18" name="Rectangle 17"/>
          <p:cNvSpPr/>
          <p:nvPr/>
        </p:nvSpPr>
        <p:spPr bwMode="auto">
          <a:xfrm>
            <a:off x="7770835" y="3584231"/>
            <a:ext cx="1524001" cy="1369673"/>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LUN</a:t>
            </a:r>
          </a:p>
        </p:txBody>
      </p:sp>
      <p:sp>
        <p:nvSpPr>
          <p:cNvPr id="19" name="Rectangle 18"/>
          <p:cNvSpPr/>
          <p:nvPr/>
        </p:nvSpPr>
        <p:spPr bwMode="auto">
          <a:xfrm>
            <a:off x="2103437" y="3040063"/>
            <a:ext cx="3657599"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Hyper-V Server</a:t>
            </a:r>
            <a:endParaRPr lang="en-US" sz="2400" dirty="0">
              <a:solidFill>
                <a:schemeClr val="tx1"/>
              </a:solidFill>
              <a:ea typeface="Segoe UI" pitchFamily="34" charset="0"/>
              <a:cs typeface="Segoe UI" pitchFamily="34" charset="0"/>
            </a:endParaRPr>
          </a:p>
        </p:txBody>
      </p:sp>
      <p:grpSp>
        <p:nvGrpSpPr>
          <p:cNvPr id="20" name="Group 19"/>
          <p:cNvGrpSpPr/>
          <p:nvPr/>
        </p:nvGrpSpPr>
        <p:grpSpPr>
          <a:xfrm>
            <a:off x="3062289" y="3694981"/>
            <a:ext cx="1828800" cy="2307123"/>
            <a:chOff x="718957" y="2409339"/>
            <a:chExt cx="1828800" cy="2307123"/>
          </a:xfrm>
        </p:grpSpPr>
        <p:pic>
          <p:nvPicPr>
            <p:cNvPr id="21" name="Picture 2" descr="\\MAGNUM\Projects\Microsoft\Cloud Power FY12\Design\ICONS_PNG\Tower.png"/>
            <p:cNvPicPr>
              <a:picLocks noChangeAspect="1" noChangeArrowheads="1"/>
            </p:cNvPicPr>
            <p:nvPr/>
          </p:nvPicPr>
          <p:blipFill>
            <a:blip r:embed="rId2" cstate="print">
              <a:biLevel thresh="25000"/>
            </a:blip>
            <a:stretch>
              <a:fillRect/>
            </a:stretch>
          </p:blipFill>
          <p:spPr bwMode="auto">
            <a:xfrm>
              <a:off x="718957" y="2887662"/>
              <a:ext cx="1828800" cy="1828800"/>
            </a:xfrm>
            <a:prstGeom prst="rect">
              <a:avLst/>
            </a:prstGeom>
            <a:noFill/>
          </p:spPr>
        </p:pic>
        <p:sp>
          <p:nvSpPr>
            <p:cNvPr id="22" name="TextBox 21"/>
            <p:cNvSpPr txBox="1"/>
            <p:nvPr/>
          </p:nvSpPr>
          <p:spPr>
            <a:xfrm>
              <a:off x="969420" y="2409339"/>
              <a:ext cx="1152509" cy="731739"/>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Running Virtual Machine</a:t>
              </a:r>
            </a:p>
          </p:txBody>
        </p:sp>
      </p:grpSp>
      <p:cxnSp>
        <p:nvCxnSpPr>
          <p:cNvPr id="26" name="Straight Arrow Connector 25"/>
          <p:cNvCxnSpPr/>
          <p:nvPr/>
        </p:nvCxnSpPr>
        <p:spPr>
          <a:xfrm flipV="1">
            <a:off x="4438245" y="4263664"/>
            <a:ext cx="3837392" cy="104269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127215" y="3872517"/>
            <a:ext cx="793766" cy="1116674"/>
            <a:chOff x="2222961" y="4667518"/>
            <a:chExt cx="793766" cy="1116674"/>
          </a:xfrm>
        </p:grpSpPr>
        <p:pic>
          <p:nvPicPr>
            <p:cNvPr id="30" name="Picture 2" descr="C:\Users\mitchellg\AppData\Local\Microsoft\Windows\Temporary Internet Files\Content.Outlook\DRES7FCJ\Storage_white (2).png"/>
            <p:cNvPicPr>
              <a:picLocks noChangeAspect="1" noChangeArrowheads="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contrast="-40000"/>
                      </a14:imgEffect>
                    </a14:imgLayer>
                  </a14:imgProps>
                </a:ext>
              </a:extLst>
            </a:blip>
            <a:srcRect/>
            <a:stretch>
              <a:fillRect/>
            </a:stretch>
          </p:blipFill>
          <p:spPr bwMode="auto">
            <a:xfrm>
              <a:off x="2222961" y="4667518"/>
              <a:ext cx="782294" cy="782294"/>
            </a:xfrm>
            <a:prstGeom prst="rect">
              <a:avLst/>
            </a:prstGeom>
            <a:noFill/>
          </p:spPr>
        </p:pic>
        <p:sp>
          <p:nvSpPr>
            <p:cNvPr id="31" name="TextBox 30"/>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spTree>
    <p:extLst>
      <p:ext uri="{BB962C8B-B14F-4D97-AF65-F5344CB8AC3E}">
        <p14:creationId xmlns:p14="http://schemas.microsoft.com/office/powerpoint/2010/main" val="3396979068"/>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2228302"/>
          </a:xfrm>
        </p:spPr>
        <p:txBody>
          <a:bodyPr/>
          <a:lstStyle/>
          <a:p>
            <a:pPr marL="0" indent="0">
              <a:buNone/>
            </a:pPr>
            <a:r>
              <a:rPr lang="en-US" dirty="0" smtClean="0"/>
              <a:t>Consistent virtual machine state captured</a:t>
            </a:r>
          </a:p>
          <a:p>
            <a:pPr lvl="1"/>
            <a:r>
              <a:rPr lang="en-US" dirty="0" smtClean="0"/>
              <a:t>Virtual machine configuration forked</a:t>
            </a:r>
          </a:p>
          <a:p>
            <a:pPr lvl="1"/>
            <a:r>
              <a:rPr lang="en-US" dirty="0" smtClean="0"/>
              <a:t>Virtual hard disks are forked – </a:t>
            </a:r>
            <a:r>
              <a:rPr lang="en-US" i="1" dirty="0" smtClean="0"/>
              <a:t>running virtual machine temporarily utilizing avhd</a:t>
            </a:r>
            <a:endParaRPr lang="en-US" sz="2800" i="1" dirty="0"/>
          </a:p>
          <a:p>
            <a:endParaRPr lang="en-US" dirty="0"/>
          </a:p>
        </p:txBody>
      </p:sp>
      <p:sp>
        <p:nvSpPr>
          <p:cNvPr id="3" name="Title 2"/>
          <p:cNvSpPr>
            <a:spLocks noGrp="1"/>
          </p:cNvSpPr>
          <p:nvPr>
            <p:ph type="title"/>
          </p:nvPr>
        </p:nvSpPr>
        <p:spPr/>
        <p:txBody>
          <a:bodyPr/>
          <a:lstStyle/>
          <a:p>
            <a:r>
              <a:rPr lang="en-US" dirty="0" smtClean="0"/>
              <a:t>Backup Checkpoint Created</a:t>
            </a:r>
            <a:endParaRPr lang="en-US" dirty="0"/>
          </a:p>
        </p:txBody>
      </p:sp>
      <p:sp>
        <p:nvSpPr>
          <p:cNvPr id="24" name="Rectangle 23"/>
          <p:cNvSpPr/>
          <p:nvPr/>
        </p:nvSpPr>
        <p:spPr bwMode="auto">
          <a:xfrm>
            <a:off x="6697664" y="3040063"/>
            <a:ext cx="3657599"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SAN</a:t>
            </a:r>
          </a:p>
        </p:txBody>
      </p:sp>
      <p:sp>
        <p:nvSpPr>
          <p:cNvPr id="25" name="Rectangle 24"/>
          <p:cNvSpPr/>
          <p:nvPr/>
        </p:nvSpPr>
        <p:spPr bwMode="auto">
          <a:xfrm>
            <a:off x="7770835" y="3584231"/>
            <a:ext cx="1524001" cy="1369673"/>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LUN</a:t>
            </a:r>
          </a:p>
        </p:txBody>
      </p:sp>
      <p:sp>
        <p:nvSpPr>
          <p:cNvPr id="26" name="Rectangle 25"/>
          <p:cNvSpPr/>
          <p:nvPr/>
        </p:nvSpPr>
        <p:spPr bwMode="auto">
          <a:xfrm>
            <a:off x="2103437" y="3040063"/>
            <a:ext cx="3657599"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Hyper-V Server</a:t>
            </a:r>
            <a:endParaRPr lang="en-US" sz="2400" dirty="0">
              <a:solidFill>
                <a:schemeClr val="tx1"/>
              </a:solidFill>
              <a:ea typeface="Segoe UI" pitchFamily="34" charset="0"/>
              <a:cs typeface="Segoe UI" pitchFamily="34" charset="0"/>
            </a:endParaRPr>
          </a:p>
        </p:txBody>
      </p:sp>
      <p:grpSp>
        <p:nvGrpSpPr>
          <p:cNvPr id="27" name="Group 26"/>
          <p:cNvGrpSpPr/>
          <p:nvPr/>
        </p:nvGrpSpPr>
        <p:grpSpPr>
          <a:xfrm>
            <a:off x="2408237" y="3715301"/>
            <a:ext cx="1828800" cy="2307123"/>
            <a:chOff x="718957" y="2409339"/>
            <a:chExt cx="1828800" cy="2307123"/>
          </a:xfrm>
        </p:grpSpPr>
        <p:pic>
          <p:nvPicPr>
            <p:cNvPr id="28" name="Picture 2" descr="\\MAGNUM\Projects\Microsoft\Cloud Power FY12\Design\ICONS_PNG\Tower.png"/>
            <p:cNvPicPr>
              <a:picLocks noChangeAspect="1" noChangeArrowheads="1"/>
            </p:cNvPicPr>
            <p:nvPr/>
          </p:nvPicPr>
          <p:blipFill>
            <a:blip r:embed="rId2" cstate="print">
              <a:biLevel thresh="25000"/>
            </a:blip>
            <a:stretch>
              <a:fillRect/>
            </a:stretch>
          </p:blipFill>
          <p:spPr bwMode="auto">
            <a:xfrm>
              <a:off x="718957" y="2887662"/>
              <a:ext cx="1828800" cy="1828800"/>
            </a:xfrm>
            <a:prstGeom prst="rect">
              <a:avLst/>
            </a:prstGeom>
            <a:noFill/>
          </p:spPr>
        </p:pic>
        <p:sp>
          <p:nvSpPr>
            <p:cNvPr id="29" name="TextBox 28"/>
            <p:cNvSpPr txBox="1"/>
            <p:nvPr/>
          </p:nvSpPr>
          <p:spPr>
            <a:xfrm>
              <a:off x="969420" y="2409339"/>
              <a:ext cx="1152509" cy="731739"/>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Running Virtual Machine</a:t>
              </a:r>
            </a:p>
          </p:txBody>
        </p:sp>
      </p:grpSp>
      <p:grpSp>
        <p:nvGrpSpPr>
          <p:cNvPr id="30" name="Group 29"/>
          <p:cNvGrpSpPr/>
          <p:nvPr/>
        </p:nvGrpSpPr>
        <p:grpSpPr>
          <a:xfrm>
            <a:off x="3627437" y="3767345"/>
            <a:ext cx="1828800" cy="2255079"/>
            <a:chOff x="1807582" y="2461383"/>
            <a:chExt cx="1828800" cy="2255079"/>
          </a:xfrm>
        </p:grpSpPr>
        <p:pic>
          <p:nvPicPr>
            <p:cNvPr id="31" name="Picture 2" descr="\\MAGNUM\Projects\Microsoft\Cloud Power FY12\Design\ICONS_PNG\Tower.png"/>
            <p:cNvPicPr>
              <a:picLocks noChangeAspect="1" noChangeArrowheads="1"/>
            </p:cNvPicPr>
            <p:nvPr/>
          </p:nvPicPr>
          <p:blipFill>
            <a:blip r:embed="rId2" cstate="print">
              <a:duotone>
                <a:schemeClr val="accent6">
                  <a:shade val="45000"/>
                  <a:satMod val="135000"/>
                </a:schemeClr>
                <a:prstClr val="white"/>
              </a:duotone>
            </a:blip>
            <a:stretch>
              <a:fillRect/>
            </a:stretch>
          </p:blipFill>
          <p:spPr bwMode="auto">
            <a:xfrm>
              <a:off x="1807582" y="2887662"/>
              <a:ext cx="1828800" cy="1828800"/>
            </a:xfrm>
            <a:prstGeom prst="rect">
              <a:avLst/>
            </a:prstGeom>
            <a:noFill/>
          </p:spPr>
        </p:pic>
        <p:sp>
          <p:nvSpPr>
            <p:cNvPr id="32" name="TextBox 31"/>
            <p:cNvSpPr txBox="1"/>
            <p:nvPr/>
          </p:nvSpPr>
          <p:spPr>
            <a:xfrm>
              <a:off x="2058045" y="2461383"/>
              <a:ext cx="1152509" cy="731739"/>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Checkpoint Virtual Machine</a:t>
              </a:r>
            </a:p>
          </p:txBody>
        </p:sp>
      </p:grpSp>
      <p:cxnSp>
        <p:nvCxnSpPr>
          <p:cNvPr id="33" name="Straight Arrow Connector 32"/>
          <p:cNvCxnSpPr/>
          <p:nvPr/>
        </p:nvCxnSpPr>
        <p:spPr>
          <a:xfrm flipV="1">
            <a:off x="3703637" y="4328160"/>
            <a:ext cx="5003483" cy="115030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4922837" y="4257040"/>
            <a:ext cx="3012123" cy="69686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423331" y="4589921"/>
            <a:ext cx="614592" cy="544765"/>
          </a:xfrm>
          <a:prstGeom prst="rect">
            <a:avLst/>
          </a:prstGeom>
          <a:noFill/>
        </p:spPr>
        <p:txBody>
          <a:bodyPr wrap="none" lIns="182880" tIns="146304" rIns="182880" bIns="146304" rtlCol="0">
            <a:spAutoFit/>
          </a:bodyPr>
          <a:lstStyle/>
          <a:p>
            <a:pPr>
              <a:lnSpc>
                <a:spcPct val="90000"/>
              </a:lnSpc>
            </a:pPr>
            <a:r>
              <a:rPr lang="en-US" dirty="0" smtClean="0">
                <a:solidFill>
                  <a:srgbClr val="FFFFFF"/>
                </a:solidFill>
              </a:rPr>
              <a:t>T1</a:t>
            </a:r>
            <a:endParaRPr lang="en-US" sz="2400" dirty="0" smtClean="0">
              <a:solidFill>
                <a:srgbClr val="FFFFFF"/>
              </a:solidFill>
            </a:endParaRPr>
          </a:p>
        </p:txBody>
      </p:sp>
      <p:grpSp>
        <p:nvGrpSpPr>
          <p:cNvPr id="36" name="Group 35"/>
          <p:cNvGrpSpPr/>
          <p:nvPr/>
        </p:nvGrpSpPr>
        <p:grpSpPr>
          <a:xfrm>
            <a:off x="8524098" y="3869205"/>
            <a:ext cx="793766" cy="1116674"/>
            <a:chOff x="2222961" y="4667518"/>
            <a:chExt cx="793766" cy="1116674"/>
          </a:xfrm>
        </p:grpSpPr>
        <p:pic>
          <p:nvPicPr>
            <p:cNvPr id="37" name="Picture 2" descr="C:\Users\mitchellg\AppData\Local\Microsoft\Windows\Temporary Internet Files\Content.Outlook\DRES7FCJ\Storage_white (2).png"/>
            <p:cNvPicPr>
              <a:picLocks noChangeAspect="1" noChangeArrowheads="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contrast="-40000"/>
                      </a14:imgEffect>
                    </a14:imgLayer>
                  </a14:imgProps>
                </a:ext>
              </a:extLst>
            </a:blip>
            <a:srcRect/>
            <a:stretch>
              <a:fillRect/>
            </a:stretch>
          </p:blipFill>
          <p:spPr bwMode="auto">
            <a:xfrm>
              <a:off x="2222961" y="4667518"/>
              <a:ext cx="782294" cy="782294"/>
            </a:xfrm>
            <a:prstGeom prst="rect">
              <a:avLst/>
            </a:prstGeom>
            <a:noFill/>
          </p:spPr>
        </p:pic>
        <p:sp>
          <p:nvSpPr>
            <p:cNvPr id="38" name="TextBox 37"/>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grpSp>
        <p:nvGrpSpPr>
          <p:cNvPr id="39" name="Group 38"/>
          <p:cNvGrpSpPr/>
          <p:nvPr/>
        </p:nvGrpSpPr>
        <p:grpSpPr>
          <a:xfrm>
            <a:off x="7744135" y="3880156"/>
            <a:ext cx="798142" cy="939119"/>
            <a:chOff x="4015128" y="4868863"/>
            <a:chExt cx="798142" cy="939119"/>
          </a:xfrm>
        </p:grpSpPr>
        <p:pic>
          <p:nvPicPr>
            <p:cNvPr id="40" name="Picture 2" descr="C:\Users\mitchellg\AppData\Local\Microsoft\Windows\Temporary Internet Files\Content.Outlook\DRES7FCJ\Storage_white (2).png"/>
            <p:cNvPicPr>
              <a:picLocks noChangeAspect="1" noChangeArrowheads="1"/>
            </p:cNvPicPr>
            <p:nvPr/>
          </p:nvPicPr>
          <p:blipFill>
            <a:blip r:embed="rId5" cstate="print">
              <a:duotone>
                <a:schemeClr val="accent6">
                  <a:shade val="45000"/>
                  <a:satMod val="135000"/>
                </a:schemeClr>
                <a:prstClr val="white"/>
              </a:duotone>
            </a:blip>
            <a:srcRect/>
            <a:stretch>
              <a:fillRect/>
            </a:stretch>
          </p:blipFill>
          <p:spPr bwMode="auto">
            <a:xfrm>
              <a:off x="4015128" y="4868863"/>
              <a:ext cx="775380" cy="775380"/>
            </a:xfrm>
            <a:prstGeom prst="rect">
              <a:avLst/>
            </a:prstGeom>
            <a:noFill/>
          </p:spPr>
        </p:pic>
        <p:sp>
          <p:nvSpPr>
            <p:cNvPr id="41" name="TextBox 40"/>
            <p:cNvSpPr txBox="1"/>
            <p:nvPr/>
          </p:nvSpPr>
          <p:spPr>
            <a:xfrm>
              <a:off x="4089430" y="5367092"/>
              <a:ext cx="723840" cy="440890"/>
            </a:xfrm>
            <a:prstGeom prst="rect">
              <a:avLst/>
            </a:prstGeom>
            <a:noFill/>
          </p:spPr>
          <p:txBody>
            <a:bodyPr wrap="square" lIns="182880" tIns="146304" rIns="182880" bIns="146304" rtlCol="0">
              <a:spAutoFit/>
            </a:bodyPr>
            <a:lstStyle/>
            <a:p>
              <a:pPr>
                <a:lnSpc>
                  <a:spcPct val="90000"/>
                </a:lnSpc>
              </a:pPr>
              <a:r>
                <a:rPr lang="en-US" sz="1050" dirty="0" smtClean="0">
                  <a:gradFill>
                    <a:gsLst>
                      <a:gs pos="2917">
                        <a:schemeClr val="tx1"/>
                      </a:gs>
                      <a:gs pos="30000">
                        <a:schemeClr val="tx1"/>
                      </a:gs>
                    </a:gsLst>
                    <a:lin ang="5400000" scaled="0"/>
                  </a:gradFill>
                </a:rPr>
                <a:t>avhd</a:t>
              </a:r>
            </a:p>
          </p:txBody>
        </p:sp>
      </p:grpSp>
      <p:cxnSp>
        <p:nvCxnSpPr>
          <p:cNvPr id="42" name="Straight Arrow Connector 41"/>
          <p:cNvCxnSpPr/>
          <p:nvPr/>
        </p:nvCxnSpPr>
        <p:spPr>
          <a:xfrm flipV="1">
            <a:off x="8336977" y="4148306"/>
            <a:ext cx="351297" cy="6041"/>
          </a:xfrm>
          <a:prstGeom prst="straightConnector1">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044619"/>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6697664" y="3040063"/>
            <a:ext cx="3657599"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SAN</a:t>
            </a:r>
          </a:p>
        </p:txBody>
      </p:sp>
      <p:sp>
        <p:nvSpPr>
          <p:cNvPr id="37" name="Rectangle 36"/>
          <p:cNvSpPr/>
          <p:nvPr/>
        </p:nvSpPr>
        <p:spPr bwMode="auto">
          <a:xfrm>
            <a:off x="7770835" y="3584231"/>
            <a:ext cx="1524001" cy="1369673"/>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LUN</a:t>
            </a:r>
          </a:p>
        </p:txBody>
      </p:sp>
      <p:sp>
        <p:nvSpPr>
          <p:cNvPr id="2" name="Text Placeholder 1"/>
          <p:cNvSpPr>
            <a:spLocks noGrp="1"/>
          </p:cNvSpPr>
          <p:nvPr>
            <p:ph type="body" sz="quarter" idx="10"/>
          </p:nvPr>
        </p:nvSpPr>
        <p:spPr>
          <a:xfrm>
            <a:off x="274638" y="1212850"/>
            <a:ext cx="11887200" cy="1551194"/>
          </a:xfrm>
        </p:spPr>
        <p:txBody>
          <a:bodyPr/>
          <a:lstStyle/>
          <a:p>
            <a:pPr marL="0" indent="0">
              <a:buNone/>
            </a:pPr>
            <a:r>
              <a:rPr lang="en-US" dirty="0" smtClean="0"/>
              <a:t>SAN Snap + Export</a:t>
            </a:r>
          </a:p>
          <a:p>
            <a:pPr lvl="1"/>
            <a:r>
              <a:rPr lang="en-US" dirty="0" smtClean="0"/>
              <a:t>Virtual machine configuration file as of the time backup checkpoint was created</a:t>
            </a:r>
          </a:p>
          <a:p>
            <a:pPr lvl="1"/>
            <a:r>
              <a:rPr lang="en-US" dirty="0" smtClean="0"/>
              <a:t>LUN snapshot captures virtual hard disk state</a:t>
            </a:r>
          </a:p>
        </p:txBody>
      </p:sp>
      <p:sp>
        <p:nvSpPr>
          <p:cNvPr id="3" name="Title 2"/>
          <p:cNvSpPr>
            <a:spLocks noGrp="1"/>
          </p:cNvSpPr>
          <p:nvPr>
            <p:ph type="title"/>
          </p:nvPr>
        </p:nvSpPr>
        <p:spPr>
          <a:xfrm>
            <a:off x="274639" y="295274"/>
            <a:ext cx="12039598" cy="917575"/>
          </a:xfrm>
        </p:spPr>
        <p:txBody>
          <a:bodyPr/>
          <a:lstStyle/>
          <a:p>
            <a:r>
              <a:rPr lang="en-US" sz="5200" dirty="0" smtClean="0"/>
              <a:t>LUN Snap and Checkpoint Config Exported</a:t>
            </a:r>
            <a:endParaRPr lang="en-US" sz="5200" dirty="0"/>
          </a:p>
        </p:txBody>
      </p:sp>
      <p:sp>
        <p:nvSpPr>
          <p:cNvPr id="7" name="Rectangle 6"/>
          <p:cNvSpPr/>
          <p:nvPr/>
        </p:nvSpPr>
        <p:spPr bwMode="auto">
          <a:xfrm>
            <a:off x="2103437" y="3040063"/>
            <a:ext cx="3657599"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Hyper-V Server</a:t>
            </a:r>
            <a:endParaRPr lang="en-US" sz="2400" dirty="0">
              <a:solidFill>
                <a:schemeClr val="tx1"/>
              </a:solidFill>
              <a:ea typeface="Segoe UI" pitchFamily="34" charset="0"/>
              <a:cs typeface="Segoe UI" pitchFamily="34" charset="0"/>
            </a:endParaRPr>
          </a:p>
        </p:txBody>
      </p:sp>
      <p:grpSp>
        <p:nvGrpSpPr>
          <p:cNvPr id="14" name="Group 13"/>
          <p:cNvGrpSpPr/>
          <p:nvPr/>
        </p:nvGrpSpPr>
        <p:grpSpPr>
          <a:xfrm>
            <a:off x="2408237" y="3715301"/>
            <a:ext cx="1828800" cy="2307123"/>
            <a:chOff x="718957" y="2409339"/>
            <a:chExt cx="1828800" cy="2307123"/>
          </a:xfrm>
        </p:grpSpPr>
        <p:pic>
          <p:nvPicPr>
            <p:cNvPr id="15" name="Picture 2" descr="\\MAGNUM\Projects\Microsoft\Cloud Power FY12\Design\ICONS_PNG\Tower.png"/>
            <p:cNvPicPr>
              <a:picLocks noChangeAspect="1" noChangeArrowheads="1"/>
            </p:cNvPicPr>
            <p:nvPr/>
          </p:nvPicPr>
          <p:blipFill>
            <a:blip r:embed="rId2" cstate="print">
              <a:biLevel thresh="25000"/>
            </a:blip>
            <a:stretch>
              <a:fillRect/>
            </a:stretch>
          </p:blipFill>
          <p:spPr bwMode="auto">
            <a:xfrm>
              <a:off x="718957" y="2887662"/>
              <a:ext cx="1828800" cy="1828800"/>
            </a:xfrm>
            <a:prstGeom prst="rect">
              <a:avLst/>
            </a:prstGeom>
            <a:noFill/>
          </p:spPr>
        </p:pic>
        <p:sp>
          <p:nvSpPr>
            <p:cNvPr id="16" name="TextBox 15"/>
            <p:cNvSpPr txBox="1"/>
            <p:nvPr/>
          </p:nvSpPr>
          <p:spPr>
            <a:xfrm>
              <a:off x="969420" y="2409339"/>
              <a:ext cx="1152509" cy="731739"/>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Running Virtual Machine</a:t>
              </a:r>
            </a:p>
          </p:txBody>
        </p:sp>
      </p:grpSp>
      <p:grpSp>
        <p:nvGrpSpPr>
          <p:cNvPr id="17" name="Group 16"/>
          <p:cNvGrpSpPr/>
          <p:nvPr/>
        </p:nvGrpSpPr>
        <p:grpSpPr>
          <a:xfrm>
            <a:off x="3627437" y="3767345"/>
            <a:ext cx="1828800" cy="2255079"/>
            <a:chOff x="1807582" y="2461383"/>
            <a:chExt cx="1828800" cy="2255079"/>
          </a:xfrm>
        </p:grpSpPr>
        <p:pic>
          <p:nvPicPr>
            <p:cNvPr id="18" name="Picture 2" descr="\\MAGNUM\Projects\Microsoft\Cloud Power FY12\Design\ICONS_PNG\Tower.png"/>
            <p:cNvPicPr>
              <a:picLocks noChangeAspect="1" noChangeArrowheads="1"/>
            </p:cNvPicPr>
            <p:nvPr/>
          </p:nvPicPr>
          <p:blipFill>
            <a:blip r:embed="rId2" cstate="print">
              <a:duotone>
                <a:schemeClr val="accent6">
                  <a:shade val="45000"/>
                  <a:satMod val="135000"/>
                </a:schemeClr>
                <a:prstClr val="white"/>
              </a:duotone>
            </a:blip>
            <a:stretch>
              <a:fillRect/>
            </a:stretch>
          </p:blipFill>
          <p:spPr bwMode="auto">
            <a:xfrm>
              <a:off x="1807582" y="2887662"/>
              <a:ext cx="1828800" cy="1828800"/>
            </a:xfrm>
            <a:prstGeom prst="rect">
              <a:avLst/>
            </a:prstGeom>
            <a:noFill/>
          </p:spPr>
        </p:pic>
        <p:sp>
          <p:nvSpPr>
            <p:cNvPr id="19" name="TextBox 18"/>
            <p:cNvSpPr txBox="1"/>
            <p:nvPr/>
          </p:nvSpPr>
          <p:spPr>
            <a:xfrm>
              <a:off x="2058045" y="2461383"/>
              <a:ext cx="1152509" cy="731739"/>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Checkpoint Virtual Machine</a:t>
              </a:r>
            </a:p>
          </p:txBody>
        </p:sp>
      </p:grpSp>
      <p:cxnSp>
        <p:nvCxnSpPr>
          <p:cNvPr id="20" name="Straight Arrow Connector 19"/>
          <p:cNvCxnSpPr/>
          <p:nvPr/>
        </p:nvCxnSpPr>
        <p:spPr>
          <a:xfrm flipV="1">
            <a:off x="3749040" y="4328160"/>
            <a:ext cx="4958080" cy="113792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978400" y="4257040"/>
            <a:ext cx="2956560" cy="61976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423331" y="4589921"/>
            <a:ext cx="614592" cy="544765"/>
          </a:xfrm>
          <a:prstGeom prst="rect">
            <a:avLst/>
          </a:prstGeom>
          <a:noFill/>
        </p:spPr>
        <p:txBody>
          <a:bodyPr wrap="none" lIns="182880" tIns="146304" rIns="182880" bIns="146304" rtlCol="0">
            <a:spAutoFit/>
          </a:bodyPr>
          <a:lstStyle/>
          <a:p>
            <a:pPr>
              <a:lnSpc>
                <a:spcPct val="90000"/>
              </a:lnSpc>
            </a:pPr>
            <a:r>
              <a:rPr lang="en-US" dirty="0" smtClean="0">
                <a:solidFill>
                  <a:srgbClr val="FFFFFF"/>
                </a:solidFill>
              </a:rPr>
              <a:t>T1</a:t>
            </a:r>
            <a:endParaRPr lang="en-US" sz="2400" dirty="0" smtClean="0">
              <a:solidFill>
                <a:srgbClr val="FFFFFF"/>
              </a:solidFill>
            </a:endParaRPr>
          </a:p>
        </p:txBody>
      </p:sp>
      <p:grpSp>
        <p:nvGrpSpPr>
          <p:cNvPr id="38" name="Group 37"/>
          <p:cNvGrpSpPr/>
          <p:nvPr/>
        </p:nvGrpSpPr>
        <p:grpSpPr>
          <a:xfrm>
            <a:off x="8524098" y="3869205"/>
            <a:ext cx="793766" cy="1116674"/>
            <a:chOff x="2222961" y="4667518"/>
            <a:chExt cx="793766" cy="1116674"/>
          </a:xfrm>
        </p:grpSpPr>
        <p:pic>
          <p:nvPicPr>
            <p:cNvPr id="39" name="Picture 2" descr="C:\Users\mitchellg\AppData\Local\Microsoft\Windows\Temporary Internet Files\Content.Outlook\DRES7FCJ\Storage_white (2).png"/>
            <p:cNvPicPr>
              <a:picLocks noChangeAspect="1" noChangeArrowheads="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contrast="-40000"/>
                      </a14:imgEffect>
                    </a14:imgLayer>
                  </a14:imgProps>
                </a:ext>
              </a:extLst>
            </a:blip>
            <a:srcRect/>
            <a:stretch>
              <a:fillRect/>
            </a:stretch>
          </p:blipFill>
          <p:spPr bwMode="auto">
            <a:xfrm>
              <a:off x="2222961" y="4667518"/>
              <a:ext cx="782294" cy="782294"/>
            </a:xfrm>
            <a:prstGeom prst="rect">
              <a:avLst/>
            </a:prstGeom>
            <a:noFill/>
          </p:spPr>
        </p:pic>
        <p:sp>
          <p:nvSpPr>
            <p:cNvPr id="40" name="TextBox 39"/>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grpSp>
        <p:nvGrpSpPr>
          <p:cNvPr id="41" name="Group 40"/>
          <p:cNvGrpSpPr/>
          <p:nvPr/>
        </p:nvGrpSpPr>
        <p:grpSpPr>
          <a:xfrm>
            <a:off x="7744135" y="3880156"/>
            <a:ext cx="798142" cy="939119"/>
            <a:chOff x="4015128" y="4868863"/>
            <a:chExt cx="798142" cy="939119"/>
          </a:xfrm>
        </p:grpSpPr>
        <p:pic>
          <p:nvPicPr>
            <p:cNvPr id="42" name="Picture 2" descr="C:\Users\mitchellg\AppData\Local\Microsoft\Windows\Temporary Internet Files\Content.Outlook\DRES7FCJ\Storage_white (2).png"/>
            <p:cNvPicPr>
              <a:picLocks noChangeAspect="1" noChangeArrowheads="1"/>
            </p:cNvPicPr>
            <p:nvPr/>
          </p:nvPicPr>
          <p:blipFill>
            <a:blip r:embed="rId5" cstate="print">
              <a:duotone>
                <a:schemeClr val="accent6">
                  <a:shade val="45000"/>
                  <a:satMod val="135000"/>
                </a:schemeClr>
                <a:prstClr val="white"/>
              </a:duotone>
            </a:blip>
            <a:srcRect/>
            <a:stretch>
              <a:fillRect/>
            </a:stretch>
          </p:blipFill>
          <p:spPr bwMode="auto">
            <a:xfrm>
              <a:off x="4015128" y="4868863"/>
              <a:ext cx="775380" cy="775380"/>
            </a:xfrm>
            <a:prstGeom prst="rect">
              <a:avLst/>
            </a:prstGeom>
            <a:noFill/>
          </p:spPr>
        </p:pic>
        <p:sp>
          <p:nvSpPr>
            <p:cNvPr id="43" name="TextBox 42"/>
            <p:cNvSpPr txBox="1"/>
            <p:nvPr/>
          </p:nvSpPr>
          <p:spPr>
            <a:xfrm>
              <a:off x="4089430" y="5367092"/>
              <a:ext cx="723840" cy="440890"/>
            </a:xfrm>
            <a:prstGeom prst="rect">
              <a:avLst/>
            </a:prstGeom>
            <a:noFill/>
          </p:spPr>
          <p:txBody>
            <a:bodyPr wrap="square" lIns="182880" tIns="146304" rIns="182880" bIns="146304" rtlCol="0">
              <a:spAutoFit/>
            </a:bodyPr>
            <a:lstStyle/>
            <a:p>
              <a:pPr>
                <a:lnSpc>
                  <a:spcPct val="90000"/>
                </a:lnSpc>
              </a:pPr>
              <a:r>
                <a:rPr lang="en-US" sz="1050" dirty="0" smtClean="0">
                  <a:gradFill>
                    <a:gsLst>
                      <a:gs pos="2917">
                        <a:schemeClr val="tx1"/>
                      </a:gs>
                      <a:gs pos="30000">
                        <a:schemeClr val="tx1"/>
                      </a:gs>
                    </a:gsLst>
                    <a:lin ang="5400000" scaled="0"/>
                  </a:gradFill>
                </a:rPr>
                <a:t>avhd</a:t>
              </a:r>
            </a:p>
          </p:txBody>
        </p:sp>
      </p:grpSp>
      <p:cxnSp>
        <p:nvCxnSpPr>
          <p:cNvPr id="21" name="Straight Arrow Connector 20"/>
          <p:cNvCxnSpPr/>
          <p:nvPr/>
        </p:nvCxnSpPr>
        <p:spPr>
          <a:xfrm flipV="1">
            <a:off x="8336977" y="4148306"/>
            <a:ext cx="351297" cy="6041"/>
          </a:xfrm>
          <a:prstGeom prst="straightConnector1">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9022299" y="5290642"/>
            <a:ext cx="815929" cy="1138657"/>
            <a:chOff x="775867" y="3910559"/>
            <a:chExt cx="815929" cy="1138657"/>
          </a:xfrm>
        </p:grpSpPr>
        <p:pic>
          <p:nvPicPr>
            <p:cNvPr id="48" name="Picture 47" descr="\\MAGNUM\Projects\Microsoft\Cloud Power FY12\Design\ICONS_PNG\Document.png"/>
            <p:cNvPicPr>
              <a:picLocks noChangeAspect="1" noChangeArrowheads="1"/>
            </p:cNvPicPr>
            <p:nvPr/>
          </p:nvPicPr>
          <p:blipFill rotWithShape="1">
            <a:blip r:embed="rId6" cstate="print">
              <a:biLevel thresh="25000"/>
            </a:blip>
            <a:srcRect l="18644" t="13200" r="18856" b="15967"/>
            <a:stretch/>
          </p:blipFill>
          <p:spPr bwMode="auto">
            <a:xfrm>
              <a:off x="811609" y="3910559"/>
              <a:ext cx="739589" cy="838200"/>
            </a:xfrm>
            <a:prstGeom prst="rect">
              <a:avLst/>
            </a:prstGeom>
            <a:noFill/>
          </p:spPr>
        </p:pic>
        <p:sp>
          <p:nvSpPr>
            <p:cNvPr id="49" name="TextBox 54"/>
            <p:cNvSpPr txBox="1"/>
            <p:nvPr/>
          </p:nvSpPr>
          <p:spPr>
            <a:xfrm>
              <a:off x="775867" y="4758367"/>
              <a:ext cx="815929" cy="290849"/>
            </a:xfrm>
            <a:prstGeom prst="rect">
              <a:avLst/>
            </a:prstGeom>
            <a:noFill/>
          </p:spPr>
          <p:txBody>
            <a:bodyPr wrap="non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pPr>
              <a:r>
                <a:rPr lang="en-US" sz="1050" dirty="0" smtClean="0">
                  <a:gradFill>
                    <a:gsLst>
                      <a:gs pos="2917">
                        <a:schemeClr val="tx1"/>
                      </a:gs>
                      <a:gs pos="30000">
                        <a:schemeClr val="tx1"/>
                      </a:gs>
                    </a:gsLst>
                    <a:lin ang="5400000" scaled="0"/>
                  </a:gradFill>
                </a:rPr>
                <a:t>Exported VM </a:t>
              </a:r>
            </a:p>
            <a:p>
              <a:pPr algn="ctr">
                <a:lnSpc>
                  <a:spcPct val="90000"/>
                </a:lnSpc>
              </a:pPr>
              <a:r>
                <a:rPr lang="en-US" sz="1050" dirty="0" smtClean="0">
                  <a:gradFill>
                    <a:gsLst>
                      <a:gs pos="2917">
                        <a:schemeClr val="tx1"/>
                      </a:gs>
                      <a:gs pos="30000">
                        <a:schemeClr val="tx1"/>
                      </a:gs>
                    </a:gsLst>
                    <a:lin ang="5400000" scaled="0"/>
                  </a:gradFill>
                </a:rPr>
                <a:t>Configuration</a:t>
              </a:r>
            </a:p>
          </p:txBody>
        </p:sp>
      </p:grpSp>
      <p:sp>
        <p:nvSpPr>
          <p:cNvPr id="50" name="Rectangle 49"/>
          <p:cNvSpPr/>
          <p:nvPr/>
        </p:nvSpPr>
        <p:spPr bwMode="auto">
          <a:xfrm>
            <a:off x="7012843" y="5109160"/>
            <a:ext cx="1524001" cy="1369673"/>
          </a:xfrm>
          <a:prstGeom prst="rect">
            <a:avLst/>
          </a:prstGeom>
          <a:pattFill prst="pct90">
            <a:fgClr>
              <a:schemeClr val="accent5"/>
            </a:fgClr>
            <a:bgClr>
              <a:schemeClr val="bg1"/>
            </a:bgClr>
          </a:patt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LUN Snap</a:t>
            </a:r>
          </a:p>
        </p:txBody>
      </p:sp>
      <p:cxnSp>
        <p:nvCxnSpPr>
          <p:cNvPr id="61" name="Straight Arrow Connector 60"/>
          <p:cNvCxnSpPr/>
          <p:nvPr/>
        </p:nvCxnSpPr>
        <p:spPr>
          <a:xfrm flipH="1">
            <a:off x="8432285" y="5837515"/>
            <a:ext cx="671154" cy="19286"/>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7744136" y="4953904"/>
            <a:ext cx="190824" cy="155256"/>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7790696" y="5446368"/>
            <a:ext cx="793766" cy="1116674"/>
            <a:chOff x="2222961" y="4667518"/>
            <a:chExt cx="793766" cy="1116674"/>
          </a:xfrm>
        </p:grpSpPr>
        <p:pic>
          <p:nvPicPr>
            <p:cNvPr id="77" name="Picture 2" descr="C:\Users\mitchellg\AppData\Local\Microsoft\Windows\Temporary Internet Files\Content.Outlook\DRES7FCJ\Storage_white (2).png"/>
            <p:cNvPicPr>
              <a:picLocks noChangeAspect="1" noChangeArrowheads="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contrast="-40000"/>
                      </a14:imgEffect>
                    </a14:imgLayer>
                  </a14:imgProps>
                </a:ext>
              </a:extLst>
            </a:blip>
            <a:srcRect/>
            <a:stretch>
              <a:fillRect/>
            </a:stretch>
          </p:blipFill>
          <p:spPr bwMode="auto">
            <a:xfrm>
              <a:off x="2222961" y="4667518"/>
              <a:ext cx="782294" cy="782294"/>
            </a:xfrm>
            <a:prstGeom prst="rect">
              <a:avLst/>
            </a:prstGeom>
            <a:noFill/>
          </p:spPr>
        </p:pic>
        <p:sp>
          <p:nvSpPr>
            <p:cNvPr id="78" name="TextBox 77"/>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grpSp>
        <p:nvGrpSpPr>
          <p:cNvPr id="79" name="Group 78"/>
          <p:cNvGrpSpPr/>
          <p:nvPr/>
        </p:nvGrpSpPr>
        <p:grpSpPr>
          <a:xfrm>
            <a:off x="7010733" y="5457319"/>
            <a:ext cx="798142" cy="939119"/>
            <a:chOff x="4015128" y="4868863"/>
            <a:chExt cx="798142" cy="939119"/>
          </a:xfrm>
        </p:grpSpPr>
        <p:pic>
          <p:nvPicPr>
            <p:cNvPr id="80" name="Picture 2" descr="C:\Users\mitchellg\AppData\Local\Microsoft\Windows\Temporary Internet Files\Content.Outlook\DRES7FCJ\Storage_white (2).png"/>
            <p:cNvPicPr>
              <a:picLocks noChangeAspect="1" noChangeArrowheads="1"/>
            </p:cNvPicPr>
            <p:nvPr/>
          </p:nvPicPr>
          <p:blipFill>
            <a:blip r:embed="rId5" cstate="print">
              <a:duotone>
                <a:schemeClr val="accent6">
                  <a:shade val="45000"/>
                  <a:satMod val="135000"/>
                </a:schemeClr>
                <a:prstClr val="white"/>
              </a:duotone>
            </a:blip>
            <a:srcRect/>
            <a:stretch>
              <a:fillRect/>
            </a:stretch>
          </p:blipFill>
          <p:spPr bwMode="auto">
            <a:xfrm>
              <a:off x="4015128" y="4868863"/>
              <a:ext cx="775380" cy="775380"/>
            </a:xfrm>
            <a:prstGeom prst="rect">
              <a:avLst/>
            </a:prstGeom>
            <a:noFill/>
          </p:spPr>
        </p:pic>
        <p:sp>
          <p:nvSpPr>
            <p:cNvPr id="81" name="TextBox 80"/>
            <p:cNvSpPr txBox="1"/>
            <p:nvPr/>
          </p:nvSpPr>
          <p:spPr>
            <a:xfrm>
              <a:off x="4089430" y="5367092"/>
              <a:ext cx="723840" cy="440890"/>
            </a:xfrm>
            <a:prstGeom prst="rect">
              <a:avLst/>
            </a:prstGeom>
            <a:noFill/>
          </p:spPr>
          <p:txBody>
            <a:bodyPr wrap="square" lIns="182880" tIns="146304" rIns="182880" bIns="146304" rtlCol="0">
              <a:spAutoFit/>
            </a:bodyPr>
            <a:lstStyle/>
            <a:p>
              <a:pPr>
                <a:lnSpc>
                  <a:spcPct val="90000"/>
                </a:lnSpc>
              </a:pPr>
              <a:r>
                <a:rPr lang="en-US" sz="1050" dirty="0" smtClean="0">
                  <a:gradFill>
                    <a:gsLst>
                      <a:gs pos="2917">
                        <a:schemeClr val="tx1"/>
                      </a:gs>
                      <a:gs pos="30000">
                        <a:schemeClr val="tx1"/>
                      </a:gs>
                    </a:gsLst>
                    <a:lin ang="5400000" scaled="0"/>
                  </a:gradFill>
                </a:rPr>
                <a:t>avhd</a:t>
              </a:r>
            </a:p>
          </p:txBody>
        </p:sp>
      </p:grpSp>
      <p:cxnSp>
        <p:nvCxnSpPr>
          <p:cNvPr id="82" name="Straight Arrow Connector 81"/>
          <p:cNvCxnSpPr/>
          <p:nvPr/>
        </p:nvCxnSpPr>
        <p:spPr>
          <a:xfrm flipV="1">
            <a:off x="7603575" y="5725469"/>
            <a:ext cx="351297" cy="6041"/>
          </a:xfrm>
          <a:prstGeom prst="straightConnector1">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27012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 In a Volume Snapshot</a:t>
            </a:r>
            <a:endParaRPr lang="en-US" dirty="0"/>
          </a:p>
        </p:txBody>
      </p:sp>
      <p:sp>
        <p:nvSpPr>
          <p:cNvPr id="7" name="Trapezoid 6"/>
          <p:cNvSpPr/>
          <p:nvPr/>
        </p:nvSpPr>
        <p:spPr bwMode="auto">
          <a:xfrm rot="10800000">
            <a:off x="312737" y="1516060"/>
            <a:ext cx="3124200" cy="1881823"/>
          </a:xfrm>
          <a:prstGeom prst="trapezoid">
            <a:avLst>
              <a:gd name="adj" fmla="val 64683"/>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2" descr="\\MAGNUM\Projects\Microsoft\Cloud Power FY12\Design\ICONS_PNG\Server.png"/>
          <p:cNvPicPr>
            <a:picLocks noChangeAspect="1" noChangeArrowheads="1"/>
          </p:cNvPicPr>
          <p:nvPr/>
        </p:nvPicPr>
        <p:blipFill>
          <a:blip r:embed="rId2" cstate="print">
            <a:lum bright="100000"/>
          </a:blip>
          <a:srcRect/>
          <a:stretch>
            <a:fillRect/>
          </a:stretch>
        </p:blipFill>
        <p:spPr bwMode="auto">
          <a:xfrm>
            <a:off x="884237" y="3040062"/>
            <a:ext cx="1828800" cy="1828800"/>
          </a:xfrm>
          <a:prstGeom prst="rect">
            <a:avLst/>
          </a:prstGeom>
          <a:noFill/>
        </p:spPr>
      </p:pic>
      <p:pic>
        <p:nvPicPr>
          <p:cNvPr id="8" name="Picture 2" descr="C:\Users\mitchellg\AppData\Local\Microsoft\Windows\Temporary Internet Files\Content.Outlook\DRES7FCJ\Storage_white (2).png"/>
          <p:cNvPicPr>
            <a:picLocks noChangeAspect="1" noChangeArrowheads="1"/>
          </p:cNvPicPr>
          <p:nvPr/>
        </p:nvPicPr>
        <p:blipFill>
          <a:blip r:embed="rId3" cstate="print">
            <a:lum bright="100000"/>
          </a:blip>
          <a:srcRect/>
          <a:stretch>
            <a:fillRect/>
          </a:stretch>
        </p:blipFill>
        <p:spPr bwMode="auto">
          <a:xfrm>
            <a:off x="5305021" y="4885213"/>
            <a:ext cx="1828800" cy="1828800"/>
          </a:xfrm>
          <a:prstGeom prst="rect">
            <a:avLst/>
          </a:prstGeom>
          <a:noFill/>
        </p:spPr>
      </p:pic>
      <p:pic>
        <p:nvPicPr>
          <p:cNvPr id="11"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870732" y="1779795"/>
            <a:ext cx="874644" cy="874644"/>
          </a:xfrm>
          <a:prstGeom prst="rect">
            <a:avLst/>
          </a:prstGeom>
          <a:noFill/>
        </p:spPr>
      </p:pic>
      <p:pic>
        <p:nvPicPr>
          <p:cNvPr id="12"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2131812" y="1753794"/>
            <a:ext cx="874644" cy="874644"/>
          </a:xfrm>
          <a:prstGeom prst="rect">
            <a:avLst/>
          </a:prstGeom>
          <a:noFill/>
        </p:spPr>
      </p:pic>
      <p:pic>
        <p:nvPicPr>
          <p:cNvPr id="13"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1487736" y="2013018"/>
            <a:ext cx="874644" cy="874644"/>
          </a:xfrm>
          <a:prstGeom prst="rect">
            <a:avLst/>
          </a:prstGeom>
          <a:noFill/>
        </p:spPr>
      </p:pic>
      <p:sp>
        <p:nvSpPr>
          <p:cNvPr id="14" name="Trapezoid 13"/>
          <p:cNvSpPr/>
          <p:nvPr/>
        </p:nvSpPr>
        <p:spPr bwMode="auto">
          <a:xfrm rot="10800000">
            <a:off x="4694237" y="1516062"/>
            <a:ext cx="3124200" cy="1905000"/>
          </a:xfrm>
          <a:prstGeom prst="trapezoid">
            <a:avLst>
              <a:gd name="adj" fmla="val 61358"/>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5" name="Picture 2" descr="\\MAGNUM\Projects\Microsoft\Cloud Power FY12\Design\ICONS_PNG\Server.png"/>
          <p:cNvPicPr>
            <a:picLocks noChangeAspect="1" noChangeArrowheads="1"/>
          </p:cNvPicPr>
          <p:nvPr/>
        </p:nvPicPr>
        <p:blipFill>
          <a:blip r:embed="rId2" cstate="print">
            <a:lum bright="100000"/>
          </a:blip>
          <a:srcRect/>
          <a:stretch>
            <a:fillRect/>
          </a:stretch>
        </p:blipFill>
        <p:spPr bwMode="auto">
          <a:xfrm>
            <a:off x="5303837" y="3040062"/>
            <a:ext cx="1828800" cy="1828800"/>
          </a:xfrm>
          <a:prstGeom prst="rect">
            <a:avLst/>
          </a:prstGeom>
          <a:noFill/>
        </p:spPr>
      </p:pic>
      <p:pic>
        <p:nvPicPr>
          <p:cNvPr id="16"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5252232" y="1779795"/>
            <a:ext cx="874644" cy="874644"/>
          </a:xfrm>
          <a:prstGeom prst="rect">
            <a:avLst/>
          </a:prstGeom>
          <a:noFill/>
        </p:spPr>
      </p:pic>
      <p:pic>
        <p:nvPicPr>
          <p:cNvPr id="17"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6513312" y="1753794"/>
            <a:ext cx="874644" cy="874644"/>
          </a:xfrm>
          <a:prstGeom prst="rect">
            <a:avLst/>
          </a:prstGeom>
          <a:noFill/>
        </p:spPr>
      </p:pic>
      <p:pic>
        <p:nvPicPr>
          <p:cNvPr id="18"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5869236" y="2013018"/>
            <a:ext cx="874644" cy="874644"/>
          </a:xfrm>
          <a:prstGeom prst="rect">
            <a:avLst/>
          </a:prstGeom>
          <a:noFill/>
        </p:spPr>
      </p:pic>
      <p:sp>
        <p:nvSpPr>
          <p:cNvPr id="19" name="Trapezoid 18"/>
          <p:cNvSpPr/>
          <p:nvPr/>
        </p:nvSpPr>
        <p:spPr bwMode="auto">
          <a:xfrm rot="10800000">
            <a:off x="8511994" y="1516060"/>
            <a:ext cx="3124200" cy="1905002"/>
          </a:xfrm>
          <a:prstGeom prst="trapezoid">
            <a:avLst>
              <a:gd name="adj" fmla="val 63492"/>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 name="Picture 2" descr="\\MAGNUM\Projects\Microsoft\Cloud Power FY12\Design\ICONS_PNG\Server.png"/>
          <p:cNvPicPr>
            <a:picLocks noChangeAspect="1" noChangeArrowheads="1"/>
          </p:cNvPicPr>
          <p:nvPr/>
        </p:nvPicPr>
        <p:blipFill>
          <a:blip r:embed="rId2" cstate="print">
            <a:lum bright="100000"/>
          </a:blip>
          <a:srcRect/>
          <a:stretch>
            <a:fillRect/>
          </a:stretch>
        </p:blipFill>
        <p:spPr bwMode="auto">
          <a:xfrm>
            <a:off x="9083494" y="3040062"/>
            <a:ext cx="1828800" cy="1828800"/>
          </a:xfrm>
          <a:prstGeom prst="rect">
            <a:avLst/>
          </a:prstGeom>
          <a:noFill/>
        </p:spPr>
      </p:pic>
      <p:pic>
        <p:nvPicPr>
          <p:cNvPr id="21"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9069989" y="1779795"/>
            <a:ext cx="874644" cy="874644"/>
          </a:xfrm>
          <a:prstGeom prst="rect">
            <a:avLst/>
          </a:prstGeom>
          <a:noFill/>
        </p:spPr>
      </p:pic>
      <p:pic>
        <p:nvPicPr>
          <p:cNvPr id="22"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10331069" y="1753794"/>
            <a:ext cx="874644" cy="874644"/>
          </a:xfrm>
          <a:prstGeom prst="rect">
            <a:avLst/>
          </a:prstGeom>
          <a:noFill/>
        </p:spPr>
      </p:pic>
      <p:pic>
        <p:nvPicPr>
          <p:cNvPr id="23" name="Picture 9" descr="\\MAGNUM\Projects\Microsoft\Cloud Power FY12\Design\Icons\PNGs\Optimized.png"/>
          <p:cNvPicPr>
            <a:picLocks noChangeAspect="1" noChangeArrowheads="1"/>
          </p:cNvPicPr>
          <p:nvPr/>
        </p:nvPicPr>
        <p:blipFill>
          <a:blip r:embed="rId4" cstate="print">
            <a:lum bright="100000"/>
          </a:blip>
          <a:stretch>
            <a:fillRect/>
          </a:stretch>
        </p:blipFill>
        <p:spPr bwMode="auto">
          <a:xfrm>
            <a:off x="9686993" y="2013018"/>
            <a:ext cx="874644" cy="874644"/>
          </a:xfrm>
          <a:prstGeom prst="rect">
            <a:avLst/>
          </a:prstGeom>
          <a:noFill/>
        </p:spPr>
      </p:pic>
      <p:cxnSp>
        <p:nvCxnSpPr>
          <p:cNvPr id="25" name="Elbow Connector 24"/>
          <p:cNvCxnSpPr/>
          <p:nvPr/>
        </p:nvCxnSpPr>
        <p:spPr>
          <a:xfrm>
            <a:off x="2317554" y="3954462"/>
            <a:ext cx="3419866" cy="1828800"/>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218237" y="4564062"/>
            <a:ext cx="0" cy="60960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rot="10800000" flipV="1">
            <a:off x="6699055" y="3954461"/>
            <a:ext cx="2808259" cy="1861503"/>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88861" y="1439862"/>
            <a:ext cx="22175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Hyper-V Host</a:t>
            </a:r>
          </a:p>
        </p:txBody>
      </p:sp>
      <p:sp>
        <p:nvSpPr>
          <p:cNvPr id="34" name="TextBox 33"/>
          <p:cNvSpPr txBox="1"/>
          <p:nvPr/>
        </p:nvSpPr>
        <p:spPr>
          <a:xfrm>
            <a:off x="5152480" y="1439862"/>
            <a:ext cx="22175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Hyper-V Host</a:t>
            </a:r>
          </a:p>
        </p:txBody>
      </p:sp>
      <p:sp>
        <p:nvSpPr>
          <p:cNvPr id="35" name="TextBox 34"/>
          <p:cNvSpPr txBox="1"/>
          <p:nvPr/>
        </p:nvSpPr>
        <p:spPr>
          <a:xfrm>
            <a:off x="9060975" y="1439862"/>
            <a:ext cx="22175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Hyper-V Host</a:t>
            </a:r>
          </a:p>
        </p:txBody>
      </p:sp>
      <p:sp>
        <p:nvSpPr>
          <p:cNvPr id="36" name="TextBox 35"/>
          <p:cNvSpPr txBox="1"/>
          <p:nvPr/>
        </p:nvSpPr>
        <p:spPr>
          <a:xfrm>
            <a:off x="5736612" y="6298398"/>
            <a:ext cx="96244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SAN</a:t>
            </a:r>
          </a:p>
        </p:txBody>
      </p:sp>
      <p:pic>
        <p:nvPicPr>
          <p:cNvPr id="26" name="Picture 25" descr="\\MAGNUM\Projects\Microsoft\Cloud Power FY12\Design\ICONS_PNG\Application.png"/>
          <p:cNvPicPr>
            <a:picLocks noChangeAspect="1" noChangeArrowheads="1"/>
          </p:cNvPicPr>
          <p:nvPr/>
        </p:nvPicPr>
        <p:blipFill>
          <a:blip r:embed="rId5" cstate="print">
            <a:biLevel thresh="50000"/>
          </a:blip>
          <a:srcRect/>
          <a:stretch>
            <a:fillRect/>
          </a:stretch>
        </p:blipFill>
        <p:spPr bwMode="auto">
          <a:xfrm>
            <a:off x="1476893" y="2640820"/>
            <a:ext cx="719137" cy="719137"/>
          </a:xfrm>
          <a:prstGeom prst="rect">
            <a:avLst/>
          </a:prstGeom>
          <a:noFill/>
        </p:spPr>
      </p:pic>
      <p:pic>
        <p:nvPicPr>
          <p:cNvPr id="27" name="Picture 26" descr="\\MAGNUM\Projects\Microsoft\Cloud Power FY12\Design\ICONS_PNG\Application.png"/>
          <p:cNvPicPr>
            <a:picLocks noChangeAspect="1" noChangeArrowheads="1"/>
          </p:cNvPicPr>
          <p:nvPr/>
        </p:nvPicPr>
        <p:blipFill>
          <a:blip r:embed="rId5" cstate="print">
            <a:biLevel thresh="50000"/>
          </a:blip>
          <a:srcRect/>
          <a:stretch>
            <a:fillRect/>
          </a:stretch>
        </p:blipFill>
        <p:spPr bwMode="auto">
          <a:xfrm>
            <a:off x="5869236" y="2640819"/>
            <a:ext cx="719137" cy="719137"/>
          </a:xfrm>
          <a:prstGeom prst="rect">
            <a:avLst/>
          </a:prstGeom>
          <a:noFill/>
        </p:spPr>
      </p:pic>
      <p:pic>
        <p:nvPicPr>
          <p:cNvPr id="29" name="Picture 28" descr="\\MAGNUM\Projects\Microsoft\Cloud Power FY12\Design\ICONS_PNG\Application.png"/>
          <p:cNvPicPr>
            <a:picLocks noChangeAspect="1" noChangeArrowheads="1"/>
          </p:cNvPicPr>
          <p:nvPr/>
        </p:nvPicPr>
        <p:blipFill>
          <a:blip r:embed="rId5" cstate="print">
            <a:biLevel thresh="50000"/>
          </a:blip>
          <a:srcRect/>
          <a:stretch>
            <a:fillRect/>
          </a:stretch>
        </p:blipFill>
        <p:spPr bwMode="auto">
          <a:xfrm>
            <a:off x="9714525" y="2673667"/>
            <a:ext cx="719137" cy="719137"/>
          </a:xfrm>
          <a:prstGeom prst="rect">
            <a:avLst/>
          </a:prstGeom>
          <a:noFill/>
        </p:spPr>
      </p:pic>
      <p:sp>
        <p:nvSpPr>
          <p:cNvPr id="2" name="Rectangular Callout 1"/>
          <p:cNvSpPr/>
          <p:nvPr/>
        </p:nvSpPr>
        <p:spPr bwMode="auto">
          <a:xfrm>
            <a:off x="1609663" y="2143924"/>
            <a:ext cx="636014" cy="563731"/>
          </a:xfrm>
          <a:prstGeom prst="wedgeRectCallout">
            <a:avLst>
              <a:gd name="adj1" fmla="val -36808"/>
              <a:gd name="adj2" fmla="val 64216"/>
            </a:avLst>
          </a:prstGeom>
          <a:noFill/>
          <a:ln w="28575">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Line Callout 1 39"/>
          <p:cNvSpPr/>
          <p:nvPr/>
        </p:nvSpPr>
        <p:spPr bwMode="auto">
          <a:xfrm>
            <a:off x="2704651" y="2710957"/>
            <a:ext cx="2531371" cy="658209"/>
          </a:xfrm>
          <a:prstGeom prst="borderCallout1">
            <a:avLst>
              <a:gd name="adj1" fmla="val 77406"/>
              <a:gd name="adj2" fmla="val -306"/>
              <a:gd name="adj3" fmla="val 1362"/>
              <a:gd name="adj4" fmla="val -17061"/>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VM Under Backup</a:t>
            </a:r>
          </a:p>
        </p:txBody>
      </p:sp>
      <p:pic>
        <p:nvPicPr>
          <p:cNvPr id="31" name="Picture 2" descr="C:\Users\mitchellg\AppData\Local\Microsoft\Windows\Temporary Internet Files\Content.Outlook\DRES7FCJ\Storage_white (2).png"/>
          <p:cNvPicPr>
            <a:picLocks noChangeAspect="1" noChangeArrowheads="1"/>
          </p:cNvPicPr>
          <p:nvPr/>
        </p:nvPicPr>
        <p:blipFill>
          <a:blip r:embed="rId3" cstate="print">
            <a:lum bright="100000"/>
          </a:blip>
          <a:srcRect/>
          <a:stretch>
            <a:fillRect/>
          </a:stretch>
        </p:blipFill>
        <p:spPr bwMode="auto">
          <a:xfrm>
            <a:off x="1048085" y="5215686"/>
            <a:ext cx="1828800" cy="1828800"/>
          </a:xfrm>
          <a:prstGeom prst="rect">
            <a:avLst/>
          </a:prstGeom>
          <a:noFill/>
        </p:spPr>
      </p:pic>
      <p:sp>
        <p:nvSpPr>
          <p:cNvPr id="37" name="Rectangular Callout 36"/>
          <p:cNvSpPr/>
          <p:nvPr/>
        </p:nvSpPr>
        <p:spPr bwMode="auto">
          <a:xfrm>
            <a:off x="1257992" y="5086874"/>
            <a:ext cx="1449262" cy="1704135"/>
          </a:xfrm>
          <a:prstGeom prst="wedgeRectCallout">
            <a:avLst>
              <a:gd name="adj1" fmla="val 258362"/>
              <a:gd name="adj2" fmla="val 20868"/>
            </a:avLst>
          </a:prstGeom>
          <a:noFill/>
          <a:ln w="28575">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 name="TextBox 37"/>
          <p:cNvSpPr txBox="1"/>
          <p:nvPr/>
        </p:nvSpPr>
        <p:spPr>
          <a:xfrm>
            <a:off x="1164771" y="4978583"/>
            <a:ext cx="163570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Snapshot</a:t>
            </a:r>
          </a:p>
        </p:txBody>
      </p:sp>
    </p:spTree>
    <p:extLst>
      <p:ext uri="{BB962C8B-B14F-4D97-AF65-F5344CB8AC3E}">
        <p14:creationId xmlns:p14="http://schemas.microsoft.com/office/powerpoint/2010/main" val="1449042191"/>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6697664" y="3040063"/>
            <a:ext cx="3657599"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SAN</a:t>
            </a:r>
          </a:p>
        </p:txBody>
      </p:sp>
      <p:sp>
        <p:nvSpPr>
          <p:cNvPr id="28" name="Rectangle 27"/>
          <p:cNvSpPr/>
          <p:nvPr/>
        </p:nvSpPr>
        <p:spPr bwMode="auto">
          <a:xfrm>
            <a:off x="7770835" y="3584231"/>
            <a:ext cx="1524001" cy="1369673"/>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LUN</a:t>
            </a:r>
          </a:p>
        </p:txBody>
      </p:sp>
      <p:sp>
        <p:nvSpPr>
          <p:cNvPr id="71" name="Rectangle 70"/>
          <p:cNvSpPr/>
          <p:nvPr/>
        </p:nvSpPr>
        <p:spPr bwMode="auto">
          <a:xfrm>
            <a:off x="7818437" y="3954464"/>
            <a:ext cx="632295" cy="914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800" i="1" dirty="0" smtClean="0">
                <a:solidFill>
                  <a:schemeClr val="tx1"/>
                </a:solidFill>
                <a:ea typeface="Segoe UI" pitchFamily="34" charset="0"/>
                <a:cs typeface="Segoe UI" pitchFamily="34" charset="0"/>
              </a:rPr>
              <a:t>Merged</a:t>
            </a:r>
          </a:p>
        </p:txBody>
      </p:sp>
      <p:sp>
        <p:nvSpPr>
          <p:cNvPr id="29" name="Rectangle 28"/>
          <p:cNvSpPr/>
          <p:nvPr/>
        </p:nvSpPr>
        <p:spPr bwMode="auto">
          <a:xfrm>
            <a:off x="2103437" y="3040063"/>
            <a:ext cx="3657599"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Hyper-V Server</a:t>
            </a:r>
            <a:endParaRPr lang="en-US" sz="2400" dirty="0">
              <a:solidFill>
                <a:schemeClr val="tx1"/>
              </a:solidFill>
              <a:ea typeface="Segoe UI" pitchFamily="34" charset="0"/>
              <a:cs typeface="Segoe UI" pitchFamily="34" charset="0"/>
            </a:endParaRPr>
          </a:p>
        </p:txBody>
      </p:sp>
      <p:sp>
        <p:nvSpPr>
          <p:cNvPr id="67" name="Rectangle 66"/>
          <p:cNvSpPr/>
          <p:nvPr/>
        </p:nvSpPr>
        <p:spPr bwMode="auto">
          <a:xfrm>
            <a:off x="3894161" y="3767345"/>
            <a:ext cx="1270031" cy="249522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1600" dirty="0" smtClean="0">
                <a:solidFill>
                  <a:schemeClr val="tx1"/>
                </a:solidFill>
                <a:ea typeface="Segoe UI" pitchFamily="34" charset="0"/>
                <a:cs typeface="Segoe UI" pitchFamily="34" charset="0"/>
              </a:rPr>
              <a:t>Deleted</a:t>
            </a:r>
          </a:p>
        </p:txBody>
      </p:sp>
      <p:sp>
        <p:nvSpPr>
          <p:cNvPr id="2" name="Text Placeholder 1"/>
          <p:cNvSpPr>
            <a:spLocks noGrp="1"/>
          </p:cNvSpPr>
          <p:nvPr>
            <p:ph type="body" sz="quarter" idx="10"/>
          </p:nvPr>
        </p:nvSpPr>
        <p:spPr>
          <a:xfrm>
            <a:off x="274638" y="1212850"/>
            <a:ext cx="11887200" cy="1822037"/>
          </a:xfrm>
        </p:spPr>
        <p:txBody>
          <a:bodyPr/>
          <a:lstStyle/>
          <a:p>
            <a:pPr marL="0" indent="0">
              <a:spcBef>
                <a:spcPts val="0"/>
              </a:spcBef>
              <a:buNone/>
            </a:pPr>
            <a:r>
              <a:rPr lang="en-US" dirty="0" smtClean="0"/>
              <a:t>Checkpoint deleted</a:t>
            </a:r>
            <a:endParaRPr lang="en-US" i="1" dirty="0" smtClean="0"/>
          </a:p>
          <a:p>
            <a:pPr lvl="1"/>
            <a:r>
              <a:rPr lang="en-US" dirty="0" smtClean="0"/>
              <a:t>Virtual disk forks are merged </a:t>
            </a:r>
            <a:r>
              <a:rPr lang="en-US" i="1" dirty="0" smtClean="0"/>
              <a:t>(aVHDs merged and deleted)</a:t>
            </a:r>
            <a:endParaRPr lang="en-US" sz="3600" i="1" dirty="0" smtClean="0"/>
          </a:p>
          <a:p>
            <a:endParaRPr lang="en-US" dirty="0"/>
          </a:p>
        </p:txBody>
      </p:sp>
      <p:sp>
        <p:nvSpPr>
          <p:cNvPr id="3" name="Title 2"/>
          <p:cNvSpPr>
            <a:spLocks noGrp="1"/>
          </p:cNvSpPr>
          <p:nvPr>
            <p:ph type="title"/>
          </p:nvPr>
        </p:nvSpPr>
        <p:spPr/>
        <p:txBody>
          <a:bodyPr/>
          <a:lstStyle/>
          <a:p>
            <a:r>
              <a:rPr lang="en-US" dirty="0" smtClean="0"/>
              <a:t>Backup Checkpoint Deleted</a:t>
            </a:r>
            <a:endParaRPr lang="en-US" dirty="0"/>
          </a:p>
        </p:txBody>
      </p:sp>
      <p:grpSp>
        <p:nvGrpSpPr>
          <p:cNvPr id="30" name="Group 29"/>
          <p:cNvGrpSpPr/>
          <p:nvPr/>
        </p:nvGrpSpPr>
        <p:grpSpPr>
          <a:xfrm>
            <a:off x="2408237" y="3715301"/>
            <a:ext cx="1828800" cy="2307123"/>
            <a:chOff x="718957" y="2409339"/>
            <a:chExt cx="1828800" cy="2307123"/>
          </a:xfrm>
        </p:grpSpPr>
        <p:pic>
          <p:nvPicPr>
            <p:cNvPr id="31" name="Picture 2" descr="\\MAGNUM\Projects\Microsoft\Cloud Power FY12\Design\ICONS_PNG\Tower.png"/>
            <p:cNvPicPr>
              <a:picLocks noChangeAspect="1" noChangeArrowheads="1"/>
            </p:cNvPicPr>
            <p:nvPr/>
          </p:nvPicPr>
          <p:blipFill>
            <a:blip r:embed="rId2" cstate="print">
              <a:biLevel thresh="25000"/>
            </a:blip>
            <a:stretch>
              <a:fillRect/>
            </a:stretch>
          </p:blipFill>
          <p:spPr bwMode="auto">
            <a:xfrm>
              <a:off x="718957" y="2887662"/>
              <a:ext cx="1828800" cy="1828800"/>
            </a:xfrm>
            <a:prstGeom prst="rect">
              <a:avLst/>
            </a:prstGeom>
            <a:noFill/>
          </p:spPr>
        </p:pic>
        <p:sp>
          <p:nvSpPr>
            <p:cNvPr id="40" name="TextBox 39"/>
            <p:cNvSpPr txBox="1"/>
            <p:nvPr/>
          </p:nvSpPr>
          <p:spPr>
            <a:xfrm>
              <a:off x="969420" y="2409339"/>
              <a:ext cx="1152509" cy="731739"/>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Running Virtual Machine</a:t>
              </a:r>
            </a:p>
          </p:txBody>
        </p:sp>
      </p:grpSp>
      <p:grpSp>
        <p:nvGrpSpPr>
          <p:cNvPr id="41" name="Group 40"/>
          <p:cNvGrpSpPr/>
          <p:nvPr/>
        </p:nvGrpSpPr>
        <p:grpSpPr>
          <a:xfrm>
            <a:off x="3627437" y="3767345"/>
            <a:ext cx="1828800" cy="2255079"/>
            <a:chOff x="1807582" y="2461383"/>
            <a:chExt cx="1828800" cy="2255079"/>
          </a:xfrm>
        </p:grpSpPr>
        <p:pic>
          <p:nvPicPr>
            <p:cNvPr id="42" name="Picture 2" descr="\\MAGNUM\Projects\Microsoft\Cloud Power FY12\Design\ICONS_PNG\Tower.png"/>
            <p:cNvPicPr>
              <a:picLocks noChangeAspect="1" noChangeArrowheads="1"/>
            </p:cNvPicPr>
            <p:nvPr/>
          </p:nvPicPr>
          <p:blipFill>
            <a:blip r:embed="rId2" cstate="print">
              <a:duotone>
                <a:schemeClr val="accent6">
                  <a:shade val="45000"/>
                  <a:satMod val="135000"/>
                </a:schemeClr>
                <a:prstClr val="white"/>
              </a:duotone>
            </a:blip>
            <a:stretch>
              <a:fillRect/>
            </a:stretch>
          </p:blipFill>
          <p:spPr bwMode="auto">
            <a:xfrm>
              <a:off x="1807582" y="2887662"/>
              <a:ext cx="1828800" cy="1828800"/>
            </a:xfrm>
            <a:prstGeom prst="rect">
              <a:avLst/>
            </a:prstGeom>
            <a:noFill/>
          </p:spPr>
        </p:pic>
        <p:sp>
          <p:nvSpPr>
            <p:cNvPr id="43" name="TextBox 42"/>
            <p:cNvSpPr txBox="1"/>
            <p:nvPr/>
          </p:nvSpPr>
          <p:spPr>
            <a:xfrm>
              <a:off x="2058045" y="2461383"/>
              <a:ext cx="1152509" cy="731739"/>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Checkpoint Virtual Machine</a:t>
              </a:r>
            </a:p>
          </p:txBody>
        </p:sp>
      </p:grpSp>
      <p:cxnSp>
        <p:nvCxnSpPr>
          <p:cNvPr id="44" name="Straight Arrow Connector 43"/>
          <p:cNvCxnSpPr/>
          <p:nvPr/>
        </p:nvCxnSpPr>
        <p:spPr>
          <a:xfrm flipV="1">
            <a:off x="3749040" y="4328160"/>
            <a:ext cx="4958080" cy="112776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4968240" y="4257040"/>
            <a:ext cx="2966720" cy="680720"/>
          </a:xfrm>
          <a:prstGeom prst="straightConnector1">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423331" y="4589921"/>
            <a:ext cx="614592" cy="544765"/>
          </a:xfrm>
          <a:prstGeom prst="rect">
            <a:avLst/>
          </a:prstGeom>
          <a:noFill/>
        </p:spPr>
        <p:txBody>
          <a:bodyPr wrap="none" lIns="182880" tIns="146304" rIns="182880" bIns="146304" rtlCol="0">
            <a:spAutoFit/>
          </a:bodyPr>
          <a:lstStyle/>
          <a:p>
            <a:pPr>
              <a:lnSpc>
                <a:spcPct val="90000"/>
              </a:lnSpc>
            </a:pPr>
            <a:r>
              <a:rPr lang="en-US" dirty="0" smtClean="0">
                <a:solidFill>
                  <a:srgbClr val="FFFFFF"/>
                </a:solidFill>
              </a:rPr>
              <a:t>T1</a:t>
            </a:r>
            <a:endParaRPr lang="en-US" sz="2400" dirty="0" smtClean="0">
              <a:solidFill>
                <a:srgbClr val="FFFFFF"/>
              </a:solidFill>
            </a:endParaRPr>
          </a:p>
        </p:txBody>
      </p:sp>
      <p:grpSp>
        <p:nvGrpSpPr>
          <p:cNvPr id="47" name="Group 46"/>
          <p:cNvGrpSpPr/>
          <p:nvPr/>
        </p:nvGrpSpPr>
        <p:grpSpPr>
          <a:xfrm>
            <a:off x="8524098" y="3869205"/>
            <a:ext cx="793766" cy="1116674"/>
            <a:chOff x="2222961" y="4667518"/>
            <a:chExt cx="793766" cy="1116674"/>
          </a:xfrm>
        </p:grpSpPr>
        <p:pic>
          <p:nvPicPr>
            <p:cNvPr id="48" name="Picture 2" descr="C:\Users\mitchellg\AppData\Local\Microsoft\Windows\Temporary Internet Files\Content.Outlook\DRES7FCJ\Storage_white (2).png"/>
            <p:cNvPicPr>
              <a:picLocks noChangeAspect="1" noChangeArrowheads="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contrast="-40000"/>
                      </a14:imgEffect>
                    </a14:imgLayer>
                  </a14:imgProps>
                </a:ext>
              </a:extLst>
            </a:blip>
            <a:srcRect/>
            <a:stretch>
              <a:fillRect/>
            </a:stretch>
          </p:blipFill>
          <p:spPr bwMode="auto">
            <a:xfrm>
              <a:off x="2222961" y="4667518"/>
              <a:ext cx="782294" cy="782294"/>
            </a:xfrm>
            <a:prstGeom prst="rect">
              <a:avLst/>
            </a:prstGeom>
            <a:noFill/>
          </p:spPr>
        </p:pic>
        <p:sp>
          <p:nvSpPr>
            <p:cNvPr id="49" name="TextBox 48"/>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grpSp>
        <p:nvGrpSpPr>
          <p:cNvPr id="50" name="Group 49"/>
          <p:cNvGrpSpPr/>
          <p:nvPr/>
        </p:nvGrpSpPr>
        <p:grpSpPr>
          <a:xfrm>
            <a:off x="7744135" y="3880156"/>
            <a:ext cx="798142" cy="939119"/>
            <a:chOff x="4015128" y="4868863"/>
            <a:chExt cx="798142" cy="939119"/>
          </a:xfrm>
        </p:grpSpPr>
        <p:pic>
          <p:nvPicPr>
            <p:cNvPr id="51" name="Picture 2" descr="C:\Users\mitchellg\AppData\Local\Microsoft\Windows\Temporary Internet Files\Content.Outlook\DRES7FCJ\Storage_white (2).png"/>
            <p:cNvPicPr>
              <a:picLocks noChangeAspect="1" noChangeArrowheads="1"/>
            </p:cNvPicPr>
            <p:nvPr/>
          </p:nvPicPr>
          <p:blipFill>
            <a:blip r:embed="rId5" cstate="print">
              <a:duotone>
                <a:schemeClr val="accent6">
                  <a:shade val="45000"/>
                  <a:satMod val="135000"/>
                </a:schemeClr>
                <a:prstClr val="white"/>
              </a:duotone>
            </a:blip>
            <a:srcRect/>
            <a:stretch>
              <a:fillRect/>
            </a:stretch>
          </p:blipFill>
          <p:spPr bwMode="auto">
            <a:xfrm>
              <a:off x="4015128" y="4868863"/>
              <a:ext cx="775380" cy="775380"/>
            </a:xfrm>
            <a:prstGeom prst="rect">
              <a:avLst/>
            </a:prstGeom>
            <a:noFill/>
          </p:spPr>
        </p:pic>
        <p:sp>
          <p:nvSpPr>
            <p:cNvPr id="52" name="TextBox 51"/>
            <p:cNvSpPr txBox="1"/>
            <p:nvPr/>
          </p:nvSpPr>
          <p:spPr>
            <a:xfrm>
              <a:off x="4089430" y="5367092"/>
              <a:ext cx="723840" cy="440890"/>
            </a:xfrm>
            <a:prstGeom prst="rect">
              <a:avLst/>
            </a:prstGeom>
            <a:noFill/>
          </p:spPr>
          <p:txBody>
            <a:bodyPr wrap="square" lIns="182880" tIns="146304" rIns="182880" bIns="146304" rtlCol="0">
              <a:spAutoFit/>
            </a:bodyPr>
            <a:lstStyle/>
            <a:p>
              <a:pPr>
                <a:lnSpc>
                  <a:spcPct val="90000"/>
                </a:lnSpc>
              </a:pPr>
              <a:r>
                <a:rPr lang="en-US" sz="1050" dirty="0" smtClean="0">
                  <a:gradFill>
                    <a:gsLst>
                      <a:gs pos="2917">
                        <a:schemeClr val="tx1"/>
                      </a:gs>
                      <a:gs pos="30000">
                        <a:schemeClr val="tx1"/>
                      </a:gs>
                    </a:gsLst>
                    <a:lin ang="5400000" scaled="0"/>
                  </a:gradFill>
                </a:rPr>
                <a:t>avhd</a:t>
              </a:r>
            </a:p>
          </p:txBody>
        </p:sp>
      </p:grpSp>
      <p:cxnSp>
        <p:nvCxnSpPr>
          <p:cNvPr id="53" name="Straight Arrow Connector 52"/>
          <p:cNvCxnSpPr/>
          <p:nvPr/>
        </p:nvCxnSpPr>
        <p:spPr>
          <a:xfrm flipV="1">
            <a:off x="8336977" y="4148306"/>
            <a:ext cx="351297" cy="6041"/>
          </a:xfrm>
          <a:prstGeom prst="straightConnector1">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9022299" y="5290642"/>
            <a:ext cx="815929" cy="1138657"/>
            <a:chOff x="775867" y="3910559"/>
            <a:chExt cx="815929" cy="1138657"/>
          </a:xfrm>
        </p:grpSpPr>
        <p:pic>
          <p:nvPicPr>
            <p:cNvPr id="73" name="Picture 72" descr="\\MAGNUM\Projects\Microsoft\Cloud Power FY12\Design\ICONS_PNG\Document.png"/>
            <p:cNvPicPr>
              <a:picLocks noChangeAspect="1" noChangeArrowheads="1"/>
            </p:cNvPicPr>
            <p:nvPr/>
          </p:nvPicPr>
          <p:blipFill rotWithShape="1">
            <a:blip r:embed="rId6" cstate="print">
              <a:biLevel thresh="25000"/>
            </a:blip>
            <a:srcRect l="18644" t="13200" r="18856" b="15967"/>
            <a:stretch/>
          </p:blipFill>
          <p:spPr bwMode="auto">
            <a:xfrm>
              <a:off x="811609" y="3910559"/>
              <a:ext cx="739589" cy="838200"/>
            </a:xfrm>
            <a:prstGeom prst="rect">
              <a:avLst/>
            </a:prstGeom>
            <a:noFill/>
          </p:spPr>
        </p:pic>
        <p:sp>
          <p:nvSpPr>
            <p:cNvPr id="74" name="TextBox 54"/>
            <p:cNvSpPr txBox="1"/>
            <p:nvPr/>
          </p:nvSpPr>
          <p:spPr>
            <a:xfrm>
              <a:off x="775867" y="4758367"/>
              <a:ext cx="815929" cy="290849"/>
            </a:xfrm>
            <a:prstGeom prst="rect">
              <a:avLst/>
            </a:prstGeom>
            <a:noFill/>
          </p:spPr>
          <p:txBody>
            <a:bodyPr wrap="non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pPr>
              <a:r>
                <a:rPr lang="en-US" sz="1050" dirty="0" smtClean="0">
                  <a:gradFill>
                    <a:gsLst>
                      <a:gs pos="2917">
                        <a:schemeClr val="tx1"/>
                      </a:gs>
                      <a:gs pos="30000">
                        <a:schemeClr val="tx1"/>
                      </a:gs>
                    </a:gsLst>
                    <a:lin ang="5400000" scaled="0"/>
                  </a:gradFill>
                </a:rPr>
                <a:t>Exported VM </a:t>
              </a:r>
            </a:p>
            <a:p>
              <a:pPr algn="ctr">
                <a:lnSpc>
                  <a:spcPct val="90000"/>
                </a:lnSpc>
              </a:pPr>
              <a:r>
                <a:rPr lang="en-US" sz="1050" dirty="0" smtClean="0">
                  <a:gradFill>
                    <a:gsLst>
                      <a:gs pos="2917">
                        <a:schemeClr val="tx1"/>
                      </a:gs>
                      <a:gs pos="30000">
                        <a:schemeClr val="tx1"/>
                      </a:gs>
                    </a:gsLst>
                    <a:lin ang="5400000" scaled="0"/>
                  </a:gradFill>
                </a:rPr>
                <a:t>Configuration</a:t>
              </a:r>
            </a:p>
          </p:txBody>
        </p:sp>
      </p:grpSp>
      <p:sp>
        <p:nvSpPr>
          <p:cNvPr id="75" name="Rectangle 74"/>
          <p:cNvSpPr/>
          <p:nvPr/>
        </p:nvSpPr>
        <p:spPr bwMode="auto">
          <a:xfrm>
            <a:off x="7012843" y="5109160"/>
            <a:ext cx="1524001" cy="1369673"/>
          </a:xfrm>
          <a:prstGeom prst="rect">
            <a:avLst/>
          </a:prstGeom>
          <a:pattFill prst="pct90">
            <a:fgClr>
              <a:schemeClr val="accent5"/>
            </a:fgClr>
            <a:bgClr>
              <a:schemeClr val="bg1"/>
            </a:bgClr>
          </a:patt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LUN Snap</a:t>
            </a:r>
          </a:p>
        </p:txBody>
      </p:sp>
      <p:cxnSp>
        <p:nvCxnSpPr>
          <p:cNvPr id="76" name="Straight Arrow Connector 75"/>
          <p:cNvCxnSpPr/>
          <p:nvPr/>
        </p:nvCxnSpPr>
        <p:spPr>
          <a:xfrm flipH="1">
            <a:off x="8432285" y="5837515"/>
            <a:ext cx="671154" cy="19286"/>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7744136" y="4953904"/>
            <a:ext cx="190824" cy="155256"/>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7790696" y="5446368"/>
            <a:ext cx="793766" cy="1116674"/>
            <a:chOff x="2222961" y="4667518"/>
            <a:chExt cx="793766" cy="1116674"/>
          </a:xfrm>
        </p:grpSpPr>
        <p:pic>
          <p:nvPicPr>
            <p:cNvPr id="79" name="Picture 2" descr="C:\Users\mitchellg\AppData\Local\Microsoft\Windows\Temporary Internet Files\Content.Outlook\DRES7FCJ\Storage_white (2).png"/>
            <p:cNvPicPr>
              <a:picLocks noChangeAspect="1" noChangeArrowheads="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contrast="-40000"/>
                      </a14:imgEffect>
                    </a14:imgLayer>
                  </a14:imgProps>
                </a:ext>
              </a:extLst>
            </a:blip>
            <a:srcRect/>
            <a:stretch>
              <a:fillRect/>
            </a:stretch>
          </p:blipFill>
          <p:spPr bwMode="auto">
            <a:xfrm>
              <a:off x="2222961" y="4667518"/>
              <a:ext cx="782294" cy="782294"/>
            </a:xfrm>
            <a:prstGeom prst="rect">
              <a:avLst/>
            </a:prstGeom>
            <a:noFill/>
          </p:spPr>
        </p:pic>
        <p:sp>
          <p:nvSpPr>
            <p:cNvPr id="80" name="TextBox 79"/>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grpSp>
        <p:nvGrpSpPr>
          <p:cNvPr id="81" name="Group 80"/>
          <p:cNvGrpSpPr/>
          <p:nvPr/>
        </p:nvGrpSpPr>
        <p:grpSpPr>
          <a:xfrm>
            <a:off x="7010733" y="5457319"/>
            <a:ext cx="798142" cy="939119"/>
            <a:chOff x="4015128" y="4868863"/>
            <a:chExt cx="798142" cy="939119"/>
          </a:xfrm>
        </p:grpSpPr>
        <p:pic>
          <p:nvPicPr>
            <p:cNvPr id="82" name="Picture 2" descr="C:\Users\mitchellg\AppData\Local\Microsoft\Windows\Temporary Internet Files\Content.Outlook\DRES7FCJ\Storage_white (2).png"/>
            <p:cNvPicPr>
              <a:picLocks noChangeAspect="1" noChangeArrowheads="1"/>
            </p:cNvPicPr>
            <p:nvPr/>
          </p:nvPicPr>
          <p:blipFill>
            <a:blip r:embed="rId5" cstate="print">
              <a:duotone>
                <a:schemeClr val="accent6">
                  <a:shade val="45000"/>
                  <a:satMod val="135000"/>
                </a:schemeClr>
                <a:prstClr val="white"/>
              </a:duotone>
            </a:blip>
            <a:srcRect/>
            <a:stretch>
              <a:fillRect/>
            </a:stretch>
          </p:blipFill>
          <p:spPr bwMode="auto">
            <a:xfrm>
              <a:off x="4015128" y="4868863"/>
              <a:ext cx="775380" cy="775380"/>
            </a:xfrm>
            <a:prstGeom prst="rect">
              <a:avLst/>
            </a:prstGeom>
            <a:noFill/>
          </p:spPr>
        </p:pic>
        <p:sp>
          <p:nvSpPr>
            <p:cNvPr id="83" name="TextBox 82"/>
            <p:cNvSpPr txBox="1"/>
            <p:nvPr/>
          </p:nvSpPr>
          <p:spPr>
            <a:xfrm>
              <a:off x="4089430" y="5367092"/>
              <a:ext cx="723840" cy="440890"/>
            </a:xfrm>
            <a:prstGeom prst="rect">
              <a:avLst/>
            </a:prstGeom>
            <a:noFill/>
          </p:spPr>
          <p:txBody>
            <a:bodyPr wrap="square" lIns="182880" tIns="146304" rIns="182880" bIns="146304" rtlCol="0">
              <a:spAutoFit/>
            </a:bodyPr>
            <a:lstStyle/>
            <a:p>
              <a:pPr>
                <a:lnSpc>
                  <a:spcPct val="90000"/>
                </a:lnSpc>
              </a:pPr>
              <a:r>
                <a:rPr lang="en-US" sz="1050" dirty="0" smtClean="0">
                  <a:gradFill>
                    <a:gsLst>
                      <a:gs pos="2917">
                        <a:schemeClr val="tx1"/>
                      </a:gs>
                      <a:gs pos="30000">
                        <a:schemeClr val="tx1"/>
                      </a:gs>
                    </a:gsLst>
                    <a:lin ang="5400000" scaled="0"/>
                  </a:gradFill>
                </a:rPr>
                <a:t>avhd</a:t>
              </a:r>
            </a:p>
          </p:txBody>
        </p:sp>
      </p:grpSp>
      <p:cxnSp>
        <p:nvCxnSpPr>
          <p:cNvPr id="84" name="Straight Arrow Connector 83"/>
          <p:cNvCxnSpPr/>
          <p:nvPr/>
        </p:nvCxnSpPr>
        <p:spPr>
          <a:xfrm flipV="1">
            <a:off x="7603575" y="5725469"/>
            <a:ext cx="351297" cy="6041"/>
          </a:xfrm>
          <a:prstGeom prst="straightConnector1">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684624"/>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Restore</a:t>
            </a:r>
            <a:br>
              <a:rPr lang="en-US" dirty="0" smtClean="0"/>
            </a:br>
            <a:r>
              <a:rPr lang="en-US" dirty="0"/>
              <a:t> </a:t>
            </a:r>
            <a:r>
              <a:rPr lang="en-US" dirty="0" smtClean="0"/>
              <a:t>   with SAN…</a:t>
            </a:r>
            <a:endParaRPr lang="en-US" dirty="0"/>
          </a:p>
        </p:txBody>
      </p:sp>
    </p:spTree>
    <p:extLst>
      <p:ext uri="{BB962C8B-B14F-4D97-AF65-F5344CB8AC3E}">
        <p14:creationId xmlns:p14="http://schemas.microsoft.com/office/powerpoint/2010/main" val="154982876"/>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1415772"/>
          </a:xfrm>
        </p:spPr>
        <p:txBody>
          <a:bodyPr/>
          <a:lstStyle/>
          <a:p>
            <a:r>
              <a:rPr lang="en-US" dirty="0" smtClean="0"/>
              <a:t>Production virtual machine has been deleted</a:t>
            </a:r>
          </a:p>
          <a:p>
            <a:r>
              <a:rPr lang="en-US" dirty="0" smtClean="0"/>
              <a:t>LUN snapshot with and exported configuration</a:t>
            </a:r>
            <a:endParaRPr lang="en-US" dirty="0"/>
          </a:p>
        </p:txBody>
      </p:sp>
      <p:sp>
        <p:nvSpPr>
          <p:cNvPr id="3" name="Title 2"/>
          <p:cNvSpPr>
            <a:spLocks noGrp="1"/>
          </p:cNvSpPr>
          <p:nvPr>
            <p:ph type="title"/>
          </p:nvPr>
        </p:nvSpPr>
        <p:spPr/>
        <p:txBody>
          <a:bodyPr/>
          <a:lstStyle/>
          <a:p>
            <a:r>
              <a:rPr lang="en-US" dirty="0" smtClean="0"/>
              <a:t>Starting Point</a:t>
            </a:r>
            <a:endParaRPr lang="en-US" dirty="0"/>
          </a:p>
        </p:txBody>
      </p:sp>
      <p:sp>
        <p:nvSpPr>
          <p:cNvPr id="23" name="Rectangle 22"/>
          <p:cNvSpPr/>
          <p:nvPr/>
        </p:nvSpPr>
        <p:spPr bwMode="auto">
          <a:xfrm>
            <a:off x="6697664" y="3040063"/>
            <a:ext cx="3657599"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SAN</a:t>
            </a:r>
          </a:p>
        </p:txBody>
      </p:sp>
      <p:sp>
        <p:nvSpPr>
          <p:cNvPr id="24" name="Rectangle 23"/>
          <p:cNvSpPr/>
          <p:nvPr/>
        </p:nvSpPr>
        <p:spPr bwMode="auto">
          <a:xfrm>
            <a:off x="7770835" y="3584231"/>
            <a:ext cx="1524001" cy="1369673"/>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LUN</a:t>
            </a:r>
          </a:p>
        </p:txBody>
      </p:sp>
      <p:sp>
        <p:nvSpPr>
          <p:cNvPr id="42" name="Rectangle 41"/>
          <p:cNvSpPr/>
          <p:nvPr/>
        </p:nvSpPr>
        <p:spPr bwMode="auto">
          <a:xfrm>
            <a:off x="2103437" y="3040063"/>
            <a:ext cx="3657599"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Hyper-V Server</a:t>
            </a:r>
            <a:endParaRPr lang="en-US" sz="2400" dirty="0">
              <a:solidFill>
                <a:schemeClr val="tx1"/>
              </a:solidFill>
              <a:ea typeface="Segoe UI" pitchFamily="34" charset="0"/>
              <a:cs typeface="Segoe UI" pitchFamily="34" charset="0"/>
            </a:endParaRPr>
          </a:p>
        </p:txBody>
      </p:sp>
      <p:grpSp>
        <p:nvGrpSpPr>
          <p:cNvPr id="73" name="Group 72"/>
          <p:cNvGrpSpPr/>
          <p:nvPr/>
        </p:nvGrpSpPr>
        <p:grpSpPr>
          <a:xfrm>
            <a:off x="9022299" y="5290642"/>
            <a:ext cx="815929" cy="1138657"/>
            <a:chOff x="775867" y="3910559"/>
            <a:chExt cx="815929" cy="1138657"/>
          </a:xfrm>
        </p:grpSpPr>
        <p:pic>
          <p:nvPicPr>
            <p:cNvPr id="74" name="Picture 73" descr="\\MAGNUM\Projects\Microsoft\Cloud Power FY12\Design\ICONS_PNG\Document.png"/>
            <p:cNvPicPr>
              <a:picLocks noChangeAspect="1" noChangeArrowheads="1"/>
            </p:cNvPicPr>
            <p:nvPr/>
          </p:nvPicPr>
          <p:blipFill rotWithShape="1">
            <a:blip r:embed="rId2" cstate="print">
              <a:biLevel thresh="25000"/>
            </a:blip>
            <a:srcRect l="18644" t="13200" r="18856" b="15967"/>
            <a:stretch/>
          </p:blipFill>
          <p:spPr bwMode="auto">
            <a:xfrm>
              <a:off x="811609" y="3910559"/>
              <a:ext cx="739589" cy="838200"/>
            </a:xfrm>
            <a:prstGeom prst="rect">
              <a:avLst/>
            </a:prstGeom>
            <a:noFill/>
          </p:spPr>
        </p:pic>
        <p:sp>
          <p:nvSpPr>
            <p:cNvPr id="75" name="TextBox 54"/>
            <p:cNvSpPr txBox="1"/>
            <p:nvPr/>
          </p:nvSpPr>
          <p:spPr>
            <a:xfrm>
              <a:off x="775867" y="4758367"/>
              <a:ext cx="815929" cy="290849"/>
            </a:xfrm>
            <a:prstGeom prst="rect">
              <a:avLst/>
            </a:prstGeom>
            <a:noFill/>
          </p:spPr>
          <p:txBody>
            <a:bodyPr wrap="non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pPr>
              <a:r>
                <a:rPr lang="en-US" sz="1050" dirty="0" smtClean="0">
                  <a:gradFill>
                    <a:gsLst>
                      <a:gs pos="2917">
                        <a:schemeClr val="tx1"/>
                      </a:gs>
                      <a:gs pos="30000">
                        <a:schemeClr val="tx1"/>
                      </a:gs>
                    </a:gsLst>
                    <a:lin ang="5400000" scaled="0"/>
                  </a:gradFill>
                </a:rPr>
                <a:t>Exported VM </a:t>
              </a:r>
            </a:p>
            <a:p>
              <a:pPr algn="ctr">
                <a:lnSpc>
                  <a:spcPct val="90000"/>
                </a:lnSpc>
              </a:pPr>
              <a:r>
                <a:rPr lang="en-US" sz="1050" dirty="0" smtClean="0">
                  <a:gradFill>
                    <a:gsLst>
                      <a:gs pos="2917">
                        <a:schemeClr val="tx1"/>
                      </a:gs>
                      <a:gs pos="30000">
                        <a:schemeClr val="tx1"/>
                      </a:gs>
                    </a:gsLst>
                    <a:lin ang="5400000" scaled="0"/>
                  </a:gradFill>
                </a:rPr>
                <a:t>Configuration</a:t>
              </a:r>
            </a:p>
          </p:txBody>
        </p:sp>
      </p:grpSp>
      <p:sp>
        <p:nvSpPr>
          <p:cNvPr id="76" name="Rectangle 75"/>
          <p:cNvSpPr/>
          <p:nvPr/>
        </p:nvSpPr>
        <p:spPr bwMode="auto">
          <a:xfrm>
            <a:off x="7012843" y="5109160"/>
            <a:ext cx="1524001" cy="1369673"/>
          </a:xfrm>
          <a:prstGeom prst="rect">
            <a:avLst/>
          </a:prstGeom>
          <a:pattFill prst="pct90">
            <a:fgClr>
              <a:schemeClr val="accent5"/>
            </a:fgClr>
            <a:bgClr>
              <a:schemeClr val="bg1"/>
            </a:bgClr>
          </a:patt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LUN Snap</a:t>
            </a:r>
          </a:p>
        </p:txBody>
      </p:sp>
      <p:cxnSp>
        <p:nvCxnSpPr>
          <p:cNvPr id="77" name="Straight Arrow Connector 76"/>
          <p:cNvCxnSpPr/>
          <p:nvPr/>
        </p:nvCxnSpPr>
        <p:spPr>
          <a:xfrm flipH="1">
            <a:off x="8432285" y="5837515"/>
            <a:ext cx="671154" cy="19286"/>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7744136" y="4953904"/>
            <a:ext cx="190824" cy="155256"/>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7790696" y="5446368"/>
            <a:ext cx="793766" cy="1116674"/>
            <a:chOff x="2222961" y="4667518"/>
            <a:chExt cx="793766" cy="1116674"/>
          </a:xfrm>
        </p:grpSpPr>
        <p:pic>
          <p:nvPicPr>
            <p:cNvPr id="80" name="Picture 2" descr="C:\Users\mitchellg\AppData\Local\Microsoft\Windows\Temporary Internet Files\Content.Outlook\DRES7FCJ\Storage_white (2).png"/>
            <p:cNvPicPr>
              <a:picLocks noChangeAspect="1" noChangeArrowheads="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contrast="-40000"/>
                      </a14:imgEffect>
                    </a14:imgLayer>
                  </a14:imgProps>
                </a:ext>
              </a:extLst>
            </a:blip>
            <a:srcRect/>
            <a:stretch>
              <a:fillRect/>
            </a:stretch>
          </p:blipFill>
          <p:spPr bwMode="auto">
            <a:xfrm>
              <a:off x="2222961" y="4667518"/>
              <a:ext cx="782294" cy="782294"/>
            </a:xfrm>
            <a:prstGeom prst="rect">
              <a:avLst/>
            </a:prstGeom>
            <a:noFill/>
          </p:spPr>
        </p:pic>
        <p:sp>
          <p:nvSpPr>
            <p:cNvPr id="81" name="TextBox 80"/>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grpSp>
        <p:nvGrpSpPr>
          <p:cNvPr id="82" name="Group 81"/>
          <p:cNvGrpSpPr/>
          <p:nvPr/>
        </p:nvGrpSpPr>
        <p:grpSpPr>
          <a:xfrm>
            <a:off x="7010733" y="5457319"/>
            <a:ext cx="798142" cy="939119"/>
            <a:chOff x="4015128" y="4868863"/>
            <a:chExt cx="798142" cy="939119"/>
          </a:xfrm>
        </p:grpSpPr>
        <p:pic>
          <p:nvPicPr>
            <p:cNvPr id="83" name="Picture 2" descr="C:\Users\mitchellg\AppData\Local\Microsoft\Windows\Temporary Internet Files\Content.Outlook\DRES7FCJ\Storage_white (2).png"/>
            <p:cNvPicPr>
              <a:picLocks noChangeAspect="1" noChangeArrowheads="1"/>
            </p:cNvPicPr>
            <p:nvPr/>
          </p:nvPicPr>
          <p:blipFill>
            <a:blip r:embed="rId5" cstate="print">
              <a:duotone>
                <a:schemeClr val="accent6">
                  <a:shade val="45000"/>
                  <a:satMod val="135000"/>
                </a:schemeClr>
                <a:prstClr val="white"/>
              </a:duotone>
            </a:blip>
            <a:srcRect/>
            <a:stretch>
              <a:fillRect/>
            </a:stretch>
          </p:blipFill>
          <p:spPr bwMode="auto">
            <a:xfrm>
              <a:off x="4015128" y="4868863"/>
              <a:ext cx="775380" cy="775380"/>
            </a:xfrm>
            <a:prstGeom prst="rect">
              <a:avLst/>
            </a:prstGeom>
            <a:noFill/>
          </p:spPr>
        </p:pic>
        <p:sp>
          <p:nvSpPr>
            <p:cNvPr id="84" name="TextBox 83"/>
            <p:cNvSpPr txBox="1"/>
            <p:nvPr/>
          </p:nvSpPr>
          <p:spPr>
            <a:xfrm>
              <a:off x="4089430" y="5367092"/>
              <a:ext cx="723840" cy="440890"/>
            </a:xfrm>
            <a:prstGeom prst="rect">
              <a:avLst/>
            </a:prstGeom>
            <a:noFill/>
          </p:spPr>
          <p:txBody>
            <a:bodyPr wrap="square" lIns="182880" tIns="146304" rIns="182880" bIns="146304" rtlCol="0">
              <a:spAutoFit/>
            </a:bodyPr>
            <a:lstStyle/>
            <a:p>
              <a:pPr>
                <a:lnSpc>
                  <a:spcPct val="90000"/>
                </a:lnSpc>
              </a:pPr>
              <a:r>
                <a:rPr lang="en-US" sz="1050" dirty="0" smtClean="0">
                  <a:gradFill>
                    <a:gsLst>
                      <a:gs pos="2917">
                        <a:schemeClr val="tx1"/>
                      </a:gs>
                      <a:gs pos="30000">
                        <a:schemeClr val="tx1"/>
                      </a:gs>
                    </a:gsLst>
                    <a:lin ang="5400000" scaled="0"/>
                  </a:gradFill>
                </a:rPr>
                <a:t>avhd</a:t>
              </a:r>
            </a:p>
          </p:txBody>
        </p:sp>
      </p:grpSp>
      <p:cxnSp>
        <p:nvCxnSpPr>
          <p:cNvPr id="85" name="Straight Arrow Connector 84"/>
          <p:cNvCxnSpPr/>
          <p:nvPr/>
        </p:nvCxnSpPr>
        <p:spPr>
          <a:xfrm flipV="1">
            <a:off x="7603575" y="5725469"/>
            <a:ext cx="351297" cy="6041"/>
          </a:xfrm>
          <a:prstGeom prst="straightConnector1">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580955"/>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1415772"/>
          </a:xfrm>
        </p:spPr>
        <p:txBody>
          <a:bodyPr/>
          <a:lstStyle/>
          <a:p>
            <a:r>
              <a:rPr lang="en-US" dirty="0" smtClean="0"/>
              <a:t>Configuration file copied or mapped to production</a:t>
            </a:r>
          </a:p>
          <a:p>
            <a:r>
              <a:rPr lang="en-US" dirty="0" smtClean="0"/>
              <a:t>LUN snapshot restored  or mapped to production</a:t>
            </a:r>
            <a:endParaRPr lang="en-US" dirty="0"/>
          </a:p>
        </p:txBody>
      </p:sp>
      <p:sp>
        <p:nvSpPr>
          <p:cNvPr id="3" name="Title 2"/>
          <p:cNvSpPr>
            <a:spLocks noGrp="1"/>
          </p:cNvSpPr>
          <p:nvPr>
            <p:ph type="title"/>
          </p:nvPr>
        </p:nvSpPr>
        <p:spPr/>
        <p:txBody>
          <a:bodyPr/>
          <a:lstStyle/>
          <a:p>
            <a:r>
              <a:rPr lang="en-US" dirty="0" smtClean="0"/>
              <a:t>Copy Phase</a:t>
            </a:r>
            <a:endParaRPr lang="en-US" dirty="0"/>
          </a:p>
        </p:txBody>
      </p:sp>
      <p:sp>
        <p:nvSpPr>
          <p:cNvPr id="31" name="Rectangle 30"/>
          <p:cNvSpPr/>
          <p:nvPr/>
        </p:nvSpPr>
        <p:spPr bwMode="auto">
          <a:xfrm>
            <a:off x="6697664" y="3040063"/>
            <a:ext cx="3657599"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SAN</a:t>
            </a:r>
          </a:p>
        </p:txBody>
      </p:sp>
      <p:sp>
        <p:nvSpPr>
          <p:cNvPr id="52" name="Rectangle 51"/>
          <p:cNvSpPr/>
          <p:nvPr/>
        </p:nvSpPr>
        <p:spPr bwMode="auto">
          <a:xfrm>
            <a:off x="7770835" y="3584231"/>
            <a:ext cx="1524001" cy="1369673"/>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LUN</a:t>
            </a:r>
          </a:p>
        </p:txBody>
      </p:sp>
      <p:sp>
        <p:nvSpPr>
          <p:cNvPr id="53" name="Rectangle 52"/>
          <p:cNvSpPr/>
          <p:nvPr/>
        </p:nvSpPr>
        <p:spPr bwMode="auto">
          <a:xfrm>
            <a:off x="2103437" y="3040063"/>
            <a:ext cx="3657599"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Hyper-V Server</a:t>
            </a:r>
            <a:endParaRPr lang="en-US" sz="2400" dirty="0">
              <a:solidFill>
                <a:schemeClr val="tx1"/>
              </a:solidFill>
              <a:ea typeface="Segoe UI" pitchFamily="34" charset="0"/>
              <a:cs typeface="Segoe UI" pitchFamily="34" charset="0"/>
            </a:endParaRPr>
          </a:p>
        </p:txBody>
      </p:sp>
      <p:grpSp>
        <p:nvGrpSpPr>
          <p:cNvPr id="67" name="Group 66"/>
          <p:cNvGrpSpPr/>
          <p:nvPr/>
        </p:nvGrpSpPr>
        <p:grpSpPr>
          <a:xfrm>
            <a:off x="3524271" y="3978315"/>
            <a:ext cx="815929" cy="1138657"/>
            <a:chOff x="775867" y="3910559"/>
            <a:chExt cx="815929" cy="1138657"/>
          </a:xfrm>
        </p:grpSpPr>
        <p:pic>
          <p:nvPicPr>
            <p:cNvPr id="68" name="Picture 67" descr="\\MAGNUM\Projects\Microsoft\Cloud Power FY12\Design\ICONS_PNG\Document.png"/>
            <p:cNvPicPr>
              <a:picLocks noChangeAspect="1" noChangeArrowheads="1"/>
            </p:cNvPicPr>
            <p:nvPr/>
          </p:nvPicPr>
          <p:blipFill rotWithShape="1">
            <a:blip r:embed="rId2" cstate="print">
              <a:biLevel thresh="25000"/>
            </a:blip>
            <a:srcRect l="18644" t="13200" r="18856" b="15967"/>
            <a:stretch/>
          </p:blipFill>
          <p:spPr bwMode="auto">
            <a:xfrm>
              <a:off x="811609" y="3910559"/>
              <a:ext cx="739589" cy="838200"/>
            </a:xfrm>
            <a:prstGeom prst="rect">
              <a:avLst/>
            </a:prstGeom>
            <a:noFill/>
          </p:spPr>
        </p:pic>
        <p:sp>
          <p:nvSpPr>
            <p:cNvPr id="69" name="TextBox 54"/>
            <p:cNvSpPr txBox="1"/>
            <p:nvPr/>
          </p:nvSpPr>
          <p:spPr>
            <a:xfrm>
              <a:off x="775867" y="4758367"/>
              <a:ext cx="815929" cy="290849"/>
            </a:xfrm>
            <a:prstGeom prst="rect">
              <a:avLst/>
            </a:prstGeom>
            <a:noFill/>
          </p:spPr>
          <p:txBody>
            <a:bodyPr wrap="non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pPr>
              <a:r>
                <a:rPr lang="en-US" sz="1050" dirty="0" smtClean="0">
                  <a:gradFill>
                    <a:gsLst>
                      <a:gs pos="2917">
                        <a:schemeClr val="tx1"/>
                      </a:gs>
                      <a:gs pos="30000">
                        <a:schemeClr val="tx1"/>
                      </a:gs>
                    </a:gsLst>
                    <a:lin ang="5400000" scaled="0"/>
                  </a:gradFill>
                </a:rPr>
                <a:t>Exported VM </a:t>
              </a:r>
            </a:p>
            <a:p>
              <a:pPr algn="ctr">
                <a:lnSpc>
                  <a:spcPct val="90000"/>
                </a:lnSpc>
              </a:pPr>
              <a:r>
                <a:rPr lang="en-US" sz="1050" dirty="0" smtClean="0">
                  <a:gradFill>
                    <a:gsLst>
                      <a:gs pos="2917">
                        <a:schemeClr val="tx1"/>
                      </a:gs>
                      <a:gs pos="30000">
                        <a:schemeClr val="tx1"/>
                      </a:gs>
                    </a:gsLst>
                    <a:lin ang="5400000" scaled="0"/>
                  </a:gradFill>
                </a:rPr>
                <a:t>Configuration</a:t>
              </a:r>
            </a:p>
          </p:txBody>
        </p:sp>
      </p:grpSp>
      <p:grpSp>
        <p:nvGrpSpPr>
          <p:cNvPr id="70" name="Group 69"/>
          <p:cNvGrpSpPr/>
          <p:nvPr/>
        </p:nvGrpSpPr>
        <p:grpSpPr>
          <a:xfrm>
            <a:off x="8104187" y="3897325"/>
            <a:ext cx="793766" cy="1116674"/>
            <a:chOff x="2222961" y="4667518"/>
            <a:chExt cx="793766" cy="1116674"/>
          </a:xfrm>
        </p:grpSpPr>
        <p:pic>
          <p:nvPicPr>
            <p:cNvPr id="71" name="Picture 2" descr="C:\Users\mitchellg\AppData\Local\Microsoft\Windows\Temporary Internet Files\Content.Outlook\DRES7FCJ\Storage_white (2).png"/>
            <p:cNvPicPr>
              <a:picLocks noChangeAspect="1" noChangeArrowheads="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contrast="-40000"/>
                      </a14:imgEffect>
                    </a14:imgLayer>
                  </a14:imgProps>
                </a:ext>
              </a:extLst>
            </a:blip>
            <a:srcRect/>
            <a:stretch>
              <a:fillRect/>
            </a:stretch>
          </p:blipFill>
          <p:spPr bwMode="auto">
            <a:xfrm>
              <a:off x="2222961" y="4667518"/>
              <a:ext cx="782294" cy="782294"/>
            </a:xfrm>
            <a:prstGeom prst="rect">
              <a:avLst/>
            </a:prstGeom>
            <a:noFill/>
          </p:spPr>
        </p:pic>
        <p:sp>
          <p:nvSpPr>
            <p:cNvPr id="72" name="TextBox 71"/>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grpSp>
        <p:nvGrpSpPr>
          <p:cNvPr id="77" name="Group 76"/>
          <p:cNvGrpSpPr/>
          <p:nvPr/>
        </p:nvGrpSpPr>
        <p:grpSpPr>
          <a:xfrm>
            <a:off x="9022299" y="5290642"/>
            <a:ext cx="815929" cy="1138657"/>
            <a:chOff x="775867" y="3910559"/>
            <a:chExt cx="815929" cy="1138657"/>
          </a:xfrm>
        </p:grpSpPr>
        <p:pic>
          <p:nvPicPr>
            <p:cNvPr id="78" name="Picture 77" descr="\\MAGNUM\Projects\Microsoft\Cloud Power FY12\Design\ICONS_PNG\Document.png"/>
            <p:cNvPicPr>
              <a:picLocks noChangeAspect="1" noChangeArrowheads="1"/>
            </p:cNvPicPr>
            <p:nvPr/>
          </p:nvPicPr>
          <p:blipFill rotWithShape="1">
            <a:blip r:embed="rId2" cstate="print">
              <a:biLevel thresh="25000"/>
            </a:blip>
            <a:srcRect l="18644" t="13200" r="18856" b="15967"/>
            <a:stretch/>
          </p:blipFill>
          <p:spPr bwMode="auto">
            <a:xfrm>
              <a:off x="811609" y="3910559"/>
              <a:ext cx="739589" cy="838200"/>
            </a:xfrm>
            <a:prstGeom prst="rect">
              <a:avLst/>
            </a:prstGeom>
            <a:noFill/>
          </p:spPr>
        </p:pic>
        <p:sp>
          <p:nvSpPr>
            <p:cNvPr id="79" name="TextBox 54"/>
            <p:cNvSpPr txBox="1"/>
            <p:nvPr/>
          </p:nvSpPr>
          <p:spPr>
            <a:xfrm>
              <a:off x="775867" y="4758367"/>
              <a:ext cx="815929" cy="290849"/>
            </a:xfrm>
            <a:prstGeom prst="rect">
              <a:avLst/>
            </a:prstGeom>
            <a:noFill/>
          </p:spPr>
          <p:txBody>
            <a:bodyPr wrap="non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pPr>
              <a:r>
                <a:rPr lang="en-US" sz="1050" dirty="0" smtClean="0">
                  <a:gradFill>
                    <a:gsLst>
                      <a:gs pos="2917">
                        <a:schemeClr val="tx1"/>
                      </a:gs>
                      <a:gs pos="30000">
                        <a:schemeClr val="tx1"/>
                      </a:gs>
                    </a:gsLst>
                    <a:lin ang="5400000" scaled="0"/>
                  </a:gradFill>
                </a:rPr>
                <a:t>Exported VM </a:t>
              </a:r>
            </a:p>
            <a:p>
              <a:pPr algn="ctr">
                <a:lnSpc>
                  <a:spcPct val="90000"/>
                </a:lnSpc>
              </a:pPr>
              <a:r>
                <a:rPr lang="en-US" sz="1050" dirty="0" smtClean="0">
                  <a:gradFill>
                    <a:gsLst>
                      <a:gs pos="2917">
                        <a:schemeClr val="tx1"/>
                      </a:gs>
                      <a:gs pos="30000">
                        <a:schemeClr val="tx1"/>
                      </a:gs>
                    </a:gsLst>
                    <a:lin ang="5400000" scaled="0"/>
                  </a:gradFill>
                </a:rPr>
                <a:t>Configuration</a:t>
              </a:r>
            </a:p>
          </p:txBody>
        </p:sp>
      </p:grpSp>
      <p:sp>
        <p:nvSpPr>
          <p:cNvPr id="80" name="Rectangle 79"/>
          <p:cNvSpPr/>
          <p:nvPr/>
        </p:nvSpPr>
        <p:spPr bwMode="auto">
          <a:xfrm>
            <a:off x="7012843" y="5109160"/>
            <a:ext cx="1524001" cy="1369673"/>
          </a:xfrm>
          <a:prstGeom prst="rect">
            <a:avLst/>
          </a:prstGeom>
          <a:pattFill prst="pct90">
            <a:fgClr>
              <a:schemeClr val="accent5"/>
            </a:fgClr>
            <a:bgClr>
              <a:schemeClr val="bg1"/>
            </a:bgClr>
          </a:patt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LUN Snap</a:t>
            </a:r>
          </a:p>
        </p:txBody>
      </p:sp>
      <p:cxnSp>
        <p:nvCxnSpPr>
          <p:cNvPr id="81" name="Straight Arrow Connector 80"/>
          <p:cNvCxnSpPr/>
          <p:nvPr/>
        </p:nvCxnSpPr>
        <p:spPr>
          <a:xfrm flipH="1">
            <a:off x="8432285" y="5837515"/>
            <a:ext cx="671154" cy="19286"/>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7744136" y="4953904"/>
            <a:ext cx="190824" cy="155256"/>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a:off x="7790696" y="5446368"/>
            <a:ext cx="793766" cy="1116674"/>
            <a:chOff x="2222961" y="4667518"/>
            <a:chExt cx="793766" cy="1116674"/>
          </a:xfrm>
        </p:grpSpPr>
        <p:pic>
          <p:nvPicPr>
            <p:cNvPr id="84" name="Picture 2" descr="C:\Users\mitchellg\AppData\Local\Microsoft\Windows\Temporary Internet Files\Content.Outlook\DRES7FCJ\Storage_white (2).png"/>
            <p:cNvPicPr>
              <a:picLocks noChangeAspect="1" noChangeArrowheads="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200"/>
                      </a14:imgEffect>
                      <a14:imgEffect>
                        <a14:saturation sat="400000"/>
                      </a14:imgEffect>
                      <a14:imgEffect>
                        <a14:brightnessContrast contrast="-40000"/>
                      </a14:imgEffect>
                    </a14:imgLayer>
                  </a14:imgProps>
                </a:ext>
              </a:extLst>
            </a:blip>
            <a:srcRect/>
            <a:stretch>
              <a:fillRect/>
            </a:stretch>
          </p:blipFill>
          <p:spPr bwMode="auto">
            <a:xfrm>
              <a:off x="2222961" y="4667518"/>
              <a:ext cx="782294" cy="782294"/>
            </a:xfrm>
            <a:prstGeom prst="rect">
              <a:avLst/>
            </a:prstGeom>
            <a:noFill/>
          </p:spPr>
        </p:pic>
        <p:sp>
          <p:nvSpPr>
            <p:cNvPr id="85" name="TextBox 84"/>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grpSp>
        <p:nvGrpSpPr>
          <p:cNvPr id="86" name="Group 85"/>
          <p:cNvGrpSpPr/>
          <p:nvPr/>
        </p:nvGrpSpPr>
        <p:grpSpPr>
          <a:xfrm>
            <a:off x="7010733" y="5457319"/>
            <a:ext cx="798142" cy="939119"/>
            <a:chOff x="4015128" y="4868863"/>
            <a:chExt cx="798142" cy="939119"/>
          </a:xfrm>
        </p:grpSpPr>
        <p:pic>
          <p:nvPicPr>
            <p:cNvPr id="87" name="Picture 2" descr="C:\Users\mitchellg\AppData\Local\Microsoft\Windows\Temporary Internet Files\Content.Outlook\DRES7FCJ\Storage_white (2).png"/>
            <p:cNvPicPr>
              <a:picLocks noChangeAspect="1" noChangeArrowheads="1"/>
            </p:cNvPicPr>
            <p:nvPr/>
          </p:nvPicPr>
          <p:blipFill>
            <a:blip r:embed="rId5" cstate="print">
              <a:duotone>
                <a:schemeClr val="accent6">
                  <a:shade val="45000"/>
                  <a:satMod val="135000"/>
                </a:schemeClr>
                <a:prstClr val="white"/>
              </a:duotone>
            </a:blip>
            <a:srcRect/>
            <a:stretch>
              <a:fillRect/>
            </a:stretch>
          </p:blipFill>
          <p:spPr bwMode="auto">
            <a:xfrm>
              <a:off x="4015128" y="4868863"/>
              <a:ext cx="775380" cy="775380"/>
            </a:xfrm>
            <a:prstGeom prst="rect">
              <a:avLst/>
            </a:prstGeom>
            <a:noFill/>
          </p:spPr>
        </p:pic>
        <p:sp>
          <p:nvSpPr>
            <p:cNvPr id="88" name="TextBox 87"/>
            <p:cNvSpPr txBox="1"/>
            <p:nvPr/>
          </p:nvSpPr>
          <p:spPr>
            <a:xfrm>
              <a:off x="4089430" y="5367092"/>
              <a:ext cx="723840" cy="440890"/>
            </a:xfrm>
            <a:prstGeom prst="rect">
              <a:avLst/>
            </a:prstGeom>
            <a:noFill/>
          </p:spPr>
          <p:txBody>
            <a:bodyPr wrap="square" lIns="182880" tIns="146304" rIns="182880" bIns="146304" rtlCol="0">
              <a:spAutoFit/>
            </a:bodyPr>
            <a:lstStyle/>
            <a:p>
              <a:pPr>
                <a:lnSpc>
                  <a:spcPct val="90000"/>
                </a:lnSpc>
              </a:pPr>
              <a:r>
                <a:rPr lang="en-US" sz="1050" dirty="0" smtClean="0">
                  <a:gradFill>
                    <a:gsLst>
                      <a:gs pos="2917">
                        <a:schemeClr val="tx1"/>
                      </a:gs>
                      <a:gs pos="30000">
                        <a:schemeClr val="tx1"/>
                      </a:gs>
                    </a:gsLst>
                    <a:lin ang="5400000" scaled="0"/>
                  </a:gradFill>
                </a:rPr>
                <a:t>avhd</a:t>
              </a:r>
            </a:p>
          </p:txBody>
        </p:sp>
      </p:grpSp>
      <p:cxnSp>
        <p:nvCxnSpPr>
          <p:cNvPr id="89" name="Straight Arrow Connector 88"/>
          <p:cNvCxnSpPr/>
          <p:nvPr/>
        </p:nvCxnSpPr>
        <p:spPr>
          <a:xfrm flipV="1">
            <a:off x="7603575" y="5725469"/>
            <a:ext cx="351297" cy="6041"/>
          </a:xfrm>
          <a:prstGeom prst="straightConnector1">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4465637" y="4640262"/>
            <a:ext cx="4637802" cy="806106"/>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894623"/>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1551194"/>
          </a:xfrm>
        </p:spPr>
        <p:txBody>
          <a:bodyPr/>
          <a:lstStyle/>
          <a:p>
            <a:r>
              <a:rPr lang="en-US" dirty="0" smtClean="0"/>
              <a:t>Hyper-V import API invoked with configuration</a:t>
            </a:r>
          </a:p>
          <a:p>
            <a:pPr lvl="1"/>
            <a:r>
              <a:rPr lang="en-US" dirty="0" smtClean="0"/>
              <a:t>Allows for modifications to VM including disk paths, switch configurations</a:t>
            </a:r>
          </a:p>
          <a:p>
            <a:pPr lvl="1"/>
            <a:r>
              <a:rPr lang="en-US" dirty="0" smtClean="0"/>
              <a:t>Also allows for a new ID to be generated if desired</a:t>
            </a:r>
            <a:endParaRPr lang="en-US" dirty="0"/>
          </a:p>
        </p:txBody>
      </p:sp>
      <p:sp>
        <p:nvSpPr>
          <p:cNvPr id="3" name="Title 2"/>
          <p:cNvSpPr>
            <a:spLocks noGrp="1"/>
          </p:cNvSpPr>
          <p:nvPr>
            <p:ph type="title"/>
          </p:nvPr>
        </p:nvSpPr>
        <p:spPr/>
        <p:txBody>
          <a:bodyPr/>
          <a:lstStyle/>
          <a:p>
            <a:r>
              <a:rPr lang="en-US" dirty="0" smtClean="0"/>
              <a:t>Virtual Machine Imported</a:t>
            </a:r>
            <a:endParaRPr lang="en-US" dirty="0"/>
          </a:p>
        </p:txBody>
      </p:sp>
      <p:sp>
        <p:nvSpPr>
          <p:cNvPr id="29" name="Rectangle 28"/>
          <p:cNvSpPr/>
          <p:nvPr/>
        </p:nvSpPr>
        <p:spPr bwMode="auto">
          <a:xfrm>
            <a:off x="6697664" y="3040063"/>
            <a:ext cx="3657599"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SAN</a:t>
            </a:r>
          </a:p>
        </p:txBody>
      </p:sp>
      <p:sp>
        <p:nvSpPr>
          <p:cNvPr id="30" name="Rectangle 29"/>
          <p:cNvSpPr/>
          <p:nvPr/>
        </p:nvSpPr>
        <p:spPr bwMode="auto">
          <a:xfrm>
            <a:off x="7770835" y="3584231"/>
            <a:ext cx="1524001" cy="1369673"/>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LUN</a:t>
            </a:r>
          </a:p>
        </p:txBody>
      </p:sp>
      <p:sp>
        <p:nvSpPr>
          <p:cNvPr id="31" name="Rectangle 30"/>
          <p:cNvSpPr/>
          <p:nvPr/>
        </p:nvSpPr>
        <p:spPr bwMode="auto">
          <a:xfrm>
            <a:off x="2103437" y="3040063"/>
            <a:ext cx="3657599" cy="36957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Hyper-V Server</a:t>
            </a:r>
            <a:endParaRPr lang="en-US" sz="2400" dirty="0">
              <a:solidFill>
                <a:schemeClr val="tx1"/>
              </a:solidFill>
              <a:ea typeface="Segoe UI" pitchFamily="34" charset="0"/>
              <a:cs typeface="Segoe UI" pitchFamily="34" charset="0"/>
            </a:endParaRPr>
          </a:p>
        </p:txBody>
      </p:sp>
      <p:grpSp>
        <p:nvGrpSpPr>
          <p:cNvPr id="65" name="Group 64"/>
          <p:cNvGrpSpPr/>
          <p:nvPr/>
        </p:nvGrpSpPr>
        <p:grpSpPr>
          <a:xfrm>
            <a:off x="8107355" y="3916288"/>
            <a:ext cx="793766" cy="1116674"/>
            <a:chOff x="2222961" y="4667518"/>
            <a:chExt cx="793766" cy="1116674"/>
          </a:xfrm>
        </p:grpSpPr>
        <p:pic>
          <p:nvPicPr>
            <p:cNvPr id="66" name="Picture 2" descr="C:\Users\mitchellg\AppData\Local\Microsoft\Windows\Temporary Internet Files\Content.Outlook\DRES7FCJ\Storage_white (2).png"/>
            <p:cNvPicPr>
              <a:picLocks noChangeAspect="1" noChangeArrowheads="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11200"/>
                      </a14:imgEffect>
                      <a14:imgEffect>
                        <a14:saturation sat="400000"/>
                      </a14:imgEffect>
                      <a14:imgEffect>
                        <a14:brightnessContrast contrast="-40000"/>
                      </a14:imgEffect>
                    </a14:imgLayer>
                  </a14:imgProps>
                </a:ext>
              </a:extLst>
            </a:blip>
            <a:srcRect/>
            <a:stretch>
              <a:fillRect/>
            </a:stretch>
          </p:blipFill>
          <p:spPr bwMode="auto">
            <a:xfrm>
              <a:off x="2222961" y="4667518"/>
              <a:ext cx="782294" cy="782294"/>
            </a:xfrm>
            <a:prstGeom prst="rect">
              <a:avLst/>
            </a:prstGeom>
            <a:noFill/>
          </p:spPr>
        </p:pic>
        <p:sp>
          <p:nvSpPr>
            <p:cNvPr id="67" name="TextBox 66"/>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grpSp>
        <p:nvGrpSpPr>
          <p:cNvPr id="72" name="Group 71"/>
          <p:cNvGrpSpPr/>
          <p:nvPr/>
        </p:nvGrpSpPr>
        <p:grpSpPr>
          <a:xfrm>
            <a:off x="9022299" y="5290642"/>
            <a:ext cx="815929" cy="1138657"/>
            <a:chOff x="775867" y="3910559"/>
            <a:chExt cx="815929" cy="1138657"/>
          </a:xfrm>
        </p:grpSpPr>
        <p:pic>
          <p:nvPicPr>
            <p:cNvPr id="73" name="Picture 72" descr="\\MAGNUM\Projects\Microsoft\Cloud Power FY12\Design\ICONS_PNG\Document.png"/>
            <p:cNvPicPr>
              <a:picLocks noChangeAspect="1" noChangeArrowheads="1"/>
            </p:cNvPicPr>
            <p:nvPr/>
          </p:nvPicPr>
          <p:blipFill rotWithShape="1">
            <a:blip r:embed="rId4" cstate="print">
              <a:biLevel thresh="25000"/>
            </a:blip>
            <a:srcRect l="18644" t="13200" r="18856" b="15967"/>
            <a:stretch/>
          </p:blipFill>
          <p:spPr bwMode="auto">
            <a:xfrm>
              <a:off x="811609" y="3910559"/>
              <a:ext cx="739589" cy="838200"/>
            </a:xfrm>
            <a:prstGeom prst="rect">
              <a:avLst/>
            </a:prstGeom>
            <a:noFill/>
          </p:spPr>
        </p:pic>
        <p:sp>
          <p:nvSpPr>
            <p:cNvPr id="74" name="TextBox 54"/>
            <p:cNvSpPr txBox="1"/>
            <p:nvPr/>
          </p:nvSpPr>
          <p:spPr>
            <a:xfrm>
              <a:off x="775867" y="4758367"/>
              <a:ext cx="815929" cy="290849"/>
            </a:xfrm>
            <a:prstGeom prst="rect">
              <a:avLst/>
            </a:prstGeom>
            <a:noFill/>
          </p:spPr>
          <p:txBody>
            <a:bodyPr wrap="non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pPr>
              <a:r>
                <a:rPr lang="en-US" sz="1050" dirty="0" smtClean="0">
                  <a:gradFill>
                    <a:gsLst>
                      <a:gs pos="2917">
                        <a:schemeClr val="tx1"/>
                      </a:gs>
                      <a:gs pos="30000">
                        <a:schemeClr val="tx1"/>
                      </a:gs>
                    </a:gsLst>
                    <a:lin ang="5400000" scaled="0"/>
                  </a:gradFill>
                </a:rPr>
                <a:t>Exported VM </a:t>
              </a:r>
            </a:p>
            <a:p>
              <a:pPr algn="ctr">
                <a:lnSpc>
                  <a:spcPct val="90000"/>
                </a:lnSpc>
              </a:pPr>
              <a:r>
                <a:rPr lang="en-US" sz="1050" dirty="0" smtClean="0">
                  <a:gradFill>
                    <a:gsLst>
                      <a:gs pos="2917">
                        <a:schemeClr val="tx1"/>
                      </a:gs>
                      <a:gs pos="30000">
                        <a:schemeClr val="tx1"/>
                      </a:gs>
                    </a:gsLst>
                    <a:lin ang="5400000" scaled="0"/>
                  </a:gradFill>
                </a:rPr>
                <a:t>Configuration</a:t>
              </a:r>
            </a:p>
          </p:txBody>
        </p:sp>
      </p:grpSp>
      <p:sp>
        <p:nvSpPr>
          <p:cNvPr id="75" name="Rectangle 74"/>
          <p:cNvSpPr/>
          <p:nvPr/>
        </p:nvSpPr>
        <p:spPr bwMode="auto">
          <a:xfrm>
            <a:off x="7012843" y="5109160"/>
            <a:ext cx="1524001" cy="1369673"/>
          </a:xfrm>
          <a:prstGeom prst="rect">
            <a:avLst/>
          </a:prstGeom>
          <a:pattFill prst="pct90">
            <a:fgClr>
              <a:schemeClr val="accent5"/>
            </a:fgClr>
            <a:bgClr>
              <a:schemeClr val="bg1"/>
            </a:bgClr>
          </a:patt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LUN Snap</a:t>
            </a:r>
          </a:p>
        </p:txBody>
      </p:sp>
      <p:cxnSp>
        <p:nvCxnSpPr>
          <p:cNvPr id="76" name="Straight Arrow Connector 75"/>
          <p:cNvCxnSpPr/>
          <p:nvPr/>
        </p:nvCxnSpPr>
        <p:spPr>
          <a:xfrm flipH="1">
            <a:off x="8432285" y="5837515"/>
            <a:ext cx="671154" cy="19286"/>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7744136" y="4953904"/>
            <a:ext cx="190824" cy="155256"/>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7790696" y="5446368"/>
            <a:ext cx="793766" cy="1116674"/>
            <a:chOff x="2222961" y="4667518"/>
            <a:chExt cx="793766" cy="1116674"/>
          </a:xfrm>
        </p:grpSpPr>
        <p:pic>
          <p:nvPicPr>
            <p:cNvPr id="79" name="Picture 2" descr="C:\Users\mitchellg\AppData\Local\Microsoft\Windows\Temporary Internet Files\Content.Outlook\DRES7FCJ\Storage_white (2).png"/>
            <p:cNvPicPr>
              <a:picLocks noChangeAspect="1" noChangeArrowheads="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11200"/>
                      </a14:imgEffect>
                      <a14:imgEffect>
                        <a14:saturation sat="400000"/>
                      </a14:imgEffect>
                      <a14:imgEffect>
                        <a14:brightnessContrast contrast="-40000"/>
                      </a14:imgEffect>
                    </a14:imgLayer>
                  </a14:imgProps>
                </a:ext>
              </a:extLst>
            </a:blip>
            <a:srcRect/>
            <a:stretch>
              <a:fillRect/>
            </a:stretch>
          </p:blipFill>
          <p:spPr bwMode="auto">
            <a:xfrm>
              <a:off x="2222961" y="4667518"/>
              <a:ext cx="782294" cy="782294"/>
            </a:xfrm>
            <a:prstGeom prst="rect">
              <a:avLst/>
            </a:prstGeom>
            <a:noFill/>
          </p:spPr>
        </p:pic>
        <p:sp>
          <p:nvSpPr>
            <p:cNvPr id="80" name="TextBox 79"/>
            <p:cNvSpPr txBox="1"/>
            <p:nvPr/>
          </p:nvSpPr>
          <p:spPr>
            <a:xfrm>
              <a:off x="2235707" y="5197878"/>
              <a:ext cx="781020" cy="586314"/>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Base VHD</a:t>
              </a:r>
            </a:p>
          </p:txBody>
        </p:sp>
      </p:grpSp>
      <p:grpSp>
        <p:nvGrpSpPr>
          <p:cNvPr id="81" name="Group 80"/>
          <p:cNvGrpSpPr/>
          <p:nvPr/>
        </p:nvGrpSpPr>
        <p:grpSpPr>
          <a:xfrm>
            <a:off x="7010733" y="5457319"/>
            <a:ext cx="798142" cy="939119"/>
            <a:chOff x="4015128" y="4868863"/>
            <a:chExt cx="798142" cy="939119"/>
          </a:xfrm>
        </p:grpSpPr>
        <p:pic>
          <p:nvPicPr>
            <p:cNvPr id="82" name="Picture 2" descr="C:\Users\mitchellg\AppData\Local\Microsoft\Windows\Temporary Internet Files\Content.Outlook\DRES7FCJ\Storage_white (2).png"/>
            <p:cNvPicPr>
              <a:picLocks noChangeAspect="1" noChangeArrowheads="1"/>
            </p:cNvPicPr>
            <p:nvPr/>
          </p:nvPicPr>
          <p:blipFill>
            <a:blip r:embed="rId5" cstate="print">
              <a:duotone>
                <a:schemeClr val="accent6">
                  <a:shade val="45000"/>
                  <a:satMod val="135000"/>
                </a:schemeClr>
                <a:prstClr val="white"/>
              </a:duotone>
            </a:blip>
            <a:srcRect/>
            <a:stretch>
              <a:fillRect/>
            </a:stretch>
          </p:blipFill>
          <p:spPr bwMode="auto">
            <a:xfrm>
              <a:off x="4015128" y="4868863"/>
              <a:ext cx="775380" cy="775380"/>
            </a:xfrm>
            <a:prstGeom prst="rect">
              <a:avLst/>
            </a:prstGeom>
            <a:noFill/>
          </p:spPr>
        </p:pic>
        <p:sp>
          <p:nvSpPr>
            <p:cNvPr id="83" name="TextBox 82"/>
            <p:cNvSpPr txBox="1"/>
            <p:nvPr/>
          </p:nvSpPr>
          <p:spPr>
            <a:xfrm>
              <a:off x="4089430" y="5367092"/>
              <a:ext cx="723840" cy="440890"/>
            </a:xfrm>
            <a:prstGeom prst="rect">
              <a:avLst/>
            </a:prstGeom>
            <a:noFill/>
          </p:spPr>
          <p:txBody>
            <a:bodyPr wrap="square" lIns="182880" tIns="146304" rIns="182880" bIns="146304" rtlCol="0">
              <a:spAutoFit/>
            </a:bodyPr>
            <a:lstStyle/>
            <a:p>
              <a:pPr>
                <a:lnSpc>
                  <a:spcPct val="90000"/>
                </a:lnSpc>
              </a:pPr>
              <a:r>
                <a:rPr lang="en-US" sz="1050" dirty="0" smtClean="0">
                  <a:gradFill>
                    <a:gsLst>
                      <a:gs pos="2917">
                        <a:schemeClr val="tx1"/>
                      </a:gs>
                      <a:gs pos="30000">
                        <a:schemeClr val="tx1"/>
                      </a:gs>
                    </a:gsLst>
                    <a:lin ang="5400000" scaled="0"/>
                  </a:gradFill>
                </a:rPr>
                <a:t>avhd</a:t>
              </a:r>
            </a:p>
          </p:txBody>
        </p:sp>
      </p:grpSp>
      <p:cxnSp>
        <p:nvCxnSpPr>
          <p:cNvPr id="84" name="Straight Arrow Connector 83"/>
          <p:cNvCxnSpPr/>
          <p:nvPr/>
        </p:nvCxnSpPr>
        <p:spPr>
          <a:xfrm flipV="1">
            <a:off x="7603575" y="5725469"/>
            <a:ext cx="351297" cy="6041"/>
          </a:xfrm>
          <a:prstGeom prst="straightConnector1">
            <a:avLst/>
          </a:prstGeom>
          <a:ln>
            <a:solidFill>
              <a:schemeClr val="tx1"/>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3017838" y="3669605"/>
            <a:ext cx="1828800" cy="2307123"/>
            <a:chOff x="718957" y="2409339"/>
            <a:chExt cx="1828800" cy="2307123"/>
          </a:xfrm>
        </p:grpSpPr>
        <p:pic>
          <p:nvPicPr>
            <p:cNvPr id="86" name="Picture 2" descr="\\MAGNUM\Projects\Microsoft\Cloud Power FY12\Design\ICONS_PNG\Tower.png"/>
            <p:cNvPicPr>
              <a:picLocks noChangeAspect="1" noChangeArrowheads="1"/>
            </p:cNvPicPr>
            <p:nvPr/>
          </p:nvPicPr>
          <p:blipFill>
            <a:blip r:embed="rId6" cstate="print">
              <a:biLevel thresh="25000"/>
            </a:blip>
            <a:stretch>
              <a:fillRect/>
            </a:stretch>
          </p:blipFill>
          <p:spPr bwMode="auto">
            <a:xfrm>
              <a:off x="718957" y="2887662"/>
              <a:ext cx="1828800" cy="1828800"/>
            </a:xfrm>
            <a:prstGeom prst="rect">
              <a:avLst/>
            </a:prstGeom>
            <a:noFill/>
          </p:spPr>
        </p:pic>
        <p:sp>
          <p:nvSpPr>
            <p:cNvPr id="87" name="TextBox 86"/>
            <p:cNvSpPr txBox="1"/>
            <p:nvPr/>
          </p:nvSpPr>
          <p:spPr>
            <a:xfrm>
              <a:off x="969420" y="2409339"/>
              <a:ext cx="1152509" cy="731739"/>
            </a:xfrm>
            <a:prstGeom prst="rect">
              <a:avLst/>
            </a:prstGeom>
            <a:noFill/>
          </p:spPr>
          <p:txBody>
            <a:bodyPr wrap="square" lIns="182880" tIns="146304" rIns="182880" bIns="146304" rtlCol="0">
              <a:spAutoFit/>
            </a:bodyPr>
            <a:lstStyle/>
            <a:p>
              <a:pPr algn="ctr">
                <a:lnSpc>
                  <a:spcPct val="90000"/>
                </a:lnSpc>
              </a:pPr>
              <a:r>
                <a:rPr lang="en-US" sz="1050" dirty="0" smtClean="0">
                  <a:gradFill>
                    <a:gsLst>
                      <a:gs pos="2917">
                        <a:schemeClr val="tx1"/>
                      </a:gs>
                      <a:gs pos="30000">
                        <a:schemeClr val="tx1"/>
                      </a:gs>
                    </a:gsLst>
                    <a:lin ang="5400000" scaled="0"/>
                  </a:gradFill>
                </a:rPr>
                <a:t>Running Virtual Machine</a:t>
              </a:r>
            </a:p>
          </p:txBody>
        </p:sp>
      </p:grpSp>
      <p:cxnSp>
        <p:nvCxnSpPr>
          <p:cNvPr id="88" name="Straight Arrow Connector 87"/>
          <p:cNvCxnSpPr/>
          <p:nvPr/>
        </p:nvCxnSpPr>
        <p:spPr>
          <a:xfrm flipV="1">
            <a:off x="4358641" y="4401344"/>
            <a:ext cx="3916996" cy="100888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212268"/>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br>
              <a:rPr lang="en-US" dirty="0" smtClean="0"/>
            </a:br>
            <a:r>
              <a:rPr lang="en-US" dirty="0" smtClean="0"/>
              <a:t>    </a:t>
            </a:r>
            <a:r>
              <a:rPr lang="en-US" i="1" dirty="0" smtClean="0"/>
              <a:t>Hyper-V Backup</a:t>
            </a:r>
            <a:endParaRPr lang="en-US"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3902062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888925644"/>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Hyper-V </a:t>
            </a:r>
            <a:r>
              <a:rPr lang="en-US" dirty="0" smtClean="0"/>
              <a:t>Backup Team’s Pillars for Success</a:t>
            </a:r>
            <a:endParaRPr lang="en-US" dirty="0"/>
          </a:p>
        </p:txBody>
      </p:sp>
      <p:grpSp>
        <p:nvGrpSpPr>
          <p:cNvPr id="15" name="Group 14"/>
          <p:cNvGrpSpPr/>
          <p:nvPr/>
        </p:nvGrpSpPr>
        <p:grpSpPr>
          <a:xfrm>
            <a:off x="7860769" y="1668463"/>
            <a:ext cx="3200400" cy="4572000"/>
            <a:chOff x="8732839" y="1211263"/>
            <a:chExt cx="3200400" cy="4572000"/>
          </a:xfrm>
        </p:grpSpPr>
        <p:sp>
          <p:nvSpPr>
            <p:cNvPr id="7" name="Rectangle 6"/>
            <p:cNvSpPr/>
            <p:nvPr/>
          </p:nvSpPr>
          <p:spPr bwMode="auto">
            <a:xfrm>
              <a:off x="8732839" y="1211263"/>
              <a:ext cx="3200400" cy="45720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Scalability</a:t>
              </a:r>
            </a:p>
          </p:txBody>
        </p:sp>
        <p:pic>
          <p:nvPicPr>
            <p:cNvPr id="10" name="Picture 5" descr="\\MAGNUM\Projects\Microsoft\Cloud Power FY12\Design\ICONS_PNG\Increase.png"/>
            <p:cNvPicPr>
              <a:picLocks noChangeAspect="1" noChangeArrowheads="1"/>
            </p:cNvPicPr>
            <p:nvPr/>
          </p:nvPicPr>
          <p:blipFill>
            <a:blip r:embed="rId2" cstate="print">
              <a:lum bright="100000"/>
            </a:blip>
            <a:srcRect/>
            <a:stretch>
              <a:fillRect/>
            </a:stretch>
          </p:blipFill>
          <p:spPr bwMode="auto">
            <a:xfrm>
              <a:off x="8885237" y="1668463"/>
              <a:ext cx="2743200" cy="27432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pic>
      </p:grpSp>
      <p:sp>
        <p:nvSpPr>
          <p:cNvPr id="8" name="Rectangle 7"/>
          <p:cNvSpPr/>
          <p:nvPr/>
        </p:nvSpPr>
        <p:spPr bwMode="auto">
          <a:xfrm>
            <a:off x="1367365" y="1668463"/>
            <a:ext cx="3200400" cy="45720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Reliability</a:t>
            </a:r>
          </a:p>
        </p:txBody>
      </p:sp>
      <p:pic>
        <p:nvPicPr>
          <p:cNvPr id="11" name="Picture 6" descr="\\MAGNUM\Projects\Microsoft\Cloud Power FY12\Design\Icons\PNGs\Virtual_Network.png"/>
          <p:cNvPicPr>
            <a:picLocks noChangeAspect="1" noChangeArrowheads="1"/>
          </p:cNvPicPr>
          <p:nvPr/>
        </p:nvPicPr>
        <p:blipFill>
          <a:blip r:embed="rId3" cstate="print">
            <a:lum bright="100000"/>
          </a:blip>
          <a:stretch>
            <a:fillRect/>
          </a:stretch>
        </p:blipFill>
        <p:spPr bwMode="auto">
          <a:xfrm>
            <a:off x="1595965" y="2130361"/>
            <a:ext cx="2743200" cy="27432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pic>
      <p:grpSp>
        <p:nvGrpSpPr>
          <p:cNvPr id="17" name="Group 16"/>
          <p:cNvGrpSpPr/>
          <p:nvPr/>
        </p:nvGrpSpPr>
        <p:grpSpPr>
          <a:xfrm>
            <a:off x="4614649" y="1668463"/>
            <a:ext cx="3200400" cy="4572000"/>
            <a:chOff x="1624015" y="1211263"/>
            <a:chExt cx="3200400" cy="4572000"/>
          </a:xfrm>
        </p:grpSpPr>
        <p:sp>
          <p:nvSpPr>
            <p:cNvPr id="12" name="Rectangle 11"/>
            <p:cNvSpPr/>
            <p:nvPr/>
          </p:nvSpPr>
          <p:spPr bwMode="auto">
            <a:xfrm>
              <a:off x="1624015" y="1211263"/>
              <a:ext cx="3200400" cy="45720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Performance</a:t>
              </a:r>
            </a:p>
          </p:txBody>
        </p:sp>
        <p:pic>
          <p:nvPicPr>
            <p:cNvPr id="13" name="Picture 5" descr="\\MAGNUM\Projects\Microsoft\Cloud Power FY12\Design\Icons\PNGs\Stop_watch.png"/>
            <p:cNvPicPr>
              <a:picLocks noChangeAspect="1" noChangeArrowheads="1"/>
            </p:cNvPicPr>
            <p:nvPr/>
          </p:nvPicPr>
          <p:blipFill>
            <a:blip r:embed="rId4" cstate="print">
              <a:lum bright="100000"/>
            </a:blip>
            <a:srcRect/>
            <a:stretch>
              <a:fillRect/>
            </a:stretch>
          </p:blipFill>
          <p:spPr bwMode="auto">
            <a:xfrm>
              <a:off x="1852615" y="1668463"/>
              <a:ext cx="2743200" cy="2743200"/>
            </a:xfrm>
            <a:prstGeom prst="rect">
              <a:avLst/>
            </a:prstGeom>
            <a:noFill/>
          </p:spPr>
        </p:pic>
      </p:grpSp>
    </p:spTree>
    <p:extLst>
      <p:ext uri="{BB962C8B-B14F-4D97-AF65-F5344CB8AC3E}">
        <p14:creationId xmlns:p14="http://schemas.microsoft.com/office/powerpoint/2010/main" val="1972383556"/>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373231"/>
          </a:xfrm>
        </p:spPr>
        <p:txBody>
          <a:bodyPr/>
          <a:lstStyle/>
          <a:p>
            <a:r>
              <a:rPr lang="en-US" dirty="0" smtClean="0"/>
              <a:t>Try it out…</a:t>
            </a:r>
          </a:p>
          <a:p>
            <a:pPr lvl="1"/>
            <a:r>
              <a:rPr lang="en-US" dirty="0" smtClean="0"/>
              <a:t>blogs.msdn.com/taylorb</a:t>
            </a:r>
          </a:p>
          <a:p>
            <a:pPr lvl="1"/>
            <a:r>
              <a:rPr lang="en-US" dirty="0" smtClean="0"/>
              <a:t>Twitter: @</a:t>
            </a:r>
            <a:r>
              <a:rPr lang="en-US" dirty="0" err="1" smtClean="0"/>
              <a:t>HyperV_taylorb</a:t>
            </a:r>
            <a:endParaRPr lang="en-US" dirty="0" smtClean="0"/>
          </a:p>
          <a:p>
            <a:pPr lvl="1"/>
            <a:r>
              <a:rPr lang="en-US" dirty="0" smtClean="0">
                <a:hlinkClick r:id="rId2"/>
              </a:rPr>
              <a:t>http</a:t>
            </a:r>
            <a:r>
              <a:rPr lang="en-US" dirty="0">
                <a:hlinkClick r:id="rId2"/>
              </a:rPr>
              <a:t>://</a:t>
            </a:r>
            <a:r>
              <a:rPr lang="en-US" dirty="0" smtClean="0">
                <a:hlinkClick r:id="rId2"/>
              </a:rPr>
              <a:t>blogs.msdn.com/b/taylorb/archive/2014/10/26/teched-europe-windows-vnext-hyper-v-backup-and-restore-powershell-scripts.aspx</a:t>
            </a:r>
            <a:endParaRPr lang="en-US" dirty="0" smtClean="0"/>
          </a:p>
          <a:p>
            <a:r>
              <a:rPr lang="en-US" dirty="0" smtClean="0"/>
              <a:t>Ask your backup </a:t>
            </a:r>
            <a:r>
              <a:rPr lang="en-US" smtClean="0"/>
              <a:t>vendors…</a:t>
            </a:r>
            <a:endParaRPr lang="en-US" dirty="0" smtClean="0"/>
          </a:p>
          <a:p>
            <a:pPr lvl="1"/>
            <a:endParaRPr lang="en-US" dirty="0"/>
          </a:p>
        </p:txBody>
      </p:sp>
      <p:sp>
        <p:nvSpPr>
          <p:cNvPr id="3" name="Title 2"/>
          <p:cNvSpPr>
            <a:spLocks noGrp="1"/>
          </p:cNvSpPr>
          <p:nvPr>
            <p:ph type="title"/>
          </p:nvPr>
        </p:nvSpPr>
        <p:spPr/>
        <p:txBody>
          <a:bodyPr/>
          <a:lstStyle/>
          <a:p>
            <a:r>
              <a:rPr lang="en-US" dirty="0" smtClean="0"/>
              <a:t>Call To Action</a:t>
            </a:r>
            <a:endParaRPr lang="en-US" dirty="0"/>
          </a:p>
        </p:txBody>
      </p:sp>
    </p:spTree>
    <p:extLst>
      <p:ext uri="{BB962C8B-B14F-4D97-AF65-F5344CB8AC3E}">
        <p14:creationId xmlns:p14="http://schemas.microsoft.com/office/powerpoint/2010/main" val="542035712"/>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872" y="1213174"/>
            <a:ext cx="12068300" cy="5636728"/>
          </a:xfrm>
        </p:spPr>
        <p:txBody>
          <a:bodyPr/>
          <a:lstStyle/>
          <a:p>
            <a:pPr>
              <a:spcBef>
                <a:spcPts val="2400"/>
              </a:spcBef>
            </a:pPr>
            <a:r>
              <a:rPr lang="en-US" sz="3264" dirty="0"/>
              <a:t>CDP-B225 Software Defined Compute in the Next Release of Windows Server Hyper-V </a:t>
            </a:r>
          </a:p>
          <a:p>
            <a:pPr>
              <a:spcBef>
                <a:spcPts val="2400"/>
              </a:spcBef>
            </a:pPr>
            <a:r>
              <a:rPr lang="en-US" sz="3599" dirty="0"/>
              <a:t>CDP-B224 Next Generation Networking in the Next Release of Windows Server: SDN, NFV and Cloud Scale Fundamentals </a:t>
            </a:r>
          </a:p>
          <a:p>
            <a:pPr>
              <a:spcBef>
                <a:spcPts val="2400"/>
              </a:spcBef>
            </a:pPr>
            <a:r>
              <a:rPr lang="en-US" sz="3599" dirty="0"/>
              <a:t>CDP-B222 Software Defined Storage in the Next Release of Windows Server </a:t>
            </a:r>
          </a:p>
          <a:p>
            <a:pPr>
              <a:spcBef>
                <a:spcPts val="2400"/>
              </a:spcBef>
            </a:pPr>
            <a:r>
              <a:rPr lang="en-US" sz="3599" dirty="0"/>
              <a:t>CDP-B246 Sneak Peek into the Next Release of Windows Server Hyper-V </a:t>
            </a:r>
            <a:endParaRPr lang="en-US" sz="3799"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Tree>
    <p:extLst>
      <p:ext uri="{BB962C8B-B14F-4D97-AF65-F5344CB8AC3E}">
        <p14:creationId xmlns:p14="http://schemas.microsoft.com/office/powerpoint/2010/main" val="1061380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6032421"/>
          </a:xfrm>
        </p:spPr>
        <p:txBody>
          <a:bodyPr/>
          <a:lstStyle/>
          <a:p>
            <a:r>
              <a:rPr lang="en-US" dirty="0" smtClean="0"/>
              <a:t>Agent on every host</a:t>
            </a:r>
          </a:p>
          <a:p>
            <a:r>
              <a:rPr lang="en-US" dirty="0" smtClean="0"/>
              <a:t>Agent invokes Windows VSS framework for each VM</a:t>
            </a:r>
          </a:p>
          <a:p>
            <a:r>
              <a:rPr lang="en-US" dirty="0" smtClean="0"/>
              <a:t>Results in at least one volume snapshot for each VM</a:t>
            </a:r>
          </a:p>
          <a:p>
            <a:r>
              <a:rPr lang="en-US" dirty="0" smtClean="0"/>
              <a:t>LUN or volume has to be mounted to copy off changes</a:t>
            </a:r>
          </a:p>
          <a:p>
            <a:r>
              <a:rPr lang="en-US" dirty="0" smtClean="0"/>
              <a:t>Challenges</a:t>
            </a:r>
          </a:p>
          <a:p>
            <a:pPr lvl="1"/>
            <a:r>
              <a:rPr lang="en-US" dirty="0" smtClean="0"/>
              <a:t>Often requires </a:t>
            </a:r>
            <a:r>
              <a:rPr lang="en-US" dirty="0"/>
              <a:t>a SAN to be efficient…</a:t>
            </a:r>
          </a:p>
          <a:p>
            <a:pPr lvl="1"/>
            <a:r>
              <a:rPr lang="en-US" dirty="0"/>
              <a:t>Lots of data being copied…</a:t>
            </a:r>
          </a:p>
          <a:p>
            <a:pPr lvl="1"/>
            <a:r>
              <a:rPr lang="en-US" dirty="0"/>
              <a:t>Requires deduplication on archive </a:t>
            </a:r>
            <a:r>
              <a:rPr lang="en-US" dirty="0" smtClean="0"/>
              <a:t>storage…</a:t>
            </a:r>
          </a:p>
          <a:p>
            <a:pPr lvl="1"/>
            <a:r>
              <a:rPr lang="en-US" dirty="0" smtClean="0"/>
              <a:t>Impacts virtual machine mobility…</a:t>
            </a:r>
            <a:endParaRPr lang="en-US" dirty="0"/>
          </a:p>
          <a:p>
            <a:pPr lvl="1"/>
            <a:endParaRPr lang="en-US" dirty="0"/>
          </a:p>
        </p:txBody>
      </p:sp>
      <p:sp>
        <p:nvSpPr>
          <p:cNvPr id="4" name="Title 3"/>
          <p:cNvSpPr>
            <a:spLocks noGrp="1"/>
          </p:cNvSpPr>
          <p:nvPr>
            <p:ph type="title"/>
          </p:nvPr>
        </p:nvSpPr>
        <p:spPr/>
        <p:txBody>
          <a:bodyPr/>
          <a:lstStyle/>
          <a:p>
            <a:r>
              <a:rPr lang="en-US" dirty="0" smtClean="0"/>
              <a:t>In-Review…</a:t>
            </a:r>
            <a:endParaRPr lang="en-US" dirty="0"/>
          </a:p>
        </p:txBody>
      </p:sp>
    </p:spTree>
    <p:extLst>
      <p:ext uri="{BB962C8B-B14F-4D97-AF65-F5344CB8AC3E}">
        <p14:creationId xmlns:p14="http://schemas.microsoft.com/office/powerpoint/2010/main" val="885417973"/>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872" y="1213175"/>
            <a:ext cx="12068300" cy="5095754"/>
          </a:xfrm>
        </p:spPr>
        <p:txBody>
          <a:bodyPr/>
          <a:lstStyle/>
          <a:p>
            <a:pPr>
              <a:spcBef>
                <a:spcPts val="2400"/>
              </a:spcBef>
            </a:pPr>
            <a:r>
              <a:rPr lang="en-US" sz="3599" dirty="0"/>
              <a:t>CDP-B354 Advantages of Upgrading Your Private Cloud Infrastructure in the Next Release of Windows Server </a:t>
            </a:r>
          </a:p>
          <a:p>
            <a:pPr>
              <a:spcBef>
                <a:spcPts val="2400"/>
              </a:spcBef>
            </a:pPr>
            <a:r>
              <a:rPr lang="en-US" sz="3599" dirty="0"/>
              <a:t>CDP-B318 Building Scalable and Reliable Backup Solutions in the Next Release of Windows Server Hyper-V </a:t>
            </a:r>
          </a:p>
          <a:p>
            <a:pPr>
              <a:spcBef>
                <a:spcPts val="2400"/>
              </a:spcBef>
            </a:pPr>
            <a:r>
              <a:rPr lang="en-US" sz="3599" dirty="0"/>
              <a:t>CDP-B323 Delivering Predictable Storage Performance with Storage Quality of Service in the Next Release of Windows Server </a:t>
            </a:r>
          </a:p>
          <a:p>
            <a:pPr>
              <a:spcBef>
                <a:spcPts val="2400"/>
              </a:spcBef>
            </a:pPr>
            <a:r>
              <a:rPr lang="en-US" sz="3599" dirty="0"/>
              <a:t>CDP-B341 Architectural Deep Dive into the Microsoft Cloud</a:t>
            </a:r>
          </a:p>
        </p:txBody>
      </p:sp>
      <p:sp>
        <p:nvSpPr>
          <p:cNvPr id="2" name="Title 1"/>
          <p:cNvSpPr>
            <a:spLocks noGrp="1"/>
          </p:cNvSpPr>
          <p:nvPr>
            <p:ph type="title"/>
          </p:nvPr>
        </p:nvSpPr>
        <p:spPr/>
        <p:txBody>
          <a:bodyPr/>
          <a:lstStyle/>
          <a:p>
            <a:r>
              <a:rPr lang="en-US" dirty="0" smtClean="0"/>
              <a:t>Related content</a:t>
            </a:r>
            <a:endParaRPr lang="en-US" dirty="0"/>
          </a:p>
        </p:txBody>
      </p:sp>
    </p:spTree>
    <p:extLst>
      <p:ext uri="{BB962C8B-B14F-4D97-AF65-F5344CB8AC3E}">
        <p14:creationId xmlns:p14="http://schemas.microsoft.com/office/powerpoint/2010/main" val="2395812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872" y="1213175"/>
            <a:ext cx="12068300" cy="5095754"/>
          </a:xfrm>
        </p:spPr>
        <p:txBody>
          <a:bodyPr/>
          <a:lstStyle/>
          <a:p>
            <a:pPr>
              <a:spcBef>
                <a:spcPts val="2400"/>
              </a:spcBef>
            </a:pPr>
            <a:r>
              <a:rPr lang="en-US" sz="3599" dirty="0"/>
              <a:t>CDP-B329 From Demo to Reality: Best Practices Learned from Deploying Windows Server 2012 R2 Hyper-V</a:t>
            </a:r>
          </a:p>
          <a:p>
            <a:pPr>
              <a:spcBef>
                <a:spcPts val="2400"/>
              </a:spcBef>
            </a:pPr>
            <a:r>
              <a:rPr lang="en-US" sz="3599" dirty="0"/>
              <a:t>CDP-B314 Microsoft Azure Site Recovery: Leveraging Azure as Your Disaster Recovery Site </a:t>
            </a:r>
          </a:p>
          <a:p>
            <a:pPr>
              <a:spcBef>
                <a:spcPts val="2400"/>
              </a:spcBef>
            </a:pPr>
            <a:r>
              <a:rPr lang="en-US" sz="3599" dirty="0"/>
              <a:t>CDP-B325 Design Scale-Out File Server Clusters with Direct Attach Storage in the Next Release of Windows Server </a:t>
            </a:r>
          </a:p>
          <a:p>
            <a:pPr>
              <a:spcBef>
                <a:spcPts val="2400"/>
              </a:spcBef>
            </a:pPr>
            <a:r>
              <a:rPr lang="en-US" sz="3599" dirty="0"/>
              <a:t>CDP-B233 Virtualizing Linux and FreeBSD Workloads on the Next Release of Windows Server Hyper-V   </a:t>
            </a:r>
            <a:endParaRPr lang="en-US" sz="4399"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Tree>
    <p:extLst>
      <p:ext uri="{BB962C8B-B14F-4D97-AF65-F5344CB8AC3E}">
        <p14:creationId xmlns:p14="http://schemas.microsoft.com/office/powerpoint/2010/main" val="2175669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17216799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r>
              <a:rPr lang="en-US" sz="4400" dirty="0" smtClean="0"/>
              <a:t>!</a:t>
            </a:r>
            <a:endParaRPr lang="en-US" dirty="0"/>
          </a:p>
        </p:txBody>
      </p:sp>
      <p:sp>
        <p:nvSpPr>
          <p:cNvPr id="9" name="Text Placeholder 2"/>
          <p:cNvSpPr txBox="1">
            <a:spLocks/>
          </p:cNvSpPr>
          <p:nvPr/>
        </p:nvSpPr>
        <p:spPr>
          <a:xfrm>
            <a:off x="207934" y="2568267"/>
            <a:ext cx="4023956" cy="12937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spcBef>
                <a:spcPts val="0"/>
              </a:spcBef>
              <a:buNone/>
            </a:pPr>
            <a:r>
              <a:rPr lang="en-US" sz="2800" u="sng" dirty="0"/>
              <a:t>TechEd Schedule Builder </a:t>
            </a:r>
            <a:endParaRPr lang="en-US" sz="2800" u="sng" dirty="0" smtClean="0"/>
          </a:p>
          <a:p>
            <a:pPr marL="101600" indent="0" algn="ctr">
              <a:spcBef>
                <a:spcPts val="0"/>
              </a:spcBef>
              <a:buNone/>
            </a:pPr>
            <a:r>
              <a:rPr lang="en-US" sz="2400" dirty="0" smtClean="0"/>
              <a:t>CommNet </a:t>
            </a:r>
            <a:r>
              <a:rPr lang="en-US" sz="2400" dirty="0"/>
              <a:t>station </a:t>
            </a:r>
            <a:r>
              <a:rPr lang="en-US" sz="2400" dirty="0" smtClean="0"/>
              <a:t>or PC</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48042"/>
          <a:stretch/>
        </p:blipFill>
        <p:spPr>
          <a:xfrm>
            <a:off x="4954934" y="3581319"/>
            <a:ext cx="3390998" cy="3421143"/>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86982" y="3581318"/>
            <a:ext cx="3119115" cy="31191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txBox="1">
            <a:spLocks/>
          </p:cNvSpPr>
          <p:nvPr/>
        </p:nvSpPr>
        <p:spPr>
          <a:xfrm>
            <a:off x="4769627" y="2496990"/>
            <a:ext cx="3588183" cy="154842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lnSpc>
                <a:spcPct val="100000"/>
              </a:lnSpc>
              <a:spcBef>
                <a:spcPts val="0"/>
              </a:spcBef>
              <a:buNone/>
            </a:pPr>
            <a:r>
              <a:rPr lang="en-US" sz="2800" u="sng" dirty="0"/>
              <a:t>TechEd Mobile </a:t>
            </a:r>
            <a:r>
              <a:rPr lang="en-US" sz="2800" u="sng" dirty="0" smtClean="0"/>
              <a:t>app</a:t>
            </a:r>
          </a:p>
          <a:p>
            <a:pPr marL="101600" indent="0" algn="ctr">
              <a:lnSpc>
                <a:spcPct val="100000"/>
              </a:lnSpc>
              <a:spcBef>
                <a:spcPts val="0"/>
              </a:spcBef>
              <a:buNone/>
            </a:pPr>
            <a:r>
              <a:rPr lang="en-US" sz="2400" dirty="0" smtClean="0"/>
              <a:t>Phone or Tablet</a:t>
            </a:r>
            <a:r>
              <a:rPr lang="en-US" sz="2800" u="sng" dirty="0" smtClean="0"/>
              <a:t> </a:t>
            </a:r>
          </a:p>
        </p:txBody>
      </p:sp>
      <p:sp>
        <p:nvSpPr>
          <p:cNvPr id="18" name="Text Placeholder 2"/>
          <p:cNvSpPr txBox="1">
            <a:spLocks/>
          </p:cNvSpPr>
          <p:nvPr/>
        </p:nvSpPr>
        <p:spPr>
          <a:xfrm>
            <a:off x="9036053" y="2495478"/>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spcAft>
                <a:spcPts val="600"/>
              </a:spcAft>
              <a:buFontTx/>
              <a:buNone/>
            </a:pPr>
            <a:r>
              <a:rPr lang="en-US" sz="2800" u="sng" dirty="0" smtClean="0"/>
              <a:t>QR code</a:t>
            </a:r>
          </a:p>
        </p:txBody>
      </p:sp>
      <p:grpSp>
        <p:nvGrpSpPr>
          <p:cNvPr id="5" name="Group 4"/>
          <p:cNvGrpSpPr/>
          <p:nvPr/>
        </p:nvGrpSpPr>
        <p:grpSpPr>
          <a:xfrm>
            <a:off x="387213" y="3526770"/>
            <a:ext cx="4060839" cy="3475692"/>
            <a:chOff x="328598" y="3526770"/>
            <a:chExt cx="4060839" cy="347569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98" y="3526870"/>
              <a:ext cx="4060839" cy="3475492"/>
            </a:xfrm>
            <a:prstGeom prst="rect">
              <a:avLst/>
            </a:prstGeom>
          </p:spPr>
        </p:pic>
        <p:sp>
          <p:nvSpPr>
            <p:cNvPr id="4" name="Rectangle 3"/>
            <p:cNvSpPr/>
            <p:nvPr/>
          </p:nvSpPr>
          <p:spPr bwMode="auto">
            <a:xfrm>
              <a:off x="328598" y="3526770"/>
              <a:ext cx="4060839" cy="3475692"/>
            </a:xfrm>
            <a:prstGeom prst="rect">
              <a:avLst/>
            </a:prstGeom>
            <a:gradFill flip="none" rotWithShape="1">
              <a:gsLst>
                <a:gs pos="18000">
                  <a:schemeClr val="bg2">
                    <a:alpha val="0"/>
                  </a:schemeClr>
                </a:gs>
                <a:gs pos="59000">
                  <a:srgbClr val="442359">
                    <a:alpha val="50000"/>
                  </a:srgbClr>
                </a:gs>
                <a:gs pos="92000">
                  <a:schemeClr val="bg2"/>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428865196"/>
      </p:ext>
    </p:extLst>
  </p:cSld>
  <p:clrMapOvr>
    <a:masterClrMapping/>
  </p:clrMapOvr>
  <p:transition spd="slow">
    <p:push/>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830" y="1212849"/>
            <a:ext cx="5484814" cy="54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Next Evolution...</a:t>
            </a:r>
            <a:br>
              <a:rPr lang="en-US" dirty="0" smtClean="0"/>
            </a:br>
            <a:r>
              <a:rPr lang="en-US" dirty="0"/>
              <a:t> </a:t>
            </a:r>
            <a:r>
              <a:rPr lang="en-US" dirty="0" smtClean="0"/>
              <a:t>  Change Tracking</a:t>
            </a:r>
            <a:endParaRPr lang="en-US" dirty="0"/>
          </a:p>
        </p:txBody>
      </p:sp>
    </p:spTree>
    <p:extLst>
      <p:ext uri="{BB962C8B-B14F-4D97-AF65-F5344CB8AC3E}">
        <p14:creationId xmlns:p14="http://schemas.microsoft.com/office/powerpoint/2010/main" val="169931836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CDP-B318_Building Scalable and Reliable Backup Solutions in the Next Release of Windows Server Hyper-V_taylorb" id="{F6ED6BBA-1381-4299-A98E-4E1E6C717565}" vid="{B4FD35D7-52E7-4D2B-8C36-380B7625E7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57DCF7ED92804385594B2E4121CAB4" ma:contentTypeVersion="1" ma:contentTypeDescription="Create a new document." ma:contentTypeScope="" ma:versionID="4cc93da747571db05790d7455b3dbd6f">
  <xsd:schema xmlns:xsd="http://www.w3.org/2001/XMLSchema" xmlns:xs="http://www.w3.org/2001/XMLSchema" xmlns:p="http://schemas.microsoft.com/office/2006/metadata/properties" xmlns:ns3="003fc60b-b1c8-4961-81e1-a62f7a497dd1" targetNamespace="http://schemas.microsoft.com/office/2006/metadata/properties" ma:root="true" ma:fieldsID="ab2b27ca77f4dabf2981e4302343300b" ns3:_="">
    <xsd:import namespace="003fc60b-b1c8-4961-81e1-a62f7a497dd1"/>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3fc60b-b1c8-4961-81e1-a62f7a497dd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003fc60b-b1c8-4961-81e1-a62f7a497dd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EFFB4FA-C78E-4EA1-BE8A-95D9949290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3fc60b-b1c8-4961-81e1-a62f7a497d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CDP-B318_Building%20Scalable%20and%20Reliable%20Backup%20Solutions%20in%20the%20Next%20Release%20of%20Windows%20Server%20Hyper-V_taylorb</Template>
  <TotalTime>314</TotalTime>
  <Words>7536</Words>
  <Application>Microsoft Office PowerPoint</Application>
  <PresentationFormat>Custom</PresentationFormat>
  <Paragraphs>2570</Paragraphs>
  <Slides>85</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85</vt:i4>
      </vt:variant>
    </vt:vector>
  </HeadingPairs>
  <TitlesOfParts>
    <vt:vector size="91" baseType="lpstr">
      <vt:lpstr>Arial</vt:lpstr>
      <vt:lpstr>Calibri</vt:lpstr>
      <vt:lpstr>Segoe UI</vt:lpstr>
      <vt:lpstr>Segoe UI Light</vt:lpstr>
      <vt:lpstr>Wingdings</vt:lpstr>
      <vt:lpstr>TEE14 Speaker PPT Template</vt:lpstr>
      <vt:lpstr>PowerPoint Presentation</vt:lpstr>
      <vt:lpstr>Building Scalable and Reliable Backup Solutions in the Next Release of Windows Server Hyper-V</vt:lpstr>
      <vt:lpstr>History of Hyper-V Backup</vt:lpstr>
      <vt:lpstr>Hyper-V Cluster</vt:lpstr>
      <vt:lpstr>Backup Agent On Every Node</vt:lpstr>
      <vt:lpstr>Backing Up A VM</vt:lpstr>
      <vt:lpstr>Results In a Volume Snapshot</vt:lpstr>
      <vt:lpstr>In-Review…</vt:lpstr>
      <vt:lpstr>Next Evolution...    Change Tracking</vt:lpstr>
      <vt:lpstr>Change Tracking</vt:lpstr>
      <vt:lpstr>Change Tracking</vt:lpstr>
      <vt:lpstr>Change Tracking</vt:lpstr>
      <vt:lpstr>Change Tracking</vt:lpstr>
      <vt:lpstr>Change Tracking</vt:lpstr>
      <vt:lpstr>Change Tracking</vt:lpstr>
      <vt:lpstr>Change Tracking Review….</vt:lpstr>
      <vt:lpstr>Change Tracking</vt:lpstr>
      <vt:lpstr>Change Tracking</vt:lpstr>
      <vt:lpstr>Change Tracking</vt:lpstr>
      <vt:lpstr>Change Tracking</vt:lpstr>
      <vt:lpstr>Challenges facing      Hyper-V backup </vt:lpstr>
      <vt:lpstr>Challenges For Customers</vt:lpstr>
      <vt:lpstr>Challenges For Backup Vendors</vt:lpstr>
      <vt:lpstr>Hyper-V Backup Renewed</vt:lpstr>
      <vt:lpstr>Hyper-V Backup Team’s Pillars for Success</vt:lpstr>
      <vt:lpstr>Architectural Goals For Evolving Backup</vt:lpstr>
      <vt:lpstr>What is backup?</vt:lpstr>
      <vt:lpstr>What is backup?</vt:lpstr>
      <vt:lpstr>What is backup?</vt:lpstr>
      <vt:lpstr>What is backup?</vt:lpstr>
      <vt:lpstr>What is backup?</vt:lpstr>
      <vt:lpstr>New functionality in checkpoints</vt:lpstr>
      <vt:lpstr>New export and import functionality</vt:lpstr>
      <vt:lpstr>Virtual Machine Groups</vt:lpstr>
      <vt:lpstr>Resilient Change Tracking</vt:lpstr>
      <vt:lpstr>Resilient Change Tracking</vt:lpstr>
      <vt:lpstr>Remember back to Change Tracking</vt:lpstr>
      <vt:lpstr>Resilient Change Tracking</vt:lpstr>
      <vt:lpstr>Resilient Change Tracking</vt:lpstr>
      <vt:lpstr>Resilient Change Tracking</vt:lpstr>
      <vt:lpstr>Resilient Change Tracking</vt:lpstr>
      <vt:lpstr>Resilient Change Tracking</vt:lpstr>
      <vt:lpstr>Resilient Change Tracking</vt:lpstr>
      <vt:lpstr>Resilient Change Tracking</vt:lpstr>
      <vt:lpstr>Resilient Change Tracking</vt:lpstr>
      <vt:lpstr>Resilient Change Tracking</vt:lpstr>
      <vt:lpstr>Resilient Change Tracking</vt:lpstr>
      <vt:lpstr>Resilient Change Tracking</vt:lpstr>
      <vt:lpstr>Backup Workflow Under the Covers…</vt:lpstr>
      <vt:lpstr>Full Backup</vt:lpstr>
      <vt:lpstr>Starting Point</vt:lpstr>
      <vt:lpstr>Backup Checkpoint Created</vt:lpstr>
      <vt:lpstr>Backup Checkpoint Is Exported</vt:lpstr>
      <vt:lpstr>Backup Checkpoint Converted</vt:lpstr>
      <vt:lpstr>Incremental Backup</vt:lpstr>
      <vt:lpstr>Starting From Full Backup</vt:lpstr>
      <vt:lpstr>Backup Checkpoint Created</vt:lpstr>
      <vt:lpstr>Backup Checkpoint Is Exported</vt:lpstr>
      <vt:lpstr>Backup Checkpoint Converted</vt:lpstr>
      <vt:lpstr>Previous Reference Point Deleted</vt:lpstr>
      <vt:lpstr>Optional – Merge on backend</vt:lpstr>
      <vt:lpstr>Restore</vt:lpstr>
      <vt:lpstr>Starting Point</vt:lpstr>
      <vt:lpstr>Copy Phase</vt:lpstr>
      <vt:lpstr>Virtual Machine Imported</vt:lpstr>
      <vt:lpstr>Backup     with SAN…</vt:lpstr>
      <vt:lpstr>Starting Point</vt:lpstr>
      <vt:lpstr>Backup Checkpoint Created</vt:lpstr>
      <vt:lpstr>LUN Snap and Checkpoint Config Exported</vt:lpstr>
      <vt:lpstr>Backup Checkpoint Deleted</vt:lpstr>
      <vt:lpstr>Restore     with SAN…</vt:lpstr>
      <vt:lpstr>Starting Point</vt:lpstr>
      <vt:lpstr>Copy Phase</vt:lpstr>
      <vt:lpstr>Virtual Machine Imported</vt:lpstr>
      <vt:lpstr>Demo:     Hyper-V Backup</vt:lpstr>
      <vt:lpstr>Conclusion</vt:lpstr>
      <vt:lpstr>Hyper-V Backup Team’s Pillars for Success</vt:lpstr>
      <vt:lpstr>Call To Action</vt:lpstr>
      <vt:lpstr>Related content</vt:lpstr>
      <vt:lpstr>Related content</vt:lpstr>
      <vt:lpstr>Related content</vt:lpstr>
      <vt:lpstr>Resources</vt:lpstr>
      <vt:lpstr>Please Complete An Evaluation Form Your input is important!</vt:lpstr>
      <vt:lpstr>Evaluate this session</vt:lpstr>
      <vt:lpstr>PowerPoint Presentation</vt:lpstr>
    </vt:vector>
  </TitlesOfParts>
  <Manager>&lt;Speech writer name goes here&gt;</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2014</dc:subject>
  <dc:creator>Taylor Brown</dc:creator>
  <dc:description>Template: Jordan Cayabyab, Artitudes Design
Formatting: 
Audience Type:</dc:description>
  <cp:lastModifiedBy>Sylvia Tedjo</cp:lastModifiedBy>
  <cp:revision>38</cp:revision>
  <cp:lastPrinted>2014-10-22T17:15:27Z</cp:lastPrinted>
  <dcterms:created xsi:type="dcterms:W3CDTF">2014-10-21T23:03:26Z</dcterms:created>
  <dcterms:modified xsi:type="dcterms:W3CDTF">2014-10-28T17:56:21Z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0x010100AA57DCF7ED92804385594B2E4121CAB4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y fmtid="{D5CDD505-2E9C-101B-9397-08002B2CF9AE}" pid="13" name="IsMyDocuments">
    <vt:bool>true</vt:bool>
  </property>
</Properties>
</file>